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20"/>
  </p:notesMasterIdLst>
  <p:handoutMasterIdLst>
    <p:handoutMasterId r:id="rId21"/>
  </p:handoutMasterIdLst>
  <p:sldIdLst>
    <p:sldId id="256" r:id="rId5"/>
    <p:sldId id="257" r:id="rId6"/>
    <p:sldId id="269" r:id="rId7"/>
    <p:sldId id="270" r:id="rId8"/>
    <p:sldId id="271" r:id="rId9"/>
    <p:sldId id="272" r:id="rId10"/>
    <p:sldId id="273" r:id="rId11"/>
    <p:sldId id="274" r:id="rId12"/>
    <p:sldId id="275" r:id="rId13"/>
    <p:sldId id="276" r:id="rId14"/>
    <p:sldId id="278" r:id="rId15"/>
    <p:sldId id="279" r:id="rId16"/>
    <p:sldId id="283" r:id="rId17"/>
    <p:sldId id="284" r:id="rId18"/>
    <p:sldId id="268" r:id="rId19"/>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B2E2"/>
    <a:srgbClr val="2A66AC"/>
    <a:srgbClr val="75A4DD"/>
    <a:srgbClr val="2E6CB8"/>
    <a:srgbClr val="2A65AC"/>
    <a:srgbClr val="255997"/>
    <a:srgbClr val="3379CD"/>
    <a:srgbClr val="558ED5"/>
    <a:srgbClr val="78A6DE"/>
    <a:srgbClr val="9DB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snapToGrid="0">
      <p:cViewPr varScale="1">
        <p:scale>
          <a:sx n="82" d="100"/>
          <a:sy n="82" d="100"/>
        </p:scale>
        <p:origin x="1474"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07C9A-EDB5-4C0A-BCFE-81AAF6133E68}"/>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4F00B0C-2831-4624-A5D3-43F42D30BA74}"/>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25D2B5EB-424D-4C39-A8AB-65F1D7895EF3}" type="datetimeFigureOut">
              <a:rPr lang="en-US" smtClean="0"/>
              <a:pPr/>
              <a:t>3/7/2025</a:t>
            </a:fld>
            <a:endParaRPr lang="en-US"/>
          </a:p>
        </p:txBody>
      </p:sp>
      <p:sp>
        <p:nvSpPr>
          <p:cNvPr id="4" name="Footer Placeholder 3">
            <a:extLst>
              <a:ext uri="{FF2B5EF4-FFF2-40B4-BE49-F238E27FC236}">
                <a16:creationId xmlns:a16="http://schemas.microsoft.com/office/drawing/2014/main" id="{B334ABA9-0C2F-480A-B554-A457296C39B5}"/>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5" name="Slide Number Placeholder 4">
            <a:extLst>
              <a:ext uri="{FF2B5EF4-FFF2-40B4-BE49-F238E27FC236}">
                <a16:creationId xmlns:a16="http://schemas.microsoft.com/office/drawing/2014/main" id="{46F3BA01-5457-4975-8BF5-D0EAD49D534B}"/>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E4199376-55CE-4213-A97D-9D70929AC508}" type="slidenum">
              <a:rPr lang="en-US" smtClean="0"/>
              <a:pPr/>
              <a:t>‹#›</a:t>
            </a:fld>
            <a:endParaRPr lang="en-US"/>
          </a:p>
        </p:txBody>
      </p:sp>
    </p:spTree>
    <p:extLst>
      <p:ext uri="{BB962C8B-B14F-4D97-AF65-F5344CB8AC3E}">
        <p14:creationId xmlns:p14="http://schemas.microsoft.com/office/powerpoint/2010/main" val="41230022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88BC1CF-45D5-4DEE-AAB8-8C5341844FC9}" type="datetimeFigureOut">
              <a:rPr lang="en-US" smtClean="0"/>
              <a:pPr/>
              <a:t>3/7/2025</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C5A7523A-12D4-4E0F-9409-B3F845B48333}" type="slidenum">
              <a:rPr lang="en-US" smtClean="0"/>
              <a:pPr/>
              <a:t>‹#›</a:t>
            </a:fld>
            <a:endParaRPr lang="en-US"/>
          </a:p>
        </p:txBody>
      </p:sp>
    </p:spTree>
    <p:extLst>
      <p:ext uri="{BB962C8B-B14F-4D97-AF65-F5344CB8AC3E}">
        <p14:creationId xmlns:p14="http://schemas.microsoft.com/office/powerpoint/2010/main" val="345812222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A7523A-12D4-4E0F-9409-B3F845B48333}" type="slidenum">
              <a:rPr lang="en-US" smtClean="0"/>
              <a:pPr/>
              <a:t>1</a:t>
            </a:fld>
            <a:endParaRPr lang="en-US"/>
          </a:p>
        </p:txBody>
      </p:sp>
      <p:sp>
        <p:nvSpPr>
          <p:cNvPr id="5" name="Footer Placeholder 4">
            <a:extLst>
              <a:ext uri="{FF2B5EF4-FFF2-40B4-BE49-F238E27FC236}">
                <a16:creationId xmlns:a16="http://schemas.microsoft.com/office/drawing/2014/main" id="{A599BB95-9755-4BC6-8051-C2B8CF54F2A1}"/>
              </a:ext>
            </a:extLst>
          </p:cNvPr>
          <p:cNvSpPr>
            <a:spLocks noGrp="1"/>
          </p:cNvSpPr>
          <p:nvPr>
            <p:ph type="ftr" sz="quarter" idx="4"/>
          </p:nvPr>
        </p:nvSpPr>
        <p:spPr/>
        <p:txBody>
          <a:bodyPr/>
          <a:lstStyle/>
          <a:p>
            <a:r>
              <a:rPr lang="en-US"/>
              <a:t>Name of the faculty [Group: G00] [Sem:2nd]</a:t>
            </a:r>
          </a:p>
        </p:txBody>
      </p:sp>
    </p:spTree>
    <p:extLst>
      <p:ext uri="{BB962C8B-B14F-4D97-AF65-F5344CB8AC3E}">
        <p14:creationId xmlns:p14="http://schemas.microsoft.com/office/powerpoint/2010/main" val="4254874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5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0" y="0"/>
            <a:ext cx="5486040" cy="4238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CustomShape 1"/>
          <p:cNvSpPr/>
          <p:nvPr/>
        </p:nvSpPr>
        <p:spPr>
          <a:xfrm>
            <a:off x="0" y="0"/>
            <a:ext cx="914364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sp>
        <p:nvSpPr>
          <p:cNvPr id="21" name="CustomShape 2"/>
          <p:cNvSpPr/>
          <p:nvPr/>
        </p:nvSpPr>
        <p:spPr>
          <a:xfrm flipV="1">
            <a:off x="0" y="6704640"/>
            <a:ext cx="9143640" cy="197640"/>
          </a:xfrm>
          <a:prstGeom prst="rect">
            <a:avLst/>
          </a:prstGeom>
          <a:solidFill>
            <a:srgbClr val="FF0000"/>
          </a:solidFill>
          <a:ln w="9360">
            <a:noFill/>
          </a:ln>
          <a:scene3d>
            <a:camera prst="orthographicFront"/>
            <a:lightRig rig="threePt" dir="t"/>
          </a:scene3d>
          <a:sp3d/>
        </p:spPr>
        <p:style>
          <a:lnRef idx="0">
            <a:scrgbClr r="0" g="0" b="0"/>
          </a:lnRef>
          <a:fillRef idx="0">
            <a:scrgbClr r="0" g="0" b="0"/>
          </a:fillRef>
          <a:effectRef idx="0">
            <a:scrgbClr r="0" g="0" b="0"/>
          </a:effectRef>
          <a:fontRef idx="minor"/>
        </p:style>
      </p:sp>
      <p:pic>
        <p:nvPicPr>
          <p:cNvPr id="2" name="Picture 10" descr="LOGO.gif"/>
          <p:cNvPicPr/>
          <p:nvPr/>
        </p:nvPicPr>
        <p:blipFill>
          <a:blip r:embed="rId14"/>
          <a:srcRect b="10718"/>
          <a:stretch/>
        </p:blipFill>
        <p:spPr>
          <a:xfrm>
            <a:off x="6553080" y="228600"/>
            <a:ext cx="2057040" cy="634680"/>
          </a:xfrm>
          <a:prstGeom prst="rect">
            <a:avLst/>
          </a:prstGeom>
          <a:ln w="9360">
            <a:noFill/>
          </a:ln>
        </p:spPr>
      </p:pic>
      <p:pic>
        <p:nvPicPr>
          <p:cNvPr id="3" name="Picture 10" descr="LOGO.gif"/>
          <p:cNvPicPr/>
          <p:nvPr/>
        </p:nvPicPr>
        <p:blipFill>
          <a:blip r:embed="rId14"/>
          <a:srcRect b="10718"/>
          <a:stretch/>
        </p:blipFill>
        <p:spPr>
          <a:xfrm>
            <a:off x="6553080" y="228600"/>
            <a:ext cx="2057040" cy="634680"/>
          </a:xfrm>
          <a:prstGeom prst="rect">
            <a:avLst/>
          </a:prstGeom>
          <a:ln w="9360">
            <a:noFill/>
          </a:ln>
        </p:spPr>
      </p:pic>
      <p:grpSp>
        <p:nvGrpSpPr>
          <p:cNvPr id="4" name="Group 3"/>
          <p:cNvGrpSpPr/>
          <p:nvPr/>
        </p:nvGrpSpPr>
        <p:grpSpPr>
          <a:xfrm>
            <a:off x="6146640" y="0"/>
            <a:ext cx="2997000" cy="875880"/>
            <a:chOff x="6146640" y="0"/>
            <a:chExt cx="2997000" cy="875880"/>
          </a:xfrm>
        </p:grpSpPr>
        <p:sp>
          <p:nvSpPr>
            <p:cNvPr id="5" name="CustomShape 4"/>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6" name="Picture 9" descr="LOGO.gif"/>
            <p:cNvPicPr/>
            <p:nvPr/>
          </p:nvPicPr>
          <p:blipFill>
            <a:blip r:embed="rId14"/>
            <a:srcRect b="10718"/>
            <a:stretch/>
          </p:blipFill>
          <p:spPr>
            <a:xfrm>
              <a:off x="6553080" y="228600"/>
              <a:ext cx="2057040" cy="634680"/>
            </a:xfrm>
            <a:prstGeom prst="rect">
              <a:avLst/>
            </a:prstGeom>
            <a:ln w="9360">
              <a:noFill/>
            </a:ln>
          </p:spPr>
        </p:pic>
        <p:sp>
          <p:nvSpPr>
            <p:cNvPr id="7" name="CustomShape 5"/>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8" name="Picture 15" descr="logo.jpg"/>
          <p:cNvPicPr/>
          <p:nvPr/>
        </p:nvPicPr>
        <p:blipFill>
          <a:blip r:embed="rId15"/>
          <a:stretch/>
        </p:blipFill>
        <p:spPr>
          <a:xfrm>
            <a:off x="6553080" y="228600"/>
            <a:ext cx="1920600" cy="609120"/>
          </a:xfrm>
          <a:prstGeom prst="rect">
            <a:avLst/>
          </a:prstGeom>
          <a:ln w="9360">
            <a:noFill/>
          </a:ln>
        </p:spPr>
      </p:pic>
      <p:pic>
        <p:nvPicPr>
          <p:cNvPr id="9" name="Picture 10" descr="LOGO.gif"/>
          <p:cNvPicPr/>
          <p:nvPr/>
        </p:nvPicPr>
        <p:blipFill>
          <a:blip r:embed="rId14"/>
          <a:srcRect b="10718"/>
          <a:stretch/>
        </p:blipFill>
        <p:spPr>
          <a:xfrm>
            <a:off x="6553080" y="228600"/>
            <a:ext cx="2057040" cy="634680"/>
          </a:xfrm>
          <a:prstGeom prst="rect">
            <a:avLst/>
          </a:prstGeom>
          <a:ln w="9360">
            <a:noFill/>
          </a:ln>
        </p:spPr>
      </p:pic>
      <p:grpSp>
        <p:nvGrpSpPr>
          <p:cNvPr id="10" name="Group 6"/>
          <p:cNvGrpSpPr/>
          <p:nvPr/>
        </p:nvGrpSpPr>
        <p:grpSpPr>
          <a:xfrm>
            <a:off x="6146640" y="0"/>
            <a:ext cx="2997000" cy="875880"/>
            <a:chOff x="6146640" y="0"/>
            <a:chExt cx="2997000" cy="875880"/>
          </a:xfrm>
        </p:grpSpPr>
        <p:sp>
          <p:nvSpPr>
            <p:cNvPr id="11" name="CustomShape 7"/>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12" name="Picture 9" descr="LOGO.gif"/>
            <p:cNvPicPr/>
            <p:nvPr/>
          </p:nvPicPr>
          <p:blipFill>
            <a:blip r:embed="rId14"/>
            <a:srcRect b="10718"/>
            <a:stretch/>
          </p:blipFill>
          <p:spPr>
            <a:xfrm>
              <a:off x="6553080" y="228600"/>
              <a:ext cx="2057040" cy="634680"/>
            </a:xfrm>
            <a:prstGeom prst="rect">
              <a:avLst/>
            </a:prstGeom>
            <a:ln w="9360">
              <a:noFill/>
            </a:ln>
          </p:spPr>
        </p:pic>
        <p:sp>
          <p:nvSpPr>
            <p:cNvPr id="13" name="CustomShape 8"/>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14" name="Picture 15" descr="logo.jpg"/>
          <p:cNvPicPr/>
          <p:nvPr/>
        </p:nvPicPr>
        <p:blipFill>
          <a:blip r:embed="rId15"/>
          <a:stretch/>
        </p:blipFill>
        <p:spPr>
          <a:xfrm>
            <a:off x="6553080" y="228600"/>
            <a:ext cx="1920600" cy="609120"/>
          </a:xfrm>
          <a:prstGeom prst="rect">
            <a:avLst/>
          </a:prstGeom>
          <a:ln w="9360">
            <a:noFill/>
          </a:ln>
        </p:spPr>
      </p:pic>
      <p:sp>
        <p:nvSpPr>
          <p:cNvPr id="15" name="PlaceHolder 9"/>
          <p:cNvSpPr>
            <a:spLocks noGrp="1"/>
          </p:cNvSpPr>
          <p:nvPr>
            <p:ph type="title"/>
          </p:nvPr>
        </p:nvSpPr>
        <p:spPr>
          <a:xfrm>
            <a:off x="0" y="0"/>
            <a:ext cx="6476760" cy="837720"/>
          </a:xfrm>
          <a:prstGeom prst="rect">
            <a:avLst/>
          </a:prstGeom>
        </p:spPr>
        <p:txBody>
          <a:bodyPr anchor="ctr">
            <a:noAutofit/>
          </a:bodyPr>
          <a:lstStyle/>
          <a:p>
            <a:pPr algn="ctr">
              <a:lnSpc>
                <a:spcPct val="100000"/>
              </a:lnSpc>
            </a:pPr>
            <a:r>
              <a:rPr lang="en-US" sz="3000" b="0" strike="noStrike" spc="-1">
                <a:solidFill>
                  <a:srgbClr val="000000"/>
                </a:solidFill>
                <a:latin typeface="Calibri"/>
                <a:ea typeface="MS PGothic"/>
              </a:rPr>
              <a:t>Click to edit Master title style</a:t>
            </a:r>
            <a:endParaRPr lang="en-US" sz="3000" b="0" strike="noStrike" spc="-1">
              <a:solidFill>
                <a:srgbClr val="000000"/>
              </a:solidFill>
              <a:latin typeface="Arial"/>
            </a:endParaRPr>
          </a:p>
        </p:txBody>
      </p:sp>
      <p:sp>
        <p:nvSpPr>
          <p:cNvPr id="16" name="PlaceHolder 10"/>
          <p:cNvSpPr>
            <a:spLocks noGrp="1"/>
          </p:cNvSpPr>
          <p:nvPr>
            <p:ph type="body"/>
          </p:nvPr>
        </p:nvSpPr>
        <p:spPr>
          <a:xfrm>
            <a:off x="457200" y="1371600"/>
            <a:ext cx="8229240" cy="4525560"/>
          </a:xfrm>
          <a:prstGeom prst="rect">
            <a:avLst/>
          </a:prstGeom>
        </p:spPr>
        <p:txBody>
          <a:bodyPr>
            <a:no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ea typeface="MS PGothic"/>
              </a:rPr>
              <a:t>Click to edit Master text styles</a:t>
            </a:r>
            <a:endParaRPr lang="en-US" sz="32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ea typeface="MS PGothic"/>
              </a:rPr>
              <a:t>Second level</a:t>
            </a:r>
            <a:endParaRPr lang="en-US" sz="2800" b="0" strike="noStrike" spc="-1">
              <a:solidFill>
                <a:srgbClr val="000000"/>
              </a:solidFill>
              <a:latin typeface="Calibri"/>
            </a:endParaRP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ea typeface="MS PGothic"/>
              </a:rPr>
              <a:t>Third level</a:t>
            </a:r>
            <a:endParaRPr lang="en-US" sz="2400" b="0" strike="noStrike" spc="-1">
              <a:solidFill>
                <a:srgbClr val="000000"/>
              </a:solidFill>
              <a:latin typeface="Calibri"/>
            </a:endParaRP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Fourth level</a:t>
            </a:r>
            <a:endParaRPr lang="en-US" sz="2000" b="0" strike="noStrike" spc="-1">
              <a:solidFill>
                <a:srgbClr val="000000"/>
              </a:solidFill>
              <a:latin typeface="Calibri"/>
            </a:endParaRP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Fifth level</a:t>
            </a:r>
            <a:endParaRPr lang="en-US" sz="2000" b="0" strike="noStrike" spc="-1">
              <a:solidFill>
                <a:srgbClr val="000000"/>
              </a:solidFill>
              <a:latin typeface="Calibri"/>
            </a:endParaRPr>
          </a:p>
        </p:txBody>
      </p:sp>
      <p:sp>
        <p:nvSpPr>
          <p:cNvPr id="17" name="PlaceHolder 11"/>
          <p:cNvSpPr>
            <a:spLocks noGrp="1"/>
          </p:cNvSpPr>
          <p:nvPr>
            <p:ph type="dt"/>
          </p:nvPr>
        </p:nvSpPr>
        <p:spPr>
          <a:xfrm>
            <a:off x="457200" y="6356520"/>
            <a:ext cx="2133360" cy="364680"/>
          </a:xfrm>
          <a:prstGeom prst="rect">
            <a:avLst/>
          </a:prstGeom>
        </p:spPr>
        <p:txBody>
          <a:bodyPr anchor="ctr">
            <a:noAutofit/>
          </a:bodyPr>
          <a:lstStyle/>
          <a:p>
            <a:pPr>
              <a:lnSpc>
                <a:spcPct val="100000"/>
              </a:lnSpc>
            </a:pPr>
            <a:endParaRPr lang="en-GB" sz="1200" b="0" strike="noStrike" spc="-1">
              <a:latin typeface="Times New Roman"/>
            </a:endParaRPr>
          </a:p>
        </p:txBody>
      </p:sp>
      <p:sp>
        <p:nvSpPr>
          <p:cNvPr id="18" name="PlaceHolder 12"/>
          <p:cNvSpPr>
            <a:spLocks noGrp="1"/>
          </p:cNvSpPr>
          <p:nvPr>
            <p:ph type="ftr"/>
          </p:nvPr>
        </p:nvSpPr>
        <p:spPr>
          <a:xfrm>
            <a:off x="3124080" y="6356520"/>
            <a:ext cx="2895120" cy="364680"/>
          </a:xfrm>
          <a:prstGeom prst="rect">
            <a:avLst/>
          </a:prstGeom>
        </p:spPr>
        <p:txBody>
          <a:bodyPr anchor="ctr">
            <a:noAutofit/>
          </a:bodyPr>
          <a:lstStyle/>
          <a:p>
            <a:r>
              <a:rPr lang="en-GB" sz="2400" b="0" strike="noStrike" spc="-1">
                <a:latin typeface="Times New Roman"/>
              </a:rPr>
              <a:t>Name</a:t>
            </a:r>
          </a:p>
        </p:txBody>
      </p:sp>
      <p:sp>
        <p:nvSpPr>
          <p:cNvPr id="19" name="PlaceHolder 13"/>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1CFDC92E-FF5D-4613-8499-B15BC16E50D9}" type="slidenum">
              <a:rPr lang="en-US" sz="1200" b="0" strike="noStrike" spc="-1">
                <a:solidFill>
                  <a:srgbClr val="898989"/>
                </a:solidFill>
                <a:latin typeface="Calibri"/>
                <a:ea typeface="MS PGothic"/>
              </a:rPr>
              <a:pPr algn="r">
                <a:lnSpc>
                  <a:spcPct val="100000"/>
                </a:lnSpc>
              </a:pPr>
              <a:t>‹#›</a:t>
            </a:fld>
            <a:endParaRPr lang="en-GB"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Shape 1"/>
          <p:cNvSpPr txBox="1"/>
          <p:nvPr/>
        </p:nvSpPr>
        <p:spPr>
          <a:xfrm>
            <a:off x="-279919" y="905069"/>
            <a:ext cx="9423919" cy="6503438"/>
          </a:xfrm>
          <a:prstGeom prst="rect">
            <a:avLst/>
          </a:prstGeom>
          <a:noFill/>
          <a:ln w="9360">
            <a:noFill/>
          </a:ln>
        </p:spPr>
        <p:txBody>
          <a:bodyPr>
            <a:noAutofit/>
          </a:bodyPr>
          <a:lstStyle/>
          <a:p>
            <a:pPr algn="ctr">
              <a:lnSpc>
                <a:spcPct val="100000"/>
              </a:lnSpc>
              <a:spcBef>
                <a:spcPts val="400"/>
              </a:spcBef>
            </a:pPr>
            <a:r>
              <a:rPr lang="en-IN" sz="2400" b="1" dirty="0">
                <a:latin typeface="Times New Roman" panose="02020603050405020304" pitchFamily="18" charset="0"/>
                <a:ea typeface="Calibri" panose="020F0502020204030204" pitchFamily="34" charset="0"/>
                <a:cs typeface="Times New Roman" panose="02020603050405020304" pitchFamily="18" charset="0"/>
              </a:rPr>
              <a:t>Project Presentation of Full Stack Engineering </a:t>
            </a:r>
          </a:p>
          <a:p>
            <a:pPr algn="ctr">
              <a:lnSpc>
                <a:spcPct val="100000"/>
              </a:lnSpc>
              <a:spcBef>
                <a:spcPts val="400"/>
              </a:spcBef>
            </a:pP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0000"/>
              </a:lnSpc>
              <a:spcBef>
                <a:spcPts val="400"/>
              </a:spcBef>
            </a:pPr>
            <a:r>
              <a:rPr lang="en-US" sz="2000" spc="-1" dirty="0">
                <a:latin typeface="Times New Roman" panose="02020603050405020304" pitchFamily="18" charset="0"/>
                <a:ea typeface="Calibri" panose="020F0502020204030204" pitchFamily="34" charset="0"/>
                <a:cs typeface="Times New Roman" panose="02020603050405020304" pitchFamily="18" charset="0"/>
              </a:rPr>
              <a:t>On</a:t>
            </a:r>
          </a:p>
          <a:p>
            <a:pPr algn="ctr">
              <a:lnSpc>
                <a:spcPct val="100000"/>
              </a:lnSpc>
              <a:spcBef>
                <a:spcPts val="400"/>
              </a:spcBef>
            </a:pPr>
            <a:r>
              <a:rPr lang="en-US" sz="4800" dirty="0">
                <a:latin typeface="Times New Roman" panose="02020603050405020304" pitchFamily="18" charset="0"/>
                <a:ea typeface="Calibri" panose="020F0502020204030204" pitchFamily="34" charset="0"/>
                <a:cs typeface="Times New Roman" panose="02020603050405020304" pitchFamily="18" charset="0"/>
              </a:rPr>
              <a:t>Expense Tracker</a:t>
            </a:r>
            <a:endParaRPr lang="en-US" sz="2000" i="1" spc="-1"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I</a:t>
            </a:r>
            <a: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t>sha Prakash-(2210991679)</a:t>
            </a:r>
          </a:p>
          <a:p>
            <a:pPr algn="ct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Ishika-(2210991687)</a:t>
            </a:r>
          </a:p>
          <a:p>
            <a:pPr algn="ctr">
              <a:lnSpc>
                <a:spcPct val="100000"/>
              </a:lnSpc>
              <a:spcBef>
                <a:spcPts val="400"/>
              </a:spcBef>
            </a:pPr>
            <a: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t>Kanika-(2210991735)</a:t>
            </a:r>
          </a:p>
          <a:p>
            <a:pPr algn="ctr">
              <a:lnSpc>
                <a:spcPct val="100000"/>
              </a:lnSpc>
              <a:spcBef>
                <a:spcPts val="400"/>
              </a:spcBef>
            </a:pPr>
            <a: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t>Sanskar-(2210992251)</a:t>
            </a:r>
          </a:p>
          <a:p>
            <a:pPr algn="ctr">
              <a:lnSpc>
                <a:spcPct val="100000"/>
              </a:lnSpc>
              <a:spcBef>
                <a:spcPts val="400"/>
              </a:spcBef>
            </a:pPr>
            <a:endParaRPr lang="en-US" sz="2000" b="0" strike="noStrike"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Supervised By</a:t>
            </a:r>
          </a:p>
          <a:p>
            <a:pPr algn="ctr">
              <a:lnSpc>
                <a:spcPct val="100000"/>
              </a:lnSpc>
              <a:spcBef>
                <a:spcPts val="400"/>
              </a:spcBef>
            </a:pPr>
            <a: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t>Mr. Rahul Singh</a:t>
            </a:r>
          </a:p>
          <a:p>
            <a:pPr algn="ctr">
              <a:lnSpc>
                <a:spcPct val="100000"/>
              </a:lnSpc>
              <a:spcBef>
                <a:spcPts val="400"/>
              </a:spcBef>
            </a:pPr>
            <a:endParaRPr lang="en-US" sz="2000" spc="-1" dirty="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400" spc="-1" dirty="0">
                <a:latin typeface="Times New Roman" panose="02020603050405020304" pitchFamily="18" charset="0"/>
                <a:ea typeface="MS PGothic"/>
                <a:cs typeface="Times New Roman" panose="02020603050405020304" pitchFamily="18" charset="0"/>
              </a:rPr>
              <a:t>Department of </a:t>
            </a:r>
            <a:r>
              <a:rPr lang="en-US" sz="2400" b="0" strike="noStrike" spc="-1" dirty="0">
                <a:latin typeface="Times New Roman" panose="02020603050405020304" pitchFamily="18" charset="0"/>
                <a:ea typeface="MS PGothic"/>
                <a:cs typeface="Times New Roman" panose="02020603050405020304" pitchFamily="18" charset="0"/>
              </a:rPr>
              <a:t>Computer Science and Engineering, </a:t>
            </a:r>
          </a:p>
          <a:p>
            <a:pPr algn="ctr">
              <a:lnSpc>
                <a:spcPct val="100000"/>
              </a:lnSpc>
              <a:spcBef>
                <a:spcPts val="400"/>
              </a:spcBef>
            </a:pPr>
            <a:r>
              <a:rPr lang="en-US" sz="2400" b="0" strike="noStrike" spc="-1" dirty="0">
                <a:latin typeface="Times New Roman" panose="02020603050405020304" pitchFamily="18" charset="0"/>
                <a:ea typeface="MS PGothic"/>
                <a:cs typeface="Times New Roman" panose="02020603050405020304" pitchFamily="18" charset="0"/>
              </a:rPr>
              <a:t>Chitkara University, Punjab</a:t>
            </a:r>
          </a:p>
          <a:p>
            <a:pPr algn="ctr">
              <a:lnSpc>
                <a:spcPct val="100000"/>
              </a:lnSpc>
              <a:spcBef>
                <a:spcPts val="400"/>
              </a:spcBef>
            </a:pPr>
            <a:endParaRPr lang="en-US" sz="2000" spc="-1" dirty="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endParaRPr lang="en-US" sz="2000" spc="-1" dirty="0">
              <a:latin typeface="Times New Roman" panose="02020603050405020304" pitchFamily="18" charset="0"/>
              <a:ea typeface="MS PGothic"/>
              <a:cs typeface="Times New Roman" panose="02020603050405020304" pitchFamily="18" charset="0"/>
            </a:endParaRPr>
          </a:p>
          <a:p>
            <a:pPr algn="ctr">
              <a:lnSpc>
                <a:spcPct val="150000"/>
              </a:lnSpc>
              <a:spcBef>
                <a:spcPts val="400"/>
              </a:spcBef>
            </a:pPr>
            <a:endParaRPr lang="en-US" sz="2000" b="0" strike="noStrike" spc="-1" dirty="0">
              <a:solidFill>
                <a:srgbClr val="000000"/>
              </a:solidFill>
              <a:latin typeface="Calibri"/>
            </a:endParaRPr>
          </a:p>
          <a:p>
            <a:pPr>
              <a:lnSpc>
                <a:spcPct val="100000"/>
              </a:lnSpc>
              <a:spcBef>
                <a:spcPts val="641"/>
              </a:spcBef>
            </a:pPr>
            <a:endParaRPr lang="en-US" sz="2000" b="0" strike="noStrike" spc="-1" dirty="0">
              <a:solidFill>
                <a:srgbClr val="000000"/>
              </a:solidFill>
              <a:latin typeface="Calibri"/>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C8A03-C154-F5C1-2CE9-10C3540DEEEB}"/>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Transaction Page:</a:t>
            </a:r>
          </a:p>
        </p:txBody>
      </p:sp>
      <p:sp>
        <p:nvSpPr>
          <p:cNvPr id="3" name="Subtitle 2">
            <a:extLst>
              <a:ext uri="{FF2B5EF4-FFF2-40B4-BE49-F238E27FC236}">
                <a16:creationId xmlns:a16="http://schemas.microsoft.com/office/drawing/2014/main" id="{68489291-12F7-A8A1-B263-F10654966359}"/>
              </a:ext>
            </a:extLst>
          </p:cNvPr>
          <p:cNvSpPr>
            <a:spLocks noGrp="1"/>
          </p:cNvSpPr>
          <p:nvPr>
            <p:ph type="subTitle"/>
          </p:nvPr>
        </p:nvSpPr>
        <p:spPr>
          <a:xfrm>
            <a:off x="2834640" y="3124561"/>
            <a:ext cx="4896760" cy="914040"/>
          </a:xfrm>
        </p:spPr>
        <p:txBody>
          <a:bodyPr/>
          <a:lstStyle/>
          <a:p>
            <a:endParaRPr lang="en-IN" dirty="0"/>
          </a:p>
        </p:txBody>
      </p:sp>
      <p:pic>
        <p:nvPicPr>
          <p:cNvPr id="5" name="Picture 4">
            <a:extLst>
              <a:ext uri="{FF2B5EF4-FFF2-40B4-BE49-F238E27FC236}">
                <a16:creationId xmlns:a16="http://schemas.microsoft.com/office/drawing/2014/main" id="{DE83987A-679F-3C0E-F278-F3E5357CCB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320" y="1239520"/>
            <a:ext cx="8341360" cy="5283201"/>
          </a:xfrm>
          <a:prstGeom prst="rect">
            <a:avLst/>
          </a:prstGeom>
        </p:spPr>
      </p:pic>
    </p:spTree>
    <p:extLst>
      <p:ext uri="{BB962C8B-B14F-4D97-AF65-F5344CB8AC3E}">
        <p14:creationId xmlns:p14="http://schemas.microsoft.com/office/powerpoint/2010/main" val="3532421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478E-023E-8EF7-9847-E64EE7DC3AD5}"/>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Transaction Graph:</a:t>
            </a:r>
          </a:p>
        </p:txBody>
      </p:sp>
      <p:sp>
        <p:nvSpPr>
          <p:cNvPr id="3" name="Subtitle 2">
            <a:extLst>
              <a:ext uri="{FF2B5EF4-FFF2-40B4-BE49-F238E27FC236}">
                <a16:creationId xmlns:a16="http://schemas.microsoft.com/office/drawing/2014/main" id="{83760BA2-1288-EB84-C0C8-4CF0D23A47FB}"/>
              </a:ext>
            </a:extLst>
          </p:cNvPr>
          <p:cNvSpPr>
            <a:spLocks noGrp="1"/>
          </p:cNvSpPr>
          <p:nvPr>
            <p:ph type="subTitle"/>
          </p:nvPr>
        </p:nvSpPr>
        <p:spPr>
          <a:xfrm>
            <a:off x="1240972" y="1147665"/>
            <a:ext cx="3993502" cy="1502228"/>
          </a:xfrm>
        </p:spPr>
        <p:txBody>
          <a:bodyPr/>
          <a:lstStyle/>
          <a:p>
            <a:endParaRPr lang="en-IN" dirty="0"/>
          </a:p>
        </p:txBody>
      </p:sp>
      <p:pic>
        <p:nvPicPr>
          <p:cNvPr id="5" name="Picture 4">
            <a:extLst>
              <a:ext uri="{FF2B5EF4-FFF2-40B4-BE49-F238E27FC236}">
                <a16:creationId xmlns:a16="http://schemas.microsoft.com/office/drawing/2014/main" id="{F3A1AEFB-0671-9DFB-BD3F-8453ED67A1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828" y="1068356"/>
            <a:ext cx="8351520" cy="5354320"/>
          </a:xfrm>
          <a:prstGeom prst="rect">
            <a:avLst/>
          </a:prstGeom>
        </p:spPr>
      </p:pic>
    </p:spTree>
    <p:extLst>
      <p:ext uri="{BB962C8B-B14F-4D97-AF65-F5344CB8AC3E}">
        <p14:creationId xmlns:p14="http://schemas.microsoft.com/office/powerpoint/2010/main" val="1412143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BD289-2356-2B4F-8B00-7E7EAFB40F18}"/>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CODE SNIPPET:</a:t>
            </a:r>
          </a:p>
        </p:txBody>
      </p:sp>
      <p:sp>
        <p:nvSpPr>
          <p:cNvPr id="3" name="Subtitle 2">
            <a:extLst>
              <a:ext uri="{FF2B5EF4-FFF2-40B4-BE49-F238E27FC236}">
                <a16:creationId xmlns:a16="http://schemas.microsoft.com/office/drawing/2014/main" id="{4FF6B15A-0D18-DC26-7A1C-FD69BCFCE8B4}"/>
              </a:ext>
            </a:extLst>
          </p:cNvPr>
          <p:cNvSpPr>
            <a:spLocks noGrp="1"/>
          </p:cNvSpPr>
          <p:nvPr>
            <p:ph type="subTitle"/>
          </p:nvPr>
        </p:nvSpPr>
        <p:spPr>
          <a:xfrm>
            <a:off x="3008762" y="3648269"/>
            <a:ext cx="4954555" cy="503853"/>
          </a:xfrm>
        </p:spPr>
        <p:txBody>
          <a:bodyPr/>
          <a:lstStyle/>
          <a:p>
            <a:endParaRPr lang="en-IN" dirty="0"/>
          </a:p>
        </p:txBody>
      </p:sp>
      <p:pic>
        <p:nvPicPr>
          <p:cNvPr id="5" name="Picture 4">
            <a:extLst>
              <a:ext uri="{FF2B5EF4-FFF2-40B4-BE49-F238E27FC236}">
                <a16:creationId xmlns:a16="http://schemas.microsoft.com/office/drawing/2014/main" id="{230A2076-B031-0C0D-B664-82D46B2E5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254" y="914040"/>
            <a:ext cx="8299491" cy="5689960"/>
          </a:xfrm>
          <a:prstGeom prst="rect">
            <a:avLst/>
          </a:prstGeom>
        </p:spPr>
      </p:pic>
    </p:spTree>
    <p:extLst>
      <p:ext uri="{BB962C8B-B14F-4D97-AF65-F5344CB8AC3E}">
        <p14:creationId xmlns:p14="http://schemas.microsoft.com/office/powerpoint/2010/main" val="4228555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A560F-FD21-74D6-2721-C485CB22B5FE}"/>
              </a:ext>
            </a:extLst>
          </p:cNvPr>
          <p:cNvSpPr>
            <a:spLocks noGrp="1"/>
          </p:cNvSpPr>
          <p:nvPr>
            <p:ph type="title"/>
          </p:nvPr>
        </p:nvSpPr>
        <p:spPr>
          <a:xfrm>
            <a:off x="401216" y="0"/>
            <a:ext cx="5486040" cy="914040"/>
          </a:xfrm>
        </p:spPr>
        <p:txBody>
          <a:bodyPr/>
          <a:lstStyle/>
          <a:p>
            <a:r>
              <a:rPr lang="en-IN" sz="2800" dirty="0">
                <a:latin typeface="Times New Roman" panose="02020603050405020304" pitchFamily="18" charset="0"/>
                <a:cs typeface="Times New Roman" panose="02020603050405020304" pitchFamily="18" charset="0"/>
              </a:rPr>
              <a:t>FUTURE SCOPE</a:t>
            </a:r>
            <a:endParaRPr lang="en-IN" sz="32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E492DDA3-228A-9DCB-4BD2-9725DB814544}"/>
              </a:ext>
            </a:extLst>
          </p:cNvPr>
          <p:cNvSpPr>
            <a:spLocks noGrp="1" noChangeArrowheads="1"/>
          </p:cNvSpPr>
          <p:nvPr>
            <p:ph type="subTitle"/>
          </p:nvPr>
        </p:nvSpPr>
        <p:spPr bwMode="auto">
          <a:xfrm>
            <a:off x="130630" y="1969122"/>
            <a:ext cx="8761444" cy="361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dirty="0">
                <a:latin typeface="Times New Roman" panose="02020603050405020304" pitchFamily="18" charset="0"/>
                <a:cs typeface="Times New Roman" panose="02020603050405020304" pitchFamily="18" charset="0"/>
              </a:rPr>
              <a:t>The future of expense tracking is set to become even more advanced with the integration of emerging technologies and innovative features. Blockchain</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technology could be used to ensure secure, transparent, and tamper-proof financial records, giving users more confidence in the accuracy of their data. Decentralized finance (DeFi) integration could also allow users to manage cryptocurrency transactions alongside traditional </a:t>
            </a:r>
            <a:r>
              <a:rPr lang="en-US" sz="1800" dirty="0" err="1">
                <a:latin typeface="Times New Roman" panose="02020603050405020304" pitchFamily="18" charset="0"/>
                <a:cs typeface="Times New Roman" panose="02020603050405020304" pitchFamily="18" charset="0"/>
              </a:rPr>
              <a:t>expenses.Voice</a:t>
            </a:r>
            <a:r>
              <a:rPr lang="en-US" sz="1800" dirty="0">
                <a:latin typeface="Times New Roman" panose="02020603050405020304" pitchFamily="18" charset="0"/>
                <a:cs typeface="Times New Roman" panose="02020603050405020304" pitchFamily="18" charset="0"/>
              </a:rPr>
              <a:t>-enabled assistants and chatbots powered by AI could simplify expense logging by allowing users to add transactions through voice commands or natural conversation. Augmented Reality (AR) interfaces might offer interactive financial dashboards, providing a more engaging way to visualize spending habits and </a:t>
            </a:r>
            <a:r>
              <a:rPr lang="en-US" sz="1800" dirty="0" err="1">
                <a:latin typeface="Times New Roman" panose="02020603050405020304" pitchFamily="18" charset="0"/>
                <a:cs typeface="Times New Roman" panose="02020603050405020304" pitchFamily="18" charset="0"/>
              </a:rPr>
              <a:t>trends.Hyper</a:t>
            </a:r>
            <a:r>
              <a:rPr lang="en-US" sz="1800" dirty="0">
                <a:latin typeface="Times New Roman" panose="02020603050405020304" pitchFamily="18" charset="0"/>
                <a:cs typeface="Times New Roman" panose="02020603050405020304" pitchFamily="18" charset="0"/>
              </a:rPr>
              <a:t>-personalized financial insights using machine learning could help users identify patterns in their spending, suggest budgeting adjustments, and even warn about potential financial risks based on past behavior. Additionally, automated bill payment systems integrated with smart contracts could ensure that recurring expenses like rent, utilities, and subscriptions are managed seamlessly.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0288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7E019-816C-36E3-11C0-07A26DC53223}"/>
              </a:ext>
            </a:extLst>
          </p:cNvPr>
          <p:cNvSpPr>
            <a:spLocks noGrp="1"/>
          </p:cNvSpPr>
          <p:nvPr>
            <p:ph type="title"/>
          </p:nvPr>
        </p:nvSpPr>
        <p:spPr>
          <a:xfrm>
            <a:off x="326571" y="0"/>
            <a:ext cx="5486040" cy="914040"/>
          </a:xfrm>
        </p:spPr>
        <p:txBody>
          <a:bodyPr/>
          <a:lstStyle/>
          <a:p>
            <a:r>
              <a:rPr lang="en-IN" sz="2800" dirty="0">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E7A34A56-3808-43E9-6011-5344C1F2A993}"/>
              </a:ext>
            </a:extLst>
          </p:cNvPr>
          <p:cNvSpPr>
            <a:spLocks noGrp="1"/>
          </p:cNvSpPr>
          <p:nvPr>
            <p:ph type="subTitle"/>
          </p:nvPr>
        </p:nvSpPr>
        <p:spPr>
          <a:xfrm>
            <a:off x="203615" y="584200"/>
            <a:ext cx="8056880" cy="5689600"/>
          </a:xfrm>
        </p:spPr>
        <p:txBody>
          <a:bodyPr/>
          <a:lstStyle/>
          <a:p>
            <a:r>
              <a:rPr lang="en-US" sz="2400" dirty="0">
                <a:latin typeface="Times New Roman" panose="02020603050405020304" pitchFamily="18" charset="0"/>
                <a:cs typeface="Times New Roman" panose="02020603050405020304" pitchFamily="18" charset="0"/>
              </a:rPr>
              <a:t>Looking ahead, the project has significant potential for expansion, including AI-driven automation, integration with banking APIs for real-time transaction syncing, and enhanced security features like biometric authentication. As financial technology continues to evolve, this tracker can be adapted to offer more personalized and intelligent financial solution . Ultimately, this project serves as a stepping stone toward fostering better financial habits, promoting savings, and helping users work towards long-term financial stability. By continuously refining and expanding its capabilities, the Expense Tracker can become an essential tool for anyone looking to take control of their financial future</a:t>
            </a:r>
            <a:r>
              <a:rPr lang="en-US" sz="2400" dirty="0">
                <a:latin typeface="+mn-lt"/>
              </a:rPr>
              <a:t>.</a:t>
            </a:r>
          </a:p>
        </p:txBody>
      </p:sp>
    </p:spTree>
    <p:extLst>
      <p:ext uri="{BB962C8B-B14F-4D97-AF65-F5344CB8AC3E}">
        <p14:creationId xmlns:p14="http://schemas.microsoft.com/office/powerpoint/2010/main" val="3235521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1297577" y="2821578"/>
            <a:ext cx="6705599" cy="1410788"/>
          </a:xfrm>
          <a:prstGeom prst="rect">
            <a:avLst/>
          </a:prstGeom>
          <a:noFill/>
          <a:ln w="9360">
            <a:noFill/>
          </a:ln>
        </p:spPr>
        <p:txBody>
          <a:bodyPr anchor="ctr">
            <a:noAutofit/>
          </a:bodyPr>
          <a:lstStyle/>
          <a:p>
            <a:pPr algn="ctr">
              <a:lnSpc>
                <a:spcPct val="100000"/>
              </a:lnSpc>
            </a:pPr>
            <a:r>
              <a:rPr lang="en" sz="6000" dirty="0">
                <a:latin typeface="Sitka Small" pitchFamily="2" charset="0"/>
                <a:cs typeface="Times New Roman" panose="02020603050405020304" pitchFamily="18" charset="0"/>
              </a:rPr>
              <a:t>Thank You</a:t>
            </a:r>
            <a:endParaRPr lang="en-US" sz="6000" b="0" strike="noStrike" spc="-1" dirty="0">
              <a:solidFill>
                <a:srgbClr val="000000"/>
              </a:solidFill>
              <a:latin typeface="Sitka Small" pitchFamily="2"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15</a:t>
            </a:fld>
            <a:endParaRPr lang="en-GB" sz="1200" b="0" strike="noStrike" spc="-1">
              <a:latin typeface="Times New Roman"/>
            </a:endParaRPr>
          </a:p>
        </p:txBody>
      </p:sp>
    </p:spTree>
    <p:extLst>
      <p:ext uri="{BB962C8B-B14F-4D97-AF65-F5344CB8AC3E}">
        <p14:creationId xmlns:p14="http://schemas.microsoft.com/office/powerpoint/2010/main" val="283447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0" y="-136185"/>
            <a:ext cx="6019560" cy="837720"/>
          </a:xfrm>
          <a:prstGeom prst="rect">
            <a:avLst/>
          </a:prstGeom>
          <a:noFill/>
          <a:ln w="9360">
            <a:noFill/>
          </a:ln>
        </p:spPr>
        <p:txBody>
          <a:bodyPr anchor="ctr">
            <a:noAutofit/>
          </a:bodyPr>
          <a:lstStyle/>
          <a:p>
            <a:pPr>
              <a:lnSpc>
                <a:spcPct val="100000"/>
              </a:lnSpc>
            </a:pPr>
            <a:r>
              <a:rPr lang="en" sz="2800" dirty="0">
                <a:latin typeface="Times New Roman" panose="02020603050405020304" pitchFamily="18" charset="0"/>
                <a:cs typeface="Times New Roman" panose="02020603050405020304" pitchFamily="18" charset="0"/>
              </a:rPr>
              <a:t>INTRODUCTION</a:t>
            </a:r>
            <a:endParaRPr lang="en-US" sz="2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2</a:t>
            </a:fld>
            <a:endParaRPr lang="en-GB" sz="1200" b="0" strike="noStrike" spc="-1">
              <a:latin typeface="Times New Roman"/>
            </a:endParaRPr>
          </a:p>
        </p:txBody>
      </p:sp>
      <p:sp>
        <p:nvSpPr>
          <p:cNvPr id="5" name="TextShape 2"/>
          <p:cNvSpPr txBox="1"/>
          <p:nvPr/>
        </p:nvSpPr>
        <p:spPr>
          <a:xfrm>
            <a:off x="164008" y="1109742"/>
            <a:ext cx="8838720" cy="4838571"/>
          </a:xfrm>
          <a:prstGeom prst="rect">
            <a:avLst/>
          </a:prstGeom>
          <a:noFill/>
          <a:ln w="9360">
            <a:noFill/>
          </a:ln>
        </p:spPr>
        <p:txBody>
          <a:bodyPr>
            <a:noAutofit/>
          </a:bodyPr>
          <a:lstStyle/>
          <a:p>
            <a:r>
              <a:rPr lang="en-US" sz="2000" dirty="0">
                <a:latin typeface="Times New Roman" panose="02020603050405020304" pitchFamily="18" charset="0"/>
                <a:cs typeface="Times New Roman" panose="02020603050405020304" pitchFamily="18" charset="0"/>
              </a:rPr>
              <a:t>Managing finances effectively is a crucial part of achieving financial stability and growth. An expense tracker is a powerful tool that helps individuals and businesses gain better control over their spending by systematically recording and categorizing expenses.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By tracking every transaction—whether it's daily coffee purchases, utility bills, or major investments—users can analyze their financial habits and identify areas for improvement.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With real-time insights into spending patterns, an expense tracker simplifies budgeting, encourages mindful spending, and helps users stay on top of their financial goals. By fostering financial discipline and transparency, it plays a vital role in avoiding unnecessary debt, optimizing savings, and making well-informed financial decisions.</a:t>
            </a:r>
          </a:p>
          <a:p>
            <a:endParaRPr lang="en-US" sz="2000"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itchFamily="18" charset="0"/>
            </a:endParaRPr>
          </a:p>
          <a:p>
            <a:endParaRPr lang="en-US" sz="3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919" y="504307"/>
            <a:ext cx="6144768" cy="279009"/>
          </a:xfrm>
        </p:spPr>
        <p:txBody>
          <a:bodyPr/>
          <a:lstStyle/>
          <a:p>
            <a:r>
              <a:rPr lang="en-US" sz="2800" dirty="0">
                <a:latin typeface="Times New Roman" panose="02020603050405020304" pitchFamily="18" charset="0"/>
                <a:cs typeface="Times New Roman" panose="02020603050405020304" pitchFamily="18" charset="0"/>
              </a:rPr>
              <a:t>KEY FEATURES OF EXPENSE TRACKER</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p:nvPr>
        </p:nvSpPr>
        <p:spPr>
          <a:xfrm>
            <a:off x="158620" y="643812"/>
            <a:ext cx="8387985" cy="5700717"/>
          </a:xfrm>
        </p:spPr>
        <p:txBody>
          <a:bodyPr/>
          <a:lstStyle/>
          <a:p>
            <a:pPr>
              <a:lnSpc>
                <a:spcPct val="100000"/>
              </a:lnSpc>
            </a:pPr>
            <a:r>
              <a:rPr lang="en-US" sz="2000" dirty="0">
                <a:latin typeface="Times New Roman" panose="02020603050405020304" pitchFamily="18" charset="0"/>
                <a:cs typeface="Times New Roman" panose="02020603050405020304" pitchFamily="18" charset="0"/>
              </a:rPr>
              <a:t>With detailed financial reports and analytics, users can track their expenses through monthly</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yearly,</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or custom summaries, helping them identify patterns and optimize their budgets. Real-time data updates ensure that transactions are reflected instantly, maintaining accuracy across all devices. The system is designed to handle multiple users efficiently and integrates with third-party services via APIs, making it scalable and adaptable. The platform is built for scalability and cross-platform access, allowing users to manage their finances effortlessly on Web. With AI-driven insights, notifications, and smart alerts, the system offers personalized recommendations to help users make informed financial decisions.</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49" y="110877"/>
            <a:ext cx="5486040" cy="597408"/>
          </a:xfrm>
        </p:spPr>
        <p:txBody>
          <a:bodyPr/>
          <a:lstStyle/>
          <a:p>
            <a:r>
              <a:rPr lang="en-US" sz="3200" dirty="0">
                <a:latin typeface="Times New Roman" panose="02020603050405020304" pitchFamily="18" charset="0"/>
                <a:cs typeface="Times New Roman" panose="02020603050405020304" pitchFamily="18" charset="0"/>
              </a:rPr>
              <a:t>CHALLENGES</a:t>
            </a:r>
          </a:p>
        </p:txBody>
      </p:sp>
      <p:sp>
        <p:nvSpPr>
          <p:cNvPr id="3" name="Subtitle 2"/>
          <p:cNvSpPr>
            <a:spLocks noGrp="1"/>
          </p:cNvSpPr>
          <p:nvPr>
            <p:ph type="subTitle"/>
          </p:nvPr>
        </p:nvSpPr>
        <p:spPr>
          <a:xfrm>
            <a:off x="121299" y="64118"/>
            <a:ext cx="5486040" cy="914040"/>
          </a:xfrm>
        </p:spPr>
        <p:txBody>
          <a:bodyPr/>
          <a:lstStyle/>
          <a:p>
            <a:pPr>
              <a:lnSpc>
                <a:spcPct val="100000"/>
              </a:lnSpc>
            </a:pPr>
            <a:r>
              <a:rPr lang="en-US" sz="2000" dirty="0">
                <a:latin typeface="Times New Roman" pitchFamily="18" charset="0"/>
                <a:cs typeface="Times New Roman" pitchFamily="18" charset="0"/>
              </a:rPr>
              <a:t>.</a:t>
            </a:r>
            <a:endParaRPr lang="en-US" dirty="0">
              <a:latin typeface="Times New Roman" pitchFamily="18" charset="0"/>
              <a:cs typeface="Times New Roman" pitchFamily="18" charset="0"/>
            </a:endParaRPr>
          </a:p>
          <a:p>
            <a:pPr>
              <a:buNone/>
            </a:pPr>
            <a:endParaRPr lang="en-US" sz="3200" dirty="0"/>
          </a:p>
          <a:p>
            <a:endParaRPr lang="en-US" dirty="0"/>
          </a:p>
        </p:txBody>
      </p:sp>
      <p:sp>
        <p:nvSpPr>
          <p:cNvPr id="4" name="TextShape 1">
            <a:extLst>
              <a:ext uri="{FF2B5EF4-FFF2-40B4-BE49-F238E27FC236}">
                <a16:creationId xmlns:a16="http://schemas.microsoft.com/office/drawing/2014/main" id="{B5CAFF4B-CFDA-9AA5-D63F-933780B871E0}"/>
              </a:ext>
            </a:extLst>
          </p:cNvPr>
          <p:cNvSpPr txBox="1"/>
          <p:nvPr/>
        </p:nvSpPr>
        <p:spPr>
          <a:xfrm>
            <a:off x="451105" y="1136904"/>
            <a:ext cx="7851648" cy="4584192"/>
          </a:xfrm>
          <a:prstGeom prst="rect">
            <a:avLst/>
          </a:prstGeom>
          <a:noFill/>
          <a:ln w="9360">
            <a:noFill/>
          </a:ln>
        </p:spPr>
        <p:txBody>
          <a:bodyPr anchor="ctr">
            <a:noAutofit/>
          </a:bodyPr>
          <a:lstStyle/>
          <a:p>
            <a:pPr algn="ctr">
              <a:lnSpc>
                <a:spcPct val="100000"/>
              </a:lnSpc>
            </a:pPr>
            <a:endParaRPr lang="en-US" sz="2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5" name="TextShape 1">
            <a:extLst>
              <a:ext uri="{FF2B5EF4-FFF2-40B4-BE49-F238E27FC236}">
                <a16:creationId xmlns:a16="http://schemas.microsoft.com/office/drawing/2014/main" id="{6A7FF255-035F-4EF3-47BD-73158CE9EE93}"/>
              </a:ext>
            </a:extLst>
          </p:cNvPr>
          <p:cNvSpPr txBox="1"/>
          <p:nvPr/>
        </p:nvSpPr>
        <p:spPr>
          <a:xfrm>
            <a:off x="603505" y="1289304"/>
            <a:ext cx="7851648" cy="4584192"/>
          </a:xfrm>
          <a:prstGeom prst="rect">
            <a:avLst/>
          </a:prstGeom>
          <a:noFill/>
          <a:ln w="9360">
            <a:noFill/>
          </a:ln>
        </p:spPr>
        <p:txBody>
          <a:bodyPr anchor="ctr">
            <a:noAutofit/>
          </a:bodyPr>
          <a:lstStyle/>
          <a:p>
            <a:pPr algn="ctr">
              <a:lnSpc>
                <a:spcPct val="100000"/>
              </a:lnSpc>
            </a:pPr>
            <a:endParaRPr lang="en-US" sz="2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6" name="TextShape 1">
            <a:extLst>
              <a:ext uri="{FF2B5EF4-FFF2-40B4-BE49-F238E27FC236}">
                <a16:creationId xmlns:a16="http://schemas.microsoft.com/office/drawing/2014/main" id="{2F87BB9E-E92C-8E85-589A-2BA0C953A4A0}"/>
              </a:ext>
            </a:extLst>
          </p:cNvPr>
          <p:cNvSpPr txBox="1"/>
          <p:nvPr/>
        </p:nvSpPr>
        <p:spPr>
          <a:xfrm>
            <a:off x="755905" y="1441704"/>
            <a:ext cx="7851648" cy="4584192"/>
          </a:xfrm>
          <a:prstGeom prst="rect">
            <a:avLst/>
          </a:prstGeom>
          <a:noFill/>
          <a:ln w="9360">
            <a:noFill/>
          </a:ln>
        </p:spPr>
        <p:txBody>
          <a:bodyPr anchor="ctr">
            <a:noAutofit/>
          </a:bodyPr>
          <a:lstStyle/>
          <a:p>
            <a:pPr algn="ctr">
              <a:lnSpc>
                <a:spcPct val="100000"/>
              </a:lnSpc>
            </a:pPr>
            <a:endParaRPr lang="en-US" sz="2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7" name="TextShape 1">
            <a:extLst>
              <a:ext uri="{FF2B5EF4-FFF2-40B4-BE49-F238E27FC236}">
                <a16:creationId xmlns:a16="http://schemas.microsoft.com/office/drawing/2014/main" id="{4B1C2E93-CE47-7FC2-415A-6E44E3F52AC2}"/>
              </a:ext>
            </a:extLst>
          </p:cNvPr>
          <p:cNvSpPr txBox="1"/>
          <p:nvPr/>
        </p:nvSpPr>
        <p:spPr>
          <a:xfrm>
            <a:off x="908305" y="1594104"/>
            <a:ext cx="7851648" cy="4584192"/>
          </a:xfrm>
          <a:prstGeom prst="rect">
            <a:avLst/>
          </a:prstGeom>
          <a:noFill/>
          <a:ln w="9360">
            <a:noFill/>
          </a:ln>
        </p:spPr>
        <p:txBody>
          <a:bodyPr anchor="ctr">
            <a:noAutofit/>
          </a:bodyPr>
          <a:lstStyle/>
          <a:p>
            <a:pPr algn="ctr">
              <a:lnSpc>
                <a:spcPct val="100000"/>
              </a:lnSpc>
            </a:pPr>
            <a:endParaRPr lang="en-US" sz="2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8" name="TextShape 1">
            <a:extLst>
              <a:ext uri="{FF2B5EF4-FFF2-40B4-BE49-F238E27FC236}">
                <a16:creationId xmlns:a16="http://schemas.microsoft.com/office/drawing/2014/main" id="{6B8B437C-7310-A851-7DA0-0993BA8C115B}"/>
              </a:ext>
            </a:extLst>
          </p:cNvPr>
          <p:cNvSpPr txBox="1"/>
          <p:nvPr/>
        </p:nvSpPr>
        <p:spPr>
          <a:xfrm>
            <a:off x="1060705" y="1746504"/>
            <a:ext cx="7851648" cy="4584192"/>
          </a:xfrm>
          <a:prstGeom prst="rect">
            <a:avLst/>
          </a:prstGeom>
          <a:noFill/>
          <a:ln w="9360">
            <a:noFill/>
          </a:ln>
        </p:spPr>
        <p:txBody>
          <a:bodyPr anchor="ctr">
            <a:noAutofit/>
          </a:bodyPr>
          <a:lstStyle/>
          <a:p>
            <a:pPr algn="ctr">
              <a:lnSpc>
                <a:spcPct val="100000"/>
              </a:lnSpc>
            </a:pPr>
            <a:endParaRPr lang="en-US" sz="2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9" name="TextShape 1">
            <a:extLst>
              <a:ext uri="{FF2B5EF4-FFF2-40B4-BE49-F238E27FC236}">
                <a16:creationId xmlns:a16="http://schemas.microsoft.com/office/drawing/2014/main" id="{BDCCF88A-E647-0AD3-C22D-7D4D617E38A7}"/>
              </a:ext>
            </a:extLst>
          </p:cNvPr>
          <p:cNvSpPr txBox="1"/>
          <p:nvPr/>
        </p:nvSpPr>
        <p:spPr>
          <a:xfrm>
            <a:off x="146242" y="573149"/>
            <a:ext cx="8461373" cy="5452747"/>
          </a:xfrm>
          <a:prstGeom prst="rect">
            <a:avLst/>
          </a:prstGeom>
          <a:noFill/>
          <a:ln w="9360">
            <a:noFill/>
          </a:ln>
        </p:spPr>
        <p:txBody>
          <a:bodyPr anchor="ctr">
            <a:noAutofit/>
          </a:bodyPr>
          <a:lstStyle/>
          <a:p>
            <a:r>
              <a:rPr lang="en-US" sz="2000" dirty="0">
                <a:latin typeface="Times New Roman" panose="02020603050405020304" pitchFamily="18" charset="0"/>
                <a:cs typeface="Times New Roman" panose="02020603050405020304" pitchFamily="18" charset="0"/>
              </a:rPr>
              <a:t>Additionally, the psychological aspect of spending makes tracking finances an emotional experience for many users. Designing an interface that not only provides data but also motivates users to improve their financial habits is a challenge that goes beyond technical development. Gamification elements, </a:t>
            </a:r>
          </a:p>
          <a:p>
            <a:r>
              <a:rPr lang="en-US" sz="2000" dirty="0">
                <a:latin typeface="Times New Roman" panose="02020603050405020304" pitchFamily="18" charset="0"/>
                <a:cs typeface="Times New Roman" panose="02020603050405020304" pitchFamily="18" charset="0"/>
              </a:rPr>
              <a:t>AI-driven spending recommendations, and behavior-based nudges can enhance user engagement, but they must be carefully implemented to avoid overwhelming users with excessive notifications or suggestions.</a:t>
            </a:r>
          </a:p>
          <a:p>
            <a:r>
              <a:rPr lang="en-US" sz="2000" dirty="0">
                <a:latin typeface="Times New Roman" panose="02020603050405020304" pitchFamily="18" charset="0"/>
                <a:cs typeface="Times New Roman" panose="02020603050405020304" pitchFamily="18" charset="0"/>
              </a:rPr>
              <a:t>Finally, maintaining long-term user engagement is difficult, as many people start using an expense tracker enthusiastically but gradually abandon it. Striking the right balance between automation, reminders, and valuable insights is key to ensuring that users stay committed to managing their finances effectively.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D6FF6-832E-7525-6A40-E0E329E95861}"/>
              </a:ext>
            </a:extLst>
          </p:cNvPr>
          <p:cNvSpPr>
            <a:spLocks noGrp="1"/>
          </p:cNvSpPr>
          <p:nvPr>
            <p:ph type="title"/>
          </p:nvPr>
        </p:nvSpPr>
        <p:spPr>
          <a:xfrm>
            <a:off x="261257" y="0"/>
            <a:ext cx="5486040" cy="914040"/>
          </a:xfrm>
        </p:spPr>
        <p:txBody>
          <a:bodyPr/>
          <a:lstStyle/>
          <a:p>
            <a:r>
              <a:rPr lang="en-IN" sz="2800" dirty="0">
                <a:latin typeface="Times New Roman" panose="02020603050405020304" pitchFamily="18" charset="0"/>
                <a:cs typeface="Times New Roman" panose="02020603050405020304" pitchFamily="18" charset="0"/>
              </a:rPr>
              <a:t>TOOLS &amp; TECHNOLOGIES</a:t>
            </a: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BE274B9-95E0-64D8-646D-40EAD94BC036}"/>
              </a:ext>
            </a:extLst>
          </p:cNvPr>
          <p:cNvSpPr>
            <a:spLocks noGrp="1"/>
          </p:cNvSpPr>
          <p:nvPr>
            <p:ph type="subTitle"/>
          </p:nvPr>
        </p:nvSpPr>
        <p:spPr>
          <a:xfrm>
            <a:off x="261256" y="401216"/>
            <a:ext cx="8425363" cy="6072735"/>
          </a:xfrm>
        </p:spPr>
        <p:txBody>
          <a:bodyPr/>
          <a:lstStyle/>
          <a:p>
            <a:r>
              <a:rPr lang="en-US" sz="1600" b="1" dirty="0">
                <a:latin typeface="Times New Roman" panose="02020603050405020304" pitchFamily="18" charset="0"/>
                <a:cs typeface="Times New Roman" panose="02020603050405020304" pitchFamily="18" charset="0"/>
              </a:rPr>
              <a:t>JWT (JSON Web Token):</a:t>
            </a:r>
            <a:r>
              <a:rPr lang="en-US" sz="1600" dirty="0">
                <a:latin typeface="Times New Roman" panose="02020603050405020304" pitchFamily="18" charset="0"/>
                <a:cs typeface="Times New Roman" panose="02020603050405020304" pitchFamily="18" charset="0"/>
              </a:rPr>
              <a:t> A widely used authentication mechanism that securely transmits user authentication data. </a:t>
            </a:r>
            <a:r>
              <a:rPr lang="en-US" sz="1600" i="1" dirty="0">
                <a:latin typeface="Times New Roman" panose="02020603050405020304" pitchFamily="18" charset="0"/>
                <a:cs typeface="Times New Roman" panose="02020603050405020304" pitchFamily="18" charset="0"/>
              </a:rPr>
              <a:t>Usage:</a:t>
            </a:r>
            <a:r>
              <a:rPr lang="en-US" sz="1600" dirty="0">
                <a:latin typeface="Times New Roman" panose="02020603050405020304" pitchFamily="18" charset="0"/>
                <a:cs typeface="Times New Roman" panose="02020603050405020304" pitchFamily="18" charset="0"/>
              </a:rPr>
              <a:t> Manages secure user sessions, enabling token-based authentication for login and API access.</a:t>
            </a:r>
          </a:p>
          <a:p>
            <a:r>
              <a:rPr lang="en-US" sz="1600" b="1" dirty="0">
                <a:latin typeface="Times New Roman" panose="02020603050405020304" pitchFamily="18" charset="0"/>
                <a:cs typeface="Times New Roman" panose="02020603050405020304" pitchFamily="18" charset="0"/>
              </a:rPr>
              <a:t>BCRYPT:</a:t>
            </a:r>
            <a:r>
              <a:rPr lang="en-US" sz="1600" dirty="0">
                <a:latin typeface="Times New Roman" panose="02020603050405020304" pitchFamily="18" charset="0"/>
                <a:cs typeface="Times New Roman" panose="02020603050405020304" pitchFamily="18" charset="0"/>
              </a:rPr>
              <a:t> A library for hashing passwords to enhance security. </a:t>
            </a:r>
            <a:r>
              <a:rPr lang="en-US" sz="1600" i="1" dirty="0">
                <a:latin typeface="Times New Roman" panose="02020603050405020304" pitchFamily="18" charset="0"/>
                <a:cs typeface="Times New Roman" panose="02020603050405020304" pitchFamily="18" charset="0"/>
              </a:rPr>
              <a:t>Usage:</a:t>
            </a:r>
            <a:r>
              <a:rPr lang="en-US" sz="1600" dirty="0">
                <a:latin typeface="Times New Roman" panose="02020603050405020304" pitchFamily="18" charset="0"/>
                <a:cs typeface="Times New Roman" panose="02020603050405020304" pitchFamily="18" charset="0"/>
              </a:rPr>
              <a:t> Encrypts user passwords before storing them in the database to prevent unauthorized access.</a:t>
            </a:r>
          </a:p>
          <a:p>
            <a:r>
              <a:rPr lang="en-US" sz="1600" b="1" dirty="0">
                <a:latin typeface="Times New Roman" panose="02020603050405020304" pitchFamily="18" charset="0"/>
                <a:cs typeface="Times New Roman" panose="02020603050405020304" pitchFamily="18" charset="0"/>
              </a:rPr>
              <a:t>Redis:</a:t>
            </a:r>
            <a:r>
              <a:rPr lang="en-US" sz="1600" dirty="0">
                <a:latin typeface="Times New Roman" panose="02020603050405020304" pitchFamily="18" charset="0"/>
                <a:cs typeface="Times New Roman" panose="02020603050405020304" pitchFamily="18" charset="0"/>
              </a:rPr>
              <a:t> An in-memory data store used for caching and session management. </a:t>
            </a:r>
            <a:r>
              <a:rPr lang="en-US" sz="1600" i="1" dirty="0">
                <a:latin typeface="Times New Roman" panose="02020603050405020304" pitchFamily="18" charset="0"/>
                <a:cs typeface="Times New Roman" panose="02020603050405020304" pitchFamily="18" charset="0"/>
              </a:rPr>
              <a:t>Usage:</a:t>
            </a:r>
            <a:r>
              <a:rPr lang="en-US" sz="1600" dirty="0">
                <a:latin typeface="Times New Roman" panose="02020603050405020304" pitchFamily="18" charset="0"/>
                <a:cs typeface="Times New Roman" panose="02020603050405020304" pitchFamily="18" charset="0"/>
              </a:rPr>
              <a:t> Speeds up authentication processes and stores frequently accessed data to enhance performance.</a:t>
            </a:r>
          </a:p>
          <a:p>
            <a:r>
              <a:rPr lang="en-US" sz="1600"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React.js or Next.js:</a:t>
            </a:r>
            <a:r>
              <a:rPr lang="en-US" sz="1600" dirty="0">
                <a:latin typeface="Times New Roman" panose="02020603050405020304" pitchFamily="18" charset="0"/>
                <a:cs typeface="Times New Roman" panose="02020603050405020304" pitchFamily="18" charset="0"/>
              </a:rPr>
              <a:t> Frontend libraries/frameworks for building interactive and dynamic user interfaces. </a:t>
            </a:r>
            <a:r>
              <a:rPr lang="en-US" sz="1600" i="1" dirty="0">
                <a:latin typeface="Times New Roman" panose="02020603050405020304" pitchFamily="18" charset="0"/>
                <a:cs typeface="Times New Roman" panose="02020603050405020304" pitchFamily="18" charset="0"/>
              </a:rPr>
              <a:t>Usage:</a:t>
            </a:r>
            <a:r>
              <a:rPr lang="en-US" sz="1600" dirty="0">
                <a:latin typeface="Times New Roman" panose="02020603050405020304" pitchFamily="18" charset="0"/>
                <a:cs typeface="Times New Roman" panose="02020603050405020304" pitchFamily="18" charset="0"/>
              </a:rPr>
              <a:t> Creates a seamless, responsive UI for users to manage their expenses efficiently.</a:t>
            </a:r>
          </a:p>
          <a:p>
            <a:r>
              <a:rPr lang="en-US" sz="1600" b="1" dirty="0">
                <a:latin typeface="Times New Roman" panose="02020603050405020304" pitchFamily="18" charset="0"/>
                <a:cs typeface="Times New Roman" panose="02020603050405020304" pitchFamily="18" charset="0"/>
              </a:rPr>
              <a:t>Redux or Context API:</a:t>
            </a:r>
            <a:r>
              <a:rPr lang="en-US" sz="1600" dirty="0">
                <a:latin typeface="Times New Roman" panose="02020603050405020304" pitchFamily="18" charset="0"/>
                <a:cs typeface="Times New Roman" panose="02020603050405020304" pitchFamily="18" charset="0"/>
              </a:rPr>
              <a:t> State management solutions for handling global application data. </a:t>
            </a:r>
            <a:r>
              <a:rPr lang="en-US" sz="1600" i="1" dirty="0">
                <a:latin typeface="Times New Roman" panose="02020603050405020304" pitchFamily="18" charset="0"/>
                <a:cs typeface="Times New Roman" panose="02020603050405020304" pitchFamily="18" charset="0"/>
              </a:rPr>
              <a:t>Usage:</a:t>
            </a:r>
            <a:r>
              <a:rPr lang="en-US" sz="1600" dirty="0">
                <a:latin typeface="Times New Roman" panose="02020603050405020304" pitchFamily="18" charset="0"/>
                <a:cs typeface="Times New Roman" panose="02020603050405020304" pitchFamily="18" charset="0"/>
              </a:rPr>
              <a:t> Manages user session data, expense categories, and financial reports across the application.</a:t>
            </a:r>
          </a:p>
          <a:p>
            <a:r>
              <a:rPr lang="en-US" sz="1600" b="1" dirty="0">
                <a:latin typeface="Times New Roman" panose="02020603050405020304" pitchFamily="18" charset="0"/>
                <a:cs typeface="Times New Roman" panose="02020603050405020304" pitchFamily="18" charset="0"/>
              </a:rPr>
              <a:t>Cloud Storage (AWS S3 or Firebase Storage):</a:t>
            </a:r>
            <a:r>
              <a:rPr lang="en-US" sz="1600" dirty="0">
                <a:latin typeface="Times New Roman" panose="02020603050405020304" pitchFamily="18" charset="0"/>
                <a:cs typeface="Times New Roman" panose="02020603050405020304" pitchFamily="18" charset="0"/>
              </a:rPr>
              <a:t> Remote storage solutions for managing user data backups and file uploads. </a:t>
            </a:r>
            <a:r>
              <a:rPr lang="en-US" sz="1600" i="1" dirty="0">
                <a:latin typeface="Times New Roman" panose="02020603050405020304" pitchFamily="18" charset="0"/>
                <a:cs typeface="Times New Roman" panose="02020603050405020304" pitchFamily="18" charset="0"/>
              </a:rPr>
              <a:t>Usage:</a:t>
            </a:r>
            <a:r>
              <a:rPr lang="en-US" sz="1600" dirty="0">
                <a:latin typeface="Times New Roman" panose="02020603050405020304" pitchFamily="18" charset="0"/>
                <a:cs typeface="Times New Roman" panose="02020603050405020304" pitchFamily="18" charset="0"/>
              </a:rPr>
              <a:t> Stores receipts, invoices, or other financial documents uploaded by users.</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1297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7D5F6-5676-9C8F-1DBC-AE62D0E8A971}"/>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Continue..</a:t>
            </a:r>
          </a:p>
        </p:txBody>
      </p:sp>
      <p:sp>
        <p:nvSpPr>
          <p:cNvPr id="6" name="Rectangle 3">
            <a:extLst>
              <a:ext uri="{FF2B5EF4-FFF2-40B4-BE49-F238E27FC236}">
                <a16:creationId xmlns:a16="http://schemas.microsoft.com/office/drawing/2014/main" id="{346E3BCE-5ED9-1112-C577-23EC12B61210}"/>
              </a:ext>
            </a:extLst>
          </p:cNvPr>
          <p:cNvSpPr>
            <a:spLocks noGrp="1" noChangeArrowheads="1"/>
          </p:cNvSpPr>
          <p:nvPr>
            <p:ph type="subTitle"/>
          </p:nvPr>
        </p:nvSpPr>
        <p:spPr bwMode="auto">
          <a:xfrm>
            <a:off x="1" y="1760458"/>
            <a:ext cx="8910734"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Firebase: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backend-as-a-service that provides authentication, real-time </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Database.</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Usage: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Handles user logins, stores expense data, and syncs across devices.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APPWRITE: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 open-source alternative to Firebase with PostgreSQL as the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Usage: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Manages user authentication, expenses, and financial records.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SQLite: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lightweight, easy-to-use database that runs locally.</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Usage: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Stores expense data directly on the user's device for offline access.</a:t>
            </a:r>
            <a:r>
              <a:rPr kumimoji="0" lang="en-US" altLang="en-US" sz="20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516483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DE58E-F236-DEFD-1309-844F5D798E04}"/>
              </a:ext>
            </a:extLst>
          </p:cNvPr>
          <p:cNvSpPr>
            <a:spLocks noGrp="1"/>
          </p:cNvSpPr>
          <p:nvPr>
            <p:ph type="title"/>
          </p:nvPr>
        </p:nvSpPr>
        <p:spPr>
          <a:xfrm>
            <a:off x="345233" y="0"/>
            <a:ext cx="5140807" cy="914040"/>
          </a:xfrm>
        </p:spPr>
        <p:txBody>
          <a:bodyPr/>
          <a:lstStyle/>
          <a:p>
            <a:r>
              <a:rPr lang="en-IN" sz="2800" dirty="0">
                <a:latin typeface="Times New Roman" panose="02020603050405020304" pitchFamily="18" charset="0"/>
                <a:cs typeface="Times New Roman" panose="02020603050405020304" pitchFamily="18" charset="0"/>
              </a:rPr>
              <a:t>ADVANTAGES</a:t>
            </a:r>
          </a:p>
        </p:txBody>
      </p:sp>
      <p:sp>
        <p:nvSpPr>
          <p:cNvPr id="3" name="Subtitle 2">
            <a:extLst>
              <a:ext uri="{FF2B5EF4-FFF2-40B4-BE49-F238E27FC236}">
                <a16:creationId xmlns:a16="http://schemas.microsoft.com/office/drawing/2014/main" id="{15A38D82-638A-9DD0-97CF-16236C782BA1}"/>
              </a:ext>
            </a:extLst>
          </p:cNvPr>
          <p:cNvSpPr>
            <a:spLocks noGrp="1"/>
          </p:cNvSpPr>
          <p:nvPr>
            <p:ph type="subTitle"/>
          </p:nvPr>
        </p:nvSpPr>
        <p:spPr>
          <a:xfrm>
            <a:off x="270588" y="617064"/>
            <a:ext cx="8229240" cy="6473952"/>
          </a:xfrm>
        </p:spPr>
        <p:txBody>
          <a:bodyPr/>
          <a:lstStyle/>
          <a:p>
            <a:r>
              <a:rPr lang="en-US" sz="1800" dirty="0">
                <a:latin typeface="Times New Roman" panose="02020603050405020304" pitchFamily="18" charset="0"/>
                <a:cs typeface="Times New Roman" panose="02020603050405020304" pitchFamily="18" charset="0"/>
              </a:rPr>
              <a:t>One key benefit is financial accountability, as users become more mindful of their spending habits when every transaction is recorded. This helps reduce impulsive purchases and promotes disciplined money management. Additionally, many expense trackers provide automated insights and analytics, offering spending breakdowns, monthly comparisons, and trend analysis to help users understand where their money is going . Another major advantage is goal-based savings tracking, where users can set financial targets—such as saving for a vacation or paying off debt—and monitor their progress over time. Many expense trackers also support multi-account tracking, allowing users to manage multiple bank accounts, credit cards, and digital wallets in one place for a consolidated financial overview.</a:t>
            </a:r>
          </a:p>
          <a:p>
            <a:r>
              <a:rPr lang="en-US" sz="1800" dirty="0">
                <a:latin typeface="Times New Roman" panose="02020603050405020304" pitchFamily="18" charset="0"/>
                <a:cs typeface="Times New Roman" panose="02020603050405020304" pitchFamily="18" charset="0"/>
              </a:rPr>
              <a:t>For people who share finances, some expense trackers offer collaborative budgeting, enabling couples, families, or roommates to track shared expenses and split bills easily. Additionally, AI-powered recommendations in modern trackers can suggest cost-cutting strategies or alert users when they are close to exceeding their budget.</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3898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A4B6D-7643-D2B0-D780-F3901363C567}"/>
              </a:ext>
            </a:extLst>
          </p:cNvPr>
          <p:cNvSpPr>
            <a:spLocks noGrp="1"/>
          </p:cNvSpPr>
          <p:nvPr>
            <p:ph type="title"/>
          </p:nvPr>
        </p:nvSpPr>
        <p:spPr>
          <a:xfrm>
            <a:off x="205273" y="0"/>
            <a:ext cx="5486040" cy="914040"/>
          </a:xfrm>
        </p:spPr>
        <p:txBody>
          <a:bodyPr/>
          <a:lstStyle/>
          <a:p>
            <a:r>
              <a:rPr lang="en-IN" sz="2800" dirty="0">
                <a:latin typeface="Times New Roman" panose="02020603050405020304" pitchFamily="18" charset="0"/>
                <a:cs typeface="Times New Roman" panose="02020603050405020304" pitchFamily="18" charset="0"/>
              </a:rPr>
              <a:t>DISADVANTAGES</a:t>
            </a:r>
            <a:endParaRPr lang="en-IN"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190DD92-C9FA-9946-CFD4-B241F9C1E322}"/>
              </a:ext>
            </a:extLst>
          </p:cNvPr>
          <p:cNvSpPr>
            <a:spLocks noGrp="1"/>
          </p:cNvSpPr>
          <p:nvPr>
            <p:ph type="subTitle"/>
          </p:nvPr>
        </p:nvSpPr>
        <p:spPr>
          <a:xfrm>
            <a:off x="-177282" y="0"/>
            <a:ext cx="5663321" cy="914040"/>
          </a:xfrm>
        </p:spPr>
        <p:txBody>
          <a:bodyPr/>
          <a:lstStyle/>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A5E520D-D8A6-4C10-9276-D181DE67993B}"/>
              </a:ext>
            </a:extLst>
          </p:cNvPr>
          <p:cNvSpPr txBox="1"/>
          <p:nvPr/>
        </p:nvSpPr>
        <p:spPr>
          <a:xfrm>
            <a:off x="205273" y="1295724"/>
            <a:ext cx="7725748" cy="4524315"/>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While expense trackers offer valuable financial management tools, they also come with certain limitations. One challenge is data accuracy, as users may forget to log transactions, leading to incomplete or misleading financial insights. Even with automation, bank sync issues or incorrect categorization of expenses can cause discrepancies.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Another limitation is privacy concerns, as financial data is stored digitally, making it vulnerable to potential security breaches or unauthorized access. Some free expense trackers may also collect user data for advertising or third-party services, raising concerns about data privacy.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Customization constraints can be another drawback, as not all apps allow users to tailor categories, reporting formats, or budget structures to fit their unique financial needs. Similarly, subscription costs for premium features, such as advanced analytics or multi-account syncing, may not be affordable for all users.</a:t>
            </a: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490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772B6-B190-CCE8-9093-0EE549721BFE}"/>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SNAPSHOTS OF THE PROJECT:</a:t>
            </a:r>
          </a:p>
        </p:txBody>
      </p:sp>
      <p:sp>
        <p:nvSpPr>
          <p:cNvPr id="3" name="Subtitle 2">
            <a:extLst>
              <a:ext uri="{FF2B5EF4-FFF2-40B4-BE49-F238E27FC236}">
                <a16:creationId xmlns:a16="http://schemas.microsoft.com/office/drawing/2014/main" id="{2B215160-04F0-1548-D1DC-18C2D68E4FCA}"/>
              </a:ext>
            </a:extLst>
          </p:cNvPr>
          <p:cNvSpPr>
            <a:spLocks noGrp="1"/>
          </p:cNvSpPr>
          <p:nvPr>
            <p:ph type="subTitle"/>
          </p:nvPr>
        </p:nvSpPr>
        <p:spPr/>
        <p:txBody>
          <a:bodyPr/>
          <a:lstStyle/>
          <a:p>
            <a:pPr marL="0" indent="0">
              <a:buNone/>
            </a:pPr>
            <a:r>
              <a:rPr lang="en-IN" sz="2000" dirty="0">
                <a:latin typeface="Times New Roman" panose="02020603050405020304" pitchFamily="18" charset="0"/>
                <a:cs typeface="Times New Roman" panose="02020603050405020304" pitchFamily="18" charset="0"/>
              </a:rPr>
              <a:t>LOGIN PAGE:</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8F15B0B-81AC-A7AD-CE80-B42BCE064D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920" y="1569287"/>
            <a:ext cx="6847840" cy="4749473"/>
          </a:xfrm>
          <a:prstGeom prst="rect">
            <a:avLst/>
          </a:prstGeom>
        </p:spPr>
      </p:pic>
    </p:spTree>
    <p:extLst>
      <p:ext uri="{BB962C8B-B14F-4D97-AF65-F5344CB8AC3E}">
        <p14:creationId xmlns:p14="http://schemas.microsoft.com/office/powerpoint/2010/main" val="411657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96F1BF43DDE004485E7A868D137D60A" ma:contentTypeVersion="0" ma:contentTypeDescription="Create a new document." ma:contentTypeScope="" ma:versionID="47fff7f98a9c49c088ba096c14cf4458">
  <xsd:schema xmlns:xsd="http://www.w3.org/2001/XMLSchema" xmlns:xs="http://www.w3.org/2001/XMLSchema" xmlns:p="http://schemas.microsoft.com/office/2006/metadata/properties" targetNamespace="http://schemas.microsoft.com/office/2006/metadata/properties" ma:root="true" ma:fieldsID="c05e9f2c4932a6a674126b9dde7716e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A62A602-78C1-468C-BB25-57CD481DB741}">
  <ds:schemaRefs>
    <ds:schemaRef ds:uri="http://www.w3.org/XML/1998/namespace"/>
    <ds:schemaRef ds:uri="http://schemas.openxmlformats.org/package/2006/metadata/core-properties"/>
    <ds:schemaRef ds:uri="http://schemas.microsoft.com/office/2006/metadata/properties"/>
    <ds:schemaRef ds:uri="http://purl.org/dc/elements/1.1/"/>
    <ds:schemaRef ds:uri="http://purl.org/dc/terms/"/>
    <ds:schemaRef ds:uri="http://schemas.microsoft.com/office/2006/documentManagement/typ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737ED6F0-5E4C-4CD0-9B68-9C53F925A6F7}">
  <ds:schemaRefs>
    <ds:schemaRef ds:uri="http://schemas.microsoft.com/sharepoint/v3/contenttype/forms"/>
  </ds:schemaRefs>
</ds:datastoreItem>
</file>

<file path=customXml/itemProps3.xml><?xml version="1.0" encoding="utf-8"?>
<ds:datastoreItem xmlns:ds="http://schemas.openxmlformats.org/officeDocument/2006/customXml" ds:itemID="{491DF113-39A2-46D5-BFDA-E63300A9EC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34989</TotalTime>
  <Words>1341</Words>
  <Application>Microsoft Office PowerPoint</Application>
  <PresentationFormat>On-screen Show (4:3)</PresentationFormat>
  <Paragraphs>89</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Sitka Small</vt:lpstr>
      <vt:lpstr>Times New Roman</vt:lpstr>
      <vt:lpstr>Office Theme</vt:lpstr>
      <vt:lpstr>PowerPoint Presentation</vt:lpstr>
      <vt:lpstr>PowerPoint Presentation</vt:lpstr>
      <vt:lpstr>KEY FEATURES OF EXPENSE TRACKER </vt:lpstr>
      <vt:lpstr>CHALLENGES</vt:lpstr>
      <vt:lpstr>TOOLS &amp; TECHNOLOGIES</vt:lpstr>
      <vt:lpstr>Continue..</vt:lpstr>
      <vt:lpstr>ADVANTAGES</vt:lpstr>
      <vt:lpstr>DISADVANTAGES</vt:lpstr>
      <vt:lpstr>SNAPSHOTS OF THE PROJECT:</vt:lpstr>
      <vt:lpstr>Transaction Page:</vt:lpstr>
      <vt:lpstr>Transaction Graph:</vt:lpstr>
      <vt:lpstr>CODE SNIPPET:</vt:lpstr>
      <vt:lpstr>FUTURE SCOPE</vt:lpstr>
      <vt:lpstr>CONCLUSION</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Kanika Rana</cp:lastModifiedBy>
  <cp:revision>2321</cp:revision>
  <dcterms:created xsi:type="dcterms:W3CDTF">2010-04-09T07:36:15Z</dcterms:created>
  <dcterms:modified xsi:type="dcterms:W3CDTF">2025-03-06T19:19:55Z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y fmtid="{D5CDD505-2E9C-101B-9397-08002B2CF9AE}" pid="13" name="ContentTypeId">
    <vt:lpwstr>0x010100096F1BF43DDE004485E7A868D137D60A</vt:lpwstr>
  </property>
</Properties>
</file>