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9/28/2024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56334859"/>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167542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26617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01985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6356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24393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1236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5639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95740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193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35883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18603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42739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351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00701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03188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027468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9787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5965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1371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5746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29173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02836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7644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5885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2024/9/28</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01284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9/28/2024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2236264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I</a:t>
            </a:r>
            <a:r>
              <a:rPr lang="en-US" altLang="zh-CN" sz="2400" dirty="0">
                <a:latin typeface="Calibri" charset="0"/>
                <a:cs typeface="Calibri" charset="0"/>
              </a:rPr>
              <a:t>SHA S</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122200885</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err="1">
                <a:solidFill>
                  <a:schemeClr val="tx1"/>
                </a:solidFill>
                <a:latin typeface="Calibri" charset="0"/>
                <a:ea typeface="宋体" charset="0"/>
                <a:cs typeface="Calibri" charset="0"/>
              </a:rPr>
              <a:t>b.com</a:t>
            </a:r>
            <a:r>
              <a:rPr lang="en-US" altLang="zh-CN" sz="2400" b="0" i="0" u="none" strike="noStrike" kern="1200" cap="none" spc="0" baseline="0" dirty="0">
                <a:solidFill>
                  <a:schemeClr val="tx1"/>
                </a:solidFill>
                <a:latin typeface="Calibri" charset="0"/>
                <a:ea typeface="宋体" charset="0"/>
                <a:cs typeface="Calibri" charset="0"/>
              </a:rPr>
              <a:t> {</a:t>
            </a:r>
            <a:r>
              <a:rPr lang="en-US" altLang="zh-CN" sz="2400" b="0" i="0" u="none" strike="noStrike" kern="1200" cap="none" spc="0" baseline="0" dirty="0" err="1">
                <a:solidFill>
                  <a:schemeClr val="tx1"/>
                </a:solidFill>
                <a:latin typeface="Calibri" charset="0"/>
                <a:ea typeface="宋体" charset="0"/>
                <a:cs typeface="Calibri" charset="0"/>
              </a:rPr>
              <a:t>cs</a:t>
            </a:r>
            <a:r>
              <a:rPr lang="en-US" altLang="zh-CN" sz="2400" b="0" i="0" u="none" strike="noStrike" kern="1200" cap="none" spc="0" baseline="0" dirty="0">
                <a:solidFill>
                  <a:schemeClr val="tx1"/>
                </a:solidFill>
                <a:latin typeface="Calibri" charset="0"/>
                <a:ea typeface="宋体" charset="0"/>
                <a:cs typeface="Calibri" charset="0"/>
              </a:rPr>
              <a:t>}</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err="1">
                <a:solidFill>
                  <a:schemeClr val="tx1"/>
                </a:solidFill>
                <a:latin typeface="Calibri" charset="0"/>
                <a:ea typeface="宋体" charset="0"/>
                <a:cs typeface="Calibri" charset="0"/>
              </a:rPr>
              <a:t>annai</a:t>
            </a:r>
            <a:r>
              <a:rPr lang="en-US" altLang="zh-CN" sz="2400" b="0" i="0" u="none" strike="noStrike" kern="1200" cap="none" spc="0" baseline="0" dirty="0">
                <a:solidFill>
                  <a:schemeClr val="tx1"/>
                </a:solidFill>
                <a:latin typeface="Calibri" charset="0"/>
                <a:ea typeface="宋体" charset="0"/>
                <a:cs typeface="Calibri" charset="0"/>
              </a:rPr>
              <a:t> violent arts and science college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206676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7"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49"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6" name="文本框"/>
          <p:cNvSpPr txBox="1">
            <a:spLocks/>
          </p:cNvSpPr>
          <p:nvPr/>
        </p:nvSpPr>
        <p:spPr>
          <a:xfrm>
            <a:off x="1562076" y="2495512"/>
            <a:ext cx="5762105" cy="27489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a:rPr>
              <a:t>Create Interactive Dashboard in Excel With Data Model: Complete Guide</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a:rPr>
              <a:t>Step 1: Organize Your Source Data and Create a Layout.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a:rPr>
              <a:t>Step 2: Verify Data Accuracy and Organization.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a:rPr>
              <a:t>Step 3: Determine the Dashboard Layout.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a:rPr>
              <a:t>Step 4: Build PivotTables to Organize Your Data.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a:rPr>
              <a:t>Step 5: Convert Data into a Table. ...</a:t>
            </a: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a:rPr>
              <a:t>Step 6: Create PivotTables.</a:t>
            </a:r>
            <a:endParaRPr lang="zh-CN" altLang="en-US" sz="20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833504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7" name="文本框"/>
          <p:cNvSpPr txBox="1">
            <a:spLocks/>
          </p:cNvSpPr>
          <p:nvPr/>
        </p:nvSpPr>
        <p:spPr>
          <a:xfrm>
            <a:off x="1628750" y="2209766"/>
            <a:ext cx="3452515" cy="27489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a:rPr>
              <a:t>Excel dashboards enable users to visualize their most important Excel data, so KPIs can be viewed by everyone, at a glance. Excel spreadsheets themselves are a popular way of sharing key metrics with team members and stakeholders.</a:t>
            </a:r>
            <a:endParaRPr lang="zh-CN" altLang="en-US" sz="20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696784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68" name="文本框"/>
          <p:cNvSpPr txBox="1">
            <a:spLocks/>
          </p:cNvSpPr>
          <p:nvPr/>
        </p:nvSpPr>
        <p:spPr>
          <a:xfrm>
            <a:off x="1990694" y="1847821"/>
            <a:ext cx="3818134" cy="36347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a:rPr>
              <a:t>Conclusion. Creating an interactive Excel dashboard involves organizing data, building PivotTables, and applying formulas. You can also add visual elements, and incorporating interactive settings can also help. Following these steps, you can create a dynamic dashboard presenting key metrics and valuable insights.</a:t>
            </a:r>
            <a:endParaRPr lang="zh-CN" altLang="en-US" sz="20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90319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8439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5000" b="1" i="0" u="none" strike="noStrike" kern="1200" cap="none" spc="0" baseline="0">
                <a:solidFill>
                  <a:srgbClr val="000000"/>
                </a:solidFill>
                <a:latin typeface="Times New Roman" pitchFamily="18" charset="0"/>
                <a:ea typeface="宋体" charset="0"/>
                <a:cs typeface="Times New Roman" pitchFamily="18" charset="0"/>
              </a:rPr>
              <a:t>excel dashboards</a:t>
            </a:r>
            <a:endParaRPr lang="zh-CN" altLang="en-US" sz="5000" b="1" i="0" u="none" strike="noStrike" kern="1200" cap="none" spc="0" baseline="0">
              <a:solidFill>
                <a:srgbClr val="00000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64136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12964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246332" y="2638429"/>
            <a:ext cx="2497756" cy="3257550"/>
            <a:chOff x="7246332" y="2638429"/>
            <a:chExt cx="2497756" cy="3257550"/>
          </a:xfrm>
        </p:grpSpPr>
        <p:sp>
          <p:nvSpPr>
            <p:cNvPr id="106" name="曲线"/>
            <p:cNvSpPr>
              <a:spLocks/>
            </p:cNvSpPr>
            <p:nvPr/>
          </p:nvSpPr>
          <p:spPr>
            <a:xfrm>
              <a:off x="8477985" y="5067305"/>
              <a:ext cx="41342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8477985" y="5600704"/>
              <a:ext cx="163648"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246332" y="2638429"/>
              <a:ext cx="2497756"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7" name="文本框"/>
          <p:cNvSpPr txBox="1">
            <a:spLocks/>
          </p:cNvSpPr>
          <p:nvPr/>
        </p:nvSpPr>
        <p:spPr>
          <a:xfrm>
            <a:off x="266695" y="2209766"/>
            <a:ext cx="6045301" cy="27584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Our goal is to design and create a Dashboard using the Superstore Sales data (which is really close to reality) to provide answers to the following questions: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What are the performance indicators values for the past month? It’s necessary for stocktaking and comparing it against the same period last year.</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What key factors do affect profit growth?</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What categories, subcategories, products and clients generate more profits, and what ones that bring losses?</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8171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9"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0"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2"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1" name="文本框"/>
          <p:cNvSpPr txBox="1">
            <a:spLocks/>
          </p:cNvSpPr>
          <p:nvPr/>
        </p:nvSpPr>
        <p:spPr>
          <a:xfrm>
            <a:off x="1419203" y="2133567"/>
            <a:ext cx="4762427" cy="4358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rgbClr val="EC4E42"/>
                </a:solidFill>
                <a:latin typeface="Droid Sans" charset="0"/>
                <a:ea typeface="宋体" charset="0"/>
                <a:cs typeface="Lucida Sans"/>
              </a:rPr>
              <a:t>Monitor project progress with our free project management dashboard template. Track task status, budget and your project progress. A dashboard is an essential project management software tool that provides you with an at-a-glance overview of your project. Download your Excel project dashboard today and take the first step to good project tracking!</a:t>
            </a:r>
          </a:p>
          <a:p>
            <a:pPr marL="0" indent="0" algn="l">
              <a:lnSpc>
                <a:spcPct val="100000"/>
              </a:lnSpc>
              <a:spcBef>
                <a:spcPts val="0"/>
              </a:spcBef>
              <a:spcAft>
                <a:spcPts val="0"/>
              </a:spcAft>
              <a:buNone/>
            </a:pPr>
            <a:endParaRPr lang="en-US" altLang="zh-CN" sz="1800" b="0" i="0" u="none" strike="noStrike" kern="1200" cap="none" spc="0" baseline="0">
              <a:solidFill>
                <a:srgbClr val="EC4E42"/>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rgbClr val="EC4E42"/>
                </a:solidFill>
                <a:latin typeface="Droid Sans" charset="0"/>
                <a:ea typeface="宋体" charset="0"/>
                <a:cs typeface="Lucida Sans"/>
              </a:rPr>
              <a:t>Or, if you want to take your project tracking even further, open up the free project dashboard in ProjectManager instead. With no setup required, our dashboard template tracks your tasks, summary tasks, time, costs, workload and overall health of your project.</a:t>
            </a:r>
            <a:endParaRPr lang="zh-CN" altLang="en-US" sz="1800" b="0" i="0" u="none" strike="noStrike" kern="1200" cap="none" spc="0" baseline="0">
              <a:solidFill>
                <a:srgbClr val="EC4E42"/>
              </a:solidFill>
              <a:latin typeface="Droid Sans" charset="0"/>
              <a:ea typeface="宋体" charset="0"/>
              <a:cs typeface="Lucida Sans"/>
            </a:endParaRPr>
          </a:p>
        </p:txBody>
      </p:sp>
    </p:spTree>
    <p:extLst>
      <p:ext uri="{BB962C8B-B14F-4D97-AF65-F5344CB8AC3E}">
        <p14:creationId xmlns:p14="http://schemas.microsoft.com/office/powerpoint/2010/main" val="931274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6"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nSpc>
                <a:spcPct val="100000"/>
              </a:lnSpc>
              <a:spcBef>
                <a:spcPts val="130"/>
              </a:spcBef>
            </a:pPr>
            <a:r>
              <a:rPr lang="en-US" altLang="zh-CN" sz="3200" b="1" i="0" spc="25">
                <a:solidFill>
                  <a:schemeClr val="tx1"/>
                </a:solidFill>
                <a:latin typeface="Trebuchet MS" charset="0"/>
                <a:cs typeface="Trebuchet MS" charset="0"/>
              </a:rPr>
              <a:t>W</a:t>
            </a:r>
            <a:r>
              <a:rPr lang="en-US" altLang="zh-CN" sz="3200" b="1" i="0" spc="-20">
                <a:solidFill>
                  <a:schemeClr val="tx1"/>
                </a:solidFill>
                <a:latin typeface="Trebuchet MS" charset="0"/>
                <a:cs typeface="Trebuchet MS" charset="0"/>
              </a:rPr>
              <a:t>H</a:t>
            </a:r>
            <a:r>
              <a:rPr lang="en-US" altLang="zh-CN" sz="3200" b="1" i="0" spc="20">
                <a:solidFill>
                  <a:schemeClr val="tx1"/>
                </a:solidFill>
                <a:latin typeface="Trebuchet MS" charset="0"/>
                <a:cs typeface="Trebuchet MS" charset="0"/>
              </a:rPr>
              <a:t>O</a:t>
            </a:r>
            <a:r>
              <a:rPr lang="en-US" altLang="zh-CN" sz="3200" b="1" i="0" spc="-235">
                <a:solidFill>
                  <a:schemeClr val="tx1"/>
                </a:solidFill>
                <a:latin typeface="Trebuchet MS" charset="0"/>
                <a:cs typeface="Trebuchet MS" charset="0"/>
              </a:rPr>
              <a:t> </a:t>
            </a:r>
            <a:r>
              <a:rPr lang="en-US" altLang="zh-CN" sz="3200" b="1" i="0" spc="-10">
                <a:solidFill>
                  <a:schemeClr val="tx1"/>
                </a:solidFill>
                <a:latin typeface="Trebuchet MS" charset="0"/>
                <a:cs typeface="Trebuchet MS" charset="0"/>
              </a:rPr>
              <a:t>AR</a:t>
            </a:r>
            <a:r>
              <a:rPr lang="en-US" altLang="zh-CN" sz="3200" b="1" i="0" spc="15">
                <a:solidFill>
                  <a:schemeClr val="tx1"/>
                </a:solidFill>
                <a:latin typeface="Trebuchet MS" charset="0"/>
                <a:cs typeface="Trebuchet MS" charset="0"/>
              </a:rPr>
              <a:t>E</a:t>
            </a:r>
            <a:r>
              <a:rPr lang="en-US" altLang="zh-CN" sz="3200" b="1" i="0" spc="-35">
                <a:solidFill>
                  <a:schemeClr val="tx1"/>
                </a:solidFill>
                <a:latin typeface="Trebuchet MS" charset="0"/>
                <a:cs typeface="Trebuchet MS" charset="0"/>
              </a:rPr>
              <a:t> </a:t>
            </a:r>
            <a:r>
              <a:rPr lang="en-US" altLang="zh-CN" sz="3200" b="1" i="0" spc="-10">
                <a:solidFill>
                  <a:schemeClr val="tx1"/>
                </a:solidFill>
                <a:latin typeface="Trebuchet MS" charset="0"/>
                <a:cs typeface="Trebuchet MS" charset="0"/>
              </a:rPr>
              <a:t>T</a:t>
            </a:r>
            <a:r>
              <a:rPr lang="en-US" altLang="zh-CN" sz="3200" b="1" i="0" spc="-15">
                <a:solidFill>
                  <a:schemeClr val="tx1"/>
                </a:solidFill>
                <a:latin typeface="Trebuchet MS" charset="0"/>
                <a:cs typeface="Trebuchet MS" charset="0"/>
              </a:rPr>
              <a:t>H</a:t>
            </a:r>
            <a:r>
              <a:rPr lang="en-US" altLang="zh-CN" sz="3200" b="1" i="0" spc="15">
                <a:solidFill>
                  <a:schemeClr val="tx1"/>
                </a:solidFill>
                <a:latin typeface="Trebuchet MS" charset="0"/>
                <a:cs typeface="Trebuchet MS" charset="0"/>
              </a:rPr>
              <a:t>E</a:t>
            </a:r>
            <a:r>
              <a:rPr lang="en-US" altLang="zh-CN" sz="3200" b="1" i="0" spc="-35">
                <a:solidFill>
                  <a:schemeClr val="tx1"/>
                </a:solidFill>
                <a:latin typeface="Trebuchet MS" charset="0"/>
                <a:cs typeface="Trebuchet MS" charset="0"/>
              </a:rPr>
              <a:t> </a:t>
            </a:r>
            <a:r>
              <a:rPr lang="en-US" altLang="zh-CN" sz="3200" b="1" i="0" spc="-20">
                <a:solidFill>
                  <a:schemeClr val="tx1"/>
                </a:solidFill>
                <a:latin typeface="Trebuchet MS" charset="0"/>
                <a:cs typeface="Trebuchet MS" charset="0"/>
              </a:rPr>
              <a:t>E</a:t>
            </a:r>
            <a:r>
              <a:rPr lang="en-US" altLang="zh-CN" sz="3200" b="1" i="0" spc="30">
                <a:solidFill>
                  <a:schemeClr val="tx1"/>
                </a:solidFill>
                <a:latin typeface="Trebuchet MS" charset="0"/>
                <a:cs typeface="Trebuchet MS" charset="0"/>
              </a:rPr>
              <a:t>N</a:t>
            </a:r>
            <a:r>
              <a:rPr lang="en-US" altLang="zh-CN" sz="3200" b="1" i="0" spc="15">
                <a:solidFill>
                  <a:schemeClr val="tx1"/>
                </a:solidFill>
                <a:latin typeface="Trebuchet MS" charset="0"/>
                <a:cs typeface="Trebuchet MS" charset="0"/>
              </a:rPr>
              <a:t>D</a:t>
            </a:r>
            <a:r>
              <a:rPr lang="en-US" altLang="zh-CN" sz="3200" b="1" i="0" spc="-45">
                <a:solidFill>
                  <a:schemeClr val="tx1"/>
                </a:solidFill>
                <a:latin typeface="Trebuchet MS" charset="0"/>
                <a:cs typeface="Trebuchet MS" charset="0"/>
              </a:rPr>
              <a:t> </a:t>
            </a:r>
            <a:r>
              <a:rPr lang="en-US" altLang="zh-CN" sz="3200" b="1" i="0">
                <a:solidFill>
                  <a:schemeClr val="tx1"/>
                </a:solidFill>
                <a:latin typeface="Trebuchet MS" charset="0"/>
                <a:cs typeface="Trebuchet MS" charset="0"/>
              </a:rPr>
              <a:t>U</a:t>
            </a:r>
            <a:r>
              <a:rPr lang="en-US" altLang="zh-CN" sz="3200" b="1" i="0" spc="10">
                <a:solidFill>
                  <a:schemeClr val="tx1"/>
                </a:solidFill>
                <a:latin typeface="Trebuchet MS" charset="0"/>
                <a:cs typeface="Trebuchet MS" charset="0"/>
              </a:rPr>
              <a:t>S</a:t>
            </a:r>
            <a:r>
              <a:rPr lang="en-US" altLang="zh-CN" sz="3200" b="1" i="0" spc="-25">
                <a:solidFill>
                  <a:schemeClr val="tx1"/>
                </a:solidFill>
                <a:latin typeface="Trebuchet MS" charset="0"/>
                <a:cs typeface="Trebuchet MS" charset="0"/>
              </a:rPr>
              <a:t>E</a:t>
            </a:r>
            <a:r>
              <a:rPr lang="en-US" altLang="zh-CN" sz="3200" b="1" i="0" spc="-10">
                <a:solidFill>
                  <a:schemeClr val="tx1"/>
                </a:solidFill>
                <a:latin typeface="Trebuchet MS" charset="0"/>
                <a:cs typeface="Trebuchet MS" charset="0"/>
              </a:rPr>
              <a:t>R</a:t>
            </a:r>
            <a:r>
              <a:rPr lang="en-US" altLang="zh-CN" sz="3200" b="1" i="0" spc="5">
                <a:solidFill>
                  <a:schemeClr val="tx1"/>
                </a:solidFill>
                <a:latin typeface="Trebuchet MS" charset="0"/>
                <a:cs typeface="Trebuchet MS" charset="0"/>
              </a:rPr>
              <a:t>S?</a:t>
            </a:r>
            <a:endParaRPr lang="zh-CN" altLang="en-US" sz="3200" b="1" i="0">
              <a:solidFill>
                <a:schemeClr val="tx1"/>
              </a:solidFill>
              <a:latin typeface="Trebuchet MS" charset="0"/>
              <a:cs typeface="Trebuchet MS" charset="0"/>
            </a:endParaRPr>
          </a:p>
        </p:txBody>
      </p:sp>
      <p:pic>
        <p:nvPicPr>
          <p:cNvPr id="12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spc="10">
              <a:solidFill>
                <a:srgbClr val="2D936B"/>
              </a:solidFill>
              <a:latin typeface="Trebuchet MS" charset="0"/>
              <a:ea typeface="宋体" charset="0"/>
              <a:cs typeface="Trebuchet MS" charset="0"/>
            </a:endParaRPr>
          </a:p>
        </p:txBody>
      </p:sp>
      <p:sp>
        <p:nvSpPr>
          <p:cNvPr id="162" name="文本框"/>
          <p:cNvSpPr txBox="1">
            <a:spLocks/>
          </p:cNvSpPr>
          <p:nvPr/>
        </p:nvSpPr>
        <p:spPr>
          <a:xfrm>
            <a:off x="838187" y="2057368"/>
            <a:ext cx="4605623" cy="3348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rgbClr val="EC4E42"/>
                </a:solidFill>
                <a:latin typeface="Droid Sans" charset="0"/>
                <a:ea typeface="宋体" charset="0"/>
                <a:cs typeface="Lucida Sans"/>
              </a:rPr>
              <a:t>End users are defined as anyone who is involved with the enclosure. These could be users, installers, end users, and maintenance providers. Locating end users is not a simple matter as they often are not involved with specifying and purchasing the product.</a:t>
            </a:r>
            <a:endParaRPr lang="zh-CN" altLang="en-US" sz="2400" b="0" i="0" u="none" strike="noStrike" kern="1200" cap="none" spc="0" baseline="0">
              <a:solidFill>
                <a:srgbClr val="EC4E42"/>
              </a:solidFill>
              <a:latin typeface="Droid Sans" charset="0"/>
              <a:ea typeface="宋体" charset="0"/>
              <a:cs typeface="Lucida Sans"/>
            </a:endParaRPr>
          </a:p>
        </p:txBody>
      </p:sp>
    </p:spTree>
    <p:extLst>
      <p:ext uri="{BB962C8B-B14F-4D97-AF65-F5344CB8AC3E}">
        <p14:creationId xmlns:p14="http://schemas.microsoft.com/office/powerpoint/2010/main" val="110360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9" name="图片"/>
          <p:cNvPicPr>
            <a:picLocks/>
          </p:cNvPicPr>
          <p:nvPr/>
        </p:nvPicPr>
        <p:blipFill>
          <a:blip r:embed="rId3" cstate="print"/>
          <a:stretch>
            <a:fillRect/>
          </a:stretch>
        </p:blipFill>
        <p:spPr>
          <a:xfrm>
            <a:off x="7467486" y="1914548"/>
            <a:ext cx="1798115" cy="2591960"/>
          </a:xfrm>
          <a:prstGeom prst="rect">
            <a:avLst/>
          </a:prstGeom>
          <a:noFill/>
          <a:ln w="12700" cap="flat" cmpd="sng">
            <a:noFill/>
            <a:prstDash val="solid"/>
            <a:miter/>
          </a:ln>
        </p:spPr>
      </p:pic>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3"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4"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64" name="文本框"/>
          <p:cNvSpPr txBox="1">
            <a:spLocks/>
          </p:cNvSpPr>
          <p:nvPr/>
        </p:nvSpPr>
        <p:spPr>
          <a:xfrm>
            <a:off x="1562076" y="2057368"/>
            <a:ext cx="3167594" cy="36347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a:rPr>
              <a:t>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lang="zh-CN" altLang="en-US" sz="20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62548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5" name="文本框"/>
          <p:cNvSpPr txBox="1">
            <a:spLocks/>
          </p:cNvSpPr>
          <p:nvPr/>
        </p:nvSpPr>
        <p:spPr>
          <a:xfrm>
            <a:off x="1771623" y="2495512"/>
            <a:ext cx="3237118" cy="21583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rgbClr val="EC4E42"/>
                </a:solidFill>
                <a:latin typeface="Droid Sans" charset="0"/>
                <a:ea typeface="宋体" charset="0"/>
                <a:cs typeface="Lucida Sans"/>
              </a:rPr>
              <a:t>The Excel Dashboard provides an overview of metrics and other data points in one place. In simple terms, dashboards are visual representations of data.</a:t>
            </a:r>
            <a:endParaRPr lang="zh-CN" altLang="en-US" sz="2000" b="0" i="0" u="none" strike="noStrike" kern="1200" cap="none" spc="0" baseline="0">
              <a:solidFill>
                <a:srgbClr val="EC4E42"/>
              </a:solidFill>
              <a:latin typeface="Droid Sans" charset="0"/>
              <a:ea typeface="宋体" charset="0"/>
              <a:cs typeface="Lucida Sans"/>
            </a:endParaRPr>
          </a:p>
        </p:txBody>
      </p:sp>
    </p:spTree>
    <p:extLst>
      <p:ext uri="{BB962C8B-B14F-4D97-AF65-F5344CB8AC3E}">
        <p14:creationId xmlns:p14="http://schemas.microsoft.com/office/powerpoint/2010/main" val="622849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1"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2"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4" name="矩形"/>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5871028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211</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gowthamply9080@outlook.com</cp:lastModifiedBy>
  <cp:revision>13</cp:revision>
  <dcterms:created xsi:type="dcterms:W3CDTF">2024-03-29T15:07:22Z</dcterms:created>
  <dcterms:modified xsi:type="dcterms:W3CDTF">2024-09-28T17:03:28Z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