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8" r:id="rId10"/>
    <p:sldId id="264" r:id="rId11"/>
    <p:sldId id="269" r:id="rId12"/>
    <p:sldId id="265"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620" autoAdjust="0"/>
    <p:restoredTop sz="93039" autoAdjust="0"/>
  </p:normalViewPr>
  <p:slideViewPr>
    <p:cSldViewPr snapToGrid="0">
      <p:cViewPr varScale="1">
        <p:scale>
          <a:sx n="64" d="100"/>
          <a:sy n="64" d="100"/>
        </p:scale>
        <p:origin x="656" y="44"/>
      </p:cViewPr>
      <p:guideLst/>
    </p:cSldViewPr>
  </p:slideViewPr>
  <p:outlineViewPr>
    <p:cViewPr>
      <p:scale>
        <a:sx n="33" d="100"/>
        <a:sy n="33" d="100"/>
      </p:scale>
      <p:origin x="0" y="-10860"/>
    </p:cViewPr>
  </p:outlineViewPr>
  <p:notesTextViewPr>
    <p:cViewPr>
      <p:scale>
        <a:sx n="1" d="1"/>
        <a:sy n="1" d="1"/>
      </p:scale>
      <p:origin x="0" y="0"/>
    </p:cViewPr>
  </p:notesTextViewPr>
  <p:notesViewPr>
    <p:cSldViewPr snapToGrid="0">
      <p:cViewPr>
        <p:scale>
          <a:sx n="100" d="100"/>
          <a:sy n="100" d="100"/>
        </p:scale>
        <p:origin x="1560" y="-26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E987F3-D6A8-4F19-A0C3-4A2CC4A368D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1485B07F-CD55-4ED4-8917-AC29BE1D625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Image Transformation Network converts input image x into a possible stylized image </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𝑦</m:t>
                      </m:r>
                    </m:e>
                  </m:acc>
                </m:oMath>
              </a14:m>
              <a:r>
                <a:rPr lang="en-IN" dirty="0"/>
                <a:t> </a:t>
              </a:r>
            </a:p>
          </dgm:t>
        </dgm:pt>
      </mc:Choice>
      <mc:Fallback xmlns="">
        <dgm:pt modelId="{1485B07F-CD55-4ED4-8917-AC29BE1D625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Image Transformation Network converts input image x into a possible stylized image </a:t>
              </a:r>
              <a:r>
                <a:rPr lang="en-IN" b="0" i="0">
                  <a:latin typeface="Cambria Math" panose="02040503050406030204" pitchFamily="18" charset="0"/>
                </a:rPr>
                <a:t>𝑦 ̂</a:t>
              </a:r>
              <a:r>
                <a:rPr lang="en-IN" dirty="0"/>
                <a:t> </a:t>
              </a:r>
            </a:p>
          </dgm:t>
        </dgm:pt>
      </mc:Fallback>
    </mc:AlternateContent>
    <dgm:pt modelId="{5990A43B-559B-458B-9CD4-2B1F8015483A}" type="parTrans" cxnId="{B058B2E9-C7A0-4A35-88F1-0D1306E69924}">
      <dgm:prSet/>
      <dgm:spPr/>
      <dgm:t>
        <a:bodyPr/>
        <a:lstStyle/>
        <a:p>
          <a:endParaRPr lang="en-IN"/>
        </a:p>
      </dgm:t>
    </dgm:pt>
    <dgm:pt modelId="{DF137010-36AD-4FF6-9EB8-DDD539380B0A}" type="sibTrans" cxnId="{B058B2E9-C7A0-4A35-88F1-0D1306E69924}">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mc:AlternateContent xmlns:mc="http://schemas.openxmlformats.org/markup-compatibility/2006" xmlns:a14="http://schemas.microsoft.com/office/drawing/2010/main">
      <mc:Choice Requires="a14">
        <dgm:pt modelId="{175A33A7-4AB3-440C-8C17-FF35E355714E}">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Stylized image </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𝑦</m:t>
                      </m:r>
                    </m:e>
                  </m:acc>
                </m:oMath>
              </a14:m>
              <a:r>
                <a:rPr lang="en-IN" dirty="0"/>
                <a:t>, Style image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𝑆</m:t>
                      </m:r>
                    </m:sub>
                  </m:sSub>
                </m:oMath>
              </a14:m>
              <a:r>
                <a:rPr lang="en-IN" dirty="0"/>
                <a:t>, Content image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𝐶</m:t>
                      </m:r>
                    </m:sub>
                  </m:sSub>
                </m:oMath>
              </a14:m>
              <a:r>
                <a:rPr lang="en-IN" dirty="0"/>
                <a:t> are passed through the loss network</a:t>
              </a:r>
            </a:p>
          </dgm:t>
        </dgm:pt>
      </mc:Choice>
      <mc:Fallback xmlns="">
        <dgm:pt modelId="{175A33A7-4AB3-440C-8C17-FF35E355714E}">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Stylized image </a:t>
              </a:r>
              <a:r>
                <a:rPr lang="en-IN" b="0" i="0">
                  <a:latin typeface="Cambria Math" panose="02040503050406030204" pitchFamily="18" charset="0"/>
                </a:rPr>
                <a:t>𝑦 ̂</a:t>
              </a:r>
              <a:r>
                <a:rPr lang="en-IN" dirty="0"/>
                <a:t>, Style image </a:t>
              </a:r>
              <a:r>
                <a:rPr lang="en-IN" b="0" i="0">
                  <a:latin typeface="Cambria Math" panose="02040503050406030204" pitchFamily="18" charset="0"/>
                </a:rPr>
                <a:t>𝑦_𝑆</a:t>
              </a:r>
              <a:r>
                <a:rPr lang="en-IN" dirty="0"/>
                <a:t>, Content image </a:t>
              </a:r>
              <a:r>
                <a:rPr lang="en-IN" b="0" i="0">
                  <a:latin typeface="Cambria Math" panose="02040503050406030204" pitchFamily="18" charset="0"/>
                </a:rPr>
                <a:t>𝑦_𝐶</a:t>
              </a:r>
              <a:r>
                <a:rPr lang="en-IN" dirty="0"/>
                <a:t> are passed through the loss network</a:t>
              </a:r>
            </a:p>
          </dgm:t>
        </dgm:pt>
      </mc:Fallback>
    </mc:AlternateContent>
    <dgm:pt modelId="{9CF6C1B3-D6AC-4093-9C2D-EED0E39D2C0A}" type="parTrans" cxnId="{ED4ADDBF-3D9D-4D5A-A584-498AB34CE986}">
      <dgm:prSet/>
      <dgm:spPr/>
      <dgm:t>
        <a:bodyPr/>
        <a:lstStyle/>
        <a:p>
          <a:endParaRPr lang="en-IN"/>
        </a:p>
      </dgm:t>
    </dgm:pt>
    <dgm:pt modelId="{ABB8DF88-04BE-4185-8364-C5BAD740FDA0}" type="sibTrans" cxnId="{ED4ADDBF-3D9D-4D5A-A584-498AB34CE986}">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mc:AlternateContent xmlns:mc="http://schemas.openxmlformats.org/markup-compatibility/2006" xmlns:a14="http://schemas.microsoft.com/office/drawing/2010/main">
      <mc:Choice Requires="a14">
        <dgm:pt modelId="{FBAFB5AE-95DB-43A1-812F-70568E9C4EFA}">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Content cost and Style cost is calculated using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𝑆</m:t>
                      </m:r>
                    </m:sub>
                  </m:sSub>
                </m:oMath>
              </a14:m>
              <a:r>
                <a:rPr lang="en-IN" dirty="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𝐶</m:t>
                      </m:r>
                      <m:r>
                        <a:rPr lang="en-IN" b="0" i="1" smtClean="0">
                          <a:latin typeface="Cambria Math" panose="02040503050406030204" pitchFamily="18" charset="0"/>
                        </a:rPr>
                        <m:t> </m:t>
                      </m:r>
                    </m:sub>
                  </m:sSub>
                </m:oMath>
              </a14:m>
              <a:r>
                <a:rPr lang="en-IN" dirty="0"/>
                <a:t>and </a:t>
              </a:r>
              <a14:m>
                <m:oMath xmlns:m="http://schemas.openxmlformats.org/officeDocument/2006/math">
                  <m:r>
                    <a:rPr lang="en-IN" b="0" i="1" smtClean="0">
                      <a:latin typeface="Cambria Math" panose="02040503050406030204" pitchFamily="18" charset="0"/>
                    </a:rPr>
                    <m:t>𝑦</m:t>
                  </m:r>
                </m:oMath>
              </a14:m>
              <a:endParaRPr lang="en-IN"/>
            </a:p>
          </dgm:t>
        </dgm:pt>
      </mc:Choice>
      <mc:Fallback xmlns="">
        <dgm:pt modelId="{FBAFB5AE-95DB-43A1-812F-70568E9C4EFA}">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Content cost and Style cost is calculated using </a:t>
              </a:r>
              <a:r>
                <a:rPr lang="en-IN" b="0" i="0">
                  <a:latin typeface="Cambria Math" panose="02040503050406030204" pitchFamily="18" charset="0"/>
                </a:rPr>
                <a:t>𝑦_𝑆</a:t>
              </a:r>
              <a:r>
                <a:rPr lang="en-IN" dirty="0"/>
                <a:t>,</a:t>
              </a:r>
              <a:r>
                <a:rPr lang="en-IN" b="0" i="0">
                  <a:latin typeface="Cambria Math" panose="02040503050406030204" pitchFamily="18" charset="0"/>
                </a:rPr>
                <a:t>𝑦_(𝐶 )</a:t>
              </a:r>
              <a:r>
                <a:rPr lang="en-IN" dirty="0"/>
                <a:t>and </a:t>
              </a:r>
              <a:r>
                <a:rPr lang="en-IN" b="0" i="0">
                  <a:latin typeface="Cambria Math" panose="02040503050406030204" pitchFamily="18" charset="0"/>
                </a:rPr>
                <a:t>𝑦</a:t>
              </a:r>
              <a:endParaRPr lang="en-IN"/>
            </a:p>
          </dgm:t>
        </dgm:pt>
      </mc:Fallback>
    </mc:AlternateContent>
    <dgm:pt modelId="{C43F8267-CEAF-45A7-830F-03AA257FCA2E}" type="parTrans" cxnId="{BB1F8946-1988-4182-ADB9-A90075582544}">
      <dgm:prSet/>
      <dgm:spPr/>
      <dgm:t>
        <a:bodyPr/>
        <a:lstStyle/>
        <a:p>
          <a:endParaRPr lang="en-IN"/>
        </a:p>
      </dgm:t>
    </dgm:pt>
    <dgm:pt modelId="{2468A524-6A4F-413C-9933-BA5C4C0C97ED}" type="sibTrans" cxnId="{BB1F8946-1988-4182-ADB9-A90075582544}">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dgm:pt modelId="{97350315-E122-48F9-B847-A7D9AF5D8C99}">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To reduce the cost, the parameters are backpropagated to the transformation network</a:t>
          </a:r>
        </a:p>
      </dgm:t>
    </dgm:pt>
    <dgm:pt modelId="{C1ADACD2-8130-4A6F-94C3-DC748E2AED8A}" type="parTrans" cxnId="{9BA9E4DB-4B44-423E-A058-F5C961356B32}">
      <dgm:prSet/>
      <dgm:spPr/>
      <dgm:t>
        <a:bodyPr/>
        <a:lstStyle/>
        <a:p>
          <a:endParaRPr lang="en-IN"/>
        </a:p>
      </dgm:t>
    </dgm:pt>
    <dgm:pt modelId="{F27AC33C-3002-4982-BDA5-736ED2C0DFB9}" type="sibTrans" cxnId="{9BA9E4DB-4B44-423E-A058-F5C961356B32}">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dgm:pt modelId="{A138F56F-93D4-4242-B2D8-04029181FF79}" type="pres">
      <dgm:prSet presAssocID="{40E987F3-D6A8-4F19-A0C3-4A2CC4A368D2}" presName="cycle" presStyleCnt="0">
        <dgm:presLayoutVars>
          <dgm:dir/>
          <dgm:resizeHandles val="exact"/>
        </dgm:presLayoutVars>
      </dgm:prSet>
      <dgm:spPr/>
    </dgm:pt>
    <dgm:pt modelId="{1FDCB732-5B2E-4F8C-8F9F-1C5CA4A6C156}" type="pres">
      <dgm:prSet presAssocID="{1485B07F-CD55-4ED4-8917-AC29BE1D6258}" presName="node" presStyleLbl="node1" presStyleIdx="0" presStyleCnt="4">
        <dgm:presLayoutVars>
          <dgm:bulletEnabled val="1"/>
        </dgm:presLayoutVars>
      </dgm:prSet>
      <dgm:spPr/>
    </dgm:pt>
    <dgm:pt modelId="{5C5A5D38-7318-4324-AD99-1DDA9373DA6E}" type="pres">
      <dgm:prSet presAssocID="{1485B07F-CD55-4ED4-8917-AC29BE1D6258}" presName="spNode" presStyleCnt="0"/>
      <dgm:spPr/>
    </dgm:pt>
    <dgm:pt modelId="{B27D5606-3EA9-4E25-AAA6-8589EB8B7D30}" type="pres">
      <dgm:prSet presAssocID="{DF137010-36AD-4FF6-9EB8-DDD539380B0A}" presName="sibTrans" presStyleLbl="sibTrans1D1" presStyleIdx="0" presStyleCnt="4"/>
      <dgm:spPr/>
    </dgm:pt>
    <dgm:pt modelId="{665825AC-1E50-46FC-9B17-90104EB7C91E}" type="pres">
      <dgm:prSet presAssocID="{175A33A7-4AB3-440C-8C17-FF35E355714E}" presName="node" presStyleLbl="node1" presStyleIdx="1" presStyleCnt="4">
        <dgm:presLayoutVars>
          <dgm:bulletEnabled val="1"/>
        </dgm:presLayoutVars>
      </dgm:prSet>
      <dgm:spPr/>
    </dgm:pt>
    <dgm:pt modelId="{FBAA4E1A-30BB-43D1-AD0E-FE3F4B219C3A}" type="pres">
      <dgm:prSet presAssocID="{175A33A7-4AB3-440C-8C17-FF35E355714E}" presName="spNode" presStyleCnt="0"/>
      <dgm:spPr/>
    </dgm:pt>
    <dgm:pt modelId="{AAF1ED03-C3CA-4698-833C-A620A326F02F}" type="pres">
      <dgm:prSet presAssocID="{ABB8DF88-04BE-4185-8364-C5BAD740FDA0}" presName="sibTrans" presStyleLbl="sibTrans1D1" presStyleIdx="1" presStyleCnt="4"/>
      <dgm:spPr/>
    </dgm:pt>
    <dgm:pt modelId="{6067275C-880E-4A3A-9EC1-5D899101A68F}" type="pres">
      <dgm:prSet presAssocID="{FBAFB5AE-95DB-43A1-812F-70568E9C4EFA}" presName="node" presStyleLbl="node1" presStyleIdx="2" presStyleCnt="4">
        <dgm:presLayoutVars>
          <dgm:bulletEnabled val="1"/>
        </dgm:presLayoutVars>
      </dgm:prSet>
      <dgm:spPr/>
    </dgm:pt>
    <dgm:pt modelId="{2D76D84C-CFB3-4AD2-B6AB-F21B3D739E65}" type="pres">
      <dgm:prSet presAssocID="{FBAFB5AE-95DB-43A1-812F-70568E9C4EFA}" presName="spNode" presStyleCnt="0"/>
      <dgm:spPr/>
    </dgm:pt>
    <dgm:pt modelId="{978BC3E5-FE32-475F-B278-E4474D689FC9}" type="pres">
      <dgm:prSet presAssocID="{2468A524-6A4F-413C-9933-BA5C4C0C97ED}" presName="sibTrans" presStyleLbl="sibTrans1D1" presStyleIdx="2" presStyleCnt="4"/>
      <dgm:spPr/>
    </dgm:pt>
    <dgm:pt modelId="{503DCD58-2FCF-43AD-83E7-776945539899}" type="pres">
      <dgm:prSet presAssocID="{97350315-E122-48F9-B847-A7D9AF5D8C99}" presName="node" presStyleLbl="node1" presStyleIdx="3" presStyleCnt="4">
        <dgm:presLayoutVars>
          <dgm:bulletEnabled val="1"/>
        </dgm:presLayoutVars>
      </dgm:prSet>
      <dgm:spPr/>
    </dgm:pt>
    <dgm:pt modelId="{D704966B-B502-49F3-B168-24F24235603D}" type="pres">
      <dgm:prSet presAssocID="{97350315-E122-48F9-B847-A7D9AF5D8C99}" presName="spNode" presStyleCnt="0"/>
      <dgm:spPr/>
    </dgm:pt>
    <dgm:pt modelId="{FD90CFAA-6633-45A5-8200-3F63B5F3FE29}" type="pres">
      <dgm:prSet presAssocID="{F27AC33C-3002-4982-BDA5-736ED2C0DFB9}" presName="sibTrans" presStyleLbl="sibTrans1D1" presStyleIdx="3" presStyleCnt="4"/>
      <dgm:spPr/>
    </dgm:pt>
  </dgm:ptLst>
  <dgm:cxnLst>
    <dgm:cxn modelId="{AF34A618-7208-4A2F-B176-AF81A3449559}" type="presOf" srcId="{175A33A7-4AB3-440C-8C17-FF35E355714E}" destId="{665825AC-1E50-46FC-9B17-90104EB7C91E}" srcOrd="0" destOrd="0" presId="urn:microsoft.com/office/officeart/2005/8/layout/cycle5"/>
    <dgm:cxn modelId="{25E2C03A-7A6F-462F-A2C8-E0D0D22B7DAF}" type="presOf" srcId="{F27AC33C-3002-4982-BDA5-736ED2C0DFB9}" destId="{FD90CFAA-6633-45A5-8200-3F63B5F3FE29}" srcOrd="0" destOrd="0" presId="urn:microsoft.com/office/officeart/2005/8/layout/cycle5"/>
    <dgm:cxn modelId="{BB1F8946-1988-4182-ADB9-A90075582544}" srcId="{40E987F3-D6A8-4F19-A0C3-4A2CC4A368D2}" destId="{FBAFB5AE-95DB-43A1-812F-70568E9C4EFA}" srcOrd="2" destOrd="0" parTransId="{C43F8267-CEAF-45A7-830F-03AA257FCA2E}" sibTransId="{2468A524-6A4F-413C-9933-BA5C4C0C97ED}"/>
    <dgm:cxn modelId="{7DE07A80-495D-4545-AFE7-DFDBC7475D7C}" type="presOf" srcId="{FBAFB5AE-95DB-43A1-812F-70568E9C4EFA}" destId="{6067275C-880E-4A3A-9EC1-5D899101A68F}" srcOrd="0" destOrd="0" presId="urn:microsoft.com/office/officeart/2005/8/layout/cycle5"/>
    <dgm:cxn modelId="{58C1738A-67AD-4547-8DBD-3481BA68BB22}" type="presOf" srcId="{97350315-E122-48F9-B847-A7D9AF5D8C99}" destId="{503DCD58-2FCF-43AD-83E7-776945539899}" srcOrd="0" destOrd="0" presId="urn:microsoft.com/office/officeart/2005/8/layout/cycle5"/>
    <dgm:cxn modelId="{88180AA3-1955-4B32-8198-8A9E00E5F08E}" type="presOf" srcId="{1485B07F-CD55-4ED4-8917-AC29BE1D6258}" destId="{1FDCB732-5B2E-4F8C-8F9F-1C5CA4A6C156}" srcOrd="0" destOrd="0" presId="urn:microsoft.com/office/officeart/2005/8/layout/cycle5"/>
    <dgm:cxn modelId="{ED4ADDBF-3D9D-4D5A-A584-498AB34CE986}" srcId="{40E987F3-D6A8-4F19-A0C3-4A2CC4A368D2}" destId="{175A33A7-4AB3-440C-8C17-FF35E355714E}" srcOrd="1" destOrd="0" parTransId="{9CF6C1B3-D6AC-4093-9C2D-EED0E39D2C0A}" sibTransId="{ABB8DF88-04BE-4185-8364-C5BAD740FDA0}"/>
    <dgm:cxn modelId="{6F3D56C7-7173-4A99-B0F5-F79206CCF41D}" type="presOf" srcId="{2468A524-6A4F-413C-9933-BA5C4C0C97ED}" destId="{978BC3E5-FE32-475F-B278-E4474D689FC9}" srcOrd="0" destOrd="0" presId="urn:microsoft.com/office/officeart/2005/8/layout/cycle5"/>
    <dgm:cxn modelId="{5329C7D4-C015-4566-A9FF-6160A4B95E2E}" type="presOf" srcId="{40E987F3-D6A8-4F19-A0C3-4A2CC4A368D2}" destId="{A138F56F-93D4-4242-B2D8-04029181FF79}" srcOrd="0" destOrd="0" presId="urn:microsoft.com/office/officeart/2005/8/layout/cycle5"/>
    <dgm:cxn modelId="{1F7416D6-06E3-4B7A-9088-1D04923A9B85}" type="presOf" srcId="{DF137010-36AD-4FF6-9EB8-DDD539380B0A}" destId="{B27D5606-3EA9-4E25-AAA6-8589EB8B7D30}" srcOrd="0" destOrd="0" presId="urn:microsoft.com/office/officeart/2005/8/layout/cycle5"/>
    <dgm:cxn modelId="{9BA9E4DB-4B44-423E-A058-F5C961356B32}" srcId="{40E987F3-D6A8-4F19-A0C3-4A2CC4A368D2}" destId="{97350315-E122-48F9-B847-A7D9AF5D8C99}" srcOrd="3" destOrd="0" parTransId="{C1ADACD2-8130-4A6F-94C3-DC748E2AED8A}" sibTransId="{F27AC33C-3002-4982-BDA5-736ED2C0DFB9}"/>
    <dgm:cxn modelId="{B058B2E9-C7A0-4A35-88F1-0D1306E69924}" srcId="{40E987F3-D6A8-4F19-A0C3-4A2CC4A368D2}" destId="{1485B07F-CD55-4ED4-8917-AC29BE1D6258}" srcOrd="0" destOrd="0" parTransId="{5990A43B-559B-458B-9CD4-2B1F8015483A}" sibTransId="{DF137010-36AD-4FF6-9EB8-DDD539380B0A}"/>
    <dgm:cxn modelId="{9BFE7FFF-60D9-42EB-9BC2-E3873430EFE7}" type="presOf" srcId="{ABB8DF88-04BE-4185-8364-C5BAD740FDA0}" destId="{AAF1ED03-C3CA-4698-833C-A620A326F02F}" srcOrd="0" destOrd="0" presId="urn:microsoft.com/office/officeart/2005/8/layout/cycle5"/>
    <dgm:cxn modelId="{4F46FC72-6DC6-48FB-8726-011ABD3953BB}" type="presParOf" srcId="{A138F56F-93D4-4242-B2D8-04029181FF79}" destId="{1FDCB732-5B2E-4F8C-8F9F-1C5CA4A6C156}" srcOrd="0" destOrd="0" presId="urn:microsoft.com/office/officeart/2005/8/layout/cycle5"/>
    <dgm:cxn modelId="{8E198B8E-B354-47B8-B456-2037BA573B19}" type="presParOf" srcId="{A138F56F-93D4-4242-B2D8-04029181FF79}" destId="{5C5A5D38-7318-4324-AD99-1DDA9373DA6E}" srcOrd="1" destOrd="0" presId="urn:microsoft.com/office/officeart/2005/8/layout/cycle5"/>
    <dgm:cxn modelId="{4E84FC6A-2C2C-4CCB-9922-4197B93D6ECE}" type="presParOf" srcId="{A138F56F-93D4-4242-B2D8-04029181FF79}" destId="{B27D5606-3EA9-4E25-AAA6-8589EB8B7D30}" srcOrd="2" destOrd="0" presId="urn:microsoft.com/office/officeart/2005/8/layout/cycle5"/>
    <dgm:cxn modelId="{79755151-B002-4767-BDE1-1BAD45ECDEBE}" type="presParOf" srcId="{A138F56F-93D4-4242-B2D8-04029181FF79}" destId="{665825AC-1E50-46FC-9B17-90104EB7C91E}" srcOrd="3" destOrd="0" presId="urn:microsoft.com/office/officeart/2005/8/layout/cycle5"/>
    <dgm:cxn modelId="{5F53A737-13F6-4DB0-ADEC-74B10F3F88A6}" type="presParOf" srcId="{A138F56F-93D4-4242-B2D8-04029181FF79}" destId="{FBAA4E1A-30BB-43D1-AD0E-FE3F4B219C3A}" srcOrd="4" destOrd="0" presId="urn:microsoft.com/office/officeart/2005/8/layout/cycle5"/>
    <dgm:cxn modelId="{529C782A-1FB4-4BB4-9F1D-F22B173A207B}" type="presParOf" srcId="{A138F56F-93D4-4242-B2D8-04029181FF79}" destId="{AAF1ED03-C3CA-4698-833C-A620A326F02F}" srcOrd="5" destOrd="0" presId="urn:microsoft.com/office/officeart/2005/8/layout/cycle5"/>
    <dgm:cxn modelId="{FC478F25-F57F-450F-B82F-5E0C4C906395}" type="presParOf" srcId="{A138F56F-93D4-4242-B2D8-04029181FF79}" destId="{6067275C-880E-4A3A-9EC1-5D899101A68F}" srcOrd="6" destOrd="0" presId="urn:microsoft.com/office/officeart/2005/8/layout/cycle5"/>
    <dgm:cxn modelId="{A8B24B5B-E686-43E0-B5FF-50D40CAA7C62}" type="presParOf" srcId="{A138F56F-93D4-4242-B2D8-04029181FF79}" destId="{2D76D84C-CFB3-4AD2-B6AB-F21B3D739E65}" srcOrd="7" destOrd="0" presId="urn:microsoft.com/office/officeart/2005/8/layout/cycle5"/>
    <dgm:cxn modelId="{A5D4FA84-A119-4712-B743-0900B33A9648}" type="presParOf" srcId="{A138F56F-93D4-4242-B2D8-04029181FF79}" destId="{978BC3E5-FE32-475F-B278-E4474D689FC9}" srcOrd="8" destOrd="0" presId="urn:microsoft.com/office/officeart/2005/8/layout/cycle5"/>
    <dgm:cxn modelId="{078C46EE-A6F9-46D3-81A7-4ED9446FE891}" type="presParOf" srcId="{A138F56F-93D4-4242-B2D8-04029181FF79}" destId="{503DCD58-2FCF-43AD-83E7-776945539899}" srcOrd="9" destOrd="0" presId="urn:microsoft.com/office/officeart/2005/8/layout/cycle5"/>
    <dgm:cxn modelId="{AE47FBBF-3250-4D49-BDFA-DFD637ACF996}" type="presParOf" srcId="{A138F56F-93D4-4242-B2D8-04029181FF79}" destId="{D704966B-B502-49F3-B168-24F24235603D}" srcOrd="10" destOrd="0" presId="urn:microsoft.com/office/officeart/2005/8/layout/cycle5"/>
    <dgm:cxn modelId="{248C1FBF-AF47-4F2D-BC37-854BD4C593B1}" type="presParOf" srcId="{A138F56F-93D4-4242-B2D8-04029181FF79}" destId="{FD90CFAA-6633-45A5-8200-3F63B5F3FE29}"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987F3-D6A8-4F19-A0C3-4A2CC4A368D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1485B07F-CD55-4ED4-8917-AC29BE1D6258}">
      <dgm:prSet phldrT="[Text]">
        <dgm:style>
          <a:lnRef idx="2">
            <a:schemeClr val="accent1">
              <a:shade val="50000"/>
            </a:schemeClr>
          </a:lnRef>
          <a:fillRef idx="1">
            <a:schemeClr val="accent1"/>
          </a:fillRef>
          <a:effectRef idx="0">
            <a:schemeClr val="accent1"/>
          </a:effectRef>
          <a:fontRef idx="minor">
            <a:schemeClr val="lt1"/>
          </a:fontRef>
        </dgm:style>
      </dgm:prSet>
      <dgm:spPr>
        <a:blipFill>
          <a:blip xmlns:r="http://schemas.openxmlformats.org/officeDocument/2006/relationships" r:embed="rId1"/>
          <a:stretch>
            <a:fillRect r="-1286"/>
          </a:stretch>
        </a:blipFill>
      </dgm:spPr>
      <dgm:t>
        <a:bodyPr/>
        <a:lstStyle/>
        <a:p>
          <a:r>
            <a:rPr lang="en-IN">
              <a:noFill/>
            </a:rPr>
            <a:t> </a:t>
          </a:r>
        </a:p>
      </dgm:t>
    </dgm:pt>
    <dgm:pt modelId="{5990A43B-559B-458B-9CD4-2B1F8015483A}" type="parTrans" cxnId="{B058B2E9-C7A0-4A35-88F1-0D1306E69924}">
      <dgm:prSet/>
      <dgm:spPr/>
      <dgm:t>
        <a:bodyPr/>
        <a:lstStyle/>
        <a:p>
          <a:endParaRPr lang="en-IN"/>
        </a:p>
      </dgm:t>
    </dgm:pt>
    <dgm:pt modelId="{DF137010-36AD-4FF6-9EB8-DDD539380B0A}" type="sibTrans" cxnId="{B058B2E9-C7A0-4A35-88F1-0D1306E69924}">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dgm:pt modelId="{175A33A7-4AB3-440C-8C17-FF35E355714E}">
      <dgm:prSet phldrT="[Text]">
        <dgm:style>
          <a:lnRef idx="2">
            <a:schemeClr val="accent1">
              <a:shade val="50000"/>
            </a:schemeClr>
          </a:lnRef>
          <a:fillRef idx="1">
            <a:schemeClr val="accent1"/>
          </a:fillRef>
          <a:effectRef idx="0">
            <a:schemeClr val="accent1"/>
          </a:effectRef>
          <a:fontRef idx="minor">
            <a:schemeClr val="lt1"/>
          </a:fontRef>
        </dgm:style>
      </dgm:prSet>
      <dgm:spPr>
        <a:blipFill>
          <a:blip xmlns:r="http://schemas.openxmlformats.org/officeDocument/2006/relationships" r:embed="rId2"/>
          <a:stretch>
            <a:fillRect r="-645"/>
          </a:stretch>
        </a:blipFill>
      </dgm:spPr>
      <dgm:t>
        <a:bodyPr/>
        <a:lstStyle/>
        <a:p>
          <a:r>
            <a:rPr lang="en-IN">
              <a:noFill/>
            </a:rPr>
            <a:t> </a:t>
          </a:r>
        </a:p>
      </dgm:t>
    </dgm:pt>
    <dgm:pt modelId="{9CF6C1B3-D6AC-4093-9C2D-EED0E39D2C0A}" type="parTrans" cxnId="{ED4ADDBF-3D9D-4D5A-A584-498AB34CE986}">
      <dgm:prSet/>
      <dgm:spPr/>
      <dgm:t>
        <a:bodyPr/>
        <a:lstStyle/>
        <a:p>
          <a:endParaRPr lang="en-IN"/>
        </a:p>
      </dgm:t>
    </dgm:pt>
    <dgm:pt modelId="{ABB8DF88-04BE-4185-8364-C5BAD740FDA0}" type="sibTrans" cxnId="{ED4ADDBF-3D9D-4D5A-A584-498AB34CE986}">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dgm:pt modelId="{FBAFB5AE-95DB-43A1-812F-70568E9C4EFA}">
      <dgm:prSet phldrT="[Text]">
        <dgm:style>
          <a:lnRef idx="2">
            <a:schemeClr val="accent1">
              <a:shade val="50000"/>
            </a:schemeClr>
          </a:lnRef>
          <a:fillRef idx="1">
            <a:schemeClr val="accent1"/>
          </a:fillRef>
          <a:effectRef idx="0">
            <a:schemeClr val="accent1"/>
          </a:effectRef>
          <a:fontRef idx="minor">
            <a:schemeClr val="lt1"/>
          </a:fontRef>
        </dgm:style>
      </dgm:prSet>
      <dgm:spPr>
        <a:blipFill>
          <a:blip xmlns:r="http://schemas.openxmlformats.org/officeDocument/2006/relationships" r:embed="rId3"/>
          <a:stretch>
            <a:fillRect r="-965"/>
          </a:stretch>
        </a:blipFill>
      </dgm:spPr>
      <dgm:t>
        <a:bodyPr/>
        <a:lstStyle/>
        <a:p>
          <a:r>
            <a:rPr lang="en-IN">
              <a:noFill/>
            </a:rPr>
            <a:t> </a:t>
          </a:r>
        </a:p>
      </dgm:t>
    </dgm:pt>
    <dgm:pt modelId="{C43F8267-CEAF-45A7-830F-03AA257FCA2E}" type="parTrans" cxnId="{BB1F8946-1988-4182-ADB9-A90075582544}">
      <dgm:prSet/>
      <dgm:spPr/>
      <dgm:t>
        <a:bodyPr/>
        <a:lstStyle/>
        <a:p>
          <a:endParaRPr lang="en-IN"/>
        </a:p>
      </dgm:t>
    </dgm:pt>
    <dgm:pt modelId="{2468A524-6A4F-413C-9933-BA5C4C0C97ED}" type="sibTrans" cxnId="{BB1F8946-1988-4182-ADB9-A90075582544}">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dgm:pt modelId="{97350315-E122-48F9-B847-A7D9AF5D8C99}">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IN" dirty="0"/>
            <a:t>To reduce the cost, the parameters are backpropagated to the transformation network</a:t>
          </a:r>
        </a:p>
      </dgm:t>
    </dgm:pt>
    <dgm:pt modelId="{C1ADACD2-8130-4A6F-94C3-DC748E2AED8A}" type="parTrans" cxnId="{9BA9E4DB-4B44-423E-A058-F5C961356B32}">
      <dgm:prSet/>
      <dgm:spPr/>
      <dgm:t>
        <a:bodyPr/>
        <a:lstStyle/>
        <a:p>
          <a:endParaRPr lang="en-IN"/>
        </a:p>
      </dgm:t>
    </dgm:pt>
    <dgm:pt modelId="{F27AC33C-3002-4982-BDA5-736ED2C0DFB9}" type="sibTrans" cxnId="{9BA9E4DB-4B44-423E-A058-F5C961356B32}">
      <dgm:prSet>
        <dgm:style>
          <a:lnRef idx="3">
            <a:schemeClr val="accent3"/>
          </a:lnRef>
          <a:fillRef idx="0">
            <a:schemeClr val="accent3"/>
          </a:fillRef>
          <a:effectRef idx="2">
            <a:schemeClr val="accent3"/>
          </a:effectRef>
          <a:fontRef idx="minor">
            <a:schemeClr val="tx1"/>
          </a:fontRef>
        </dgm:style>
      </dgm:prSet>
      <dgm:spPr/>
      <dgm:t>
        <a:bodyPr/>
        <a:lstStyle/>
        <a:p>
          <a:endParaRPr lang="en-IN"/>
        </a:p>
      </dgm:t>
    </dgm:pt>
    <dgm:pt modelId="{A138F56F-93D4-4242-B2D8-04029181FF79}" type="pres">
      <dgm:prSet presAssocID="{40E987F3-D6A8-4F19-A0C3-4A2CC4A368D2}" presName="cycle" presStyleCnt="0">
        <dgm:presLayoutVars>
          <dgm:dir/>
          <dgm:resizeHandles val="exact"/>
        </dgm:presLayoutVars>
      </dgm:prSet>
      <dgm:spPr/>
    </dgm:pt>
    <dgm:pt modelId="{1FDCB732-5B2E-4F8C-8F9F-1C5CA4A6C156}" type="pres">
      <dgm:prSet presAssocID="{1485B07F-CD55-4ED4-8917-AC29BE1D6258}" presName="node" presStyleLbl="node1" presStyleIdx="0" presStyleCnt="4">
        <dgm:presLayoutVars>
          <dgm:bulletEnabled val="1"/>
        </dgm:presLayoutVars>
      </dgm:prSet>
      <dgm:spPr/>
    </dgm:pt>
    <dgm:pt modelId="{5C5A5D38-7318-4324-AD99-1DDA9373DA6E}" type="pres">
      <dgm:prSet presAssocID="{1485B07F-CD55-4ED4-8917-AC29BE1D6258}" presName="spNode" presStyleCnt="0"/>
      <dgm:spPr/>
    </dgm:pt>
    <dgm:pt modelId="{B27D5606-3EA9-4E25-AAA6-8589EB8B7D30}" type="pres">
      <dgm:prSet presAssocID="{DF137010-36AD-4FF6-9EB8-DDD539380B0A}" presName="sibTrans" presStyleLbl="sibTrans1D1" presStyleIdx="0" presStyleCnt="4"/>
      <dgm:spPr/>
    </dgm:pt>
    <dgm:pt modelId="{665825AC-1E50-46FC-9B17-90104EB7C91E}" type="pres">
      <dgm:prSet presAssocID="{175A33A7-4AB3-440C-8C17-FF35E355714E}" presName="node" presStyleLbl="node1" presStyleIdx="1" presStyleCnt="4">
        <dgm:presLayoutVars>
          <dgm:bulletEnabled val="1"/>
        </dgm:presLayoutVars>
      </dgm:prSet>
      <dgm:spPr/>
    </dgm:pt>
    <dgm:pt modelId="{FBAA4E1A-30BB-43D1-AD0E-FE3F4B219C3A}" type="pres">
      <dgm:prSet presAssocID="{175A33A7-4AB3-440C-8C17-FF35E355714E}" presName="spNode" presStyleCnt="0"/>
      <dgm:spPr/>
    </dgm:pt>
    <dgm:pt modelId="{AAF1ED03-C3CA-4698-833C-A620A326F02F}" type="pres">
      <dgm:prSet presAssocID="{ABB8DF88-04BE-4185-8364-C5BAD740FDA0}" presName="sibTrans" presStyleLbl="sibTrans1D1" presStyleIdx="1" presStyleCnt="4"/>
      <dgm:spPr/>
    </dgm:pt>
    <dgm:pt modelId="{6067275C-880E-4A3A-9EC1-5D899101A68F}" type="pres">
      <dgm:prSet presAssocID="{FBAFB5AE-95DB-43A1-812F-70568E9C4EFA}" presName="node" presStyleLbl="node1" presStyleIdx="2" presStyleCnt="4">
        <dgm:presLayoutVars>
          <dgm:bulletEnabled val="1"/>
        </dgm:presLayoutVars>
      </dgm:prSet>
      <dgm:spPr/>
    </dgm:pt>
    <dgm:pt modelId="{2D76D84C-CFB3-4AD2-B6AB-F21B3D739E65}" type="pres">
      <dgm:prSet presAssocID="{FBAFB5AE-95DB-43A1-812F-70568E9C4EFA}" presName="spNode" presStyleCnt="0"/>
      <dgm:spPr/>
    </dgm:pt>
    <dgm:pt modelId="{978BC3E5-FE32-475F-B278-E4474D689FC9}" type="pres">
      <dgm:prSet presAssocID="{2468A524-6A4F-413C-9933-BA5C4C0C97ED}" presName="sibTrans" presStyleLbl="sibTrans1D1" presStyleIdx="2" presStyleCnt="4"/>
      <dgm:spPr/>
    </dgm:pt>
    <dgm:pt modelId="{503DCD58-2FCF-43AD-83E7-776945539899}" type="pres">
      <dgm:prSet presAssocID="{97350315-E122-48F9-B847-A7D9AF5D8C99}" presName="node" presStyleLbl="node1" presStyleIdx="3" presStyleCnt="4">
        <dgm:presLayoutVars>
          <dgm:bulletEnabled val="1"/>
        </dgm:presLayoutVars>
      </dgm:prSet>
      <dgm:spPr/>
    </dgm:pt>
    <dgm:pt modelId="{D704966B-B502-49F3-B168-24F24235603D}" type="pres">
      <dgm:prSet presAssocID="{97350315-E122-48F9-B847-A7D9AF5D8C99}" presName="spNode" presStyleCnt="0"/>
      <dgm:spPr/>
    </dgm:pt>
    <dgm:pt modelId="{FD90CFAA-6633-45A5-8200-3F63B5F3FE29}" type="pres">
      <dgm:prSet presAssocID="{F27AC33C-3002-4982-BDA5-736ED2C0DFB9}" presName="sibTrans" presStyleLbl="sibTrans1D1" presStyleIdx="3" presStyleCnt="4"/>
      <dgm:spPr/>
    </dgm:pt>
  </dgm:ptLst>
  <dgm:cxnLst>
    <dgm:cxn modelId="{AF34A618-7208-4A2F-B176-AF81A3449559}" type="presOf" srcId="{175A33A7-4AB3-440C-8C17-FF35E355714E}" destId="{665825AC-1E50-46FC-9B17-90104EB7C91E}" srcOrd="0" destOrd="0" presId="urn:microsoft.com/office/officeart/2005/8/layout/cycle5"/>
    <dgm:cxn modelId="{25E2C03A-7A6F-462F-A2C8-E0D0D22B7DAF}" type="presOf" srcId="{F27AC33C-3002-4982-BDA5-736ED2C0DFB9}" destId="{FD90CFAA-6633-45A5-8200-3F63B5F3FE29}" srcOrd="0" destOrd="0" presId="urn:microsoft.com/office/officeart/2005/8/layout/cycle5"/>
    <dgm:cxn modelId="{BB1F8946-1988-4182-ADB9-A90075582544}" srcId="{40E987F3-D6A8-4F19-A0C3-4A2CC4A368D2}" destId="{FBAFB5AE-95DB-43A1-812F-70568E9C4EFA}" srcOrd="2" destOrd="0" parTransId="{C43F8267-CEAF-45A7-830F-03AA257FCA2E}" sibTransId="{2468A524-6A4F-413C-9933-BA5C4C0C97ED}"/>
    <dgm:cxn modelId="{7DE07A80-495D-4545-AFE7-DFDBC7475D7C}" type="presOf" srcId="{FBAFB5AE-95DB-43A1-812F-70568E9C4EFA}" destId="{6067275C-880E-4A3A-9EC1-5D899101A68F}" srcOrd="0" destOrd="0" presId="urn:microsoft.com/office/officeart/2005/8/layout/cycle5"/>
    <dgm:cxn modelId="{58C1738A-67AD-4547-8DBD-3481BA68BB22}" type="presOf" srcId="{97350315-E122-48F9-B847-A7D9AF5D8C99}" destId="{503DCD58-2FCF-43AD-83E7-776945539899}" srcOrd="0" destOrd="0" presId="urn:microsoft.com/office/officeart/2005/8/layout/cycle5"/>
    <dgm:cxn modelId="{88180AA3-1955-4B32-8198-8A9E00E5F08E}" type="presOf" srcId="{1485B07F-CD55-4ED4-8917-AC29BE1D6258}" destId="{1FDCB732-5B2E-4F8C-8F9F-1C5CA4A6C156}" srcOrd="0" destOrd="0" presId="urn:microsoft.com/office/officeart/2005/8/layout/cycle5"/>
    <dgm:cxn modelId="{ED4ADDBF-3D9D-4D5A-A584-498AB34CE986}" srcId="{40E987F3-D6A8-4F19-A0C3-4A2CC4A368D2}" destId="{175A33A7-4AB3-440C-8C17-FF35E355714E}" srcOrd="1" destOrd="0" parTransId="{9CF6C1B3-D6AC-4093-9C2D-EED0E39D2C0A}" sibTransId="{ABB8DF88-04BE-4185-8364-C5BAD740FDA0}"/>
    <dgm:cxn modelId="{6F3D56C7-7173-4A99-B0F5-F79206CCF41D}" type="presOf" srcId="{2468A524-6A4F-413C-9933-BA5C4C0C97ED}" destId="{978BC3E5-FE32-475F-B278-E4474D689FC9}" srcOrd="0" destOrd="0" presId="urn:microsoft.com/office/officeart/2005/8/layout/cycle5"/>
    <dgm:cxn modelId="{5329C7D4-C015-4566-A9FF-6160A4B95E2E}" type="presOf" srcId="{40E987F3-D6A8-4F19-A0C3-4A2CC4A368D2}" destId="{A138F56F-93D4-4242-B2D8-04029181FF79}" srcOrd="0" destOrd="0" presId="urn:microsoft.com/office/officeart/2005/8/layout/cycle5"/>
    <dgm:cxn modelId="{1F7416D6-06E3-4B7A-9088-1D04923A9B85}" type="presOf" srcId="{DF137010-36AD-4FF6-9EB8-DDD539380B0A}" destId="{B27D5606-3EA9-4E25-AAA6-8589EB8B7D30}" srcOrd="0" destOrd="0" presId="urn:microsoft.com/office/officeart/2005/8/layout/cycle5"/>
    <dgm:cxn modelId="{9BA9E4DB-4B44-423E-A058-F5C961356B32}" srcId="{40E987F3-D6A8-4F19-A0C3-4A2CC4A368D2}" destId="{97350315-E122-48F9-B847-A7D9AF5D8C99}" srcOrd="3" destOrd="0" parTransId="{C1ADACD2-8130-4A6F-94C3-DC748E2AED8A}" sibTransId="{F27AC33C-3002-4982-BDA5-736ED2C0DFB9}"/>
    <dgm:cxn modelId="{B058B2E9-C7A0-4A35-88F1-0D1306E69924}" srcId="{40E987F3-D6A8-4F19-A0C3-4A2CC4A368D2}" destId="{1485B07F-CD55-4ED4-8917-AC29BE1D6258}" srcOrd="0" destOrd="0" parTransId="{5990A43B-559B-458B-9CD4-2B1F8015483A}" sibTransId="{DF137010-36AD-4FF6-9EB8-DDD539380B0A}"/>
    <dgm:cxn modelId="{9BFE7FFF-60D9-42EB-9BC2-E3873430EFE7}" type="presOf" srcId="{ABB8DF88-04BE-4185-8364-C5BAD740FDA0}" destId="{AAF1ED03-C3CA-4698-833C-A620A326F02F}" srcOrd="0" destOrd="0" presId="urn:microsoft.com/office/officeart/2005/8/layout/cycle5"/>
    <dgm:cxn modelId="{4F46FC72-6DC6-48FB-8726-011ABD3953BB}" type="presParOf" srcId="{A138F56F-93D4-4242-B2D8-04029181FF79}" destId="{1FDCB732-5B2E-4F8C-8F9F-1C5CA4A6C156}" srcOrd="0" destOrd="0" presId="urn:microsoft.com/office/officeart/2005/8/layout/cycle5"/>
    <dgm:cxn modelId="{8E198B8E-B354-47B8-B456-2037BA573B19}" type="presParOf" srcId="{A138F56F-93D4-4242-B2D8-04029181FF79}" destId="{5C5A5D38-7318-4324-AD99-1DDA9373DA6E}" srcOrd="1" destOrd="0" presId="urn:microsoft.com/office/officeart/2005/8/layout/cycle5"/>
    <dgm:cxn modelId="{4E84FC6A-2C2C-4CCB-9922-4197B93D6ECE}" type="presParOf" srcId="{A138F56F-93D4-4242-B2D8-04029181FF79}" destId="{B27D5606-3EA9-4E25-AAA6-8589EB8B7D30}" srcOrd="2" destOrd="0" presId="urn:microsoft.com/office/officeart/2005/8/layout/cycle5"/>
    <dgm:cxn modelId="{79755151-B002-4767-BDE1-1BAD45ECDEBE}" type="presParOf" srcId="{A138F56F-93D4-4242-B2D8-04029181FF79}" destId="{665825AC-1E50-46FC-9B17-90104EB7C91E}" srcOrd="3" destOrd="0" presId="urn:microsoft.com/office/officeart/2005/8/layout/cycle5"/>
    <dgm:cxn modelId="{5F53A737-13F6-4DB0-ADEC-74B10F3F88A6}" type="presParOf" srcId="{A138F56F-93D4-4242-B2D8-04029181FF79}" destId="{FBAA4E1A-30BB-43D1-AD0E-FE3F4B219C3A}" srcOrd="4" destOrd="0" presId="urn:microsoft.com/office/officeart/2005/8/layout/cycle5"/>
    <dgm:cxn modelId="{529C782A-1FB4-4BB4-9F1D-F22B173A207B}" type="presParOf" srcId="{A138F56F-93D4-4242-B2D8-04029181FF79}" destId="{AAF1ED03-C3CA-4698-833C-A620A326F02F}" srcOrd="5" destOrd="0" presId="urn:microsoft.com/office/officeart/2005/8/layout/cycle5"/>
    <dgm:cxn modelId="{FC478F25-F57F-450F-B82F-5E0C4C906395}" type="presParOf" srcId="{A138F56F-93D4-4242-B2D8-04029181FF79}" destId="{6067275C-880E-4A3A-9EC1-5D899101A68F}" srcOrd="6" destOrd="0" presId="urn:microsoft.com/office/officeart/2005/8/layout/cycle5"/>
    <dgm:cxn modelId="{A8B24B5B-E686-43E0-B5FF-50D40CAA7C62}" type="presParOf" srcId="{A138F56F-93D4-4242-B2D8-04029181FF79}" destId="{2D76D84C-CFB3-4AD2-B6AB-F21B3D739E65}" srcOrd="7" destOrd="0" presId="urn:microsoft.com/office/officeart/2005/8/layout/cycle5"/>
    <dgm:cxn modelId="{A5D4FA84-A119-4712-B743-0900B33A9648}" type="presParOf" srcId="{A138F56F-93D4-4242-B2D8-04029181FF79}" destId="{978BC3E5-FE32-475F-B278-E4474D689FC9}" srcOrd="8" destOrd="0" presId="urn:microsoft.com/office/officeart/2005/8/layout/cycle5"/>
    <dgm:cxn modelId="{078C46EE-A6F9-46D3-81A7-4ED9446FE891}" type="presParOf" srcId="{A138F56F-93D4-4242-B2D8-04029181FF79}" destId="{503DCD58-2FCF-43AD-83E7-776945539899}" srcOrd="9" destOrd="0" presId="urn:microsoft.com/office/officeart/2005/8/layout/cycle5"/>
    <dgm:cxn modelId="{AE47FBBF-3250-4D49-BDFA-DFD637ACF996}" type="presParOf" srcId="{A138F56F-93D4-4242-B2D8-04029181FF79}" destId="{D704966B-B502-49F3-B168-24F24235603D}" srcOrd="10" destOrd="0" presId="urn:microsoft.com/office/officeart/2005/8/layout/cycle5"/>
    <dgm:cxn modelId="{248C1FBF-AF47-4F2D-BC37-854BD4C593B1}" type="presParOf" srcId="{A138F56F-93D4-4242-B2D8-04029181FF79}" destId="{FD90CFAA-6633-45A5-8200-3F63B5F3FE29}"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CB732-5B2E-4F8C-8F9F-1C5CA4A6C156}">
      <dsp:nvSpPr>
        <dsp:cNvPr id="0" name=""/>
        <dsp:cNvSpPr/>
      </dsp:nvSpPr>
      <dsp:spPr>
        <a:xfrm>
          <a:off x="2912745" y="1428"/>
          <a:ext cx="1871673" cy="1216587"/>
        </a:xfrm>
        <a:prstGeom prst="roundRect">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Image Transformation Network converts input image x into a possible stylized image </a:t>
          </a:r>
          <a14:m xmlns:a14="http://schemas.microsoft.com/office/drawing/2010/main">
            <m:oMath xmlns:m="http://schemas.openxmlformats.org/officeDocument/2006/math">
              <m:acc>
                <m:accPr>
                  <m:chr m:val="̂"/>
                  <m:ctrlPr>
                    <a:rPr lang="en-IN" sz="1400" i="1" kern="1200" smtClean="0">
                      <a:latin typeface="Cambria Math" panose="02040503050406030204" pitchFamily="18" charset="0"/>
                    </a:rPr>
                  </m:ctrlPr>
                </m:accPr>
                <m:e>
                  <m:r>
                    <a:rPr lang="en-IN" sz="1400" b="0" i="1" kern="1200" smtClean="0">
                      <a:latin typeface="Cambria Math" panose="02040503050406030204" pitchFamily="18" charset="0"/>
                    </a:rPr>
                    <m:t>𝑦</m:t>
                  </m:r>
                </m:e>
              </m:acc>
            </m:oMath>
          </a14:m>
          <a:r>
            <a:rPr lang="en-IN" sz="1400" kern="1200" dirty="0"/>
            <a:t> </a:t>
          </a:r>
        </a:p>
      </dsp:txBody>
      <dsp:txXfrm>
        <a:off x="2972134" y="60817"/>
        <a:ext cx="1752895" cy="1097809"/>
      </dsp:txXfrm>
    </dsp:sp>
    <dsp:sp modelId="{B27D5606-3EA9-4E25-AAA6-8589EB8B7D30}">
      <dsp:nvSpPr>
        <dsp:cNvPr id="0" name=""/>
        <dsp:cNvSpPr/>
      </dsp:nvSpPr>
      <dsp:spPr>
        <a:xfrm>
          <a:off x="1839532" y="609722"/>
          <a:ext cx="4018098" cy="4018098"/>
        </a:xfrm>
        <a:custGeom>
          <a:avLst/>
          <a:gdLst/>
          <a:ahLst/>
          <a:cxnLst/>
          <a:rect l="0" t="0" r="0" b="0"/>
          <a:pathLst>
            <a:path>
              <a:moveTo>
                <a:pt x="3202994" y="393260"/>
              </a:moveTo>
              <a:arcTo wR="2009049" hR="2009049" stAng="18387695" swAng="1632905"/>
            </a:path>
          </a:pathLst>
        </a:custGeom>
        <a:noFill/>
        <a:ln w="25400" cap="flat" cmpd="sng" algn="ctr">
          <a:solidFill>
            <a:schemeClr val="accent3"/>
          </a:solidFill>
          <a:prstDash val="solid"/>
          <a:tailEnd type="arrow"/>
        </a:ln>
        <a:effectLst>
          <a:outerShdw blurRad="38100" dist="25400" dir="2700000" algn="br" rotWithShape="0">
            <a:srgbClr val="000000">
              <a:alpha val="60000"/>
            </a:srgbClr>
          </a:outerShdw>
        </a:effectLst>
      </dsp:spPr>
      <dsp:style>
        <a:lnRef idx="3">
          <a:schemeClr val="accent3"/>
        </a:lnRef>
        <a:fillRef idx="0">
          <a:schemeClr val="accent3"/>
        </a:fillRef>
        <a:effectRef idx="2">
          <a:schemeClr val="accent3"/>
        </a:effectRef>
        <a:fontRef idx="minor">
          <a:schemeClr val="tx1"/>
        </a:fontRef>
      </dsp:style>
    </dsp:sp>
    <dsp:sp modelId="{665825AC-1E50-46FC-9B17-90104EB7C91E}">
      <dsp:nvSpPr>
        <dsp:cNvPr id="0" name=""/>
        <dsp:cNvSpPr/>
      </dsp:nvSpPr>
      <dsp:spPr>
        <a:xfrm>
          <a:off x="4921794" y="2010478"/>
          <a:ext cx="1871673" cy="1216587"/>
        </a:xfrm>
        <a:prstGeom prst="roundRect">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Stylized image </a:t>
          </a:r>
          <a14:m xmlns:a14="http://schemas.microsoft.com/office/drawing/2010/main">
            <m:oMath xmlns:m="http://schemas.openxmlformats.org/officeDocument/2006/math">
              <m:acc>
                <m:accPr>
                  <m:chr m:val="̂"/>
                  <m:ctrlPr>
                    <a:rPr lang="en-IN" sz="1400" i="1" kern="1200" smtClean="0">
                      <a:latin typeface="Cambria Math" panose="02040503050406030204" pitchFamily="18" charset="0"/>
                    </a:rPr>
                  </m:ctrlPr>
                </m:accPr>
                <m:e>
                  <m:r>
                    <a:rPr lang="en-IN" sz="1400" b="0" i="1" kern="1200" smtClean="0">
                      <a:latin typeface="Cambria Math" panose="02040503050406030204" pitchFamily="18" charset="0"/>
                    </a:rPr>
                    <m:t>𝑦</m:t>
                  </m:r>
                </m:e>
              </m:acc>
            </m:oMath>
          </a14:m>
          <a:r>
            <a:rPr lang="en-IN" sz="1400" kern="1200" dirty="0"/>
            <a:t>, Style image </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𝑦</m:t>
                  </m:r>
                </m:e>
                <m:sub>
                  <m:r>
                    <a:rPr lang="en-IN" sz="1400" b="0" i="1" kern="1200" smtClean="0">
                      <a:latin typeface="Cambria Math" panose="02040503050406030204" pitchFamily="18" charset="0"/>
                    </a:rPr>
                    <m:t>𝑆</m:t>
                  </m:r>
                </m:sub>
              </m:sSub>
            </m:oMath>
          </a14:m>
          <a:r>
            <a:rPr lang="en-IN" sz="1400" kern="1200" dirty="0"/>
            <a:t>, Content image </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𝑦</m:t>
                  </m:r>
                </m:e>
                <m:sub>
                  <m:r>
                    <a:rPr lang="en-IN" sz="1400" b="0" i="1" kern="1200" smtClean="0">
                      <a:latin typeface="Cambria Math" panose="02040503050406030204" pitchFamily="18" charset="0"/>
                    </a:rPr>
                    <m:t>𝐶</m:t>
                  </m:r>
                </m:sub>
              </m:sSub>
            </m:oMath>
          </a14:m>
          <a:r>
            <a:rPr lang="en-IN" sz="1400" kern="1200" dirty="0"/>
            <a:t> are passed through the loss network</a:t>
          </a:r>
        </a:p>
      </dsp:txBody>
      <dsp:txXfrm>
        <a:off x="4981183" y="2069867"/>
        <a:ext cx="1752895" cy="1097809"/>
      </dsp:txXfrm>
    </dsp:sp>
    <dsp:sp modelId="{AAF1ED03-C3CA-4698-833C-A620A326F02F}">
      <dsp:nvSpPr>
        <dsp:cNvPr id="0" name=""/>
        <dsp:cNvSpPr/>
      </dsp:nvSpPr>
      <dsp:spPr>
        <a:xfrm>
          <a:off x="1839532" y="609722"/>
          <a:ext cx="4018098" cy="4018098"/>
        </a:xfrm>
        <a:custGeom>
          <a:avLst/>
          <a:gdLst/>
          <a:ahLst/>
          <a:cxnLst/>
          <a:rect l="0" t="0" r="0" b="0"/>
          <a:pathLst>
            <a:path>
              <a:moveTo>
                <a:pt x="3809771" y="2899934"/>
              </a:moveTo>
              <a:arcTo wR="2009049" hR="2009049" stAng="1579400" swAng="1632905"/>
            </a:path>
          </a:pathLst>
        </a:custGeom>
        <a:noFill/>
        <a:ln w="25400" cap="flat" cmpd="sng" algn="ctr">
          <a:solidFill>
            <a:schemeClr val="accent3"/>
          </a:solidFill>
          <a:prstDash val="solid"/>
          <a:tailEnd type="arrow"/>
        </a:ln>
        <a:effectLst>
          <a:outerShdw blurRad="38100" dist="25400" dir="2700000" algn="br" rotWithShape="0">
            <a:srgbClr val="000000">
              <a:alpha val="60000"/>
            </a:srgbClr>
          </a:outerShdw>
        </a:effectLst>
      </dsp:spPr>
      <dsp:style>
        <a:lnRef idx="3">
          <a:schemeClr val="accent3"/>
        </a:lnRef>
        <a:fillRef idx="0">
          <a:schemeClr val="accent3"/>
        </a:fillRef>
        <a:effectRef idx="2">
          <a:schemeClr val="accent3"/>
        </a:effectRef>
        <a:fontRef idx="minor">
          <a:schemeClr val="tx1"/>
        </a:fontRef>
      </dsp:style>
    </dsp:sp>
    <dsp:sp modelId="{6067275C-880E-4A3A-9EC1-5D899101A68F}">
      <dsp:nvSpPr>
        <dsp:cNvPr id="0" name=""/>
        <dsp:cNvSpPr/>
      </dsp:nvSpPr>
      <dsp:spPr>
        <a:xfrm>
          <a:off x="2912745" y="4019527"/>
          <a:ext cx="1871673" cy="1216587"/>
        </a:xfrm>
        <a:prstGeom prst="roundRect">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Content cost and Style cost is calculated using </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𝑦</m:t>
                  </m:r>
                </m:e>
                <m:sub>
                  <m:r>
                    <a:rPr lang="en-IN" sz="1400" b="0" i="1" kern="1200" smtClean="0">
                      <a:latin typeface="Cambria Math" panose="02040503050406030204" pitchFamily="18" charset="0"/>
                    </a:rPr>
                    <m:t>𝑆</m:t>
                  </m:r>
                </m:sub>
              </m:sSub>
            </m:oMath>
          </a14:m>
          <a:r>
            <a:rPr lang="en-IN" sz="1400" kern="1200" dirty="0"/>
            <a:t>,</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𝑦</m:t>
                  </m:r>
                </m:e>
                <m:sub>
                  <m:r>
                    <a:rPr lang="en-IN" sz="1400" b="0" i="1" kern="1200" smtClean="0">
                      <a:latin typeface="Cambria Math" panose="02040503050406030204" pitchFamily="18" charset="0"/>
                    </a:rPr>
                    <m:t>𝐶</m:t>
                  </m:r>
                  <m:r>
                    <a:rPr lang="en-IN" sz="1400" b="0" i="1" kern="1200" smtClean="0">
                      <a:latin typeface="Cambria Math" panose="02040503050406030204" pitchFamily="18" charset="0"/>
                    </a:rPr>
                    <m:t> </m:t>
                  </m:r>
                </m:sub>
              </m:sSub>
            </m:oMath>
          </a14:m>
          <a:r>
            <a:rPr lang="en-IN" sz="1400" kern="1200" dirty="0"/>
            <a:t>and </a:t>
          </a:r>
          <a14:m xmlns:a14="http://schemas.microsoft.com/office/drawing/2010/main">
            <m:oMath xmlns:m="http://schemas.openxmlformats.org/officeDocument/2006/math">
              <m:r>
                <a:rPr lang="en-IN" sz="1400" b="0" i="1" kern="1200" smtClean="0">
                  <a:latin typeface="Cambria Math" panose="02040503050406030204" pitchFamily="18" charset="0"/>
                </a:rPr>
                <m:t>𝑦</m:t>
              </m:r>
            </m:oMath>
          </a14:m>
          <a:endParaRPr lang="en-IN" sz="1400" kern="1200"/>
        </a:p>
      </dsp:txBody>
      <dsp:txXfrm>
        <a:off x="2972134" y="4078916"/>
        <a:ext cx="1752895" cy="1097809"/>
      </dsp:txXfrm>
    </dsp:sp>
    <dsp:sp modelId="{978BC3E5-FE32-475F-B278-E4474D689FC9}">
      <dsp:nvSpPr>
        <dsp:cNvPr id="0" name=""/>
        <dsp:cNvSpPr/>
      </dsp:nvSpPr>
      <dsp:spPr>
        <a:xfrm>
          <a:off x="1839532" y="609722"/>
          <a:ext cx="4018098" cy="4018098"/>
        </a:xfrm>
        <a:custGeom>
          <a:avLst/>
          <a:gdLst/>
          <a:ahLst/>
          <a:cxnLst/>
          <a:rect l="0" t="0" r="0" b="0"/>
          <a:pathLst>
            <a:path>
              <a:moveTo>
                <a:pt x="815104" y="3624838"/>
              </a:moveTo>
              <a:arcTo wR="2009049" hR="2009049" stAng="7587695" swAng="1632905"/>
            </a:path>
          </a:pathLst>
        </a:custGeom>
        <a:noFill/>
        <a:ln w="25400" cap="flat" cmpd="sng" algn="ctr">
          <a:solidFill>
            <a:schemeClr val="accent3"/>
          </a:solidFill>
          <a:prstDash val="solid"/>
          <a:tailEnd type="arrow"/>
        </a:ln>
        <a:effectLst>
          <a:outerShdw blurRad="38100" dist="25400" dir="2700000" algn="br" rotWithShape="0">
            <a:srgbClr val="000000">
              <a:alpha val="60000"/>
            </a:srgbClr>
          </a:outerShdw>
        </a:effectLst>
      </dsp:spPr>
      <dsp:style>
        <a:lnRef idx="3">
          <a:schemeClr val="accent3"/>
        </a:lnRef>
        <a:fillRef idx="0">
          <a:schemeClr val="accent3"/>
        </a:fillRef>
        <a:effectRef idx="2">
          <a:schemeClr val="accent3"/>
        </a:effectRef>
        <a:fontRef idx="minor">
          <a:schemeClr val="tx1"/>
        </a:fontRef>
      </dsp:style>
    </dsp:sp>
    <dsp:sp modelId="{503DCD58-2FCF-43AD-83E7-776945539899}">
      <dsp:nvSpPr>
        <dsp:cNvPr id="0" name=""/>
        <dsp:cNvSpPr/>
      </dsp:nvSpPr>
      <dsp:spPr>
        <a:xfrm>
          <a:off x="903695" y="2010478"/>
          <a:ext cx="1871673" cy="1216587"/>
        </a:xfrm>
        <a:prstGeom prst="roundRect">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To reduce the cost, the parameters are backpropagated to the transformation network</a:t>
          </a:r>
        </a:p>
      </dsp:txBody>
      <dsp:txXfrm>
        <a:off x="963084" y="2069867"/>
        <a:ext cx="1752895" cy="1097809"/>
      </dsp:txXfrm>
    </dsp:sp>
    <dsp:sp modelId="{FD90CFAA-6633-45A5-8200-3F63B5F3FE29}">
      <dsp:nvSpPr>
        <dsp:cNvPr id="0" name=""/>
        <dsp:cNvSpPr/>
      </dsp:nvSpPr>
      <dsp:spPr>
        <a:xfrm>
          <a:off x="1839532" y="609722"/>
          <a:ext cx="4018098" cy="4018098"/>
        </a:xfrm>
        <a:custGeom>
          <a:avLst/>
          <a:gdLst/>
          <a:ahLst/>
          <a:cxnLst/>
          <a:rect l="0" t="0" r="0" b="0"/>
          <a:pathLst>
            <a:path>
              <a:moveTo>
                <a:pt x="208326" y="1118163"/>
              </a:moveTo>
              <a:arcTo wR="2009049" hR="2009049" stAng="12379400" swAng="1632905"/>
            </a:path>
          </a:pathLst>
        </a:custGeom>
        <a:noFill/>
        <a:ln w="25400" cap="flat" cmpd="sng" algn="ctr">
          <a:solidFill>
            <a:schemeClr val="accent3"/>
          </a:solidFill>
          <a:prstDash val="solid"/>
          <a:tailEnd type="arrow"/>
        </a:ln>
        <a:effectLst>
          <a:outerShdw blurRad="38100" dist="25400" dir="2700000" algn="br" rotWithShape="0">
            <a:srgbClr val="000000">
              <a:alpha val="60000"/>
            </a:srgbClr>
          </a:outerShdw>
        </a:effectLst>
      </dsp:spPr>
      <dsp:style>
        <a:lnRef idx="3">
          <a:schemeClr val="accent3"/>
        </a:lnRef>
        <a:fillRef idx="0">
          <a:schemeClr val="accent3"/>
        </a:fillRef>
        <a:effectRef idx="2">
          <a:schemeClr val="accent3"/>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1F2C76-8F05-41CF-ACDD-51B7F9C7EA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D02032C-EB26-4CD1-9C87-1392427111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75D891-A6C0-42B9-9B79-409E0E480A24}" type="datetimeFigureOut">
              <a:rPr lang="en-IN" smtClean="0"/>
              <a:t>13-04-2020</a:t>
            </a:fld>
            <a:endParaRPr lang="en-IN"/>
          </a:p>
        </p:txBody>
      </p:sp>
      <p:sp>
        <p:nvSpPr>
          <p:cNvPr id="4" name="Footer Placeholder 3">
            <a:extLst>
              <a:ext uri="{FF2B5EF4-FFF2-40B4-BE49-F238E27FC236}">
                <a16:creationId xmlns:a16="http://schemas.microsoft.com/office/drawing/2014/main" id="{97C104FA-E47C-4635-89D8-07FA4A82A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2234D6A-A0A3-4824-BE3C-DD0747246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6AF71-F234-4810-A394-26E8AAA02187}" type="slidenum">
              <a:rPr lang="en-IN" smtClean="0"/>
              <a:t>‹#›</a:t>
            </a:fld>
            <a:endParaRPr lang="en-IN"/>
          </a:p>
        </p:txBody>
      </p:sp>
    </p:spTree>
    <p:extLst>
      <p:ext uri="{BB962C8B-B14F-4D97-AF65-F5344CB8AC3E}">
        <p14:creationId xmlns:p14="http://schemas.microsoft.com/office/powerpoint/2010/main" val="1810132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A2780-1BA9-43FE-9763-1FF3ED1386B3}" type="datetimeFigureOut">
              <a:rPr lang="en-IN" smtClean="0"/>
              <a:t>13-04-2020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7E5DC-9FC6-47F8-A537-20ABDE5FF9C7}" type="slidenum">
              <a:rPr lang="en-IN" smtClean="0"/>
              <a:t>‹#›</a:t>
            </a:fld>
            <a:endParaRPr lang="en-IN" dirty="0"/>
          </a:p>
        </p:txBody>
      </p:sp>
    </p:spTree>
    <p:extLst>
      <p:ext uri="{BB962C8B-B14F-4D97-AF65-F5344CB8AC3E}">
        <p14:creationId xmlns:p14="http://schemas.microsoft.com/office/powerpoint/2010/main" val="3407074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My name is </a:t>
            </a:r>
            <a:r>
              <a:rPr lang="en-IN" dirty="0" err="1"/>
              <a:t>Isha</a:t>
            </a:r>
            <a:r>
              <a:rPr lang="en-IN" dirty="0"/>
              <a:t> Joshi. And the topic of my today’s seminar presentation is Real-time Neural Style Transfer. Neural Style Transfer has been one of the most interesting and exciting applications of CNNS. </a:t>
            </a:r>
          </a:p>
        </p:txBody>
      </p:sp>
      <p:sp>
        <p:nvSpPr>
          <p:cNvPr id="4" name="Slide Number Placeholder 3"/>
          <p:cNvSpPr>
            <a:spLocks noGrp="1"/>
          </p:cNvSpPr>
          <p:nvPr>
            <p:ph type="sldNum" sz="quarter" idx="5"/>
          </p:nvPr>
        </p:nvSpPr>
        <p:spPr/>
        <p:txBody>
          <a:bodyPr/>
          <a:lstStyle/>
          <a:p>
            <a:fld id="{1E97E5DC-9FC6-47F8-A537-20ABDE5FF9C7}" type="slidenum">
              <a:rPr lang="en-IN" smtClean="0"/>
              <a:t>1</a:t>
            </a:fld>
            <a:endParaRPr lang="en-IN" dirty="0"/>
          </a:p>
        </p:txBody>
      </p:sp>
    </p:spTree>
    <p:extLst>
      <p:ext uri="{BB962C8B-B14F-4D97-AF65-F5344CB8AC3E}">
        <p14:creationId xmlns:p14="http://schemas.microsoft.com/office/powerpoint/2010/main" val="1030106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97E5DC-9FC6-47F8-A537-20ABDE5FF9C7}" type="slidenum">
              <a:rPr lang="en-IN" smtClean="0"/>
              <a:t>10</a:t>
            </a:fld>
            <a:endParaRPr lang="en-IN" dirty="0"/>
          </a:p>
        </p:txBody>
      </p:sp>
    </p:spTree>
    <p:extLst>
      <p:ext uri="{BB962C8B-B14F-4D97-AF65-F5344CB8AC3E}">
        <p14:creationId xmlns:p14="http://schemas.microsoft.com/office/powerpoint/2010/main" val="276310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97E5DC-9FC6-47F8-A537-20ABDE5FF9C7}" type="slidenum">
              <a:rPr lang="en-IN" smtClean="0"/>
              <a:t>11</a:t>
            </a:fld>
            <a:endParaRPr lang="en-IN" dirty="0"/>
          </a:p>
        </p:txBody>
      </p:sp>
    </p:spTree>
    <p:extLst>
      <p:ext uri="{BB962C8B-B14F-4D97-AF65-F5344CB8AC3E}">
        <p14:creationId xmlns:p14="http://schemas.microsoft.com/office/powerpoint/2010/main" val="381340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97E5DC-9FC6-47F8-A537-20ABDE5FF9C7}" type="slidenum">
              <a:rPr lang="en-IN" smtClean="0"/>
              <a:t>12</a:t>
            </a:fld>
            <a:endParaRPr lang="en-IN" dirty="0"/>
          </a:p>
        </p:txBody>
      </p:sp>
    </p:spTree>
    <p:extLst>
      <p:ext uri="{BB962C8B-B14F-4D97-AF65-F5344CB8AC3E}">
        <p14:creationId xmlns:p14="http://schemas.microsoft.com/office/powerpoint/2010/main" val="3453988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is a lot of scope to the field of style transfer and one clear area of improvement is making the system more robust to a greater range of style and content images. The system usually tends to distort human faces in content images. Also styles from multiple images can be used to render a content image. These are some of the improvements possible in the future. To conclude, through this project we were able to implement fats style transfer and compare the original optimization algorithm with the feed-forward algorithm. The feed-forward algorithm gave comparable results to the original algorithm and reduced the testing time drastically. However since art is subjective, we cannot constitute which one of the two algorithms gives more appealing results.</a:t>
            </a:r>
          </a:p>
        </p:txBody>
      </p:sp>
      <p:sp>
        <p:nvSpPr>
          <p:cNvPr id="4" name="Slide Number Placeholder 3"/>
          <p:cNvSpPr>
            <a:spLocks noGrp="1"/>
          </p:cNvSpPr>
          <p:nvPr>
            <p:ph type="sldNum" sz="quarter" idx="5"/>
          </p:nvPr>
        </p:nvSpPr>
        <p:spPr/>
        <p:txBody>
          <a:bodyPr/>
          <a:lstStyle/>
          <a:p>
            <a:fld id="{1E97E5DC-9FC6-47F8-A537-20ABDE5FF9C7}" type="slidenum">
              <a:rPr lang="en-IN" smtClean="0"/>
              <a:t>13</a:t>
            </a:fld>
            <a:endParaRPr lang="en-IN" dirty="0"/>
          </a:p>
        </p:txBody>
      </p:sp>
    </p:spTree>
    <p:extLst>
      <p:ext uri="{BB962C8B-B14F-4D97-AF65-F5344CB8AC3E}">
        <p14:creationId xmlns:p14="http://schemas.microsoft.com/office/powerpoint/2010/main" val="1399324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97E5DC-9FC6-47F8-A537-20ABDE5FF9C7}" type="slidenum">
              <a:rPr lang="en-IN" smtClean="0"/>
              <a:t>14</a:t>
            </a:fld>
            <a:endParaRPr lang="en-IN" dirty="0"/>
          </a:p>
        </p:txBody>
      </p:sp>
    </p:spTree>
    <p:extLst>
      <p:ext uri="{BB962C8B-B14F-4D97-AF65-F5344CB8AC3E}">
        <p14:creationId xmlns:p14="http://schemas.microsoft.com/office/powerpoint/2010/main" val="236386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E97E5DC-9FC6-47F8-A537-20ABDE5FF9C7}" type="slidenum">
              <a:rPr lang="en-IN" smtClean="0"/>
              <a:t>15</a:t>
            </a:fld>
            <a:endParaRPr lang="en-IN" dirty="0"/>
          </a:p>
        </p:txBody>
      </p:sp>
    </p:spTree>
    <p:extLst>
      <p:ext uri="{BB962C8B-B14F-4D97-AF65-F5344CB8AC3E}">
        <p14:creationId xmlns:p14="http://schemas.microsoft.com/office/powerpoint/2010/main" val="1215611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discuss what is Neural Style Transfer? Let's say you take this image, </a:t>
            </a:r>
          </a:p>
          <a:p>
            <a:r>
              <a:rPr lang="en-US" sz="1200" b="0" i="0" kern="1200" dirty="0">
                <a:solidFill>
                  <a:schemeClr val="tx1"/>
                </a:solidFill>
                <a:effectLst/>
                <a:latin typeface="+mn-lt"/>
                <a:ea typeface="+mn-ea"/>
                <a:cs typeface="+mn-cs"/>
              </a:rPr>
              <a:t>this is actually the picture of Golden Gate Bridge in San Francisco and you want </a:t>
            </a:r>
          </a:p>
          <a:p>
            <a:r>
              <a:rPr lang="en-US" sz="1200" b="0" i="0" kern="1200" dirty="0">
                <a:solidFill>
                  <a:schemeClr val="tx1"/>
                </a:solidFill>
                <a:effectLst/>
                <a:latin typeface="+mn-lt"/>
                <a:ea typeface="+mn-ea"/>
                <a:cs typeface="+mn-cs"/>
              </a:rPr>
              <a:t>this picture recreated in the style of this image on the left. </a:t>
            </a:r>
          </a:p>
          <a:p>
            <a:r>
              <a:rPr lang="en-US" sz="1200" b="0" i="0" kern="1200" dirty="0">
                <a:solidFill>
                  <a:schemeClr val="tx1"/>
                </a:solidFill>
                <a:effectLst/>
                <a:latin typeface="+mn-lt"/>
                <a:ea typeface="+mn-ea"/>
                <a:cs typeface="+mn-cs"/>
              </a:rPr>
              <a:t>This is actually Van Gogh's, Starry Night painting. </a:t>
            </a:r>
          </a:p>
          <a:p>
            <a:r>
              <a:rPr lang="en-US" sz="1200" b="0" i="0" kern="1200" dirty="0">
                <a:solidFill>
                  <a:schemeClr val="tx1"/>
                </a:solidFill>
                <a:effectLst/>
                <a:latin typeface="+mn-lt"/>
                <a:ea typeface="+mn-ea"/>
                <a:cs typeface="+mn-cs"/>
              </a:rPr>
              <a:t>What Neural Style Transfer allows you to do is generate a </a:t>
            </a:r>
          </a:p>
          <a:p>
            <a:r>
              <a:rPr lang="en-US" sz="1200" b="0" i="0" kern="1200" dirty="0">
                <a:solidFill>
                  <a:schemeClr val="tx1"/>
                </a:solidFill>
                <a:effectLst/>
                <a:latin typeface="+mn-lt"/>
                <a:ea typeface="+mn-ea"/>
                <a:cs typeface="+mn-cs"/>
              </a:rPr>
              <a:t>new image like the one below which is a picture of </a:t>
            </a:r>
          </a:p>
          <a:p>
            <a:r>
              <a:rPr lang="en-US" sz="1200" b="0" i="0" kern="1200" dirty="0">
                <a:solidFill>
                  <a:schemeClr val="tx1"/>
                </a:solidFill>
                <a:effectLst/>
                <a:latin typeface="+mn-lt"/>
                <a:ea typeface="+mn-ea"/>
                <a:cs typeface="+mn-cs"/>
              </a:rPr>
              <a:t>the Golden Gate Bridge that is</a:t>
            </a:r>
          </a:p>
          <a:p>
            <a:r>
              <a:rPr lang="en-US" sz="1200" b="0" i="0" kern="1200" dirty="0">
                <a:solidFill>
                  <a:schemeClr val="tx1"/>
                </a:solidFill>
                <a:effectLst/>
                <a:latin typeface="+mn-lt"/>
                <a:ea typeface="+mn-ea"/>
                <a:cs typeface="+mn-cs"/>
              </a:rPr>
              <a:t>painted but drawn in the style of this image. I'm going to use C to denote the content image, </a:t>
            </a:r>
          </a:p>
          <a:p>
            <a:r>
              <a:rPr lang="en-US" sz="1200" b="0" i="0" kern="1200" dirty="0">
                <a:solidFill>
                  <a:schemeClr val="tx1"/>
                </a:solidFill>
                <a:effectLst/>
                <a:latin typeface="+mn-lt"/>
                <a:ea typeface="+mn-ea"/>
                <a:cs typeface="+mn-cs"/>
              </a:rPr>
              <a:t>S to denote the style image, </a:t>
            </a:r>
          </a:p>
          <a:p>
            <a:r>
              <a:rPr lang="en-US" sz="1200" b="0" i="0" kern="1200" dirty="0">
                <a:solidFill>
                  <a:schemeClr val="tx1"/>
                </a:solidFill>
                <a:effectLst/>
                <a:latin typeface="+mn-lt"/>
                <a:ea typeface="+mn-ea"/>
                <a:cs typeface="+mn-cs"/>
              </a:rPr>
              <a:t>and G to denote the image you will generate. </a:t>
            </a:r>
          </a:p>
          <a:p>
            <a:r>
              <a:rPr lang="en-US" dirty="0"/>
              <a:t>So the objective of this research is to develop a real-time system that generates the stylized version of any photograph in the style of a famous painting.</a:t>
            </a:r>
            <a:endParaRPr lang="en-IN" dirty="0"/>
          </a:p>
        </p:txBody>
      </p:sp>
      <p:sp>
        <p:nvSpPr>
          <p:cNvPr id="4" name="Slide Number Placeholder 3"/>
          <p:cNvSpPr>
            <a:spLocks noGrp="1"/>
          </p:cNvSpPr>
          <p:nvPr>
            <p:ph type="sldNum" sz="quarter" idx="5"/>
          </p:nvPr>
        </p:nvSpPr>
        <p:spPr/>
        <p:txBody>
          <a:bodyPr/>
          <a:lstStyle/>
          <a:p>
            <a:fld id="{1E97E5DC-9FC6-47F8-A537-20ABDE5FF9C7}" type="slidenum">
              <a:rPr lang="en-IN" smtClean="0"/>
              <a:t>2</a:t>
            </a:fld>
            <a:endParaRPr lang="en-IN" dirty="0"/>
          </a:p>
        </p:txBody>
      </p:sp>
    </p:spTree>
    <p:extLst>
      <p:ext uri="{BB962C8B-B14F-4D97-AF65-F5344CB8AC3E}">
        <p14:creationId xmlns:p14="http://schemas.microsoft.com/office/powerpoint/2010/main" val="3808301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Style transfer takes two images –content image and style image and blends them together so that the resulting image has the structural features of the content image but has textures of the style image. CNNs which are class of Deep Neural networks have proven to be very effective in the fields of object detection, image recognition and classification. CNN have shown to have the ability to separate content and style features of any image. </a:t>
            </a:r>
          </a:p>
        </p:txBody>
      </p:sp>
      <p:sp>
        <p:nvSpPr>
          <p:cNvPr id="4" name="Slide Number Placeholder 3"/>
          <p:cNvSpPr>
            <a:spLocks noGrp="1"/>
          </p:cNvSpPr>
          <p:nvPr>
            <p:ph type="sldNum" sz="quarter" idx="5"/>
          </p:nvPr>
        </p:nvSpPr>
        <p:spPr/>
        <p:txBody>
          <a:bodyPr/>
          <a:lstStyle/>
          <a:p>
            <a:fld id="{1E97E5DC-9FC6-47F8-A537-20ABDE5FF9C7}" type="slidenum">
              <a:rPr lang="en-IN" smtClean="0"/>
              <a:t>3</a:t>
            </a:fld>
            <a:endParaRPr lang="en-IN" dirty="0"/>
          </a:p>
        </p:txBody>
      </p:sp>
    </p:spTree>
    <p:extLst>
      <p:ext uri="{BB962C8B-B14F-4D97-AF65-F5344CB8AC3E}">
        <p14:creationId xmlns:p14="http://schemas.microsoft.com/office/powerpoint/2010/main" val="260963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implement Neural Style Transfer, </a:t>
            </a:r>
          </a:p>
          <a:p>
            <a:r>
              <a:rPr lang="en-US" dirty="0"/>
              <a:t>we need to look at the features extracted by </a:t>
            </a:r>
            <a:r>
              <a:rPr lang="en-US" dirty="0" err="1"/>
              <a:t>ConvNet</a:t>
            </a:r>
            <a:r>
              <a:rPr lang="en-US" dirty="0"/>
              <a:t> at various layers, </a:t>
            </a:r>
          </a:p>
          <a:p>
            <a:r>
              <a:rPr lang="en-US" dirty="0"/>
              <a:t>the shallow and the deeper layers of a </a:t>
            </a:r>
            <a:r>
              <a:rPr lang="en-US" dirty="0" err="1"/>
              <a:t>ConvNet</a:t>
            </a:r>
            <a:r>
              <a:rPr lang="en-US" dirty="0"/>
              <a:t>.</a:t>
            </a:r>
          </a:p>
          <a:p>
            <a:r>
              <a:rPr lang="en-US" dirty="0"/>
              <a:t>Lets say that we have a pretrained  </a:t>
            </a:r>
            <a:r>
              <a:rPr lang="en-US" dirty="0" err="1"/>
              <a:t>ConvNet</a:t>
            </a:r>
            <a:r>
              <a:rPr lang="en-US" dirty="0"/>
              <a:t>, Here we can see the </a:t>
            </a:r>
            <a:r>
              <a:rPr lang="en-US" dirty="0" err="1"/>
              <a:t>alex</a:t>
            </a:r>
            <a:r>
              <a:rPr lang="en-US" dirty="0"/>
              <a:t>-net architecture, It is a leading architecture for tasks like object detection.</a:t>
            </a:r>
          </a:p>
          <a:p>
            <a:r>
              <a:rPr lang="en-US" dirty="0"/>
              <a:t>Let’s say you want to visualize what the hidden units in different layers are computing. </a:t>
            </a:r>
          </a:p>
          <a:p>
            <a:r>
              <a:rPr lang="en-US" dirty="0"/>
              <a:t>So if you pick one hidden unit and find the nine input images that maximizes </a:t>
            </a:r>
          </a:p>
          <a:p>
            <a:r>
              <a:rPr lang="en-US" dirty="0"/>
              <a:t>that unit's activation, you might find nine image patches like this. </a:t>
            </a:r>
          </a:p>
          <a:p>
            <a:r>
              <a:rPr lang="en-US" dirty="0"/>
              <a:t>So looks like that in the lower region of an image that this particular hidden </a:t>
            </a:r>
          </a:p>
          <a:p>
            <a:r>
              <a:rPr lang="en-US" dirty="0"/>
              <a:t>unit sees, it's looking for an round shapes that looks like that. </a:t>
            </a:r>
          </a:p>
          <a:p>
            <a:r>
              <a:rPr lang="en-US" dirty="0"/>
              <a:t>So those are the nine image patches that maximally activate </a:t>
            </a:r>
          </a:p>
          <a:p>
            <a:r>
              <a:rPr lang="en-US" dirty="0"/>
              <a:t>one hidden unit's activation. </a:t>
            </a:r>
          </a:p>
          <a:p>
            <a:r>
              <a:rPr lang="en-US" dirty="0"/>
              <a:t>Now, you can then pick a different hidden unit in layer 2 and do the same thing. </a:t>
            </a:r>
          </a:p>
          <a:p>
            <a:r>
              <a:rPr lang="en-US" dirty="0"/>
              <a:t>So that's a different hidden unit, and looks like this second one, </a:t>
            </a:r>
          </a:p>
          <a:p>
            <a:r>
              <a:rPr lang="en-US" dirty="0"/>
              <a:t>represented by these 9 image patches here. </a:t>
            </a:r>
          </a:p>
          <a:p>
            <a:r>
              <a:rPr lang="en-US" dirty="0"/>
              <a:t>Looks like this hidden unit is looking for a line sort of in that portion of its </a:t>
            </a:r>
          </a:p>
          <a:p>
            <a:r>
              <a:rPr lang="en-US" dirty="0"/>
              <a:t>input region, we'll also call this receptive field. </a:t>
            </a:r>
          </a:p>
          <a:p>
            <a:r>
              <a:rPr lang="en-US" dirty="0"/>
              <a:t>And if you do this for other hidden units, you'll find other hidden units, </a:t>
            </a:r>
          </a:p>
          <a:p>
            <a:r>
              <a:rPr lang="en-US" dirty="0"/>
              <a:t>tend to activate in image patches that look like that. </a:t>
            </a:r>
          </a:p>
          <a:p>
            <a:r>
              <a:rPr lang="en-US" dirty="0"/>
              <a:t>And all of the examples I'm using in </a:t>
            </a:r>
          </a:p>
          <a:p>
            <a:r>
              <a:rPr lang="en-US" dirty="0"/>
              <a:t>this video come from this paper by Mathew </a:t>
            </a:r>
            <a:r>
              <a:rPr lang="en-US" dirty="0" err="1"/>
              <a:t>Zeiler</a:t>
            </a:r>
            <a:r>
              <a:rPr lang="en-US" dirty="0"/>
              <a:t> and </a:t>
            </a:r>
          </a:p>
          <a:p>
            <a:r>
              <a:rPr lang="en-US" dirty="0"/>
              <a:t>Rob Fergus, titled visualizing and understanding convolutional networks.</a:t>
            </a:r>
          </a:p>
          <a:p>
            <a:endParaRPr lang="en-US" dirty="0"/>
          </a:p>
          <a:p>
            <a:endParaRPr lang="en-US" dirty="0"/>
          </a:p>
          <a:p>
            <a:r>
              <a:rPr lang="en-US" dirty="0"/>
              <a:t>So this is interesting, </a:t>
            </a:r>
          </a:p>
          <a:p>
            <a:r>
              <a:rPr lang="en-US" dirty="0"/>
              <a:t>layer 2 looks it's detecting complex shapes and patterns. </a:t>
            </a:r>
          </a:p>
          <a:p>
            <a:r>
              <a:rPr lang="en-US" dirty="0"/>
              <a:t>So for example, this hidden unit looks like it's looking for </a:t>
            </a:r>
          </a:p>
          <a:p>
            <a:r>
              <a:rPr lang="en-US" dirty="0"/>
              <a:t>a vertical texture with lots of vertical lines. </a:t>
            </a:r>
          </a:p>
          <a:p>
            <a:r>
              <a:rPr lang="en-US" dirty="0"/>
              <a:t>This hidden unit looks like its highly activated when </a:t>
            </a:r>
          </a:p>
          <a:p>
            <a:r>
              <a:rPr lang="en-US" dirty="0"/>
              <a:t>there's a rounder shape to the left part of the image. </a:t>
            </a:r>
          </a:p>
          <a:p>
            <a:r>
              <a:rPr lang="en-US" dirty="0"/>
              <a:t>Here's one that is looking for very thin vertical lines and so on.</a:t>
            </a:r>
          </a:p>
          <a:p>
            <a:endParaRPr lang="en-US" dirty="0"/>
          </a:p>
          <a:p>
            <a:r>
              <a:rPr lang="en-US" dirty="0"/>
              <a:t>In layer 5 it is detecting even more sophisticated things. </a:t>
            </a:r>
          </a:p>
          <a:p>
            <a:r>
              <a:rPr lang="en-US" dirty="0"/>
              <a:t>So you'll notice there's also a neuron that seems to be a dog detector, </a:t>
            </a:r>
          </a:p>
          <a:p>
            <a:r>
              <a:rPr lang="en-US" dirty="0"/>
              <a:t>but set of dogs detecting here seems to be more varied. </a:t>
            </a:r>
          </a:p>
          <a:p>
            <a:r>
              <a:rPr lang="en-US" dirty="0"/>
              <a:t>And then this seems to be detecting keyboards and things with a keyboard </a:t>
            </a:r>
          </a:p>
          <a:p>
            <a:r>
              <a:rPr lang="en-US" dirty="0"/>
              <a:t>like texture, although maybe lots of dots against background. </a:t>
            </a:r>
          </a:p>
          <a:p>
            <a:r>
              <a:rPr lang="en-US" dirty="0"/>
              <a:t>I think this neuron here may be detecting text, it's always hard to be sure. </a:t>
            </a:r>
          </a:p>
          <a:p>
            <a:r>
              <a:rPr lang="en-US" dirty="0"/>
              <a:t>And then this one here is detecting flowers. </a:t>
            </a:r>
          </a:p>
          <a:p>
            <a:r>
              <a:rPr lang="en-US" dirty="0"/>
              <a:t>So we've gone a long way from detecting relatively simple things </a:t>
            </a:r>
          </a:p>
          <a:p>
            <a:r>
              <a:rPr lang="en-US" dirty="0"/>
              <a:t>such as edges in layer 2, </a:t>
            </a:r>
          </a:p>
          <a:p>
            <a:r>
              <a:rPr lang="en-US" dirty="0"/>
              <a:t>up to detecting very complex objects in the deeper layers.</a:t>
            </a:r>
          </a:p>
          <a:p>
            <a:endParaRPr lang="en-IN" dirty="0"/>
          </a:p>
        </p:txBody>
      </p:sp>
      <p:sp>
        <p:nvSpPr>
          <p:cNvPr id="4" name="Slide Number Placeholder 3"/>
          <p:cNvSpPr>
            <a:spLocks noGrp="1"/>
          </p:cNvSpPr>
          <p:nvPr>
            <p:ph type="sldNum" sz="quarter" idx="5"/>
          </p:nvPr>
        </p:nvSpPr>
        <p:spPr/>
        <p:txBody>
          <a:bodyPr/>
          <a:lstStyle/>
          <a:p>
            <a:fld id="{1E97E5DC-9FC6-47F8-A537-20ABDE5FF9C7}" type="slidenum">
              <a:rPr lang="en-IN" smtClean="0"/>
              <a:t>4</a:t>
            </a:fld>
            <a:endParaRPr lang="en-IN" dirty="0"/>
          </a:p>
        </p:txBody>
      </p:sp>
    </p:spTree>
    <p:extLst>
      <p:ext uri="{BB962C8B-B14F-4D97-AF65-F5344CB8AC3E}">
        <p14:creationId xmlns:p14="http://schemas.microsoft.com/office/powerpoint/2010/main" val="284190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To build a Neural Style Transfer system, </a:t>
            </a:r>
          </a:p>
          <a:p>
            <a:r>
              <a:rPr lang="en-US" dirty="0"/>
              <a:t>let's define a cost function for the generated image. </a:t>
            </a:r>
          </a:p>
          <a:p>
            <a:r>
              <a:rPr lang="en-US" dirty="0"/>
              <a:t>What you see later is that by minimizing this cost function, </a:t>
            </a:r>
          </a:p>
          <a:p>
            <a:r>
              <a:rPr lang="en-US" dirty="0"/>
              <a:t>you can generate the image that you want. </a:t>
            </a:r>
          </a:p>
          <a:p>
            <a:r>
              <a:rPr lang="en-US" dirty="0"/>
              <a:t>Remember what the problem formulation is. </a:t>
            </a:r>
          </a:p>
          <a:p>
            <a:r>
              <a:rPr lang="en-US" dirty="0"/>
              <a:t>You're given a content image C, </a:t>
            </a:r>
          </a:p>
          <a:p>
            <a:r>
              <a:rPr lang="en-US" dirty="0"/>
              <a:t>given a style image S and you goal is to generate a new image </a:t>
            </a:r>
          </a:p>
          <a:p>
            <a:r>
              <a:rPr lang="en-US" dirty="0"/>
              <a:t>G. In order to implement neural style transfer, </a:t>
            </a:r>
          </a:p>
          <a:p>
            <a:r>
              <a:rPr lang="en-US" dirty="0"/>
              <a:t>what you're going to do is define a cost function J of G that measures how good is </a:t>
            </a:r>
          </a:p>
          <a:p>
            <a:r>
              <a:rPr lang="en-US" dirty="0"/>
              <a:t>a particular generated image and we'll use gradient to </a:t>
            </a:r>
          </a:p>
          <a:p>
            <a:r>
              <a:rPr lang="en-US" dirty="0"/>
              <a:t>descent to minimize J of G in order to generate this image. </a:t>
            </a:r>
          </a:p>
          <a:p>
            <a:r>
              <a:rPr lang="en-US" dirty="0"/>
              <a:t>How good is a particular image? </a:t>
            </a:r>
          </a:p>
          <a:p>
            <a:r>
              <a:rPr lang="en-US" dirty="0"/>
              <a:t>Well, we're going to define two parts to this cost function. </a:t>
            </a:r>
          </a:p>
          <a:p>
            <a:r>
              <a:rPr lang="en-US" dirty="0"/>
              <a:t>The first part is called the content cost. </a:t>
            </a:r>
          </a:p>
          <a:p>
            <a:r>
              <a:rPr lang="en-US" dirty="0"/>
              <a:t>This is a function of the content image and of the generated image and </a:t>
            </a:r>
          </a:p>
          <a:p>
            <a:r>
              <a:rPr lang="en-US" dirty="0"/>
              <a:t>what it does is it measures how similar is the contents of the generated image </a:t>
            </a:r>
          </a:p>
          <a:p>
            <a:r>
              <a:rPr lang="en-US" dirty="0"/>
              <a:t>to the content of the content image C. And then going to </a:t>
            </a:r>
          </a:p>
          <a:p>
            <a:r>
              <a:rPr lang="en-US" dirty="0"/>
              <a:t>add that to a style cost function which is now a function of </a:t>
            </a:r>
          </a:p>
          <a:p>
            <a:r>
              <a:rPr lang="en-US" dirty="0"/>
              <a:t>S,G and what this does is it measures how similar is </a:t>
            </a:r>
          </a:p>
          <a:p>
            <a:r>
              <a:rPr lang="en-US" dirty="0"/>
              <a:t>the style of the image G to the style of the image S. </a:t>
            </a:r>
          </a:p>
          <a:p>
            <a:endParaRPr lang="en-US" dirty="0"/>
          </a:p>
          <a:p>
            <a:r>
              <a:rPr lang="en-US" dirty="0"/>
              <a:t>Let's say that you use hidden layer l to compute the content cost. </a:t>
            </a:r>
          </a:p>
          <a:p>
            <a:r>
              <a:rPr lang="en-US" dirty="0"/>
              <a:t>If l is a very small number, if you use hidden layer one, </a:t>
            </a:r>
          </a:p>
          <a:p>
            <a:r>
              <a:rPr lang="en-US" dirty="0"/>
              <a:t>then it will really force your generated image </a:t>
            </a:r>
          </a:p>
          <a:p>
            <a:r>
              <a:rPr lang="en-US" dirty="0"/>
              <a:t>to pixel values very similar to your content image. </a:t>
            </a:r>
          </a:p>
          <a:p>
            <a:r>
              <a:rPr lang="en-US" dirty="0"/>
              <a:t>Whereas, if you use a very deep layer, </a:t>
            </a:r>
          </a:p>
          <a:p>
            <a:r>
              <a:rPr lang="en-US" dirty="0"/>
              <a:t>then it's just asking, "Well, </a:t>
            </a:r>
          </a:p>
          <a:p>
            <a:r>
              <a:rPr lang="en-US" dirty="0"/>
              <a:t>if there is a dog in your content image, </a:t>
            </a:r>
          </a:p>
          <a:p>
            <a:r>
              <a:rPr lang="en-US" dirty="0"/>
              <a:t>then make sure there is a dog somewhere in your generated image. " </a:t>
            </a:r>
          </a:p>
          <a:p>
            <a:r>
              <a:rPr lang="en-US" dirty="0"/>
              <a:t>So in practice, layer l chosen somewhere in between. </a:t>
            </a:r>
          </a:p>
          <a:p>
            <a:r>
              <a:rPr lang="en-US" dirty="0"/>
              <a:t>It's neither too shallow nor too deep in the neural network. </a:t>
            </a:r>
          </a:p>
          <a:p>
            <a:r>
              <a:rPr lang="en-US" dirty="0"/>
              <a:t>And because you plan this yourself, </a:t>
            </a:r>
          </a:p>
          <a:p>
            <a:r>
              <a:rPr lang="en-US" dirty="0"/>
              <a:t>in the problem exercise that you did at the end of this week, </a:t>
            </a:r>
          </a:p>
          <a:p>
            <a:r>
              <a:rPr lang="en-US" dirty="0"/>
              <a:t>I'll leave you to gain some intuitions with </a:t>
            </a:r>
          </a:p>
          <a:p>
            <a:r>
              <a:rPr lang="en-US" dirty="0"/>
              <a:t>the concrete examples in the problem exercise as well. </a:t>
            </a:r>
          </a:p>
          <a:p>
            <a:r>
              <a:rPr lang="en-US" dirty="0"/>
              <a:t>But usually, I was chosen to be somewhere </a:t>
            </a:r>
          </a:p>
          <a:p>
            <a:r>
              <a:rPr lang="en-US" dirty="0"/>
              <a:t>in the middle of the layers of the neural network, </a:t>
            </a:r>
          </a:p>
          <a:p>
            <a:r>
              <a:rPr lang="en-US" dirty="0"/>
              <a:t>neither too shallow nor too deep. </a:t>
            </a:r>
          </a:p>
          <a:p>
            <a:r>
              <a:rPr lang="en-US" dirty="0"/>
              <a:t>What you can do is then use a pre-trained </a:t>
            </a:r>
            <a:r>
              <a:rPr lang="en-US" dirty="0" err="1"/>
              <a:t>ConvNet</a:t>
            </a:r>
            <a:r>
              <a:rPr lang="en-US" dirty="0"/>
              <a:t>, </a:t>
            </a:r>
          </a:p>
          <a:p>
            <a:r>
              <a:rPr lang="en-US" dirty="0"/>
              <a:t>maybe a VGG network, </a:t>
            </a:r>
          </a:p>
          <a:p>
            <a:r>
              <a:rPr lang="en-US" dirty="0"/>
              <a:t>or could be some other neural network as well. </a:t>
            </a:r>
          </a:p>
          <a:p>
            <a:r>
              <a:rPr lang="en-US" dirty="0"/>
              <a:t>And now, you want to measure, </a:t>
            </a:r>
          </a:p>
          <a:p>
            <a:r>
              <a:rPr lang="en-US" dirty="0"/>
              <a:t>given a content image and given a generated image, </a:t>
            </a:r>
          </a:p>
          <a:p>
            <a:r>
              <a:rPr lang="en-US" dirty="0"/>
              <a:t>how similar are they in content. </a:t>
            </a:r>
          </a:p>
          <a:p>
            <a:r>
              <a:rPr lang="en-US" dirty="0"/>
              <a:t>So let's let this </a:t>
            </a:r>
          </a:p>
          <a:p>
            <a:r>
              <a:rPr lang="en-US" dirty="0" err="1"/>
              <a:t>a_superscript</a:t>
            </a:r>
            <a:r>
              <a:rPr lang="en-US" dirty="0"/>
              <a:t>_[l](c) and this be the activations of layer l on these two images, </a:t>
            </a:r>
          </a:p>
          <a:p>
            <a:r>
              <a:rPr lang="en-US" dirty="0"/>
              <a:t>on the images C and G. So, </a:t>
            </a:r>
          </a:p>
          <a:p>
            <a:r>
              <a:rPr lang="en-US" dirty="0"/>
              <a:t>if these two activations are similar, </a:t>
            </a:r>
          </a:p>
          <a:p>
            <a:r>
              <a:rPr lang="en-US" dirty="0"/>
              <a:t>then that would seem to imply that both images have similar content. </a:t>
            </a:r>
          </a:p>
          <a:p>
            <a:r>
              <a:rPr lang="en-US" dirty="0"/>
              <a:t>So, what we'll do is define </a:t>
            </a:r>
          </a:p>
          <a:p>
            <a:r>
              <a:rPr lang="en-US" dirty="0" err="1"/>
              <a:t>J_content</a:t>
            </a:r>
            <a:r>
              <a:rPr lang="en-US" dirty="0"/>
              <a:t>(C,G) as just how </a:t>
            </a:r>
          </a:p>
          <a:p>
            <a:r>
              <a:rPr lang="en-US" dirty="0"/>
              <a:t>soon or how different are these two activations. </a:t>
            </a:r>
          </a:p>
          <a:p>
            <a:r>
              <a:rPr lang="en-US" dirty="0"/>
              <a:t>So, we'll take the element-wise difference between </a:t>
            </a:r>
          </a:p>
          <a:p>
            <a:r>
              <a:rPr lang="en-US" dirty="0"/>
              <a:t>these hidden unit activations in layer l, </a:t>
            </a:r>
          </a:p>
          <a:p>
            <a:r>
              <a:rPr lang="en-US" dirty="0"/>
              <a:t>between when you pass in the content image compared </a:t>
            </a:r>
          </a:p>
          <a:p>
            <a:r>
              <a:rPr lang="en-US" dirty="0"/>
              <a:t>to when you pass in the generated image, </a:t>
            </a:r>
          </a:p>
          <a:p>
            <a:r>
              <a:rPr lang="en-US" dirty="0"/>
              <a:t>and take that squared. </a:t>
            </a:r>
          </a:p>
          <a:p>
            <a:r>
              <a:rPr lang="en-US" dirty="0"/>
              <a:t>And you could have a normalization constant in front or not, </a:t>
            </a:r>
          </a:p>
          <a:p>
            <a:r>
              <a:rPr lang="en-US" dirty="0"/>
              <a:t>so it's just one of the two or something else. </a:t>
            </a:r>
          </a:p>
          <a:p>
            <a:r>
              <a:rPr lang="en-US" dirty="0"/>
              <a:t>It doesn't really matter since this can be adjusted as well by this hyperparameter alpha. </a:t>
            </a:r>
          </a:p>
          <a:p>
            <a:r>
              <a:rPr lang="en-US" dirty="0"/>
              <a:t>So, just be clear </a:t>
            </a:r>
          </a:p>
          <a:p>
            <a:r>
              <a:rPr lang="en-US" dirty="0"/>
              <a:t>on using this notation as if both of these have been unrolled into vectors, </a:t>
            </a:r>
          </a:p>
          <a:p>
            <a:r>
              <a:rPr lang="en-US" dirty="0"/>
              <a:t>so then, this becomes the square root of the l_2 norm between this and this, </a:t>
            </a:r>
          </a:p>
          <a:p>
            <a:r>
              <a:rPr lang="en-US" dirty="0"/>
              <a:t>after you've unrolled them both into vectors. </a:t>
            </a:r>
          </a:p>
          <a:p>
            <a:r>
              <a:rPr lang="en-US" dirty="0"/>
              <a:t>There's really just the element-wise sum of </a:t>
            </a:r>
          </a:p>
          <a:p>
            <a:r>
              <a:rPr lang="en-US" dirty="0"/>
              <a:t>squared differences between these two activation. </a:t>
            </a:r>
          </a:p>
          <a:p>
            <a:r>
              <a:rPr lang="en-US" dirty="0"/>
              <a:t>But it's really just the element-wise sum of </a:t>
            </a:r>
          </a:p>
          <a:p>
            <a:r>
              <a:rPr lang="en-US" dirty="0"/>
              <a:t>squares of differences between the activations in layer l, </a:t>
            </a:r>
          </a:p>
          <a:p>
            <a:r>
              <a:rPr lang="en-US" dirty="0"/>
              <a:t>between the images in C and G. And so, </a:t>
            </a:r>
          </a:p>
          <a:p>
            <a:r>
              <a:rPr lang="en-US" dirty="0"/>
              <a:t>when later you perform gradient descent on </a:t>
            </a:r>
            <a:r>
              <a:rPr lang="en-US" dirty="0" err="1"/>
              <a:t>J_of_G</a:t>
            </a:r>
            <a:r>
              <a:rPr lang="en-US" dirty="0"/>
              <a:t> to try to find a value of G, </a:t>
            </a:r>
          </a:p>
          <a:p>
            <a:r>
              <a:rPr lang="en-US" dirty="0"/>
              <a:t>so that the overall cost is low, </a:t>
            </a:r>
          </a:p>
          <a:p>
            <a:r>
              <a:rPr lang="en-US" dirty="0"/>
              <a:t>this will incentivize the algorithm to find an image G, </a:t>
            </a:r>
          </a:p>
          <a:p>
            <a:r>
              <a:rPr lang="en-US" dirty="0"/>
              <a:t>so that these hidden layer activations are similar to what you got for the content image. </a:t>
            </a:r>
          </a:p>
          <a:p>
            <a:r>
              <a:rPr lang="en-US" dirty="0"/>
              <a:t>So, that's how you define the content cost function for the neural style transfer. </a:t>
            </a:r>
          </a:p>
          <a:p>
            <a:r>
              <a:rPr lang="en-US" dirty="0"/>
              <a:t>Next, let's move on to the style cost function.</a:t>
            </a:r>
          </a:p>
          <a:p>
            <a:endParaRPr lang="en-US" dirty="0"/>
          </a:p>
          <a:p>
            <a:endParaRPr lang="en-IN" dirty="0"/>
          </a:p>
          <a:p>
            <a:endParaRPr lang="en-IN" dirty="0"/>
          </a:p>
        </p:txBody>
      </p:sp>
      <p:sp>
        <p:nvSpPr>
          <p:cNvPr id="4" name="Slide Number Placeholder 3"/>
          <p:cNvSpPr>
            <a:spLocks noGrp="1"/>
          </p:cNvSpPr>
          <p:nvPr>
            <p:ph type="sldNum" sz="quarter" idx="5"/>
          </p:nvPr>
        </p:nvSpPr>
        <p:spPr/>
        <p:txBody>
          <a:bodyPr/>
          <a:lstStyle/>
          <a:p>
            <a:fld id="{1E97E5DC-9FC6-47F8-A537-20ABDE5FF9C7}" type="slidenum">
              <a:rPr lang="en-IN" smtClean="0"/>
              <a:t>5</a:t>
            </a:fld>
            <a:endParaRPr lang="en-IN" dirty="0"/>
          </a:p>
        </p:txBody>
      </p:sp>
    </p:spTree>
    <p:extLst>
      <p:ext uri="{BB962C8B-B14F-4D97-AF65-F5344CB8AC3E}">
        <p14:creationId xmlns:p14="http://schemas.microsoft.com/office/powerpoint/2010/main" val="259879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let's say you've chosen some layer L, </a:t>
            </a:r>
          </a:p>
          <a:p>
            <a:r>
              <a:rPr lang="en-US" dirty="0"/>
              <a:t>maybe that layer to define the measure of the style of an image. </a:t>
            </a:r>
          </a:p>
          <a:p>
            <a:r>
              <a:rPr lang="en-US" dirty="0"/>
              <a:t>What we need to do is define the style as the correlation between </a:t>
            </a:r>
          </a:p>
          <a:p>
            <a:r>
              <a:rPr lang="en-US" dirty="0"/>
              <a:t>activations across different channels in this layer L activation. </a:t>
            </a:r>
          </a:p>
          <a:p>
            <a:r>
              <a:rPr lang="en-US" dirty="0"/>
              <a:t>So what you can to do is given an image computes something called a style matrix, </a:t>
            </a:r>
          </a:p>
          <a:p>
            <a:r>
              <a:rPr lang="en-US" dirty="0"/>
              <a:t>which will measure all those correlations we talks about on the last slide. </a:t>
            </a:r>
          </a:p>
          <a:p>
            <a:r>
              <a:rPr lang="en-US" dirty="0"/>
              <a:t>So, more formally, let's let a superscript l, subscript </a:t>
            </a:r>
            <a:r>
              <a:rPr lang="en-US" dirty="0" err="1"/>
              <a:t>i</a:t>
            </a:r>
            <a:r>
              <a:rPr lang="en-US" dirty="0"/>
              <a:t>, </a:t>
            </a:r>
          </a:p>
          <a:p>
            <a:r>
              <a:rPr lang="en-US" dirty="0" err="1"/>
              <a:t>j,k</a:t>
            </a:r>
            <a:r>
              <a:rPr lang="en-US" dirty="0"/>
              <a:t> denote the activation at position </a:t>
            </a:r>
            <a:r>
              <a:rPr lang="en-US" dirty="0" err="1"/>
              <a:t>i,j,k</a:t>
            </a:r>
            <a:r>
              <a:rPr lang="en-US" dirty="0"/>
              <a:t> in </a:t>
            </a:r>
          </a:p>
          <a:p>
            <a:r>
              <a:rPr lang="en-US" dirty="0"/>
              <a:t>hidden layer l. So </a:t>
            </a:r>
            <a:r>
              <a:rPr lang="en-US" dirty="0" err="1"/>
              <a:t>i</a:t>
            </a:r>
            <a:r>
              <a:rPr lang="en-US" dirty="0"/>
              <a:t> indexes into the height, </a:t>
            </a:r>
          </a:p>
          <a:p>
            <a:r>
              <a:rPr lang="en-US" dirty="0"/>
              <a:t>j indexes into the width, </a:t>
            </a:r>
          </a:p>
          <a:p>
            <a:r>
              <a:rPr lang="en-US" dirty="0"/>
              <a:t>and k indexes across the different channels. </a:t>
            </a:r>
          </a:p>
          <a:p>
            <a:r>
              <a:rPr lang="en-US" dirty="0"/>
              <a:t>So, in the previous slide, </a:t>
            </a:r>
          </a:p>
          <a:p>
            <a:r>
              <a:rPr lang="en-US" dirty="0"/>
              <a:t>we had five channels that k will index across those five channels. </a:t>
            </a:r>
          </a:p>
          <a:p>
            <a:r>
              <a:rPr lang="en-US" dirty="0"/>
              <a:t>So what the style matrix will do is you're going to compute a matrix clauses </a:t>
            </a:r>
          </a:p>
          <a:p>
            <a:r>
              <a:rPr lang="en-US" dirty="0"/>
              <a:t>G superscript square bracketed l. This is going to be an </a:t>
            </a:r>
            <a:r>
              <a:rPr lang="en-US" dirty="0" err="1"/>
              <a:t>nc</a:t>
            </a:r>
            <a:r>
              <a:rPr lang="en-US" dirty="0"/>
              <a:t> by </a:t>
            </a:r>
            <a:r>
              <a:rPr lang="en-US" dirty="0" err="1"/>
              <a:t>nc</a:t>
            </a:r>
            <a:r>
              <a:rPr lang="en-US" dirty="0"/>
              <a:t> dimensional matrix, </a:t>
            </a:r>
          </a:p>
          <a:p>
            <a:r>
              <a:rPr lang="en-US" dirty="0"/>
              <a:t>so it'd be a square matrix. </a:t>
            </a:r>
          </a:p>
          <a:p>
            <a:r>
              <a:rPr lang="en-US" dirty="0"/>
              <a:t>Remember you have </a:t>
            </a:r>
            <a:r>
              <a:rPr lang="en-US" dirty="0" err="1"/>
              <a:t>nc</a:t>
            </a:r>
            <a:r>
              <a:rPr lang="en-US" dirty="0"/>
              <a:t> channels and so you have an </a:t>
            </a:r>
          </a:p>
          <a:p>
            <a:r>
              <a:rPr lang="en-US" dirty="0" err="1"/>
              <a:t>nc</a:t>
            </a:r>
            <a:r>
              <a:rPr lang="en-US" dirty="0"/>
              <a:t> by </a:t>
            </a:r>
            <a:r>
              <a:rPr lang="en-US" dirty="0" err="1"/>
              <a:t>nc</a:t>
            </a:r>
            <a:r>
              <a:rPr lang="en-US" dirty="0"/>
              <a:t> dimensional matrix in order to measure how correlated each pair of them is. </a:t>
            </a:r>
          </a:p>
          <a:p>
            <a:r>
              <a:rPr lang="en-US" dirty="0"/>
              <a:t>So particular G, l, k, </a:t>
            </a:r>
          </a:p>
          <a:p>
            <a:r>
              <a:rPr lang="en-US" dirty="0"/>
              <a:t>k prime will measure how correlated are the activations in </a:t>
            </a:r>
          </a:p>
          <a:p>
            <a:r>
              <a:rPr lang="en-US" dirty="0"/>
              <a:t>channel k compared to the activations in channel k prime. </a:t>
            </a:r>
          </a:p>
          <a:p>
            <a:r>
              <a:rPr lang="en-US" dirty="0"/>
              <a:t>Well here, k and k prime will range from 1 through </a:t>
            </a:r>
            <a:r>
              <a:rPr lang="en-US" dirty="0" err="1"/>
              <a:t>nc</a:t>
            </a:r>
            <a:r>
              <a:rPr lang="en-US" dirty="0"/>
              <a:t>, </a:t>
            </a:r>
          </a:p>
          <a:p>
            <a:r>
              <a:rPr lang="en-US" dirty="0"/>
              <a:t>the number of channels they're all up in that layer. </a:t>
            </a:r>
          </a:p>
          <a:p>
            <a:r>
              <a:rPr lang="en-US" dirty="0"/>
              <a:t>So more formally, the way you compute G, </a:t>
            </a:r>
          </a:p>
          <a:p>
            <a:r>
              <a:rPr lang="en-US" dirty="0"/>
              <a:t>l and I'm just going to write down the formula for computing one elements. </a:t>
            </a:r>
          </a:p>
          <a:p>
            <a:r>
              <a:rPr lang="en-US" dirty="0"/>
              <a:t>So the k, k prime elements of this. </a:t>
            </a:r>
          </a:p>
          <a:p>
            <a:r>
              <a:rPr lang="en-US" dirty="0"/>
              <a:t>This is going to be sum of a </a:t>
            </a:r>
            <a:r>
              <a:rPr lang="en-US" dirty="0" err="1"/>
              <a:t>i</a:t>
            </a:r>
            <a:r>
              <a:rPr lang="en-US" dirty="0"/>
              <a:t>, </a:t>
            </a:r>
          </a:p>
          <a:p>
            <a:r>
              <a:rPr lang="en-US" dirty="0"/>
              <a:t>sum of a j, </a:t>
            </a:r>
          </a:p>
          <a:p>
            <a:r>
              <a:rPr lang="en-US" dirty="0"/>
              <a:t>of deactivation and that layer </a:t>
            </a:r>
            <a:r>
              <a:rPr lang="en-US" dirty="0" err="1"/>
              <a:t>i</a:t>
            </a:r>
            <a:r>
              <a:rPr lang="en-US" dirty="0"/>
              <a:t>, j, </a:t>
            </a:r>
          </a:p>
          <a:p>
            <a:r>
              <a:rPr lang="en-US" dirty="0"/>
              <a:t>k times the activation at </a:t>
            </a:r>
            <a:r>
              <a:rPr lang="en-US" dirty="0" err="1"/>
              <a:t>i</a:t>
            </a:r>
            <a:r>
              <a:rPr lang="en-US" dirty="0"/>
              <a:t>, j, k prime. </a:t>
            </a:r>
          </a:p>
          <a:p>
            <a:r>
              <a:rPr lang="en-US" dirty="0"/>
              <a:t>So, here, remember </a:t>
            </a:r>
            <a:r>
              <a:rPr lang="en-US" dirty="0" err="1"/>
              <a:t>i</a:t>
            </a:r>
            <a:r>
              <a:rPr lang="en-US" dirty="0"/>
              <a:t> and j index across to a different positions in the block, </a:t>
            </a:r>
          </a:p>
          <a:p>
            <a:r>
              <a:rPr lang="en-US" dirty="0"/>
              <a:t>indexes over the height and width. </a:t>
            </a:r>
          </a:p>
          <a:p>
            <a:r>
              <a:rPr lang="en-US" dirty="0"/>
              <a:t>So </a:t>
            </a:r>
            <a:r>
              <a:rPr lang="en-US" dirty="0" err="1"/>
              <a:t>i</a:t>
            </a:r>
            <a:r>
              <a:rPr lang="en-US" dirty="0"/>
              <a:t> is the sum from one to </a:t>
            </a:r>
            <a:r>
              <a:rPr lang="en-US" dirty="0" err="1"/>
              <a:t>nh</a:t>
            </a:r>
            <a:r>
              <a:rPr lang="en-US" dirty="0"/>
              <a:t> and j is a sum from one to </a:t>
            </a:r>
            <a:r>
              <a:rPr lang="en-US" dirty="0" err="1"/>
              <a:t>nw</a:t>
            </a:r>
            <a:r>
              <a:rPr lang="en-US" dirty="0"/>
              <a:t> </a:t>
            </a:r>
          </a:p>
          <a:p>
            <a:r>
              <a:rPr lang="en-US" dirty="0"/>
              <a:t>and k here and k prime index over the channel so </a:t>
            </a:r>
          </a:p>
          <a:p>
            <a:r>
              <a:rPr lang="en-US" dirty="0"/>
              <a:t>k and k prime range from one to </a:t>
            </a:r>
          </a:p>
          <a:p>
            <a:r>
              <a:rPr lang="en-US" dirty="0"/>
              <a:t>the total number of channels in that layer of the neural network. </a:t>
            </a:r>
          </a:p>
          <a:p>
            <a:r>
              <a:rPr lang="en-US" dirty="0"/>
              <a:t>So all this is doing </a:t>
            </a:r>
          </a:p>
          <a:p>
            <a:r>
              <a:rPr lang="en-US" dirty="0"/>
              <a:t>is summing over the different positions that the image over the height and width and just </a:t>
            </a:r>
          </a:p>
          <a:p>
            <a:r>
              <a:rPr lang="en-US" dirty="0"/>
              <a:t>multiplying the activations together of </a:t>
            </a:r>
          </a:p>
          <a:p>
            <a:r>
              <a:rPr lang="en-US" dirty="0"/>
              <a:t>the channels k and k prime and that's the definition of </a:t>
            </a:r>
            <a:r>
              <a:rPr lang="en-US" dirty="0" err="1"/>
              <a:t>G,k,k</a:t>
            </a:r>
            <a:r>
              <a:rPr lang="en-US" dirty="0"/>
              <a:t> prime. </a:t>
            </a:r>
          </a:p>
          <a:p>
            <a:r>
              <a:rPr lang="en-US" dirty="0"/>
              <a:t>And you do this for every value of k and k prime to compute this matrix G, </a:t>
            </a:r>
          </a:p>
          <a:p>
            <a:r>
              <a:rPr lang="en-US" dirty="0"/>
              <a:t>also called the style matrix. </a:t>
            </a:r>
          </a:p>
          <a:p>
            <a:r>
              <a:rPr lang="en-US" dirty="0"/>
              <a:t>And so notice that if both of these activations tend to be lashed together, </a:t>
            </a:r>
          </a:p>
          <a:p>
            <a:r>
              <a:rPr lang="en-US" dirty="0"/>
              <a:t>then G, k, k prime will be large, </a:t>
            </a:r>
          </a:p>
          <a:p>
            <a:r>
              <a:rPr lang="en-US" dirty="0"/>
              <a:t>whereas if they are uncorrelated then </a:t>
            </a:r>
            <a:r>
              <a:rPr lang="en-US" dirty="0" err="1"/>
              <a:t>g,k</a:t>
            </a:r>
            <a:r>
              <a:rPr lang="en-US" dirty="0"/>
              <a:t>, </a:t>
            </a:r>
          </a:p>
          <a:p>
            <a:r>
              <a:rPr lang="en-US" dirty="0"/>
              <a:t>k prime might be small. </a:t>
            </a:r>
          </a:p>
          <a:p>
            <a:r>
              <a:rPr lang="en-US" dirty="0"/>
              <a:t>And technically, I've been using </a:t>
            </a:r>
          </a:p>
          <a:p>
            <a:r>
              <a:rPr lang="en-US" dirty="0"/>
              <a:t>the term correlation to convey intuition but this is actually </a:t>
            </a:r>
          </a:p>
          <a:p>
            <a:r>
              <a:rPr lang="en-US" dirty="0"/>
              <a:t>the unnormalized cross of the areas because we're not </a:t>
            </a:r>
          </a:p>
          <a:p>
            <a:r>
              <a:rPr lang="en-US" dirty="0"/>
              <a:t>subtracting out the mean and this is just multiplied by these elements directly. </a:t>
            </a:r>
          </a:p>
          <a:p>
            <a:r>
              <a:rPr lang="en-US" dirty="0"/>
              <a:t>So this is how you compute the style of an image. </a:t>
            </a:r>
          </a:p>
          <a:p>
            <a:r>
              <a:rPr lang="en-US" dirty="0"/>
              <a:t>And you'd actually do this for both the style image </a:t>
            </a:r>
            <a:r>
              <a:rPr lang="en-US" dirty="0" err="1"/>
              <a:t>s,n</a:t>
            </a:r>
            <a:r>
              <a:rPr lang="en-US" dirty="0"/>
              <a:t> for </a:t>
            </a:r>
          </a:p>
          <a:p>
            <a:r>
              <a:rPr lang="en-US" dirty="0"/>
              <a:t>the generated image G. So just to distinguish that this is the style image, </a:t>
            </a:r>
          </a:p>
          <a:p>
            <a:r>
              <a:rPr lang="en-US" dirty="0"/>
              <a:t>maybe let me add a round bracket S there, </a:t>
            </a:r>
          </a:p>
          <a:p>
            <a:r>
              <a:rPr lang="en-US" dirty="0"/>
              <a:t>just to denote that this is the style image for the image </a:t>
            </a:r>
          </a:p>
          <a:p>
            <a:r>
              <a:rPr lang="en-US" dirty="0"/>
              <a:t>S and those are the activations on the image </a:t>
            </a:r>
          </a:p>
          <a:p>
            <a:r>
              <a:rPr lang="en-US" dirty="0"/>
              <a:t>S. And what you do is then compute the same thing for the generated image. </a:t>
            </a:r>
          </a:p>
          <a:p>
            <a:r>
              <a:rPr lang="en-US" dirty="0"/>
              <a:t>So it's really the same thing summarized sum of a j, a, </a:t>
            </a:r>
            <a:r>
              <a:rPr lang="en-US" dirty="0" err="1"/>
              <a:t>i</a:t>
            </a:r>
            <a:r>
              <a:rPr lang="en-US" dirty="0"/>
              <a:t>, </a:t>
            </a:r>
          </a:p>
          <a:p>
            <a:r>
              <a:rPr lang="en-US" dirty="0"/>
              <a:t>j, k, l, a, </a:t>
            </a:r>
          </a:p>
          <a:p>
            <a:r>
              <a:rPr lang="en-US" dirty="0" err="1"/>
              <a:t>i</a:t>
            </a:r>
            <a:r>
              <a:rPr lang="en-US" dirty="0"/>
              <a:t>, </a:t>
            </a:r>
            <a:r>
              <a:rPr lang="en-US" dirty="0" err="1"/>
              <a:t>j,k,l</a:t>
            </a:r>
            <a:r>
              <a:rPr lang="en-US" dirty="0"/>
              <a:t> and the summation indices are the same. </a:t>
            </a:r>
          </a:p>
          <a:p>
            <a:r>
              <a:rPr lang="en-US" dirty="0"/>
              <a:t>Let's follow this and you want to just denote this is for the generated image, </a:t>
            </a:r>
          </a:p>
          <a:p>
            <a:r>
              <a:rPr lang="en-US" dirty="0"/>
              <a:t>I'll just put the round brackets G there. </a:t>
            </a:r>
          </a:p>
          <a:p>
            <a:r>
              <a:rPr lang="en-US" dirty="0"/>
              <a:t>So, now, you have two matrices they capture what is the style with </a:t>
            </a:r>
          </a:p>
          <a:p>
            <a:r>
              <a:rPr lang="en-US" dirty="0"/>
              <a:t>the image s and what is the style of the image G. And, </a:t>
            </a:r>
          </a:p>
          <a:p>
            <a:r>
              <a:rPr lang="en-US" dirty="0"/>
              <a:t>by the way, we've been using the alphabet capital G to denote these matrices. </a:t>
            </a:r>
          </a:p>
          <a:p>
            <a:r>
              <a:rPr lang="en-US" dirty="0"/>
              <a:t>In linear algebra, these are also called the </a:t>
            </a:r>
          </a:p>
          <a:p>
            <a:r>
              <a:rPr lang="en-US" dirty="0"/>
              <a:t>grand matrix of these in called grand matrices but in this video, </a:t>
            </a:r>
          </a:p>
          <a:p>
            <a:r>
              <a:rPr lang="en-US" dirty="0"/>
              <a:t>I'm just going to use the term style matrix because this term grand </a:t>
            </a:r>
          </a:p>
          <a:p>
            <a:r>
              <a:rPr lang="en-US" dirty="0"/>
              <a:t>matrix that most of these using capital G to denote these matrices. </a:t>
            </a:r>
          </a:p>
          <a:p>
            <a:r>
              <a:rPr lang="en-US" dirty="0"/>
              <a:t>Finally, the cost function, </a:t>
            </a:r>
          </a:p>
          <a:p>
            <a:r>
              <a:rPr lang="en-US" dirty="0"/>
              <a:t>the style cost function. </a:t>
            </a:r>
          </a:p>
          <a:p>
            <a:r>
              <a:rPr lang="en-US" dirty="0"/>
              <a:t>If you're doing this on layer l between s and G, </a:t>
            </a:r>
          </a:p>
          <a:p>
            <a:r>
              <a:rPr lang="en-US" dirty="0"/>
              <a:t>you can now define that to be </a:t>
            </a:r>
          </a:p>
          <a:p>
            <a:r>
              <a:rPr lang="en-US" dirty="0"/>
              <a:t>just the difference </a:t>
            </a:r>
          </a:p>
          <a:p>
            <a:r>
              <a:rPr lang="en-US" dirty="0"/>
              <a:t>between these two matrices, </a:t>
            </a:r>
          </a:p>
          <a:p>
            <a:r>
              <a:rPr lang="en-US" dirty="0"/>
              <a:t>G l, G square and these are matrices. </a:t>
            </a:r>
          </a:p>
          <a:p>
            <a:r>
              <a:rPr lang="en-US" dirty="0"/>
              <a:t>So just take it from the previous one. </a:t>
            </a:r>
          </a:p>
          <a:p>
            <a:r>
              <a:rPr lang="en-US" dirty="0"/>
              <a:t>This is just the sum of squares of the element wise differences between </a:t>
            </a:r>
          </a:p>
          <a:p>
            <a:r>
              <a:rPr lang="en-US" dirty="0"/>
              <a:t>these two matrices and just divides this out this is going to be sum over k, </a:t>
            </a:r>
          </a:p>
          <a:p>
            <a:r>
              <a:rPr lang="en-US" dirty="0"/>
              <a:t>sum over k prime of these differences of s, k, </a:t>
            </a:r>
          </a:p>
          <a:p>
            <a:r>
              <a:rPr lang="en-US" dirty="0"/>
              <a:t>k prime minus G l, </a:t>
            </a:r>
          </a:p>
          <a:p>
            <a:r>
              <a:rPr lang="en-US" dirty="0"/>
              <a:t>G, k, k prime and then the sum of square of the elements. </a:t>
            </a:r>
          </a:p>
          <a:p>
            <a:r>
              <a:rPr lang="en-US" dirty="0"/>
              <a:t>The authors actually used this for the normalization constants two times of </a:t>
            </a:r>
            <a:r>
              <a:rPr lang="en-US" dirty="0" err="1"/>
              <a:t>nh</a:t>
            </a:r>
            <a:r>
              <a:rPr lang="en-US" dirty="0"/>
              <a:t>, </a:t>
            </a:r>
          </a:p>
          <a:p>
            <a:r>
              <a:rPr lang="en-US" dirty="0" err="1"/>
              <a:t>nw</a:t>
            </a:r>
            <a:r>
              <a:rPr lang="en-US" dirty="0"/>
              <a:t>, in that layer, </a:t>
            </a:r>
          </a:p>
          <a:p>
            <a:r>
              <a:rPr lang="en-US" dirty="0" err="1"/>
              <a:t>nc</a:t>
            </a:r>
            <a:r>
              <a:rPr lang="en-US" dirty="0"/>
              <a:t> in that layer and I'll square this and you can put this up here as well. </a:t>
            </a:r>
          </a:p>
          <a:p>
            <a:r>
              <a:rPr lang="en-US" dirty="0"/>
              <a:t>But a normalization constant doesn't matter that much because this </a:t>
            </a:r>
          </a:p>
          <a:p>
            <a:r>
              <a:rPr lang="en-US" dirty="0"/>
              <a:t>causes multiplied by some hyperparameter b anyway. </a:t>
            </a:r>
          </a:p>
          <a:p>
            <a:r>
              <a:rPr lang="en-US" dirty="0"/>
              <a:t>So just to finish up, </a:t>
            </a:r>
          </a:p>
          <a:p>
            <a:r>
              <a:rPr lang="en-US" dirty="0"/>
              <a:t>this is the style cost function defined </a:t>
            </a:r>
          </a:p>
          <a:p>
            <a:r>
              <a:rPr lang="en-US" dirty="0"/>
              <a:t>using layer l and as you saw on the previous slide, </a:t>
            </a:r>
          </a:p>
          <a:p>
            <a:r>
              <a:rPr lang="en-US" dirty="0"/>
              <a:t>this is basically the </a:t>
            </a:r>
            <a:r>
              <a:rPr lang="en-US" dirty="0" err="1"/>
              <a:t>Frobenius</a:t>
            </a:r>
            <a:r>
              <a:rPr lang="en-US" dirty="0"/>
              <a:t> norm between the two star matrices computed on </a:t>
            </a:r>
          </a:p>
          <a:p>
            <a:r>
              <a:rPr lang="en-US" dirty="0"/>
              <a:t>the image s and on the image G </a:t>
            </a:r>
          </a:p>
          <a:p>
            <a:r>
              <a:rPr lang="en-US" dirty="0" err="1"/>
              <a:t>Frobenius</a:t>
            </a:r>
            <a:r>
              <a:rPr lang="en-US" dirty="0"/>
              <a:t> on squared and never by the just low normalization constants, </a:t>
            </a:r>
          </a:p>
          <a:p>
            <a:r>
              <a:rPr lang="en-US" dirty="0"/>
              <a:t>which isn't that important. </a:t>
            </a:r>
          </a:p>
          <a:p>
            <a:r>
              <a:rPr lang="en-US" dirty="0"/>
              <a:t>And, finally, it turns out that you get more visually pleasing results if you </a:t>
            </a:r>
          </a:p>
          <a:p>
            <a:r>
              <a:rPr lang="en-US" dirty="0"/>
              <a:t>use the style cost function from multiple different layers. </a:t>
            </a:r>
          </a:p>
          <a:p>
            <a:r>
              <a:rPr lang="en-US" dirty="0"/>
              <a:t>So, the overall style cost function, </a:t>
            </a:r>
          </a:p>
          <a:p>
            <a:r>
              <a:rPr lang="en-US" dirty="0"/>
              <a:t>you can define as sum over </a:t>
            </a:r>
          </a:p>
          <a:p>
            <a:r>
              <a:rPr lang="en-US" dirty="0"/>
              <a:t>all the different layers of the style cost function for that layer. </a:t>
            </a:r>
          </a:p>
          <a:p>
            <a:r>
              <a:rPr lang="en-US" dirty="0"/>
              <a:t>We should define the book weighted by some set of parameters, </a:t>
            </a:r>
          </a:p>
          <a:p>
            <a:r>
              <a:rPr lang="en-US" dirty="0"/>
              <a:t>by some set of additional hyperparameters, </a:t>
            </a:r>
          </a:p>
          <a:p>
            <a:r>
              <a:rPr lang="en-US" dirty="0"/>
              <a:t>which we'll denote as lambda l here. </a:t>
            </a:r>
          </a:p>
          <a:p>
            <a:r>
              <a:rPr lang="en-US" dirty="0"/>
              <a:t>So what it does is allows you to use different layers in a neural network. </a:t>
            </a:r>
          </a:p>
          <a:p>
            <a:r>
              <a:rPr lang="en-US" dirty="0"/>
              <a:t>Well of the early ones, </a:t>
            </a:r>
          </a:p>
          <a:p>
            <a:r>
              <a:rPr lang="en-US" dirty="0"/>
              <a:t>which measure relatively simpler low level features </a:t>
            </a:r>
          </a:p>
          <a:p>
            <a:r>
              <a:rPr lang="en-US" dirty="0"/>
              <a:t>like edges as well as some later layers, </a:t>
            </a:r>
          </a:p>
          <a:p>
            <a:r>
              <a:rPr lang="en-US" dirty="0"/>
              <a:t>which measure high level features and cause a neural network to take </a:t>
            </a:r>
          </a:p>
          <a:p>
            <a:r>
              <a:rPr lang="en-US" dirty="0"/>
              <a:t>both low level and high level correlations into account when computing style. </a:t>
            </a:r>
          </a:p>
          <a:p>
            <a:r>
              <a:rPr lang="en-US" dirty="0"/>
              <a:t>And, in the following exercise, </a:t>
            </a:r>
          </a:p>
          <a:p>
            <a:r>
              <a:rPr lang="en-US" dirty="0"/>
              <a:t>you gain more intuition about what might be </a:t>
            </a:r>
          </a:p>
          <a:p>
            <a:r>
              <a:rPr lang="en-US" dirty="0"/>
              <a:t>reasonable choices for this type of parameter lambda as well. </a:t>
            </a:r>
          </a:p>
          <a:p>
            <a:r>
              <a:rPr lang="en-US" dirty="0"/>
              <a:t>And so just to wrap this up, </a:t>
            </a:r>
          </a:p>
          <a:p>
            <a:r>
              <a:rPr lang="en-US" dirty="0"/>
              <a:t>you can now define the overall cost function </a:t>
            </a:r>
          </a:p>
          <a:p>
            <a:r>
              <a:rPr lang="en-US" dirty="0"/>
              <a:t>as alpha times the content cost between c and G plus </a:t>
            </a:r>
          </a:p>
          <a:p>
            <a:r>
              <a:rPr lang="en-US" dirty="0"/>
              <a:t>beta times the style cost between s and G and then just create in the sense </a:t>
            </a:r>
          </a:p>
          <a:p>
            <a:r>
              <a:rPr lang="en-US" dirty="0"/>
              <a:t>or a more sophisticated optimization algorithm if you want </a:t>
            </a:r>
          </a:p>
          <a:p>
            <a:r>
              <a:rPr lang="en-US" dirty="0"/>
              <a:t>in order to try to find an image G that normalize, </a:t>
            </a:r>
          </a:p>
          <a:p>
            <a:r>
              <a:rPr lang="en-US" dirty="0"/>
              <a:t>that tries to minimize this cost function j of G.</a:t>
            </a:r>
          </a:p>
          <a:p>
            <a:endParaRPr lang="en-IN" dirty="0"/>
          </a:p>
        </p:txBody>
      </p:sp>
      <p:sp>
        <p:nvSpPr>
          <p:cNvPr id="4" name="Slide Number Placeholder 3"/>
          <p:cNvSpPr>
            <a:spLocks noGrp="1"/>
          </p:cNvSpPr>
          <p:nvPr>
            <p:ph type="sldNum" sz="quarter" idx="5"/>
          </p:nvPr>
        </p:nvSpPr>
        <p:spPr/>
        <p:txBody>
          <a:bodyPr/>
          <a:lstStyle/>
          <a:p>
            <a:fld id="{1E97E5DC-9FC6-47F8-A537-20ABDE5FF9C7}" type="slidenum">
              <a:rPr lang="en-IN" smtClean="0"/>
              <a:t>6</a:t>
            </a:fld>
            <a:endParaRPr lang="en-IN" dirty="0"/>
          </a:p>
        </p:txBody>
      </p:sp>
    </p:spTree>
    <p:extLst>
      <p:ext uri="{BB962C8B-B14F-4D97-AF65-F5344CB8AC3E}">
        <p14:creationId xmlns:p14="http://schemas.microsoft.com/office/powerpoint/2010/main" val="385347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the algorithm would run is as follows, </a:t>
            </a:r>
          </a:p>
          <a:p>
            <a:r>
              <a:rPr lang="en-US" dirty="0"/>
              <a:t>having to find the cost function J of G in </a:t>
            </a:r>
          </a:p>
          <a:p>
            <a:r>
              <a:rPr lang="en-US" dirty="0"/>
              <a:t>order to actually generate a new image what you do is the following. </a:t>
            </a:r>
          </a:p>
          <a:p>
            <a:r>
              <a:rPr lang="en-US" dirty="0"/>
              <a:t>You would initialize the generated image </a:t>
            </a:r>
          </a:p>
          <a:p>
            <a:r>
              <a:rPr lang="en-US" dirty="0"/>
              <a:t>G randomly so it might be 100 by 100 by 3 or 500 by 500 by </a:t>
            </a:r>
          </a:p>
          <a:p>
            <a:r>
              <a:rPr lang="en-US" dirty="0"/>
              <a:t>3 or whatever dimension you want it to be. </a:t>
            </a:r>
          </a:p>
          <a:p>
            <a:r>
              <a:rPr lang="en-US" dirty="0"/>
              <a:t>Then we'll define the cost function J of G on the previous slide. </a:t>
            </a:r>
          </a:p>
          <a:p>
            <a:r>
              <a:rPr lang="en-US" dirty="0"/>
              <a:t>What you can do is use gradient descent to minimize this so you can update G as </a:t>
            </a:r>
          </a:p>
          <a:p>
            <a:r>
              <a:rPr lang="en-US" dirty="0"/>
              <a:t>G minus the derivative respect to the cost function of J of G. In this process, </a:t>
            </a:r>
          </a:p>
          <a:p>
            <a:r>
              <a:rPr lang="en-US" dirty="0"/>
              <a:t>you're actually updating the pixel values of this image G which is </a:t>
            </a:r>
          </a:p>
          <a:p>
            <a:r>
              <a:rPr lang="en-US" dirty="0"/>
              <a:t>a 100 by 100 by 3 maybe </a:t>
            </a:r>
            <a:r>
              <a:rPr lang="en-US" dirty="0" err="1"/>
              <a:t>rgb</a:t>
            </a:r>
            <a:r>
              <a:rPr lang="en-US" dirty="0"/>
              <a:t> channel image. </a:t>
            </a:r>
          </a:p>
          <a:p>
            <a:r>
              <a:rPr lang="en-US" dirty="0"/>
              <a:t>Here's an example, let's say you start with this content image and this style image. </a:t>
            </a:r>
          </a:p>
          <a:p>
            <a:r>
              <a:rPr lang="en-US" dirty="0"/>
              <a:t>This is a another probably Picasso image. </a:t>
            </a:r>
          </a:p>
          <a:p>
            <a:r>
              <a:rPr lang="en-US" dirty="0"/>
              <a:t>Then when you initialize G randomly, </a:t>
            </a:r>
          </a:p>
          <a:p>
            <a:r>
              <a:rPr lang="en-US" dirty="0"/>
              <a:t>you're initial randomly generated image is </a:t>
            </a:r>
          </a:p>
          <a:p>
            <a:r>
              <a:rPr lang="en-US" dirty="0"/>
              <a:t>just this white noise image with each pixel value chosen at random. </a:t>
            </a:r>
          </a:p>
          <a:p>
            <a:r>
              <a:rPr lang="en-US" dirty="0"/>
              <a:t>As you run gradient descent, </a:t>
            </a:r>
          </a:p>
          <a:p>
            <a:r>
              <a:rPr lang="en-US" dirty="0"/>
              <a:t>you minimize the cost function J of G slowly through the pixel value so then you get </a:t>
            </a:r>
          </a:p>
          <a:p>
            <a:r>
              <a:rPr lang="en-US" dirty="0"/>
              <a:t>slowly an image that looks more and more like </a:t>
            </a:r>
          </a:p>
          <a:p>
            <a:r>
              <a:rPr lang="en-US" dirty="0"/>
              <a:t>your content image rendered in the style of your style image. </a:t>
            </a:r>
          </a:p>
          <a:p>
            <a:r>
              <a:rPr lang="en-US" dirty="0"/>
              <a:t>In this video, you saw the overall outline of </a:t>
            </a:r>
          </a:p>
          <a:p>
            <a:r>
              <a:rPr lang="en-US" dirty="0"/>
              <a:t>the Neural Style Transfer Algorithm where you define </a:t>
            </a:r>
          </a:p>
          <a:p>
            <a:r>
              <a:rPr lang="en-US" dirty="0"/>
              <a:t>a cost function for the generated image G and minimize it. </a:t>
            </a:r>
          </a:p>
          <a:p>
            <a:endParaRPr lang="en-IN" dirty="0"/>
          </a:p>
        </p:txBody>
      </p:sp>
      <p:sp>
        <p:nvSpPr>
          <p:cNvPr id="4" name="Slide Number Placeholder 3"/>
          <p:cNvSpPr>
            <a:spLocks noGrp="1"/>
          </p:cNvSpPr>
          <p:nvPr>
            <p:ph type="sldNum" sz="quarter" idx="5"/>
          </p:nvPr>
        </p:nvSpPr>
        <p:spPr/>
        <p:txBody>
          <a:bodyPr/>
          <a:lstStyle/>
          <a:p>
            <a:fld id="{1E97E5DC-9FC6-47F8-A537-20ABDE5FF9C7}" type="slidenum">
              <a:rPr lang="en-IN" smtClean="0"/>
              <a:t>7</a:t>
            </a:fld>
            <a:endParaRPr lang="en-IN" dirty="0"/>
          </a:p>
        </p:txBody>
      </p:sp>
    </p:spTree>
    <p:extLst>
      <p:ext uri="{BB962C8B-B14F-4D97-AF65-F5344CB8AC3E}">
        <p14:creationId xmlns:p14="http://schemas.microsoft.com/office/powerpoint/2010/main" val="1642005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optimization method which is the original algorithm takes hundreds and thousands of iterations and proves to be inefficient. The feedforward method improves the testing time drastically as it generates the output image in a single pass. In this method image transformation networks are trained to convert any given image into the stylized image within seconds. </a:t>
            </a:r>
          </a:p>
        </p:txBody>
      </p:sp>
      <p:sp>
        <p:nvSpPr>
          <p:cNvPr id="4" name="Slide Number Placeholder 3"/>
          <p:cNvSpPr>
            <a:spLocks noGrp="1"/>
          </p:cNvSpPr>
          <p:nvPr>
            <p:ph type="sldNum" sz="quarter" idx="5"/>
          </p:nvPr>
        </p:nvSpPr>
        <p:spPr/>
        <p:txBody>
          <a:bodyPr/>
          <a:lstStyle/>
          <a:p>
            <a:fld id="{1E97E5DC-9FC6-47F8-A537-20ABDE5FF9C7}" type="slidenum">
              <a:rPr lang="en-IN" smtClean="0"/>
              <a:t>8</a:t>
            </a:fld>
            <a:endParaRPr lang="en-IN" dirty="0"/>
          </a:p>
        </p:txBody>
      </p:sp>
    </p:spTree>
    <p:extLst>
      <p:ext uri="{BB962C8B-B14F-4D97-AF65-F5344CB8AC3E}">
        <p14:creationId xmlns:p14="http://schemas.microsoft.com/office/powerpoint/2010/main" val="5150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97E5DC-9FC6-47F8-A537-20ABDE5FF9C7}" type="slidenum">
              <a:rPr lang="en-IN" smtClean="0"/>
              <a:t>9</a:t>
            </a:fld>
            <a:endParaRPr lang="en-IN" dirty="0"/>
          </a:p>
        </p:txBody>
      </p:sp>
    </p:spTree>
    <p:extLst>
      <p:ext uri="{BB962C8B-B14F-4D97-AF65-F5344CB8AC3E}">
        <p14:creationId xmlns:p14="http://schemas.microsoft.com/office/powerpoint/2010/main" val="136776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54AB9-662E-4FE1-8DCF-61D076E1FF48}"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56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229491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2644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149664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54AB9-662E-4FE1-8DCF-61D076E1FF48}"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38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368578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16623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187254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28518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FB4F7B-D17A-4935-B10B-DC36C1469675}" type="datetimeFigureOut">
              <a:rPr lang="en-IN" smtClean="0"/>
              <a:t>13-04-2020</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154AB9-662E-4FE1-8DCF-61D076E1FF48}" type="slidenum">
              <a:rPr lang="en-IN" smtClean="0"/>
              <a:t>‹#›</a:t>
            </a:fld>
            <a:endParaRPr lang="en-IN" dirty="0"/>
          </a:p>
        </p:txBody>
      </p:sp>
    </p:spTree>
    <p:extLst>
      <p:ext uri="{BB962C8B-B14F-4D97-AF65-F5344CB8AC3E}">
        <p14:creationId xmlns:p14="http://schemas.microsoft.com/office/powerpoint/2010/main" val="216541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B4F7B-D17A-4935-B10B-DC36C1469675}" type="datetimeFigureOut">
              <a:rPr lang="en-IN" smtClean="0"/>
              <a:t>13-04-2020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6154AB9-662E-4FE1-8DCF-61D076E1FF48}" type="slidenum">
              <a:rPr lang="en-IN" smtClean="0"/>
              <a:t>‹#›</a:t>
            </a:fld>
            <a:endParaRPr lang="en-IN" dirty="0"/>
          </a:p>
        </p:txBody>
      </p:sp>
    </p:spTree>
    <p:extLst>
      <p:ext uri="{BB962C8B-B14F-4D97-AF65-F5344CB8AC3E}">
        <p14:creationId xmlns:p14="http://schemas.microsoft.com/office/powerpoint/2010/main" val="384599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FB4F7B-D17A-4935-B10B-DC36C1469675}" type="datetimeFigureOut">
              <a:rPr lang="en-IN" smtClean="0"/>
              <a:t>13-04-2020</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154AB9-662E-4FE1-8DCF-61D076E1FF48}"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8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D358-02F0-42B0-8278-1124C2D3D683}"/>
              </a:ext>
            </a:extLst>
          </p:cNvPr>
          <p:cNvSpPr>
            <a:spLocks noGrp="1"/>
          </p:cNvSpPr>
          <p:nvPr>
            <p:ph type="ctrTitle"/>
          </p:nvPr>
        </p:nvSpPr>
        <p:spPr>
          <a:xfrm>
            <a:off x="1097280" y="758952"/>
            <a:ext cx="10058400" cy="3000248"/>
          </a:xfrm>
        </p:spPr>
        <p:txBody>
          <a:bodyPr/>
          <a:lstStyle/>
          <a:p>
            <a:r>
              <a:rPr lang="en-IN" dirty="0"/>
              <a:t>Real-time Neural Style Transfer</a:t>
            </a:r>
          </a:p>
        </p:txBody>
      </p:sp>
      <p:sp>
        <p:nvSpPr>
          <p:cNvPr id="3" name="Subtitle 2">
            <a:extLst>
              <a:ext uri="{FF2B5EF4-FFF2-40B4-BE49-F238E27FC236}">
                <a16:creationId xmlns:a16="http://schemas.microsoft.com/office/drawing/2014/main" id="{9CD286AE-2F7D-4688-AF68-8E13FBA3ECED}"/>
              </a:ext>
            </a:extLst>
          </p:cNvPr>
          <p:cNvSpPr>
            <a:spLocks noGrp="1"/>
          </p:cNvSpPr>
          <p:nvPr>
            <p:ph type="subTitle" idx="1"/>
          </p:nvPr>
        </p:nvSpPr>
        <p:spPr>
          <a:xfrm>
            <a:off x="1100051" y="4455620"/>
            <a:ext cx="10058400" cy="1772460"/>
          </a:xfrm>
        </p:spPr>
        <p:txBody>
          <a:bodyPr/>
          <a:lstStyle/>
          <a:p>
            <a:r>
              <a:rPr lang="en-IN" dirty="0"/>
              <a:t>Name : ISHA Joshi</a:t>
            </a:r>
          </a:p>
          <a:p>
            <a:r>
              <a:rPr lang="en-IN" dirty="0"/>
              <a:t>Roll No : 31338</a:t>
            </a:r>
          </a:p>
          <a:p>
            <a:r>
              <a:rPr lang="en-IN" dirty="0"/>
              <a:t>Guide : Prof. d. d. kadam</a:t>
            </a:r>
          </a:p>
          <a:p>
            <a:endParaRPr lang="en-IN" dirty="0"/>
          </a:p>
        </p:txBody>
      </p:sp>
    </p:spTree>
    <p:extLst>
      <p:ext uri="{BB962C8B-B14F-4D97-AF65-F5344CB8AC3E}">
        <p14:creationId xmlns:p14="http://schemas.microsoft.com/office/powerpoint/2010/main" val="3846691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83E482-D590-41F3-87C8-797C99F56E0D}"/>
              </a:ext>
            </a:extLst>
          </p:cNvPr>
          <p:cNvSpPr>
            <a:spLocks noGrp="1"/>
          </p:cNvSpPr>
          <p:nvPr>
            <p:ph type="title"/>
          </p:nvPr>
        </p:nvSpPr>
        <p:spPr/>
        <p:txBody>
          <a:bodyPr/>
          <a:lstStyle/>
          <a:p>
            <a:r>
              <a:rPr lang="en-IN" dirty="0"/>
              <a:t>Feed-forward Method</a:t>
            </a:r>
          </a:p>
        </p:txBody>
      </p:sp>
      <p:sp>
        <p:nvSpPr>
          <p:cNvPr id="6" name="Content Placeholder 5">
            <a:extLst>
              <a:ext uri="{FF2B5EF4-FFF2-40B4-BE49-F238E27FC236}">
                <a16:creationId xmlns:a16="http://schemas.microsoft.com/office/drawing/2014/main" id="{174F55FB-69F1-446B-ABEB-4CE56B60F1EE}"/>
              </a:ext>
            </a:extLst>
          </p:cNvPr>
          <p:cNvSpPr>
            <a:spLocks noGrp="1"/>
          </p:cNvSpPr>
          <p:nvPr>
            <p:ph idx="1"/>
          </p:nvPr>
        </p:nvSpPr>
        <p:spPr>
          <a:xfrm>
            <a:off x="1097280" y="2042503"/>
            <a:ext cx="10058400" cy="4023360"/>
          </a:xfrm>
        </p:spPr>
        <p:txBody>
          <a:bodyPr>
            <a:normAutofit/>
          </a:bodyPr>
          <a:lstStyle/>
          <a:p>
            <a:pPr>
              <a:buFont typeface="Arial" panose="020B0604020202020204" pitchFamily="34" charset="0"/>
              <a:buChar char="•"/>
            </a:pPr>
            <a:r>
              <a:rPr lang="en-US" dirty="0"/>
              <a:t>An untrained Image Transformation Network transforms the content image into its best guess at an appealing stylized version. </a:t>
            </a:r>
          </a:p>
          <a:p>
            <a:pPr>
              <a:buFont typeface="Arial" panose="020B0604020202020204" pitchFamily="34" charset="0"/>
              <a:buChar char="•"/>
            </a:pPr>
            <a:r>
              <a:rPr lang="en-US" dirty="0"/>
              <a:t>We then use this as the stylized image which, along with the content and style images, is passed through the pretrained image classification network (now called the Loss Network) to compute our content and style losses. </a:t>
            </a:r>
          </a:p>
          <a:p>
            <a:pPr>
              <a:buFont typeface="Arial" panose="020B0604020202020204" pitchFamily="34" charset="0"/>
              <a:buChar char="•"/>
            </a:pPr>
            <a:r>
              <a:rPr lang="en-US" dirty="0"/>
              <a:t>Finally, to minimize the loss, we backpropagate into the parameters of the Image Transformation Network, not directly into the pastiche image.</a:t>
            </a:r>
          </a:p>
          <a:p>
            <a:pPr>
              <a:buFont typeface="Arial" panose="020B0604020202020204" pitchFamily="34" charset="0"/>
              <a:buChar char="•"/>
            </a:pPr>
            <a:r>
              <a:rPr lang="en-US" dirty="0"/>
              <a:t> We do this with a ton of random content image examples, thereby training the Image Transformation Network to transform any given picture into the style of some predefined artwork.</a:t>
            </a:r>
            <a:endParaRPr lang="en-IN" dirty="0"/>
          </a:p>
          <a:p>
            <a:endParaRPr lang="en-IN" dirty="0"/>
          </a:p>
        </p:txBody>
      </p:sp>
    </p:spTree>
    <p:extLst>
      <p:ext uri="{BB962C8B-B14F-4D97-AF65-F5344CB8AC3E}">
        <p14:creationId xmlns:p14="http://schemas.microsoft.com/office/powerpoint/2010/main" val="374439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F963-6E53-4D11-B974-5D146FDCF58E}"/>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4C311B5C-D334-4D3C-9312-FA93FC1CA35B}"/>
              </a:ext>
            </a:extLst>
          </p:cNvPr>
          <p:cNvSpPr>
            <a:spLocks noGrp="1"/>
          </p:cNvSpPr>
          <p:nvPr>
            <p:ph idx="1"/>
          </p:nvPr>
        </p:nvSpPr>
        <p:spPr>
          <a:xfrm>
            <a:off x="1097280" y="1845733"/>
            <a:ext cx="10058400" cy="4531917"/>
          </a:xfrm>
        </p:spPr>
        <p:txBody>
          <a:bodyPr>
            <a:normAutofit/>
          </a:bodyPr>
          <a:lstStyle/>
          <a:p>
            <a:pPr marL="457200" indent="-457200">
              <a:buFont typeface="+mj-lt"/>
              <a:buAutoNum type="arabicPeriod"/>
            </a:pPr>
            <a:r>
              <a:rPr lang="en-IN" sz="2400" dirty="0"/>
              <a:t>Photo and Video Editors:</a:t>
            </a:r>
            <a:r>
              <a:rPr lang="en-US" sz="2400" dirty="0"/>
              <a:t> </a:t>
            </a:r>
            <a:r>
              <a:rPr lang="en-US" sz="2200" dirty="0"/>
              <a:t>Style transfer models can easily be embedded on mobile phones—allowing for applications that can process and transform images and video in real-time.</a:t>
            </a:r>
            <a:endParaRPr lang="en-IN" sz="2200" dirty="0"/>
          </a:p>
          <a:p>
            <a:pPr marL="457200" indent="-457200">
              <a:buFont typeface="+mj-lt"/>
              <a:buAutoNum type="arabicPeriod"/>
            </a:pPr>
            <a:r>
              <a:rPr lang="en-IN" sz="2400" dirty="0"/>
              <a:t>Commercial Art: </a:t>
            </a:r>
            <a:r>
              <a:rPr lang="en-US" sz="2200" dirty="0"/>
              <a:t>Style transfer can be used to create reproducible, high-quality prints for oﬃce buildings, or for large-scale advertising campaigns.</a:t>
            </a:r>
            <a:endParaRPr lang="en-IN" sz="2200" dirty="0"/>
          </a:p>
          <a:p>
            <a:pPr marL="457200" indent="-457200">
              <a:buFont typeface="+mj-lt"/>
              <a:buAutoNum type="arabicPeriod"/>
            </a:pPr>
            <a:r>
              <a:rPr lang="en-IN" sz="2400" dirty="0"/>
              <a:t>Gaming: </a:t>
            </a:r>
            <a:r>
              <a:rPr lang="en-US" sz="2400" dirty="0"/>
              <a:t> </a:t>
            </a:r>
            <a:r>
              <a:rPr lang="en-US" sz="2200" dirty="0"/>
              <a:t>Stadia by Google is video game streaming service and one of the primary features included in that demo was an in-game style transfer feature that automatically recomposes the virtual world with textures and color palettes from a potentially limitless range of art styles.</a:t>
            </a:r>
            <a:endParaRPr lang="en-IN" sz="2200" dirty="0"/>
          </a:p>
          <a:p>
            <a:pPr marL="457200" indent="-457200">
              <a:buFont typeface="+mj-lt"/>
              <a:buAutoNum type="arabicPeriod"/>
            </a:pPr>
            <a:r>
              <a:rPr lang="en-IN" sz="2400" dirty="0"/>
              <a:t>Virtual Reality:</a:t>
            </a:r>
            <a:r>
              <a:rPr lang="en-US" sz="2400" dirty="0"/>
              <a:t> </a:t>
            </a:r>
            <a:r>
              <a:rPr lang="en-US" sz="2200" dirty="0"/>
              <a:t>Style transfer has the potential to radically alter the ways VR developers tell visual stories through their applications, games, ﬁlms, and more</a:t>
            </a:r>
            <a:endParaRPr lang="en-IN" sz="2200" dirty="0"/>
          </a:p>
        </p:txBody>
      </p:sp>
    </p:spTree>
    <p:extLst>
      <p:ext uri="{BB962C8B-B14F-4D97-AF65-F5344CB8AC3E}">
        <p14:creationId xmlns:p14="http://schemas.microsoft.com/office/powerpoint/2010/main" val="62464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AC36-F969-4CBF-A83A-A76D24D19C65}"/>
              </a:ext>
            </a:extLst>
          </p:cNvPr>
          <p:cNvSpPr>
            <a:spLocks noGrp="1"/>
          </p:cNvSpPr>
          <p:nvPr>
            <p:ph type="title"/>
          </p:nvPr>
        </p:nvSpPr>
        <p:spPr/>
        <p:txBody>
          <a:bodyPr/>
          <a:lstStyle/>
          <a:p>
            <a:r>
              <a:rPr lang="en-IN" dirty="0"/>
              <a:t>Advantages/Disadvantages</a:t>
            </a:r>
          </a:p>
        </p:txBody>
      </p:sp>
      <p:sp>
        <p:nvSpPr>
          <p:cNvPr id="5" name="Text Placeholder 4">
            <a:extLst>
              <a:ext uri="{FF2B5EF4-FFF2-40B4-BE49-F238E27FC236}">
                <a16:creationId xmlns:a16="http://schemas.microsoft.com/office/drawing/2014/main" id="{3A910455-FB0D-4CC0-9A4C-A62DC59F26E6}"/>
              </a:ext>
            </a:extLst>
          </p:cNvPr>
          <p:cNvSpPr>
            <a:spLocks noGrp="1"/>
          </p:cNvSpPr>
          <p:nvPr>
            <p:ph type="body" idx="1"/>
          </p:nvPr>
        </p:nvSpPr>
        <p:spPr/>
        <p:txBody>
          <a:bodyPr/>
          <a:lstStyle/>
          <a:p>
            <a:r>
              <a:rPr lang="en-IN" dirty="0"/>
              <a:t>Optimization Method</a:t>
            </a:r>
          </a:p>
        </p:txBody>
      </p:sp>
      <p:sp>
        <p:nvSpPr>
          <p:cNvPr id="6" name="Content Placeholder 5">
            <a:extLst>
              <a:ext uri="{FF2B5EF4-FFF2-40B4-BE49-F238E27FC236}">
                <a16:creationId xmlns:a16="http://schemas.microsoft.com/office/drawing/2014/main" id="{A2B9AA04-432F-451D-8A38-67D954EEB689}"/>
              </a:ext>
            </a:extLst>
          </p:cNvPr>
          <p:cNvSpPr>
            <a:spLocks noGrp="1"/>
          </p:cNvSpPr>
          <p:nvPr>
            <p:ph sz="half" idx="2"/>
          </p:nvPr>
        </p:nvSpPr>
        <p:spPr>
          <a:xfrm>
            <a:off x="1097280" y="2582333"/>
            <a:ext cx="4937760" cy="3754672"/>
          </a:xfrm>
        </p:spPr>
        <p:txBody>
          <a:bodyPr>
            <a:normAutofit lnSpcReduction="10000"/>
          </a:bodyPr>
          <a:lstStyle/>
          <a:p>
            <a:pPr marL="457200" indent="-457200">
              <a:buFont typeface="+mj-lt"/>
              <a:buAutoNum type="arabicPeriod"/>
            </a:pPr>
            <a:r>
              <a:rPr lang="en-IN" dirty="0"/>
              <a:t>Output is generated after forward propagation and backpropagation through a CNN.</a:t>
            </a:r>
          </a:p>
          <a:p>
            <a:pPr marL="457200" indent="-457200">
              <a:buFont typeface="+mj-lt"/>
              <a:buAutoNum type="arabicPeriod"/>
            </a:pPr>
            <a:r>
              <a:rPr lang="en-IN" dirty="0"/>
              <a:t>A single pretrained network can be used for various style reference images.</a:t>
            </a:r>
          </a:p>
          <a:p>
            <a:pPr marL="457200" indent="-457200">
              <a:buFont typeface="+mj-lt"/>
              <a:buAutoNum type="arabicPeriod"/>
            </a:pPr>
            <a:r>
              <a:rPr lang="en-IN" dirty="0"/>
              <a:t>The time taken to train the network is less.</a:t>
            </a:r>
          </a:p>
          <a:p>
            <a:pPr marL="457200" indent="-457200">
              <a:buFont typeface="+mj-lt"/>
              <a:buAutoNum type="arabicPeriod"/>
            </a:pPr>
            <a:r>
              <a:rPr lang="en-IN" dirty="0"/>
              <a:t>It takes more time in the testing stage when the image is passed though the network.</a:t>
            </a:r>
          </a:p>
          <a:p>
            <a:pPr marL="457200" indent="-457200">
              <a:buFont typeface="+mj-lt"/>
              <a:buAutoNum type="arabicPeriod"/>
            </a:pPr>
            <a:r>
              <a:rPr lang="en-IN" dirty="0"/>
              <a:t>Finer details of the stylized image are not maintained.</a:t>
            </a:r>
          </a:p>
        </p:txBody>
      </p:sp>
      <p:sp>
        <p:nvSpPr>
          <p:cNvPr id="7" name="Text Placeholder 6">
            <a:extLst>
              <a:ext uri="{FF2B5EF4-FFF2-40B4-BE49-F238E27FC236}">
                <a16:creationId xmlns:a16="http://schemas.microsoft.com/office/drawing/2014/main" id="{C6486843-FE87-4996-BF5F-5930A3FC6F95}"/>
              </a:ext>
            </a:extLst>
          </p:cNvPr>
          <p:cNvSpPr>
            <a:spLocks noGrp="1"/>
          </p:cNvSpPr>
          <p:nvPr>
            <p:ph type="body" sz="quarter" idx="3"/>
          </p:nvPr>
        </p:nvSpPr>
        <p:spPr/>
        <p:txBody>
          <a:bodyPr/>
          <a:lstStyle/>
          <a:p>
            <a:r>
              <a:rPr lang="en-IN" dirty="0"/>
              <a:t>Feedforward method</a:t>
            </a:r>
          </a:p>
        </p:txBody>
      </p:sp>
      <p:sp>
        <p:nvSpPr>
          <p:cNvPr id="8" name="Content Placeholder 7">
            <a:extLst>
              <a:ext uri="{FF2B5EF4-FFF2-40B4-BE49-F238E27FC236}">
                <a16:creationId xmlns:a16="http://schemas.microsoft.com/office/drawing/2014/main" id="{FB9CF410-D648-418B-9273-42C29B5C27E1}"/>
              </a:ext>
            </a:extLst>
          </p:cNvPr>
          <p:cNvSpPr>
            <a:spLocks noGrp="1"/>
          </p:cNvSpPr>
          <p:nvPr>
            <p:ph sz="quarter" idx="4"/>
          </p:nvPr>
        </p:nvSpPr>
        <p:spPr>
          <a:xfrm>
            <a:off x="6217920" y="2582333"/>
            <a:ext cx="4937760" cy="3754671"/>
          </a:xfrm>
        </p:spPr>
        <p:txBody>
          <a:bodyPr>
            <a:normAutofit lnSpcReduction="10000"/>
          </a:bodyPr>
          <a:lstStyle/>
          <a:p>
            <a:pPr marL="457200" indent="-457200">
              <a:buFont typeface="+mj-lt"/>
              <a:buAutoNum type="arabicPeriod"/>
            </a:pPr>
            <a:r>
              <a:rPr lang="en-IN" dirty="0"/>
              <a:t>Output is generated through a feedforward network in a single pass.</a:t>
            </a:r>
          </a:p>
          <a:p>
            <a:pPr marL="457200" indent="-457200">
              <a:buFont typeface="+mj-lt"/>
              <a:buAutoNum type="arabicPeriod"/>
            </a:pPr>
            <a:r>
              <a:rPr lang="en-IN" dirty="0"/>
              <a:t>There is a different model for every style reference image</a:t>
            </a:r>
          </a:p>
          <a:p>
            <a:pPr marL="457200" indent="-457200">
              <a:buFont typeface="+mj-lt"/>
              <a:buAutoNum type="arabicPeriod"/>
            </a:pPr>
            <a:r>
              <a:rPr lang="en-IN" dirty="0"/>
              <a:t>It takes more time to train the network for a single style image.</a:t>
            </a:r>
          </a:p>
          <a:p>
            <a:pPr marL="457200" indent="-457200">
              <a:buFont typeface="+mj-lt"/>
              <a:buAutoNum type="arabicPeriod"/>
            </a:pPr>
            <a:r>
              <a:rPr lang="en-IN" dirty="0"/>
              <a:t>The time taken in the testing stage is reduced drastically because image is generated in a single pass.</a:t>
            </a:r>
          </a:p>
          <a:p>
            <a:pPr marL="457200" indent="-457200">
              <a:buFont typeface="+mj-lt"/>
              <a:buAutoNum type="arabicPeriod"/>
            </a:pPr>
            <a:r>
              <a:rPr lang="en-IN" dirty="0"/>
              <a:t>Finer details and edges are maintained in the stylized image</a:t>
            </a:r>
          </a:p>
        </p:txBody>
      </p:sp>
    </p:spTree>
    <p:extLst>
      <p:ext uri="{BB962C8B-B14F-4D97-AF65-F5344CB8AC3E}">
        <p14:creationId xmlns:p14="http://schemas.microsoft.com/office/powerpoint/2010/main" val="297161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1ADE6C-12DD-41B0-A111-9C1A80F2755A}"/>
              </a:ext>
            </a:extLst>
          </p:cNvPr>
          <p:cNvSpPr txBox="1"/>
          <p:nvPr/>
        </p:nvSpPr>
        <p:spPr>
          <a:xfrm>
            <a:off x="520995" y="340242"/>
            <a:ext cx="11153554"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99F76F6A-6818-495A-8680-4BFA8182924E}"/>
              </a:ext>
            </a:extLst>
          </p:cNvPr>
          <p:cNvSpPr txBox="1"/>
          <p:nvPr/>
        </p:nvSpPr>
        <p:spPr>
          <a:xfrm>
            <a:off x="517450" y="148855"/>
            <a:ext cx="10164725" cy="2677656"/>
          </a:xfrm>
          <a:prstGeom prst="rect">
            <a:avLst/>
          </a:prstGeom>
          <a:noFill/>
        </p:spPr>
        <p:txBody>
          <a:bodyPr wrap="square" rtlCol="0">
            <a:spAutoFit/>
          </a:bodyPr>
          <a:lstStyle/>
          <a:p>
            <a:r>
              <a:rPr lang="en-IN" sz="4800" spc="-50" dirty="0">
                <a:solidFill>
                  <a:schemeClr val="tx1">
                    <a:lumMod val="75000"/>
                    <a:lumOff val="25000"/>
                  </a:schemeClr>
                </a:solidFill>
                <a:latin typeface="+mj-lt"/>
                <a:ea typeface="+mj-ea"/>
                <a:cs typeface="+mj-cs"/>
              </a:rPr>
              <a:t>Future Enhancements</a:t>
            </a:r>
          </a:p>
          <a:p>
            <a:pPr marL="285750" indent="-285750">
              <a:buClr>
                <a:schemeClr val="accent1"/>
              </a:buClr>
              <a:buFont typeface="Arial" panose="020B0604020202020204" pitchFamily="34" charset="0"/>
              <a:buChar char="•"/>
            </a:pPr>
            <a:r>
              <a:rPr lang="en-US" sz="2000" dirty="0">
                <a:solidFill>
                  <a:schemeClr val="tx1">
                    <a:lumMod val="75000"/>
                    <a:lumOff val="25000"/>
                  </a:schemeClr>
                </a:solidFill>
              </a:rPr>
              <a:t>One clear area of improvement is making the algorithm robust to a greater range of style and content images. </a:t>
            </a:r>
          </a:p>
          <a:p>
            <a:pPr marL="285750" indent="-285750">
              <a:buClr>
                <a:schemeClr val="accent1"/>
              </a:buClr>
              <a:buFont typeface="Arial" panose="020B0604020202020204" pitchFamily="34" charset="0"/>
              <a:buChar char="•"/>
            </a:pPr>
            <a:r>
              <a:rPr lang="en-US" sz="2000" dirty="0">
                <a:solidFill>
                  <a:schemeClr val="tx1">
                    <a:lumMod val="75000"/>
                    <a:lumOff val="25000"/>
                  </a:schemeClr>
                </a:solidFill>
              </a:rPr>
              <a:t>This can be done by deﬁning regions of the style image with a richer selection of style and also having a better segmentation process or removing the need for a mask in the algorithm. </a:t>
            </a:r>
          </a:p>
          <a:p>
            <a:pPr marL="285750" indent="-285750">
              <a:buClr>
                <a:schemeClr val="accent1"/>
              </a:buClr>
              <a:buFont typeface="Arial" panose="020B0604020202020204" pitchFamily="34" charset="0"/>
              <a:buChar char="•"/>
            </a:pPr>
            <a:r>
              <a:rPr lang="en-US" sz="2000" dirty="0">
                <a:solidFill>
                  <a:schemeClr val="tx1">
                    <a:lumMod val="75000"/>
                    <a:lumOff val="25000"/>
                  </a:schemeClr>
                </a:solidFill>
              </a:rPr>
              <a:t>Another area of improvement is combining multiple styles from diﬀerent images to stylize an image.</a:t>
            </a:r>
          </a:p>
        </p:txBody>
      </p:sp>
      <p:sp>
        <p:nvSpPr>
          <p:cNvPr id="10" name="TextBox 9">
            <a:extLst>
              <a:ext uri="{FF2B5EF4-FFF2-40B4-BE49-F238E27FC236}">
                <a16:creationId xmlns:a16="http://schemas.microsoft.com/office/drawing/2014/main" id="{D3C1BCA4-F607-4597-885B-99D3D2379F3F}"/>
              </a:ext>
            </a:extLst>
          </p:cNvPr>
          <p:cNvSpPr txBox="1"/>
          <p:nvPr/>
        </p:nvSpPr>
        <p:spPr>
          <a:xfrm>
            <a:off x="517450" y="3017898"/>
            <a:ext cx="10164724" cy="2985433"/>
          </a:xfrm>
          <a:prstGeom prst="rect">
            <a:avLst/>
          </a:prstGeom>
          <a:noFill/>
        </p:spPr>
        <p:txBody>
          <a:bodyPr wrap="square" rtlCol="0">
            <a:spAutoFit/>
          </a:bodyPr>
          <a:lstStyle/>
          <a:p>
            <a:r>
              <a:rPr lang="en-IN" sz="4800" spc="-50" dirty="0">
                <a:solidFill>
                  <a:schemeClr val="tx1">
                    <a:lumMod val="75000"/>
                    <a:lumOff val="25000"/>
                  </a:schemeClr>
                </a:solidFill>
                <a:latin typeface="+mj-lt"/>
                <a:ea typeface="+mj-ea"/>
                <a:cs typeface="+mj-cs"/>
              </a:rPr>
              <a:t>Conclusion</a:t>
            </a:r>
          </a:p>
          <a:p>
            <a:pPr marL="342900" indent="-342900">
              <a:buClr>
                <a:schemeClr val="accent1"/>
              </a:buClr>
              <a:buFont typeface="Arial" panose="020B0604020202020204" pitchFamily="34" charset="0"/>
              <a:buChar char="•"/>
            </a:pPr>
            <a:r>
              <a:rPr lang="en-US" sz="2000" dirty="0">
                <a:solidFill>
                  <a:schemeClr val="tx1">
                    <a:lumMod val="75000"/>
                    <a:lumOff val="25000"/>
                  </a:schemeClr>
                </a:solidFill>
              </a:rPr>
              <a:t>In this project we have seen the beneﬁts of feed-forward image transformation tasks and optimization-based methods for image generation by training feed-forward transformation networks with perceptual loss functions.</a:t>
            </a:r>
          </a:p>
          <a:p>
            <a:pPr marL="342900" indent="-342900">
              <a:buClr>
                <a:schemeClr val="accent1"/>
              </a:buClr>
              <a:buFont typeface="Arial" panose="020B0604020202020204" pitchFamily="34" charset="0"/>
              <a:buChar char="•"/>
            </a:pPr>
            <a:r>
              <a:rPr lang="en-US" sz="2000" dirty="0">
                <a:solidFill>
                  <a:schemeClr val="tx1">
                    <a:lumMod val="75000"/>
                    <a:lumOff val="25000"/>
                  </a:schemeClr>
                </a:solidFill>
              </a:rPr>
              <a:t>We have applied this method to style transfer where we achieve comparable performance and drastically improved speed compared to existing methods and training with a perceptual loss allows the model to better reconstruct ﬁne details and edges.</a:t>
            </a:r>
          </a:p>
          <a:p>
            <a:pPr marL="342900" indent="-342900">
              <a:buClr>
                <a:schemeClr val="accent1"/>
              </a:buClr>
              <a:buFont typeface="Arial" panose="020B0604020202020204" pitchFamily="34" charset="0"/>
              <a:buChar char="•"/>
            </a:pPr>
            <a:r>
              <a:rPr lang="en-US" sz="2000" dirty="0">
                <a:solidFill>
                  <a:schemeClr val="tx1">
                    <a:lumMod val="75000"/>
                    <a:lumOff val="25000"/>
                  </a:schemeClr>
                </a:solidFill>
              </a:rPr>
              <a:t>Also it can be concluded that, what constitutes a successful style transfer is not deﬁnitive</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193764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88C7-C126-4E5D-8E00-711997DE32A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317799-110E-4BE4-8E2F-42D9ABE7B147}"/>
              </a:ext>
            </a:extLst>
          </p:cNvPr>
          <p:cNvSpPr>
            <a:spLocks noGrp="1"/>
          </p:cNvSpPr>
          <p:nvPr>
            <p:ph idx="1"/>
          </p:nvPr>
        </p:nvSpPr>
        <p:spPr>
          <a:xfrm>
            <a:off x="657446" y="1854317"/>
            <a:ext cx="10877107" cy="4918621"/>
          </a:xfrm>
        </p:spPr>
        <p:txBody>
          <a:bodyPr>
            <a:noAutofit/>
          </a:bodyPr>
          <a:lstStyle/>
          <a:p>
            <a:pPr marL="457200" indent="-457200">
              <a:buFont typeface="+mj-lt"/>
              <a:buAutoNum type="arabicPeriod"/>
            </a:pPr>
            <a:r>
              <a:rPr lang="en-IN" dirty="0"/>
              <a:t>Gatys, Leon A., Ecker, Alexander S., and Bethge, Matthias. A neural algorithm of artistic style. CoRR, abs/1508.06576, 2015b.</a:t>
            </a:r>
          </a:p>
          <a:p>
            <a:pPr marL="457200" indent="-457200">
              <a:buFont typeface="+mj-lt"/>
              <a:buAutoNum type="arabicPeriod"/>
            </a:pPr>
            <a:r>
              <a:rPr lang="en-IN" dirty="0"/>
              <a:t> I. J. Goodfellow, J. Pouget-Abadie, M. Mirza, B. Xu, D. Warde-Farley, S. Ozair, A. C. Courville, and Y. Bengio. Generative adversarial nets. In Advances in Neural Information Processing Systems (NIPS), pages 2672–2680, 2014.</a:t>
            </a:r>
          </a:p>
          <a:p>
            <a:pPr marL="457200" indent="-457200">
              <a:buFont typeface="+mj-lt"/>
              <a:buAutoNum type="arabicPeriod"/>
            </a:pPr>
            <a:r>
              <a:rPr lang="en-IN" dirty="0"/>
              <a:t>J. Johnson, A. Alahi, and L. Fei-Fei. Perceptual losses for real-time style transfer and super-resolution. In Computer Vision - ECCV 2016 - 14th European Conference, Amsterdam, The Netherlands, October 11-14, 2016, Proceedings, Part II, pages 694–711, 2016.</a:t>
            </a:r>
          </a:p>
          <a:p>
            <a:pPr marL="457200" indent="-457200">
              <a:buFont typeface="+mj-lt"/>
              <a:buAutoNum type="arabicPeriod"/>
            </a:pPr>
            <a:r>
              <a:rPr lang="en-IN" dirty="0"/>
              <a:t>A. Radford, L. Metz, and S. Chintala. Unsupervised representation learning with deep convolutional generative adversarial networks. CoRR, abs/1511.06434, 2015.</a:t>
            </a:r>
          </a:p>
          <a:p>
            <a:pPr marL="457200" indent="-457200">
              <a:buFont typeface="+mj-lt"/>
              <a:buAutoNum type="arabicPeriod"/>
            </a:pPr>
            <a:r>
              <a:rPr lang="en-IN" dirty="0"/>
              <a:t>D. Ulyanov, V. Lebedev, A. Vedaldi, and V. S. </a:t>
            </a:r>
            <a:r>
              <a:rPr lang="en-IN" dirty="0" err="1"/>
              <a:t>Lempitsky</a:t>
            </a:r>
            <a:r>
              <a:rPr lang="en-IN" dirty="0"/>
              <a:t>. Texture networks: Feed-forward synthesis of textures and stylized images. In Proceedings of the 33nd International Conference on Machine Learning, ICML 2016, New York City, NY, USA, June 19-24, 2016, pages 1349–1357, 2016.</a:t>
            </a:r>
          </a:p>
        </p:txBody>
      </p:sp>
    </p:spTree>
    <p:extLst>
      <p:ext uri="{BB962C8B-B14F-4D97-AF65-F5344CB8AC3E}">
        <p14:creationId xmlns:p14="http://schemas.microsoft.com/office/powerpoint/2010/main" val="246289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1E8B2C-5DC0-4775-9606-678EA602BFFF}"/>
              </a:ext>
            </a:extLst>
          </p:cNvPr>
          <p:cNvSpPr>
            <a:spLocks noGrp="1"/>
          </p:cNvSpPr>
          <p:nvPr>
            <p:ph type="title"/>
          </p:nvPr>
        </p:nvSpPr>
        <p:spPr>
          <a:xfrm>
            <a:off x="1097280" y="758952"/>
            <a:ext cx="10058400" cy="1555985"/>
          </a:xfrm>
        </p:spPr>
        <p:txBody>
          <a:bodyPr/>
          <a:lstStyle/>
          <a:p>
            <a:r>
              <a:rPr lang="en-IN" dirty="0"/>
              <a:t>Thank You.</a:t>
            </a:r>
          </a:p>
        </p:txBody>
      </p:sp>
      <p:sp>
        <p:nvSpPr>
          <p:cNvPr id="9" name="Text Placeholder 8">
            <a:extLst>
              <a:ext uri="{FF2B5EF4-FFF2-40B4-BE49-F238E27FC236}">
                <a16:creationId xmlns:a16="http://schemas.microsoft.com/office/drawing/2014/main" id="{F2242A78-0540-46B8-A0B0-503F8B3E94A6}"/>
              </a:ext>
            </a:extLst>
          </p:cNvPr>
          <p:cNvSpPr>
            <a:spLocks noGrp="1"/>
          </p:cNvSpPr>
          <p:nvPr>
            <p:ph type="body" idx="1"/>
          </p:nvPr>
        </p:nvSpPr>
        <p:spPr>
          <a:xfrm>
            <a:off x="1097280" y="3156764"/>
            <a:ext cx="10058400" cy="1143000"/>
          </a:xfrm>
        </p:spPr>
        <p:txBody>
          <a:bodyPr/>
          <a:lstStyle/>
          <a:p>
            <a:pPr algn="r"/>
            <a:r>
              <a:rPr lang="en-IN" dirty="0"/>
              <a:t>-ISHA JOSHI</a:t>
            </a:r>
          </a:p>
          <a:p>
            <a:pPr algn="r"/>
            <a:r>
              <a:rPr lang="en-IN" dirty="0" err="1"/>
              <a:t>ROLl</a:t>
            </a:r>
            <a:r>
              <a:rPr lang="en-IN" dirty="0"/>
              <a:t> no:31338</a:t>
            </a:r>
          </a:p>
        </p:txBody>
      </p:sp>
    </p:spTree>
    <p:extLst>
      <p:ext uri="{BB962C8B-B14F-4D97-AF65-F5344CB8AC3E}">
        <p14:creationId xmlns:p14="http://schemas.microsoft.com/office/powerpoint/2010/main" val="279523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6BA4-3C1F-4633-ABE4-23ADFA704375}"/>
              </a:ext>
            </a:extLst>
          </p:cNvPr>
          <p:cNvSpPr>
            <a:spLocks noGrp="1"/>
          </p:cNvSpPr>
          <p:nvPr>
            <p:ph type="title"/>
          </p:nvPr>
        </p:nvSpPr>
        <p:spPr/>
        <p:txBody>
          <a:bodyPr>
            <a:normAutofit/>
          </a:bodyPr>
          <a:lstStyle/>
          <a:p>
            <a:r>
              <a:rPr lang="en-IN" sz="4000" dirty="0"/>
              <a:t>Objective</a:t>
            </a:r>
          </a:p>
        </p:txBody>
      </p:sp>
      <p:pic>
        <p:nvPicPr>
          <p:cNvPr id="6" name="Content Placeholder 5">
            <a:extLst>
              <a:ext uri="{FF2B5EF4-FFF2-40B4-BE49-F238E27FC236}">
                <a16:creationId xmlns:a16="http://schemas.microsoft.com/office/drawing/2014/main" id="{B8740DC5-6332-49EF-BA2E-45B0A1E0A2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15989" y="3658943"/>
            <a:ext cx="4849734" cy="2730400"/>
          </a:xfrm>
          <a:prstGeom prst="rect">
            <a:avLst/>
          </a:prstGeom>
          <a:ln>
            <a:noFill/>
          </a:ln>
          <a:effectLst>
            <a:outerShdw blurRad="292100" dist="139700" dir="2700000" algn="tl" rotWithShape="0">
              <a:srgbClr val="333333">
                <a:alpha val="65000"/>
              </a:srgbClr>
            </a:outerShdw>
          </a:effectLst>
        </p:spPr>
      </p:pic>
      <p:sp>
        <p:nvSpPr>
          <p:cNvPr id="11" name="Text Placeholder 10">
            <a:extLst>
              <a:ext uri="{FF2B5EF4-FFF2-40B4-BE49-F238E27FC236}">
                <a16:creationId xmlns:a16="http://schemas.microsoft.com/office/drawing/2014/main" id="{BE72430A-15C8-4BD9-BD03-D220AA35306E}"/>
              </a:ext>
            </a:extLst>
          </p:cNvPr>
          <p:cNvSpPr>
            <a:spLocks noGrp="1"/>
          </p:cNvSpPr>
          <p:nvPr>
            <p:ph type="body" sz="half" idx="2"/>
          </p:nvPr>
        </p:nvSpPr>
        <p:spPr/>
        <p:txBody>
          <a:bodyPr tIns="504000" anchor="t" anchorCtr="1">
            <a:normAutofit/>
          </a:bodyPr>
          <a:lstStyle/>
          <a:p>
            <a:r>
              <a:rPr lang="en-US" sz="1800" dirty="0"/>
              <a:t>Design a real-time neural style transfer system which generates a stylized image from a content image and style image.</a:t>
            </a:r>
            <a:endParaRPr lang="en-IN" sz="1800" dirty="0"/>
          </a:p>
        </p:txBody>
      </p:sp>
      <p:pic>
        <p:nvPicPr>
          <p:cNvPr id="8" name="Content Placeholder 7">
            <a:extLst>
              <a:ext uri="{FF2B5EF4-FFF2-40B4-BE49-F238E27FC236}">
                <a16:creationId xmlns:a16="http://schemas.microsoft.com/office/drawing/2014/main" id="{87A0A52C-B7EB-4D05-A7BB-E1FC8815C8DD}"/>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8446818" y="421825"/>
            <a:ext cx="3407726" cy="191772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E6B46C7C-EDB9-44D9-B4CE-B56F04E67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7105" y="161597"/>
            <a:ext cx="3077788" cy="2438185"/>
          </a:xfrm>
          <a:prstGeom prst="rect">
            <a:avLst/>
          </a:prstGeom>
          <a:ln>
            <a:noFill/>
          </a:ln>
          <a:effectLst>
            <a:outerShdw blurRad="292100" dist="139700" dir="2700000" algn="tl" rotWithShape="0">
              <a:srgbClr val="333333">
                <a:alpha val="65000"/>
              </a:srgbClr>
            </a:outerShdw>
          </a:effectLst>
        </p:spPr>
      </p:pic>
      <p:sp>
        <p:nvSpPr>
          <p:cNvPr id="12" name="Plus Sign 11">
            <a:extLst>
              <a:ext uri="{FF2B5EF4-FFF2-40B4-BE49-F238E27FC236}">
                <a16:creationId xmlns:a16="http://schemas.microsoft.com/office/drawing/2014/main" id="{E2C5CA0F-42E0-44E5-9FE9-E7C9E2F1FF63}"/>
              </a:ext>
            </a:extLst>
          </p:cNvPr>
          <p:cNvSpPr/>
          <p:nvPr/>
        </p:nvSpPr>
        <p:spPr>
          <a:xfrm>
            <a:off x="7828051" y="1173354"/>
            <a:ext cx="425609" cy="414670"/>
          </a:xfrm>
          <a:prstGeom prst="mathPlus">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3" name="Equals 12">
            <a:extLst>
              <a:ext uri="{FF2B5EF4-FFF2-40B4-BE49-F238E27FC236}">
                <a16:creationId xmlns:a16="http://schemas.microsoft.com/office/drawing/2014/main" id="{A017C81D-0587-4AB9-BEB9-AA687D847C82}"/>
              </a:ext>
            </a:extLst>
          </p:cNvPr>
          <p:cNvSpPr/>
          <p:nvPr/>
        </p:nvSpPr>
        <p:spPr>
          <a:xfrm>
            <a:off x="7786917" y="3142322"/>
            <a:ext cx="507876" cy="484723"/>
          </a:xfrm>
          <a:prstGeom prst="mathEqual">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solidFill>
                <a:schemeClr val="tx1"/>
              </a:solidFill>
            </a:endParaRPr>
          </a:p>
        </p:txBody>
      </p:sp>
      <p:sp>
        <p:nvSpPr>
          <p:cNvPr id="14" name="TextBox 13">
            <a:extLst>
              <a:ext uri="{FF2B5EF4-FFF2-40B4-BE49-F238E27FC236}">
                <a16:creationId xmlns:a16="http://schemas.microsoft.com/office/drawing/2014/main" id="{E2932684-EE54-430F-AFAE-E93183ECD53F}"/>
              </a:ext>
            </a:extLst>
          </p:cNvPr>
          <p:cNvSpPr txBox="1"/>
          <p:nvPr/>
        </p:nvSpPr>
        <p:spPr>
          <a:xfrm>
            <a:off x="5460113" y="2682765"/>
            <a:ext cx="1271771" cy="369332"/>
          </a:xfrm>
          <a:prstGeom prst="rect">
            <a:avLst/>
          </a:prstGeom>
          <a:noFill/>
        </p:spPr>
        <p:txBody>
          <a:bodyPr wrap="square" rtlCol="0">
            <a:spAutoFit/>
          </a:bodyPr>
          <a:lstStyle/>
          <a:p>
            <a:r>
              <a:rPr lang="en-IN" dirty="0"/>
              <a:t>Style Image</a:t>
            </a:r>
          </a:p>
        </p:txBody>
      </p:sp>
      <p:sp>
        <p:nvSpPr>
          <p:cNvPr id="15" name="TextBox 14">
            <a:extLst>
              <a:ext uri="{FF2B5EF4-FFF2-40B4-BE49-F238E27FC236}">
                <a16:creationId xmlns:a16="http://schemas.microsoft.com/office/drawing/2014/main" id="{4A1CE094-F4BF-4191-8E9D-BDA7491B7607}"/>
              </a:ext>
            </a:extLst>
          </p:cNvPr>
          <p:cNvSpPr txBox="1"/>
          <p:nvPr/>
        </p:nvSpPr>
        <p:spPr>
          <a:xfrm>
            <a:off x="9374504" y="2445250"/>
            <a:ext cx="1552354" cy="369332"/>
          </a:xfrm>
          <a:prstGeom prst="rect">
            <a:avLst/>
          </a:prstGeom>
          <a:noFill/>
        </p:spPr>
        <p:txBody>
          <a:bodyPr wrap="square" rtlCol="0">
            <a:spAutoFit/>
          </a:bodyPr>
          <a:lstStyle/>
          <a:p>
            <a:r>
              <a:rPr lang="en-IN" dirty="0"/>
              <a:t>Content Image</a:t>
            </a:r>
          </a:p>
        </p:txBody>
      </p:sp>
      <p:sp>
        <p:nvSpPr>
          <p:cNvPr id="16" name="TextBox 15">
            <a:extLst>
              <a:ext uri="{FF2B5EF4-FFF2-40B4-BE49-F238E27FC236}">
                <a16:creationId xmlns:a16="http://schemas.microsoft.com/office/drawing/2014/main" id="{04DE3415-B54E-4FD9-915B-31E46AF73E18}"/>
              </a:ext>
            </a:extLst>
          </p:cNvPr>
          <p:cNvSpPr txBox="1"/>
          <p:nvPr/>
        </p:nvSpPr>
        <p:spPr>
          <a:xfrm>
            <a:off x="7062653" y="6421241"/>
            <a:ext cx="1956404" cy="369332"/>
          </a:xfrm>
          <a:prstGeom prst="rect">
            <a:avLst/>
          </a:prstGeom>
          <a:noFill/>
        </p:spPr>
        <p:txBody>
          <a:bodyPr wrap="square" rtlCol="0">
            <a:spAutoFit/>
          </a:bodyPr>
          <a:lstStyle/>
          <a:p>
            <a:r>
              <a:rPr lang="en-IN" dirty="0"/>
              <a:t>Generated Image</a:t>
            </a:r>
          </a:p>
        </p:txBody>
      </p:sp>
    </p:spTree>
    <p:extLst>
      <p:ext uri="{BB962C8B-B14F-4D97-AF65-F5344CB8AC3E}">
        <p14:creationId xmlns:p14="http://schemas.microsoft.com/office/powerpoint/2010/main" val="373900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FC0652-BFC4-42E9-942B-7E0F00A5166D}"/>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AF211EAD-8DBA-4A2B-892B-FC5FDFBE413E}"/>
              </a:ext>
            </a:extLst>
          </p:cNvPr>
          <p:cNvSpPr>
            <a:spLocks noGrp="1"/>
          </p:cNvSpPr>
          <p:nvPr>
            <p:ph idx="1"/>
          </p:nvPr>
        </p:nvSpPr>
        <p:spPr>
          <a:xfrm>
            <a:off x="1097280" y="1845733"/>
            <a:ext cx="10058400" cy="4523170"/>
          </a:xfrm>
        </p:spPr>
        <p:txBody>
          <a:bodyPr>
            <a:normAutofit/>
          </a:bodyPr>
          <a:lstStyle/>
          <a:p>
            <a:pPr>
              <a:buSzPct val="124000"/>
              <a:buFont typeface="Arial" panose="020B0604020202020204" pitchFamily="34" charset="0"/>
              <a:buChar char="•"/>
            </a:pPr>
            <a:r>
              <a:rPr lang="en-US" dirty="0"/>
              <a:t>Style transfer is a computer vision technique that takes two images—a content image and a style reference image.</a:t>
            </a:r>
          </a:p>
          <a:p>
            <a:pPr>
              <a:buSzPct val="124000"/>
              <a:buFont typeface="Arial" panose="020B0604020202020204" pitchFamily="34" charset="0"/>
              <a:buChar char="•"/>
            </a:pPr>
            <a:r>
              <a:rPr lang="en-US" dirty="0"/>
              <a:t>The two images are blended together so that the output image retains the core elements of the content image, but appears to be “painted” in the style of the style reference image.</a:t>
            </a:r>
          </a:p>
          <a:p>
            <a:pPr>
              <a:buSzPct val="124000"/>
              <a:buFont typeface="Arial" panose="020B0604020202020204" pitchFamily="34" charset="0"/>
              <a:buChar char="•"/>
            </a:pPr>
            <a:r>
              <a:rPr lang="en-US" dirty="0"/>
              <a:t>Neural style transfer (NST) is a recent technique which employs Deep Neural Networks that extract statistical features of images related to content and style. </a:t>
            </a:r>
          </a:p>
          <a:p>
            <a:pPr>
              <a:buSzPct val="124000"/>
              <a:buFont typeface="Arial" panose="020B0604020202020204" pitchFamily="34" charset="0"/>
              <a:buChar char="•"/>
            </a:pPr>
            <a:r>
              <a:rPr lang="en-US" dirty="0"/>
              <a:t>Convolutional Neural Networks (CNNs) are a class of Deep Neural Networks that have proven very effective in areas such as image recognition and classification.</a:t>
            </a:r>
          </a:p>
          <a:p>
            <a:pPr>
              <a:buSzPct val="124000"/>
              <a:buFont typeface="Arial" panose="020B0604020202020204" pitchFamily="34" charset="0"/>
              <a:buChar char="•"/>
            </a:pPr>
            <a:r>
              <a:rPr lang="en-US" dirty="0"/>
              <a:t>Earlier versions of NST treated the task as an optimization problem, requiring hundreds or thousands of iterations to perform style transfer on a single image.</a:t>
            </a:r>
          </a:p>
          <a:p>
            <a:pPr>
              <a:buSzPct val="124000"/>
              <a:buFont typeface="Arial" panose="020B0604020202020204" pitchFamily="34" charset="0"/>
              <a:buChar char="•"/>
            </a:pPr>
            <a:r>
              <a:rPr lang="en-US" dirty="0"/>
              <a:t>To tackle this inefficiency, fast style transfer also uses deep neural networks but trains a standalone model to transform any image in a single, feed-forward pass.</a:t>
            </a:r>
            <a:endParaRPr lang="en-IN" dirty="0"/>
          </a:p>
        </p:txBody>
      </p:sp>
    </p:spTree>
    <p:extLst>
      <p:ext uri="{BB962C8B-B14F-4D97-AF65-F5344CB8AC3E}">
        <p14:creationId xmlns:p14="http://schemas.microsoft.com/office/powerpoint/2010/main" val="303380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96FD-174C-4608-8669-A7A2D3562FB5}"/>
              </a:ext>
            </a:extLst>
          </p:cNvPr>
          <p:cNvSpPr>
            <a:spLocks noGrp="1"/>
          </p:cNvSpPr>
          <p:nvPr>
            <p:ph type="title"/>
          </p:nvPr>
        </p:nvSpPr>
        <p:spPr>
          <a:xfrm>
            <a:off x="457200" y="594359"/>
            <a:ext cx="3200400" cy="862301"/>
          </a:xfrm>
        </p:spPr>
        <p:txBody>
          <a:bodyPr/>
          <a:lstStyle/>
          <a:p>
            <a:r>
              <a:rPr lang="en-IN" dirty="0"/>
              <a:t>Algorithm</a:t>
            </a:r>
          </a:p>
        </p:txBody>
      </p:sp>
      <p:pic>
        <p:nvPicPr>
          <p:cNvPr id="6" name="Content Placeholder 5">
            <a:extLst>
              <a:ext uri="{FF2B5EF4-FFF2-40B4-BE49-F238E27FC236}">
                <a16:creationId xmlns:a16="http://schemas.microsoft.com/office/drawing/2014/main" id="{B7CE7301-0B0A-4259-8862-F9A691C714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3762" y="496922"/>
            <a:ext cx="6492875" cy="1473173"/>
          </a:xfrm>
          <a:prstGeom prst="rect">
            <a:avLst/>
          </a:prstGeom>
          <a:ln>
            <a:noFill/>
          </a:ln>
          <a:effectLst/>
        </p:spPr>
      </p:pic>
      <p:sp>
        <p:nvSpPr>
          <p:cNvPr id="4" name="Text Placeholder 3">
            <a:extLst>
              <a:ext uri="{FF2B5EF4-FFF2-40B4-BE49-F238E27FC236}">
                <a16:creationId xmlns:a16="http://schemas.microsoft.com/office/drawing/2014/main" id="{2866F434-6D65-4577-BE88-5079E31BAC13}"/>
              </a:ext>
            </a:extLst>
          </p:cNvPr>
          <p:cNvSpPr>
            <a:spLocks noGrp="1"/>
          </p:cNvSpPr>
          <p:nvPr>
            <p:ph type="body" sz="half" idx="2"/>
          </p:nvPr>
        </p:nvSpPr>
        <p:spPr>
          <a:xfrm>
            <a:off x="457200" y="1541721"/>
            <a:ext cx="3200400" cy="4763483"/>
          </a:xfrm>
        </p:spPr>
        <p:txBody>
          <a:bodyPr>
            <a:normAutofit/>
          </a:bodyPr>
          <a:lstStyle/>
          <a:p>
            <a:pPr>
              <a:lnSpc>
                <a:spcPct val="100000"/>
              </a:lnSpc>
              <a:buClr>
                <a:schemeClr val="bg1"/>
              </a:buClr>
            </a:pPr>
            <a:r>
              <a:rPr lang="en-IN" sz="2000" dirty="0"/>
              <a:t>Optimization Method</a:t>
            </a:r>
          </a:p>
          <a:p>
            <a:pPr marL="285750" indent="-285750">
              <a:lnSpc>
                <a:spcPct val="100000"/>
              </a:lnSpc>
              <a:buClr>
                <a:schemeClr val="bg1"/>
              </a:buClr>
              <a:buFont typeface="Arial" panose="020B0604020202020204" pitchFamily="34" charset="0"/>
              <a:buChar char="•"/>
            </a:pPr>
            <a:r>
              <a:rPr lang="en-IN" sz="1800" dirty="0"/>
              <a:t>Representations of style and content of an image are separable in CNN.</a:t>
            </a:r>
          </a:p>
          <a:p>
            <a:pPr marL="285750" indent="-285750">
              <a:lnSpc>
                <a:spcPct val="100000"/>
              </a:lnSpc>
              <a:buClr>
                <a:schemeClr val="bg1"/>
              </a:buClr>
              <a:buFont typeface="Arial" panose="020B0604020202020204" pitchFamily="34" charset="0"/>
              <a:buChar char="•"/>
            </a:pPr>
            <a:r>
              <a:rPr lang="en-IN" sz="1800" dirty="0"/>
              <a:t>Visualizing deep layers</a:t>
            </a:r>
            <a:r>
              <a:rPr lang="en-US" sz="1800" dirty="0"/>
              <a:t>— Every hidden unit in the deep layers is activated by a certain pattern</a:t>
            </a:r>
          </a:p>
          <a:p>
            <a:pPr marL="285750" indent="-285750">
              <a:lnSpc>
                <a:spcPct val="100000"/>
              </a:lnSpc>
              <a:buClr>
                <a:schemeClr val="bg1"/>
              </a:buClr>
              <a:buFont typeface="Arial" panose="020B0604020202020204" pitchFamily="34" charset="0"/>
              <a:buChar char="•"/>
            </a:pPr>
            <a:r>
              <a:rPr lang="en-US" sz="1800" dirty="0"/>
              <a:t>These are the nine image patches that cause one hidden unit to be highly activated.</a:t>
            </a:r>
          </a:p>
          <a:p>
            <a:pPr marL="285750" indent="-285750">
              <a:buClr>
                <a:schemeClr val="bg1"/>
              </a:buClr>
              <a:buFont typeface="Arial" panose="020B0604020202020204" pitchFamily="34" charset="0"/>
              <a:buChar char="•"/>
            </a:pPr>
            <a:endParaRPr lang="en-IN" sz="1800" dirty="0"/>
          </a:p>
          <a:p>
            <a:pPr marL="285750" indent="-285750">
              <a:buClr>
                <a:schemeClr val="bg1"/>
              </a:buClr>
              <a:buFont typeface="Arial" panose="020B0604020202020204" pitchFamily="34" charset="0"/>
              <a:buChar char="•"/>
            </a:pPr>
            <a:endParaRPr lang="en-IN" sz="1800" dirty="0"/>
          </a:p>
          <a:p>
            <a:endParaRPr lang="en-IN" dirty="0"/>
          </a:p>
        </p:txBody>
      </p:sp>
      <p:sp>
        <p:nvSpPr>
          <p:cNvPr id="7" name="TextBox 6">
            <a:extLst>
              <a:ext uri="{FF2B5EF4-FFF2-40B4-BE49-F238E27FC236}">
                <a16:creationId xmlns:a16="http://schemas.microsoft.com/office/drawing/2014/main" id="{19C5BBB6-3474-4C54-B0CA-3C1867B568B0}"/>
              </a:ext>
            </a:extLst>
          </p:cNvPr>
          <p:cNvSpPr txBox="1"/>
          <p:nvPr/>
        </p:nvSpPr>
        <p:spPr>
          <a:xfrm>
            <a:off x="6983781" y="127590"/>
            <a:ext cx="2232836" cy="369332"/>
          </a:xfrm>
          <a:prstGeom prst="rect">
            <a:avLst/>
          </a:prstGeom>
          <a:noFill/>
        </p:spPr>
        <p:txBody>
          <a:bodyPr wrap="square" rtlCol="0">
            <a:spAutoFit/>
          </a:bodyPr>
          <a:lstStyle/>
          <a:p>
            <a:r>
              <a:rPr lang="en-IN" dirty="0"/>
              <a:t>Alex-Net Architecture</a:t>
            </a:r>
          </a:p>
        </p:txBody>
      </p:sp>
      <p:pic>
        <p:nvPicPr>
          <p:cNvPr id="9" name="Picture 8">
            <a:extLst>
              <a:ext uri="{FF2B5EF4-FFF2-40B4-BE49-F238E27FC236}">
                <a16:creationId xmlns:a16="http://schemas.microsoft.com/office/drawing/2014/main" id="{B4F959AA-8E45-444A-83FC-ADE9D7D9BAA5}"/>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4412512" y="2833314"/>
            <a:ext cx="3574716" cy="3484216"/>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AE0C7103-4772-439E-AB53-E09114976629}"/>
              </a:ext>
            </a:extLst>
          </p:cNvPr>
          <p:cNvSpPr txBox="1"/>
          <p:nvPr/>
        </p:nvSpPr>
        <p:spPr>
          <a:xfrm>
            <a:off x="5615782" y="6488668"/>
            <a:ext cx="960436" cy="369332"/>
          </a:xfrm>
          <a:prstGeom prst="rect">
            <a:avLst/>
          </a:prstGeom>
          <a:noFill/>
        </p:spPr>
        <p:txBody>
          <a:bodyPr wrap="square" rtlCol="0">
            <a:spAutoFit/>
          </a:bodyPr>
          <a:lstStyle/>
          <a:p>
            <a:r>
              <a:rPr lang="en-IN" dirty="0"/>
              <a:t>Layer 2</a:t>
            </a:r>
          </a:p>
        </p:txBody>
      </p:sp>
      <p:sp>
        <p:nvSpPr>
          <p:cNvPr id="15" name="TextBox 14">
            <a:extLst>
              <a:ext uri="{FF2B5EF4-FFF2-40B4-BE49-F238E27FC236}">
                <a16:creationId xmlns:a16="http://schemas.microsoft.com/office/drawing/2014/main" id="{0BC86AB9-14DA-4BD5-8E50-1898FC025401}"/>
              </a:ext>
            </a:extLst>
          </p:cNvPr>
          <p:cNvSpPr txBox="1"/>
          <p:nvPr/>
        </p:nvSpPr>
        <p:spPr>
          <a:xfrm>
            <a:off x="9415130" y="6488668"/>
            <a:ext cx="1180214" cy="369332"/>
          </a:xfrm>
          <a:prstGeom prst="rect">
            <a:avLst/>
          </a:prstGeom>
          <a:noFill/>
        </p:spPr>
        <p:txBody>
          <a:bodyPr wrap="square" rtlCol="0">
            <a:spAutoFit/>
          </a:bodyPr>
          <a:lstStyle/>
          <a:p>
            <a:r>
              <a:rPr lang="en-IN" dirty="0"/>
              <a:t>Layer 5</a:t>
            </a:r>
          </a:p>
        </p:txBody>
      </p:sp>
      <p:cxnSp>
        <p:nvCxnSpPr>
          <p:cNvPr id="17" name="Straight Arrow Connector 16">
            <a:extLst>
              <a:ext uri="{FF2B5EF4-FFF2-40B4-BE49-F238E27FC236}">
                <a16:creationId xmlns:a16="http://schemas.microsoft.com/office/drawing/2014/main" id="{88794726-5B54-407F-AE6D-7D3611758ECD}"/>
              </a:ext>
            </a:extLst>
          </p:cNvPr>
          <p:cNvCxnSpPr/>
          <p:nvPr/>
        </p:nvCxnSpPr>
        <p:spPr>
          <a:xfrm flipH="1">
            <a:off x="5943600" y="1648047"/>
            <a:ext cx="489098" cy="1073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BAC8EFA-DD39-4582-BD81-FC4598B3AABD}"/>
              </a:ext>
            </a:extLst>
          </p:cNvPr>
          <p:cNvCxnSpPr/>
          <p:nvPr/>
        </p:nvCxnSpPr>
        <p:spPr>
          <a:xfrm>
            <a:off x="8665535" y="1648047"/>
            <a:ext cx="1137684" cy="1073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3A7AEFA-4307-4E92-97DC-CBE66076A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5790" y="2833314"/>
            <a:ext cx="3574716" cy="3555373"/>
          </a:xfrm>
          <a:prstGeom prst="rect">
            <a:avLst/>
          </a:prstGeom>
        </p:spPr>
      </p:pic>
    </p:spTree>
    <p:extLst>
      <p:ext uri="{BB962C8B-B14F-4D97-AF65-F5344CB8AC3E}">
        <p14:creationId xmlns:p14="http://schemas.microsoft.com/office/powerpoint/2010/main" val="165252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CF68B-27ED-44E9-8527-844AF2FA3D22}"/>
              </a:ext>
            </a:extLst>
          </p:cNvPr>
          <p:cNvSpPr>
            <a:spLocks noGrp="1"/>
          </p:cNvSpPr>
          <p:nvPr>
            <p:ph type="title"/>
          </p:nvPr>
        </p:nvSpPr>
        <p:spPr/>
        <p:txBody>
          <a:bodyPr/>
          <a:lstStyle/>
          <a:p>
            <a:r>
              <a:rPr lang="en-IN" dirty="0"/>
              <a:t>Optimization Method</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A872AC6-A67C-4EB1-8B4A-F67361A21DF3}"/>
                  </a:ext>
                </a:extLst>
              </p:cNvPr>
              <p:cNvSpPr>
                <a:spLocks noGrp="1"/>
              </p:cNvSpPr>
              <p:nvPr>
                <p:ph idx="1"/>
              </p:nvPr>
            </p:nvSpPr>
            <p:spPr/>
            <p:txBody>
              <a:bodyPr/>
              <a:lstStyle/>
              <a:p>
                <a:pPr>
                  <a:lnSpc>
                    <a:spcPct val="150000"/>
                  </a:lnSpc>
                  <a:buFont typeface="Arial" panose="020B0604020202020204" pitchFamily="34" charset="0"/>
                  <a:buChar char="•"/>
                </a:pPr>
                <a:r>
                  <a:rPr lang="en-US" sz="2400" dirty="0"/>
                  <a:t> Content cost function</a:t>
                </a:r>
              </a:p>
              <a:p>
                <a:pPr marL="578358" lvl="1" indent="-285750">
                  <a:lnSpc>
                    <a:spcPct val="100000"/>
                  </a:lnSpc>
                  <a:buFont typeface="Wingdings" panose="05000000000000000000" pitchFamily="2" charset="2"/>
                  <a:buChar char="§"/>
                </a:pPr>
                <a:r>
                  <a:rPr lang="en-US" sz="1900" dirty="0"/>
                  <a:t>This is a function of the content image(</a:t>
                </a:r>
                <a:r>
                  <a:rPr lang="en-US" sz="1900" b="1" dirty="0"/>
                  <a:t>C</a:t>
                </a:r>
                <a:r>
                  <a:rPr lang="en-US" sz="1900" dirty="0"/>
                  <a:t>) and of the generated image(</a:t>
                </a:r>
                <a:r>
                  <a:rPr lang="en-US" sz="1900" b="1" dirty="0"/>
                  <a:t>G</a:t>
                </a:r>
                <a:r>
                  <a:rPr lang="en-US" sz="1900" dirty="0"/>
                  <a:t>). It measures how similar is the contents of the generated image to the content of the content image </a:t>
                </a:r>
                <a:r>
                  <a:rPr lang="en-US" sz="1900" b="1" dirty="0"/>
                  <a:t>C</a:t>
                </a:r>
                <a:r>
                  <a:rPr lang="en-US" sz="1900" dirty="0"/>
                  <a:t>.</a:t>
                </a:r>
              </a:p>
              <a:p>
                <a:pPr marL="578358" lvl="1" indent="-285750">
                  <a:lnSpc>
                    <a:spcPct val="100000"/>
                  </a:lnSpc>
                  <a:buFont typeface="Wingdings" panose="05000000000000000000" pitchFamily="2" charset="2"/>
                  <a:buChar char="§"/>
                </a:pPr>
                <a:r>
                  <a:rPr lang="en-US" sz="1900" dirty="0"/>
                  <a:t>Say, you use layer </a:t>
                </a:r>
                <a14:m>
                  <m:oMath xmlns:m="http://schemas.openxmlformats.org/officeDocument/2006/math">
                    <m:r>
                      <a:rPr lang="en-IN" sz="1900" b="0" i="1" smtClean="0">
                        <a:latin typeface="Cambria Math" panose="02040503050406030204" pitchFamily="18" charset="0"/>
                      </a:rPr>
                      <m:t>𝑙</m:t>
                    </m:r>
                  </m:oMath>
                </a14:m>
                <a:r>
                  <a:rPr lang="en-US" sz="1900" dirty="0"/>
                  <a:t> of a pre-trained network to compute content cost and </a:t>
                </a:r>
                <a14:m>
                  <m:oMath xmlns:m="http://schemas.openxmlformats.org/officeDocument/2006/math">
                    <m:sSup>
                      <m:sSupPr>
                        <m:ctrlPr>
                          <a:rPr lang="en-US" sz="1900" i="1" smtClean="0">
                            <a:latin typeface="Cambria Math" panose="02040503050406030204" pitchFamily="18" charset="0"/>
                          </a:rPr>
                        </m:ctrlPr>
                      </m:sSupPr>
                      <m:e>
                        <m:r>
                          <a:rPr lang="en-IN" sz="1900" b="0" i="1" smtClean="0">
                            <a:latin typeface="Cambria Math" panose="02040503050406030204" pitchFamily="18" charset="0"/>
                          </a:rPr>
                          <m:t>𝑎</m:t>
                        </m:r>
                      </m:e>
                      <m:sup>
                        <m:r>
                          <a:rPr lang="en-IN" sz="1900" b="0" i="1" smtClean="0">
                            <a:latin typeface="Cambria Math" panose="02040503050406030204" pitchFamily="18" charset="0"/>
                          </a:rPr>
                          <m:t>[</m:t>
                        </m:r>
                        <m:r>
                          <a:rPr lang="en-IN" sz="1900" b="0" i="1" smtClean="0">
                            <a:latin typeface="Cambria Math" panose="02040503050406030204" pitchFamily="18" charset="0"/>
                          </a:rPr>
                          <m:t>𝑙</m:t>
                        </m:r>
                        <m:r>
                          <a:rPr lang="en-IN" sz="1900" b="0" i="1" smtClean="0">
                            <a:latin typeface="Cambria Math" panose="02040503050406030204" pitchFamily="18" charset="0"/>
                          </a:rPr>
                          <m:t>](</m:t>
                        </m:r>
                        <m:r>
                          <a:rPr lang="en-IN" sz="1900" b="0" i="1" smtClean="0">
                            <a:latin typeface="Cambria Math" panose="02040503050406030204" pitchFamily="18" charset="0"/>
                          </a:rPr>
                          <m:t>𝐶</m:t>
                        </m:r>
                        <m:r>
                          <a:rPr lang="en-IN" sz="1900" b="0" i="1" smtClean="0">
                            <a:latin typeface="Cambria Math" panose="02040503050406030204" pitchFamily="18" charset="0"/>
                          </a:rPr>
                          <m:t>)</m:t>
                        </m:r>
                      </m:sup>
                    </m:sSup>
                  </m:oMath>
                </a14:m>
                <a:r>
                  <a:rPr lang="en-US" sz="1900" dirty="0"/>
                  <a:t> and </a:t>
                </a:r>
                <a14:m>
                  <m:oMath xmlns:m="http://schemas.openxmlformats.org/officeDocument/2006/math">
                    <m:sSup>
                      <m:sSupPr>
                        <m:ctrlPr>
                          <a:rPr lang="en-US" sz="1900" i="1">
                            <a:latin typeface="Cambria Math" panose="02040503050406030204" pitchFamily="18" charset="0"/>
                          </a:rPr>
                        </m:ctrlPr>
                      </m:sSupPr>
                      <m:e>
                        <m:r>
                          <a:rPr lang="en-IN" sz="1900" i="1">
                            <a:latin typeface="Cambria Math" panose="02040503050406030204" pitchFamily="18" charset="0"/>
                          </a:rPr>
                          <m:t>𝑎</m:t>
                        </m:r>
                      </m:e>
                      <m:sup>
                        <m:r>
                          <a:rPr lang="en-IN" sz="1900" i="1">
                            <a:latin typeface="Cambria Math" panose="02040503050406030204" pitchFamily="18" charset="0"/>
                          </a:rPr>
                          <m:t>[</m:t>
                        </m:r>
                        <m:r>
                          <a:rPr lang="en-IN" sz="1900" i="1">
                            <a:latin typeface="Cambria Math" panose="02040503050406030204" pitchFamily="18" charset="0"/>
                          </a:rPr>
                          <m:t>𝑙</m:t>
                        </m:r>
                        <m:r>
                          <a:rPr lang="en-IN" sz="1900" i="1">
                            <a:latin typeface="Cambria Math" panose="02040503050406030204" pitchFamily="18" charset="0"/>
                          </a:rPr>
                          <m:t>](</m:t>
                        </m:r>
                        <m:r>
                          <a:rPr lang="en-IN" sz="1900" i="1">
                            <a:latin typeface="Cambria Math" panose="02040503050406030204" pitchFamily="18" charset="0"/>
                          </a:rPr>
                          <m:t>𝐺</m:t>
                        </m:r>
                        <m:r>
                          <a:rPr lang="en-IN" sz="1900" i="1">
                            <a:latin typeface="Cambria Math" panose="02040503050406030204" pitchFamily="18" charset="0"/>
                          </a:rPr>
                          <m:t>)</m:t>
                        </m:r>
                      </m:sup>
                    </m:sSup>
                  </m:oMath>
                </a14:m>
                <a:r>
                  <a:rPr lang="en-US" sz="1900" dirty="0"/>
                  <a:t>  be the activation on layer </a:t>
                </a:r>
                <a14:m>
                  <m:oMath xmlns:m="http://schemas.openxmlformats.org/officeDocument/2006/math">
                    <m:r>
                      <a:rPr lang="en-IN" sz="1900" b="0" i="1" smtClean="0">
                        <a:latin typeface="Cambria Math" panose="02040503050406030204" pitchFamily="18" charset="0"/>
                      </a:rPr>
                      <m:t>𝑙</m:t>
                    </m:r>
                  </m:oMath>
                </a14:m>
                <a:r>
                  <a:rPr lang="en-US" sz="1900" dirty="0"/>
                  <a:t> for content image(</a:t>
                </a:r>
                <a:r>
                  <a:rPr lang="en-US" sz="1900" b="1" dirty="0"/>
                  <a:t>C</a:t>
                </a:r>
                <a:r>
                  <a:rPr lang="en-US" sz="1900" dirty="0"/>
                  <a:t>) and generated image(</a:t>
                </a:r>
                <a:r>
                  <a:rPr lang="en-US" sz="1900" b="1" dirty="0"/>
                  <a:t>G</a:t>
                </a:r>
                <a:r>
                  <a:rPr lang="en-US" sz="1900" dirty="0"/>
                  <a:t>) respectively.</a:t>
                </a:r>
              </a:p>
              <a:p>
                <a:pPr marL="578358" lvl="1" indent="-285750">
                  <a:lnSpc>
                    <a:spcPct val="100000"/>
                  </a:lnSpc>
                  <a:buFont typeface="Wingdings" panose="05000000000000000000" pitchFamily="2" charset="2"/>
                  <a:buChar char="§"/>
                </a:pPr>
                <a:r>
                  <a:rPr lang="en-US" sz="1900" dirty="0"/>
                  <a:t>The Content cost function looks like:</a:t>
                </a:r>
              </a:p>
              <a:p>
                <a:pPr marL="292608" lvl="1" indent="0" algn="ctr">
                  <a:lnSpc>
                    <a:spcPct val="100000"/>
                  </a:lnSpc>
                  <a:buNone/>
                </a:pPr>
                <a14:m>
                  <m:oMathPara xmlns:m="http://schemas.openxmlformats.org/officeDocument/2006/math">
                    <m:oMathParaPr>
                      <m:jc m:val="centerGroup"/>
                    </m:oMathParaPr>
                    <m:oMath xmlns:m="http://schemas.openxmlformats.org/officeDocument/2006/math">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𝐽</m:t>
                          </m:r>
                        </m:e>
                        <m:sub>
                          <m:r>
                            <a:rPr lang="en-IN" sz="1900" b="0" i="1" smtClean="0">
                              <a:latin typeface="Cambria Math" panose="02040503050406030204" pitchFamily="18" charset="0"/>
                            </a:rPr>
                            <m:t>𝐶𝑜𝑛𝑡𝑒𝑛𝑡</m:t>
                          </m:r>
                        </m:sub>
                      </m:sSub>
                      <m:d>
                        <m:dPr>
                          <m:ctrlPr>
                            <a:rPr lang="en-IN" sz="1900" b="0" i="1" smtClean="0">
                              <a:latin typeface="Cambria Math" panose="02040503050406030204" pitchFamily="18" charset="0"/>
                            </a:rPr>
                          </m:ctrlPr>
                        </m:dPr>
                        <m:e>
                          <m:r>
                            <a:rPr lang="en-IN" sz="1900" b="0" i="1" smtClean="0">
                              <a:latin typeface="Cambria Math" panose="02040503050406030204" pitchFamily="18" charset="0"/>
                            </a:rPr>
                            <m:t>𝐶</m:t>
                          </m:r>
                          <m:r>
                            <a:rPr lang="en-IN" sz="1900" b="0" i="1" smtClean="0">
                              <a:latin typeface="Cambria Math" panose="02040503050406030204" pitchFamily="18" charset="0"/>
                            </a:rPr>
                            <m:t>,</m:t>
                          </m:r>
                          <m:r>
                            <a:rPr lang="en-IN" sz="1900" b="0" i="1" smtClean="0">
                              <a:latin typeface="Cambria Math" panose="02040503050406030204" pitchFamily="18" charset="0"/>
                            </a:rPr>
                            <m:t>𝐺</m:t>
                          </m:r>
                        </m:e>
                      </m:d>
                      <m:r>
                        <a:rPr lang="en-IN" sz="1900" b="0" i="1" smtClean="0">
                          <a:latin typeface="Cambria Math" panose="02040503050406030204" pitchFamily="18" charset="0"/>
                        </a:rPr>
                        <m:t>=</m:t>
                      </m:r>
                      <m:f>
                        <m:fPr>
                          <m:ctrlPr>
                            <a:rPr lang="en-US" sz="1900" i="1" smtClean="0">
                              <a:latin typeface="Cambria Math" panose="02040503050406030204" pitchFamily="18" charset="0"/>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2</m:t>
                          </m:r>
                        </m:den>
                      </m:f>
                      <m:sSup>
                        <m:sSupPr>
                          <m:ctrlPr>
                            <a:rPr lang="en-US" sz="1900" i="1" smtClean="0">
                              <a:latin typeface="Cambria Math" panose="02040503050406030204" pitchFamily="18" charset="0"/>
                            </a:rPr>
                          </m:ctrlPr>
                        </m:sSupPr>
                        <m:e>
                          <m:d>
                            <m:dPr>
                              <m:begChr m:val="‖"/>
                              <m:endChr m:val="‖"/>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IN" sz="1900" i="1">
                                      <a:latin typeface="Cambria Math" panose="02040503050406030204" pitchFamily="18" charset="0"/>
                                    </a:rPr>
                                    <m:t>𝑎</m:t>
                                  </m:r>
                                </m:e>
                                <m:sup>
                                  <m:r>
                                    <a:rPr lang="en-IN" sz="1900" i="1">
                                      <a:latin typeface="Cambria Math" panose="02040503050406030204" pitchFamily="18" charset="0"/>
                                    </a:rPr>
                                    <m:t>[</m:t>
                                  </m:r>
                                  <m:r>
                                    <a:rPr lang="en-IN" sz="1900" i="1">
                                      <a:latin typeface="Cambria Math" panose="02040503050406030204" pitchFamily="18" charset="0"/>
                                    </a:rPr>
                                    <m:t>𝑙</m:t>
                                  </m:r>
                                  <m:r>
                                    <a:rPr lang="en-IN" sz="1900" i="1">
                                      <a:latin typeface="Cambria Math" panose="02040503050406030204" pitchFamily="18" charset="0"/>
                                    </a:rPr>
                                    <m:t>](</m:t>
                                  </m:r>
                                  <m:r>
                                    <a:rPr lang="en-IN" sz="1900" i="1">
                                      <a:latin typeface="Cambria Math" panose="02040503050406030204" pitchFamily="18" charset="0"/>
                                    </a:rPr>
                                    <m:t>𝐶</m:t>
                                  </m:r>
                                  <m:r>
                                    <a:rPr lang="en-IN" sz="1900" i="1">
                                      <a:latin typeface="Cambria Math" panose="02040503050406030204" pitchFamily="18" charset="0"/>
                                    </a:rPr>
                                    <m:t>)</m:t>
                                  </m:r>
                                </m:sup>
                              </m:sSup>
                              <m:r>
                                <a:rPr lang="en-IN" sz="1900" i="1">
                                  <a:latin typeface="Cambria Math" panose="02040503050406030204" pitchFamily="18" charset="0"/>
                                </a:rPr>
                                <m:t>−</m:t>
                              </m:r>
                              <m:sSup>
                                <m:sSupPr>
                                  <m:ctrlPr>
                                    <a:rPr lang="en-US" sz="1900" i="1">
                                      <a:latin typeface="Cambria Math" panose="02040503050406030204" pitchFamily="18" charset="0"/>
                                    </a:rPr>
                                  </m:ctrlPr>
                                </m:sSupPr>
                                <m:e>
                                  <m:r>
                                    <a:rPr lang="en-IN" sz="1900" i="1">
                                      <a:latin typeface="Cambria Math" panose="02040503050406030204" pitchFamily="18" charset="0"/>
                                    </a:rPr>
                                    <m:t>𝑎</m:t>
                                  </m:r>
                                </m:e>
                                <m:sup>
                                  <m:r>
                                    <a:rPr lang="en-IN" sz="1900" i="1">
                                      <a:latin typeface="Cambria Math" panose="02040503050406030204" pitchFamily="18" charset="0"/>
                                    </a:rPr>
                                    <m:t>[</m:t>
                                  </m:r>
                                  <m:r>
                                    <a:rPr lang="en-IN" sz="1900" i="1">
                                      <a:latin typeface="Cambria Math" panose="02040503050406030204" pitchFamily="18" charset="0"/>
                                    </a:rPr>
                                    <m:t>𝑙</m:t>
                                  </m:r>
                                  <m:r>
                                    <a:rPr lang="en-IN" sz="1900" i="1">
                                      <a:latin typeface="Cambria Math" panose="02040503050406030204" pitchFamily="18" charset="0"/>
                                    </a:rPr>
                                    <m:t>](</m:t>
                                  </m:r>
                                  <m:r>
                                    <a:rPr lang="en-IN" sz="1900" i="1">
                                      <a:latin typeface="Cambria Math" panose="02040503050406030204" pitchFamily="18" charset="0"/>
                                    </a:rPr>
                                    <m:t>𝐺</m:t>
                                  </m:r>
                                  <m:r>
                                    <a:rPr lang="en-IN" sz="1900" i="1">
                                      <a:latin typeface="Cambria Math" panose="02040503050406030204" pitchFamily="18" charset="0"/>
                                    </a:rPr>
                                    <m:t>)</m:t>
                                  </m:r>
                                </m:sup>
                              </m:sSup>
                            </m:e>
                          </m:d>
                        </m:e>
                        <m:sup>
                          <m:r>
                            <a:rPr lang="en-IN" sz="1900" b="0" i="1" smtClean="0">
                              <a:latin typeface="Cambria Math" panose="02040503050406030204" pitchFamily="18" charset="0"/>
                            </a:rPr>
                            <m:t>2</m:t>
                          </m:r>
                        </m:sup>
                      </m:sSup>
                    </m:oMath>
                  </m:oMathPara>
                </a14:m>
                <a:endParaRPr lang="en-US" sz="1900" dirty="0"/>
              </a:p>
            </p:txBody>
          </p:sp>
        </mc:Choice>
        <mc:Fallback xmlns="">
          <p:sp>
            <p:nvSpPr>
              <p:cNvPr id="6" name="Content Placeholder 5">
                <a:extLst>
                  <a:ext uri="{FF2B5EF4-FFF2-40B4-BE49-F238E27FC236}">
                    <a16:creationId xmlns:a16="http://schemas.microsoft.com/office/drawing/2014/main" id="{AA872AC6-A67C-4EB1-8B4A-F67361A21DF3}"/>
                  </a:ext>
                </a:extLst>
              </p:cNvPr>
              <p:cNvSpPr>
                <a:spLocks noGrp="1" noRot="1" noChangeAspect="1" noMove="1" noResize="1" noEditPoints="1" noAdjustHandles="1" noChangeArrowheads="1" noChangeShapeType="1" noTextEdit="1"/>
              </p:cNvSpPr>
              <p:nvPr>
                <p:ph idx="1"/>
              </p:nvPr>
            </p:nvSpPr>
            <p:spPr>
              <a:blipFill>
                <a:blip r:embed="rId3"/>
                <a:stretch>
                  <a:fillRect l="-1697" r="-121"/>
                </a:stretch>
              </a:blipFill>
            </p:spPr>
            <p:txBody>
              <a:bodyPr/>
              <a:lstStyle/>
              <a:p>
                <a:r>
                  <a:rPr lang="en-IN">
                    <a:noFill/>
                  </a:rPr>
                  <a:t> </a:t>
                </a:r>
              </a:p>
            </p:txBody>
          </p:sp>
        </mc:Fallback>
      </mc:AlternateContent>
    </p:spTree>
    <p:extLst>
      <p:ext uri="{BB962C8B-B14F-4D97-AF65-F5344CB8AC3E}">
        <p14:creationId xmlns:p14="http://schemas.microsoft.com/office/powerpoint/2010/main" val="58264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3F96-4995-492A-8D79-F1F4F54BD7FF}"/>
              </a:ext>
            </a:extLst>
          </p:cNvPr>
          <p:cNvSpPr>
            <a:spLocks noGrp="1"/>
          </p:cNvSpPr>
          <p:nvPr>
            <p:ph type="title"/>
          </p:nvPr>
        </p:nvSpPr>
        <p:spPr/>
        <p:txBody>
          <a:bodyPr/>
          <a:lstStyle/>
          <a:p>
            <a:r>
              <a:rPr lang="en-IN" dirty="0"/>
              <a:t>Optimization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23884C-25B4-4902-B1EB-03CEA6478D97}"/>
                  </a:ext>
                </a:extLst>
              </p:cNvPr>
              <p:cNvSpPr>
                <a:spLocks noGrp="1"/>
              </p:cNvSpPr>
              <p:nvPr>
                <p:ph idx="1"/>
              </p:nvPr>
            </p:nvSpPr>
            <p:spPr>
              <a:xfrm>
                <a:off x="1097280" y="1845733"/>
                <a:ext cx="10058400" cy="4384945"/>
              </a:xfrm>
            </p:spPr>
            <p:txBody>
              <a:bodyPr/>
              <a:lstStyle/>
              <a:p>
                <a:pPr>
                  <a:buFont typeface="Arial" panose="020B0604020202020204" pitchFamily="34" charset="0"/>
                  <a:buChar char="•"/>
                </a:pPr>
                <a:r>
                  <a:rPr lang="en-IN" sz="2400" dirty="0"/>
                  <a:t>Style cost function</a:t>
                </a:r>
              </a:p>
              <a:p>
                <a:pPr lvl="1">
                  <a:buFont typeface="Wingdings" panose="05000000000000000000" pitchFamily="2" charset="2"/>
                  <a:buChar char="§"/>
                </a:pPr>
                <a:r>
                  <a:rPr lang="en-US" sz="1900" dirty="0"/>
                  <a:t>The style loss is designed to preserve stylistic characteristics of the style image.</a:t>
                </a:r>
              </a:p>
              <a:p>
                <a:pPr lvl="1">
                  <a:buFont typeface="Wingdings" panose="05000000000000000000" pitchFamily="2" charset="2"/>
                  <a:buChar char="§"/>
                </a:pPr>
                <a:r>
                  <a:rPr lang="en-US" sz="1900" dirty="0"/>
                  <a:t>Say, you use layer </a:t>
                </a:r>
                <a14:m>
                  <m:oMath xmlns:m="http://schemas.openxmlformats.org/officeDocument/2006/math">
                    <m:r>
                      <a:rPr lang="en-IN" sz="1900" i="1">
                        <a:latin typeface="Cambria Math" panose="02040503050406030204" pitchFamily="18" charset="0"/>
                      </a:rPr>
                      <m:t>𝑙</m:t>
                    </m:r>
                  </m:oMath>
                </a14:m>
                <a:r>
                  <a:rPr lang="en-US" sz="1900" dirty="0"/>
                  <a:t> of a pre-trained network to compute style cost and </a:t>
                </a:r>
                <a14:m>
                  <m:oMath xmlns:m="http://schemas.openxmlformats.org/officeDocument/2006/math">
                    <m:sSubSup>
                      <m:sSubSupPr>
                        <m:ctrlPr>
                          <a:rPr lang="en-US" sz="1900" i="1" smtClean="0">
                            <a:latin typeface="Cambria Math" panose="02040503050406030204" pitchFamily="18" charset="0"/>
                          </a:rPr>
                        </m:ctrlPr>
                      </m:sSubSupPr>
                      <m:e>
                        <m:r>
                          <a:rPr lang="en-IN" sz="1900" b="0" i="1" smtClean="0">
                            <a:latin typeface="Cambria Math" panose="02040503050406030204" pitchFamily="18" charset="0"/>
                          </a:rPr>
                          <m:t>𝑎</m:t>
                        </m:r>
                      </m:e>
                      <m:sub>
                        <m:r>
                          <a:rPr lang="en-IN" sz="1900" b="0" i="1" smtClean="0">
                            <a:latin typeface="Cambria Math" panose="02040503050406030204" pitchFamily="18" charset="0"/>
                          </a:rPr>
                          <m:t>(</m:t>
                        </m:r>
                        <m:r>
                          <a:rPr lang="en-IN" sz="1900" b="0" i="1" smtClean="0">
                            <a:latin typeface="Cambria Math" panose="02040503050406030204" pitchFamily="18" charset="0"/>
                          </a:rPr>
                          <m:t>𝑖</m:t>
                        </m:r>
                        <m:r>
                          <a:rPr lang="en-IN" sz="1900" b="0" i="1" smtClean="0">
                            <a:latin typeface="Cambria Math" panose="02040503050406030204" pitchFamily="18" charset="0"/>
                          </a:rPr>
                          <m:t>,</m:t>
                        </m:r>
                        <m:r>
                          <a:rPr lang="en-IN" sz="1900" b="0" i="1" smtClean="0">
                            <a:latin typeface="Cambria Math" panose="02040503050406030204" pitchFamily="18" charset="0"/>
                          </a:rPr>
                          <m:t>𝑗</m:t>
                        </m:r>
                        <m:r>
                          <a:rPr lang="en-IN" sz="1900" b="0" i="1" smtClean="0">
                            <a:latin typeface="Cambria Math" panose="02040503050406030204" pitchFamily="18" charset="0"/>
                          </a:rPr>
                          <m:t>,</m:t>
                        </m:r>
                        <m:r>
                          <a:rPr lang="en-IN" sz="1900" b="0" i="1" smtClean="0">
                            <a:latin typeface="Cambria Math" panose="02040503050406030204" pitchFamily="18" charset="0"/>
                          </a:rPr>
                          <m:t>𝑘</m:t>
                        </m:r>
                        <m:r>
                          <a:rPr lang="en-IN" sz="1900" b="0" i="1" smtClean="0">
                            <a:latin typeface="Cambria Math" panose="02040503050406030204" pitchFamily="18" charset="0"/>
                          </a:rPr>
                          <m:t>)</m:t>
                        </m:r>
                      </m:sub>
                      <m:sup>
                        <m:d>
                          <m:dPr>
                            <m:begChr m:val="["/>
                            <m:endChr m:val="]"/>
                            <m:ctrlPr>
                              <a:rPr lang="en-IN" sz="1900" b="0" i="1" smtClean="0">
                                <a:latin typeface="Cambria Math" panose="02040503050406030204" pitchFamily="18" charset="0"/>
                              </a:rPr>
                            </m:ctrlPr>
                          </m:dPr>
                          <m:e>
                            <m:r>
                              <a:rPr lang="en-IN" sz="1900" b="0" i="1" smtClean="0">
                                <a:latin typeface="Cambria Math" panose="02040503050406030204" pitchFamily="18" charset="0"/>
                              </a:rPr>
                              <m:t>𝑙</m:t>
                            </m:r>
                          </m:e>
                        </m:d>
                        <m:r>
                          <a:rPr lang="en-IN" sz="1900" b="0" i="1" smtClean="0">
                            <a:latin typeface="Cambria Math" panose="02040503050406030204" pitchFamily="18" charset="0"/>
                          </a:rPr>
                          <m:t>[</m:t>
                        </m:r>
                        <m:r>
                          <a:rPr lang="en-IN" sz="1900" b="0" i="1" smtClean="0">
                            <a:latin typeface="Cambria Math" panose="02040503050406030204" pitchFamily="18" charset="0"/>
                          </a:rPr>
                          <m:t>𝑆</m:t>
                        </m:r>
                        <m:r>
                          <a:rPr lang="en-IN" sz="1900" b="0" i="1" smtClean="0">
                            <a:latin typeface="Cambria Math" panose="02040503050406030204" pitchFamily="18" charset="0"/>
                          </a:rPr>
                          <m:t>]</m:t>
                        </m:r>
                      </m:sup>
                    </m:sSubSup>
                  </m:oMath>
                </a14:m>
                <a:r>
                  <a:rPr lang="en-US" sz="1900" dirty="0"/>
                  <a:t>and </a:t>
                </a:r>
                <a14:m>
                  <m:oMath xmlns:m="http://schemas.openxmlformats.org/officeDocument/2006/math">
                    <m:sSubSup>
                      <m:sSubSupPr>
                        <m:ctrlPr>
                          <a:rPr lang="en-US" sz="1900" i="1" smtClean="0">
                            <a:latin typeface="Cambria Math" panose="02040503050406030204" pitchFamily="18" charset="0"/>
                          </a:rPr>
                        </m:ctrlPr>
                      </m:sSubSupPr>
                      <m:e>
                        <m:r>
                          <a:rPr lang="en-IN" sz="1900" b="0" i="1" smtClean="0">
                            <a:latin typeface="Cambria Math" panose="02040503050406030204" pitchFamily="18" charset="0"/>
                          </a:rPr>
                          <m:t>𝑎</m:t>
                        </m:r>
                      </m:e>
                      <m:sub>
                        <m:r>
                          <a:rPr lang="en-IN" sz="1900" b="0" i="1" smtClean="0">
                            <a:latin typeface="Cambria Math" panose="02040503050406030204" pitchFamily="18" charset="0"/>
                          </a:rPr>
                          <m:t>(</m:t>
                        </m:r>
                        <m:r>
                          <a:rPr lang="en-IN" sz="1900" b="0" i="1" smtClean="0">
                            <a:latin typeface="Cambria Math" panose="02040503050406030204" pitchFamily="18" charset="0"/>
                          </a:rPr>
                          <m:t>𝑖</m:t>
                        </m:r>
                        <m:r>
                          <a:rPr lang="en-IN" sz="1900" b="0" i="1" smtClean="0">
                            <a:latin typeface="Cambria Math" panose="02040503050406030204" pitchFamily="18" charset="0"/>
                          </a:rPr>
                          <m:t>,</m:t>
                        </m:r>
                        <m:r>
                          <a:rPr lang="en-IN" sz="1900" b="0" i="1" smtClean="0">
                            <a:latin typeface="Cambria Math" panose="02040503050406030204" pitchFamily="18" charset="0"/>
                          </a:rPr>
                          <m:t>𝑗</m:t>
                        </m:r>
                        <m:r>
                          <a:rPr lang="en-IN" sz="1900" b="0" i="1" smtClean="0">
                            <a:latin typeface="Cambria Math" panose="02040503050406030204" pitchFamily="18" charset="0"/>
                          </a:rPr>
                          <m:t>,</m:t>
                        </m:r>
                        <m:r>
                          <a:rPr lang="en-IN" sz="1900" b="0" i="1" smtClean="0">
                            <a:latin typeface="Cambria Math" panose="02040503050406030204" pitchFamily="18" charset="0"/>
                          </a:rPr>
                          <m:t>𝑘</m:t>
                        </m:r>
                        <m:r>
                          <a:rPr lang="en-IN" sz="1900" b="0" i="1" smtClean="0">
                            <a:latin typeface="Cambria Math" panose="02040503050406030204" pitchFamily="18" charset="0"/>
                          </a:rPr>
                          <m:t>)</m:t>
                        </m:r>
                      </m:sub>
                      <m:sup>
                        <m:r>
                          <a:rPr lang="en-IN" sz="1900" b="0" i="1" smtClean="0">
                            <a:latin typeface="Cambria Math" panose="02040503050406030204" pitchFamily="18" charset="0"/>
                          </a:rPr>
                          <m:t>[</m:t>
                        </m:r>
                        <m:r>
                          <a:rPr lang="en-IN" sz="1900" b="0" i="1" smtClean="0">
                            <a:latin typeface="Cambria Math" panose="02040503050406030204" pitchFamily="18" charset="0"/>
                          </a:rPr>
                          <m:t>𝑙</m:t>
                        </m:r>
                        <m:r>
                          <a:rPr lang="en-IN" sz="1900" b="0" i="1" smtClean="0">
                            <a:latin typeface="Cambria Math" panose="02040503050406030204" pitchFamily="18" charset="0"/>
                          </a:rPr>
                          <m:t>](</m:t>
                        </m:r>
                        <m:r>
                          <a:rPr lang="en-IN" sz="1900" b="0" i="1" smtClean="0">
                            <a:latin typeface="Cambria Math" panose="02040503050406030204" pitchFamily="18" charset="0"/>
                          </a:rPr>
                          <m:t>𝐺</m:t>
                        </m:r>
                        <m:r>
                          <a:rPr lang="en-IN" sz="1900" b="0" i="1" smtClean="0">
                            <a:latin typeface="Cambria Math" panose="02040503050406030204" pitchFamily="18" charset="0"/>
                          </a:rPr>
                          <m:t>)</m:t>
                        </m:r>
                      </m:sup>
                    </m:sSubSup>
                  </m:oMath>
                </a14:m>
                <a:r>
                  <a:rPr lang="en-US" sz="1900" dirty="0"/>
                  <a:t>be the activation on layer </a:t>
                </a:r>
                <a14:m>
                  <m:oMath xmlns:m="http://schemas.openxmlformats.org/officeDocument/2006/math">
                    <m:r>
                      <a:rPr lang="en-IN" sz="1900" i="1">
                        <a:latin typeface="Cambria Math" panose="02040503050406030204" pitchFamily="18" charset="0"/>
                      </a:rPr>
                      <m:t>𝑙</m:t>
                    </m:r>
                  </m:oMath>
                </a14:m>
                <a:r>
                  <a:rPr lang="en-US" sz="1900" dirty="0"/>
                  <a:t> at </a:t>
                </a:r>
                <a14:m>
                  <m:oMath xmlns:m="http://schemas.openxmlformats.org/officeDocument/2006/math">
                    <m:r>
                      <a:rPr lang="en-IN" sz="1900" b="0" i="1" smtClean="0">
                        <a:latin typeface="Cambria Math" panose="02040503050406030204" pitchFamily="18" charset="0"/>
                      </a:rPr>
                      <m:t>(</m:t>
                    </m:r>
                    <m:r>
                      <a:rPr lang="en-IN" sz="1900" b="0" i="1" smtClean="0">
                        <a:latin typeface="Cambria Math" panose="02040503050406030204" pitchFamily="18" charset="0"/>
                      </a:rPr>
                      <m:t>𝑖</m:t>
                    </m:r>
                    <m:r>
                      <a:rPr lang="en-IN" sz="1900" b="0" i="1" smtClean="0">
                        <a:latin typeface="Cambria Math" panose="02040503050406030204" pitchFamily="18" charset="0"/>
                      </a:rPr>
                      <m:t>,</m:t>
                    </m:r>
                    <m:r>
                      <a:rPr lang="en-IN" sz="1900" b="0" i="1" smtClean="0">
                        <a:latin typeface="Cambria Math" panose="02040503050406030204" pitchFamily="18" charset="0"/>
                      </a:rPr>
                      <m:t>𝑗</m:t>
                    </m:r>
                    <m:r>
                      <a:rPr lang="en-IN" sz="1900" b="0" i="1" smtClean="0">
                        <a:latin typeface="Cambria Math" panose="02040503050406030204" pitchFamily="18" charset="0"/>
                      </a:rPr>
                      <m:t>,</m:t>
                    </m:r>
                    <m:r>
                      <a:rPr lang="en-IN" sz="1900" b="0" i="1" smtClean="0">
                        <a:latin typeface="Cambria Math" panose="02040503050406030204" pitchFamily="18" charset="0"/>
                      </a:rPr>
                      <m:t>𝑘</m:t>
                    </m:r>
                    <m:r>
                      <a:rPr lang="en-IN" sz="1900" b="0" i="1" smtClean="0">
                        <a:latin typeface="Cambria Math" panose="02040503050406030204" pitchFamily="18" charset="0"/>
                      </a:rPr>
                      <m:t>)</m:t>
                    </m:r>
                  </m:oMath>
                </a14:m>
                <a:r>
                  <a:rPr lang="en-US" sz="1900" dirty="0"/>
                  <a:t> for style image(</a:t>
                </a:r>
                <a:r>
                  <a:rPr lang="en-US" sz="1900" b="1" dirty="0"/>
                  <a:t>S</a:t>
                </a:r>
                <a:r>
                  <a:rPr lang="en-US" sz="1900" dirty="0"/>
                  <a:t>) and generated image(</a:t>
                </a:r>
                <a:r>
                  <a:rPr lang="en-US" sz="1900" b="1" dirty="0"/>
                  <a:t>G</a:t>
                </a:r>
                <a:r>
                  <a:rPr lang="en-US" sz="1900" dirty="0"/>
                  <a:t>) respectively.</a:t>
                </a:r>
              </a:p>
              <a:p>
                <a:pPr lvl="1">
                  <a:lnSpc>
                    <a:spcPct val="100000"/>
                  </a:lnSpc>
                  <a:buFont typeface="Wingdings" panose="05000000000000000000" pitchFamily="2" charset="2"/>
                  <a:buChar char="§"/>
                </a:pPr>
                <a:r>
                  <a:rPr lang="en-US" dirty="0"/>
                  <a:t>The difference between Gram matrices from selected layers is used to compute the style cost, where the Gram matrices for style image and generated image are:</a:t>
                </a:r>
              </a:p>
              <a:p>
                <a:pPr marL="201168" lvl="1"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en-US" sz="1900" i="1" smtClean="0">
                              <a:latin typeface="Cambria Math" panose="02040503050406030204" pitchFamily="18" charset="0"/>
                            </a:rPr>
                          </m:ctrlPr>
                        </m:sSubSupPr>
                        <m:e>
                          <m:r>
                            <a:rPr lang="en-IN" sz="1900" b="0" i="1" smtClean="0">
                              <a:latin typeface="Cambria Math" panose="02040503050406030204" pitchFamily="18" charset="0"/>
                            </a:rPr>
                            <m:t>𝐺</m:t>
                          </m:r>
                        </m:e>
                        <m:sub>
                          <m:r>
                            <a:rPr lang="en-IN" sz="1900" b="0" i="1" smtClean="0">
                              <a:latin typeface="Cambria Math" panose="02040503050406030204" pitchFamily="18" charset="0"/>
                            </a:rPr>
                            <m:t>𝑘</m:t>
                          </m:r>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𝑘</m:t>
                              </m:r>
                            </m:e>
                            <m:sup>
                              <m:r>
                                <a:rPr lang="en-IN" sz="1900" b="0" i="1" smtClean="0">
                                  <a:latin typeface="Cambria Math" panose="02040503050406030204" pitchFamily="18" charset="0"/>
                                </a:rPr>
                                <m:t>′</m:t>
                              </m:r>
                            </m:sup>
                          </m:sSup>
                        </m:sub>
                        <m:sup>
                          <m:d>
                            <m:dPr>
                              <m:begChr m:val="["/>
                              <m:endChr m:val="]"/>
                              <m:ctrlPr>
                                <a:rPr lang="en-IN" sz="1900" b="0" i="1" smtClean="0">
                                  <a:latin typeface="Cambria Math" panose="02040503050406030204" pitchFamily="18" charset="0"/>
                                </a:rPr>
                              </m:ctrlPr>
                            </m:dPr>
                            <m:e>
                              <m:r>
                                <a:rPr lang="en-IN" sz="1900" b="0" i="1" smtClean="0">
                                  <a:latin typeface="Cambria Math" panose="02040503050406030204" pitchFamily="18" charset="0"/>
                                </a:rPr>
                                <m:t>𝑙</m:t>
                              </m:r>
                            </m:e>
                          </m:d>
                          <m:r>
                            <a:rPr lang="en-IN" sz="1900" b="0" i="1" smtClean="0">
                              <a:latin typeface="Cambria Math" panose="02040503050406030204" pitchFamily="18" charset="0"/>
                            </a:rPr>
                            <m:t>(</m:t>
                          </m:r>
                          <m:r>
                            <a:rPr lang="en-IN" sz="1900" b="0" i="1" smtClean="0">
                              <a:latin typeface="Cambria Math" panose="02040503050406030204" pitchFamily="18" charset="0"/>
                            </a:rPr>
                            <m:t>𝑆</m:t>
                          </m:r>
                          <m:r>
                            <a:rPr lang="en-IN" sz="1900" b="0" i="1" smtClean="0">
                              <a:latin typeface="Cambria Math" panose="02040503050406030204" pitchFamily="18" charset="0"/>
                            </a:rPr>
                            <m:t>)</m:t>
                          </m:r>
                        </m:sup>
                      </m:sSubSup>
                      <m:r>
                        <a:rPr lang="en-IN" sz="1900" b="0" i="1" smtClean="0">
                          <a:latin typeface="Cambria Math" panose="02040503050406030204" pitchFamily="18" charset="0"/>
                        </a:rPr>
                        <m:t>=</m:t>
                      </m:r>
                      <m:nary>
                        <m:naryPr>
                          <m:chr m:val="∑"/>
                          <m:ctrlPr>
                            <a:rPr lang="en-IN" sz="1900" b="0" i="1" smtClean="0">
                              <a:latin typeface="Cambria Math" panose="02040503050406030204" pitchFamily="18" charset="0"/>
                            </a:rPr>
                          </m:ctrlPr>
                        </m:naryPr>
                        <m:sub>
                          <m:r>
                            <m:rPr>
                              <m:brk m:alnAt="23"/>
                            </m:rPr>
                            <a:rPr lang="en-IN" sz="1900" b="0" i="1" smtClean="0">
                              <a:latin typeface="Cambria Math" panose="02040503050406030204" pitchFamily="18" charset="0"/>
                            </a:rPr>
                            <m:t>𝑖</m:t>
                          </m:r>
                          <m:r>
                            <a:rPr lang="en-IN" sz="1900" b="0" i="1" smtClean="0">
                              <a:latin typeface="Cambria Math" panose="02040503050406030204" pitchFamily="18" charset="0"/>
                            </a:rPr>
                            <m:t>=1</m:t>
                          </m:r>
                        </m:sub>
                        <m:sup>
                          <m:sSubSup>
                            <m:sSubSupPr>
                              <m:ctrlPr>
                                <a:rPr lang="en-IN" sz="1900" b="0" i="1" smtClean="0">
                                  <a:latin typeface="Cambria Math" panose="02040503050406030204" pitchFamily="18" charset="0"/>
                                </a:rPr>
                              </m:ctrlPr>
                            </m:sSubSupPr>
                            <m:e>
                              <m:r>
                                <a:rPr lang="en-IN" sz="1900" b="0" i="1" smtClean="0">
                                  <a:latin typeface="Cambria Math" panose="02040503050406030204" pitchFamily="18" charset="0"/>
                                </a:rPr>
                                <m:t>𝑛</m:t>
                              </m:r>
                            </m:e>
                            <m:sub>
                              <m:r>
                                <a:rPr lang="en-IN" sz="1900" b="0" i="1" smtClean="0">
                                  <a:latin typeface="Cambria Math" panose="02040503050406030204" pitchFamily="18" charset="0"/>
                                </a:rPr>
                                <m:t>𝐻</m:t>
                              </m:r>
                            </m:sub>
                            <m:sup>
                              <m:r>
                                <a:rPr lang="en-IN" sz="1900" b="0" i="1" smtClean="0">
                                  <a:latin typeface="Cambria Math" panose="02040503050406030204" pitchFamily="18" charset="0"/>
                                </a:rPr>
                                <m:t>[</m:t>
                              </m:r>
                              <m:r>
                                <a:rPr lang="en-IN" sz="1900" b="0" i="1" smtClean="0">
                                  <a:latin typeface="Cambria Math" panose="02040503050406030204" pitchFamily="18" charset="0"/>
                                </a:rPr>
                                <m:t>𝑙</m:t>
                              </m:r>
                              <m:r>
                                <a:rPr lang="en-IN" sz="1900" b="0" i="1" smtClean="0">
                                  <a:latin typeface="Cambria Math" panose="02040503050406030204" pitchFamily="18" charset="0"/>
                                </a:rPr>
                                <m:t>]</m:t>
                              </m:r>
                            </m:sup>
                          </m:sSubSup>
                        </m:sup>
                        <m:e>
                          <m:nary>
                            <m:naryPr>
                              <m:chr m:val="∑"/>
                              <m:ctrlPr>
                                <a:rPr lang="en-IN" sz="1900" b="0" i="1" smtClean="0">
                                  <a:latin typeface="Cambria Math" panose="02040503050406030204" pitchFamily="18" charset="0"/>
                                </a:rPr>
                              </m:ctrlPr>
                            </m:naryPr>
                            <m:sub>
                              <m:r>
                                <m:rPr>
                                  <m:brk m:alnAt="23"/>
                                </m:rPr>
                                <a:rPr lang="en-IN" sz="1900" b="0" i="1" smtClean="0">
                                  <a:latin typeface="Cambria Math" panose="02040503050406030204" pitchFamily="18" charset="0"/>
                                </a:rPr>
                                <m:t>𝑗</m:t>
                              </m:r>
                              <m:r>
                                <a:rPr lang="en-IN" sz="1900" b="0" i="1" smtClean="0">
                                  <a:latin typeface="Cambria Math" panose="02040503050406030204" pitchFamily="18" charset="0"/>
                                </a:rPr>
                                <m:t>=1</m:t>
                              </m:r>
                            </m:sub>
                            <m:sup>
                              <m:sSubSup>
                                <m:sSubSupPr>
                                  <m:ctrlPr>
                                    <a:rPr lang="en-IN" sz="1900" b="0" i="1" smtClean="0">
                                      <a:latin typeface="Cambria Math" panose="02040503050406030204" pitchFamily="18" charset="0"/>
                                    </a:rPr>
                                  </m:ctrlPr>
                                </m:sSubSupPr>
                                <m:e>
                                  <m:r>
                                    <a:rPr lang="en-IN" sz="1900" b="0" i="1" smtClean="0">
                                      <a:latin typeface="Cambria Math" panose="02040503050406030204" pitchFamily="18" charset="0"/>
                                    </a:rPr>
                                    <m:t>𝑛</m:t>
                                  </m:r>
                                </m:e>
                                <m:sub>
                                  <m:r>
                                    <a:rPr lang="en-IN" sz="1900" b="0" i="1" smtClean="0">
                                      <a:latin typeface="Cambria Math" panose="02040503050406030204" pitchFamily="18" charset="0"/>
                                    </a:rPr>
                                    <m:t>𝑊</m:t>
                                  </m:r>
                                </m:sub>
                                <m:sup>
                                  <m:r>
                                    <a:rPr lang="en-IN" sz="1900" b="0" i="1" smtClean="0">
                                      <a:latin typeface="Cambria Math" panose="02040503050406030204" pitchFamily="18" charset="0"/>
                                    </a:rPr>
                                    <m:t>[</m:t>
                                  </m:r>
                                  <m:r>
                                    <a:rPr lang="en-IN" sz="1900" b="0" i="1" smtClean="0">
                                      <a:latin typeface="Cambria Math" panose="02040503050406030204" pitchFamily="18" charset="0"/>
                                    </a:rPr>
                                    <m:t>𝑙</m:t>
                                  </m:r>
                                  <m:r>
                                    <a:rPr lang="en-IN" sz="1900" b="0" i="1" smtClean="0">
                                      <a:latin typeface="Cambria Math" panose="02040503050406030204" pitchFamily="18" charset="0"/>
                                    </a:rPr>
                                    <m:t>]</m:t>
                                  </m:r>
                                </m:sup>
                              </m:sSubSup>
                            </m:sup>
                            <m:e>
                              <m:sSubSup>
                                <m:sSubSupPr>
                                  <m:ctrlPr>
                                    <a:rPr lang="en-US" sz="1900" i="1">
                                      <a:latin typeface="Cambria Math" panose="02040503050406030204" pitchFamily="18" charset="0"/>
                                    </a:rPr>
                                  </m:ctrlPr>
                                </m:sSubSupPr>
                                <m:e>
                                  <m:r>
                                    <a:rPr lang="en-IN" sz="1900" i="1">
                                      <a:latin typeface="Cambria Math" panose="02040503050406030204" pitchFamily="18" charset="0"/>
                                    </a:rPr>
                                    <m:t>𝑎</m:t>
                                  </m:r>
                                </m:e>
                                <m:sub>
                                  <m:r>
                                    <a:rPr lang="en-IN" sz="1900" i="1">
                                      <a:latin typeface="Cambria Math" panose="02040503050406030204" pitchFamily="18" charset="0"/>
                                    </a:rPr>
                                    <m:t>(</m:t>
                                  </m:r>
                                  <m:r>
                                    <a:rPr lang="en-IN" sz="1900" i="1">
                                      <a:latin typeface="Cambria Math" panose="02040503050406030204" pitchFamily="18" charset="0"/>
                                    </a:rPr>
                                    <m:t>𝑖</m:t>
                                  </m:r>
                                  <m:r>
                                    <a:rPr lang="en-IN" sz="1900" i="1">
                                      <a:latin typeface="Cambria Math" panose="02040503050406030204" pitchFamily="18" charset="0"/>
                                    </a:rPr>
                                    <m:t>,</m:t>
                                  </m:r>
                                  <m:r>
                                    <a:rPr lang="en-IN" sz="1900" i="1">
                                      <a:latin typeface="Cambria Math" panose="02040503050406030204" pitchFamily="18" charset="0"/>
                                    </a:rPr>
                                    <m:t>𝑗</m:t>
                                  </m:r>
                                  <m:r>
                                    <a:rPr lang="en-IN" sz="1900" i="1">
                                      <a:latin typeface="Cambria Math" panose="02040503050406030204" pitchFamily="18" charset="0"/>
                                    </a:rPr>
                                    <m:t>,</m:t>
                                  </m:r>
                                  <m:r>
                                    <a:rPr lang="en-IN" sz="1900" i="1">
                                      <a:latin typeface="Cambria Math" panose="02040503050406030204" pitchFamily="18" charset="0"/>
                                    </a:rPr>
                                    <m:t>𝑘</m:t>
                                  </m:r>
                                  <m:r>
                                    <a:rPr lang="en-IN" sz="1900" i="1">
                                      <a:latin typeface="Cambria Math" panose="02040503050406030204" pitchFamily="18" charset="0"/>
                                    </a:rPr>
                                    <m:t>)</m:t>
                                  </m:r>
                                </m:sub>
                                <m:sup>
                                  <m:d>
                                    <m:dPr>
                                      <m:begChr m:val="["/>
                                      <m:endChr m:val="]"/>
                                      <m:ctrlPr>
                                        <a:rPr lang="en-IN" sz="1900" i="1">
                                          <a:latin typeface="Cambria Math" panose="02040503050406030204" pitchFamily="18" charset="0"/>
                                        </a:rPr>
                                      </m:ctrlPr>
                                    </m:dPr>
                                    <m:e>
                                      <m:r>
                                        <a:rPr lang="en-IN" sz="1900" i="1">
                                          <a:latin typeface="Cambria Math" panose="02040503050406030204" pitchFamily="18" charset="0"/>
                                        </a:rPr>
                                        <m:t>𝑙</m:t>
                                      </m:r>
                                    </m:e>
                                  </m:d>
                                  <m:r>
                                    <a:rPr lang="en-IN" sz="1900" i="1">
                                      <a:latin typeface="Cambria Math" panose="02040503050406030204" pitchFamily="18" charset="0"/>
                                    </a:rPr>
                                    <m:t>[</m:t>
                                  </m:r>
                                  <m:r>
                                    <a:rPr lang="en-IN" sz="1900" b="0" i="1" smtClean="0">
                                      <a:latin typeface="Cambria Math" panose="02040503050406030204" pitchFamily="18" charset="0"/>
                                    </a:rPr>
                                    <m:t>𝐺</m:t>
                                  </m:r>
                                  <m:r>
                                    <a:rPr lang="en-IN" sz="1900" i="1">
                                      <a:latin typeface="Cambria Math" panose="02040503050406030204" pitchFamily="18" charset="0"/>
                                    </a:rPr>
                                    <m:t>]</m:t>
                                  </m:r>
                                </m:sup>
                              </m:sSubSup>
                            </m:e>
                          </m:nary>
                        </m:e>
                      </m:nary>
                      <m:sSubSup>
                        <m:sSubSupPr>
                          <m:ctrlPr>
                            <a:rPr lang="en-US" sz="1900" i="1">
                              <a:latin typeface="Cambria Math" panose="02040503050406030204" pitchFamily="18" charset="0"/>
                            </a:rPr>
                          </m:ctrlPr>
                        </m:sSubSupPr>
                        <m:e>
                          <m:r>
                            <a:rPr lang="en-IN" sz="1900" b="0" i="1" smtClean="0">
                              <a:latin typeface="Cambria Math" panose="02040503050406030204" pitchFamily="18" charset="0"/>
                            </a:rPr>
                            <m:t>𝑎</m:t>
                          </m:r>
                        </m:e>
                        <m:sub>
                          <m:r>
                            <a:rPr lang="en-IN" sz="1900" i="1">
                              <a:latin typeface="Cambria Math" panose="02040503050406030204" pitchFamily="18" charset="0"/>
                            </a:rPr>
                            <m:t>(</m:t>
                          </m:r>
                          <m:r>
                            <a:rPr lang="en-IN" sz="1900" i="1">
                              <a:latin typeface="Cambria Math" panose="02040503050406030204" pitchFamily="18" charset="0"/>
                            </a:rPr>
                            <m:t>𝑖</m:t>
                          </m:r>
                          <m:r>
                            <a:rPr lang="en-IN" sz="1900" i="1">
                              <a:latin typeface="Cambria Math" panose="02040503050406030204" pitchFamily="18" charset="0"/>
                            </a:rPr>
                            <m:t>,</m:t>
                          </m:r>
                          <m:r>
                            <a:rPr lang="en-IN" sz="1900" i="1">
                              <a:latin typeface="Cambria Math" panose="02040503050406030204" pitchFamily="18" charset="0"/>
                            </a:rPr>
                            <m:t>𝑗</m:t>
                          </m:r>
                          <m:r>
                            <a:rPr lang="en-IN" sz="1900" i="1">
                              <a:latin typeface="Cambria Math" panose="02040503050406030204" pitchFamily="18" charset="0"/>
                            </a:rPr>
                            <m:t>,</m:t>
                          </m:r>
                          <m:sSup>
                            <m:sSupPr>
                              <m:ctrlPr>
                                <a:rPr lang="en-IN" sz="1900" i="1" smtClean="0">
                                  <a:latin typeface="Cambria Math" panose="02040503050406030204" pitchFamily="18" charset="0"/>
                                </a:rPr>
                              </m:ctrlPr>
                            </m:sSupPr>
                            <m:e>
                              <m:r>
                                <a:rPr lang="en-IN" sz="1900" b="0" i="1" smtClean="0">
                                  <a:latin typeface="Cambria Math" panose="02040503050406030204" pitchFamily="18" charset="0"/>
                                </a:rPr>
                                <m:t>𝑘</m:t>
                              </m:r>
                            </m:e>
                            <m:sup>
                              <m:r>
                                <a:rPr lang="en-IN" sz="1900" b="0" i="1" smtClean="0">
                                  <a:latin typeface="Cambria Math" panose="02040503050406030204" pitchFamily="18" charset="0"/>
                                </a:rPr>
                                <m:t>′</m:t>
                              </m:r>
                            </m:sup>
                          </m:sSup>
                          <m:r>
                            <a:rPr lang="en-IN" sz="1900" i="1">
                              <a:latin typeface="Cambria Math" panose="02040503050406030204" pitchFamily="18" charset="0"/>
                            </a:rPr>
                            <m:t>)</m:t>
                          </m:r>
                        </m:sub>
                        <m:sup>
                          <m:d>
                            <m:dPr>
                              <m:begChr m:val="["/>
                              <m:endChr m:val="]"/>
                              <m:ctrlPr>
                                <a:rPr lang="en-IN" sz="1900" i="1">
                                  <a:latin typeface="Cambria Math" panose="02040503050406030204" pitchFamily="18" charset="0"/>
                                </a:rPr>
                              </m:ctrlPr>
                            </m:dPr>
                            <m:e>
                              <m:r>
                                <a:rPr lang="en-IN" sz="1900" i="1">
                                  <a:latin typeface="Cambria Math" panose="02040503050406030204" pitchFamily="18" charset="0"/>
                                </a:rPr>
                                <m:t>𝑙</m:t>
                              </m:r>
                            </m:e>
                          </m:d>
                          <m:r>
                            <a:rPr lang="en-IN" sz="1900" i="1">
                              <a:latin typeface="Cambria Math" panose="02040503050406030204" pitchFamily="18" charset="0"/>
                            </a:rPr>
                            <m:t>[</m:t>
                          </m:r>
                          <m:r>
                            <a:rPr lang="en-IN" sz="1900" b="0" i="1" smtClean="0">
                              <a:latin typeface="Cambria Math" panose="02040503050406030204" pitchFamily="18" charset="0"/>
                            </a:rPr>
                            <m:t>𝐺</m:t>
                          </m:r>
                          <m:r>
                            <a:rPr lang="en-IN" sz="1900" i="1">
                              <a:latin typeface="Cambria Math" panose="02040503050406030204" pitchFamily="18" charset="0"/>
                            </a:rPr>
                            <m:t>]</m:t>
                          </m:r>
                        </m:sup>
                      </m:sSubSup>
                    </m:oMath>
                  </m:oMathPara>
                </a14:m>
                <a:endParaRPr lang="en-IN" sz="1900" dirty="0"/>
              </a:p>
              <a:p>
                <a:pPr marL="201168" lvl="1"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en-US" sz="1900" i="1">
                              <a:latin typeface="Cambria Math" panose="02040503050406030204" pitchFamily="18" charset="0"/>
                            </a:rPr>
                          </m:ctrlPr>
                        </m:sSubSupPr>
                        <m:e>
                          <m:r>
                            <a:rPr lang="en-IN" sz="1900" i="1">
                              <a:latin typeface="Cambria Math" panose="02040503050406030204" pitchFamily="18" charset="0"/>
                            </a:rPr>
                            <m:t>𝐺</m:t>
                          </m:r>
                        </m:e>
                        <m:sub>
                          <m:r>
                            <a:rPr lang="en-IN" sz="1900" i="1">
                              <a:latin typeface="Cambria Math" panose="02040503050406030204" pitchFamily="18" charset="0"/>
                            </a:rPr>
                            <m:t>𝑘</m:t>
                          </m:r>
                          <m:sSup>
                            <m:sSupPr>
                              <m:ctrlPr>
                                <a:rPr lang="en-IN" sz="1900" i="1">
                                  <a:latin typeface="Cambria Math" panose="02040503050406030204" pitchFamily="18" charset="0"/>
                                </a:rPr>
                              </m:ctrlPr>
                            </m:sSupPr>
                            <m:e>
                              <m:r>
                                <a:rPr lang="en-IN" sz="1900" i="1">
                                  <a:latin typeface="Cambria Math" panose="02040503050406030204" pitchFamily="18" charset="0"/>
                                </a:rPr>
                                <m:t>𝑘</m:t>
                              </m:r>
                            </m:e>
                            <m:sup>
                              <m:r>
                                <a:rPr lang="en-IN" sz="1900" i="1">
                                  <a:latin typeface="Cambria Math" panose="02040503050406030204" pitchFamily="18" charset="0"/>
                                </a:rPr>
                                <m:t>′</m:t>
                              </m:r>
                            </m:sup>
                          </m:sSup>
                        </m:sub>
                        <m:sup>
                          <m:d>
                            <m:dPr>
                              <m:begChr m:val="["/>
                              <m:endChr m:val="]"/>
                              <m:ctrlPr>
                                <a:rPr lang="en-IN" sz="1900" i="1">
                                  <a:latin typeface="Cambria Math" panose="02040503050406030204" pitchFamily="18" charset="0"/>
                                </a:rPr>
                              </m:ctrlPr>
                            </m:dPr>
                            <m:e>
                              <m:r>
                                <a:rPr lang="en-IN" sz="1900" i="1">
                                  <a:latin typeface="Cambria Math" panose="02040503050406030204" pitchFamily="18" charset="0"/>
                                </a:rPr>
                                <m:t>𝑙</m:t>
                              </m:r>
                            </m:e>
                          </m:d>
                          <m:r>
                            <a:rPr lang="en-IN" sz="1900" i="1">
                              <a:latin typeface="Cambria Math" panose="02040503050406030204" pitchFamily="18" charset="0"/>
                            </a:rPr>
                            <m:t>(</m:t>
                          </m:r>
                          <m:r>
                            <a:rPr lang="en-IN" sz="1900" b="0" i="1" smtClean="0">
                              <a:latin typeface="Cambria Math" panose="02040503050406030204" pitchFamily="18" charset="0"/>
                            </a:rPr>
                            <m:t>𝐺</m:t>
                          </m:r>
                          <m:r>
                            <a:rPr lang="en-IN" sz="1900" i="1">
                              <a:latin typeface="Cambria Math" panose="02040503050406030204" pitchFamily="18" charset="0"/>
                            </a:rPr>
                            <m:t>)</m:t>
                          </m:r>
                        </m:sup>
                      </m:sSubSup>
                      <m:r>
                        <a:rPr lang="en-IN" sz="1900" i="1">
                          <a:latin typeface="Cambria Math" panose="02040503050406030204" pitchFamily="18" charset="0"/>
                        </a:rPr>
                        <m:t>=</m:t>
                      </m:r>
                      <m:nary>
                        <m:naryPr>
                          <m:chr m:val="∑"/>
                          <m:ctrlPr>
                            <a:rPr lang="en-IN" sz="1900" i="1">
                              <a:latin typeface="Cambria Math" panose="02040503050406030204" pitchFamily="18" charset="0"/>
                            </a:rPr>
                          </m:ctrlPr>
                        </m:naryPr>
                        <m:sub>
                          <m:r>
                            <m:rPr>
                              <m:brk m:alnAt="23"/>
                            </m:rPr>
                            <a:rPr lang="en-IN" sz="1900" i="1">
                              <a:latin typeface="Cambria Math" panose="02040503050406030204" pitchFamily="18" charset="0"/>
                            </a:rPr>
                            <m:t>𝑖</m:t>
                          </m:r>
                          <m:r>
                            <a:rPr lang="en-IN" sz="1900" i="1">
                              <a:latin typeface="Cambria Math" panose="02040503050406030204" pitchFamily="18" charset="0"/>
                            </a:rPr>
                            <m:t>=1</m:t>
                          </m:r>
                        </m:sub>
                        <m:sup>
                          <m:sSubSup>
                            <m:sSubSupPr>
                              <m:ctrlPr>
                                <a:rPr lang="en-IN" sz="1900" i="1">
                                  <a:latin typeface="Cambria Math" panose="02040503050406030204" pitchFamily="18" charset="0"/>
                                </a:rPr>
                              </m:ctrlPr>
                            </m:sSubSupPr>
                            <m:e>
                              <m:r>
                                <a:rPr lang="en-IN" sz="1900" i="1">
                                  <a:latin typeface="Cambria Math" panose="02040503050406030204" pitchFamily="18" charset="0"/>
                                </a:rPr>
                                <m:t>𝑛</m:t>
                              </m:r>
                            </m:e>
                            <m:sub>
                              <m:r>
                                <a:rPr lang="en-IN" sz="1900" i="1">
                                  <a:latin typeface="Cambria Math" panose="02040503050406030204" pitchFamily="18" charset="0"/>
                                </a:rPr>
                                <m:t>𝐻</m:t>
                              </m:r>
                            </m:sub>
                            <m:sup>
                              <m:r>
                                <a:rPr lang="en-IN" sz="1900" i="1">
                                  <a:latin typeface="Cambria Math" panose="02040503050406030204" pitchFamily="18" charset="0"/>
                                </a:rPr>
                                <m:t>[</m:t>
                              </m:r>
                              <m:r>
                                <a:rPr lang="en-IN" sz="1900" i="1">
                                  <a:latin typeface="Cambria Math" panose="02040503050406030204" pitchFamily="18" charset="0"/>
                                </a:rPr>
                                <m:t>𝑙</m:t>
                              </m:r>
                              <m:r>
                                <a:rPr lang="en-IN" sz="1900" i="1">
                                  <a:latin typeface="Cambria Math" panose="02040503050406030204" pitchFamily="18" charset="0"/>
                                </a:rPr>
                                <m:t>]</m:t>
                              </m:r>
                            </m:sup>
                          </m:sSubSup>
                        </m:sup>
                        <m:e>
                          <m:nary>
                            <m:naryPr>
                              <m:chr m:val="∑"/>
                              <m:ctrlPr>
                                <a:rPr lang="en-IN" sz="1900" i="1">
                                  <a:latin typeface="Cambria Math" panose="02040503050406030204" pitchFamily="18" charset="0"/>
                                </a:rPr>
                              </m:ctrlPr>
                            </m:naryPr>
                            <m:sub>
                              <m:r>
                                <m:rPr>
                                  <m:brk m:alnAt="23"/>
                                </m:rPr>
                                <a:rPr lang="en-IN" sz="1900" i="1">
                                  <a:latin typeface="Cambria Math" panose="02040503050406030204" pitchFamily="18" charset="0"/>
                                </a:rPr>
                                <m:t>𝑗</m:t>
                              </m:r>
                              <m:r>
                                <a:rPr lang="en-IN" sz="1900" i="1">
                                  <a:latin typeface="Cambria Math" panose="02040503050406030204" pitchFamily="18" charset="0"/>
                                </a:rPr>
                                <m:t>=1</m:t>
                              </m:r>
                            </m:sub>
                            <m:sup>
                              <m:sSubSup>
                                <m:sSubSupPr>
                                  <m:ctrlPr>
                                    <a:rPr lang="en-IN" sz="1900" i="1">
                                      <a:latin typeface="Cambria Math" panose="02040503050406030204" pitchFamily="18" charset="0"/>
                                    </a:rPr>
                                  </m:ctrlPr>
                                </m:sSubSupPr>
                                <m:e>
                                  <m:r>
                                    <a:rPr lang="en-IN" sz="1900" i="1">
                                      <a:latin typeface="Cambria Math" panose="02040503050406030204" pitchFamily="18" charset="0"/>
                                    </a:rPr>
                                    <m:t>𝑛</m:t>
                                  </m:r>
                                </m:e>
                                <m:sub>
                                  <m:r>
                                    <a:rPr lang="en-IN" sz="1900" i="1">
                                      <a:latin typeface="Cambria Math" panose="02040503050406030204" pitchFamily="18" charset="0"/>
                                    </a:rPr>
                                    <m:t>𝑊</m:t>
                                  </m:r>
                                </m:sub>
                                <m:sup>
                                  <m:r>
                                    <a:rPr lang="en-IN" sz="1900" i="1">
                                      <a:latin typeface="Cambria Math" panose="02040503050406030204" pitchFamily="18" charset="0"/>
                                    </a:rPr>
                                    <m:t>[</m:t>
                                  </m:r>
                                  <m:r>
                                    <a:rPr lang="en-IN" sz="1900" i="1">
                                      <a:latin typeface="Cambria Math" panose="02040503050406030204" pitchFamily="18" charset="0"/>
                                    </a:rPr>
                                    <m:t>𝑙</m:t>
                                  </m:r>
                                  <m:r>
                                    <a:rPr lang="en-IN" sz="1900" i="1">
                                      <a:latin typeface="Cambria Math" panose="02040503050406030204" pitchFamily="18" charset="0"/>
                                    </a:rPr>
                                    <m:t>]</m:t>
                                  </m:r>
                                </m:sup>
                              </m:sSubSup>
                            </m:sup>
                            <m:e>
                              <m:sSubSup>
                                <m:sSubSupPr>
                                  <m:ctrlPr>
                                    <a:rPr lang="en-US" sz="1900" i="1">
                                      <a:latin typeface="Cambria Math" panose="02040503050406030204" pitchFamily="18" charset="0"/>
                                    </a:rPr>
                                  </m:ctrlPr>
                                </m:sSubSupPr>
                                <m:e>
                                  <m:r>
                                    <a:rPr lang="en-IN" sz="1900" i="1">
                                      <a:latin typeface="Cambria Math" panose="02040503050406030204" pitchFamily="18" charset="0"/>
                                    </a:rPr>
                                    <m:t>𝑎</m:t>
                                  </m:r>
                                </m:e>
                                <m:sub>
                                  <m:r>
                                    <a:rPr lang="en-IN" sz="1900" i="1">
                                      <a:latin typeface="Cambria Math" panose="02040503050406030204" pitchFamily="18" charset="0"/>
                                    </a:rPr>
                                    <m:t>(</m:t>
                                  </m:r>
                                  <m:r>
                                    <a:rPr lang="en-IN" sz="1900" i="1">
                                      <a:latin typeface="Cambria Math" panose="02040503050406030204" pitchFamily="18" charset="0"/>
                                    </a:rPr>
                                    <m:t>𝑖</m:t>
                                  </m:r>
                                  <m:r>
                                    <a:rPr lang="en-IN" sz="1900" i="1">
                                      <a:latin typeface="Cambria Math" panose="02040503050406030204" pitchFamily="18" charset="0"/>
                                    </a:rPr>
                                    <m:t>,</m:t>
                                  </m:r>
                                  <m:r>
                                    <a:rPr lang="en-IN" sz="1900" i="1">
                                      <a:latin typeface="Cambria Math" panose="02040503050406030204" pitchFamily="18" charset="0"/>
                                    </a:rPr>
                                    <m:t>𝑗</m:t>
                                  </m:r>
                                  <m:r>
                                    <a:rPr lang="en-IN" sz="1900" i="1">
                                      <a:latin typeface="Cambria Math" panose="02040503050406030204" pitchFamily="18" charset="0"/>
                                    </a:rPr>
                                    <m:t>,</m:t>
                                  </m:r>
                                  <m:r>
                                    <a:rPr lang="en-IN" sz="1900" i="1">
                                      <a:latin typeface="Cambria Math" panose="02040503050406030204" pitchFamily="18" charset="0"/>
                                    </a:rPr>
                                    <m:t>𝑘</m:t>
                                  </m:r>
                                  <m:r>
                                    <a:rPr lang="en-IN" sz="1900" i="1">
                                      <a:latin typeface="Cambria Math" panose="02040503050406030204" pitchFamily="18" charset="0"/>
                                    </a:rPr>
                                    <m:t>)</m:t>
                                  </m:r>
                                </m:sub>
                                <m:sup>
                                  <m:d>
                                    <m:dPr>
                                      <m:begChr m:val="["/>
                                      <m:endChr m:val="]"/>
                                      <m:ctrlPr>
                                        <a:rPr lang="en-IN" sz="1900" i="1">
                                          <a:latin typeface="Cambria Math" panose="02040503050406030204" pitchFamily="18" charset="0"/>
                                        </a:rPr>
                                      </m:ctrlPr>
                                    </m:dPr>
                                    <m:e>
                                      <m:r>
                                        <a:rPr lang="en-IN" sz="1900" i="1">
                                          <a:latin typeface="Cambria Math" panose="02040503050406030204" pitchFamily="18" charset="0"/>
                                        </a:rPr>
                                        <m:t>𝑙</m:t>
                                      </m:r>
                                    </m:e>
                                  </m:d>
                                  <m:r>
                                    <a:rPr lang="en-IN" sz="1900" i="1">
                                      <a:latin typeface="Cambria Math" panose="02040503050406030204" pitchFamily="18" charset="0"/>
                                    </a:rPr>
                                    <m:t>[</m:t>
                                  </m:r>
                                  <m:r>
                                    <a:rPr lang="en-IN" sz="1900" b="0" i="1" smtClean="0">
                                      <a:latin typeface="Cambria Math" panose="02040503050406030204" pitchFamily="18" charset="0"/>
                                    </a:rPr>
                                    <m:t>𝐺</m:t>
                                  </m:r>
                                  <m:r>
                                    <a:rPr lang="en-IN" sz="1900" i="1">
                                      <a:latin typeface="Cambria Math" panose="02040503050406030204" pitchFamily="18" charset="0"/>
                                    </a:rPr>
                                    <m:t>]</m:t>
                                  </m:r>
                                </m:sup>
                              </m:sSubSup>
                            </m:e>
                          </m:nary>
                        </m:e>
                      </m:nary>
                      <m:sSubSup>
                        <m:sSubSupPr>
                          <m:ctrlPr>
                            <a:rPr lang="en-US" sz="1900" i="1">
                              <a:latin typeface="Cambria Math" panose="02040503050406030204" pitchFamily="18" charset="0"/>
                            </a:rPr>
                          </m:ctrlPr>
                        </m:sSubSupPr>
                        <m:e>
                          <m:r>
                            <a:rPr lang="en-IN" sz="1900" i="1">
                              <a:latin typeface="Cambria Math" panose="02040503050406030204" pitchFamily="18" charset="0"/>
                            </a:rPr>
                            <m:t>𝑎</m:t>
                          </m:r>
                        </m:e>
                        <m:sub>
                          <m:r>
                            <a:rPr lang="en-IN" sz="1900" i="1">
                              <a:latin typeface="Cambria Math" panose="02040503050406030204" pitchFamily="18" charset="0"/>
                            </a:rPr>
                            <m:t>(</m:t>
                          </m:r>
                          <m:r>
                            <a:rPr lang="en-IN" sz="1900" i="1">
                              <a:latin typeface="Cambria Math" panose="02040503050406030204" pitchFamily="18" charset="0"/>
                            </a:rPr>
                            <m:t>𝑖</m:t>
                          </m:r>
                          <m:r>
                            <a:rPr lang="en-IN" sz="1900" i="1">
                              <a:latin typeface="Cambria Math" panose="02040503050406030204" pitchFamily="18" charset="0"/>
                            </a:rPr>
                            <m:t>,</m:t>
                          </m:r>
                          <m:r>
                            <a:rPr lang="en-IN" sz="1900" i="1">
                              <a:latin typeface="Cambria Math" panose="02040503050406030204" pitchFamily="18" charset="0"/>
                            </a:rPr>
                            <m:t>𝑗</m:t>
                          </m:r>
                          <m:r>
                            <a:rPr lang="en-IN" sz="1900" i="1">
                              <a:latin typeface="Cambria Math" panose="02040503050406030204" pitchFamily="18" charset="0"/>
                            </a:rPr>
                            <m:t>,</m:t>
                          </m:r>
                          <m:sSup>
                            <m:sSupPr>
                              <m:ctrlPr>
                                <a:rPr lang="en-IN" sz="1900" i="1">
                                  <a:latin typeface="Cambria Math" panose="02040503050406030204" pitchFamily="18" charset="0"/>
                                </a:rPr>
                              </m:ctrlPr>
                            </m:sSupPr>
                            <m:e>
                              <m:r>
                                <a:rPr lang="en-IN" sz="1900" i="1">
                                  <a:latin typeface="Cambria Math" panose="02040503050406030204" pitchFamily="18" charset="0"/>
                                </a:rPr>
                                <m:t>𝑘</m:t>
                              </m:r>
                            </m:e>
                            <m:sup>
                              <m:r>
                                <a:rPr lang="en-IN" sz="1900" i="1">
                                  <a:latin typeface="Cambria Math" panose="02040503050406030204" pitchFamily="18" charset="0"/>
                                </a:rPr>
                                <m:t>′</m:t>
                              </m:r>
                            </m:sup>
                          </m:sSup>
                          <m:r>
                            <a:rPr lang="en-IN" sz="1900" i="1">
                              <a:latin typeface="Cambria Math" panose="02040503050406030204" pitchFamily="18" charset="0"/>
                            </a:rPr>
                            <m:t>)</m:t>
                          </m:r>
                        </m:sub>
                        <m:sup>
                          <m:d>
                            <m:dPr>
                              <m:begChr m:val="["/>
                              <m:endChr m:val="]"/>
                              <m:ctrlPr>
                                <a:rPr lang="en-IN" sz="1900" i="1">
                                  <a:latin typeface="Cambria Math" panose="02040503050406030204" pitchFamily="18" charset="0"/>
                                </a:rPr>
                              </m:ctrlPr>
                            </m:dPr>
                            <m:e>
                              <m:r>
                                <a:rPr lang="en-IN" sz="1900" i="1">
                                  <a:latin typeface="Cambria Math" panose="02040503050406030204" pitchFamily="18" charset="0"/>
                                </a:rPr>
                                <m:t>𝑙</m:t>
                              </m:r>
                            </m:e>
                          </m:d>
                          <m:r>
                            <a:rPr lang="en-IN" sz="1900" i="1">
                              <a:latin typeface="Cambria Math" panose="02040503050406030204" pitchFamily="18" charset="0"/>
                            </a:rPr>
                            <m:t>[</m:t>
                          </m:r>
                          <m:r>
                            <a:rPr lang="en-IN" sz="1900" b="0" i="1" smtClean="0">
                              <a:latin typeface="Cambria Math" panose="02040503050406030204" pitchFamily="18" charset="0"/>
                            </a:rPr>
                            <m:t>𝐺</m:t>
                          </m:r>
                          <m:r>
                            <a:rPr lang="en-IN" sz="1900" i="1">
                              <a:latin typeface="Cambria Math" panose="02040503050406030204" pitchFamily="18" charset="0"/>
                            </a:rPr>
                            <m:t>]</m:t>
                          </m:r>
                        </m:sup>
                      </m:sSubSup>
                    </m:oMath>
                  </m:oMathPara>
                </a14:m>
                <a:endParaRPr lang="en-IN" sz="1900" dirty="0"/>
              </a:p>
            </p:txBody>
          </p:sp>
        </mc:Choice>
        <mc:Fallback xmlns="">
          <p:sp>
            <p:nvSpPr>
              <p:cNvPr id="3" name="Content Placeholder 2">
                <a:extLst>
                  <a:ext uri="{FF2B5EF4-FFF2-40B4-BE49-F238E27FC236}">
                    <a16:creationId xmlns:a16="http://schemas.microsoft.com/office/drawing/2014/main" id="{E623884C-25B4-4902-B1EB-03CEA6478D97}"/>
                  </a:ext>
                </a:extLst>
              </p:cNvPr>
              <p:cNvSpPr>
                <a:spLocks noGrp="1" noRot="1" noChangeAspect="1" noMove="1" noResize="1" noEditPoints="1" noAdjustHandles="1" noChangeArrowheads="1" noChangeShapeType="1" noTextEdit="1"/>
              </p:cNvSpPr>
              <p:nvPr>
                <p:ph idx="1"/>
              </p:nvPr>
            </p:nvSpPr>
            <p:spPr>
              <a:xfrm>
                <a:off x="1097280" y="1845733"/>
                <a:ext cx="10058400" cy="4384945"/>
              </a:xfrm>
              <a:blipFill>
                <a:blip r:embed="rId3"/>
                <a:stretch>
                  <a:fillRect l="-1697" t="-1947"/>
                </a:stretch>
              </a:blipFill>
            </p:spPr>
            <p:txBody>
              <a:bodyPr/>
              <a:lstStyle/>
              <a:p>
                <a:r>
                  <a:rPr lang="en-IN">
                    <a:noFill/>
                  </a:rPr>
                  <a:t> </a:t>
                </a:r>
              </a:p>
            </p:txBody>
          </p:sp>
        </mc:Fallback>
      </mc:AlternateContent>
    </p:spTree>
    <p:extLst>
      <p:ext uri="{BB962C8B-B14F-4D97-AF65-F5344CB8AC3E}">
        <p14:creationId xmlns:p14="http://schemas.microsoft.com/office/powerpoint/2010/main" val="372399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8501-BF50-4FB6-80C5-69CDF0F389EC}"/>
              </a:ext>
            </a:extLst>
          </p:cNvPr>
          <p:cNvSpPr>
            <a:spLocks noGrp="1"/>
          </p:cNvSpPr>
          <p:nvPr>
            <p:ph type="title"/>
          </p:nvPr>
        </p:nvSpPr>
        <p:spPr/>
        <p:txBody>
          <a:bodyPr/>
          <a:lstStyle/>
          <a:p>
            <a:r>
              <a:rPr lang="en-IN" dirty="0"/>
              <a:t>Optimization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0E9C9E-38E6-43F9-BE91-3AAD8C693D6B}"/>
                  </a:ext>
                </a:extLst>
              </p:cNvPr>
              <p:cNvSpPr>
                <a:spLocks noGrp="1"/>
              </p:cNvSpPr>
              <p:nvPr>
                <p:ph idx="1"/>
              </p:nvPr>
            </p:nvSpPr>
            <p:spPr/>
            <p:txBody>
              <a:bodyPr/>
              <a:lstStyle/>
              <a:p>
                <a:pPr>
                  <a:buFont typeface="Arial" panose="020B0604020202020204" pitchFamily="34" charset="0"/>
                  <a:buChar char="•"/>
                </a:pPr>
                <a:r>
                  <a:rPr lang="en-IN" sz="2400" dirty="0"/>
                  <a:t>Style cost function</a:t>
                </a:r>
              </a:p>
              <a:p>
                <a:pPr marL="635508" lvl="1" indent="-342900">
                  <a:buFont typeface="Wingdings" panose="05000000000000000000" pitchFamily="2" charset="2"/>
                  <a:buChar char="§"/>
                </a:pPr>
                <a:r>
                  <a:rPr lang="en-IN" sz="2200" dirty="0"/>
                  <a:t>The style cost function is defined as:</a:t>
                </a:r>
              </a:p>
              <a:p>
                <a:pPr marL="292608" lvl="1" indent="0" algn="ctr">
                  <a:buNone/>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𝐽</m:t>
                          </m:r>
                        </m:e>
                        <m:sub>
                          <m:r>
                            <a:rPr lang="en-IN" sz="2400" b="0" i="1" smtClean="0">
                              <a:latin typeface="Cambria Math" panose="02040503050406030204" pitchFamily="18" charset="0"/>
                            </a:rPr>
                            <m:t>𝑆𝑡𝑦𝑙𝑒</m:t>
                          </m:r>
                        </m:sub>
                      </m:sSub>
                      <m:d>
                        <m:dPr>
                          <m:ctrlPr>
                            <a:rPr lang="en-IN" sz="2400" i="1">
                              <a:latin typeface="Cambria Math" panose="02040503050406030204" pitchFamily="18" charset="0"/>
                            </a:rPr>
                          </m:ctrlPr>
                        </m:dPr>
                        <m:e>
                          <m:r>
                            <a:rPr lang="en-IN" sz="2400" b="0" i="1" smtClean="0">
                              <a:latin typeface="Cambria Math" panose="02040503050406030204" pitchFamily="18" charset="0"/>
                            </a:rPr>
                            <m:t>𝑆</m:t>
                          </m:r>
                          <m:r>
                            <a:rPr lang="en-IN" sz="2400" i="1">
                              <a:latin typeface="Cambria Math" panose="02040503050406030204" pitchFamily="18" charset="0"/>
                            </a:rPr>
                            <m:t>,</m:t>
                          </m:r>
                          <m:r>
                            <a:rPr lang="en-IN" sz="2400" i="1">
                              <a:latin typeface="Cambria Math" panose="02040503050406030204" pitchFamily="18" charset="0"/>
                            </a:rPr>
                            <m:t>𝐺</m:t>
                          </m:r>
                        </m:e>
                      </m:d>
                      <m:r>
                        <a:rPr lang="en-IN" sz="2400" i="1">
                          <a:latin typeface="Cambria Math" panose="02040503050406030204" pitchFamily="18" charset="0"/>
                        </a:rPr>
                        <m:t>=</m:t>
                      </m:r>
                      <m:f>
                        <m:fPr>
                          <m:ctrlPr>
                            <a:rPr lang="en-US" sz="2400" i="1">
                              <a:latin typeface="Cambria Math" panose="02040503050406030204" pitchFamily="18" charset="0"/>
                            </a:rPr>
                          </m:ctrlPr>
                        </m:fPr>
                        <m:num>
                          <m:r>
                            <a:rPr lang="en-IN" sz="2400" i="1">
                              <a:latin typeface="Cambria Math" panose="02040503050406030204" pitchFamily="18" charset="0"/>
                            </a:rPr>
                            <m:t>1</m:t>
                          </m:r>
                        </m:num>
                        <m:den>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(2</m:t>
                              </m:r>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𝑛</m:t>
                                  </m:r>
                                </m:e>
                                <m:sub>
                                  <m:r>
                                    <a:rPr lang="en-IN" sz="2400" b="0" i="1" smtClean="0">
                                      <a:latin typeface="Cambria Math" panose="02040503050406030204" pitchFamily="18" charset="0"/>
                                    </a:rPr>
                                    <m:t>𝐻</m:t>
                                  </m:r>
                                </m:sub>
                                <m:sup>
                                  <m:r>
                                    <a:rPr lang="en-IN" sz="2400" b="0" i="1" smtClean="0">
                                      <a:latin typeface="Cambria Math" panose="02040503050406030204" pitchFamily="18" charset="0"/>
                                    </a:rPr>
                                    <m:t>[</m:t>
                                  </m:r>
                                  <m:r>
                                    <a:rPr lang="en-IN" sz="2400" b="0" i="1" smtClean="0">
                                      <a:latin typeface="Cambria Math" panose="02040503050406030204" pitchFamily="18" charset="0"/>
                                    </a:rPr>
                                    <m:t>𝑙</m:t>
                                  </m:r>
                                  <m:r>
                                    <a:rPr lang="en-IN" sz="2400" b="0" i="1" smtClean="0">
                                      <a:latin typeface="Cambria Math" panose="02040503050406030204" pitchFamily="18" charset="0"/>
                                    </a:rPr>
                                    <m:t>]</m:t>
                                  </m:r>
                                </m:sup>
                              </m:sSubSup>
                              <m:sSubSup>
                                <m:sSubSupPr>
                                  <m:ctrlPr>
                                    <a:rPr lang="en-IN" sz="2400" i="1">
                                      <a:latin typeface="Cambria Math" panose="02040503050406030204" pitchFamily="18" charset="0"/>
                                    </a:rPr>
                                  </m:ctrlPr>
                                </m:sSubSupPr>
                                <m:e>
                                  <m:r>
                                    <a:rPr lang="en-IN" sz="2400" i="1">
                                      <a:latin typeface="Cambria Math" panose="02040503050406030204" pitchFamily="18" charset="0"/>
                                    </a:rPr>
                                    <m:t>𝑛</m:t>
                                  </m:r>
                                </m:e>
                                <m:sub>
                                  <m:r>
                                    <a:rPr lang="en-IN" sz="2400" b="0" i="1" smtClean="0">
                                      <a:latin typeface="Cambria Math" panose="02040503050406030204" pitchFamily="18" charset="0"/>
                                    </a:rPr>
                                    <m:t>𝑊</m:t>
                                  </m:r>
                                </m:sub>
                                <m:sup>
                                  <m:r>
                                    <a:rPr lang="en-IN" sz="2400" i="1">
                                      <a:latin typeface="Cambria Math" panose="02040503050406030204" pitchFamily="18" charset="0"/>
                                    </a:rPr>
                                    <m:t>[</m:t>
                                  </m:r>
                                  <m:r>
                                    <a:rPr lang="en-IN" sz="2400" i="1">
                                      <a:latin typeface="Cambria Math" panose="02040503050406030204" pitchFamily="18" charset="0"/>
                                    </a:rPr>
                                    <m:t>𝑙</m:t>
                                  </m:r>
                                  <m:r>
                                    <a:rPr lang="en-IN" sz="2400" i="1">
                                      <a:latin typeface="Cambria Math" panose="02040503050406030204" pitchFamily="18" charset="0"/>
                                    </a:rPr>
                                    <m:t>]</m:t>
                                  </m:r>
                                </m:sup>
                              </m:sSubSup>
                              <m:sSubSup>
                                <m:sSubSupPr>
                                  <m:ctrlPr>
                                    <a:rPr lang="en-IN" sz="2400" i="1">
                                      <a:latin typeface="Cambria Math" panose="02040503050406030204" pitchFamily="18" charset="0"/>
                                    </a:rPr>
                                  </m:ctrlPr>
                                </m:sSubSupPr>
                                <m:e>
                                  <m:r>
                                    <a:rPr lang="en-IN" sz="2400" i="1">
                                      <a:latin typeface="Cambria Math" panose="02040503050406030204" pitchFamily="18" charset="0"/>
                                    </a:rPr>
                                    <m:t>𝑛</m:t>
                                  </m:r>
                                </m:e>
                                <m:sub>
                                  <m:r>
                                    <a:rPr lang="en-IN" sz="2400" b="0" i="1" smtClean="0">
                                      <a:latin typeface="Cambria Math" panose="02040503050406030204" pitchFamily="18" charset="0"/>
                                    </a:rPr>
                                    <m:t>𝐶</m:t>
                                  </m:r>
                                </m:sub>
                                <m:sup>
                                  <m:r>
                                    <a:rPr lang="en-IN" sz="2400" i="1">
                                      <a:latin typeface="Cambria Math" panose="02040503050406030204" pitchFamily="18" charset="0"/>
                                    </a:rPr>
                                    <m:t>[</m:t>
                                  </m:r>
                                  <m:r>
                                    <a:rPr lang="en-IN" sz="2400" i="1">
                                      <a:latin typeface="Cambria Math" panose="02040503050406030204" pitchFamily="18" charset="0"/>
                                    </a:rPr>
                                    <m:t>𝑙</m:t>
                                  </m:r>
                                  <m:r>
                                    <a:rPr lang="en-IN" sz="2400" i="1">
                                      <a:latin typeface="Cambria Math" panose="02040503050406030204" pitchFamily="18" charset="0"/>
                                    </a:rPr>
                                    <m:t>]</m:t>
                                  </m:r>
                                </m:sup>
                              </m:sSubSup>
                              <m:r>
                                <a:rPr lang="en-IN" sz="2400" b="0" i="1" smtClean="0">
                                  <a:latin typeface="Cambria Math" panose="02040503050406030204" pitchFamily="18" charset="0"/>
                                </a:rPr>
                                <m:t>)</m:t>
                              </m:r>
                            </m:e>
                            <m:sup>
                              <m:r>
                                <a:rPr lang="en-IN" sz="2400" b="0" i="1" smtClean="0">
                                  <a:latin typeface="Cambria Math" panose="02040503050406030204" pitchFamily="18" charset="0"/>
                                </a:rPr>
                                <m:t>2</m:t>
                              </m:r>
                            </m:sup>
                          </m:sSup>
                        </m:den>
                      </m:f>
                      <m:nary>
                        <m:naryPr>
                          <m:chr m:val="∑"/>
                          <m:supHide m:val="on"/>
                          <m:ctrlPr>
                            <a:rPr lang="en-IN" sz="2400" i="1" smtClean="0">
                              <a:latin typeface="Cambria Math" panose="02040503050406030204" pitchFamily="18" charset="0"/>
                            </a:rPr>
                          </m:ctrlPr>
                        </m:naryPr>
                        <m:sub>
                          <m:r>
                            <m:rPr>
                              <m:brk m:alnAt="7"/>
                            </m:rPr>
                            <a:rPr lang="en-IN" sz="2400" b="0" i="1" smtClean="0">
                              <a:latin typeface="Cambria Math" panose="02040503050406030204" pitchFamily="18" charset="0"/>
                            </a:rPr>
                            <m:t>𝑘</m:t>
                          </m:r>
                        </m:sub>
                        <m:sup/>
                        <m:e>
                          <m:nary>
                            <m:naryPr>
                              <m:chr m:val="∑"/>
                              <m:supHide m:val="on"/>
                              <m:ctrlPr>
                                <a:rPr lang="en-IN" sz="2400" i="1" smtClean="0">
                                  <a:latin typeface="Cambria Math" panose="02040503050406030204" pitchFamily="18" charset="0"/>
                                </a:rPr>
                              </m:ctrlPr>
                            </m:naryPr>
                            <m:sub>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𝑘</m:t>
                                  </m:r>
                                </m:e>
                                <m:sup>
                                  <m:r>
                                    <a:rPr lang="en-IN" sz="2400" b="0" i="1" smtClean="0">
                                      <a:latin typeface="Cambria Math" panose="02040503050406030204" pitchFamily="18" charset="0"/>
                                    </a:rPr>
                                    <m:t>′</m:t>
                                  </m:r>
                                </m:sup>
                              </m:sSup>
                            </m:sub>
                            <m:sup/>
                            <m:e>
                              <m:sSup>
                                <m:sSupPr>
                                  <m:ctrlPr>
                                    <a:rPr lang="en-IN" sz="2400" i="1" smtClean="0">
                                      <a:latin typeface="Cambria Math" panose="02040503050406030204" pitchFamily="18" charset="0"/>
                                    </a:rPr>
                                  </m:ctrlPr>
                                </m:sSupPr>
                                <m:e>
                                  <m:d>
                                    <m:dPr>
                                      <m:ctrlPr>
                                        <a:rPr lang="en-IN"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IN" sz="2400" i="1">
                                              <a:latin typeface="Cambria Math" panose="02040503050406030204" pitchFamily="18" charset="0"/>
                                            </a:rPr>
                                            <m:t>𝐺</m:t>
                                          </m:r>
                                        </m:e>
                                        <m:sub>
                                          <m:r>
                                            <a:rPr lang="en-IN" sz="2400" i="1">
                                              <a:latin typeface="Cambria Math" panose="02040503050406030204" pitchFamily="18" charset="0"/>
                                            </a:rPr>
                                            <m:t>𝑘</m:t>
                                          </m:r>
                                          <m:sSup>
                                            <m:sSupPr>
                                              <m:ctrlPr>
                                                <a:rPr lang="en-IN" sz="2400" i="1">
                                                  <a:latin typeface="Cambria Math" panose="02040503050406030204" pitchFamily="18" charset="0"/>
                                                </a:rPr>
                                              </m:ctrlPr>
                                            </m:sSupPr>
                                            <m:e>
                                              <m:r>
                                                <a:rPr lang="en-IN" sz="2400" i="1">
                                                  <a:latin typeface="Cambria Math" panose="02040503050406030204" pitchFamily="18" charset="0"/>
                                                </a:rPr>
                                                <m:t>𝑘</m:t>
                                              </m:r>
                                            </m:e>
                                            <m:sup>
                                              <m:r>
                                                <a:rPr lang="en-IN" sz="2400" i="1">
                                                  <a:latin typeface="Cambria Math" panose="02040503050406030204" pitchFamily="18" charset="0"/>
                                                </a:rPr>
                                                <m:t>′</m:t>
                                              </m:r>
                                            </m:sup>
                                          </m:sSup>
                                        </m:sub>
                                        <m:sup>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𝑙</m:t>
                                              </m:r>
                                            </m:e>
                                          </m:d>
                                          <m:r>
                                            <a:rPr lang="en-IN" sz="2400" i="1">
                                              <a:latin typeface="Cambria Math" panose="02040503050406030204" pitchFamily="18" charset="0"/>
                                            </a:rPr>
                                            <m:t>(</m:t>
                                          </m:r>
                                          <m:r>
                                            <a:rPr lang="en-IN" sz="2400" i="1">
                                              <a:latin typeface="Cambria Math" panose="02040503050406030204" pitchFamily="18" charset="0"/>
                                            </a:rPr>
                                            <m:t>𝑆</m:t>
                                          </m:r>
                                          <m:r>
                                            <a:rPr lang="en-IN" sz="2400" i="1">
                                              <a:latin typeface="Cambria Math" panose="02040503050406030204" pitchFamily="18" charset="0"/>
                                            </a:rPr>
                                            <m:t>)</m:t>
                                          </m:r>
                                        </m:sup>
                                      </m:sSubSup>
                                      <m:r>
                                        <a:rPr lang="en-IN" sz="2400" i="1">
                                          <a:latin typeface="Cambria Math" panose="02040503050406030204" pitchFamily="18" charset="0"/>
                                        </a:rPr>
                                        <m:t>−</m:t>
                                      </m:r>
                                      <m:sSubSup>
                                        <m:sSubSupPr>
                                          <m:ctrlPr>
                                            <a:rPr lang="en-US" sz="2400" i="1">
                                              <a:latin typeface="Cambria Math" panose="02040503050406030204" pitchFamily="18" charset="0"/>
                                            </a:rPr>
                                          </m:ctrlPr>
                                        </m:sSubSupPr>
                                        <m:e>
                                          <m:r>
                                            <a:rPr lang="en-IN" sz="2400" i="1">
                                              <a:latin typeface="Cambria Math" panose="02040503050406030204" pitchFamily="18" charset="0"/>
                                            </a:rPr>
                                            <m:t>𝐺</m:t>
                                          </m:r>
                                        </m:e>
                                        <m:sub>
                                          <m:r>
                                            <a:rPr lang="en-IN" sz="2400" i="1">
                                              <a:latin typeface="Cambria Math" panose="02040503050406030204" pitchFamily="18" charset="0"/>
                                            </a:rPr>
                                            <m:t>𝑘</m:t>
                                          </m:r>
                                          <m:sSup>
                                            <m:sSupPr>
                                              <m:ctrlPr>
                                                <a:rPr lang="en-IN" sz="2400" i="1">
                                                  <a:latin typeface="Cambria Math" panose="02040503050406030204" pitchFamily="18" charset="0"/>
                                                </a:rPr>
                                              </m:ctrlPr>
                                            </m:sSupPr>
                                            <m:e>
                                              <m:r>
                                                <a:rPr lang="en-IN" sz="2400" i="1">
                                                  <a:latin typeface="Cambria Math" panose="02040503050406030204" pitchFamily="18" charset="0"/>
                                                </a:rPr>
                                                <m:t>𝑘</m:t>
                                              </m:r>
                                            </m:e>
                                            <m:sup>
                                              <m:r>
                                                <a:rPr lang="en-IN" sz="2400" i="1">
                                                  <a:latin typeface="Cambria Math" panose="02040503050406030204" pitchFamily="18" charset="0"/>
                                                </a:rPr>
                                                <m:t>′</m:t>
                                              </m:r>
                                            </m:sup>
                                          </m:sSup>
                                        </m:sub>
                                        <m:sup>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𝑙</m:t>
                                              </m:r>
                                            </m:e>
                                          </m:d>
                                          <m:r>
                                            <a:rPr lang="en-IN" sz="2400" i="1">
                                              <a:latin typeface="Cambria Math" panose="02040503050406030204" pitchFamily="18" charset="0"/>
                                            </a:rPr>
                                            <m:t>(</m:t>
                                          </m:r>
                                          <m:r>
                                            <a:rPr lang="en-IN" sz="2400" b="0" i="1" smtClean="0">
                                              <a:latin typeface="Cambria Math" panose="02040503050406030204" pitchFamily="18" charset="0"/>
                                            </a:rPr>
                                            <m:t>𝐺</m:t>
                                          </m:r>
                                          <m:r>
                                            <a:rPr lang="en-IN" sz="2400" i="1">
                                              <a:latin typeface="Cambria Math" panose="02040503050406030204" pitchFamily="18" charset="0"/>
                                            </a:rPr>
                                            <m:t>)</m:t>
                                          </m:r>
                                        </m:sup>
                                      </m:sSubSup>
                                    </m:e>
                                  </m:d>
                                </m:e>
                                <m:sup>
                                  <m:r>
                                    <a:rPr lang="en-IN" sz="2400" b="0" i="1" smtClean="0">
                                      <a:latin typeface="Cambria Math" panose="02040503050406030204" pitchFamily="18" charset="0"/>
                                    </a:rPr>
                                    <m:t>2</m:t>
                                  </m:r>
                                </m:sup>
                              </m:sSup>
                            </m:e>
                          </m:nary>
                        </m:e>
                      </m:nary>
                    </m:oMath>
                  </m:oMathPara>
                </a14:m>
                <a:endParaRPr lang="en-IN" sz="2200" dirty="0"/>
              </a:p>
              <a:p>
                <a:pPr>
                  <a:buFont typeface="Arial" panose="020B0604020202020204" pitchFamily="34" charset="0"/>
                  <a:buChar char="•"/>
                </a:pPr>
                <a:r>
                  <a:rPr lang="en-IN" sz="2400" dirty="0"/>
                  <a:t>Cost function</a:t>
                </a:r>
              </a:p>
              <a:p>
                <a:pPr marL="635508" lvl="1" indent="-342900">
                  <a:buFont typeface="Wingdings" panose="05000000000000000000" pitchFamily="2" charset="2"/>
                  <a:buChar char="§"/>
                </a:pPr>
                <a:r>
                  <a:rPr lang="en-IN" sz="2200" dirty="0"/>
                  <a:t>Putting together the content cost function and style cost function we get:</a:t>
                </a:r>
              </a:p>
              <a:p>
                <a:pPr marL="292608" lvl="1" indent="0" algn="ctr">
                  <a:buNone/>
                </a:pPr>
                <a14:m>
                  <m:oMathPara xmlns:m="http://schemas.openxmlformats.org/officeDocument/2006/math">
                    <m:oMathParaPr>
                      <m:jc m:val="centerGroup"/>
                    </m:oMathParaPr>
                    <m:oMath xmlns:m="http://schemas.openxmlformats.org/officeDocument/2006/math">
                      <m:r>
                        <a:rPr lang="en-IN" sz="2200" b="0" i="1" smtClean="0">
                          <a:latin typeface="Cambria Math" panose="02040503050406030204" pitchFamily="18" charset="0"/>
                        </a:rPr>
                        <m:t>𝐽</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𝐺</m:t>
                          </m:r>
                        </m:e>
                      </m:d>
                      <m:r>
                        <a:rPr lang="en-IN" sz="2200" b="0" i="1" smtClean="0">
                          <a:latin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𝛼</m:t>
                      </m:r>
                      <m:sSub>
                        <m:sSubPr>
                          <m:ctrlPr>
                            <a:rPr lang="en-IN" sz="2000" i="1">
                              <a:latin typeface="Cambria Math" panose="02040503050406030204" pitchFamily="18" charset="0"/>
                            </a:rPr>
                          </m:ctrlPr>
                        </m:sSubPr>
                        <m:e>
                          <m:r>
                            <a:rPr lang="en-IN" sz="2000" i="1">
                              <a:latin typeface="Cambria Math" panose="02040503050406030204" pitchFamily="18" charset="0"/>
                            </a:rPr>
                            <m:t>𝐽</m:t>
                          </m:r>
                        </m:e>
                        <m:sub>
                          <m:r>
                            <a:rPr lang="en-IN" sz="2000" b="0" i="1" smtClean="0">
                              <a:latin typeface="Cambria Math" panose="02040503050406030204" pitchFamily="18" charset="0"/>
                            </a:rPr>
                            <m:t>𝐶𝑜𝑛𝑡𝑒𝑛𝑡</m:t>
                          </m:r>
                        </m:sub>
                      </m:sSub>
                      <m:d>
                        <m:dPr>
                          <m:ctrlPr>
                            <a:rPr lang="en-IN" sz="2000" i="1">
                              <a:latin typeface="Cambria Math" panose="02040503050406030204" pitchFamily="18" charset="0"/>
                            </a:rPr>
                          </m:ctrlPr>
                        </m:dPr>
                        <m:e>
                          <m:r>
                            <a:rPr lang="en-IN" sz="2000" b="0" i="1" smtClean="0">
                              <a:latin typeface="Cambria Math" panose="02040503050406030204" pitchFamily="18" charset="0"/>
                            </a:rPr>
                            <m:t>𝐶</m:t>
                          </m:r>
                          <m:r>
                            <a:rPr lang="en-IN" sz="2000" i="1">
                              <a:latin typeface="Cambria Math" panose="02040503050406030204" pitchFamily="18" charset="0"/>
                            </a:rPr>
                            <m:t>,</m:t>
                          </m:r>
                          <m:r>
                            <a:rPr lang="en-IN" sz="2000" i="1">
                              <a:latin typeface="Cambria Math" panose="02040503050406030204" pitchFamily="18" charset="0"/>
                            </a:rPr>
                            <m:t>𝐺</m:t>
                          </m:r>
                        </m:e>
                      </m:d>
                      <m:r>
                        <a:rPr lang="en-IN" sz="2000" b="0" i="1" smtClean="0">
                          <a:latin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𝛽</m:t>
                      </m:r>
                      <m:sSub>
                        <m:sSubPr>
                          <m:ctrlPr>
                            <a:rPr lang="en-IN" sz="2000" i="1">
                              <a:latin typeface="Cambria Math" panose="02040503050406030204" pitchFamily="18" charset="0"/>
                            </a:rPr>
                          </m:ctrlPr>
                        </m:sSubPr>
                        <m:e>
                          <m:r>
                            <a:rPr lang="en-IN" sz="2000" i="1">
                              <a:latin typeface="Cambria Math" panose="02040503050406030204" pitchFamily="18" charset="0"/>
                            </a:rPr>
                            <m:t>𝐽</m:t>
                          </m:r>
                        </m:e>
                        <m:sub>
                          <m:r>
                            <a:rPr lang="en-IN" sz="2000" i="1">
                              <a:latin typeface="Cambria Math" panose="02040503050406030204" pitchFamily="18" charset="0"/>
                            </a:rPr>
                            <m:t>𝑆𝑡𝑦𝑙𝑒</m:t>
                          </m:r>
                        </m:sub>
                      </m:sSub>
                      <m:d>
                        <m:dPr>
                          <m:ctrlPr>
                            <a:rPr lang="en-IN" sz="2000" i="1">
                              <a:latin typeface="Cambria Math" panose="02040503050406030204" pitchFamily="18" charset="0"/>
                            </a:rPr>
                          </m:ctrlPr>
                        </m:dPr>
                        <m:e>
                          <m:r>
                            <a:rPr lang="en-IN" sz="2000" i="1">
                              <a:latin typeface="Cambria Math" panose="02040503050406030204" pitchFamily="18" charset="0"/>
                            </a:rPr>
                            <m:t>𝑆</m:t>
                          </m:r>
                          <m:r>
                            <a:rPr lang="en-IN" sz="2000" i="1">
                              <a:latin typeface="Cambria Math" panose="02040503050406030204" pitchFamily="18" charset="0"/>
                            </a:rPr>
                            <m:t>,</m:t>
                          </m:r>
                          <m:r>
                            <a:rPr lang="en-IN" sz="2000" i="1">
                              <a:latin typeface="Cambria Math" panose="02040503050406030204" pitchFamily="18" charset="0"/>
                            </a:rPr>
                            <m:t>𝐺</m:t>
                          </m:r>
                        </m:e>
                      </m:d>
                    </m:oMath>
                  </m:oMathPara>
                </a14:m>
                <a:endParaRPr lang="en-IN" dirty="0"/>
              </a:p>
              <a:p>
                <a:pPr marL="292608" lvl="1" indent="0">
                  <a:buNone/>
                </a:pPr>
                <a:r>
                  <a:rPr lang="en-IN" sz="2200" dirty="0"/>
                  <a:t>Where </a:t>
                </a:r>
                <a14:m>
                  <m:oMath xmlns:m="http://schemas.openxmlformats.org/officeDocument/2006/math">
                    <m:r>
                      <a:rPr lang="en-IN" sz="2200" i="1">
                        <a:latin typeface="Cambria Math" panose="02040503050406030204" pitchFamily="18" charset="0"/>
                        <a:ea typeface="Cambria Math" panose="02040503050406030204" pitchFamily="18" charset="0"/>
                      </a:rPr>
                      <m:t>𝛼</m:t>
                    </m:r>
                  </m:oMath>
                </a14:m>
                <a:r>
                  <a:rPr lang="en-IN" sz="2200" dirty="0"/>
                  <a:t> and </a:t>
                </a:r>
                <a14:m>
                  <m:oMath xmlns:m="http://schemas.openxmlformats.org/officeDocument/2006/math">
                    <m:r>
                      <a:rPr lang="en-IN" sz="2400" i="1">
                        <a:latin typeface="Cambria Math" panose="02040503050406030204" pitchFamily="18" charset="0"/>
                        <a:ea typeface="Cambria Math" panose="02040503050406030204" pitchFamily="18" charset="0"/>
                      </a:rPr>
                      <m:t>𝛽</m:t>
                    </m:r>
                  </m:oMath>
                </a14:m>
                <a:r>
                  <a:rPr lang="en-IN" sz="2200" dirty="0"/>
                  <a:t> are hyper-parameters used to adjust the content weight and style weight respectively.</a:t>
                </a:r>
              </a:p>
            </p:txBody>
          </p:sp>
        </mc:Choice>
        <mc:Fallback xmlns="">
          <p:sp>
            <p:nvSpPr>
              <p:cNvPr id="3" name="Content Placeholder 2">
                <a:extLst>
                  <a:ext uri="{FF2B5EF4-FFF2-40B4-BE49-F238E27FC236}">
                    <a16:creationId xmlns:a16="http://schemas.microsoft.com/office/drawing/2014/main" id="{230E9C9E-38E6-43F9-BE91-3AAD8C693D6B}"/>
                  </a:ext>
                </a:extLst>
              </p:cNvPr>
              <p:cNvSpPr>
                <a:spLocks noGrp="1" noRot="1" noChangeAspect="1" noMove="1" noResize="1" noEditPoints="1" noAdjustHandles="1" noChangeArrowheads="1" noChangeShapeType="1" noTextEdit="1"/>
              </p:cNvSpPr>
              <p:nvPr>
                <p:ph idx="1"/>
              </p:nvPr>
            </p:nvSpPr>
            <p:spPr>
              <a:blipFill>
                <a:blip r:embed="rId3"/>
                <a:stretch>
                  <a:fillRect l="-1697" t="-2121"/>
                </a:stretch>
              </a:blipFill>
            </p:spPr>
            <p:txBody>
              <a:bodyPr/>
              <a:lstStyle/>
              <a:p>
                <a:r>
                  <a:rPr lang="en-IN">
                    <a:noFill/>
                  </a:rPr>
                  <a:t> </a:t>
                </a:r>
              </a:p>
            </p:txBody>
          </p:sp>
        </mc:Fallback>
      </mc:AlternateContent>
    </p:spTree>
    <p:extLst>
      <p:ext uri="{BB962C8B-B14F-4D97-AF65-F5344CB8AC3E}">
        <p14:creationId xmlns:p14="http://schemas.microsoft.com/office/powerpoint/2010/main" val="138255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A1B8-E7A4-4A41-A256-6168BDBFA5FA}"/>
              </a:ext>
            </a:extLst>
          </p:cNvPr>
          <p:cNvSpPr>
            <a:spLocks noGrp="1"/>
          </p:cNvSpPr>
          <p:nvPr>
            <p:ph type="title"/>
          </p:nvPr>
        </p:nvSpPr>
        <p:spPr/>
        <p:txBody>
          <a:bodyPr/>
          <a:lstStyle/>
          <a:p>
            <a:r>
              <a:rPr lang="en-IN" dirty="0"/>
              <a:t>Feed-forward Method</a:t>
            </a:r>
          </a:p>
        </p:txBody>
      </p:sp>
      <p:sp>
        <p:nvSpPr>
          <p:cNvPr id="4" name="Text Placeholder 3">
            <a:extLst>
              <a:ext uri="{FF2B5EF4-FFF2-40B4-BE49-F238E27FC236}">
                <a16:creationId xmlns:a16="http://schemas.microsoft.com/office/drawing/2014/main" id="{048D717B-53E8-48F6-A285-5E09E6EAE1F9}"/>
              </a:ext>
            </a:extLst>
          </p:cNvPr>
          <p:cNvSpPr>
            <a:spLocks noGrp="1"/>
          </p:cNvSpPr>
          <p:nvPr>
            <p:ph idx="1"/>
          </p:nvPr>
        </p:nvSpPr>
        <p:spPr>
          <a:xfrm>
            <a:off x="1259249" y="2041452"/>
            <a:ext cx="9673501" cy="3806454"/>
          </a:xfrm>
        </p:spPr>
        <p:txBody>
          <a:bodyPr>
            <a:normAutofit/>
          </a:bodyPr>
          <a:lstStyle/>
          <a:p>
            <a:pPr>
              <a:buFont typeface="Arial" panose="020B0604020202020204" pitchFamily="34" charset="0"/>
              <a:buChar char="•"/>
            </a:pPr>
            <a:r>
              <a:rPr lang="en-IN" dirty="0"/>
              <a:t>The optimization method proves to be inefficient as it takes thousands of iterations to generate the output image.</a:t>
            </a:r>
          </a:p>
          <a:p>
            <a:pPr>
              <a:buFont typeface="Arial" panose="020B0604020202020204" pitchFamily="34" charset="0"/>
              <a:buChar char="•"/>
            </a:pPr>
            <a:r>
              <a:rPr lang="en-IN" dirty="0"/>
              <a:t>The idea of this method is that we train the network to learn a style reference image so well that it can generate the stylized version of any content image instantly.</a:t>
            </a:r>
          </a:p>
          <a:p>
            <a:pPr>
              <a:buFont typeface="Arial" panose="020B0604020202020204" pitchFamily="34" charset="0"/>
              <a:buChar char="•"/>
            </a:pPr>
            <a:r>
              <a:rPr lang="en-US" dirty="0"/>
              <a:t>Feedforward transformation networks are trained for converting any given image to the stylized version of the reference image. </a:t>
            </a:r>
          </a:p>
          <a:p>
            <a:pPr>
              <a:buFont typeface="Arial" panose="020B0604020202020204" pitchFamily="34" charset="0"/>
              <a:buChar char="•"/>
            </a:pPr>
            <a:r>
              <a:rPr lang="en-US" dirty="0"/>
              <a:t>Feedforward transformation networks are trained for style transfer, but rather than using per-pixel loss functions depending only on low-level pixel information, the networks are trained using perceptual loss functions that depend on high-level features from a pretrained loss network.</a:t>
            </a:r>
          </a:p>
          <a:p>
            <a:endParaRPr lang="en-IN" dirty="0"/>
          </a:p>
        </p:txBody>
      </p:sp>
    </p:spTree>
    <p:extLst>
      <p:ext uri="{BB962C8B-B14F-4D97-AF65-F5344CB8AC3E}">
        <p14:creationId xmlns:p14="http://schemas.microsoft.com/office/powerpoint/2010/main" val="161218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7D59-4385-4FCF-8D7E-077B5B7FFDED}"/>
              </a:ext>
            </a:extLst>
          </p:cNvPr>
          <p:cNvSpPr>
            <a:spLocks noGrp="1"/>
          </p:cNvSpPr>
          <p:nvPr>
            <p:ph type="title" idx="4294967295"/>
          </p:nvPr>
        </p:nvSpPr>
        <p:spPr>
          <a:xfrm>
            <a:off x="933299" y="0"/>
            <a:ext cx="10058400" cy="1449387"/>
          </a:xfrm>
        </p:spPr>
        <p:txBody>
          <a:bodyPr/>
          <a:lstStyle/>
          <a:p>
            <a:r>
              <a:rPr lang="en-IN" dirty="0"/>
              <a:t>Feedforward method</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2FF46501-B5C5-47FE-8167-4F677C49649D}"/>
                  </a:ext>
                </a:extLst>
              </p:cNvPr>
              <p:cNvGraphicFramePr/>
              <p:nvPr>
                <p:extLst>
                  <p:ext uri="{D42A27DB-BD31-4B8C-83A1-F6EECF244321}">
                    <p14:modId xmlns:p14="http://schemas.microsoft.com/office/powerpoint/2010/main" val="125129167"/>
                  </p:ext>
                </p:extLst>
              </p:nvPr>
            </p:nvGraphicFramePr>
            <p:xfrm>
              <a:off x="5258764" y="810228"/>
              <a:ext cx="7697164" cy="5237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2FF46501-B5C5-47FE-8167-4F677C49649D}"/>
                  </a:ext>
                </a:extLst>
              </p:cNvPr>
              <p:cNvGraphicFramePr/>
              <p:nvPr>
                <p:extLst>
                  <p:ext uri="{D42A27DB-BD31-4B8C-83A1-F6EECF244321}">
                    <p14:modId xmlns:p14="http://schemas.microsoft.com/office/powerpoint/2010/main" val="125129167"/>
                  </p:ext>
                </p:extLst>
              </p:nvPr>
            </p:nvGraphicFramePr>
            <p:xfrm>
              <a:off x="5258764" y="810228"/>
              <a:ext cx="7697164" cy="52375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pic>
        <p:nvPicPr>
          <p:cNvPr id="11" name="Content Placeholder 7">
            <a:extLst>
              <a:ext uri="{FF2B5EF4-FFF2-40B4-BE49-F238E27FC236}">
                <a16:creationId xmlns:a16="http://schemas.microsoft.com/office/drawing/2014/main" id="{A2F06E33-4FC5-4941-8C15-0B7A79C7AA9C}"/>
              </a:ext>
            </a:extLst>
          </p:cNvPr>
          <p:cNvPicPr>
            <a:picLocks noChangeAspect="1"/>
          </p:cNvPicPr>
          <p:nvPr/>
        </p:nvPicPr>
        <p:blipFill rotWithShape="1">
          <a:blip r:embed="rId12">
            <a:extLst>
              <a:ext uri="{28A0092B-C50C-407E-A947-70E740481C1C}">
                <a14:useLocalDpi xmlns:a14="http://schemas.microsoft.com/office/drawing/2010/main" val="0"/>
              </a:ext>
            </a:extLst>
          </a:blip>
          <a:srcRect l="1896" r="7232"/>
          <a:stretch/>
        </p:blipFill>
        <p:spPr>
          <a:xfrm>
            <a:off x="0" y="2259615"/>
            <a:ext cx="5798916" cy="2286256"/>
          </a:xfrm>
          <a:prstGeom prst="rect">
            <a:avLst/>
          </a:prstGeom>
        </p:spPr>
      </p:pic>
    </p:spTree>
    <p:extLst>
      <p:ext uri="{BB962C8B-B14F-4D97-AF65-F5344CB8AC3E}">
        <p14:creationId xmlns:p14="http://schemas.microsoft.com/office/powerpoint/2010/main" val="15657647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3073</TotalTime>
  <Words>4765</Words>
  <Application>Microsoft Office PowerPoint</Application>
  <PresentationFormat>Widescreen</PresentationFormat>
  <Paragraphs>384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Retrospect</vt:lpstr>
      <vt:lpstr>Real-time Neural Style Transfer</vt:lpstr>
      <vt:lpstr>Objective</vt:lpstr>
      <vt:lpstr>Introduction</vt:lpstr>
      <vt:lpstr>Algorithm</vt:lpstr>
      <vt:lpstr>Optimization Method</vt:lpstr>
      <vt:lpstr>Optimization Method</vt:lpstr>
      <vt:lpstr>Optimization Method</vt:lpstr>
      <vt:lpstr>Feed-forward Method</vt:lpstr>
      <vt:lpstr>Feedforward method</vt:lpstr>
      <vt:lpstr>Feed-forward Method</vt:lpstr>
      <vt:lpstr>Applications</vt:lpstr>
      <vt:lpstr>Advantages/Disadvantages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Neural Style Transfer</dc:title>
  <dc:creator>ISHA</dc:creator>
  <cp:lastModifiedBy>ISHA</cp:lastModifiedBy>
  <cp:revision>59</cp:revision>
  <dcterms:created xsi:type="dcterms:W3CDTF">2020-04-08T06:11:37Z</dcterms:created>
  <dcterms:modified xsi:type="dcterms:W3CDTF">2020-04-13T02:25:58Z</dcterms:modified>
</cp:coreProperties>
</file>