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3" r:id="rId10"/>
    <p:sldId id="266" r:id="rId11"/>
    <p:sldId id="268" r:id="rId12"/>
    <p:sldId id="267" r:id="rId13"/>
    <p:sldId id="269" r:id="rId14"/>
    <p:sldId id="271" r:id="rId15"/>
    <p:sldId id="270" r:id="rId16"/>
    <p:sldId id="273" r:id="rId17"/>
    <p:sldId id="272" r:id="rId18"/>
    <p:sldId id="275"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ha Jain" initials="IJ" lastIdx="1" clrIdx="0">
    <p:extLst>
      <p:ext uri="{19B8F6BF-5375-455C-9EA6-DF929625EA0E}">
        <p15:presenceInfo xmlns:p15="http://schemas.microsoft.com/office/powerpoint/2012/main" userId="a996f9603094a6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a Jain" userId="a996f9603094a660" providerId="LiveId" clId="{8DC83A22-054E-424C-9AD5-6B5583C8B258}"/>
    <pc:docChg chg="undo custSel addSld modSld">
      <pc:chgData name="Isha Jain" userId="a996f9603094a660" providerId="LiveId" clId="{8DC83A22-054E-424C-9AD5-6B5583C8B258}" dt="2025-03-26T17:23:51.235" v="528" actId="14100"/>
      <pc:docMkLst>
        <pc:docMk/>
      </pc:docMkLst>
      <pc:sldChg chg="modTransition">
        <pc:chgData name="Isha Jain" userId="a996f9603094a660" providerId="LiveId" clId="{8DC83A22-054E-424C-9AD5-6B5583C8B258}" dt="2025-02-18T14:28:13.075" v="458"/>
        <pc:sldMkLst>
          <pc:docMk/>
          <pc:sldMk cId="3638655593" sldId="256"/>
        </pc:sldMkLst>
      </pc:sldChg>
      <pc:sldChg chg="modTransition">
        <pc:chgData name="Isha Jain" userId="a996f9603094a660" providerId="LiveId" clId="{8DC83A22-054E-424C-9AD5-6B5583C8B258}" dt="2025-02-18T14:29:31.016" v="460"/>
        <pc:sldMkLst>
          <pc:docMk/>
          <pc:sldMk cId="423076784" sldId="257"/>
        </pc:sldMkLst>
      </pc:sldChg>
      <pc:sldChg chg="modTransition">
        <pc:chgData name="Isha Jain" userId="a996f9603094a660" providerId="LiveId" clId="{8DC83A22-054E-424C-9AD5-6B5583C8B258}" dt="2025-02-18T14:29:40.438" v="461"/>
        <pc:sldMkLst>
          <pc:docMk/>
          <pc:sldMk cId="1129821312" sldId="258"/>
        </pc:sldMkLst>
      </pc:sldChg>
      <pc:sldChg chg="modTransition">
        <pc:chgData name="Isha Jain" userId="a996f9603094a660" providerId="LiveId" clId="{8DC83A22-054E-424C-9AD5-6B5583C8B258}" dt="2025-02-18T14:29:54.387" v="462"/>
        <pc:sldMkLst>
          <pc:docMk/>
          <pc:sldMk cId="3694423418" sldId="259"/>
        </pc:sldMkLst>
      </pc:sldChg>
      <pc:sldChg chg="modTransition">
        <pc:chgData name="Isha Jain" userId="a996f9603094a660" providerId="LiveId" clId="{8DC83A22-054E-424C-9AD5-6B5583C8B258}" dt="2025-02-18T14:29:58.241" v="463"/>
        <pc:sldMkLst>
          <pc:docMk/>
          <pc:sldMk cId="3067702557" sldId="260"/>
        </pc:sldMkLst>
      </pc:sldChg>
      <pc:sldChg chg="modTransition">
        <pc:chgData name="Isha Jain" userId="a996f9603094a660" providerId="LiveId" clId="{8DC83A22-054E-424C-9AD5-6B5583C8B258}" dt="2025-02-18T14:30:07.518" v="464"/>
        <pc:sldMkLst>
          <pc:docMk/>
          <pc:sldMk cId="1254268897" sldId="261"/>
        </pc:sldMkLst>
      </pc:sldChg>
      <pc:sldChg chg="modTransition">
        <pc:chgData name="Isha Jain" userId="a996f9603094a660" providerId="LiveId" clId="{8DC83A22-054E-424C-9AD5-6B5583C8B258}" dt="2025-02-18T14:30:23.846" v="465"/>
        <pc:sldMkLst>
          <pc:docMk/>
          <pc:sldMk cId="3300559473" sldId="262"/>
        </pc:sldMkLst>
      </pc:sldChg>
      <pc:sldChg chg="modTransition">
        <pc:chgData name="Isha Jain" userId="a996f9603094a660" providerId="LiveId" clId="{8DC83A22-054E-424C-9AD5-6B5583C8B258}" dt="2025-02-18T14:30:58.167" v="468"/>
        <pc:sldMkLst>
          <pc:docMk/>
          <pc:sldMk cId="3884258928" sldId="263"/>
        </pc:sldMkLst>
      </pc:sldChg>
      <pc:sldChg chg="modTransition">
        <pc:chgData name="Isha Jain" userId="a996f9603094a660" providerId="LiveId" clId="{8DC83A22-054E-424C-9AD5-6B5583C8B258}" dt="2025-02-18T14:30:41.102" v="466"/>
        <pc:sldMkLst>
          <pc:docMk/>
          <pc:sldMk cId="2635465075" sldId="265"/>
        </pc:sldMkLst>
      </pc:sldChg>
      <pc:sldChg chg="modTransition">
        <pc:chgData name="Isha Jain" userId="a996f9603094a660" providerId="LiveId" clId="{8DC83A22-054E-424C-9AD5-6B5583C8B258}" dt="2025-02-18T14:31:05.917" v="469"/>
        <pc:sldMkLst>
          <pc:docMk/>
          <pc:sldMk cId="4281029633" sldId="266"/>
        </pc:sldMkLst>
      </pc:sldChg>
      <pc:sldChg chg="modTransition">
        <pc:chgData name="Isha Jain" userId="a996f9603094a660" providerId="LiveId" clId="{8DC83A22-054E-424C-9AD5-6B5583C8B258}" dt="2025-02-18T14:31:21.390" v="471"/>
        <pc:sldMkLst>
          <pc:docMk/>
          <pc:sldMk cId="3384013073" sldId="267"/>
        </pc:sldMkLst>
      </pc:sldChg>
      <pc:sldChg chg="modTransition">
        <pc:chgData name="Isha Jain" userId="a996f9603094a660" providerId="LiveId" clId="{8DC83A22-054E-424C-9AD5-6B5583C8B258}" dt="2025-02-18T14:31:16.272" v="470"/>
        <pc:sldMkLst>
          <pc:docMk/>
          <pc:sldMk cId="4220481339" sldId="268"/>
        </pc:sldMkLst>
      </pc:sldChg>
      <pc:sldChg chg="modTransition">
        <pc:chgData name="Isha Jain" userId="a996f9603094a660" providerId="LiveId" clId="{8DC83A22-054E-424C-9AD5-6B5583C8B258}" dt="2025-02-18T14:31:26.448" v="472"/>
        <pc:sldMkLst>
          <pc:docMk/>
          <pc:sldMk cId="3581434094" sldId="269"/>
        </pc:sldMkLst>
      </pc:sldChg>
      <pc:sldChg chg="modTransition">
        <pc:chgData name="Isha Jain" userId="a996f9603094a660" providerId="LiveId" clId="{8DC83A22-054E-424C-9AD5-6B5583C8B258}" dt="2025-02-18T14:31:36.705" v="474"/>
        <pc:sldMkLst>
          <pc:docMk/>
          <pc:sldMk cId="4161388449" sldId="270"/>
        </pc:sldMkLst>
      </pc:sldChg>
      <pc:sldChg chg="modTransition">
        <pc:chgData name="Isha Jain" userId="a996f9603094a660" providerId="LiveId" clId="{8DC83A22-054E-424C-9AD5-6B5583C8B258}" dt="2025-02-18T14:31:34.031" v="473"/>
        <pc:sldMkLst>
          <pc:docMk/>
          <pc:sldMk cId="2563813604" sldId="271"/>
        </pc:sldMkLst>
      </pc:sldChg>
      <pc:sldChg chg="modSp modTransition">
        <pc:chgData name="Isha Jain" userId="a996f9603094a660" providerId="LiveId" clId="{8DC83A22-054E-424C-9AD5-6B5583C8B258}" dt="2025-02-18T14:31:42.918" v="476"/>
        <pc:sldMkLst>
          <pc:docMk/>
          <pc:sldMk cId="1531641416" sldId="272"/>
        </pc:sldMkLst>
        <pc:graphicFrameChg chg="mod">
          <ac:chgData name="Isha Jain" userId="a996f9603094a660" providerId="LiveId" clId="{8DC83A22-054E-424C-9AD5-6B5583C8B258}" dt="2025-02-17T17:07:37.595" v="138" actId="113"/>
          <ac:graphicFrameMkLst>
            <pc:docMk/>
            <pc:sldMk cId="1531641416" sldId="272"/>
            <ac:graphicFrameMk id="6" creationId="{72BDDF2F-5BB7-4C14-8FFD-9A4A0C796532}"/>
          </ac:graphicFrameMkLst>
        </pc:graphicFrameChg>
        <pc:graphicFrameChg chg="mod">
          <ac:chgData name="Isha Jain" userId="a996f9603094a660" providerId="LiveId" clId="{8DC83A22-054E-424C-9AD5-6B5583C8B258}" dt="2025-02-17T17:07:47.388" v="142" actId="113"/>
          <ac:graphicFrameMkLst>
            <pc:docMk/>
            <pc:sldMk cId="1531641416" sldId="272"/>
            <ac:graphicFrameMk id="7" creationId="{64466EC9-A244-478A-BF96-59F1625164DC}"/>
          </ac:graphicFrameMkLst>
        </pc:graphicFrameChg>
      </pc:sldChg>
      <pc:sldChg chg="modTransition">
        <pc:chgData name="Isha Jain" userId="a996f9603094a660" providerId="LiveId" clId="{8DC83A22-054E-424C-9AD5-6B5583C8B258}" dt="2025-02-18T14:31:39.823" v="475"/>
        <pc:sldMkLst>
          <pc:docMk/>
          <pc:sldMk cId="1642753119" sldId="273"/>
        </pc:sldMkLst>
      </pc:sldChg>
      <pc:sldChg chg="modTransition">
        <pc:chgData name="Isha Jain" userId="a996f9603094a660" providerId="LiveId" clId="{8DC83A22-054E-424C-9AD5-6B5583C8B258}" dt="2025-02-18T14:31:49.039" v="478"/>
        <pc:sldMkLst>
          <pc:docMk/>
          <pc:sldMk cId="1676571988" sldId="274"/>
        </pc:sldMkLst>
      </pc:sldChg>
      <pc:sldChg chg="modTransition">
        <pc:chgData name="Isha Jain" userId="a996f9603094a660" providerId="LiveId" clId="{8DC83A22-054E-424C-9AD5-6B5583C8B258}" dt="2025-02-18T14:31:45.826" v="477"/>
        <pc:sldMkLst>
          <pc:docMk/>
          <pc:sldMk cId="2632357677" sldId="275"/>
        </pc:sldMkLst>
      </pc:sldChg>
      <pc:sldChg chg="modTransition">
        <pc:chgData name="Isha Jain" userId="a996f9603094a660" providerId="LiveId" clId="{8DC83A22-054E-424C-9AD5-6B5583C8B258}" dt="2025-02-18T14:31:51.996" v="479"/>
        <pc:sldMkLst>
          <pc:docMk/>
          <pc:sldMk cId="315810997" sldId="276"/>
        </pc:sldMkLst>
      </pc:sldChg>
      <pc:sldChg chg="addSp modSp new mod modTransition">
        <pc:chgData name="Isha Jain" userId="a996f9603094a660" providerId="LiveId" clId="{8DC83A22-054E-424C-9AD5-6B5583C8B258}" dt="2025-02-18T14:31:55.378" v="480"/>
        <pc:sldMkLst>
          <pc:docMk/>
          <pc:sldMk cId="1325580143" sldId="277"/>
        </pc:sldMkLst>
        <pc:spChg chg="mod">
          <ac:chgData name="Isha Jain" userId="a996f9603094a660" providerId="LiveId" clId="{8DC83A22-054E-424C-9AD5-6B5583C8B258}" dt="2025-02-17T16:47:58.298" v="66" actId="122"/>
          <ac:spMkLst>
            <pc:docMk/>
            <pc:sldMk cId="1325580143" sldId="277"/>
            <ac:spMk id="2" creationId="{3AAB51A2-7562-4459-BEA5-EE80F131F8F6}"/>
          </ac:spMkLst>
        </pc:spChg>
        <pc:spChg chg="mod">
          <ac:chgData name="Isha Jain" userId="a996f9603094a660" providerId="LiveId" clId="{8DC83A22-054E-424C-9AD5-6B5583C8B258}" dt="2025-02-17T17:48:32.272" v="335" actId="255"/>
          <ac:spMkLst>
            <pc:docMk/>
            <pc:sldMk cId="1325580143" sldId="277"/>
            <ac:spMk id="3" creationId="{5CAF46F3-13C5-44FD-A8F8-77D9817F8FD3}"/>
          </ac:spMkLst>
        </pc:spChg>
        <pc:graphicFrameChg chg="add mod">
          <ac:chgData name="Isha Jain" userId="a996f9603094a660" providerId="LiveId" clId="{8DC83A22-054E-424C-9AD5-6B5583C8B258}" dt="2025-02-17T17:10:32.531" v="161"/>
          <ac:graphicFrameMkLst>
            <pc:docMk/>
            <pc:sldMk cId="1325580143" sldId="277"/>
            <ac:graphicFrameMk id="4" creationId="{C2727CAD-7633-48C1-9A7C-4DC7E3503D33}"/>
          </ac:graphicFrameMkLst>
        </pc:graphicFrameChg>
      </pc:sldChg>
      <pc:sldChg chg="addSp modSp new mod">
        <pc:chgData name="Isha Jain" userId="a996f9603094a660" providerId="LiveId" clId="{8DC83A22-054E-424C-9AD5-6B5583C8B258}" dt="2025-02-17T17:48:19.776" v="334" actId="255"/>
        <pc:sldMkLst>
          <pc:docMk/>
          <pc:sldMk cId="3614350275" sldId="278"/>
        </pc:sldMkLst>
        <pc:spChg chg="mod">
          <ac:chgData name="Isha Jain" userId="a996f9603094a660" providerId="LiveId" clId="{8DC83A22-054E-424C-9AD5-6B5583C8B258}" dt="2025-02-17T16:49:15.541" v="100" actId="122"/>
          <ac:spMkLst>
            <pc:docMk/>
            <pc:sldMk cId="3614350275" sldId="278"/>
            <ac:spMk id="2" creationId="{37C58714-C674-482D-BBE5-B5D1F94CAF1B}"/>
          </ac:spMkLst>
        </pc:spChg>
        <pc:spChg chg="mod">
          <ac:chgData name="Isha Jain" userId="a996f9603094a660" providerId="LiveId" clId="{8DC83A22-054E-424C-9AD5-6B5583C8B258}" dt="2025-02-17T17:48:19.776" v="334" actId="255"/>
          <ac:spMkLst>
            <pc:docMk/>
            <pc:sldMk cId="3614350275" sldId="278"/>
            <ac:spMk id="3" creationId="{C60C4F05-C3FD-431B-9A4B-716CAC7AA61E}"/>
          </ac:spMkLst>
        </pc:spChg>
        <pc:graphicFrameChg chg="add mod">
          <ac:chgData name="Isha Jain" userId="a996f9603094a660" providerId="LiveId" clId="{8DC83A22-054E-424C-9AD5-6B5583C8B258}" dt="2025-02-17T17:07:54.920" v="145" actId="113"/>
          <ac:graphicFrameMkLst>
            <pc:docMk/>
            <pc:sldMk cId="3614350275" sldId="278"/>
            <ac:graphicFrameMk id="4" creationId="{FB4C6EDB-44B1-454A-B792-785F6EAB19FB}"/>
          </ac:graphicFrameMkLst>
        </pc:graphicFrameChg>
      </pc:sldChg>
      <pc:sldChg chg="addSp delSp modSp new mod modTransition">
        <pc:chgData name="Isha Jain" userId="a996f9603094a660" providerId="LiveId" clId="{8DC83A22-054E-424C-9AD5-6B5583C8B258}" dt="2025-02-18T14:32:01.055" v="481"/>
        <pc:sldMkLst>
          <pc:docMk/>
          <pc:sldMk cId="1996064278" sldId="279"/>
        </pc:sldMkLst>
        <pc:spChg chg="del mod">
          <ac:chgData name="Isha Jain" userId="a996f9603094a660" providerId="LiveId" clId="{8DC83A22-054E-424C-9AD5-6B5583C8B258}" dt="2025-02-17T17:12:54.666" v="164" actId="478"/>
          <ac:spMkLst>
            <pc:docMk/>
            <pc:sldMk cId="1996064278" sldId="279"/>
            <ac:spMk id="2" creationId="{9D477B90-D2F7-436C-AF69-B341FD64417C}"/>
          </ac:spMkLst>
        </pc:spChg>
        <pc:spChg chg="del">
          <ac:chgData name="Isha Jain" userId="a996f9603094a660" providerId="LiveId" clId="{8DC83A22-054E-424C-9AD5-6B5583C8B258}" dt="2025-02-17T17:13:00.655" v="165" actId="478"/>
          <ac:spMkLst>
            <pc:docMk/>
            <pc:sldMk cId="1996064278" sldId="279"/>
            <ac:spMk id="3" creationId="{8489EAE4-DFBB-4035-9463-1ABF298D6D15}"/>
          </ac:spMkLst>
        </pc:spChg>
        <pc:spChg chg="add del mod">
          <ac:chgData name="Isha Jain" userId="a996f9603094a660" providerId="LiveId" clId="{8DC83A22-054E-424C-9AD5-6B5583C8B258}" dt="2025-02-17T17:17:33.976" v="204"/>
          <ac:spMkLst>
            <pc:docMk/>
            <pc:sldMk cId="1996064278" sldId="279"/>
            <ac:spMk id="6" creationId="{6FC57E43-C5D0-4A25-994B-473FE80775D0}"/>
          </ac:spMkLst>
        </pc:spChg>
        <pc:spChg chg="add mod">
          <ac:chgData name="Isha Jain" userId="a996f9603094a660" providerId="LiveId" clId="{8DC83A22-054E-424C-9AD5-6B5583C8B258}" dt="2025-02-17T17:17:13.541" v="199" actId="14100"/>
          <ac:spMkLst>
            <pc:docMk/>
            <pc:sldMk cId="1996064278" sldId="279"/>
            <ac:spMk id="8" creationId="{6933DC4E-7854-4A56-BABF-FFD6C7BFCFD6}"/>
          </ac:spMkLst>
        </pc:spChg>
        <pc:picChg chg="add mod">
          <ac:chgData name="Isha Jain" userId="a996f9603094a660" providerId="LiveId" clId="{8DC83A22-054E-424C-9AD5-6B5583C8B258}" dt="2025-02-17T17:17:25.703" v="201" actId="1076"/>
          <ac:picMkLst>
            <pc:docMk/>
            <pc:sldMk cId="1996064278" sldId="279"/>
            <ac:picMk id="4" creationId="{4478F739-9AD4-47C1-AC7A-8B5FC7923DAF}"/>
          </ac:picMkLst>
        </pc:picChg>
      </pc:sldChg>
      <pc:sldChg chg="addSp delSp modSp new mod modTransition">
        <pc:chgData name="Isha Jain" userId="a996f9603094a660" providerId="LiveId" clId="{8DC83A22-054E-424C-9AD5-6B5583C8B258}" dt="2025-02-18T14:32:05.023" v="482"/>
        <pc:sldMkLst>
          <pc:docMk/>
          <pc:sldMk cId="832127308" sldId="280"/>
        </pc:sldMkLst>
        <pc:spChg chg="mod">
          <ac:chgData name="Isha Jain" userId="a996f9603094a660" providerId="LiveId" clId="{8DC83A22-054E-424C-9AD5-6B5583C8B258}" dt="2025-02-17T17:20:02.727" v="261" actId="255"/>
          <ac:spMkLst>
            <pc:docMk/>
            <pc:sldMk cId="832127308" sldId="280"/>
            <ac:spMk id="2" creationId="{E6F560B2-274F-418A-A16B-43D45B29DB06}"/>
          </ac:spMkLst>
        </pc:spChg>
        <pc:spChg chg="add del mod">
          <ac:chgData name="Isha Jain" userId="a996f9603094a660" providerId="LiveId" clId="{8DC83A22-054E-424C-9AD5-6B5583C8B258}" dt="2025-02-17T17:47:58.284" v="332" actId="1076"/>
          <ac:spMkLst>
            <pc:docMk/>
            <pc:sldMk cId="832127308" sldId="280"/>
            <ac:spMk id="3" creationId="{4742D1CF-3CBF-4CE1-A3BF-C989F66115E8}"/>
          </ac:spMkLst>
        </pc:spChg>
        <pc:spChg chg="add del mod">
          <ac:chgData name="Isha Jain" userId="a996f9603094a660" providerId="LiveId" clId="{8DC83A22-054E-424C-9AD5-6B5583C8B258}" dt="2025-02-17T17:21:08.363" v="264"/>
          <ac:spMkLst>
            <pc:docMk/>
            <pc:sldMk cId="832127308" sldId="280"/>
            <ac:spMk id="4" creationId="{919DCBD7-23A9-422E-862C-1B6C9A8FFC43}"/>
          </ac:spMkLst>
        </pc:spChg>
        <pc:graphicFrameChg chg="add mod">
          <ac:chgData name="Isha Jain" userId="a996f9603094a660" providerId="LiveId" clId="{8DC83A22-054E-424C-9AD5-6B5583C8B258}" dt="2025-02-17T17:47:46.767" v="330" actId="14100"/>
          <ac:graphicFrameMkLst>
            <pc:docMk/>
            <pc:sldMk cId="832127308" sldId="280"/>
            <ac:graphicFrameMk id="5" creationId="{95105B9F-D8D4-45E6-8107-A09B2E9A57E8}"/>
          </ac:graphicFrameMkLst>
        </pc:graphicFrameChg>
      </pc:sldChg>
      <pc:sldChg chg="modSp new mod modTransition">
        <pc:chgData name="Isha Jain" userId="a996f9603094a660" providerId="LiveId" clId="{8DC83A22-054E-424C-9AD5-6B5583C8B258}" dt="2025-02-18T14:32:44.114" v="489"/>
        <pc:sldMkLst>
          <pc:docMk/>
          <pc:sldMk cId="3976311809" sldId="281"/>
        </pc:sldMkLst>
        <pc:spChg chg="mod">
          <ac:chgData name="Isha Jain" userId="a996f9603094a660" providerId="LiveId" clId="{8DC83A22-054E-424C-9AD5-6B5583C8B258}" dt="2025-02-17T17:49:51.476" v="358" actId="1076"/>
          <ac:spMkLst>
            <pc:docMk/>
            <pc:sldMk cId="3976311809" sldId="281"/>
            <ac:spMk id="2" creationId="{4412ECCD-29B8-4EE5-8CC2-A2589B95F625}"/>
          </ac:spMkLst>
        </pc:spChg>
        <pc:spChg chg="mod">
          <ac:chgData name="Isha Jain" userId="a996f9603094a660" providerId="LiveId" clId="{8DC83A22-054E-424C-9AD5-6B5583C8B258}" dt="2025-02-17T17:49:17.387" v="344" actId="14100"/>
          <ac:spMkLst>
            <pc:docMk/>
            <pc:sldMk cId="3976311809" sldId="281"/>
            <ac:spMk id="3" creationId="{B04A113E-EE2A-4123-A4B7-14B7A7EDA9C0}"/>
          </ac:spMkLst>
        </pc:spChg>
      </pc:sldChg>
      <pc:sldChg chg="delSp modSp new mod modTransition">
        <pc:chgData name="Isha Jain" userId="a996f9603094a660" providerId="LiveId" clId="{8DC83A22-054E-424C-9AD5-6B5583C8B258}" dt="2025-02-18T14:32:41.611" v="488"/>
        <pc:sldMkLst>
          <pc:docMk/>
          <pc:sldMk cId="208725700" sldId="282"/>
        </pc:sldMkLst>
        <pc:spChg chg="del">
          <ac:chgData name="Isha Jain" userId="a996f9603094a660" providerId="LiveId" clId="{8DC83A22-054E-424C-9AD5-6B5583C8B258}" dt="2025-02-18T14:12:29.348" v="360" actId="478"/>
          <ac:spMkLst>
            <pc:docMk/>
            <pc:sldMk cId="208725700" sldId="282"/>
            <ac:spMk id="2" creationId="{0D4D0147-2EB3-44AB-AFAD-9456313A70C7}"/>
          </ac:spMkLst>
        </pc:spChg>
        <pc:spChg chg="mod">
          <ac:chgData name="Isha Jain" userId="a996f9603094a660" providerId="LiveId" clId="{8DC83A22-054E-424C-9AD5-6B5583C8B258}" dt="2025-02-18T14:13:42.259" v="381" actId="123"/>
          <ac:spMkLst>
            <pc:docMk/>
            <pc:sldMk cId="208725700" sldId="282"/>
            <ac:spMk id="3" creationId="{5334EAC0-A513-4A39-894D-855353CBF1B1}"/>
          </ac:spMkLst>
        </pc:spChg>
      </pc:sldChg>
      <pc:sldChg chg="addSp delSp modSp new mod modTransition">
        <pc:chgData name="Isha Jain" userId="a996f9603094a660" providerId="LiveId" clId="{8DC83A22-054E-424C-9AD5-6B5583C8B258}" dt="2025-02-18T14:32:37.408" v="487"/>
        <pc:sldMkLst>
          <pc:docMk/>
          <pc:sldMk cId="3467659869" sldId="283"/>
        </pc:sldMkLst>
        <pc:spChg chg="mod">
          <ac:chgData name="Isha Jain" userId="a996f9603094a660" providerId="LiveId" clId="{8DC83A22-054E-424C-9AD5-6B5583C8B258}" dt="2025-02-18T14:21:43.883" v="401" actId="122"/>
          <ac:spMkLst>
            <pc:docMk/>
            <pc:sldMk cId="3467659869" sldId="283"/>
            <ac:spMk id="2" creationId="{3EBB9CCC-E340-4840-98FC-B117C943F44F}"/>
          </ac:spMkLst>
        </pc:spChg>
        <pc:spChg chg="del">
          <ac:chgData name="Isha Jain" userId="a996f9603094a660" providerId="LiveId" clId="{8DC83A22-054E-424C-9AD5-6B5583C8B258}" dt="2025-02-18T14:21:18.028" v="383"/>
          <ac:spMkLst>
            <pc:docMk/>
            <pc:sldMk cId="3467659869" sldId="283"/>
            <ac:spMk id="3" creationId="{B364638E-1AE8-4972-A742-51B1BB7975F0}"/>
          </ac:spMkLst>
        </pc:spChg>
        <pc:spChg chg="add mod">
          <ac:chgData name="Isha Jain" userId="a996f9603094a660" providerId="LiveId" clId="{8DC83A22-054E-424C-9AD5-6B5583C8B258}" dt="2025-02-18T14:23:33.385" v="421" actId="1076"/>
          <ac:spMkLst>
            <pc:docMk/>
            <pc:sldMk cId="3467659869" sldId="283"/>
            <ac:spMk id="4" creationId="{14E2F006-122B-4A8D-8FE3-825B117A5C0D}"/>
          </ac:spMkLst>
        </pc:spChg>
      </pc:sldChg>
      <pc:sldChg chg="addSp delSp modSp new mod modTransition">
        <pc:chgData name="Isha Jain" userId="a996f9603094a660" providerId="LiveId" clId="{8DC83A22-054E-424C-9AD5-6B5583C8B258}" dt="2025-02-18T14:32:46.897" v="490"/>
        <pc:sldMkLst>
          <pc:docMk/>
          <pc:sldMk cId="1057905640" sldId="284"/>
        </pc:sldMkLst>
        <pc:spChg chg="del">
          <ac:chgData name="Isha Jain" userId="a996f9603094a660" providerId="LiveId" clId="{8DC83A22-054E-424C-9AD5-6B5583C8B258}" dt="2025-02-18T14:25:19.078" v="428" actId="478"/>
          <ac:spMkLst>
            <pc:docMk/>
            <pc:sldMk cId="1057905640" sldId="284"/>
            <ac:spMk id="2" creationId="{7F50CC3C-11A9-40A2-8170-8C557C384C2B}"/>
          </ac:spMkLst>
        </pc:spChg>
        <pc:spChg chg="add del mod">
          <ac:chgData name="Isha Jain" userId="a996f9603094a660" providerId="LiveId" clId="{8DC83A22-054E-424C-9AD5-6B5583C8B258}" dt="2025-02-18T14:25:34.675" v="432" actId="1076"/>
          <ac:spMkLst>
            <pc:docMk/>
            <pc:sldMk cId="1057905640" sldId="284"/>
            <ac:spMk id="3" creationId="{CB7BDBFF-026A-4D67-B5DA-532CCBC823F7}"/>
          </ac:spMkLst>
        </pc:spChg>
        <pc:spChg chg="add del mod">
          <ac:chgData name="Isha Jain" userId="a996f9603094a660" providerId="LiveId" clId="{8DC83A22-054E-424C-9AD5-6B5583C8B258}" dt="2025-02-18T14:24:48.786" v="424"/>
          <ac:spMkLst>
            <pc:docMk/>
            <pc:sldMk cId="1057905640" sldId="284"/>
            <ac:spMk id="4" creationId="{021B99D8-7065-4FAB-8C02-8D4FCCD866CC}"/>
          </ac:spMkLst>
        </pc:spChg>
      </pc:sldChg>
      <pc:sldChg chg="addSp delSp modSp new mod modTransition">
        <pc:chgData name="Isha Jain" userId="a996f9603094a660" providerId="LiveId" clId="{8DC83A22-054E-424C-9AD5-6B5583C8B258}" dt="2025-03-26T17:23:51.235" v="528" actId="14100"/>
        <pc:sldMkLst>
          <pc:docMk/>
          <pc:sldMk cId="3241941207" sldId="285"/>
        </pc:sldMkLst>
        <pc:spChg chg="mod">
          <ac:chgData name="Isha Jain" userId="a996f9603094a660" providerId="LiveId" clId="{8DC83A22-054E-424C-9AD5-6B5583C8B258}" dt="2025-02-18T14:26:35.048" v="456" actId="1076"/>
          <ac:spMkLst>
            <pc:docMk/>
            <pc:sldMk cId="3241941207" sldId="285"/>
            <ac:spMk id="2" creationId="{44F836BF-C99D-4552-B732-5FC12258372F}"/>
          </ac:spMkLst>
        </pc:spChg>
        <pc:spChg chg="del">
          <ac:chgData name="Isha Jain" userId="a996f9603094a660" providerId="LiveId" clId="{8DC83A22-054E-424C-9AD5-6B5583C8B258}" dt="2025-02-18T14:56:06.888" v="494" actId="22"/>
          <ac:spMkLst>
            <pc:docMk/>
            <pc:sldMk cId="3241941207" sldId="285"/>
            <ac:spMk id="3" creationId="{2419B9BA-DED5-4622-8994-3CE5DF299FA1}"/>
          </ac:spMkLst>
        </pc:spChg>
        <pc:spChg chg="add del mod">
          <ac:chgData name="Isha Jain" userId="a996f9603094a660" providerId="LiveId" clId="{8DC83A22-054E-424C-9AD5-6B5583C8B258}" dt="2025-03-26T17:23:14.696" v="518" actId="22"/>
          <ac:spMkLst>
            <pc:docMk/>
            <pc:sldMk cId="3241941207" sldId="285"/>
            <ac:spMk id="4" creationId="{E22F66B3-549F-453E-9FC5-7F06F05BBA7B}"/>
          </ac:spMkLst>
        </pc:spChg>
        <pc:picChg chg="add del mod ord">
          <ac:chgData name="Isha Jain" userId="a996f9603094a660" providerId="LiveId" clId="{8DC83A22-054E-424C-9AD5-6B5583C8B258}" dt="2025-03-26T17:23:12.325" v="517" actId="478"/>
          <ac:picMkLst>
            <pc:docMk/>
            <pc:sldMk cId="3241941207" sldId="285"/>
            <ac:picMk id="5" creationId="{2DF51167-21C0-4DF7-B567-636B9BA8312D}"/>
          </ac:picMkLst>
        </pc:picChg>
        <pc:picChg chg="add mod ord">
          <ac:chgData name="Isha Jain" userId="a996f9603094a660" providerId="LiveId" clId="{8DC83A22-054E-424C-9AD5-6B5583C8B258}" dt="2025-03-26T17:23:51.235" v="528" actId="14100"/>
          <ac:picMkLst>
            <pc:docMk/>
            <pc:sldMk cId="3241941207" sldId="285"/>
            <ac:picMk id="7" creationId="{5AF405D3-C58A-40C5-AB2E-FB036B034287}"/>
          </ac:picMkLst>
        </pc:picChg>
      </pc:sldChg>
      <pc:sldChg chg="delSp modSp new mod">
        <pc:chgData name="Isha Jain" userId="a996f9603094a660" providerId="LiveId" clId="{8DC83A22-054E-424C-9AD5-6B5583C8B258}" dt="2025-02-18T14:57:31.843" v="516" actId="255"/>
        <pc:sldMkLst>
          <pc:docMk/>
          <pc:sldMk cId="1820023414" sldId="286"/>
        </pc:sldMkLst>
        <pc:spChg chg="mod">
          <ac:chgData name="Isha Jain" userId="a996f9603094a660" providerId="LiveId" clId="{8DC83A22-054E-424C-9AD5-6B5583C8B258}" dt="2025-02-18T14:57:31.843" v="516" actId="255"/>
          <ac:spMkLst>
            <pc:docMk/>
            <pc:sldMk cId="1820023414" sldId="286"/>
            <ac:spMk id="2" creationId="{CC43BE80-3AC5-4D38-AF61-EDDA544DBBAF}"/>
          </ac:spMkLst>
        </pc:spChg>
        <pc:spChg chg="del">
          <ac:chgData name="Isha Jain" userId="a996f9603094a660" providerId="LiveId" clId="{8DC83A22-054E-424C-9AD5-6B5583C8B258}" dt="2025-02-18T14:57:14.498" v="514" actId="478"/>
          <ac:spMkLst>
            <pc:docMk/>
            <pc:sldMk cId="1820023414" sldId="286"/>
            <ac:spMk id="3" creationId="{8674A9CD-0AA2-4F49-B601-5BF80C50D359}"/>
          </ac:spMkLst>
        </pc:spChg>
      </pc:sldChg>
    </pc:docChg>
  </pc:docChgLst>
  <pc:docChgLst>
    <pc:chgData name="Isha Jain" userId="a996f9603094a660" providerId="LiveId" clId="{7EF248C8-C534-49E2-B301-D15CB9B2B1B5}"/>
    <pc:docChg chg="custSel modSld">
      <pc:chgData name="Isha Jain" userId="a996f9603094a660" providerId="LiveId" clId="{7EF248C8-C534-49E2-B301-D15CB9B2B1B5}" dt="2025-06-04T00:48:26.767" v="5" actId="20577"/>
      <pc:docMkLst>
        <pc:docMk/>
      </pc:docMkLst>
      <pc:sldChg chg="modSp mod">
        <pc:chgData name="Isha Jain" userId="a996f9603094a660" providerId="LiveId" clId="{7EF248C8-C534-49E2-B301-D15CB9B2B1B5}" dt="2025-06-04T00:48:26.767" v="5" actId="20577"/>
        <pc:sldMkLst>
          <pc:docMk/>
          <pc:sldMk cId="3884258928" sldId="263"/>
        </pc:sldMkLst>
        <pc:spChg chg="mod">
          <ac:chgData name="Isha Jain" userId="a996f9603094a660" providerId="LiveId" clId="{7EF248C8-C534-49E2-B301-D15CB9B2B1B5}" dt="2025-06-04T00:48:26.767" v="5" actId="20577"/>
          <ac:spMkLst>
            <pc:docMk/>
            <pc:sldMk cId="3884258928" sldId="263"/>
            <ac:spMk id="3" creationId="{BBE27CBA-F3CE-4832-BF53-42C62676FB59}"/>
          </ac:spMkLst>
        </pc:spChg>
      </pc:sldChg>
      <pc:sldChg chg="addSp delSp modSp mod">
        <pc:chgData name="Isha Jain" userId="a996f9603094a660" providerId="LiveId" clId="{7EF248C8-C534-49E2-B301-D15CB9B2B1B5}" dt="2025-05-20T17:11:38.945" v="3" actId="14100"/>
        <pc:sldMkLst>
          <pc:docMk/>
          <pc:sldMk cId="3241941207" sldId="285"/>
        </pc:sldMkLst>
        <pc:spChg chg="add del mod">
          <ac:chgData name="Isha Jain" userId="a996f9603094a660" providerId="LiveId" clId="{7EF248C8-C534-49E2-B301-D15CB9B2B1B5}" dt="2025-05-20T17:11:28.067" v="1" actId="22"/>
          <ac:spMkLst>
            <pc:docMk/>
            <pc:sldMk cId="3241941207" sldId="285"/>
            <ac:spMk id="4" creationId="{61266581-306A-47C6-AD75-7ED39C1D7885}"/>
          </ac:spMkLst>
        </pc:spChg>
        <pc:picChg chg="add mod ord">
          <ac:chgData name="Isha Jain" userId="a996f9603094a660" providerId="LiveId" clId="{7EF248C8-C534-49E2-B301-D15CB9B2B1B5}" dt="2025-05-20T17:11:38.945" v="3" actId="14100"/>
          <ac:picMkLst>
            <pc:docMk/>
            <pc:sldMk cId="3241941207" sldId="285"/>
            <ac:picMk id="6" creationId="{FD21A2D4-2891-4D14-B807-0332205E9D4B}"/>
          </ac:picMkLst>
        </pc:picChg>
        <pc:picChg chg="del">
          <ac:chgData name="Isha Jain" userId="a996f9603094a660" providerId="LiveId" clId="{7EF248C8-C534-49E2-B301-D15CB9B2B1B5}" dt="2025-05-20T17:11:24.498" v="0" actId="478"/>
          <ac:picMkLst>
            <pc:docMk/>
            <pc:sldMk cId="3241941207" sldId="285"/>
            <ac:picMk id="7" creationId="{5AF405D3-C58A-40C5-AB2E-FB036B03428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A996F9603094A660/Documents/isha%20project%20i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A996F9603094A660/Documents/isha%20project%20i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A996F9603094A660/Documents/isha%20project%20i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A996F9603094A660/Documents/isha%20project%20i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A996F9603094A660/Documents/isha%20project%20i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A996F9603094A660/Documents/isha%20project%20i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A996F9603094A660/Documents/isha%20project%20i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A996F9603094A660/Documents/isha%20project%20i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A996F9603094A660/Documents/isha%20project%20i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[isha project it.xlsx]PIVOT!PivotTable7</c:name>
    <c:fmtId val="-1"/>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Tickets by Request</a:t>
            </a:r>
            <a:r>
              <a:rPr lang="en-US" baseline="0" dirty="0"/>
              <a:t> </a:t>
            </a:r>
            <a:r>
              <a:rPr lang="en-US" dirty="0"/>
              <a:t>Category</a:t>
            </a:r>
          </a:p>
        </c:rich>
      </c:tx>
      <c:layout>
        <c:manualLayout>
          <c:xMode val="edge"/>
          <c:yMode val="edge"/>
          <c:x val="0.21269653091116419"/>
          <c:y val="1.7418297441430402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PIVOT!$E$1</c:f>
              <c:strCache>
                <c:ptCount val="1"/>
                <c:pt idx="0">
                  <c:v>Total</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PIVOT!$D$2:$D$6</c:f>
              <c:strCache>
                <c:ptCount val="4"/>
                <c:pt idx="0">
                  <c:v>Hardware</c:v>
                </c:pt>
                <c:pt idx="1">
                  <c:v>Login Access</c:v>
                </c:pt>
                <c:pt idx="2">
                  <c:v>Software</c:v>
                </c:pt>
                <c:pt idx="3">
                  <c:v>System</c:v>
                </c:pt>
              </c:strCache>
            </c:strRef>
          </c:cat>
          <c:val>
            <c:numRef>
              <c:f>PIVOT!$E$2:$E$6</c:f>
              <c:numCache>
                <c:formatCode>0.00%</c:formatCode>
                <c:ptCount val="4"/>
                <c:pt idx="0">
                  <c:v>9.9827688773103038E-2</c:v>
                </c:pt>
                <c:pt idx="1">
                  <c:v>0.29942152659541732</c:v>
                </c:pt>
                <c:pt idx="2">
                  <c:v>0.20072206609366347</c:v>
                </c:pt>
                <c:pt idx="3">
                  <c:v>0.40002871853781619</c:v>
                </c:pt>
              </c:numCache>
            </c:numRef>
          </c:val>
          <c:extLst>
            <c:ext xmlns:c16="http://schemas.microsoft.com/office/drawing/2014/chart" uri="{C3380CC4-5D6E-409C-BE32-E72D297353CC}">
              <c16:uniqueId val="{00000000-A1A0-43EF-8C91-56E9163B9530}"/>
            </c:ext>
          </c:extLst>
        </c:ser>
        <c:dLbls>
          <c:dLblPos val="outEnd"/>
          <c:showLegendKey val="0"/>
          <c:showVal val="1"/>
          <c:showCatName val="0"/>
          <c:showSerName val="0"/>
          <c:showPercent val="0"/>
          <c:showBubbleSize val="0"/>
        </c:dLbls>
        <c:gapWidth val="100"/>
        <c:overlap val="-24"/>
        <c:axId val="805219624"/>
        <c:axId val="805222904"/>
      </c:barChart>
      <c:catAx>
        <c:axId val="80521962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805222904"/>
        <c:crosses val="autoZero"/>
        <c:auto val="0"/>
        <c:lblAlgn val="ctr"/>
        <c:lblOffset val="100"/>
        <c:noMultiLvlLbl val="0"/>
      </c:catAx>
      <c:valAx>
        <c:axId val="805222904"/>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8052196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[isha project it.xlsx]PIVOT!PivotTable1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aseline="0" dirty="0"/>
              <a:t>Year Wise Ticket Distribution</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98000"/>
                  <a:lumMod val="114000"/>
                </a:schemeClr>
              </a:gs>
              <a:gs pos="100000">
                <a:schemeClr val="accent1">
                  <a:shade val="90000"/>
                  <a:lumMod val="84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PIVOT!$B$1</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PIVOT!$A$2:$A$7</c:f>
              <c:strCache>
                <c:ptCount val="5"/>
                <c:pt idx="0">
                  <c:v>2016</c:v>
                </c:pt>
                <c:pt idx="1">
                  <c:v>2017</c:v>
                </c:pt>
                <c:pt idx="2">
                  <c:v>2018</c:v>
                </c:pt>
                <c:pt idx="3">
                  <c:v>2019</c:v>
                </c:pt>
                <c:pt idx="4">
                  <c:v>2020</c:v>
                </c:pt>
              </c:strCache>
            </c:strRef>
          </c:cat>
          <c:val>
            <c:numRef>
              <c:f>PIVOT!$B$2:$B$7</c:f>
              <c:numCache>
                <c:formatCode>0.00%</c:formatCode>
                <c:ptCount val="5"/>
                <c:pt idx="0">
                  <c:v>0.13385915608525303</c:v>
                </c:pt>
                <c:pt idx="1">
                  <c:v>0.15297749697429691</c:v>
                </c:pt>
                <c:pt idx="2">
                  <c:v>0.19440398777410819</c:v>
                </c:pt>
                <c:pt idx="3">
                  <c:v>0.22041477773903054</c:v>
                </c:pt>
                <c:pt idx="4">
                  <c:v>0.29834458142731135</c:v>
                </c:pt>
              </c:numCache>
            </c:numRef>
          </c:val>
          <c:smooth val="0"/>
          <c:extLst>
            <c:ext xmlns:c16="http://schemas.microsoft.com/office/drawing/2014/chart" uri="{C3380CC4-5D6E-409C-BE32-E72D297353CC}">
              <c16:uniqueId val="{00000000-A326-42EA-822F-8E34665245A9}"/>
            </c:ext>
          </c:extLst>
        </c:ser>
        <c:dLbls>
          <c:dLblPos val="t"/>
          <c:showLegendKey val="0"/>
          <c:showVal val="1"/>
          <c:showCatName val="0"/>
          <c:showSerName val="0"/>
          <c:showPercent val="0"/>
          <c:showBubbleSize val="0"/>
        </c:dLbls>
        <c:marker val="1"/>
        <c:smooth val="0"/>
        <c:axId val="806306024"/>
        <c:axId val="806306352"/>
      </c:lineChart>
      <c:catAx>
        <c:axId val="806306024"/>
        <c:scaling>
          <c:orientation val="minMax"/>
        </c:scaling>
        <c:delete val="0"/>
        <c:axPos val="b"/>
        <c:numFmt formatCode="General" sourceLinked="1"/>
        <c:majorTickMark val="out"/>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06306352"/>
        <c:crosses val="autoZero"/>
        <c:auto val="1"/>
        <c:lblAlgn val="ctr"/>
        <c:lblOffset val="100"/>
        <c:noMultiLvlLbl val="0"/>
      </c:catAx>
      <c:valAx>
        <c:axId val="806306352"/>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063060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[isha project it.xlsx]PIVOT!PivotTable10</c:name>
    <c:fmtId val="-1"/>
  </c:pivotSource>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PIVOT!$E$15</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PIVOT!$D$16:$D$21</c:f>
              <c:strCache>
                <c:ptCount val="5"/>
                <c:pt idx="0">
                  <c:v>2016</c:v>
                </c:pt>
                <c:pt idx="1">
                  <c:v>2017</c:v>
                </c:pt>
                <c:pt idx="2">
                  <c:v>2018</c:v>
                </c:pt>
                <c:pt idx="3">
                  <c:v>2019</c:v>
                </c:pt>
                <c:pt idx="4">
                  <c:v>2020</c:v>
                </c:pt>
              </c:strCache>
            </c:strRef>
          </c:cat>
          <c:val>
            <c:numRef>
              <c:f>PIVOT!$E$16:$E$21</c:f>
              <c:numCache>
                <c:formatCode>General</c:formatCode>
                <c:ptCount val="5"/>
                <c:pt idx="0">
                  <c:v>4.5517584859397751</c:v>
                </c:pt>
                <c:pt idx="1">
                  <c:v>4.5300703989272542</c:v>
                </c:pt>
                <c:pt idx="2">
                  <c:v>4.5586683549646514</c:v>
                </c:pt>
                <c:pt idx="3">
                  <c:v>4.5208003722661703</c:v>
                </c:pt>
                <c:pt idx="4">
                  <c:v>4.5859117161716174</c:v>
                </c:pt>
              </c:numCache>
            </c:numRef>
          </c:val>
          <c:extLst>
            <c:ext xmlns:c16="http://schemas.microsoft.com/office/drawing/2014/chart" uri="{C3380CC4-5D6E-409C-BE32-E72D297353CC}">
              <c16:uniqueId val="{00000000-AE97-48CE-BAA7-EE28C4722E09}"/>
            </c:ext>
          </c:extLst>
        </c:ser>
        <c:dLbls>
          <c:showLegendKey val="0"/>
          <c:showVal val="0"/>
          <c:showCatName val="0"/>
          <c:showSerName val="0"/>
          <c:showPercent val="0"/>
          <c:showBubbleSize val="0"/>
        </c:dLbls>
        <c:gapWidth val="100"/>
        <c:overlap val="-24"/>
        <c:axId val="643447760"/>
        <c:axId val="643446120"/>
      </c:barChart>
      <c:catAx>
        <c:axId val="643447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43446120"/>
        <c:crosses val="autoZero"/>
        <c:auto val="1"/>
        <c:lblAlgn val="ctr"/>
        <c:lblOffset val="100"/>
        <c:noMultiLvlLbl val="0"/>
      </c:catAx>
      <c:valAx>
        <c:axId val="64344612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43447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[isha project it.xlsx]PIVOT!PivotTable17</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1" dirty="0"/>
              <a:t>Tickets Volume</a:t>
            </a:r>
            <a:r>
              <a:rPr lang="en-US" b="1" baseline="0" dirty="0"/>
              <a:t> By Severity</a:t>
            </a:r>
          </a:p>
        </c:rich>
      </c:tx>
      <c:layout>
        <c:manualLayout>
          <c:xMode val="edge"/>
          <c:yMode val="edge"/>
          <c:x val="0.25663178692067468"/>
          <c:y val="0.1296400449943757"/>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0.10828625235404897"/>
              <c:y val="-4.166666666666666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5.1789077212806026E-2"/>
              <c:y val="-5.4562861748657112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2.8248587570621469E-2"/>
              <c:y val="5.9523809523809521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1.8832391713747558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2.8248587570621469E-2"/>
              <c:y val="5.357142857142856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2.8248587570621469E-2"/>
              <c:y val="5.357142857142856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1.8832391713747558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2.8248587570621469E-2"/>
              <c:y val="5.9523809523809521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5.1789077212806026E-2"/>
              <c:y val="-5.4562861748657112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0.10828625235404897"/>
              <c:y val="-4.166666666666666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2.8248587570621469E-2"/>
              <c:y val="5.357142857142856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1.8832391713747558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2.8248587570621469E-2"/>
              <c:y val="5.9523809523809521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5.1789077212806026E-2"/>
              <c:y val="-5.4562861748657112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0.10828625235404897"/>
              <c:y val="-4.166666666666666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31127852633352066"/>
          <c:y val="0.34708052118485189"/>
          <c:w val="0.55794096464857412"/>
          <c:h val="0.58149090738657672"/>
        </c:manualLayout>
      </c:layout>
      <c:barChart>
        <c:barDir val="bar"/>
        <c:grouping val="clustered"/>
        <c:varyColors val="0"/>
        <c:ser>
          <c:idx val="0"/>
          <c:order val="0"/>
          <c:tx>
            <c:strRef>
              <c:f>PIVOT!$H$15</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Pt>
            <c:idx val="0"/>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893C-4543-98F7-4F93406CB180}"/>
              </c:ext>
            </c:extLst>
          </c:dPt>
          <c:dPt>
            <c:idx val="1"/>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893C-4543-98F7-4F93406CB180}"/>
              </c:ext>
            </c:extLst>
          </c:dPt>
          <c:dPt>
            <c:idx val="2"/>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5-893C-4543-98F7-4F93406CB180}"/>
              </c:ext>
            </c:extLst>
          </c:dPt>
          <c:dPt>
            <c:idx val="3"/>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7-893C-4543-98F7-4F93406CB180}"/>
              </c:ext>
            </c:extLst>
          </c:dPt>
          <c:dPt>
            <c:idx val="4"/>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9-893C-4543-98F7-4F93406CB180}"/>
              </c:ext>
            </c:extLst>
          </c:dPt>
          <c:dLbls>
            <c:dLbl>
              <c:idx val="0"/>
              <c:layout>
                <c:manualLayout>
                  <c:x val="2.8248587570621469E-2"/>
                  <c:y val="5.357142857142856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93C-4543-98F7-4F93406CB180}"/>
                </c:ext>
              </c:extLst>
            </c:dLbl>
            <c:dLbl>
              <c:idx val="1"/>
              <c:layout>
                <c:manualLayout>
                  <c:x val="1.883239171374755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93C-4543-98F7-4F93406CB180}"/>
                </c:ext>
              </c:extLst>
            </c:dLbl>
            <c:dLbl>
              <c:idx val="2"/>
              <c:layout>
                <c:manualLayout>
                  <c:x val="2.8248587570621469E-2"/>
                  <c:y val="5.952380952380952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93C-4543-98F7-4F93406CB180}"/>
                </c:ext>
              </c:extLst>
            </c:dLbl>
            <c:dLbl>
              <c:idx val="3"/>
              <c:layout>
                <c:manualLayout>
                  <c:x val="5.1789077212806026E-2"/>
                  <c:y val="-5.4562861748657112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93C-4543-98F7-4F93406CB180}"/>
                </c:ext>
              </c:extLst>
            </c:dLbl>
            <c:dLbl>
              <c:idx val="4"/>
              <c:layout>
                <c:manualLayout>
                  <c:x val="0.10828625235404897"/>
                  <c:y val="-4.166666666666666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893C-4543-98F7-4F93406CB18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PIVOT!$G$16:$G$21</c:f>
              <c:strCache>
                <c:ptCount val="5"/>
                <c:pt idx="0">
                  <c:v> Major</c:v>
                </c:pt>
                <c:pt idx="1">
                  <c:v> Minor</c:v>
                </c:pt>
                <c:pt idx="2">
                  <c:v> Normal</c:v>
                </c:pt>
                <c:pt idx="3">
                  <c:v> Unclassified</c:v>
                </c:pt>
                <c:pt idx="4">
                  <c:v> Urgent</c:v>
                </c:pt>
              </c:strCache>
            </c:strRef>
          </c:cat>
          <c:val>
            <c:numRef>
              <c:f>PIVOT!$H$16:$H$21</c:f>
              <c:numCache>
                <c:formatCode>0.00%</c:formatCode>
                <c:ptCount val="5"/>
                <c:pt idx="0">
                  <c:v>4.9601017456768343E-2</c:v>
                </c:pt>
                <c:pt idx="1">
                  <c:v>2.315944942460358E-2</c:v>
                </c:pt>
                <c:pt idx="2">
                  <c:v>0.90931096022482516</c:v>
                </c:pt>
                <c:pt idx="3">
                  <c:v>3.6513569509118134E-3</c:v>
                </c:pt>
                <c:pt idx="4">
                  <c:v>1.4277215942891136E-2</c:v>
                </c:pt>
              </c:numCache>
            </c:numRef>
          </c:val>
          <c:extLst>
            <c:ext xmlns:c16="http://schemas.microsoft.com/office/drawing/2014/chart" uri="{C3380CC4-5D6E-409C-BE32-E72D297353CC}">
              <c16:uniqueId val="{0000000A-893C-4543-98F7-4F93406CB180}"/>
            </c:ext>
          </c:extLst>
        </c:ser>
        <c:dLbls>
          <c:dLblPos val="outEnd"/>
          <c:showLegendKey val="0"/>
          <c:showVal val="1"/>
          <c:showCatName val="0"/>
          <c:showSerName val="0"/>
          <c:showPercent val="0"/>
          <c:showBubbleSize val="0"/>
        </c:dLbls>
        <c:gapWidth val="115"/>
        <c:overlap val="-20"/>
        <c:axId val="156092567"/>
        <c:axId val="156093879"/>
      </c:barChart>
      <c:catAx>
        <c:axId val="156092567"/>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6093879"/>
        <c:crosses val="autoZero"/>
        <c:auto val="1"/>
        <c:lblAlgn val="ctr"/>
        <c:lblOffset val="100"/>
        <c:noMultiLvlLbl val="0"/>
      </c:catAx>
      <c:valAx>
        <c:axId val="156093879"/>
        <c:scaling>
          <c:orientation val="minMax"/>
        </c:scaling>
        <c:delete val="1"/>
        <c:axPos val="b"/>
        <c:numFmt formatCode="0.00%" sourceLinked="1"/>
        <c:majorTickMark val="none"/>
        <c:minorTickMark val="none"/>
        <c:tickLblPos val="nextTo"/>
        <c:crossAx val="1560925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[isha project it.xlsx]PIVOT!PivotTable4</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1" dirty="0"/>
              <a:t>Average</a:t>
            </a:r>
            <a:r>
              <a:rPr lang="en-US" b="1" baseline="0" dirty="0"/>
              <a:t> Resolution Time By Severity </a:t>
            </a:r>
            <a:endParaRPr lang="en-US" b="1" dirty="0"/>
          </a:p>
        </c:rich>
      </c:tx>
      <c:layout>
        <c:manualLayout>
          <c:xMode val="edge"/>
          <c:yMode val="edge"/>
          <c:x val="0.13089014779374689"/>
          <c:y val="8.4161493465193984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PIVOT!$B$25</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PIVOT!$A$26:$A$31</c:f>
              <c:strCache>
                <c:ptCount val="5"/>
                <c:pt idx="0">
                  <c:v> Major</c:v>
                </c:pt>
                <c:pt idx="1">
                  <c:v> Minor</c:v>
                </c:pt>
                <c:pt idx="2">
                  <c:v> Normal</c:v>
                </c:pt>
                <c:pt idx="3">
                  <c:v> Unclassified</c:v>
                </c:pt>
                <c:pt idx="4">
                  <c:v> Urgent</c:v>
                </c:pt>
              </c:strCache>
            </c:strRef>
          </c:cat>
          <c:val>
            <c:numRef>
              <c:f>PIVOT!$B$26:$B$31</c:f>
              <c:numCache>
                <c:formatCode>0.0</c:formatCode>
                <c:ptCount val="5"/>
                <c:pt idx="0">
                  <c:v>3.9079818031430933</c:v>
                </c:pt>
                <c:pt idx="1">
                  <c:v>3.4353410097431354</c:v>
                </c:pt>
                <c:pt idx="2">
                  <c:v>4.6636099079588522</c:v>
                </c:pt>
                <c:pt idx="3">
                  <c:v>2.8764044943820224</c:v>
                </c:pt>
                <c:pt idx="4">
                  <c:v>2.0014367816091956</c:v>
                </c:pt>
              </c:numCache>
            </c:numRef>
          </c:val>
          <c:extLst>
            <c:ext xmlns:c16="http://schemas.microsoft.com/office/drawing/2014/chart" uri="{C3380CC4-5D6E-409C-BE32-E72D297353CC}">
              <c16:uniqueId val="{00000000-BFA4-4441-954C-E8C23925673C}"/>
            </c:ext>
          </c:extLst>
        </c:ser>
        <c:dLbls>
          <c:dLblPos val="outEnd"/>
          <c:showLegendKey val="0"/>
          <c:showVal val="1"/>
          <c:showCatName val="0"/>
          <c:showSerName val="0"/>
          <c:showPercent val="0"/>
          <c:showBubbleSize val="0"/>
        </c:dLbls>
        <c:gapWidth val="115"/>
        <c:overlap val="-20"/>
        <c:axId val="1500750560"/>
        <c:axId val="1500747936"/>
      </c:barChart>
      <c:catAx>
        <c:axId val="1500750560"/>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00747936"/>
        <c:crosses val="autoZero"/>
        <c:auto val="1"/>
        <c:lblAlgn val="ctr"/>
        <c:lblOffset val="100"/>
        <c:noMultiLvlLbl val="0"/>
      </c:catAx>
      <c:valAx>
        <c:axId val="1500747936"/>
        <c:scaling>
          <c:orientation val="minMax"/>
        </c:scaling>
        <c:delete val="0"/>
        <c:axPos val="b"/>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00750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[isha project it.xlsx]PIVOT!PivotTable11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Priority</a:t>
            </a:r>
            <a:r>
              <a:rPr lang="en-US" baseline="0" dirty="0"/>
              <a:t> vs </a:t>
            </a:r>
            <a:r>
              <a:rPr lang="en-US" dirty="0"/>
              <a:t>Average</a:t>
            </a:r>
            <a:r>
              <a:rPr lang="en-US" baseline="0" dirty="0"/>
              <a:t> Resolution Time</a:t>
            </a:r>
            <a:endParaRPr lang="en-US" dirty="0"/>
          </a:p>
        </c:rich>
      </c:tx>
      <c:layout>
        <c:manualLayout>
          <c:xMode val="edge"/>
          <c:yMode val="edge"/>
          <c:x val="0.27302675252257036"/>
          <c:y val="2.0591772279406523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PIVOT!$B$57</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PIVOT!$A$58:$A$62</c:f>
              <c:strCache>
                <c:ptCount val="4"/>
                <c:pt idx="0">
                  <c:v> High</c:v>
                </c:pt>
                <c:pt idx="1">
                  <c:v> Low</c:v>
                </c:pt>
                <c:pt idx="2">
                  <c:v> Medium</c:v>
                </c:pt>
                <c:pt idx="3">
                  <c:v> Unassigned</c:v>
                </c:pt>
              </c:strCache>
            </c:strRef>
          </c:cat>
          <c:val>
            <c:numRef>
              <c:f>PIVOT!$B$58:$B$62</c:f>
              <c:numCache>
                <c:formatCode>0</c:formatCode>
                <c:ptCount val="4"/>
                <c:pt idx="0">
                  <c:v>3.4918281808208387</c:v>
                </c:pt>
                <c:pt idx="1">
                  <c:v>6.010542709955673</c:v>
                </c:pt>
                <c:pt idx="2">
                  <c:v>4.0020826759230044</c:v>
                </c:pt>
                <c:pt idx="3">
                  <c:v>5.3056443386603194</c:v>
                </c:pt>
              </c:numCache>
            </c:numRef>
          </c:val>
          <c:extLst>
            <c:ext xmlns:c16="http://schemas.microsoft.com/office/drawing/2014/chart" uri="{C3380CC4-5D6E-409C-BE32-E72D297353CC}">
              <c16:uniqueId val="{00000000-6E3B-4FEB-8239-AC67F76D09AA}"/>
            </c:ext>
          </c:extLst>
        </c:ser>
        <c:dLbls>
          <c:dLblPos val="outEnd"/>
          <c:showLegendKey val="0"/>
          <c:showVal val="1"/>
          <c:showCatName val="0"/>
          <c:showSerName val="0"/>
          <c:showPercent val="0"/>
          <c:showBubbleSize val="0"/>
        </c:dLbls>
        <c:gapWidth val="115"/>
        <c:overlap val="-20"/>
        <c:axId val="1343350632"/>
        <c:axId val="1343346368"/>
      </c:barChart>
      <c:catAx>
        <c:axId val="1343350632"/>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43346368"/>
        <c:crosses val="autoZero"/>
        <c:auto val="1"/>
        <c:lblAlgn val="ctr"/>
        <c:lblOffset val="100"/>
        <c:noMultiLvlLbl val="0"/>
      </c:catAx>
      <c:valAx>
        <c:axId val="1343346368"/>
        <c:scaling>
          <c:orientation val="minMax"/>
        </c:scaling>
        <c:delete val="0"/>
        <c:axPos val="b"/>
        <c:majorGridlines>
          <c:spPr>
            <a:ln w="9525" cap="flat" cmpd="sng" algn="ctr">
              <a:solidFill>
                <a:schemeClr val="lt1">
                  <a:lumMod val="95000"/>
                  <a:alpha val="10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43350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[isha project it.xlsx]PIVOT AGENTS!PivotTable22</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1"/>
              <a:t>Tickets</a:t>
            </a:r>
            <a:r>
              <a:rPr lang="en-US" b="1" baseline="0"/>
              <a:t> By Age Group</a:t>
            </a:r>
          </a:p>
        </c:rich>
      </c:tx>
      <c:layout>
        <c:manualLayout>
          <c:xMode val="edge"/>
          <c:yMode val="edge"/>
          <c:x val="0.24084814912870225"/>
          <c:y val="9.0723082418350393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pivotFmt>
      <c:pivotFmt>
        <c:idx val="3"/>
      </c:pivotFmt>
      <c:pivotFmt>
        <c:idx val="4"/>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s>
    <c:plotArea>
      <c:layout>
        <c:manualLayout>
          <c:layoutTarget val="inner"/>
          <c:xMode val="edge"/>
          <c:yMode val="edge"/>
          <c:x val="0.10486403496309724"/>
          <c:y val="0.22815295559071916"/>
          <c:w val="0.70206908543650326"/>
          <c:h val="0.73226920398764805"/>
        </c:manualLayout>
      </c:layout>
      <c:doughnutChart>
        <c:varyColors val="1"/>
        <c:ser>
          <c:idx val="0"/>
          <c:order val="0"/>
          <c:tx>
            <c:strRef>
              <c:f>'PIVOT AGENTS'!$F$2</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419D-4152-8E11-6B6D699785F6}"/>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419D-4152-8E11-6B6D699785F6}"/>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5-419D-4152-8E11-6B6D699785F6}"/>
              </c:ext>
            </c:extLst>
          </c:dPt>
          <c:cat>
            <c:strRef>
              <c:f>'PIVOT AGENTS'!$E$3:$E$6</c:f>
              <c:strCache>
                <c:ptCount val="3"/>
                <c:pt idx="0">
                  <c:v>25-34</c:v>
                </c:pt>
                <c:pt idx="1">
                  <c:v>35-44</c:v>
                </c:pt>
                <c:pt idx="2">
                  <c:v>45-54</c:v>
                </c:pt>
              </c:strCache>
            </c:strRef>
          </c:cat>
          <c:val>
            <c:numRef>
              <c:f>'PIVOT AGENTS'!$F$3:$F$6</c:f>
              <c:numCache>
                <c:formatCode>0.00%</c:formatCode>
                <c:ptCount val="3"/>
                <c:pt idx="0">
                  <c:v>0.30053949824611786</c:v>
                </c:pt>
                <c:pt idx="1">
                  <c:v>0.47806108843258321</c:v>
                </c:pt>
                <c:pt idx="2">
                  <c:v>0.22139941332129889</c:v>
                </c:pt>
              </c:numCache>
            </c:numRef>
          </c:val>
          <c:extLst>
            <c:ext xmlns:c16="http://schemas.microsoft.com/office/drawing/2014/chart" uri="{C3380CC4-5D6E-409C-BE32-E72D297353CC}">
              <c16:uniqueId val="{00000006-419D-4152-8E11-6B6D699785F6}"/>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83469124730159683"/>
          <c:y val="0.4658717781215338"/>
          <c:w val="0.13755062579640689"/>
          <c:h val="0.1924934097724582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1" dirty="0"/>
              <a:t>Daily Average Tickets Over Years</a:t>
            </a:r>
          </a:p>
        </c:rich>
      </c:tx>
      <c:layout>
        <c:manualLayout>
          <c:xMode val="edge"/>
          <c:yMode val="edge"/>
          <c:x val="0.13939304000791461"/>
          <c:y val="5.0332698585307221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'[isha project it.xlsx]PIVOT'!$Q$19</c:f>
              <c:strCache>
                <c:ptCount val="1"/>
                <c:pt idx="0">
                  <c:v>Daily Average Tickets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'[isha project it.xlsx]PIVOT'!$P$20:$P$24</c:f>
              <c:strCache>
                <c:ptCount val="5"/>
                <c:pt idx="0">
                  <c:v>2016</c:v>
                </c:pt>
                <c:pt idx="1">
                  <c:v>2017</c:v>
                </c:pt>
                <c:pt idx="2">
                  <c:v>2018</c:v>
                </c:pt>
                <c:pt idx="3">
                  <c:v>2019</c:v>
                </c:pt>
                <c:pt idx="4">
                  <c:v>2020</c:v>
                </c:pt>
              </c:strCache>
            </c:strRef>
          </c:cat>
          <c:val>
            <c:numRef>
              <c:f>'[isha project it.xlsx]PIVOT'!$Q$20:$Q$24</c:f>
              <c:numCache>
                <c:formatCode>0.000</c:formatCode>
                <c:ptCount val="5"/>
                <c:pt idx="0">
                  <c:v>35.756164383561647</c:v>
                </c:pt>
                <c:pt idx="1">
                  <c:v>40.863013698630134</c:v>
                </c:pt>
                <c:pt idx="2">
                  <c:v>51.92876712328767</c:v>
                </c:pt>
                <c:pt idx="3">
                  <c:v>58.876712328767127</c:v>
                </c:pt>
                <c:pt idx="4">
                  <c:v>79.69315068493151</c:v>
                </c:pt>
              </c:numCache>
            </c:numRef>
          </c:val>
          <c:extLst>
            <c:ext xmlns:c16="http://schemas.microsoft.com/office/drawing/2014/chart" uri="{C3380CC4-5D6E-409C-BE32-E72D297353CC}">
              <c16:uniqueId val="{00000000-6A9E-4A94-A3BC-13307AE87ACC}"/>
            </c:ext>
          </c:extLst>
        </c:ser>
        <c:dLbls>
          <c:dLblPos val="outEnd"/>
          <c:showLegendKey val="0"/>
          <c:showVal val="1"/>
          <c:showCatName val="0"/>
          <c:showSerName val="0"/>
          <c:showPercent val="0"/>
          <c:showBubbleSize val="0"/>
        </c:dLbls>
        <c:gapWidth val="100"/>
        <c:overlap val="-24"/>
        <c:axId val="894366432"/>
        <c:axId val="894367088"/>
      </c:barChart>
      <c:catAx>
        <c:axId val="89436643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94367088"/>
        <c:crosses val="autoZero"/>
        <c:auto val="1"/>
        <c:lblAlgn val="ctr"/>
        <c:lblOffset val="100"/>
        <c:noMultiLvlLbl val="0"/>
      </c:catAx>
      <c:valAx>
        <c:axId val="894367088"/>
        <c:scaling>
          <c:orientation val="minMax"/>
        </c:scaling>
        <c:delete val="0"/>
        <c:axPos val="l"/>
        <c:numFmt formatCode="0.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943664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[isha project it.xlsx]csat!PivotTable13</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Customer</a:t>
            </a:r>
            <a:r>
              <a:rPr lang="en-US" baseline="0" dirty="0"/>
              <a:t> Satisfaction vs Resolution Time</a:t>
            </a:r>
            <a:endParaRPr lang="en-US"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csat!$J$4</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csat!$I$5:$I$8</c:f>
              <c:strCache>
                <c:ptCount val="3"/>
                <c:pt idx="0">
                  <c:v>3-4</c:v>
                </c:pt>
                <c:pt idx="1">
                  <c:v>4-5</c:v>
                </c:pt>
                <c:pt idx="2">
                  <c:v>&gt;5</c:v>
                </c:pt>
              </c:strCache>
            </c:strRef>
          </c:cat>
          <c:val>
            <c:numRef>
              <c:f>csat!$J$5:$J$8</c:f>
              <c:numCache>
                <c:formatCode>General</c:formatCode>
                <c:ptCount val="3"/>
                <c:pt idx="0">
                  <c:v>82.820609692769722</c:v>
                </c:pt>
                <c:pt idx="1">
                  <c:v>78.993229065632192</c:v>
                </c:pt>
                <c:pt idx="2">
                  <c:v>80.433553795351528</c:v>
                </c:pt>
              </c:numCache>
            </c:numRef>
          </c:val>
          <c:extLst>
            <c:ext xmlns:c16="http://schemas.microsoft.com/office/drawing/2014/chart" uri="{C3380CC4-5D6E-409C-BE32-E72D297353CC}">
              <c16:uniqueId val="{00000000-CA25-46EF-8382-1B0A62381CAA}"/>
            </c:ext>
          </c:extLst>
        </c:ser>
        <c:dLbls>
          <c:dLblPos val="outEnd"/>
          <c:showLegendKey val="0"/>
          <c:showVal val="1"/>
          <c:showCatName val="0"/>
          <c:showSerName val="0"/>
          <c:showPercent val="0"/>
          <c:showBubbleSize val="0"/>
        </c:dLbls>
        <c:gapWidth val="100"/>
        <c:overlap val="-24"/>
        <c:axId val="238032151"/>
        <c:axId val="238031167"/>
      </c:barChart>
      <c:catAx>
        <c:axId val="23803215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38031167"/>
        <c:crosses val="autoZero"/>
        <c:auto val="1"/>
        <c:lblAlgn val="ctr"/>
        <c:lblOffset val="100"/>
        <c:noMultiLvlLbl val="0"/>
      </c:catAx>
      <c:valAx>
        <c:axId val="23803116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380321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9C5C06-BC9C-4C03-893A-D3292BFF2040}" type="datetimeFigureOut">
              <a:rPr lang="en-GB" smtClean="0"/>
              <a:t>04/06/2025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1709C7-6600-458F-9173-8880607CC83B}" type="slidenum">
              <a:rPr lang="en-GB" smtClean="0"/>
              <a:t>‹#›</a:t>
            </a:fld>
            <a:endParaRPr lang="en-GB"/>
          </a:p>
        </p:txBody>
      </p:sp>
    </p:spTree>
    <p:extLst>
      <p:ext uri="{BB962C8B-B14F-4D97-AF65-F5344CB8AC3E}">
        <p14:creationId xmlns:p14="http://schemas.microsoft.com/office/powerpoint/2010/main" val="3996072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9C5C06-BC9C-4C03-893A-D3292BFF2040}" type="datetimeFigureOut">
              <a:rPr lang="en-GB" smtClean="0"/>
              <a:t>04/06/2025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1709C7-6600-458F-9173-8880607CC83B}" type="slidenum">
              <a:rPr lang="en-GB" smtClean="0"/>
              <a:t>‹#›</a:t>
            </a:fld>
            <a:endParaRPr lang="en-GB"/>
          </a:p>
        </p:txBody>
      </p:sp>
    </p:spTree>
    <p:extLst>
      <p:ext uri="{BB962C8B-B14F-4D97-AF65-F5344CB8AC3E}">
        <p14:creationId xmlns:p14="http://schemas.microsoft.com/office/powerpoint/2010/main" val="55087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9C5C06-BC9C-4C03-893A-D3292BFF2040}" type="datetimeFigureOut">
              <a:rPr lang="en-GB" smtClean="0"/>
              <a:t>04/06/2025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1709C7-6600-458F-9173-8880607CC83B}" type="slidenum">
              <a:rPr lang="en-GB" smtClean="0"/>
              <a:t>‹#›</a:t>
            </a:fld>
            <a:endParaRPr lang="en-GB"/>
          </a:p>
        </p:txBody>
      </p:sp>
    </p:spTree>
    <p:extLst>
      <p:ext uri="{BB962C8B-B14F-4D97-AF65-F5344CB8AC3E}">
        <p14:creationId xmlns:p14="http://schemas.microsoft.com/office/powerpoint/2010/main" val="3295342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9C5C06-BC9C-4C03-893A-D3292BFF2040}" type="datetimeFigureOut">
              <a:rPr lang="en-GB" smtClean="0"/>
              <a:t>04/06/2025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1709C7-6600-458F-9173-8880607CC83B}"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01446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9C5C06-BC9C-4C03-893A-D3292BFF2040}" type="datetimeFigureOut">
              <a:rPr lang="en-GB" smtClean="0"/>
              <a:t>04/06/2025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1709C7-6600-458F-9173-8880607CC83B}" type="slidenum">
              <a:rPr lang="en-GB" smtClean="0"/>
              <a:t>‹#›</a:t>
            </a:fld>
            <a:endParaRPr lang="en-GB"/>
          </a:p>
        </p:txBody>
      </p:sp>
    </p:spTree>
    <p:extLst>
      <p:ext uri="{BB962C8B-B14F-4D97-AF65-F5344CB8AC3E}">
        <p14:creationId xmlns:p14="http://schemas.microsoft.com/office/powerpoint/2010/main" val="138061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B9C5C06-BC9C-4C03-893A-D3292BFF2040}" type="datetimeFigureOut">
              <a:rPr lang="en-GB" smtClean="0"/>
              <a:t>04/06/2025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1709C7-6600-458F-9173-8880607CC83B}" type="slidenum">
              <a:rPr lang="en-GB" smtClean="0"/>
              <a:t>‹#›</a:t>
            </a:fld>
            <a:endParaRPr lang="en-GB"/>
          </a:p>
        </p:txBody>
      </p:sp>
    </p:spTree>
    <p:extLst>
      <p:ext uri="{BB962C8B-B14F-4D97-AF65-F5344CB8AC3E}">
        <p14:creationId xmlns:p14="http://schemas.microsoft.com/office/powerpoint/2010/main" val="1695928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B9C5C06-BC9C-4C03-893A-D3292BFF2040}" type="datetimeFigureOut">
              <a:rPr lang="en-GB" smtClean="0"/>
              <a:t>04/06/2025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1709C7-6600-458F-9173-8880607CC83B}" type="slidenum">
              <a:rPr lang="en-GB" smtClean="0"/>
              <a:t>‹#›</a:t>
            </a:fld>
            <a:endParaRPr lang="en-GB"/>
          </a:p>
        </p:txBody>
      </p:sp>
    </p:spTree>
    <p:extLst>
      <p:ext uri="{BB962C8B-B14F-4D97-AF65-F5344CB8AC3E}">
        <p14:creationId xmlns:p14="http://schemas.microsoft.com/office/powerpoint/2010/main" val="3141729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9C5C06-BC9C-4C03-893A-D3292BFF2040}" type="datetimeFigureOut">
              <a:rPr lang="en-GB" smtClean="0"/>
              <a:t>04/06/2025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1709C7-6600-458F-9173-8880607CC83B}" type="slidenum">
              <a:rPr lang="en-GB" smtClean="0"/>
              <a:t>‹#›</a:t>
            </a:fld>
            <a:endParaRPr lang="en-GB"/>
          </a:p>
        </p:txBody>
      </p:sp>
    </p:spTree>
    <p:extLst>
      <p:ext uri="{BB962C8B-B14F-4D97-AF65-F5344CB8AC3E}">
        <p14:creationId xmlns:p14="http://schemas.microsoft.com/office/powerpoint/2010/main" val="3339910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9C5C06-BC9C-4C03-893A-D3292BFF2040}" type="datetimeFigureOut">
              <a:rPr lang="en-GB" smtClean="0"/>
              <a:t>04/06/2025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1709C7-6600-458F-9173-8880607CC83B}" type="slidenum">
              <a:rPr lang="en-GB" smtClean="0"/>
              <a:t>‹#›</a:t>
            </a:fld>
            <a:endParaRPr lang="en-GB"/>
          </a:p>
        </p:txBody>
      </p:sp>
    </p:spTree>
    <p:extLst>
      <p:ext uri="{BB962C8B-B14F-4D97-AF65-F5344CB8AC3E}">
        <p14:creationId xmlns:p14="http://schemas.microsoft.com/office/powerpoint/2010/main" val="3341308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B9C5C06-BC9C-4C03-893A-D3292BFF2040}" type="datetimeFigureOut">
              <a:rPr lang="en-GB" smtClean="0"/>
              <a:t>04/06/2025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1709C7-6600-458F-9173-8880607CC83B}" type="slidenum">
              <a:rPr lang="en-GB" smtClean="0"/>
              <a:t>‹#›</a:t>
            </a:fld>
            <a:endParaRPr lang="en-GB"/>
          </a:p>
        </p:txBody>
      </p:sp>
    </p:spTree>
    <p:extLst>
      <p:ext uri="{BB962C8B-B14F-4D97-AF65-F5344CB8AC3E}">
        <p14:creationId xmlns:p14="http://schemas.microsoft.com/office/powerpoint/2010/main" val="1049874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9C5C06-BC9C-4C03-893A-D3292BFF2040}" type="datetimeFigureOut">
              <a:rPr lang="en-GB" smtClean="0"/>
              <a:t>04/06/2025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1709C7-6600-458F-9173-8880607CC83B}" type="slidenum">
              <a:rPr lang="en-GB" smtClean="0"/>
              <a:t>‹#›</a:t>
            </a:fld>
            <a:endParaRPr lang="en-GB"/>
          </a:p>
        </p:txBody>
      </p:sp>
    </p:spTree>
    <p:extLst>
      <p:ext uri="{BB962C8B-B14F-4D97-AF65-F5344CB8AC3E}">
        <p14:creationId xmlns:p14="http://schemas.microsoft.com/office/powerpoint/2010/main" val="110089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9C5C06-BC9C-4C03-893A-D3292BFF2040}" type="datetimeFigureOut">
              <a:rPr lang="en-GB" smtClean="0"/>
              <a:t>04/06/2025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1709C7-6600-458F-9173-8880607CC83B}" type="slidenum">
              <a:rPr lang="en-GB" smtClean="0"/>
              <a:t>‹#›</a:t>
            </a:fld>
            <a:endParaRPr lang="en-GB"/>
          </a:p>
        </p:txBody>
      </p:sp>
    </p:spTree>
    <p:extLst>
      <p:ext uri="{BB962C8B-B14F-4D97-AF65-F5344CB8AC3E}">
        <p14:creationId xmlns:p14="http://schemas.microsoft.com/office/powerpoint/2010/main" val="2373594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9C5C06-BC9C-4C03-893A-D3292BFF2040}" type="datetimeFigureOut">
              <a:rPr lang="en-GB" smtClean="0"/>
              <a:t>04/06/2025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11709C7-6600-458F-9173-8880607CC83B}" type="slidenum">
              <a:rPr lang="en-GB" smtClean="0"/>
              <a:t>‹#›</a:t>
            </a:fld>
            <a:endParaRPr lang="en-GB"/>
          </a:p>
        </p:txBody>
      </p:sp>
    </p:spTree>
    <p:extLst>
      <p:ext uri="{BB962C8B-B14F-4D97-AF65-F5344CB8AC3E}">
        <p14:creationId xmlns:p14="http://schemas.microsoft.com/office/powerpoint/2010/main" val="3113336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B9C5C06-BC9C-4C03-893A-D3292BFF2040}" type="datetimeFigureOut">
              <a:rPr lang="en-GB" smtClean="0"/>
              <a:t>04/06/2025</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111709C7-6600-458F-9173-8880607CC83B}" type="slidenum">
              <a:rPr lang="en-GB" smtClean="0"/>
              <a:t>‹#›</a:t>
            </a:fld>
            <a:endParaRPr lang="en-GB"/>
          </a:p>
        </p:txBody>
      </p:sp>
    </p:spTree>
    <p:extLst>
      <p:ext uri="{BB962C8B-B14F-4D97-AF65-F5344CB8AC3E}">
        <p14:creationId xmlns:p14="http://schemas.microsoft.com/office/powerpoint/2010/main" val="123382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B9C5C06-BC9C-4C03-893A-D3292BFF2040}" type="datetimeFigureOut">
              <a:rPr lang="en-GB" smtClean="0"/>
              <a:t>04/06/2025</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111709C7-6600-458F-9173-8880607CC83B}" type="slidenum">
              <a:rPr lang="en-GB" smtClean="0"/>
              <a:t>‹#›</a:t>
            </a:fld>
            <a:endParaRPr lang="en-GB"/>
          </a:p>
        </p:txBody>
      </p:sp>
    </p:spTree>
    <p:extLst>
      <p:ext uri="{BB962C8B-B14F-4D97-AF65-F5344CB8AC3E}">
        <p14:creationId xmlns:p14="http://schemas.microsoft.com/office/powerpoint/2010/main" val="3381101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B9C5C06-BC9C-4C03-893A-D3292BFF2040}" type="datetimeFigureOut">
              <a:rPr lang="en-GB" smtClean="0"/>
              <a:t>04/06/2025</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111709C7-6600-458F-9173-8880607CC83B}" type="slidenum">
              <a:rPr lang="en-GB" smtClean="0"/>
              <a:t>‹#›</a:t>
            </a:fld>
            <a:endParaRPr lang="en-GB"/>
          </a:p>
        </p:txBody>
      </p:sp>
    </p:spTree>
    <p:extLst>
      <p:ext uri="{BB962C8B-B14F-4D97-AF65-F5344CB8AC3E}">
        <p14:creationId xmlns:p14="http://schemas.microsoft.com/office/powerpoint/2010/main" val="1932416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9C5C06-BC9C-4C03-893A-D3292BFF2040}" type="datetimeFigureOut">
              <a:rPr lang="en-GB" smtClean="0"/>
              <a:t>04/06/2025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1709C7-6600-458F-9173-8880607CC83B}" type="slidenum">
              <a:rPr lang="en-GB" smtClean="0"/>
              <a:t>‹#›</a:t>
            </a:fld>
            <a:endParaRPr lang="en-GB"/>
          </a:p>
        </p:txBody>
      </p:sp>
    </p:spTree>
    <p:extLst>
      <p:ext uri="{BB962C8B-B14F-4D97-AF65-F5344CB8AC3E}">
        <p14:creationId xmlns:p14="http://schemas.microsoft.com/office/powerpoint/2010/main" val="3373270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B9C5C06-BC9C-4C03-893A-D3292BFF2040}" type="datetimeFigureOut">
              <a:rPr lang="en-GB" smtClean="0"/>
              <a:t>04/06/2025</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11709C7-6600-458F-9173-8880607CC83B}" type="slidenum">
              <a:rPr lang="en-GB" smtClean="0"/>
              <a:t>‹#›</a:t>
            </a:fld>
            <a:endParaRPr lang="en-GB"/>
          </a:p>
        </p:txBody>
      </p:sp>
    </p:spTree>
    <p:extLst>
      <p:ext uri="{BB962C8B-B14F-4D97-AF65-F5344CB8AC3E}">
        <p14:creationId xmlns:p14="http://schemas.microsoft.com/office/powerpoint/2010/main" val="18526259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svgsilh.com/image/310399.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svgsilh.com/image/310399.html" TargetMode="Externa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svgsilh.com/image/310399.html" TargetMode="Externa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svgsilh.com/image/310399.html" TargetMode="External"/></Relationships>
</file>

<file path=ppt/slides/_rels/slide1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svgsilh.com/image/310399.html" TargetMode="External"/></Relationships>
</file>

<file path=ppt/slides/_rels/slide2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svgsilh.com/image/310399.html" TargetMode="External"/></Relationships>
</file>

<file path=ppt/slides/_rels/slide2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svgsilh.com/image/310399.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B9D78-7A89-444F-B262-B949FC8245D4}"/>
              </a:ext>
            </a:extLst>
          </p:cNvPr>
          <p:cNvSpPr>
            <a:spLocks noGrp="1"/>
          </p:cNvSpPr>
          <p:nvPr>
            <p:ph type="ctrTitle"/>
          </p:nvPr>
        </p:nvSpPr>
        <p:spPr>
          <a:xfrm>
            <a:off x="652930" y="1739153"/>
            <a:ext cx="11099799" cy="2608729"/>
          </a:xfrm>
        </p:spPr>
        <p:txBody>
          <a:bodyPr/>
          <a:lstStyle/>
          <a:p>
            <a:pPr algn="ctr"/>
            <a:r>
              <a:rPr lang="en-GB" sz="9600" b="1" dirty="0">
                <a:latin typeface="Calibri" panose="020F0502020204030204" pitchFamily="34" charset="0"/>
                <a:ea typeface="Calibri" panose="020F0502020204030204" pitchFamily="34" charset="0"/>
                <a:cs typeface="Calibri" panose="020F0502020204030204" pitchFamily="34" charset="0"/>
              </a:rPr>
              <a:t>IT TICKET ANALYSIS</a:t>
            </a:r>
            <a:br>
              <a:rPr lang="en-GB" b="1" dirty="0">
                <a:latin typeface="Calibri" panose="020F0502020204030204" pitchFamily="34" charset="0"/>
                <a:ea typeface="Calibri" panose="020F0502020204030204" pitchFamily="34" charset="0"/>
                <a:cs typeface="Calibri" panose="020F0502020204030204" pitchFamily="34" charset="0"/>
              </a:rPr>
            </a:br>
            <a:endParaRPr lang="en-GB" sz="48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A64BF7DB-F99A-460A-B712-9016E3EEEAEC}"/>
              </a:ext>
            </a:extLst>
          </p:cNvPr>
          <p:cNvSpPr>
            <a:spLocks noGrp="1"/>
          </p:cNvSpPr>
          <p:nvPr>
            <p:ph type="subTitle" idx="1"/>
          </p:nvPr>
        </p:nvSpPr>
        <p:spPr>
          <a:xfrm>
            <a:off x="2167966" y="3626222"/>
            <a:ext cx="8825658" cy="1443319"/>
          </a:xfrm>
        </p:spPr>
        <p:txBody>
          <a:bodyPr/>
          <a:lstStyle/>
          <a:p>
            <a:pPr algn="r"/>
            <a:r>
              <a:rPr lang="en-GB" sz="3600" b="1" dirty="0">
                <a:solidFill>
                  <a:schemeClr val="tx1"/>
                </a:solidFill>
                <a:latin typeface="Calibri" panose="020F0502020204030204" pitchFamily="34" charset="0"/>
                <a:ea typeface="Calibri" panose="020F0502020204030204" pitchFamily="34" charset="0"/>
                <a:cs typeface="Calibri" panose="020F0502020204030204" pitchFamily="34" charset="0"/>
              </a:rPr>
              <a:t>FOR YEAR 2016-2020</a:t>
            </a:r>
          </a:p>
          <a:p>
            <a:pPr algn="r"/>
            <a:r>
              <a:rPr lang="en-GB" sz="3600" b="1" dirty="0">
                <a:solidFill>
                  <a:schemeClr val="tx1"/>
                </a:solidFill>
                <a:latin typeface="Calibri" panose="020F0502020204030204" pitchFamily="34" charset="0"/>
                <a:ea typeface="Calibri" panose="020F0502020204030204" pitchFamily="34" charset="0"/>
                <a:cs typeface="Calibri" panose="020F0502020204030204" pitchFamily="34" charset="0"/>
              </a:rPr>
              <a:t>Isha </a:t>
            </a:r>
            <a:r>
              <a:rPr lang="en-GB" sz="3600" b="1" dirty="0" err="1">
                <a:solidFill>
                  <a:schemeClr val="tx1"/>
                </a:solidFill>
                <a:latin typeface="Calibri" panose="020F0502020204030204" pitchFamily="34" charset="0"/>
                <a:ea typeface="Calibri" panose="020F0502020204030204" pitchFamily="34" charset="0"/>
                <a:cs typeface="Calibri" panose="020F0502020204030204" pitchFamily="34" charset="0"/>
              </a:rPr>
              <a:t>jain</a:t>
            </a:r>
            <a:endParaRPr lang="en-GB" sz="36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GB" dirty="0"/>
          </a:p>
        </p:txBody>
      </p:sp>
    </p:spTree>
    <p:extLst>
      <p:ext uri="{BB962C8B-B14F-4D97-AF65-F5344CB8AC3E}">
        <p14:creationId xmlns:p14="http://schemas.microsoft.com/office/powerpoint/2010/main" val="363865559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5408E-F28D-4982-A7F2-AA27788265E5}"/>
              </a:ext>
            </a:extLst>
          </p:cNvPr>
          <p:cNvSpPr>
            <a:spLocks noGrp="1"/>
          </p:cNvSpPr>
          <p:nvPr>
            <p:ph type="title"/>
          </p:nvPr>
        </p:nvSpPr>
        <p:spPr>
          <a:xfrm>
            <a:off x="1636711" y="538443"/>
            <a:ext cx="9404723" cy="1400530"/>
          </a:xfrm>
        </p:spPr>
        <p:txBody>
          <a:bodyPr/>
          <a:lstStyle/>
          <a:p>
            <a:r>
              <a:rPr lang="en-GB" sz="6000" b="1" dirty="0">
                <a:latin typeface="Calibri" panose="020F0502020204030204" pitchFamily="34" charset="0"/>
                <a:ea typeface="Calibri" panose="020F0502020204030204" pitchFamily="34" charset="0"/>
                <a:cs typeface="Calibri" panose="020F0502020204030204" pitchFamily="34" charset="0"/>
              </a:rPr>
              <a:t>Ticket Categorization</a:t>
            </a:r>
          </a:p>
        </p:txBody>
      </p:sp>
      <p:sp>
        <p:nvSpPr>
          <p:cNvPr id="3" name="Content Placeholder 2">
            <a:extLst>
              <a:ext uri="{FF2B5EF4-FFF2-40B4-BE49-F238E27FC236}">
                <a16:creationId xmlns:a16="http://schemas.microsoft.com/office/drawing/2014/main" id="{4A5125C7-B225-4DCA-AA20-366C08400A3C}"/>
              </a:ext>
            </a:extLst>
          </p:cNvPr>
          <p:cNvSpPr>
            <a:spLocks noGrp="1"/>
          </p:cNvSpPr>
          <p:nvPr>
            <p:ph idx="1"/>
          </p:nvPr>
        </p:nvSpPr>
        <p:spPr>
          <a:xfrm>
            <a:off x="1103312" y="1938974"/>
            <a:ext cx="5307013" cy="4309426"/>
          </a:xfrm>
        </p:spPr>
        <p:txBody>
          <a:bodyPr>
            <a:normAutofit/>
          </a:bodyPr>
          <a:lstStyle/>
          <a:p>
            <a:pPr marL="0" indent="0" algn="just">
              <a:buNone/>
            </a:pPr>
            <a:r>
              <a:rPr lang="en-IN" sz="2400" dirty="0">
                <a:latin typeface="Calibri" panose="020F0502020204030204" pitchFamily="34" charset="0"/>
                <a:ea typeface="Calibri" panose="020F0502020204030204" pitchFamily="34" charset="0"/>
                <a:cs typeface="Calibri" panose="020F0502020204030204" pitchFamily="34" charset="0"/>
              </a:rPr>
              <a:t>Breakdown of common ticket categories:</a:t>
            </a:r>
          </a:p>
          <a:p>
            <a:pPr algn="just">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 Hardware Issues: e.g., computer failures, printer malfunctions.</a:t>
            </a:r>
          </a:p>
          <a:p>
            <a:pPr algn="just">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Software Issues: e.g., software bugs, application errors.</a:t>
            </a:r>
          </a:p>
          <a:p>
            <a:pPr algn="just">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Login Access Requests: e.g., password resets, permission requests.</a:t>
            </a:r>
          </a:p>
          <a:p>
            <a:pPr algn="just">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System: System performance Issues.</a:t>
            </a:r>
          </a:p>
          <a:p>
            <a:pPr marL="0" indent="0" algn="just">
              <a:buNone/>
            </a:pPr>
            <a:endParaRPr lang="en-IN" sz="2400" dirty="0">
              <a:latin typeface="Calibri" panose="020F0502020204030204" pitchFamily="34" charset="0"/>
              <a:ea typeface="Calibri" panose="020F0502020204030204" pitchFamily="34" charset="0"/>
              <a:cs typeface="Calibri" panose="020F0502020204030204" pitchFamily="34" charset="0"/>
            </a:endParaRPr>
          </a:p>
          <a:p>
            <a:pPr algn="just"/>
            <a:endParaRPr lang="en-GB" sz="24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Chart 4">
            <a:extLst>
              <a:ext uri="{FF2B5EF4-FFF2-40B4-BE49-F238E27FC236}">
                <a16:creationId xmlns:a16="http://schemas.microsoft.com/office/drawing/2014/main" id="{47D2BC21-D296-4815-A0F8-A6433E3E179A}"/>
              </a:ext>
            </a:extLst>
          </p:cNvPr>
          <p:cNvGraphicFramePr>
            <a:graphicFrameLocks/>
          </p:cNvGraphicFramePr>
          <p:nvPr>
            <p:extLst>
              <p:ext uri="{D42A27DB-BD31-4B8C-83A1-F6EECF244321}">
                <p14:modId xmlns:p14="http://schemas.microsoft.com/office/powerpoint/2010/main" val="3074776129"/>
              </p:ext>
            </p:extLst>
          </p:nvPr>
        </p:nvGraphicFramePr>
        <p:xfrm>
          <a:off x="6581775" y="1944847"/>
          <a:ext cx="5086350" cy="43747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10296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46626041-B5E9-47A8-828D-A838D053AE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1398494" y="878541"/>
            <a:ext cx="8507506" cy="5504330"/>
          </a:xfrm>
          <a:prstGeom prst="rect">
            <a:avLst/>
          </a:prstGeom>
        </p:spPr>
      </p:pic>
      <p:sp>
        <p:nvSpPr>
          <p:cNvPr id="3" name="TextBox 2">
            <a:extLst>
              <a:ext uri="{FF2B5EF4-FFF2-40B4-BE49-F238E27FC236}">
                <a16:creationId xmlns:a16="http://schemas.microsoft.com/office/drawing/2014/main" id="{EC1D4F45-8D54-48CD-B664-B411E5E99021}"/>
              </a:ext>
            </a:extLst>
          </p:cNvPr>
          <p:cNvSpPr txBox="1"/>
          <p:nvPr/>
        </p:nvSpPr>
        <p:spPr>
          <a:xfrm>
            <a:off x="2676525" y="1647824"/>
            <a:ext cx="6162675" cy="2677656"/>
          </a:xfrm>
          <a:prstGeom prst="rect">
            <a:avLst/>
          </a:prstGeom>
          <a:noFill/>
        </p:spPr>
        <p:txBody>
          <a:bodyPr wrap="square" rtlCol="0">
            <a:spAutoFit/>
          </a:bodyPr>
          <a:lstStyle/>
          <a:p>
            <a:r>
              <a:rPr lang="en-GB" sz="2400" dirty="0">
                <a:latin typeface="Calibri" panose="020F0502020204030204" pitchFamily="34" charset="0"/>
                <a:ea typeface="Calibri" panose="020F0502020204030204" pitchFamily="34" charset="0"/>
                <a:cs typeface="Calibri" panose="020F0502020204030204" pitchFamily="34" charset="0"/>
              </a:rPr>
              <a:t>What aspects of the ticket allocation across the various categories stand out to you? Do any particular categories stick out as being especially high or low? What are some important areas where we might require more training or resources based on the categorization?</a:t>
            </a:r>
          </a:p>
        </p:txBody>
      </p:sp>
    </p:spTree>
    <p:extLst>
      <p:ext uri="{BB962C8B-B14F-4D97-AF65-F5344CB8AC3E}">
        <p14:creationId xmlns:p14="http://schemas.microsoft.com/office/powerpoint/2010/main" val="422048133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DEE0-AECB-4104-93A9-EE290F17CF5D}"/>
              </a:ext>
            </a:extLst>
          </p:cNvPr>
          <p:cNvSpPr>
            <a:spLocks noGrp="1"/>
          </p:cNvSpPr>
          <p:nvPr>
            <p:ph type="title"/>
          </p:nvPr>
        </p:nvSpPr>
        <p:spPr/>
        <p:txBody>
          <a:bodyPr/>
          <a:lstStyle/>
          <a:p>
            <a:pPr algn="ctr"/>
            <a:r>
              <a:rPr lang="en-GB" sz="6000" b="1" dirty="0">
                <a:latin typeface="Calibri" panose="020F0502020204030204" pitchFamily="34" charset="0"/>
                <a:ea typeface="Calibri" panose="020F0502020204030204" pitchFamily="34" charset="0"/>
                <a:cs typeface="Calibri" panose="020F0502020204030204" pitchFamily="34" charset="0"/>
              </a:rPr>
              <a:t>Key Insights</a:t>
            </a:r>
          </a:p>
        </p:txBody>
      </p:sp>
      <p:sp>
        <p:nvSpPr>
          <p:cNvPr id="3" name="Content Placeholder 2">
            <a:extLst>
              <a:ext uri="{FF2B5EF4-FFF2-40B4-BE49-F238E27FC236}">
                <a16:creationId xmlns:a16="http://schemas.microsoft.com/office/drawing/2014/main" id="{89917564-D723-4771-880E-2BB6502C4D8A}"/>
              </a:ext>
            </a:extLst>
          </p:cNvPr>
          <p:cNvSpPr>
            <a:spLocks noGrp="1"/>
          </p:cNvSpPr>
          <p:nvPr>
            <p:ph idx="1"/>
          </p:nvPr>
        </p:nvSpPr>
        <p:spPr>
          <a:xfrm>
            <a:off x="1104293" y="1952625"/>
            <a:ext cx="8946541" cy="4533899"/>
          </a:xfrm>
        </p:spPr>
        <p:txBody>
          <a:bodyPr>
            <a:noAutofit/>
          </a:bodyPr>
          <a:lstStyle/>
          <a:p>
            <a:pPr algn="just"/>
            <a:r>
              <a:rPr lang="en-GB" sz="2400" dirty="0">
                <a:latin typeface="Calibri" panose="020F0502020204030204" pitchFamily="34" charset="0"/>
                <a:ea typeface="Calibri" panose="020F0502020204030204" pitchFamily="34" charset="0"/>
                <a:cs typeface="Calibri" panose="020F0502020204030204" pitchFamily="34" charset="0"/>
              </a:rPr>
              <a:t>At 40%, system issues predominate, suggesting that consumers are experiencing serious performance or outage issues.</a:t>
            </a:r>
          </a:p>
          <a:p>
            <a:pPr algn="just"/>
            <a:r>
              <a:rPr lang="en-GB" sz="2400" dirty="0">
                <a:latin typeface="Calibri" panose="020F0502020204030204" pitchFamily="34" charset="0"/>
                <a:ea typeface="Calibri" panose="020F0502020204030204" pitchFamily="34" charset="0"/>
                <a:cs typeface="Calibri" panose="020F0502020204030204" pitchFamily="34" charset="0"/>
              </a:rPr>
              <a:t>With 29.94%, Login Access comes in second, indicating recurring problems with access permissions or password resets.</a:t>
            </a:r>
          </a:p>
          <a:p>
            <a:pPr algn="just"/>
            <a:r>
              <a:rPr lang="en-GB" sz="2400" dirty="0">
                <a:latin typeface="Calibri" panose="020F0502020204030204" pitchFamily="34" charset="0"/>
                <a:ea typeface="Calibri" panose="020F0502020204030204" pitchFamily="34" charset="0"/>
                <a:cs typeface="Calibri" panose="020F0502020204030204" pitchFamily="34" charset="0"/>
              </a:rPr>
              <a:t>Software issues account for 20.07% and are probably caused by faults or defects in applications.</a:t>
            </a:r>
          </a:p>
          <a:p>
            <a:pPr algn="just"/>
            <a:r>
              <a:rPr lang="en-GB" sz="2400" dirty="0">
                <a:latin typeface="Calibri" panose="020F0502020204030204" pitchFamily="34" charset="0"/>
                <a:ea typeface="Calibri" panose="020F0502020204030204" pitchFamily="34" charset="0"/>
                <a:cs typeface="Calibri" panose="020F0502020204030204" pitchFamily="34" charset="0"/>
              </a:rPr>
              <a:t>At 9.98%, hardware issues are the least common, which may be due to greater maintenance or fewer device failures. </a:t>
            </a:r>
          </a:p>
          <a:p>
            <a:pPr algn="just"/>
            <a:endParaRPr lang="en-GB" sz="2400" dirty="0">
              <a:latin typeface="Calibri" panose="020F0502020204030204" pitchFamily="34" charset="0"/>
              <a:ea typeface="Calibri" panose="020F0502020204030204" pitchFamily="34" charset="0"/>
              <a:cs typeface="Calibri" panose="020F0502020204030204" pitchFamily="34" charset="0"/>
            </a:endParaRPr>
          </a:p>
          <a:p>
            <a:pPr algn="just"/>
            <a:endParaRPr lang="en-GB"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8401307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A403E-E144-4D1A-99FA-DCBC2DA639E5}"/>
              </a:ext>
            </a:extLst>
          </p:cNvPr>
          <p:cNvSpPr>
            <a:spLocks noGrp="1"/>
          </p:cNvSpPr>
          <p:nvPr>
            <p:ph type="title"/>
          </p:nvPr>
        </p:nvSpPr>
        <p:spPr/>
        <p:txBody>
          <a:bodyPr/>
          <a:lstStyle/>
          <a:p>
            <a:pPr algn="ctr"/>
            <a:r>
              <a:rPr lang="en-GB" sz="6000" b="1" dirty="0">
                <a:latin typeface="Calibri" panose="020F0502020204030204" pitchFamily="34" charset="0"/>
                <a:ea typeface="Calibri" panose="020F0502020204030204" pitchFamily="34" charset="0"/>
                <a:cs typeface="Calibri" panose="020F0502020204030204" pitchFamily="34" charset="0"/>
              </a:rPr>
              <a:t>Ticket Volume Trends</a:t>
            </a:r>
          </a:p>
        </p:txBody>
      </p:sp>
      <p:sp>
        <p:nvSpPr>
          <p:cNvPr id="3" name="Content Placeholder 2">
            <a:extLst>
              <a:ext uri="{FF2B5EF4-FFF2-40B4-BE49-F238E27FC236}">
                <a16:creationId xmlns:a16="http://schemas.microsoft.com/office/drawing/2014/main" id="{E5312346-E87B-4ECC-8CDB-327918E01CB8}"/>
              </a:ext>
            </a:extLst>
          </p:cNvPr>
          <p:cNvSpPr>
            <a:spLocks noGrp="1"/>
          </p:cNvSpPr>
          <p:nvPr>
            <p:ph idx="1"/>
          </p:nvPr>
        </p:nvSpPr>
        <p:spPr>
          <a:xfrm>
            <a:off x="1103312" y="2052918"/>
            <a:ext cx="5421313" cy="4195481"/>
          </a:xfrm>
        </p:spPr>
        <p:txBody>
          <a:bodyPr/>
          <a:lstStyle/>
          <a:p>
            <a:pPr algn="just"/>
            <a:r>
              <a:rPr lang="en-GB" dirty="0">
                <a:latin typeface="Calibri" panose="020F0502020204030204" pitchFamily="34" charset="0"/>
                <a:ea typeface="Calibri" panose="020F0502020204030204" pitchFamily="34" charset="0"/>
                <a:cs typeface="Calibri" panose="020F0502020204030204" pitchFamily="34" charset="0"/>
              </a:rPr>
              <a:t>The percentage of ID tickets has been steadily increasing, with a significant increase in 2020. </a:t>
            </a:r>
          </a:p>
          <a:p>
            <a:pPr algn="just"/>
            <a:r>
              <a:rPr lang="en-GB" dirty="0">
                <a:latin typeface="Calibri" panose="020F0502020204030204" pitchFamily="34" charset="0"/>
                <a:ea typeface="Calibri" panose="020F0502020204030204" pitchFamily="34" charset="0"/>
                <a:cs typeface="Calibri" panose="020F0502020204030204" pitchFamily="34" charset="0"/>
              </a:rPr>
              <a:t>This increasing tendency can be a sign of more problems needing to be fixed or a growing need for ticket management.</a:t>
            </a:r>
          </a:p>
          <a:p>
            <a:pPr algn="just"/>
            <a:r>
              <a:rPr lang="en-GB" dirty="0">
                <a:latin typeface="Calibri" panose="020F0502020204030204" pitchFamily="34" charset="0"/>
                <a:ea typeface="Calibri" panose="020F0502020204030204" pitchFamily="34" charset="0"/>
                <a:cs typeface="Calibri" panose="020F0502020204030204" pitchFamily="34" charset="0"/>
              </a:rPr>
              <a:t>Further research into the source is necessary because the sharp increase in 2020 may have been caused by particular occurrences or modifications, such as system updates or remote work.</a:t>
            </a:r>
          </a:p>
          <a:p>
            <a:pPr algn="just"/>
            <a:endParaRPr lang="en-GB" dirty="0">
              <a:latin typeface="Calibri" panose="020F0502020204030204" pitchFamily="34" charset="0"/>
              <a:ea typeface="Calibri" panose="020F0502020204030204" pitchFamily="34" charset="0"/>
              <a:cs typeface="Calibri" panose="020F0502020204030204" pitchFamily="34" charset="0"/>
            </a:endParaRPr>
          </a:p>
          <a:p>
            <a:pPr algn="just"/>
            <a:endParaRPr lang="en-GB" dirty="0">
              <a:latin typeface="Calibri" panose="020F0502020204030204" pitchFamily="34" charset="0"/>
              <a:ea typeface="Calibri" panose="020F0502020204030204" pitchFamily="34" charset="0"/>
              <a:cs typeface="Calibri" panose="020F0502020204030204" pitchFamily="34" charset="0"/>
            </a:endParaRPr>
          </a:p>
          <a:p>
            <a:pPr algn="just"/>
            <a:endParaRPr lang="en-GB"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Chart 3">
            <a:extLst>
              <a:ext uri="{FF2B5EF4-FFF2-40B4-BE49-F238E27FC236}">
                <a16:creationId xmlns:a16="http://schemas.microsoft.com/office/drawing/2014/main" id="{5F04461C-3E4E-4D20-AE9D-C730DB638DEC}"/>
              </a:ext>
            </a:extLst>
          </p:cNvPr>
          <p:cNvGraphicFramePr>
            <a:graphicFrameLocks/>
          </p:cNvGraphicFramePr>
          <p:nvPr>
            <p:extLst>
              <p:ext uri="{D42A27DB-BD31-4B8C-83A1-F6EECF244321}">
                <p14:modId xmlns:p14="http://schemas.microsoft.com/office/powerpoint/2010/main" val="398765943"/>
              </p:ext>
            </p:extLst>
          </p:nvPr>
        </p:nvGraphicFramePr>
        <p:xfrm>
          <a:off x="6610350" y="2052917"/>
          <a:ext cx="5143500" cy="41954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814340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F883C68-A8EA-4F51-A300-2889AD76FF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1398494" y="878541"/>
            <a:ext cx="8507506" cy="5504330"/>
          </a:xfrm>
          <a:prstGeom prst="rect">
            <a:avLst/>
          </a:prstGeom>
        </p:spPr>
      </p:pic>
      <p:sp>
        <p:nvSpPr>
          <p:cNvPr id="3" name="TextBox 2">
            <a:extLst>
              <a:ext uri="{FF2B5EF4-FFF2-40B4-BE49-F238E27FC236}">
                <a16:creationId xmlns:a16="http://schemas.microsoft.com/office/drawing/2014/main" id="{53D10F85-46DE-4884-A8F1-52293391B93E}"/>
              </a:ext>
            </a:extLst>
          </p:cNvPr>
          <p:cNvSpPr txBox="1"/>
          <p:nvPr/>
        </p:nvSpPr>
        <p:spPr>
          <a:xfrm>
            <a:off x="2219325" y="1552575"/>
            <a:ext cx="6638925" cy="3416320"/>
          </a:xfrm>
          <a:prstGeom prst="rect">
            <a:avLst/>
          </a:prstGeom>
          <a:noFill/>
        </p:spPr>
        <p:txBody>
          <a:bodyPr wrap="square" rtlCol="0">
            <a:spAutoFit/>
          </a:bodyPr>
          <a:lstStyle/>
          <a:p>
            <a:r>
              <a:rPr lang="en-GB" sz="2400" dirty="0">
                <a:latin typeface="Calibri" panose="020F0502020204030204" pitchFamily="34" charset="0"/>
                <a:ea typeface="Calibri" panose="020F0502020204030204" pitchFamily="34" charset="0"/>
                <a:cs typeface="Calibri" panose="020F0502020204030204" pitchFamily="34" charset="0"/>
              </a:rPr>
              <a:t>“Over time, we have monitored ticket volumes. What patterns or irregularities do you notice in the data?”</a:t>
            </a:r>
          </a:p>
          <a:p>
            <a:endParaRPr lang="en-GB" sz="2400" dirty="0">
              <a:latin typeface="Calibri" panose="020F0502020204030204" pitchFamily="34" charset="0"/>
              <a:ea typeface="Calibri" panose="020F0502020204030204" pitchFamily="34" charset="0"/>
              <a:cs typeface="Calibri" panose="020F0502020204030204" pitchFamily="34" charset="0"/>
            </a:endParaRPr>
          </a:p>
          <a:p>
            <a:r>
              <a:rPr lang="en-GB" sz="2400" dirty="0">
                <a:latin typeface="Calibri" panose="020F0502020204030204" pitchFamily="34" charset="0"/>
                <a:ea typeface="Calibri" panose="020F0502020204030204" pitchFamily="34" charset="0"/>
                <a:cs typeface="Calibri" panose="020F0502020204030204" pitchFamily="34" charset="0"/>
              </a:rPr>
              <a:t>“What is the relationship between these trends and known occurrences or modifications to our IT infrastructure?”</a:t>
            </a:r>
          </a:p>
          <a:p>
            <a:endParaRPr lang="en-GB" sz="2400" dirty="0">
              <a:latin typeface="Calibri" panose="020F0502020204030204" pitchFamily="34" charset="0"/>
              <a:ea typeface="Calibri" panose="020F0502020204030204" pitchFamily="34" charset="0"/>
              <a:cs typeface="Calibri" panose="020F0502020204030204" pitchFamily="34" charset="0"/>
            </a:endParaRPr>
          </a:p>
          <a:p>
            <a:endParaRPr lang="en-GB"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6381360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1760-9FAD-4DC3-8C83-1CD07B7E3B58}"/>
              </a:ext>
            </a:extLst>
          </p:cNvPr>
          <p:cNvSpPr>
            <a:spLocks noGrp="1"/>
          </p:cNvSpPr>
          <p:nvPr>
            <p:ph type="title"/>
          </p:nvPr>
        </p:nvSpPr>
        <p:spPr/>
        <p:txBody>
          <a:bodyPr/>
          <a:lstStyle/>
          <a:p>
            <a:r>
              <a:rPr lang="en-GB" sz="6000" b="1" dirty="0">
                <a:latin typeface="Calibri" panose="020F0502020204030204" pitchFamily="34" charset="0"/>
                <a:ea typeface="Calibri" panose="020F0502020204030204" pitchFamily="34" charset="0"/>
                <a:cs typeface="Calibri" panose="020F0502020204030204" pitchFamily="34" charset="0"/>
              </a:rPr>
              <a:t>Resolution Time Analysis</a:t>
            </a:r>
          </a:p>
        </p:txBody>
      </p:sp>
      <p:sp>
        <p:nvSpPr>
          <p:cNvPr id="3" name="Content Placeholder 2">
            <a:extLst>
              <a:ext uri="{FF2B5EF4-FFF2-40B4-BE49-F238E27FC236}">
                <a16:creationId xmlns:a16="http://schemas.microsoft.com/office/drawing/2014/main" id="{94B9D357-0E42-4040-972B-777563285FAE}"/>
              </a:ext>
            </a:extLst>
          </p:cNvPr>
          <p:cNvSpPr>
            <a:spLocks noGrp="1"/>
          </p:cNvSpPr>
          <p:nvPr>
            <p:ph idx="1"/>
          </p:nvPr>
        </p:nvSpPr>
        <p:spPr>
          <a:xfrm>
            <a:off x="752476" y="2052918"/>
            <a:ext cx="5553074" cy="4195481"/>
          </a:xfrm>
        </p:spPr>
        <p:txBody>
          <a:bodyPr>
            <a:normAutofit/>
          </a:bodyPr>
          <a:lstStyle/>
          <a:p>
            <a:pPr algn="just"/>
            <a:r>
              <a:rPr lang="en-GB" sz="2400" dirty="0">
                <a:latin typeface="Calibri" panose="020F0502020204030204" pitchFamily="34" charset="0"/>
                <a:ea typeface="Calibri" panose="020F0502020204030204" pitchFamily="34" charset="0"/>
                <a:cs typeface="Calibri" panose="020F0502020204030204" pitchFamily="34" charset="0"/>
              </a:rPr>
              <a:t>With a minor rise in 2020, the resolution time stays largely constant. This can suggest that, particularly if ticket numbers increase, procedures or resource distribution need to be reviewed in order to retain efficiency.</a:t>
            </a:r>
          </a:p>
          <a:p>
            <a:pPr algn="just"/>
            <a:endParaRPr lang="en-GB" sz="2400" dirty="0">
              <a:latin typeface="Calibri" panose="020F0502020204030204" pitchFamily="34" charset="0"/>
              <a:ea typeface="Calibri" panose="020F0502020204030204" pitchFamily="34" charset="0"/>
              <a:cs typeface="Calibri" panose="020F0502020204030204" pitchFamily="34" charset="0"/>
            </a:endParaRPr>
          </a:p>
          <a:p>
            <a:pPr algn="just"/>
            <a:endParaRPr lang="en-GB" sz="2400" dirty="0">
              <a:latin typeface="Calibri" panose="020F0502020204030204" pitchFamily="34" charset="0"/>
              <a:ea typeface="Calibri" panose="020F0502020204030204" pitchFamily="34" charset="0"/>
              <a:cs typeface="Calibri" panose="020F0502020204030204" pitchFamily="34" charset="0"/>
            </a:endParaRPr>
          </a:p>
          <a:p>
            <a:pPr algn="just"/>
            <a:endParaRPr lang="en-GB" sz="24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Chart 3">
            <a:extLst>
              <a:ext uri="{FF2B5EF4-FFF2-40B4-BE49-F238E27FC236}">
                <a16:creationId xmlns:a16="http://schemas.microsoft.com/office/drawing/2014/main" id="{D167D786-0E3F-4E91-9D6A-A72A1DE32BAB}"/>
              </a:ext>
            </a:extLst>
          </p:cNvPr>
          <p:cNvGraphicFramePr>
            <a:graphicFrameLocks/>
          </p:cNvGraphicFramePr>
          <p:nvPr>
            <p:extLst>
              <p:ext uri="{D42A27DB-BD31-4B8C-83A1-F6EECF244321}">
                <p14:modId xmlns:p14="http://schemas.microsoft.com/office/powerpoint/2010/main" val="3344889873"/>
              </p:ext>
            </p:extLst>
          </p:nvPr>
        </p:nvGraphicFramePr>
        <p:xfrm>
          <a:off x="6667499" y="2052918"/>
          <a:ext cx="5210175" cy="43523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613884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C9FC8AD3-1E50-44CE-B15D-335A044EA2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1398494" y="878541"/>
            <a:ext cx="8507506" cy="5504330"/>
          </a:xfrm>
          <a:prstGeom prst="rect">
            <a:avLst/>
          </a:prstGeom>
        </p:spPr>
      </p:pic>
      <p:sp>
        <p:nvSpPr>
          <p:cNvPr id="4" name="TextBox 3">
            <a:extLst>
              <a:ext uri="{FF2B5EF4-FFF2-40B4-BE49-F238E27FC236}">
                <a16:creationId xmlns:a16="http://schemas.microsoft.com/office/drawing/2014/main" id="{E9CFAC25-8180-4186-A833-762DF7888952}"/>
              </a:ext>
            </a:extLst>
          </p:cNvPr>
          <p:cNvSpPr txBox="1"/>
          <p:nvPr/>
        </p:nvSpPr>
        <p:spPr>
          <a:xfrm>
            <a:off x="2342309" y="1536174"/>
            <a:ext cx="6619875" cy="3416320"/>
          </a:xfrm>
          <a:prstGeom prst="rect">
            <a:avLst/>
          </a:prstGeom>
          <a:noFill/>
        </p:spPr>
        <p:txBody>
          <a:bodyPr wrap="square">
            <a:spAutoFit/>
          </a:bodyPr>
          <a:lstStyle/>
          <a:p>
            <a:r>
              <a:rPr lang="en-GB" sz="2400" dirty="0">
                <a:latin typeface="Calibri" panose="020F0502020204030204" pitchFamily="34" charset="0"/>
                <a:ea typeface="Calibri" panose="020F0502020204030204" pitchFamily="34" charset="0"/>
                <a:cs typeface="Calibri" panose="020F0502020204030204" pitchFamily="34" charset="0"/>
              </a:rPr>
              <a:t>The average resolution time by ticket type is shown on this slide. Is there anything we can learn to speed up our response times?</a:t>
            </a:r>
          </a:p>
          <a:p>
            <a:endParaRPr lang="en-GB" sz="2400" dirty="0">
              <a:latin typeface="Calibri" panose="020F0502020204030204" pitchFamily="34" charset="0"/>
              <a:ea typeface="Calibri" panose="020F0502020204030204" pitchFamily="34" charset="0"/>
              <a:cs typeface="Calibri" panose="020F0502020204030204" pitchFamily="34" charset="0"/>
            </a:endParaRPr>
          </a:p>
          <a:p>
            <a:r>
              <a:rPr lang="en-GB" sz="2400" dirty="0">
                <a:latin typeface="Calibri" panose="020F0502020204030204" pitchFamily="34" charset="0"/>
                <a:ea typeface="Calibri" panose="020F0502020204030204" pitchFamily="34" charset="0"/>
                <a:cs typeface="Calibri" panose="020F0502020204030204" pitchFamily="34" charset="0"/>
              </a:rPr>
              <a:t>"Considering the information provided, do you have any recommendations for decreasing resolution time?"</a:t>
            </a:r>
          </a:p>
          <a:p>
            <a:endParaRPr lang="en-GB" sz="2400" dirty="0">
              <a:latin typeface="Calibri" panose="020F0502020204030204" pitchFamily="34" charset="0"/>
              <a:ea typeface="Calibri" panose="020F0502020204030204" pitchFamily="34" charset="0"/>
              <a:cs typeface="Calibri" panose="020F0502020204030204" pitchFamily="34" charset="0"/>
            </a:endParaRPr>
          </a:p>
          <a:p>
            <a:endParaRPr lang="en-GB"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4275311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D05E-14DF-4A19-BF86-9A582918FA1A}"/>
              </a:ext>
            </a:extLst>
          </p:cNvPr>
          <p:cNvSpPr>
            <a:spLocks noGrp="1"/>
          </p:cNvSpPr>
          <p:nvPr>
            <p:ph type="title"/>
          </p:nvPr>
        </p:nvSpPr>
        <p:spPr/>
        <p:txBody>
          <a:bodyPr/>
          <a:lstStyle/>
          <a:p>
            <a:r>
              <a:rPr lang="en-GB" sz="6000" b="1" dirty="0">
                <a:latin typeface="Calibri" panose="020F0502020204030204" pitchFamily="34" charset="0"/>
                <a:ea typeface="Calibri" panose="020F0502020204030204" pitchFamily="34" charset="0"/>
                <a:cs typeface="Calibri" panose="020F0502020204030204" pitchFamily="34" charset="0"/>
              </a:rPr>
              <a:t>Severity Vs Resolution Time</a:t>
            </a:r>
          </a:p>
        </p:txBody>
      </p:sp>
      <p:sp>
        <p:nvSpPr>
          <p:cNvPr id="3" name="Content Placeholder 2">
            <a:extLst>
              <a:ext uri="{FF2B5EF4-FFF2-40B4-BE49-F238E27FC236}">
                <a16:creationId xmlns:a16="http://schemas.microsoft.com/office/drawing/2014/main" id="{C47DEED2-4959-4A40-9A52-C087C8C0DAC6}"/>
              </a:ext>
            </a:extLst>
          </p:cNvPr>
          <p:cNvSpPr>
            <a:spLocks noGrp="1"/>
          </p:cNvSpPr>
          <p:nvPr>
            <p:ph idx="1"/>
          </p:nvPr>
        </p:nvSpPr>
        <p:spPr>
          <a:xfrm>
            <a:off x="646111" y="2066925"/>
            <a:ext cx="7096472" cy="4338357"/>
          </a:xfrm>
        </p:spPr>
        <p:txBody>
          <a:bodyPr>
            <a:noAutofit/>
          </a:bodyPr>
          <a:lstStyle/>
          <a:p>
            <a:pPr algn="just"/>
            <a:r>
              <a:rPr lang="en-GB" sz="2400" dirty="0">
                <a:latin typeface="Calibri" panose="020F0502020204030204" pitchFamily="34" charset="0"/>
                <a:ea typeface="Calibri" panose="020F0502020204030204" pitchFamily="34" charset="0"/>
                <a:cs typeface="Calibri" panose="020F0502020204030204" pitchFamily="34" charset="0"/>
              </a:rPr>
              <a:t>Concerns are categorized according to their severity: Urgent concerns are fixed the quickest, taking an average of two </a:t>
            </a:r>
            <a:r>
              <a:rPr lang="en-GB" sz="2400" dirty="0" err="1">
                <a:latin typeface="Calibri" panose="020F0502020204030204" pitchFamily="34" charset="0"/>
                <a:ea typeface="Calibri" panose="020F0502020204030204" pitchFamily="34" charset="0"/>
                <a:cs typeface="Calibri" panose="020F0502020204030204" pitchFamily="34" charset="0"/>
              </a:rPr>
              <a:t>days.The</a:t>
            </a:r>
            <a:r>
              <a:rPr lang="en-GB" sz="2400" dirty="0">
                <a:latin typeface="Calibri" panose="020F0502020204030204" pitchFamily="34" charset="0"/>
                <a:ea typeface="Calibri" panose="020F0502020204030204" pitchFamily="34" charset="0"/>
                <a:cs typeface="Calibri" panose="020F0502020204030204" pitchFamily="34" charset="0"/>
              </a:rPr>
              <a:t> average time to resolve minor and unclassified concerns is three days. On average, major difficulties take four days to resolve. At five days, normal concerns take the longest to resolve.</a:t>
            </a:r>
          </a:p>
          <a:p>
            <a:pPr algn="just"/>
            <a:r>
              <a:rPr lang="en-GB" sz="2400" dirty="0">
                <a:latin typeface="Calibri" panose="020F0502020204030204" pitchFamily="34" charset="0"/>
                <a:ea typeface="Calibri" panose="020F0502020204030204" pitchFamily="34" charset="0"/>
                <a:cs typeface="Calibri" panose="020F0502020204030204" pitchFamily="34" charset="0"/>
              </a:rPr>
              <a:t>This implies that while standard and large issues take longer to resolve, more urgent issues are prioritized and handled more quickly. This could point to areas where the procedure for managing less important but still significant issues needs to be improved.</a:t>
            </a:r>
          </a:p>
          <a:p>
            <a:pPr algn="just"/>
            <a:endParaRPr lang="en-GB" sz="2400" dirty="0">
              <a:latin typeface="Calibri" panose="020F0502020204030204" pitchFamily="34" charset="0"/>
              <a:ea typeface="Calibri" panose="020F0502020204030204" pitchFamily="34" charset="0"/>
              <a:cs typeface="Calibri" panose="020F0502020204030204" pitchFamily="34" charset="0"/>
            </a:endParaRPr>
          </a:p>
          <a:p>
            <a:pPr algn="just"/>
            <a:endParaRPr lang="en-GB" sz="24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6" name="Chart 5">
            <a:extLst>
              <a:ext uri="{FF2B5EF4-FFF2-40B4-BE49-F238E27FC236}">
                <a16:creationId xmlns:a16="http://schemas.microsoft.com/office/drawing/2014/main" id="{72BDDF2F-5BB7-4C14-8FFD-9A4A0C796532}"/>
              </a:ext>
            </a:extLst>
          </p:cNvPr>
          <p:cNvGraphicFramePr>
            <a:graphicFrameLocks/>
          </p:cNvGraphicFramePr>
          <p:nvPr>
            <p:extLst>
              <p:ext uri="{D42A27DB-BD31-4B8C-83A1-F6EECF244321}">
                <p14:modId xmlns:p14="http://schemas.microsoft.com/office/powerpoint/2010/main" val="371988856"/>
              </p:ext>
            </p:extLst>
          </p:nvPr>
        </p:nvGraphicFramePr>
        <p:xfrm>
          <a:off x="7742583" y="1949689"/>
          <a:ext cx="4224130" cy="24235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64466EC9-A244-478A-BF96-59F1625164DC}"/>
              </a:ext>
            </a:extLst>
          </p:cNvPr>
          <p:cNvGraphicFramePr>
            <a:graphicFrameLocks/>
          </p:cNvGraphicFramePr>
          <p:nvPr>
            <p:extLst>
              <p:ext uri="{D42A27DB-BD31-4B8C-83A1-F6EECF244321}">
                <p14:modId xmlns:p14="http://schemas.microsoft.com/office/powerpoint/2010/main" val="2218663887"/>
              </p:ext>
            </p:extLst>
          </p:nvPr>
        </p:nvGraphicFramePr>
        <p:xfrm>
          <a:off x="7742583" y="4469658"/>
          <a:ext cx="4224130" cy="22326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31641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4F7A1448-8D95-4AB8-87F7-A4D6831D02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1398494" y="878541"/>
            <a:ext cx="8507506" cy="5504330"/>
          </a:xfrm>
          <a:prstGeom prst="rect">
            <a:avLst/>
          </a:prstGeom>
        </p:spPr>
      </p:pic>
      <p:sp>
        <p:nvSpPr>
          <p:cNvPr id="4" name="TextBox 3">
            <a:extLst>
              <a:ext uri="{FF2B5EF4-FFF2-40B4-BE49-F238E27FC236}">
                <a16:creationId xmlns:a16="http://schemas.microsoft.com/office/drawing/2014/main" id="{E6DD57BF-2F7C-4AF9-A9E2-5337F8080F44}"/>
              </a:ext>
            </a:extLst>
          </p:cNvPr>
          <p:cNvSpPr txBox="1"/>
          <p:nvPr/>
        </p:nvSpPr>
        <p:spPr>
          <a:xfrm>
            <a:off x="2365513" y="1758003"/>
            <a:ext cx="6530008" cy="3046988"/>
          </a:xfrm>
          <a:prstGeom prst="rect">
            <a:avLst/>
          </a:prstGeom>
          <a:noFill/>
        </p:spPr>
        <p:txBody>
          <a:bodyPr wrap="square">
            <a:spAutoFit/>
          </a:bodyPr>
          <a:lstStyle/>
          <a:p>
            <a:r>
              <a:rPr lang="en-GB" sz="2400" dirty="0">
                <a:latin typeface="Calibri" panose="020F0502020204030204" pitchFamily="34" charset="0"/>
                <a:ea typeface="Calibri" panose="020F0502020204030204" pitchFamily="34" charset="0"/>
                <a:cs typeface="Calibri" panose="020F0502020204030204" pitchFamily="34" charset="0"/>
              </a:rPr>
              <a:t>This is how resolution timeframes are impacted by ticket severity. Do you believe the severity system we have in place is working well?</a:t>
            </a:r>
          </a:p>
          <a:p>
            <a:endParaRPr lang="en-GB" sz="2400" dirty="0">
              <a:latin typeface="Calibri" panose="020F0502020204030204" pitchFamily="34" charset="0"/>
              <a:ea typeface="Calibri" panose="020F0502020204030204" pitchFamily="34" charset="0"/>
              <a:cs typeface="Calibri" panose="020F0502020204030204" pitchFamily="34" charset="0"/>
            </a:endParaRPr>
          </a:p>
          <a:p>
            <a:r>
              <a:rPr lang="en-GB" sz="2400" dirty="0">
                <a:latin typeface="Calibri" panose="020F0502020204030204" pitchFamily="34" charset="0"/>
                <a:ea typeface="Calibri" panose="020F0502020204030204" pitchFamily="34" charset="0"/>
                <a:cs typeface="Calibri" panose="020F0502020204030204" pitchFamily="34" charset="0"/>
              </a:rPr>
              <a:t>"How can we improve efficiency by changing the way we handle high-severity tickets?"</a:t>
            </a:r>
          </a:p>
          <a:p>
            <a:endParaRPr lang="en-GB" sz="2400" dirty="0">
              <a:latin typeface="Calibri" panose="020F0502020204030204" pitchFamily="34" charset="0"/>
              <a:ea typeface="Calibri" panose="020F0502020204030204" pitchFamily="34" charset="0"/>
              <a:cs typeface="Calibri" panose="020F0502020204030204" pitchFamily="34" charset="0"/>
            </a:endParaRPr>
          </a:p>
          <a:p>
            <a:endParaRPr lang="en-GB"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2357677"/>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E5FF-40FC-4579-A5A6-985F8F3959A9}"/>
              </a:ext>
            </a:extLst>
          </p:cNvPr>
          <p:cNvSpPr>
            <a:spLocks noGrp="1"/>
          </p:cNvSpPr>
          <p:nvPr>
            <p:ph type="title"/>
          </p:nvPr>
        </p:nvSpPr>
        <p:spPr/>
        <p:txBody>
          <a:bodyPr/>
          <a:lstStyle/>
          <a:p>
            <a:r>
              <a:rPr lang="en-GB" sz="6000" b="1" dirty="0">
                <a:latin typeface="Calibri" panose="020F0502020204030204" pitchFamily="34" charset="0"/>
                <a:ea typeface="Calibri" panose="020F0502020204030204" pitchFamily="34" charset="0"/>
                <a:cs typeface="Calibri" panose="020F0502020204030204" pitchFamily="34" charset="0"/>
              </a:rPr>
              <a:t>Priority Vs Resolution Time</a:t>
            </a:r>
            <a:br>
              <a:rPr lang="en-GB" sz="6000" b="1" dirty="0">
                <a:latin typeface="Calibri" panose="020F0502020204030204" pitchFamily="34" charset="0"/>
                <a:ea typeface="Calibri" panose="020F0502020204030204" pitchFamily="34" charset="0"/>
                <a:cs typeface="Calibri" panose="020F0502020204030204" pitchFamily="34" charset="0"/>
              </a:rPr>
            </a:br>
            <a:endParaRPr lang="en-GB" sz="60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2D29CF9-1435-4A14-8E26-C8A583685B14}"/>
              </a:ext>
            </a:extLst>
          </p:cNvPr>
          <p:cNvSpPr>
            <a:spLocks noGrp="1"/>
          </p:cNvSpPr>
          <p:nvPr>
            <p:ph idx="1"/>
          </p:nvPr>
        </p:nvSpPr>
        <p:spPr>
          <a:xfrm>
            <a:off x="646111" y="1605657"/>
            <a:ext cx="7374766" cy="4039769"/>
          </a:xfrm>
        </p:spPr>
        <p:txBody>
          <a:bodyPr>
            <a:no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2400" i="0" u="sng"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High</a:t>
            </a:r>
            <a:r>
              <a:rPr kumimoji="0" lang="en-US" altLang="en-US" sz="2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priority issues are resolved the quickest, averaging 3 days.</a:t>
            </a:r>
          </a:p>
          <a:p>
            <a:pPr marR="0" lvl="0" algn="just" defTabSz="914400" rtl="0" eaLnBrk="0" fontAlgn="base" latinLnBrk="0" hangingPunct="0">
              <a:lnSpc>
                <a:spcPct val="100000"/>
              </a:lnSpc>
              <a:spcBef>
                <a:spcPct val="0"/>
              </a:spcBef>
              <a:spcAft>
                <a:spcPct val="0"/>
              </a:spcAft>
              <a:buClrTx/>
              <a:buSzTx/>
              <a:tabLst/>
            </a:pPr>
            <a:r>
              <a:rPr kumimoji="0" lang="en-US" altLang="en-US" sz="2400" i="0" u="sng"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Medium</a:t>
            </a:r>
            <a:r>
              <a:rPr kumimoji="0" lang="en-US" altLang="en-US" sz="2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priority issues follow at 4 days.</a:t>
            </a:r>
          </a:p>
          <a:p>
            <a:pPr marR="0" lvl="0" algn="just" defTabSz="914400" rtl="0" eaLnBrk="0" fontAlgn="base" latinLnBrk="0" hangingPunct="0">
              <a:lnSpc>
                <a:spcPct val="100000"/>
              </a:lnSpc>
              <a:spcBef>
                <a:spcPct val="0"/>
              </a:spcBef>
              <a:spcAft>
                <a:spcPct val="0"/>
              </a:spcAft>
              <a:buClrTx/>
              <a:buSzTx/>
              <a:tabLst/>
            </a:pPr>
            <a:r>
              <a:rPr kumimoji="0" lang="en-US" altLang="en-US" sz="2400" i="0" u="sng"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Unassigned</a:t>
            </a:r>
            <a:r>
              <a:rPr kumimoji="0" lang="en-US" altLang="en-US" sz="2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issues have an average resolution time of 5 days, indicating they might not be prioritized promptly.</a:t>
            </a:r>
          </a:p>
          <a:p>
            <a:pPr marR="0" lvl="0" algn="just" defTabSz="914400" rtl="0" eaLnBrk="0" fontAlgn="base" latinLnBrk="0" hangingPunct="0">
              <a:lnSpc>
                <a:spcPct val="100000"/>
              </a:lnSpc>
              <a:spcBef>
                <a:spcPct val="0"/>
              </a:spcBef>
              <a:spcAft>
                <a:spcPct val="0"/>
              </a:spcAft>
              <a:buClrTx/>
              <a:buSzTx/>
              <a:tabLst/>
            </a:pPr>
            <a:r>
              <a:rPr kumimoji="0" lang="en-US" altLang="en-US" sz="2400" i="0" u="sng"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Low</a:t>
            </a:r>
            <a:r>
              <a:rPr kumimoji="0" lang="en-US" altLang="en-US" sz="2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priority issues take the longest to resolve, averaging 6 days. </a:t>
            </a:r>
            <a:endParaRPr lang="en-GB" sz="2400" dirty="0">
              <a:latin typeface="Calibri" panose="020F0502020204030204" pitchFamily="34" charset="0"/>
              <a:ea typeface="Calibri" panose="020F0502020204030204" pitchFamily="34" charset="0"/>
              <a:cs typeface="Calibri" panose="020F0502020204030204" pitchFamily="34" charset="0"/>
            </a:endParaRPr>
          </a:p>
          <a:p>
            <a:pPr algn="just"/>
            <a:r>
              <a:rPr lang="en-GB" sz="2400" dirty="0">
                <a:latin typeface="Calibri" panose="020F0502020204030204" pitchFamily="34" charset="0"/>
                <a:ea typeface="Calibri" panose="020F0502020204030204" pitchFamily="34" charset="0"/>
                <a:cs typeface="Calibri" panose="020F0502020204030204" pitchFamily="34" charset="0"/>
              </a:rPr>
              <a:t>This suggests that while lower priority and unassigned concerns take longer to resolve, more critical issues are handled more quickly. Overall resolution procedures may be streamlined by making sure unassigned issues are quickly sorted and by more effectively handling low-priority concerns.</a:t>
            </a:r>
          </a:p>
        </p:txBody>
      </p:sp>
      <p:graphicFrame>
        <p:nvGraphicFramePr>
          <p:cNvPr id="4" name="Chart 3">
            <a:extLst>
              <a:ext uri="{FF2B5EF4-FFF2-40B4-BE49-F238E27FC236}">
                <a16:creationId xmlns:a16="http://schemas.microsoft.com/office/drawing/2014/main" id="{409B96D6-38F1-46F4-90E0-4F2ACFBBA190}"/>
              </a:ext>
            </a:extLst>
          </p:cNvPr>
          <p:cNvGraphicFramePr>
            <a:graphicFrameLocks/>
          </p:cNvGraphicFramePr>
          <p:nvPr>
            <p:extLst>
              <p:ext uri="{D42A27DB-BD31-4B8C-83A1-F6EECF244321}">
                <p14:modId xmlns:p14="http://schemas.microsoft.com/office/powerpoint/2010/main" val="3212650459"/>
              </p:ext>
            </p:extLst>
          </p:nvPr>
        </p:nvGraphicFramePr>
        <p:xfrm>
          <a:off x="8122642" y="1773734"/>
          <a:ext cx="3856384" cy="38716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765719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7A114-F1FF-4565-A55E-561F9E050F9A}"/>
              </a:ext>
            </a:extLst>
          </p:cNvPr>
          <p:cNvSpPr>
            <a:spLocks noGrp="1"/>
          </p:cNvSpPr>
          <p:nvPr>
            <p:ph type="title"/>
          </p:nvPr>
        </p:nvSpPr>
        <p:spPr>
          <a:xfrm>
            <a:off x="1281624" y="502024"/>
            <a:ext cx="9404723" cy="1243647"/>
          </a:xfrm>
        </p:spPr>
        <p:txBody>
          <a:bodyPr/>
          <a:lstStyle/>
          <a:p>
            <a:pPr algn="ctr"/>
            <a:r>
              <a:rPr lang="en-GB" sz="6000" b="1" dirty="0">
                <a:latin typeface="Calibri" panose="020F0502020204030204" pitchFamily="34" charset="0"/>
                <a:ea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353C8CF0-7756-4E38-BB10-39A8D574DC44}"/>
              </a:ext>
            </a:extLst>
          </p:cNvPr>
          <p:cNvSpPr>
            <a:spLocks noGrp="1"/>
          </p:cNvSpPr>
          <p:nvPr>
            <p:ph idx="1"/>
          </p:nvPr>
        </p:nvSpPr>
        <p:spPr>
          <a:xfrm>
            <a:off x="1811524" y="2447365"/>
            <a:ext cx="8946541" cy="4329952"/>
          </a:xfrm>
        </p:spPr>
        <p:txBody>
          <a:bodyPr/>
          <a:lstStyle/>
          <a:p>
            <a:pPr marL="0" indent="0" algn="just">
              <a:buNone/>
            </a:pPr>
            <a:r>
              <a:rPr lang="en-GB" sz="2400" dirty="0">
                <a:latin typeface="Calibri" panose="020F0502020204030204" pitchFamily="34" charset="0"/>
                <a:ea typeface="Calibri" panose="020F0502020204030204" pitchFamily="34" charset="0"/>
                <a:cs typeface="Calibri" panose="020F0502020204030204" pitchFamily="34" charset="0"/>
              </a:rPr>
              <a:t>This presentation represents IT support tickets sent between 2016 and 2020 is given in this presentation, which also highlights department-specific trends in ticket volume and resolution effectiveness.</a:t>
            </a:r>
          </a:p>
          <a:p>
            <a:endParaRPr lang="en-GB"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076784"/>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EAB6E1-A4FD-4ECE-9A4D-67BB0321BF6F}"/>
              </a:ext>
            </a:extLst>
          </p:cNvPr>
          <p:cNvSpPr txBox="1"/>
          <p:nvPr/>
        </p:nvSpPr>
        <p:spPr>
          <a:xfrm>
            <a:off x="3201009" y="1295011"/>
            <a:ext cx="5399432" cy="369332"/>
          </a:xfrm>
          <a:prstGeom prst="rect">
            <a:avLst/>
          </a:prstGeom>
          <a:noFill/>
        </p:spPr>
        <p:txBody>
          <a:bodyPr wrap="square">
            <a:spAutoFit/>
          </a:bodyPr>
          <a:lstStyle/>
          <a:p>
            <a:endParaRPr lang="en-GB" dirty="0"/>
          </a:p>
        </p:txBody>
      </p:sp>
      <p:pic>
        <p:nvPicPr>
          <p:cNvPr id="4" name="Graphic 3">
            <a:extLst>
              <a:ext uri="{FF2B5EF4-FFF2-40B4-BE49-F238E27FC236}">
                <a16:creationId xmlns:a16="http://schemas.microsoft.com/office/drawing/2014/main" id="{24E49DDF-44E0-4D2E-BF2E-62579EE844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1842247" y="865678"/>
            <a:ext cx="8507506" cy="5504330"/>
          </a:xfrm>
          <a:prstGeom prst="rect">
            <a:avLst/>
          </a:prstGeom>
        </p:spPr>
      </p:pic>
      <p:sp>
        <p:nvSpPr>
          <p:cNvPr id="5" name="TextBox 4">
            <a:extLst>
              <a:ext uri="{FF2B5EF4-FFF2-40B4-BE49-F238E27FC236}">
                <a16:creationId xmlns:a16="http://schemas.microsoft.com/office/drawing/2014/main" id="{6CC70C3E-3053-4A37-9FDD-E90A79BEE815}"/>
              </a:ext>
            </a:extLst>
          </p:cNvPr>
          <p:cNvSpPr txBox="1"/>
          <p:nvPr/>
        </p:nvSpPr>
        <p:spPr>
          <a:xfrm>
            <a:off x="2746928" y="1421295"/>
            <a:ext cx="6933786" cy="4154984"/>
          </a:xfrm>
          <a:prstGeom prst="rect">
            <a:avLst/>
          </a:prstGeom>
          <a:noFill/>
        </p:spPr>
        <p:txBody>
          <a:bodyPr wrap="square" rtlCol="0">
            <a:spAutoFit/>
          </a:bodyPr>
          <a:lstStyle/>
          <a:p>
            <a:r>
              <a:rPr lang="en-GB" sz="2200" dirty="0">
                <a:latin typeface="Calibri" panose="020F0502020204030204" pitchFamily="34" charset="0"/>
                <a:ea typeface="Calibri" panose="020F0502020204030204" pitchFamily="34" charset="0"/>
                <a:cs typeface="Calibri" panose="020F0502020204030204" pitchFamily="34" charset="0"/>
              </a:rPr>
              <a:t>This slide shows illustrates the effects of varying ticket priorities on resolution times. What patterns or tendencies do you see in this situation?</a:t>
            </a:r>
          </a:p>
          <a:p>
            <a:endParaRPr lang="en-GB" sz="2200" dirty="0">
              <a:latin typeface="Calibri" panose="020F0502020204030204" pitchFamily="34" charset="0"/>
              <a:ea typeface="Calibri" panose="020F0502020204030204" pitchFamily="34" charset="0"/>
              <a:cs typeface="Calibri" panose="020F0502020204030204" pitchFamily="34" charset="0"/>
            </a:endParaRPr>
          </a:p>
          <a:p>
            <a:r>
              <a:rPr lang="en-GB" sz="2200" dirty="0">
                <a:latin typeface="Calibri" panose="020F0502020204030204" pitchFamily="34" charset="0"/>
                <a:ea typeface="Calibri" panose="020F0502020204030204" pitchFamily="34" charset="0"/>
                <a:cs typeface="Calibri" panose="020F0502020204030204" pitchFamily="34" charset="0"/>
              </a:rPr>
              <a:t>Think about this: Do you believe that our existing system of prioritization efficiently and promptly handles matters that are of utmost importance? Why not? Tell us about your experiences or ideas about how priority may have affected resolution time.</a:t>
            </a:r>
          </a:p>
          <a:p>
            <a:endParaRPr lang="en-GB" sz="2200" dirty="0"/>
          </a:p>
          <a:p>
            <a:endParaRPr lang="en-GB" sz="2200" dirty="0"/>
          </a:p>
          <a:p>
            <a:endParaRPr lang="en-GB"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810997"/>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B51A2-7562-4459-BEA5-EE80F131F8F6}"/>
              </a:ext>
            </a:extLst>
          </p:cNvPr>
          <p:cNvSpPr>
            <a:spLocks noGrp="1"/>
          </p:cNvSpPr>
          <p:nvPr>
            <p:ph type="title"/>
          </p:nvPr>
        </p:nvSpPr>
        <p:spPr/>
        <p:txBody>
          <a:bodyPr/>
          <a:lstStyle/>
          <a:p>
            <a:pPr algn="ctr"/>
            <a:r>
              <a:rPr lang="en-GB" sz="6000" b="1" dirty="0">
                <a:latin typeface="Calibri" panose="020F0502020204030204" pitchFamily="34" charset="0"/>
                <a:ea typeface="Calibri" panose="020F0502020204030204" pitchFamily="34" charset="0"/>
                <a:cs typeface="Calibri" panose="020F0502020204030204" pitchFamily="34" charset="0"/>
              </a:rPr>
              <a:t>Work Load Distribution</a:t>
            </a:r>
          </a:p>
        </p:txBody>
      </p:sp>
      <p:sp>
        <p:nvSpPr>
          <p:cNvPr id="3" name="Content Placeholder 2">
            <a:extLst>
              <a:ext uri="{FF2B5EF4-FFF2-40B4-BE49-F238E27FC236}">
                <a16:creationId xmlns:a16="http://schemas.microsoft.com/office/drawing/2014/main" id="{5CAF46F3-13C5-44FD-A8F8-77D9817F8FD3}"/>
              </a:ext>
            </a:extLst>
          </p:cNvPr>
          <p:cNvSpPr>
            <a:spLocks noGrp="1"/>
          </p:cNvSpPr>
          <p:nvPr>
            <p:ph idx="1"/>
          </p:nvPr>
        </p:nvSpPr>
        <p:spPr>
          <a:xfrm>
            <a:off x="546721" y="1605658"/>
            <a:ext cx="6380853" cy="4195481"/>
          </a:xfrm>
        </p:spPr>
        <p:txBody>
          <a:bodyPr>
            <a:noAutofit/>
          </a:bodyPr>
          <a:lstStyle/>
          <a:p>
            <a:pPr algn="just"/>
            <a:r>
              <a:rPr lang="en-GB" sz="2400" dirty="0">
                <a:latin typeface="Calibri" panose="020F0502020204030204" pitchFamily="34" charset="0"/>
                <a:ea typeface="Calibri" panose="020F0502020204030204" pitchFamily="34" charset="0"/>
                <a:cs typeface="Calibri" panose="020F0502020204030204" pitchFamily="34" charset="0"/>
              </a:rPr>
              <a:t>The largest age group, those between the ages of 35 and 44, handle over half of all tickets (47.81%), making them the most active or seasoned group in ticket management.</a:t>
            </a:r>
          </a:p>
          <a:p>
            <a:pPr algn="just"/>
            <a:r>
              <a:rPr lang="en-GB" sz="2400" dirty="0">
                <a:latin typeface="Calibri" panose="020F0502020204030204" pitchFamily="34" charset="0"/>
                <a:ea typeface="Calibri" panose="020F0502020204030204" pitchFamily="34" charset="0"/>
                <a:cs typeface="Calibri" panose="020F0502020204030204" pitchFamily="34" charset="0"/>
              </a:rPr>
              <a:t>A sizeable percentage (30.05%) is handled by people aged 25 to 34, indicating a substantial contribution from a younger, potentially more tech-savvy group.</a:t>
            </a:r>
          </a:p>
          <a:p>
            <a:pPr algn="just"/>
            <a:r>
              <a:rPr lang="en-GB" sz="2400" dirty="0">
                <a:latin typeface="Calibri" panose="020F0502020204030204" pitchFamily="34" charset="0"/>
                <a:ea typeface="Calibri" panose="020F0502020204030204" pitchFamily="34" charset="0"/>
                <a:cs typeface="Calibri" panose="020F0502020204030204" pitchFamily="34" charset="0"/>
              </a:rPr>
              <a:t>The least quantity (22.14%) is handled by those aged 45 to 54, which may be due to their lower team representation or differing roles in comparison to younger groups.</a:t>
            </a:r>
          </a:p>
        </p:txBody>
      </p:sp>
      <p:graphicFrame>
        <p:nvGraphicFramePr>
          <p:cNvPr id="4" name="Chart 3">
            <a:extLst>
              <a:ext uri="{FF2B5EF4-FFF2-40B4-BE49-F238E27FC236}">
                <a16:creationId xmlns:a16="http://schemas.microsoft.com/office/drawing/2014/main" id="{C2727CAD-7633-48C1-9A7C-4DC7E3503D33}"/>
              </a:ext>
            </a:extLst>
          </p:cNvPr>
          <p:cNvGraphicFramePr>
            <a:graphicFrameLocks/>
          </p:cNvGraphicFramePr>
          <p:nvPr>
            <p:extLst>
              <p:ext uri="{D42A27DB-BD31-4B8C-83A1-F6EECF244321}">
                <p14:modId xmlns:p14="http://schemas.microsoft.com/office/powerpoint/2010/main" val="2962153893"/>
              </p:ext>
            </p:extLst>
          </p:nvPr>
        </p:nvGraphicFramePr>
        <p:xfrm>
          <a:off x="7527565" y="1853247"/>
          <a:ext cx="4419270" cy="43785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255801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58714-C674-482D-BBE5-B5D1F94CAF1B}"/>
              </a:ext>
            </a:extLst>
          </p:cNvPr>
          <p:cNvSpPr>
            <a:spLocks noGrp="1"/>
          </p:cNvSpPr>
          <p:nvPr>
            <p:ph type="title"/>
          </p:nvPr>
        </p:nvSpPr>
        <p:spPr/>
        <p:txBody>
          <a:bodyPr/>
          <a:lstStyle/>
          <a:p>
            <a:pPr algn="ctr"/>
            <a:r>
              <a:rPr lang="en-GB" sz="6000" b="1" dirty="0">
                <a:latin typeface="Calibri" panose="020F0502020204030204" pitchFamily="34" charset="0"/>
                <a:ea typeface="Calibri" panose="020F0502020204030204" pitchFamily="34" charset="0"/>
                <a:cs typeface="Calibri" panose="020F0502020204030204" pitchFamily="34" charset="0"/>
              </a:rPr>
              <a:t>Daily Average Ticket Analysis</a:t>
            </a:r>
          </a:p>
        </p:txBody>
      </p:sp>
      <p:sp>
        <p:nvSpPr>
          <p:cNvPr id="3" name="Content Placeholder 2">
            <a:extLst>
              <a:ext uri="{FF2B5EF4-FFF2-40B4-BE49-F238E27FC236}">
                <a16:creationId xmlns:a16="http://schemas.microsoft.com/office/drawing/2014/main" id="{C60C4F05-C3FD-431B-9A4B-716CAC7AA61E}"/>
              </a:ext>
            </a:extLst>
          </p:cNvPr>
          <p:cNvSpPr>
            <a:spLocks noGrp="1"/>
          </p:cNvSpPr>
          <p:nvPr>
            <p:ph idx="1"/>
          </p:nvPr>
        </p:nvSpPr>
        <p:spPr>
          <a:xfrm>
            <a:off x="516904" y="1953526"/>
            <a:ext cx="5893835" cy="4195481"/>
          </a:xfrm>
        </p:spPr>
        <p:txBody>
          <a:bodyPr>
            <a:normAutofit/>
          </a:bodyPr>
          <a:lstStyle/>
          <a:p>
            <a:pPr algn="just"/>
            <a:r>
              <a:rPr lang="en-GB" sz="2400" dirty="0">
                <a:latin typeface="Calibri" panose="020F0502020204030204" pitchFamily="34" charset="0"/>
                <a:ea typeface="Calibri" panose="020F0502020204030204" pitchFamily="34" charset="0"/>
                <a:cs typeface="Calibri" panose="020F0502020204030204" pitchFamily="34" charset="0"/>
              </a:rPr>
              <a:t>Every year, the daily volume of tickets handled has risen steadily.</a:t>
            </a:r>
          </a:p>
          <a:p>
            <a:pPr algn="just"/>
            <a:r>
              <a:rPr lang="en-GB" sz="2400" dirty="0">
                <a:latin typeface="Calibri" panose="020F0502020204030204" pitchFamily="34" charset="0"/>
                <a:ea typeface="Calibri" panose="020F0502020204030204" pitchFamily="34" charset="0"/>
                <a:cs typeface="Calibri" panose="020F0502020204030204" pitchFamily="34" charset="0"/>
              </a:rPr>
              <a:t>The biggest increase, of around 21 tickets each day, happens between 2019 and 2020.</a:t>
            </a:r>
          </a:p>
          <a:p>
            <a:pPr algn="just"/>
            <a:r>
              <a:rPr lang="en-GB" sz="2400" dirty="0">
                <a:latin typeface="Calibri" panose="020F0502020204030204" pitchFamily="34" charset="0"/>
                <a:ea typeface="Calibri" panose="020F0502020204030204" pitchFamily="34" charset="0"/>
                <a:cs typeface="Calibri" panose="020F0502020204030204" pitchFamily="34" charset="0"/>
              </a:rPr>
              <a:t>This pattern points to a rise in the number of issues that need to be resolved, either as a result of organizational changes or user demands.</a:t>
            </a:r>
          </a:p>
          <a:p>
            <a:pPr algn="just"/>
            <a:endParaRPr lang="en-GB" sz="2400" dirty="0">
              <a:latin typeface="Calibri" panose="020F0502020204030204" pitchFamily="34" charset="0"/>
              <a:ea typeface="Calibri" panose="020F0502020204030204" pitchFamily="34" charset="0"/>
              <a:cs typeface="Calibri" panose="020F0502020204030204" pitchFamily="34" charset="0"/>
            </a:endParaRPr>
          </a:p>
          <a:p>
            <a:pPr algn="just"/>
            <a:endParaRPr lang="en-GB" sz="2400" dirty="0">
              <a:latin typeface="Calibri" panose="020F0502020204030204" pitchFamily="34" charset="0"/>
              <a:ea typeface="Calibri" panose="020F0502020204030204" pitchFamily="34" charset="0"/>
              <a:cs typeface="Calibri" panose="020F0502020204030204" pitchFamily="34" charset="0"/>
            </a:endParaRPr>
          </a:p>
          <a:p>
            <a:pPr algn="just"/>
            <a:endParaRPr lang="en-GB" sz="24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Chart 3">
            <a:extLst>
              <a:ext uri="{FF2B5EF4-FFF2-40B4-BE49-F238E27FC236}">
                <a16:creationId xmlns:a16="http://schemas.microsoft.com/office/drawing/2014/main" id="{FB4C6EDB-44B1-454A-B792-785F6EAB19FB}"/>
              </a:ext>
            </a:extLst>
          </p:cNvPr>
          <p:cNvGraphicFramePr>
            <a:graphicFrameLocks/>
          </p:cNvGraphicFramePr>
          <p:nvPr>
            <p:extLst>
              <p:ext uri="{D42A27DB-BD31-4B8C-83A1-F6EECF244321}">
                <p14:modId xmlns:p14="http://schemas.microsoft.com/office/powerpoint/2010/main" val="1493774665"/>
              </p:ext>
            </p:extLst>
          </p:nvPr>
        </p:nvGraphicFramePr>
        <p:xfrm>
          <a:off x="6619462" y="1709530"/>
          <a:ext cx="5357190" cy="48701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14350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4478F739-9AD4-47C1-AC7A-8B5FC7923D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1886777" y="1402764"/>
            <a:ext cx="7841975" cy="5073733"/>
          </a:xfrm>
          <a:prstGeom prst="rect">
            <a:avLst/>
          </a:prstGeom>
        </p:spPr>
      </p:pic>
      <p:sp>
        <p:nvSpPr>
          <p:cNvPr id="8" name="TextBox 7">
            <a:extLst>
              <a:ext uri="{FF2B5EF4-FFF2-40B4-BE49-F238E27FC236}">
                <a16:creationId xmlns:a16="http://schemas.microsoft.com/office/drawing/2014/main" id="{6933DC4E-7854-4A56-BABF-FFD6C7BFCFD6}"/>
              </a:ext>
            </a:extLst>
          </p:cNvPr>
          <p:cNvSpPr txBox="1"/>
          <p:nvPr/>
        </p:nvSpPr>
        <p:spPr>
          <a:xfrm>
            <a:off x="2624759" y="2192082"/>
            <a:ext cx="6221067" cy="1569660"/>
          </a:xfrm>
          <a:prstGeom prst="rect">
            <a:avLst/>
          </a:prstGeom>
          <a:noFill/>
        </p:spPr>
        <p:txBody>
          <a:bodyPr wrap="squar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“Here we examined the daily average ticket volume over the analysis period. This helps us understand typical daily workloads and identify any patterns or fluctuations.”</a:t>
            </a:r>
            <a:endParaRPr lang="en-GB"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6064278"/>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560B2-274F-418A-A16B-43D45B29DB06}"/>
              </a:ext>
            </a:extLst>
          </p:cNvPr>
          <p:cNvSpPr>
            <a:spLocks noGrp="1"/>
          </p:cNvSpPr>
          <p:nvPr>
            <p:ph type="title"/>
          </p:nvPr>
        </p:nvSpPr>
        <p:spPr>
          <a:xfrm>
            <a:off x="646111" y="318052"/>
            <a:ext cx="10416141" cy="1535196"/>
          </a:xfrm>
        </p:spPr>
        <p:txBody>
          <a:bodyPr/>
          <a:lstStyle/>
          <a:p>
            <a:pPr algn="ctr"/>
            <a:r>
              <a:rPr lang="en-GB" sz="6000" b="1" dirty="0">
                <a:latin typeface="Calibri" panose="020F0502020204030204" pitchFamily="34" charset="0"/>
                <a:ea typeface="Calibri" panose="020F0502020204030204" pitchFamily="34" charset="0"/>
                <a:cs typeface="Calibri" panose="020F0502020204030204" pitchFamily="34" charset="0"/>
              </a:rPr>
              <a:t>Customer Satisfaction vs</a:t>
            </a:r>
            <a:br>
              <a:rPr lang="en-GB" sz="6000" b="1" dirty="0">
                <a:latin typeface="Calibri" panose="020F0502020204030204" pitchFamily="34" charset="0"/>
                <a:ea typeface="Calibri" panose="020F0502020204030204" pitchFamily="34" charset="0"/>
                <a:cs typeface="Calibri" panose="020F0502020204030204" pitchFamily="34" charset="0"/>
              </a:rPr>
            </a:br>
            <a:r>
              <a:rPr lang="en-GB" sz="6000" b="1" dirty="0">
                <a:latin typeface="Calibri" panose="020F0502020204030204" pitchFamily="34" charset="0"/>
                <a:ea typeface="Calibri" panose="020F0502020204030204" pitchFamily="34" charset="0"/>
                <a:cs typeface="Calibri" panose="020F0502020204030204" pitchFamily="34" charset="0"/>
              </a:rPr>
              <a:t>Resolution Time</a:t>
            </a:r>
          </a:p>
        </p:txBody>
      </p:sp>
      <p:sp>
        <p:nvSpPr>
          <p:cNvPr id="3" name="Content Placeholder 2">
            <a:extLst>
              <a:ext uri="{FF2B5EF4-FFF2-40B4-BE49-F238E27FC236}">
                <a16:creationId xmlns:a16="http://schemas.microsoft.com/office/drawing/2014/main" id="{4742D1CF-3CBF-4CE1-A3BF-C989F66115E8}"/>
              </a:ext>
            </a:extLst>
          </p:cNvPr>
          <p:cNvSpPr>
            <a:spLocks noGrp="1"/>
          </p:cNvSpPr>
          <p:nvPr>
            <p:ph idx="1"/>
          </p:nvPr>
        </p:nvSpPr>
        <p:spPr>
          <a:xfrm>
            <a:off x="328059" y="2237277"/>
            <a:ext cx="7056715" cy="4195481"/>
          </a:xfrm>
        </p:spPr>
        <p:txBody>
          <a:bodyPr>
            <a:noAutofit/>
          </a:bodyPr>
          <a:lstStyle/>
          <a:p>
            <a:pPr algn="just"/>
            <a:r>
              <a:rPr lang="en-GB" sz="2400" dirty="0">
                <a:latin typeface="Calibri" panose="020F0502020204030204" pitchFamily="34" charset="0"/>
                <a:ea typeface="Calibri" panose="020F0502020204030204" pitchFamily="34" charset="0"/>
                <a:cs typeface="Calibri" panose="020F0502020204030204" pitchFamily="34" charset="0"/>
              </a:rPr>
              <a:t>When issues are resolved within 3–4 days, the greatest CSAT score (82.82%) is obtained, indicating the highest level of customer satisfaction.</a:t>
            </a:r>
          </a:p>
          <a:p>
            <a:pPr algn="just"/>
            <a:r>
              <a:rPr lang="en-GB" sz="2400" dirty="0">
                <a:latin typeface="Calibri" panose="020F0502020204030204" pitchFamily="34" charset="0"/>
                <a:ea typeface="Calibri" panose="020F0502020204030204" pitchFamily="34" charset="0"/>
                <a:cs typeface="Calibri" panose="020F0502020204030204" pitchFamily="34" charset="0"/>
              </a:rPr>
              <a:t>A mild decline in customer satisfaction with extended resolution durations is suggested by the slight reduction in satisfaction to 78.94% after 4-5 days.</a:t>
            </a:r>
          </a:p>
          <a:p>
            <a:pPr algn="just"/>
            <a:r>
              <a:rPr lang="en-GB" sz="2400" dirty="0">
                <a:latin typeface="Calibri" panose="020F0502020204030204" pitchFamily="34" charset="0"/>
                <a:ea typeface="Calibri" panose="020F0502020204030204" pitchFamily="34" charset="0"/>
                <a:cs typeface="Calibri" panose="020F0502020204030204" pitchFamily="34" charset="0"/>
              </a:rPr>
              <a:t>The average CSAT score for more than five days is 80.43%, which is higher than the range of three to four days but somewhat lower than the range of five to five days.</a:t>
            </a:r>
          </a:p>
          <a:p>
            <a:pPr algn="just"/>
            <a:endParaRPr lang="en-GB" sz="2400" dirty="0">
              <a:latin typeface="Calibri" panose="020F0502020204030204" pitchFamily="34" charset="0"/>
              <a:ea typeface="Calibri" panose="020F0502020204030204" pitchFamily="34" charset="0"/>
              <a:cs typeface="Calibri" panose="020F0502020204030204" pitchFamily="34" charset="0"/>
            </a:endParaRPr>
          </a:p>
          <a:p>
            <a:pPr algn="just"/>
            <a:endParaRPr lang="en-GB" sz="2400" dirty="0">
              <a:latin typeface="Calibri" panose="020F0502020204030204" pitchFamily="34" charset="0"/>
              <a:ea typeface="Calibri" panose="020F0502020204030204" pitchFamily="34" charset="0"/>
              <a:cs typeface="Calibri" panose="020F0502020204030204" pitchFamily="34" charset="0"/>
            </a:endParaRPr>
          </a:p>
          <a:p>
            <a:pPr algn="just"/>
            <a:endParaRPr lang="en-GB" sz="24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Chart 4">
            <a:extLst>
              <a:ext uri="{FF2B5EF4-FFF2-40B4-BE49-F238E27FC236}">
                <a16:creationId xmlns:a16="http://schemas.microsoft.com/office/drawing/2014/main" id="{95105B9F-D8D4-45E6-8107-A09B2E9A57E8}"/>
              </a:ext>
            </a:extLst>
          </p:cNvPr>
          <p:cNvGraphicFramePr>
            <a:graphicFrameLocks/>
          </p:cNvGraphicFramePr>
          <p:nvPr>
            <p:extLst>
              <p:ext uri="{D42A27DB-BD31-4B8C-83A1-F6EECF244321}">
                <p14:modId xmlns:p14="http://schemas.microsoft.com/office/powerpoint/2010/main" val="2401265773"/>
              </p:ext>
            </p:extLst>
          </p:nvPr>
        </p:nvGraphicFramePr>
        <p:xfrm>
          <a:off x="7504043" y="2221882"/>
          <a:ext cx="4462669" cy="41954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321273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2ECCD-29B8-4EE5-8CC2-A2589B95F625}"/>
              </a:ext>
            </a:extLst>
          </p:cNvPr>
          <p:cNvSpPr>
            <a:spLocks noGrp="1"/>
          </p:cNvSpPr>
          <p:nvPr>
            <p:ph type="title"/>
          </p:nvPr>
        </p:nvSpPr>
        <p:spPr>
          <a:xfrm>
            <a:off x="646111" y="780709"/>
            <a:ext cx="9404723" cy="1400530"/>
          </a:xfrm>
        </p:spPr>
        <p:txBody>
          <a:bodyPr/>
          <a:lstStyle/>
          <a:p>
            <a:pPr algn="ctr"/>
            <a:r>
              <a:rPr lang="en-GB" sz="6000" b="1" dirty="0">
                <a:latin typeface="Calibri" panose="020F0502020204030204" pitchFamily="34" charset="0"/>
                <a:ea typeface="Calibri" panose="020F0502020204030204" pitchFamily="34" charset="0"/>
                <a:cs typeface="Calibri" panose="020F0502020204030204" pitchFamily="34" charset="0"/>
              </a:rPr>
              <a:t>Insights</a:t>
            </a:r>
          </a:p>
        </p:txBody>
      </p:sp>
      <p:sp>
        <p:nvSpPr>
          <p:cNvPr id="3" name="Content Placeholder 2">
            <a:extLst>
              <a:ext uri="{FF2B5EF4-FFF2-40B4-BE49-F238E27FC236}">
                <a16:creationId xmlns:a16="http://schemas.microsoft.com/office/drawing/2014/main" id="{B04A113E-EE2A-4123-A4B7-14B7A7EDA9C0}"/>
              </a:ext>
            </a:extLst>
          </p:cNvPr>
          <p:cNvSpPr>
            <a:spLocks noGrp="1"/>
          </p:cNvSpPr>
          <p:nvPr>
            <p:ph idx="1"/>
          </p:nvPr>
        </p:nvSpPr>
        <p:spPr>
          <a:xfrm>
            <a:off x="1103312" y="2052918"/>
            <a:ext cx="9720401" cy="4195481"/>
          </a:xfrm>
        </p:spPr>
        <p:txBody>
          <a:bodyPr>
            <a:noAutofit/>
          </a:bodyPr>
          <a:lstStyle/>
          <a:p>
            <a:pPr algn="just"/>
            <a:r>
              <a:rPr lang="en-GB" sz="2400" dirty="0">
                <a:latin typeface="Calibri" panose="020F0502020204030204" pitchFamily="34" charset="0"/>
                <a:ea typeface="Calibri" panose="020F0502020204030204" pitchFamily="34" charset="0"/>
                <a:cs typeface="Calibri" panose="020F0502020204030204" pitchFamily="34" charset="0"/>
              </a:rPr>
              <a:t>System and hardware issues take the longest to fix, whereas login problems take the shortest.</a:t>
            </a:r>
          </a:p>
          <a:p>
            <a:pPr algn="just"/>
            <a:r>
              <a:rPr lang="en-GB" sz="2400" dirty="0">
                <a:latin typeface="Calibri" panose="020F0502020204030204" pitchFamily="34" charset="0"/>
                <a:ea typeface="Calibri" panose="020F0502020204030204" pitchFamily="34" charset="0"/>
                <a:cs typeface="Calibri" panose="020F0502020204030204" pitchFamily="34" charset="0"/>
              </a:rPr>
              <a:t>Long resolution times and poor satisfaction ratings may indicate that an agent needs more tools, support, or training to perform better.</a:t>
            </a:r>
          </a:p>
          <a:p>
            <a:pPr algn="just"/>
            <a:r>
              <a:rPr lang="en-GB" sz="2400" dirty="0">
                <a:latin typeface="Calibri" panose="020F0502020204030204" pitchFamily="34" charset="0"/>
                <a:ea typeface="Calibri" panose="020F0502020204030204" pitchFamily="34" charset="0"/>
                <a:cs typeface="Calibri" panose="020F0502020204030204" pitchFamily="34" charset="0"/>
              </a:rPr>
              <a:t>Age range: 35–44This group takes the longest to resolve issues and has the lowest CSAT score. To increase their productivity and customer satisfaction, these agents could need specialized training. They might also need assistance with technology tools or workflow management to speed up resolution times.</a:t>
            </a:r>
          </a:p>
          <a:p>
            <a:pPr algn="just"/>
            <a:endParaRPr lang="en-GB" sz="2400" dirty="0">
              <a:latin typeface="Calibri" panose="020F0502020204030204" pitchFamily="34" charset="0"/>
              <a:ea typeface="Calibri" panose="020F0502020204030204" pitchFamily="34" charset="0"/>
              <a:cs typeface="Calibri" panose="020F0502020204030204" pitchFamily="34" charset="0"/>
            </a:endParaRPr>
          </a:p>
          <a:p>
            <a:pPr algn="just"/>
            <a:endParaRPr lang="en-GB" sz="2400" dirty="0">
              <a:latin typeface="Calibri" panose="020F0502020204030204" pitchFamily="34" charset="0"/>
              <a:ea typeface="Calibri" panose="020F0502020204030204" pitchFamily="34" charset="0"/>
              <a:cs typeface="Calibri" panose="020F0502020204030204" pitchFamily="34" charset="0"/>
            </a:endParaRPr>
          </a:p>
          <a:p>
            <a:pPr algn="just"/>
            <a:endParaRPr lang="en-GB"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76311809"/>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34EAC0-A513-4A39-894D-855353CBF1B1}"/>
              </a:ext>
            </a:extLst>
          </p:cNvPr>
          <p:cNvSpPr>
            <a:spLocks noGrp="1"/>
          </p:cNvSpPr>
          <p:nvPr>
            <p:ph idx="1"/>
          </p:nvPr>
        </p:nvSpPr>
        <p:spPr>
          <a:xfrm>
            <a:off x="1143069" y="621683"/>
            <a:ext cx="8946541" cy="4195481"/>
          </a:xfrm>
        </p:spPr>
        <p:txBody>
          <a:bodyPr>
            <a:noAutofit/>
          </a:bodyPr>
          <a:lstStyle/>
          <a:p>
            <a:pPr algn="just"/>
            <a:r>
              <a:rPr lang="en-GB" sz="2400" dirty="0">
                <a:latin typeface="Calibri" panose="020F0502020204030204" pitchFamily="34" charset="0"/>
                <a:ea typeface="Calibri" panose="020F0502020204030204" pitchFamily="34" charset="0"/>
                <a:cs typeface="Calibri" panose="020F0502020204030204" pitchFamily="34" charset="0"/>
              </a:rPr>
              <a:t>Outdated systems may be the cause of some problems, such as hardware and system issues, which take longer to resolve. The IT staff will be able to work more effectively if issue is resolved, which will lower the average resolution time and raise customer satisfaction.</a:t>
            </a:r>
          </a:p>
          <a:p>
            <a:pPr algn="just"/>
            <a:r>
              <a:rPr lang="en-GB" sz="2400" dirty="0">
                <a:latin typeface="Calibri" panose="020F0502020204030204" pitchFamily="34" charset="0"/>
                <a:ea typeface="Calibri" panose="020F0502020204030204" pitchFamily="34" charset="0"/>
                <a:cs typeface="Calibri" panose="020F0502020204030204" pitchFamily="34" charset="0"/>
              </a:rPr>
              <a:t>There has been no discernible change in the average resolution time over time, and this could be further decreased or improved.</a:t>
            </a:r>
          </a:p>
          <a:p>
            <a:pPr algn="just"/>
            <a:r>
              <a:rPr lang="en-GB" sz="2400" dirty="0">
                <a:latin typeface="Calibri" panose="020F0502020204030204" pitchFamily="34" charset="0"/>
                <a:ea typeface="Calibri" panose="020F0502020204030204" pitchFamily="34" charset="0"/>
                <a:cs typeface="Calibri" panose="020F0502020204030204" pitchFamily="34" charset="0"/>
              </a:rPr>
              <a:t>The number of tickets sold each day has been rising over the years, with an average of 53 tickets per day.</a:t>
            </a:r>
          </a:p>
          <a:p>
            <a:pPr algn="just"/>
            <a:r>
              <a:rPr lang="en-GB" sz="2400" dirty="0">
                <a:latin typeface="Calibri" panose="020F0502020204030204" pitchFamily="34" charset="0"/>
                <a:ea typeface="Calibri" panose="020F0502020204030204" pitchFamily="34" charset="0"/>
                <a:cs typeface="Calibri" panose="020F0502020204030204" pitchFamily="34" charset="0"/>
              </a:rPr>
              <a:t>75% of issues are IT requests, and 25% are IT error types.</a:t>
            </a:r>
          </a:p>
          <a:p>
            <a:pPr algn="just"/>
            <a:r>
              <a:rPr lang="en-GB" sz="2400" dirty="0">
                <a:latin typeface="Calibri" panose="020F0502020204030204" pitchFamily="34" charset="0"/>
                <a:ea typeface="Calibri" panose="020F0502020204030204" pitchFamily="34" charset="0"/>
                <a:cs typeface="Calibri" panose="020F0502020204030204" pitchFamily="34" charset="0"/>
              </a:rPr>
              <a:t>The team's average resolution time is five days, rounded off.</a:t>
            </a:r>
          </a:p>
          <a:p>
            <a:pPr algn="just"/>
            <a:r>
              <a:rPr lang="en-GB" sz="2400" dirty="0">
                <a:latin typeface="Calibri" panose="020F0502020204030204" pitchFamily="34" charset="0"/>
                <a:ea typeface="Calibri" panose="020F0502020204030204" pitchFamily="34" charset="0"/>
                <a:cs typeface="Calibri" panose="020F0502020204030204" pitchFamily="34" charset="0"/>
              </a:rPr>
              <a:t>Depending on how serious the cases are The average resolution time for urgent situations is two days.</a:t>
            </a:r>
          </a:p>
          <a:p>
            <a:pPr algn="just"/>
            <a:endParaRPr lang="en-GB" sz="2400" dirty="0">
              <a:latin typeface="Calibri" panose="020F0502020204030204" pitchFamily="34" charset="0"/>
              <a:ea typeface="Calibri" panose="020F0502020204030204" pitchFamily="34" charset="0"/>
              <a:cs typeface="Calibri" panose="020F0502020204030204" pitchFamily="34" charset="0"/>
            </a:endParaRPr>
          </a:p>
          <a:p>
            <a:pPr algn="just"/>
            <a:endParaRPr lang="en-GB" sz="2400" dirty="0">
              <a:latin typeface="Calibri" panose="020F0502020204030204" pitchFamily="34" charset="0"/>
              <a:ea typeface="Calibri" panose="020F0502020204030204" pitchFamily="34" charset="0"/>
              <a:cs typeface="Calibri" panose="020F0502020204030204" pitchFamily="34" charset="0"/>
            </a:endParaRPr>
          </a:p>
          <a:p>
            <a:pPr algn="just"/>
            <a:endParaRPr lang="en-GB"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725700"/>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9CCC-E340-4840-98FC-B117C943F44F}"/>
              </a:ext>
            </a:extLst>
          </p:cNvPr>
          <p:cNvSpPr>
            <a:spLocks noGrp="1"/>
          </p:cNvSpPr>
          <p:nvPr>
            <p:ph type="title"/>
          </p:nvPr>
        </p:nvSpPr>
        <p:spPr/>
        <p:txBody>
          <a:bodyPr/>
          <a:lstStyle/>
          <a:p>
            <a:pPr algn="ctr"/>
            <a:r>
              <a:rPr lang="en-GB" sz="6000" b="1" dirty="0">
                <a:latin typeface="Calibri" panose="020F0502020204030204" pitchFamily="34" charset="0"/>
                <a:ea typeface="Calibri" panose="020F0502020204030204" pitchFamily="34" charset="0"/>
                <a:cs typeface="Calibri" panose="020F0502020204030204" pitchFamily="34" charset="0"/>
              </a:rPr>
              <a:t>Suggestions</a:t>
            </a:r>
          </a:p>
        </p:txBody>
      </p:sp>
      <p:sp>
        <p:nvSpPr>
          <p:cNvPr id="4" name="Rectangle 1">
            <a:extLst>
              <a:ext uri="{FF2B5EF4-FFF2-40B4-BE49-F238E27FC236}">
                <a16:creationId xmlns:a16="http://schemas.microsoft.com/office/drawing/2014/main" id="{14E2F006-122B-4A8D-8FE3-825B117A5C0D}"/>
              </a:ext>
            </a:extLst>
          </p:cNvPr>
          <p:cNvSpPr>
            <a:spLocks noGrp="1" noChangeArrowheads="1"/>
          </p:cNvSpPr>
          <p:nvPr>
            <p:ph idx="1"/>
          </p:nvPr>
        </p:nvSpPr>
        <p:spPr bwMode="auto">
          <a:xfrm>
            <a:off x="715687" y="1713774"/>
            <a:ext cx="10127904"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buClrTx/>
              <a:buSzTx/>
            </a:pPr>
            <a:r>
              <a:rPr kumimoji="0" lang="en-GB"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Dedicated Support Teams: We can think about assigning agents with knowledge of hardware and system problems or creating specialist teams. This may result in shorter resolution times and more effective problem-solving.</a:t>
            </a:r>
          </a:p>
          <a:p>
            <a:pPr algn="just" defTabSz="914400" eaLnBrk="0" fontAlgn="base" hangingPunct="0">
              <a:spcBef>
                <a:spcPct val="0"/>
              </a:spcBef>
              <a:spcAft>
                <a:spcPct val="0"/>
              </a:spcAft>
              <a:buClrTx/>
              <a:buSzTx/>
            </a:pPr>
            <a:endParaRPr kumimoji="0" lang="en-GB"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defTabSz="914400" eaLnBrk="0" fontAlgn="base" hangingPunct="0">
              <a:spcBef>
                <a:spcPct val="0"/>
              </a:spcBef>
              <a:spcAft>
                <a:spcPct val="0"/>
              </a:spcAft>
              <a:buClrTx/>
              <a:buSzTx/>
            </a:pPr>
            <a:r>
              <a:rPr kumimoji="0" lang="en-GB"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Enhance Tools: In order to expedite the resolution of hardware and system problems, we must guarantee that agents have access to cutting-edge diagnostic tools and resources.</a:t>
            </a:r>
          </a:p>
          <a:p>
            <a:pPr algn="just" defTabSz="914400" eaLnBrk="0" fontAlgn="base" hangingPunct="0">
              <a:spcBef>
                <a:spcPct val="0"/>
              </a:spcBef>
              <a:spcAft>
                <a:spcPct val="0"/>
              </a:spcAft>
              <a:buClrTx/>
              <a:buSzTx/>
            </a:pPr>
            <a:endParaRPr lang="en-GB" altLang="en-US" sz="2400" dirty="0">
              <a:latin typeface="Calibri" panose="020F0502020204030204" pitchFamily="34" charset="0"/>
              <a:ea typeface="Calibri" panose="020F0502020204030204" pitchFamily="34" charset="0"/>
              <a:cs typeface="Calibri" panose="020F0502020204030204" pitchFamily="34" charset="0"/>
            </a:endParaRPr>
          </a:p>
          <a:p>
            <a:pPr algn="just" defTabSz="914400" eaLnBrk="0" fontAlgn="base" hangingPunct="0">
              <a:spcBef>
                <a:spcPct val="0"/>
              </a:spcBef>
              <a:spcAft>
                <a:spcPct val="0"/>
              </a:spcAft>
              <a:buClrTx/>
              <a:buSzTx/>
            </a:pPr>
            <a:r>
              <a:rPr kumimoji="0" lang="en-GB"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Distribution of Tickets: We ought to think about allocating tickets to the various age groups more fairly. Since they handle tickets promptly and with great satisfaction, the 45–54 group may take on more, while the 35–44 group could do better with a lighter workload.</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7659869"/>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BDBFF-026A-4D67-B5DA-532CCBC823F7}"/>
              </a:ext>
            </a:extLst>
          </p:cNvPr>
          <p:cNvSpPr>
            <a:spLocks noGrp="1"/>
          </p:cNvSpPr>
          <p:nvPr>
            <p:ph idx="1"/>
          </p:nvPr>
        </p:nvSpPr>
        <p:spPr>
          <a:xfrm>
            <a:off x="954225" y="1331259"/>
            <a:ext cx="9561375" cy="4195481"/>
          </a:xfrm>
        </p:spPr>
        <p:txBody>
          <a:bodyPr>
            <a:normAutofit/>
          </a:bodyPr>
          <a:lstStyle/>
          <a:p>
            <a:pPr algn="just"/>
            <a:r>
              <a:rPr lang="en-GB" sz="2400" dirty="0">
                <a:latin typeface="Calibri" panose="020F0502020204030204" pitchFamily="34" charset="0"/>
                <a:ea typeface="Calibri" panose="020F0502020204030204" pitchFamily="34" charset="0"/>
                <a:cs typeface="Calibri" panose="020F0502020204030204" pitchFamily="34" charset="0"/>
              </a:rPr>
              <a:t>Automation: Where feasible, we can use automation to manage repetitive hardware and system issue duties, freeing up agents to concentrate on more difficult challenges.</a:t>
            </a:r>
          </a:p>
          <a:p>
            <a:pPr algn="just"/>
            <a:r>
              <a:rPr lang="en-GB" sz="2400" dirty="0">
                <a:latin typeface="Calibri" panose="020F0502020204030204" pitchFamily="34" charset="0"/>
                <a:ea typeface="Calibri" panose="020F0502020204030204" pitchFamily="34" charset="0"/>
                <a:cs typeface="Calibri" panose="020F0502020204030204" pitchFamily="34" charset="0"/>
              </a:rPr>
              <a:t>Performance Benchmarking: To make sure ART targets for software problems are attainable, we can review them. If present goals are regularly reached, think about establishing more difficult objectives to spur additional progress.</a:t>
            </a:r>
          </a:p>
          <a:p>
            <a:pPr algn="just"/>
            <a:r>
              <a:rPr lang="en-GB" sz="2400" dirty="0">
                <a:latin typeface="Calibri" panose="020F0502020204030204" pitchFamily="34" charset="0"/>
                <a:ea typeface="Calibri" panose="020F0502020204030204" pitchFamily="34" charset="0"/>
                <a:cs typeface="Calibri" panose="020F0502020204030204" pitchFamily="34" charset="0"/>
              </a:rPr>
              <a:t>Hiring: We need hire additional agents because the number of tickets is growing every year.</a:t>
            </a:r>
          </a:p>
          <a:p>
            <a:pPr algn="just"/>
            <a:endParaRPr lang="en-GB" sz="2400" dirty="0">
              <a:latin typeface="Calibri" panose="020F0502020204030204" pitchFamily="34" charset="0"/>
              <a:ea typeface="Calibri" panose="020F0502020204030204" pitchFamily="34" charset="0"/>
              <a:cs typeface="Calibri" panose="020F0502020204030204" pitchFamily="34" charset="0"/>
            </a:endParaRPr>
          </a:p>
          <a:p>
            <a:pPr algn="just"/>
            <a:endParaRPr lang="en-GB" sz="2400" dirty="0">
              <a:latin typeface="Calibri" panose="020F0502020204030204" pitchFamily="34" charset="0"/>
              <a:ea typeface="Calibri" panose="020F0502020204030204" pitchFamily="34" charset="0"/>
              <a:cs typeface="Calibri" panose="020F0502020204030204" pitchFamily="34" charset="0"/>
            </a:endParaRPr>
          </a:p>
          <a:p>
            <a:pPr algn="just"/>
            <a:endParaRPr lang="en-GB" sz="2400" dirty="0">
              <a:latin typeface="Calibri" panose="020F0502020204030204" pitchFamily="34" charset="0"/>
              <a:ea typeface="Calibri" panose="020F0502020204030204" pitchFamily="34" charset="0"/>
              <a:cs typeface="Calibri" panose="020F0502020204030204" pitchFamily="34" charset="0"/>
            </a:endParaRPr>
          </a:p>
          <a:p>
            <a:pPr algn="just"/>
            <a:endParaRPr lang="en-GB"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7905640"/>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36BF-C99D-4552-B732-5FC12258372F}"/>
              </a:ext>
            </a:extLst>
          </p:cNvPr>
          <p:cNvSpPr>
            <a:spLocks noGrp="1"/>
          </p:cNvSpPr>
          <p:nvPr>
            <p:ph type="title"/>
          </p:nvPr>
        </p:nvSpPr>
        <p:spPr>
          <a:xfrm>
            <a:off x="874220" y="0"/>
            <a:ext cx="9404723" cy="1400530"/>
          </a:xfrm>
        </p:spPr>
        <p:txBody>
          <a:bodyPr/>
          <a:lstStyle/>
          <a:p>
            <a:pPr algn="ctr"/>
            <a:r>
              <a:rPr lang="en-GB" sz="6000" b="1" dirty="0">
                <a:latin typeface="Calibri" panose="020F0502020204030204" pitchFamily="34" charset="0"/>
                <a:ea typeface="Calibri" panose="020F0502020204030204" pitchFamily="34" charset="0"/>
                <a:cs typeface="Calibri" panose="020F0502020204030204" pitchFamily="34" charset="0"/>
              </a:rPr>
              <a:t>Dashboard Snapshot</a:t>
            </a:r>
          </a:p>
        </p:txBody>
      </p:sp>
      <p:pic>
        <p:nvPicPr>
          <p:cNvPr id="6" name="Content Placeholder 5">
            <a:extLst>
              <a:ext uri="{FF2B5EF4-FFF2-40B4-BE49-F238E27FC236}">
                <a16:creationId xmlns:a16="http://schemas.microsoft.com/office/drawing/2014/main" id="{FD21A2D4-2891-4D14-B807-0332205E9D4B}"/>
              </a:ext>
            </a:extLst>
          </p:cNvPr>
          <p:cNvPicPr>
            <a:picLocks noGrp="1" noChangeAspect="1"/>
          </p:cNvPicPr>
          <p:nvPr>
            <p:ph idx="1"/>
          </p:nvPr>
        </p:nvPicPr>
        <p:blipFill>
          <a:blip r:embed="rId2"/>
          <a:stretch>
            <a:fillRect/>
          </a:stretch>
        </p:blipFill>
        <p:spPr>
          <a:xfrm>
            <a:off x="1846728" y="1397828"/>
            <a:ext cx="7754471" cy="4850572"/>
          </a:xfrm>
        </p:spPr>
      </p:pic>
    </p:spTree>
    <p:extLst>
      <p:ext uri="{BB962C8B-B14F-4D97-AF65-F5344CB8AC3E}">
        <p14:creationId xmlns:p14="http://schemas.microsoft.com/office/powerpoint/2010/main" val="324194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EE736-39C3-4098-9103-993C0A8EB781}"/>
              </a:ext>
            </a:extLst>
          </p:cNvPr>
          <p:cNvSpPr>
            <a:spLocks noGrp="1"/>
          </p:cNvSpPr>
          <p:nvPr>
            <p:ph type="title"/>
          </p:nvPr>
        </p:nvSpPr>
        <p:spPr/>
        <p:txBody>
          <a:bodyPr/>
          <a:lstStyle/>
          <a:p>
            <a:pPr algn="ctr"/>
            <a:r>
              <a:rPr lang="en-GB" sz="6000" dirty="0">
                <a:latin typeface="Calibri" panose="020F0502020204030204" pitchFamily="34" charset="0"/>
                <a:ea typeface="Calibri" panose="020F0502020204030204" pitchFamily="34" charset="0"/>
                <a:cs typeface="Calibri" panose="020F0502020204030204" pitchFamily="34" charset="0"/>
              </a:rPr>
              <a:t>What is an IT Ticket?</a:t>
            </a:r>
          </a:p>
        </p:txBody>
      </p:sp>
      <p:sp>
        <p:nvSpPr>
          <p:cNvPr id="3" name="Content Placeholder 2">
            <a:extLst>
              <a:ext uri="{FF2B5EF4-FFF2-40B4-BE49-F238E27FC236}">
                <a16:creationId xmlns:a16="http://schemas.microsoft.com/office/drawing/2014/main" id="{F175D762-39F2-46C0-B7E3-CE89E9FA138C}"/>
              </a:ext>
            </a:extLst>
          </p:cNvPr>
          <p:cNvSpPr>
            <a:spLocks noGrp="1"/>
          </p:cNvSpPr>
          <p:nvPr>
            <p:ph idx="1"/>
          </p:nvPr>
        </p:nvSpPr>
        <p:spPr>
          <a:xfrm>
            <a:off x="1103312" y="1981200"/>
            <a:ext cx="8946541" cy="3191435"/>
          </a:xfrm>
        </p:spPr>
        <p:txBody>
          <a:bodyPr>
            <a:normAutofit/>
          </a:bodyPr>
          <a:lstStyle/>
          <a:p>
            <a:pPr algn="just"/>
            <a:r>
              <a:rPr lang="en-GB" sz="2400" dirty="0">
                <a:latin typeface="Calibri" panose="020F0502020204030204" pitchFamily="34" charset="0"/>
                <a:ea typeface="Calibri" panose="020F0502020204030204" pitchFamily="34" charset="0"/>
                <a:cs typeface="Calibri" panose="020F0502020204030204" pitchFamily="34" charset="0"/>
              </a:rPr>
              <a:t>An </a:t>
            </a:r>
            <a:r>
              <a:rPr lang="en-GB" sz="2400" b="1" dirty="0">
                <a:latin typeface="Calibri" panose="020F0502020204030204" pitchFamily="34" charset="0"/>
                <a:ea typeface="Calibri" panose="020F0502020204030204" pitchFamily="34" charset="0"/>
                <a:cs typeface="Calibri" panose="020F0502020204030204" pitchFamily="34" charset="0"/>
              </a:rPr>
              <a:t>IT ticket</a:t>
            </a:r>
            <a:r>
              <a:rPr lang="en-GB" sz="2400" dirty="0">
                <a:latin typeface="Calibri" panose="020F0502020204030204" pitchFamily="34" charset="0"/>
                <a:ea typeface="Calibri" panose="020F0502020204030204" pitchFamily="34" charset="0"/>
                <a:cs typeface="Calibri" panose="020F0502020204030204" pitchFamily="34" charset="0"/>
              </a:rPr>
              <a:t> is a record of an issue, request, or problem related to IT services. It is used by IT support teams to track, manage, and resolve technical issues.</a:t>
            </a:r>
          </a:p>
          <a:p>
            <a:pPr algn="just"/>
            <a:r>
              <a:rPr lang="en-GB" sz="2400" dirty="0">
                <a:latin typeface="Calibri" panose="020F0502020204030204" pitchFamily="34" charset="0"/>
                <a:ea typeface="Calibri" panose="020F0502020204030204" pitchFamily="34" charset="0"/>
                <a:cs typeface="Calibri" panose="020F0502020204030204" pitchFamily="34" charset="0"/>
              </a:rPr>
              <a:t>IT tickets help IT teams manage workloads, prioritize urgent issues, and improve efficiency.</a:t>
            </a:r>
          </a:p>
        </p:txBody>
      </p:sp>
    </p:spTree>
    <p:extLst>
      <p:ext uri="{BB962C8B-B14F-4D97-AF65-F5344CB8AC3E}">
        <p14:creationId xmlns:p14="http://schemas.microsoft.com/office/powerpoint/2010/main" val="1129821312"/>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3BE80-3AC5-4D38-AF61-EDDA544DBBAF}"/>
              </a:ext>
            </a:extLst>
          </p:cNvPr>
          <p:cNvSpPr>
            <a:spLocks noGrp="1"/>
          </p:cNvSpPr>
          <p:nvPr>
            <p:ph type="ctrTitle"/>
          </p:nvPr>
        </p:nvSpPr>
        <p:spPr>
          <a:xfrm>
            <a:off x="1891553" y="1447801"/>
            <a:ext cx="8089060" cy="2541494"/>
          </a:xfrm>
        </p:spPr>
        <p:txBody>
          <a:bodyPr/>
          <a:lstStyle/>
          <a:p>
            <a:pPr algn="ctr"/>
            <a:r>
              <a:rPr lang="en-GB" sz="9000" b="1" dirty="0">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1820023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3B910-D5C5-4FAA-A611-663297542AA6}"/>
              </a:ext>
            </a:extLst>
          </p:cNvPr>
          <p:cNvSpPr>
            <a:spLocks noGrp="1"/>
          </p:cNvSpPr>
          <p:nvPr>
            <p:ph type="title"/>
          </p:nvPr>
        </p:nvSpPr>
        <p:spPr/>
        <p:txBody>
          <a:bodyPr/>
          <a:lstStyle/>
          <a:p>
            <a:pPr algn="ctr"/>
            <a:r>
              <a:rPr lang="en-GB" sz="6000" dirty="0">
                <a:latin typeface="Calibri" panose="020F0502020204030204" pitchFamily="34" charset="0"/>
                <a:ea typeface="Calibri" panose="020F0502020204030204" pitchFamily="34" charset="0"/>
                <a:cs typeface="Calibri" panose="020F0502020204030204" pitchFamily="34" charset="0"/>
              </a:rPr>
              <a:t>How </a:t>
            </a:r>
            <a:r>
              <a:rPr lang="en-GB" sz="6000" b="1" dirty="0">
                <a:latin typeface="Calibri" panose="020F0502020204030204" pitchFamily="34" charset="0"/>
                <a:ea typeface="Calibri" panose="020F0502020204030204" pitchFamily="34" charset="0"/>
                <a:cs typeface="Calibri" panose="020F0502020204030204" pitchFamily="34" charset="0"/>
              </a:rPr>
              <a:t>ticket</a:t>
            </a:r>
            <a:r>
              <a:rPr lang="en-GB" sz="6000" dirty="0">
                <a:latin typeface="Calibri" panose="020F0502020204030204" pitchFamily="34" charset="0"/>
                <a:ea typeface="Calibri" panose="020F0502020204030204" pitchFamily="34" charset="0"/>
                <a:cs typeface="Calibri" panose="020F0502020204030204" pitchFamily="34" charset="0"/>
              </a:rPr>
              <a:t> system work?</a:t>
            </a:r>
          </a:p>
        </p:txBody>
      </p:sp>
      <p:sp>
        <p:nvSpPr>
          <p:cNvPr id="3" name="Content Placeholder 2">
            <a:extLst>
              <a:ext uri="{FF2B5EF4-FFF2-40B4-BE49-F238E27FC236}">
                <a16:creationId xmlns:a16="http://schemas.microsoft.com/office/drawing/2014/main" id="{799BA8B3-3E7A-42D4-BA8C-E0B8C1E8EAE0}"/>
              </a:ext>
            </a:extLst>
          </p:cNvPr>
          <p:cNvSpPr>
            <a:spLocks noGrp="1"/>
          </p:cNvSpPr>
          <p:nvPr>
            <p:ph idx="1"/>
          </p:nvPr>
        </p:nvSpPr>
        <p:spPr>
          <a:xfrm>
            <a:off x="1622729" y="1990165"/>
            <a:ext cx="8946541" cy="4016187"/>
          </a:xfrm>
        </p:spPr>
        <p:txBody>
          <a:bodyPr>
            <a:normAutofit/>
          </a:bodyPr>
          <a:lstStyle/>
          <a:p>
            <a:pPr algn="just"/>
            <a:r>
              <a:rPr lang="en-GB" sz="2400" dirty="0">
                <a:latin typeface="Calibri" panose="020F0502020204030204" pitchFamily="34" charset="0"/>
                <a:ea typeface="Calibri" panose="020F0502020204030204" pitchFamily="34" charset="0"/>
                <a:cs typeface="Calibri" panose="020F0502020204030204" pitchFamily="34" charset="0"/>
              </a:rPr>
              <a:t>The phases that an IT support ticket goes through from the time it is created until it is resolved or closed are referred to as the IT ticket life cycle.</a:t>
            </a:r>
          </a:p>
          <a:p>
            <a:pPr algn="just"/>
            <a:r>
              <a:rPr lang="en-GB" sz="2400" dirty="0">
                <a:latin typeface="Calibri" panose="020F0502020204030204" pitchFamily="34" charset="0"/>
                <a:ea typeface="Calibri" panose="020F0502020204030204" pitchFamily="34" charset="0"/>
                <a:cs typeface="Calibri" panose="020F0502020204030204" pitchFamily="34" charset="0"/>
              </a:rPr>
              <a:t>IT teams can better manage and fix problems when they have a thorough understanding of the life cycle.</a:t>
            </a:r>
          </a:p>
          <a:p>
            <a:pPr algn="just"/>
            <a:r>
              <a:rPr lang="en-GB" sz="2400" dirty="0">
                <a:latin typeface="Calibri" panose="020F0502020204030204" pitchFamily="34" charset="0"/>
                <a:ea typeface="Calibri" panose="020F0502020204030204" pitchFamily="34" charset="0"/>
                <a:cs typeface="Calibri" panose="020F0502020204030204" pitchFamily="34" charset="0"/>
              </a:rPr>
              <a:t>Having well-maintained hardware and software is crucial for a business to function effectively and boost productivity.</a:t>
            </a:r>
          </a:p>
          <a:p>
            <a:pPr algn="just"/>
            <a:r>
              <a:rPr lang="en-GB" sz="2400" dirty="0">
                <a:latin typeface="Calibri" panose="020F0502020204030204" pitchFamily="34" charset="0"/>
                <a:ea typeface="Calibri" panose="020F0502020204030204" pitchFamily="34" charset="0"/>
                <a:cs typeface="Calibri" panose="020F0502020204030204" pitchFamily="34" charset="0"/>
              </a:rPr>
              <a:t>This is why analysis is important for a company.</a:t>
            </a:r>
          </a:p>
        </p:txBody>
      </p:sp>
    </p:spTree>
    <p:extLst>
      <p:ext uri="{BB962C8B-B14F-4D97-AF65-F5344CB8AC3E}">
        <p14:creationId xmlns:p14="http://schemas.microsoft.com/office/powerpoint/2010/main" val="369442341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D5FBD-3C6F-49C2-B859-F2E8A05DB5C3}"/>
              </a:ext>
            </a:extLst>
          </p:cNvPr>
          <p:cNvSpPr>
            <a:spLocks noGrp="1"/>
          </p:cNvSpPr>
          <p:nvPr>
            <p:ph type="title"/>
          </p:nvPr>
        </p:nvSpPr>
        <p:spPr/>
        <p:txBody>
          <a:bodyPr/>
          <a:lstStyle/>
          <a:p>
            <a:pPr algn="ctr"/>
            <a:r>
              <a:rPr lang="en-GB" sz="6000" b="1" dirty="0">
                <a:latin typeface="Calibri" panose="020F0502020204030204" pitchFamily="34" charset="0"/>
                <a:ea typeface="Calibri" panose="020F0502020204030204" pitchFamily="34" charset="0"/>
                <a:cs typeface="Calibri" panose="020F0502020204030204" pitchFamily="34" charset="0"/>
              </a:rPr>
              <a:t>Problem Statement</a:t>
            </a:r>
          </a:p>
        </p:txBody>
      </p:sp>
      <p:sp>
        <p:nvSpPr>
          <p:cNvPr id="3" name="Content Placeholder 2">
            <a:extLst>
              <a:ext uri="{FF2B5EF4-FFF2-40B4-BE49-F238E27FC236}">
                <a16:creationId xmlns:a16="http://schemas.microsoft.com/office/drawing/2014/main" id="{2E01655E-7F99-470E-B03C-4EA42397FF80}"/>
              </a:ext>
            </a:extLst>
          </p:cNvPr>
          <p:cNvSpPr>
            <a:spLocks noGrp="1"/>
          </p:cNvSpPr>
          <p:nvPr>
            <p:ph idx="1"/>
          </p:nvPr>
        </p:nvSpPr>
        <p:spPr/>
        <p:txBody>
          <a:bodyPr/>
          <a:lstStyle/>
          <a:p>
            <a:pPr algn="just"/>
            <a:r>
              <a:rPr lang="en-GB" sz="2400" dirty="0">
                <a:latin typeface="Calibri" panose="020F0502020204030204" pitchFamily="34" charset="0"/>
                <a:ea typeface="Calibri" panose="020F0502020204030204" pitchFamily="34" charset="0"/>
                <a:cs typeface="Calibri" panose="020F0502020204030204" pitchFamily="34" charset="0"/>
              </a:rPr>
              <a:t>Every day, a company's IT support team deals with a large number of service tickets. These tickets reflect a variety of problems, including software and hardware malfunctions, network outages, and requests for system and login access. To increase the effectiveness of their ticket resolution procedure and learn more about the types and patterns of tickets they get, the IT team requires an analytical solution.</a:t>
            </a:r>
          </a:p>
          <a:p>
            <a:endParaRPr lang="en-GB" dirty="0"/>
          </a:p>
          <a:p>
            <a:endParaRPr lang="en-GB" dirty="0"/>
          </a:p>
        </p:txBody>
      </p:sp>
    </p:spTree>
    <p:extLst>
      <p:ext uri="{BB962C8B-B14F-4D97-AF65-F5344CB8AC3E}">
        <p14:creationId xmlns:p14="http://schemas.microsoft.com/office/powerpoint/2010/main" val="3067702557"/>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1DBAE8-DCFF-42A1-8CB2-29D2114A19A8}"/>
              </a:ext>
            </a:extLst>
          </p:cNvPr>
          <p:cNvSpPr>
            <a:spLocks noGrp="1"/>
          </p:cNvSpPr>
          <p:nvPr>
            <p:ph idx="1"/>
          </p:nvPr>
        </p:nvSpPr>
        <p:spPr>
          <a:xfrm>
            <a:off x="564776" y="268941"/>
            <a:ext cx="9663953" cy="5701552"/>
          </a:xfrm>
        </p:spPr>
        <p:txBody>
          <a:bodyPr>
            <a:noAutofit/>
          </a:bodyPr>
          <a:lstStyle/>
          <a:p>
            <a:pPr marL="0" indent="0" algn="just">
              <a:buNone/>
            </a:pPr>
            <a:r>
              <a:rPr lang="en-GB" sz="2400" dirty="0">
                <a:latin typeface="Calibri" panose="020F0502020204030204" pitchFamily="34" charset="0"/>
                <a:ea typeface="Calibri" panose="020F0502020204030204" pitchFamily="34" charset="0"/>
                <a:cs typeface="Calibri" panose="020F0502020204030204" pitchFamily="34" charset="0"/>
              </a:rPr>
              <a:t>The IT Department is looking for a thorough approach for </a:t>
            </a:r>
            <a:r>
              <a:rPr lang="en-GB" sz="2400" dirty="0" err="1">
                <a:latin typeface="Calibri" panose="020F0502020204030204" pitchFamily="34" charset="0"/>
                <a:ea typeface="Calibri" panose="020F0502020204030204" pitchFamily="34" charset="0"/>
                <a:cs typeface="Calibri" panose="020F0502020204030204" pitchFamily="34" charset="0"/>
              </a:rPr>
              <a:t>analyzing</a:t>
            </a:r>
            <a:r>
              <a:rPr lang="en-GB" sz="2400" dirty="0">
                <a:latin typeface="Calibri" panose="020F0502020204030204" pitchFamily="34" charset="0"/>
                <a:ea typeface="Calibri" panose="020F0502020204030204" pitchFamily="34" charset="0"/>
                <a:cs typeface="Calibri" panose="020F0502020204030204" pitchFamily="34" charset="0"/>
              </a:rPr>
              <a:t> IT tickets that answers the following important questions:</a:t>
            </a:r>
          </a:p>
          <a:p>
            <a:pPr algn="just"/>
            <a:r>
              <a:rPr lang="en-GB" sz="2400" dirty="0">
                <a:latin typeface="Calibri" panose="020F0502020204030204" pitchFamily="34" charset="0"/>
                <a:ea typeface="Calibri" panose="020F0502020204030204" pitchFamily="34" charset="0"/>
                <a:cs typeface="Calibri" panose="020F0502020204030204" pitchFamily="34" charset="0"/>
              </a:rPr>
              <a:t>Ticket Volume and Categorization: Which IT ticket types are most prevalent? What is the change of ticket volume over various periods (daily, weekly, monthly, etc.)?</a:t>
            </a:r>
          </a:p>
          <a:p>
            <a:pPr algn="just"/>
            <a:r>
              <a:rPr lang="en-GB" sz="2400" dirty="0">
                <a:latin typeface="Calibri" panose="020F0502020204030204" pitchFamily="34" charset="0"/>
                <a:ea typeface="Calibri" panose="020F0502020204030204" pitchFamily="34" charset="0"/>
                <a:cs typeface="Calibri" panose="020F0502020204030204" pitchFamily="34" charset="0"/>
              </a:rPr>
              <a:t>Resolution Time: How long does it typically take to resolve tickets in various categories? Do some issue types routinely need more time to resolve than others?</a:t>
            </a:r>
          </a:p>
          <a:p>
            <a:pPr algn="just"/>
            <a:r>
              <a:rPr lang="en-GB" sz="2400" dirty="0">
                <a:latin typeface="Calibri" panose="020F0502020204030204" pitchFamily="34" charset="0"/>
                <a:ea typeface="Calibri" panose="020F0502020204030204" pitchFamily="34" charset="0"/>
                <a:cs typeface="Calibri" panose="020F0502020204030204" pitchFamily="34" charset="0"/>
              </a:rPr>
              <a:t>Priority and Impact Analysis: What is the relation between ticket priority (high, medium, and low) and resolution times? Do high-priority tickets get resolved quickly?</a:t>
            </a:r>
          </a:p>
          <a:p>
            <a:pPr algn="just"/>
            <a:r>
              <a:rPr lang="en-GB" sz="2400" dirty="0">
                <a:latin typeface="Calibri" panose="020F0502020204030204" pitchFamily="34" charset="0"/>
                <a:ea typeface="Calibri" panose="020F0502020204030204" pitchFamily="34" charset="0"/>
                <a:cs typeface="Calibri" panose="020F0502020204030204" pitchFamily="34" charset="0"/>
              </a:rPr>
              <a:t>Workload Distribution: How do members of the IT team distribute tickets? Do some team members have numerous tickets or not sufficient enough?</a:t>
            </a:r>
          </a:p>
          <a:p>
            <a:pPr algn="just"/>
            <a:r>
              <a:rPr lang="en-GB" sz="2400" dirty="0">
                <a:latin typeface="Calibri" panose="020F0502020204030204" pitchFamily="34" charset="0"/>
                <a:ea typeface="Calibri" panose="020F0502020204030204" pitchFamily="34" charset="0"/>
                <a:cs typeface="Calibri" panose="020F0502020204030204" pitchFamily="34" charset="0"/>
              </a:rPr>
              <a:t>Client contentment: How does customer satisfaction vary by ticket type or resolution time, and what is the average rating after a resolution?</a:t>
            </a:r>
          </a:p>
        </p:txBody>
      </p:sp>
    </p:spTree>
    <p:extLst>
      <p:ext uri="{BB962C8B-B14F-4D97-AF65-F5344CB8AC3E}">
        <p14:creationId xmlns:p14="http://schemas.microsoft.com/office/powerpoint/2010/main" val="125426889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05E69-3D74-4067-9039-48E4598E5E2A}"/>
              </a:ext>
            </a:extLst>
          </p:cNvPr>
          <p:cNvSpPr>
            <a:spLocks noGrp="1"/>
          </p:cNvSpPr>
          <p:nvPr>
            <p:ph type="title"/>
          </p:nvPr>
        </p:nvSpPr>
        <p:spPr/>
        <p:txBody>
          <a:bodyPr/>
          <a:lstStyle/>
          <a:p>
            <a:pPr algn="ctr"/>
            <a:r>
              <a:rPr lang="en-GB" sz="6000" b="1" dirty="0">
                <a:latin typeface="Calibri" panose="020F0502020204030204" pitchFamily="34" charset="0"/>
                <a:ea typeface="Calibri" panose="020F0502020204030204" pitchFamily="34" charset="0"/>
                <a:cs typeface="Calibri" panose="020F0502020204030204" pitchFamily="34" charset="0"/>
              </a:rPr>
              <a:t>Objectives</a:t>
            </a:r>
          </a:p>
        </p:txBody>
      </p:sp>
      <p:sp>
        <p:nvSpPr>
          <p:cNvPr id="3" name="Content Placeholder 2">
            <a:extLst>
              <a:ext uri="{FF2B5EF4-FFF2-40B4-BE49-F238E27FC236}">
                <a16:creationId xmlns:a16="http://schemas.microsoft.com/office/drawing/2014/main" id="{A4A19C06-55C6-40D6-83FA-845AE5DF1E00}"/>
              </a:ext>
            </a:extLst>
          </p:cNvPr>
          <p:cNvSpPr>
            <a:spLocks noGrp="1"/>
          </p:cNvSpPr>
          <p:nvPr>
            <p:ph idx="1"/>
          </p:nvPr>
        </p:nvSpPr>
        <p:spPr/>
        <p:txBody>
          <a:bodyPr>
            <a:normAutofit/>
          </a:bodyPr>
          <a:lstStyle/>
          <a:p>
            <a:pPr algn="just"/>
            <a:r>
              <a:rPr lang="en-GB" sz="2400" dirty="0">
                <a:latin typeface="Calibri" panose="020F0502020204030204" pitchFamily="34" charset="0"/>
                <a:ea typeface="Calibri" panose="020F0502020204030204" pitchFamily="34" charset="0"/>
                <a:cs typeface="Calibri" panose="020F0502020204030204" pitchFamily="34" charset="0"/>
              </a:rPr>
              <a:t>Create a dashboard or analytical system to measure and assess the effectiveness of ticket resolution by: Classifying and monitoring the amount of tickets.</a:t>
            </a:r>
          </a:p>
          <a:p>
            <a:pPr algn="just"/>
            <a:r>
              <a:rPr lang="en-GB" sz="2400" dirty="0">
                <a:latin typeface="Calibri" panose="020F0502020204030204" pitchFamily="34" charset="0"/>
                <a:ea typeface="Calibri" panose="020F0502020204030204" pitchFamily="34" charset="0"/>
                <a:cs typeface="Calibri" panose="020F0502020204030204" pitchFamily="34" charset="0"/>
              </a:rPr>
              <a:t>Identifying trends in ticket resolution time.</a:t>
            </a:r>
          </a:p>
          <a:p>
            <a:pPr algn="just"/>
            <a:r>
              <a:rPr lang="en-GB" sz="2400" dirty="0" err="1">
                <a:latin typeface="Calibri" panose="020F0502020204030204" pitchFamily="34" charset="0"/>
                <a:ea typeface="Calibri" panose="020F0502020204030204" pitchFamily="34" charset="0"/>
                <a:cs typeface="Calibri" panose="020F0502020204030204" pitchFamily="34" charset="0"/>
              </a:rPr>
              <a:t>Analyzing</a:t>
            </a:r>
            <a:r>
              <a:rPr lang="en-GB" sz="2400" dirty="0">
                <a:latin typeface="Calibri" panose="020F0502020204030204" pitchFamily="34" charset="0"/>
                <a:ea typeface="Calibri" panose="020F0502020204030204" pitchFamily="34" charset="0"/>
                <a:cs typeface="Calibri" panose="020F0502020204030204" pitchFamily="34" charset="0"/>
              </a:rPr>
              <a:t> how team members divide their burden.</a:t>
            </a:r>
          </a:p>
          <a:p>
            <a:pPr algn="just"/>
            <a:r>
              <a:rPr lang="en-GB" sz="2400" dirty="0" err="1">
                <a:latin typeface="Calibri" panose="020F0502020204030204" pitchFamily="34" charset="0"/>
                <a:ea typeface="Calibri" panose="020F0502020204030204" pitchFamily="34" charset="0"/>
                <a:cs typeface="Calibri" panose="020F0502020204030204" pitchFamily="34" charset="0"/>
              </a:rPr>
              <a:t>Analyzing</a:t>
            </a:r>
            <a:r>
              <a:rPr lang="en-GB" sz="2400" dirty="0">
                <a:latin typeface="Calibri" panose="020F0502020204030204" pitchFamily="34" charset="0"/>
                <a:ea typeface="Calibri" panose="020F0502020204030204" pitchFamily="34" charset="0"/>
                <a:cs typeface="Calibri" panose="020F0502020204030204" pitchFamily="34" charset="0"/>
              </a:rPr>
              <a:t> the variables that influence ticket resolution time and customer satisfaction.</a:t>
            </a:r>
          </a:p>
          <a:p>
            <a:pPr algn="just"/>
            <a:r>
              <a:rPr lang="en-GB" sz="2400" dirty="0">
                <a:latin typeface="Calibri" panose="020F0502020204030204" pitchFamily="34" charset="0"/>
                <a:ea typeface="Calibri" panose="020F0502020204030204" pitchFamily="34" charset="0"/>
                <a:cs typeface="Calibri" panose="020F0502020204030204" pitchFamily="34" charset="0"/>
              </a:rPr>
              <a:t>Suggestion for Process Improvement.</a:t>
            </a:r>
          </a:p>
        </p:txBody>
      </p:sp>
    </p:spTree>
    <p:extLst>
      <p:ext uri="{BB962C8B-B14F-4D97-AF65-F5344CB8AC3E}">
        <p14:creationId xmlns:p14="http://schemas.microsoft.com/office/powerpoint/2010/main" val="330055947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7F63517E-63B9-46D9-AC4A-CC20FD75F8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1398494" y="878541"/>
            <a:ext cx="8507506" cy="5504330"/>
          </a:xfrm>
          <a:prstGeom prst="rect">
            <a:avLst/>
          </a:prstGeom>
        </p:spPr>
      </p:pic>
      <p:sp>
        <p:nvSpPr>
          <p:cNvPr id="8" name="TextBox 7">
            <a:extLst>
              <a:ext uri="{FF2B5EF4-FFF2-40B4-BE49-F238E27FC236}">
                <a16:creationId xmlns:a16="http://schemas.microsoft.com/office/drawing/2014/main" id="{A62C6851-C11B-4321-A4D6-C935C866B9B8}"/>
              </a:ext>
            </a:extLst>
          </p:cNvPr>
          <p:cNvSpPr txBox="1"/>
          <p:nvPr/>
        </p:nvSpPr>
        <p:spPr>
          <a:xfrm>
            <a:off x="2626659" y="1595717"/>
            <a:ext cx="6248400" cy="2785378"/>
          </a:xfrm>
          <a:prstGeom prst="rect">
            <a:avLst/>
          </a:prstGeom>
          <a:noFill/>
        </p:spPr>
        <p:txBody>
          <a:bodyPr wrap="square" rtlCol="0">
            <a:spAutoFit/>
          </a:bodyPr>
          <a:lstStyle/>
          <a:p>
            <a:r>
              <a:rPr lang="en-GB" sz="3500" dirty="0">
                <a:latin typeface="Calibri" panose="020F0502020204030204" pitchFamily="34" charset="0"/>
                <a:ea typeface="Calibri" panose="020F0502020204030204" pitchFamily="34" charset="0"/>
                <a:cs typeface="Calibri" panose="020F0502020204030204" pitchFamily="34" charset="0"/>
              </a:rPr>
              <a:t>Let's examine the dataset and comprehend the extent of our analysis of IT tickets. Which salient features of our ticket data catch your attention?</a:t>
            </a:r>
          </a:p>
        </p:txBody>
      </p:sp>
    </p:spTree>
    <p:extLst>
      <p:ext uri="{BB962C8B-B14F-4D97-AF65-F5344CB8AC3E}">
        <p14:creationId xmlns:p14="http://schemas.microsoft.com/office/powerpoint/2010/main" val="26354650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9C6F1-FC2F-4080-8A37-F6ABD3DCC5CC}"/>
              </a:ext>
            </a:extLst>
          </p:cNvPr>
          <p:cNvSpPr>
            <a:spLocks noGrp="1"/>
          </p:cNvSpPr>
          <p:nvPr>
            <p:ph type="title"/>
          </p:nvPr>
        </p:nvSpPr>
        <p:spPr/>
        <p:txBody>
          <a:bodyPr/>
          <a:lstStyle/>
          <a:p>
            <a:pPr algn="ctr"/>
            <a:r>
              <a:rPr lang="en-GB" sz="6000" b="1" dirty="0">
                <a:latin typeface="Calibri" panose="020F0502020204030204" pitchFamily="34" charset="0"/>
                <a:ea typeface="Calibri" panose="020F0502020204030204" pitchFamily="34" charset="0"/>
                <a:cs typeface="Calibri" panose="020F0502020204030204" pitchFamily="34" charset="0"/>
              </a:rPr>
              <a:t>Data Overview</a:t>
            </a:r>
            <a:br>
              <a:rPr lang="en-GB" dirty="0"/>
            </a:br>
            <a:endParaRPr lang="en-GB" dirty="0"/>
          </a:p>
        </p:txBody>
      </p:sp>
      <p:sp>
        <p:nvSpPr>
          <p:cNvPr id="3" name="Content Placeholder 2">
            <a:extLst>
              <a:ext uri="{FF2B5EF4-FFF2-40B4-BE49-F238E27FC236}">
                <a16:creationId xmlns:a16="http://schemas.microsoft.com/office/drawing/2014/main" id="{BBE27CBA-F3CE-4832-BF53-42C62676FB59}"/>
              </a:ext>
            </a:extLst>
          </p:cNvPr>
          <p:cNvSpPr>
            <a:spLocks noGrp="1"/>
          </p:cNvSpPr>
          <p:nvPr>
            <p:ph idx="1"/>
          </p:nvPr>
        </p:nvSpPr>
        <p:spPr>
          <a:xfrm>
            <a:off x="1104293" y="2014818"/>
            <a:ext cx="8946541" cy="4195481"/>
          </a:xfrm>
        </p:spPr>
        <p:txBody>
          <a:bodyPr/>
          <a:lstStyle/>
          <a:p>
            <a:pPr marR="0" lvl="0" defTabSz="914400" rtl="0" eaLnBrk="0" fontAlgn="base" latinLnBrk="0" hangingPunct="0">
              <a:lnSpc>
                <a:spcPct val="100000"/>
              </a:lnSpc>
              <a:spcBef>
                <a:spcPct val="0"/>
              </a:spcBef>
              <a:spcAft>
                <a:spcPct val="0"/>
              </a:spcAft>
              <a:buClrTx/>
              <a:buSzTx/>
              <a:tabLst/>
            </a:pPr>
            <a:r>
              <a:rPr kumimoji="0" lang="en-US" altLang="en-US" sz="2400" i="0"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Ticket Volume:</a:t>
            </a:r>
          </a:p>
          <a:p>
            <a:pPr marR="0" lvl="0" defTabSz="914400" rtl="0" eaLnBrk="0" fontAlgn="base" latinLnBrk="0" hangingPunct="0">
              <a:lnSpc>
                <a:spcPct val="100000"/>
              </a:lnSpc>
              <a:spcBef>
                <a:spcPct val="0"/>
              </a:spcBef>
              <a:spcAft>
                <a:spcPct val="0"/>
              </a:spcAft>
              <a:buClrTx/>
              <a:buSzTx/>
              <a:tabLst/>
            </a:pPr>
            <a:r>
              <a:rPr kumimoji="0" lang="en-US" altLang="en-US" sz="2400" i="0"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Total tickets logged: </a:t>
            </a:r>
            <a:r>
              <a:rPr lang="en-US" sz="2400" dirty="0">
                <a:effectLst/>
                <a:latin typeface="Calibri" panose="020F0502020204030204" pitchFamily="34" charset="0"/>
                <a:ea typeface="Calibri" panose="020F0502020204030204" pitchFamily="34" charset="0"/>
                <a:cs typeface="Calibri" panose="020F0502020204030204" pitchFamily="34" charset="0"/>
              </a:rPr>
              <a:t>97000+</a:t>
            </a:r>
          </a:p>
          <a:p>
            <a:pPr marL="0" marR="0" lvl="0" indent="0" defTabSz="914400" rtl="0" eaLnBrk="0" fontAlgn="base" latinLnBrk="0" hangingPunct="0">
              <a:lnSpc>
                <a:spcPct val="100000"/>
              </a:lnSpc>
              <a:spcBef>
                <a:spcPct val="0"/>
              </a:spcBef>
              <a:spcAft>
                <a:spcPct val="0"/>
              </a:spcAft>
              <a:buClrTx/>
              <a:buSzTx/>
              <a:buNone/>
              <a:tabLst/>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R="0" lvl="0" defTabSz="914400" rtl="0" eaLnBrk="0" fontAlgn="base" latinLnBrk="0" hangingPunct="0">
              <a:lnSpc>
                <a:spcPct val="100000"/>
              </a:lnSpc>
              <a:spcBef>
                <a:spcPct val="0"/>
              </a:spcBef>
              <a:spcAft>
                <a:spcPct val="0"/>
              </a:spcAft>
              <a:buClrTx/>
              <a:buSzTx/>
              <a:tabLst/>
            </a:pPr>
            <a:r>
              <a:rPr lang="en-US" sz="2400" dirty="0">
                <a:latin typeface="Calibri" panose="020F0502020204030204" pitchFamily="34" charset="0"/>
                <a:ea typeface="Calibri" panose="020F0502020204030204" pitchFamily="34" charset="0"/>
                <a:cs typeface="Calibri" panose="020F0502020204030204" pitchFamily="34" charset="0"/>
              </a:rPr>
              <a:t>Time period covered:2016 To 2020.</a:t>
            </a:r>
          </a:p>
          <a:p>
            <a:pPr marL="0" marR="0" lvl="0" indent="0" defTabSz="914400" rtl="0" eaLnBrk="0" fontAlgn="base" latinLnBrk="0" hangingPunct="0">
              <a:lnSpc>
                <a:spcPct val="100000"/>
              </a:lnSpc>
              <a:spcBef>
                <a:spcPct val="0"/>
              </a:spcBef>
              <a:spcAft>
                <a:spcPct val="0"/>
              </a:spcAft>
              <a:buClrTx/>
              <a:buSzTx/>
              <a:buNone/>
              <a:tabLst/>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R="0" lvl="0" defTabSz="914400" rtl="0" eaLnBrk="0" fontAlgn="base" latinLnBrk="0" hangingPunct="0">
              <a:lnSpc>
                <a:spcPct val="100000"/>
              </a:lnSpc>
              <a:spcBef>
                <a:spcPct val="0"/>
              </a:spcBef>
              <a:spcAft>
                <a:spcPct val="0"/>
              </a:spcAft>
              <a:buClrTx/>
              <a:buSzTx/>
              <a:tabLst/>
            </a:pPr>
            <a:r>
              <a:rPr lang="en-IN" sz="2400" u="sng" dirty="0">
                <a:latin typeface="Calibri" panose="020F0502020204030204" pitchFamily="34" charset="0"/>
                <a:ea typeface="Calibri" panose="020F0502020204030204" pitchFamily="34" charset="0"/>
                <a:cs typeface="Calibri" panose="020F0502020204030204" pitchFamily="34" charset="0"/>
              </a:rPr>
              <a:t>Key Fields</a:t>
            </a:r>
            <a:r>
              <a:rPr lang="en-US" sz="2400" dirty="0">
                <a:latin typeface="Calibri" panose="020F0502020204030204" pitchFamily="34" charset="0"/>
                <a:ea typeface="Calibri" panose="020F0502020204030204" pitchFamily="34" charset="0"/>
                <a:cs typeface="Calibri" panose="020F0502020204030204" pitchFamily="34" charset="0"/>
              </a:rPr>
              <a:t>-Ticket ID, </a:t>
            </a:r>
            <a:r>
              <a:rPr lang="en-US" sz="2400" dirty="0" err="1">
                <a:latin typeface="Calibri" panose="020F0502020204030204" pitchFamily="34" charset="0"/>
                <a:ea typeface="Calibri" panose="020F0502020204030204" pitchFamily="34" charset="0"/>
                <a:cs typeface="Calibri" panose="020F0502020204030204" pitchFamily="34" charset="0"/>
              </a:rPr>
              <a:t>Date,Issue</a:t>
            </a:r>
            <a:r>
              <a:rPr lang="en-US" sz="2400" dirty="0">
                <a:latin typeface="Calibri" panose="020F0502020204030204" pitchFamily="34" charset="0"/>
                <a:ea typeface="Calibri" panose="020F0502020204030204" pitchFamily="34" charset="0"/>
                <a:cs typeface="Calibri" panose="020F0502020204030204" pitchFamily="34" charset="0"/>
              </a:rPr>
              <a:t> Type, Request Category, Severity Type, Priority Type, Resolution Time, Satisfaction Rate, Agent Name, Agent Email, Agent D.O.B, Agent ID etc.</a:t>
            </a:r>
          </a:p>
          <a:p>
            <a:pPr marR="0" lvl="0" algn="l" defTabSz="914400" rtl="0" eaLnBrk="0" fontAlgn="base" latinLnBrk="0" hangingPunct="0">
              <a:lnSpc>
                <a:spcPct val="100000"/>
              </a:lnSpc>
              <a:spcBef>
                <a:spcPct val="0"/>
              </a:spcBef>
              <a:spcAft>
                <a:spcPct val="0"/>
              </a:spcAft>
              <a:buClrTx/>
              <a:buSzTx/>
              <a:tabLst/>
            </a:pPr>
            <a:endParaRPr kumimoji="0" lang="en-US" altLang="en-US" sz="2000" b="1" i="0" strike="noStrike" cap="none" normalizeH="0" baseline="0" dirty="0">
              <a:ln>
                <a:noFill/>
              </a:ln>
              <a:solidFill>
                <a:schemeClr val="bg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2000" b="1" dirty="0">
              <a:ln>
                <a:noFill/>
              </a:ln>
              <a:solidFill>
                <a:schemeClr val="bg1"/>
              </a:solidFill>
              <a:effectLst/>
              <a:latin typeface="Arial" panose="020B0604020202020204" pitchFamily="34" charset="0"/>
            </a:endParaRPr>
          </a:p>
          <a:p>
            <a:endParaRPr lang="en-IN" sz="2000" dirty="0">
              <a:solidFill>
                <a:schemeClr val="bg1"/>
              </a:solidFill>
            </a:endParaRPr>
          </a:p>
          <a:p>
            <a:endParaRPr lang="en-GB" dirty="0"/>
          </a:p>
        </p:txBody>
      </p:sp>
    </p:spTree>
    <p:extLst>
      <p:ext uri="{BB962C8B-B14F-4D97-AF65-F5344CB8AC3E}">
        <p14:creationId xmlns:p14="http://schemas.microsoft.com/office/powerpoint/2010/main" val="3884258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2937</TotalTime>
  <Words>2010</Words>
  <Application>Microsoft Office PowerPoint</Application>
  <PresentationFormat>Widescreen</PresentationFormat>
  <Paragraphs>133</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Century Gothic</vt:lpstr>
      <vt:lpstr>Wingdings 3</vt:lpstr>
      <vt:lpstr>Ion</vt:lpstr>
      <vt:lpstr>IT TICKET ANALYSIS </vt:lpstr>
      <vt:lpstr>Introduction</vt:lpstr>
      <vt:lpstr>What is an IT Ticket?</vt:lpstr>
      <vt:lpstr>How ticket system work?</vt:lpstr>
      <vt:lpstr>Problem Statement</vt:lpstr>
      <vt:lpstr>PowerPoint Presentation</vt:lpstr>
      <vt:lpstr>Objectives</vt:lpstr>
      <vt:lpstr>PowerPoint Presentation</vt:lpstr>
      <vt:lpstr>Data Overview </vt:lpstr>
      <vt:lpstr>Ticket Categorization</vt:lpstr>
      <vt:lpstr>PowerPoint Presentation</vt:lpstr>
      <vt:lpstr>Key Insights</vt:lpstr>
      <vt:lpstr>Ticket Volume Trends</vt:lpstr>
      <vt:lpstr>PowerPoint Presentation</vt:lpstr>
      <vt:lpstr>Resolution Time Analysis</vt:lpstr>
      <vt:lpstr>PowerPoint Presentation</vt:lpstr>
      <vt:lpstr>Severity Vs Resolution Time</vt:lpstr>
      <vt:lpstr>PowerPoint Presentation</vt:lpstr>
      <vt:lpstr>Priority Vs Resolution Time </vt:lpstr>
      <vt:lpstr>PowerPoint Presentation</vt:lpstr>
      <vt:lpstr>Work Load Distribution</vt:lpstr>
      <vt:lpstr>Daily Average Ticket Analysis</vt:lpstr>
      <vt:lpstr>PowerPoint Presentation</vt:lpstr>
      <vt:lpstr>Customer Satisfaction vs Resolution Time</vt:lpstr>
      <vt:lpstr>Insights</vt:lpstr>
      <vt:lpstr>PowerPoint Presentation</vt:lpstr>
      <vt:lpstr>Suggestions</vt:lpstr>
      <vt:lpstr>PowerPoint Presentation</vt:lpstr>
      <vt:lpstr>Dashboard Snapshot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TICKET ANALYSIS </dc:title>
  <dc:creator>Isha Jain</dc:creator>
  <cp:lastModifiedBy>Isha Jain</cp:lastModifiedBy>
  <cp:revision>23</cp:revision>
  <dcterms:created xsi:type="dcterms:W3CDTF">2025-02-16T16:19:15Z</dcterms:created>
  <dcterms:modified xsi:type="dcterms:W3CDTF">2025-06-04T02:55:16Z</dcterms:modified>
</cp:coreProperties>
</file>