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image" Target="../media/image3.jpeg"/><Relationship Id="rId4" Type="http://schemas.openxmlformats.org/officeDocument/2006/relationships/image" Target="../media/image6.jfif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yntax_highlighting" TargetMode="External"/><Relationship Id="rId13" Type="http://schemas.openxmlformats.org/officeDocument/2006/relationships/hyperlink" Target="https://en.wikipedia.org/wiki/Git" TargetMode="External"/><Relationship Id="rId3" Type="http://schemas.openxmlformats.org/officeDocument/2006/relationships/hyperlink" Target="https://en.wikipedia.org/wiki/Windows" TargetMode="External"/><Relationship Id="rId7" Type="http://schemas.openxmlformats.org/officeDocument/2006/relationships/hyperlink" Target="https://en.wikipedia.org/wiki/Debugging" TargetMode="External"/><Relationship Id="rId12" Type="http://schemas.openxmlformats.org/officeDocument/2006/relationships/hyperlink" Target="https://en.wikipedia.org/wiki/Version_control" TargetMode="External"/><Relationship Id="rId17" Type="http://schemas.openxmlformats.org/officeDocument/2006/relationships/image" Target="../media/image1.jpeg"/><Relationship Id="rId2" Type="http://schemas.openxmlformats.org/officeDocument/2006/relationships/hyperlink" Target="https://en.wikipedia.org/wiki/Microsoft" TargetMode="External"/><Relationship Id="rId16" Type="http://schemas.openxmlformats.org/officeDocument/2006/relationships/hyperlink" Target="https://en.wikipedia.org/wiki/Plug-in_(computing)" TargetMode="External"/><Relationship Id="rId1" Type="http://schemas.openxmlformats.org/officeDocument/2006/relationships/hyperlink" Target="https://en.wikipedia.org/wiki/Integrated_development_environment" TargetMode="External"/><Relationship Id="rId6" Type="http://schemas.openxmlformats.org/officeDocument/2006/relationships/hyperlink" Target="https://en.wikipedia.org/wiki/Web_browser" TargetMode="External"/><Relationship Id="rId11" Type="http://schemas.openxmlformats.org/officeDocument/2006/relationships/hyperlink" Target="https://en.wikipedia.org/wiki/Code_refactoring" TargetMode="External"/><Relationship Id="rId5" Type="http://schemas.openxmlformats.org/officeDocument/2006/relationships/hyperlink" Target="https://en.wikipedia.org/wiki/MacOS" TargetMode="External"/><Relationship Id="rId15" Type="http://schemas.openxmlformats.org/officeDocument/2006/relationships/hyperlink" Target="https://en.wikipedia.org/wiki/Keyboard_shortcut" TargetMode="External"/><Relationship Id="rId10" Type="http://schemas.openxmlformats.org/officeDocument/2006/relationships/hyperlink" Target="https://en.wikipedia.org/wiki/Snippet_(programming)" TargetMode="External"/><Relationship Id="rId4" Type="http://schemas.openxmlformats.org/officeDocument/2006/relationships/hyperlink" Target="https://en.wikipedia.org/wiki/Linux" TargetMode="External"/><Relationship Id="rId9" Type="http://schemas.openxmlformats.org/officeDocument/2006/relationships/hyperlink" Target="https://en.wikipedia.org/wiki/Intelligent_code_completion" TargetMode="External"/><Relationship Id="rId14" Type="http://schemas.openxmlformats.org/officeDocument/2006/relationships/hyperlink" Target="https://en.wikipedia.org/wiki/Theme_(computing)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image" Target="../media/image3.jpeg"/><Relationship Id="rId4" Type="http://schemas.openxmlformats.org/officeDocument/2006/relationships/image" Target="../media/image6.jfif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yntax_highlighting" TargetMode="External"/><Relationship Id="rId13" Type="http://schemas.openxmlformats.org/officeDocument/2006/relationships/hyperlink" Target="https://en.wikipedia.org/wiki/Git" TargetMode="External"/><Relationship Id="rId3" Type="http://schemas.openxmlformats.org/officeDocument/2006/relationships/hyperlink" Target="https://en.wikipedia.org/wiki/Windows" TargetMode="External"/><Relationship Id="rId7" Type="http://schemas.openxmlformats.org/officeDocument/2006/relationships/hyperlink" Target="https://en.wikipedia.org/wiki/Debugging" TargetMode="External"/><Relationship Id="rId12" Type="http://schemas.openxmlformats.org/officeDocument/2006/relationships/hyperlink" Target="https://en.wikipedia.org/wiki/Version_control" TargetMode="External"/><Relationship Id="rId2" Type="http://schemas.openxmlformats.org/officeDocument/2006/relationships/hyperlink" Target="https://en.wikipedia.org/wiki/Microsoft" TargetMode="External"/><Relationship Id="rId16" Type="http://schemas.openxmlformats.org/officeDocument/2006/relationships/hyperlink" Target="https://en.wikipedia.org/wiki/Plug-in_(computing)" TargetMode="External"/><Relationship Id="rId1" Type="http://schemas.openxmlformats.org/officeDocument/2006/relationships/hyperlink" Target="https://en.wikipedia.org/wiki/Integrated_development_environment" TargetMode="External"/><Relationship Id="rId6" Type="http://schemas.openxmlformats.org/officeDocument/2006/relationships/hyperlink" Target="https://en.wikipedia.org/wiki/Web_browser" TargetMode="External"/><Relationship Id="rId11" Type="http://schemas.openxmlformats.org/officeDocument/2006/relationships/hyperlink" Target="https://en.wikipedia.org/wiki/Code_refactoring" TargetMode="External"/><Relationship Id="rId5" Type="http://schemas.openxmlformats.org/officeDocument/2006/relationships/hyperlink" Target="https://en.wikipedia.org/wiki/MacOS" TargetMode="External"/><Relationship Id="rId15" Type="http://schemas.openxmlformats.org/officeDocument/2006/relationships/hyperlink" Target="https://en.wikipedia.org/wiki/Keyboard_shortcut" TargetMode="External"/><Relationship Id="rId10" Type="http://schemas.openxmlformats.org/officeDocument/2006/relationships/hyperlink" Target="https://en.wikipedia.org/wiki/Snippet_(programming)" TargetMode="External"/><Relationship Id="rId4" Type="http://schemas.openxmlformats.org/officeDocument/2006/relationships/hyperlink" Target="https://en.wikipedia.org/wiki/Linux" TargetMode="External"/><Relationship Id="rId9" Type="http://schemas.openxmlformats.org/officeDocument/2006/relationships/hyperlink" Target="https://en.wikipedia.org/wiki/Intelligent_code_completion" TargetMode="External"/><Relationship Id="rId14" Type="http://schemas.openxmlformats.org/officeDocument/2006/relationships/hyperlink" Target="https://en.wikipedia.org/wiki/Theme_(computing)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71CA71-6834-477F-9C35-753C26C6F95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AA0CC8-D743-41F7-A389-4B060B902021}" type="pres">
      <dgm:prSet presAssocID="{2371CA71-6834-477F-9C35-753C26C6F95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428F6E-7034-410F-9546-20350C06F2CD}" type="pres">
      <dgm:prSet presAssocID="{2371CA71-6834-477F-9C35-753C26C6F95D}" presName="dummyMaxCanvas" presStyleCnt="0">
        <dgm:presLayoutVars/>
      </dgm:prSet>
      <dgm:spPr/>
    </dgm:pt>
  </dgm:ptLst>
  <dgm:cxnLst>
    <dgm:cxn modelId="{B9755150-F24A-4A0A-B2B5-C5D16CC287EA}" type="presOf" srcId="{2371CA71-6834-477F-9C35-753C26C6F95D}" destId="{37AA0CC8-D743-41F7-A389-4B060B902021}" srcOrd="0" destOrd="0" presId="urn:microsoft.com/office/officeart/2005/8/layout/vProcess5"/>
    <dgm:cxn modelId="{299C3854-AFF1-4A82-9244-BBA45900473F}" type="presParOf" srcId="{37AA0CC8-D743-41F7-A389-4B060B902021}" destId="{5A428F6E-7034-410F-9546-20350C06F2CD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71CA71-6834-477F-9C35-753C26C6F95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AA0CC8-D743-41F7-A389-4B060B902021}" type="pres">
      <dgm:prSet presAssocID="{2371CA71-6834-477F-9C35-753C26C6F95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A428F6E-7034-410F-9546-20350C06F2CD}" type="pres">
      <dgm:prSet presAssocID="{2371CA71-6834-477F-9C35-753C26C6F95D}" presName="dummyMaxCanvas" presStyleCnt="0">
        <dgm:presLayoutVars/>
      </dgm:prSet>
      <dgm:spPr/>
    </dgm:pt>
  </dgm:ptLst>
  <dgm:cxnLst>
    <dgm:cxn modelId="{914FBC94-ACE7-45D6-8BD7-C5748F2E1DBB}" type="presOf" srcId="{2371CA71-6834-477F-9C35-753C26C6F95D}" destId="{37AA0CC8-D743-41F7-A389-4B060B902021}" srcOrd="0" destOrd="0" presId="urn:microsoft.com/office/officeart/2005/8/layout/vProcess5"/>
    <dgm:cxn modelId="{89946491-91C0-4EAA-BC0C-5CA3B6303119}" type="presParOf" srcId="{37AA0CC8-D743-41F7-A389-4B060B902021}" destId="{5A428F6E-7034-410F-9546-20350C06F2CD}" srcOrd="0" destOrd="0" presId="urn:microsoft.com/office/officeart/2005/8/layout/vProcess5"/>
  </dgm:cxnLst>
  <dgm:bg>
    <a:blipFill>
      <a:blip xmlns:r="http://schemas.openxmlformats.org/officeDocument/2006/relationships" r:embed="rId1"/>
      <a:tile tx="0" ty="0" sx="100000" sy="100000" flip="none" algn="tl"/>
    </a:blip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E9F667-720F-4EA1-BE16-25FC415C781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C92DE8-FAAF-4289-AF55-BAA0C6153256}">
      <dgm:prSet phldrT="[Text]"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n-US" sz="1200" dirty="0" smtClean="0">
              <a:latin typeface="Arial Black" pitchFamily="34" charset="0"/>
              <a:cs typeface="Arial" pitchFamily="34" charset="0"/>
            </a:rPr>
            <a:t>The goal of this project is to create a functional and user-friendly calculator using Python’s Tkinter library for the graphical user interface (GUI), and Handle mathematical expressions and operation efficiently.</a:t>
          </a:r>
          <a:endParaRPr lang="en-US" sz="1200" dirty="0">
            <a:latin typeface="Arial Black" pitchFamily="34" charset="0"/>
            <a:cs typeface="Arial" pitchFamily="34" charset="0"/>
          </a:endParaRPr>
        </a:p>
      </dgm:t>
    </dgm:pt>
    <dgm:pt modelId="{66426C00-9BDC-4273-AD62-A9C002E5C381}" type="parTrans" cxnId="{FDEE9BE5-4610-4BF8-A5BE-AB1E7A0A1345}">
      <dgm:prSet/>
      <dgm:spPr/>
      <dgm:t>
        <a:bodyPr/>
        <a:lstStyle/>
        <a:p>
          <a:endParaRPr lang="en-US"/>
        </a:p>
      </dgm:t>
    </dgm:pt>
    <dgm:pt modelId="{B816A3F5-E914-464C-86A7-FE6442EA109F}" type="sibTrans" cxnId="{FDEE9BE5-4610-4BF8-A5BE-AB1E7A0A1345}">
      <dgm:prSet/>
      <dgm:spPr/>
      <dgm:t>
        <a:bodyPr/>
        <a:lstStyle/>
        <a:p>
          <a:endParaRPr lang="en-US"/>
        </a:p>
      </dgm:t>
    </dgm:pt>
    <dgm:pt modelId="{1A2C16B2-4A53-4286-9637-6898A73EF0B9}">
      <dgm:prSet phldrT="[Text]"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n-US" sz="1000" dirty="0" smtClean="0">
              <a:latin typeface="Arial Black" pitchFamily="34" charset="0"/>
            </a:rPr>
            <a:t>A simple Python calculator using  Tkinter.</a:t>
          </a:r>
        </a:p>
        <a:p>
          <a:r>
            <a:rPr lang="en-US" sz="1000" dirty="0" smtClean="0">
              <a:latin typeface="Arial Black" pitchFamily="34" charset="0"/>
            </a:rPr>
            <a:t>This is a simple calculator built using python’s  Tkinter library.</a:t>
          </a:r>
        </a:p>
        <a:p>
          <a:r>
            <a:rPr lang="en-US" sz="1000" dirty="0" smtClean="0">
              <a:latin typeface="Arial Black" pitchFamily="34" charset="0"/>
            </a:rPr>
            <a:t>It can perform basic mathematical operations like addition, subtraction, multiplication, division .</a:t>
          </a:r>
        </a:p>
        <a:p>
          <a:r>
            <a:rPr lang="en-US" sz="1000" dirty="0" smtClean="0">
              <a:latin typeface="Arial Black" pitchFamily="34" charset="0"/>
            </a:rPr>
            <a:t>Seamless  execution of mathematical calculations ,yielding results(=), coupled with the ability to clear the equation display.</a:t>
          </a:r>
        </a:p>
        <a:p>
          <a:r>
            <a:rPr lang="en-US" sz="1000" dirty="0" smtClean="0">
              <a:latin typeface="Arial Black" pitchFamily="34" charset="0"/>
            </a:rPr>
            <a:t>The user interface (GUI) is designed with button for each operation.</a:t>
          </a:r>
          <a:endParaRPr lang="en-US" sz="1000" dirty="0">
            <a:latin typeface="Arial Black" pitchFamily="34" charset="0"/>
          </a:endParaRPr>
        </a:p>
      </dgm:t>
    </dgm:pt>
    <dgm:pt modelId="{70CE1434-F900-474C-B388-C098872F7456}" type="parTrans" cxnId="{A1D08064-5258-4D00-BD06-90B4A3A2A2A5}">
      <dgm:prSet/>
      <dgm:spPr/>
      <dgm:t>
        <a:bodyPr/>
        <a:lstStyle/>
        <a:p>
          <a:endParaRPr lang="en-US"/>
        </a:p>
      </dgm:t>
    </dgm:pt>
    <dgm:pt modelId="{2A65D62B-CCD9-4983-9C73-DBD62DA99C59}" type="sibTrans" cxnId="{A1D08064-5258-4D00-BD06-90B4A3A2A2A5}">
      <dgm:prSet/>
      <dgm:spPr/>
      <dgm:t>
        <a:bodyPr/>
        <a:lstStyle/>
        <a:p>
          <a:endParaRPr lang="en-US"/>
        </a:p>
      </dgm:t>
    </dgm:pt>
    <dgm:pt modelId="{68CCA028-5E44-4DCA-9975-90B5600111F1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en-US" b="1" dirty="0" smtClean="0">
              <a:solidFill>
                <a:schemeClr val="bg1"/>
              </a:solidFill>
              <a:latin typeface="Arial Black" pitchFamily="34" charset="0"/>
              <a:cs typeface="Aparajita" panose="02020603050405020304" pitchFamily="18" charset="0"/>
            </a:rPr>
            <a:t>GUI CALCULATOR: IS A CALCULATOR THAT CAN BE USED BY CLICKING BUTTONS. IN THIS CALCULATOR, ALL ITS NUMBERS AND OPERATORS ARE REPRESENTED GRAPHICALLY AND CAN BE USED WITH ONE CLICK.</a:t>
          </a:r>
        </a:p>
        <a:p>
          <a:r>
            <a:rPr lang="en-US" b="1" dirty="0" smtClean="0">
              <a:solidFill>
                <a:schemeClr val="bg1"/>
              </a:solidFill>
              <a:latin typeface="Arial Black" pitchFamily="34" charset="0"/>
              <a:cs typeface="Aparajita" panose="02020603050405020304" pitchFamily="18" charset="0"/>
            </a:rPr>
            <a:t>GUI : IS A VISUAL AND MORE EASY WAY TO INTERACT WITH THE COMPUTER.IT INCLUDES GRAPHICAL REPRESENTATION LIKEBUTTONS AND ICONS AND WE CAN INTERACT WITH THESE ICONS RATHER THAN TEXT BASED INTERACTION.</a:t>
          </a:r>
        </a:p>
        <a:p>
          <a:r>
            <a:rPr lang="en-US" b="1" dirty="0" smtClean="0">
              <a:solidFill>
                <a:schemeClr val="bg1"/>
              </a:solidFill>
              <a:latin typeface="Arial Black" pitchFamily="34" charset="0"/>
              <a:cs typeface="Aparajita" panose="02020603050405020304" pitchFamily="18" charset="0"/>
            </a:rPr>
            <a:t>TKINTER : IS A LIBRARY WHICH PROVIDES GUI API TO WORK WITH AND MANAGE ALL ERRORS IN THE BACKGROUND.</a:t>
          </a:r>
          <a:endParaRPr lang="en-US" dirty="0">
            <a:solidFill>
              <a:schemeClr val="bg1"/>
            </a:solidFill>
            <a:latin typeface="Arial Black" pitchFamily="34" charset="0"/>
          </a:endParaRPr>
        </a:p>
      </dgm:t>
    </dgm:pt>
    <dgm:pt modelId="{BF913CAA-80FA-4D57-88FB-70D21010AB2E}" type="parTrans" cxnId="{3522C937-2C87-4EF6-9DB3-F6CA8DFFFF1A}">
      <dgm:prSet/>
      <dgm:spPr/>
      <dgm:t>
        <a:bodyPr/>
        <a:lstStyle/>
        <a:p>
          <a:endParaRPr lang="en-US"/>
        </a:p>
      </dgm:t>
    </dgm:pt>
    <dgm:pt modelId="{1F2BE22C-7ABD-4C21-B942-8C3F1010E14D}" type="sibTrans" cxnId="{3522C937-2C87-4EF6-9DB3-F6CA8DFFFF1A}">
      <dgm:prSet/>
      <dgm:spPr/>
      <dgm:t>
        <a:bodyPr/>
        <a:lstStyle/>
        <a:p>
          <a:endParaRPr lang="en-US"/>
        </a:p>
      </dgm:t>
    </dgm:pt>
    <dgm:pt modelId="{A5C59F81-557C-495C-8906-B1EECD121C1A}" type="pres">
      <dgm:prSet presAssocID="{E4E9F667-720F-4EA1-BE16-25FC415C781F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7EB0DCD-BF28-42F1-8981-0B54082C0F47}" type="pres">
      <dgm:prSet presAssocID="{E4E9F667-720F-4EA1-BE16-25FC415C781F}" presName="Name1" presStyleCnt="0"/>
      <dgm:spPr/>
    </dgm:pt>
    <dgm:pt modelId="{81246A53-CDFE-4E76-8E98-5064A21CF3EE}" type="pres">
      <dgm:prSet presAssocID="{E4E9F667-720F-4EA1-BE16-25FC415C781F}" presName="cycle" presStyleCnt="0"/>
      <dgm:spPr/>
    </dgm:pt>
    <dgm:pt modelId="{F2966BF1-E0D7-47F7-B444-24E7D29EBC2F}" type="pres">
      <dgm:prSet presAssocID="{E4E9F667-720F-4EA1-BE16-25FC415C781F}" presName="srcNode" presStyleLbl="node1" presStyleIdx="0" presStyleCnt="3"/>
      <dgm:spPr/>
    </dgm:pt>
    <dgm:pt modelId="{ADF97852-B719-4D67-BFB6-4FADE72611AB}" type="pres">
      <dgm:prSet presAssocID="{E4E9F667-720F-4EA1-BE16-25FC415C781F}" presName="conn" presStyleLbl="parChTrans1D2" presStyleIdx="0" presStyleCnt="1"/>
      <dgm:spPr/>
      <dgm:t>
        <a:bodyPr/>
        <a:lstStyle/>
        <a:p>
          <a:endParaRPr lang="en-US"/>
        </a:p>
      </dgm:t>
    </dgm:pt>
    <dgm:pt modelId="{1C9A6D25-5B46-485B-B7A5-FE8082A77247}" type="pres">
      <dgm:prSet presAssocID="{E4E9F667-720F-4EA1-BE16-25FC415C781F}" presName="extraNode" presStyleLbl="node1" presStyleIdx="0" presStyleCnt="3"/>
      <dgm:spPr/>
    </dgm:pt>
    <dgm:pt modelId="{FE0F5049-EBC9-4857-8500-4E4BC268AF88}" type="pres">
      <dgm:prSet presAssocID="{E4E9F667-720F-4EA1-BE16-25FC415C781F}" presName="dstNode" presStyleLbl="node1" presStyleIdx="0" presStyleCnt="3"/>
      <dgm:spPr/>
    </dgm:pt>
    <dgm:pt modelId="{63685762-AA17-43AE-A88D-F7728C2ED1C0}" type="pres">
      <dgm:prSet presAssocID="{DAC92DE8-FAAF-4289-AF55-BAA0C6153256}" presName="text_1" presStyleLbl="node1" presStyleIdx="0" presStyleCnt="3" custScaleY="115790" custLinFactNeighborX="261" custLinFactNeighborY="-105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827D48-23E1-4071-AFED-65D874922D2B}" type="pres">
      <dgm:prSet presAssocID="{DAC92DE8-FAAF-4289-AF55-BAA0C6153256}" presName="accent_1" presStyleCnt="0"/>
      <dgm:spPr/>
    </dgm:pt>
    <dgm:pt modelId="{CCA16F86-E911-46DF-909C-3937173ABF6E}" type="pres">
      <dgm:prSet presAssocID="{DAC92DE8-FAAF-4289-AF55-BAA0C6153256}" presName="accentRepeatNode" presStyleLbl="solidFgAcc1" presStyleIdx="0" presStyleCnt="3" custScaleX="99154" custScaleY="100000" custLinFactNeighborX="2471" custLinFactNeighborY="-1105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8B934887-6EEF-4313-A814-3D38BBEB7CDE}" type="pres">
      <dgm:prSet presAssocID="{1A2C16B2-4A53-4286-9637-6898A73EF0B9}" presName="text_2" presStyleLbl="node1" presStyleIdx="1" presStyleCnt="3" custScaleX="101482" custScaleY="147370" custLinFactNeighborX="658" custLinFactNeighborY="-184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E32203-F11D-4C05-A197-5DC283BE42CE}" type="pres">
      <dgm:prSet presAssocID="{1A2C16B2-4A53-4286-9637-6898A73EF0B9}" presName="accent_2" presStyleCnt="0"/>
      <dgm:spPr/>
    </dgm:pt>
    <dgm:pt modelId="{C4A6B7C7-5372-4869-8652-151EC41B6AA4}" type="pres">
      <dgm:prSet presAssocID="{1A2C16B2-4A53-4286-9637-6898A73EF0B9}" presName="accentRepeatNode" presStyleLbl="solidFgAcc1" presStyleIdx="1" presStyleCnt="3" custScaleX="109224" custScaleY="112632" custLinFactNeighborX="-8943" custLinFactNeighborY="-17368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2A04EFA3-5924-4CD3-98E4-0DECC6010C09}" type="pres">
      <dgm:prSet presAssocID="{68CCA028-5E44-4DCA-9975-90B5600111F1}" presName="text_3" presStyleLbl="node1" presStyleIdx="2" presStyleCnt="3" custScaleX="101654" custScaleY="152611" custLinFactNeighborX="610" custLinFactNeighborY="-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EE5729-616B-4867-AA42-9F60970EC979}" type="pres">
      <dgm:prSet presAssocID="{68CCA028-5E44-4DCA-9975-90B5600111F1}" presName="accent_3" presStyleCnt="0"/>
      <dgm:spPr/>
    </dgm:pt>
    <dgm:pt modelId="{DF85C651-9EFB-4BC4-8A0D-8D19C8B1EBFD}" type="pres">
      <dgm:prSet presAssocID="{68CCA028-5E44-4DCA-9975-90B5600111F1}" presName="accentRepeatNode" presStyleLbl="solidFgAcc1" presStyleIdx="2" presStyleCnt="3" custScaleY="117895" custLinFactNeighborX="9210" custLinFactNeighborY="-2105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</dgm:ptLst>
  <dgm:cxnLst>
    <dgm:cxn modelId="{FDEE9BE5-4610-4BF8-A5BE-AB1E7A0A1345}" srcId="{E4E9F667-720F-4EA1-BE16-25FC415C781F}" destId="{DAC92DE8-FAAF-4289-AF55-BAA0C6153256}" srcOrd="0" destOrd="0" parTransId="{66426C00-9BDC-4273-AD62-A9C002E5C381}" sibTransId="{B816A3F5-E914-464C-86A7-FE6442EA109F}"/>
    <dgm:cxn modelId="{3522C937-2C87-4EF6-9DB3-F6CA8DFFFF1A}" srcId="{E4E9F667-720F-4EA1-BE16-25FC415C781F}" destId="{68CCA028-5E44-4DCA-9975-90B5600111F1}" srcOrd="2" destOrd="0" parTransId="{BF913CAA-80FA-4D57-88FB-70D21010AB2E}" sibTransId="{1F2BE22C-7ABD-4C21-B942-8C3F1010E14D}"/>
    <dgm:cxn modelId="{0DE81732-DFD7-4E7C-95C6-44B59FE4CF09}" type="presOf" srcId="{B816A3F5-E914-464C-86A7-FE6442EA109F}" destId="{ADF97852-B719-4D67-BFB6-4FADE72611AB}" srcOrd="0" destOrd="0" presId="urn:microsoft.com/office/officeart/2008/layout/VerticalCurvedList"/>
    <dgm:cxn modelId="{6ABE77FC-3F11-40A6-9AA1-E831BB8237EB}" type="presOf" srcId="{E4E9F667-720F-4EA1-BE16-25FC415C781F}" destId="{A5C59F81-557C-495C-8906-B1EECD121C1A}" srcOrd="0" destOrd="0" presId="urn:microsoft.com/office/officeart/2008/layout/VerticalCurvedList"/>
    <dgm:cxn modelId="{99333BCD-45F5-46DB-8DFC-BA30E9E9987B}" type="presOf" srcId="{1A2C16B2-4A53-4286-9637-6898A73EF0B9}" destId="{8B934887-6EEF-4313-A814-3D38BBEB7CDE}" srcOrd="0" destOrd="0" presId="urn:microsoft.com/office/officeart/2008/layout/VerticalCurvedList"/>
    <dgm:cxn modelId="{233CC28E-137E-4206-A638-77B80CF7B4A1}" type="presOf" srcId="{68CCA028-5E44-4DCA-9975-90B5600111F1}" destId="{2A04EFA3-5924-4CD3-98E4-0DECC6010C09}" srcOrd="0" destOrd="0" presId="urn:microsoft.com/office/officeart/2008/layout/VerticalCurvedList"/>
    <dgm:cxn modelId="{A1D08064-5258-4D00-BD06-90B4A3A2A2A5}" srcId="{E4E9F667-720F-4EA1-BE16-25FC415C781F}" destId="{1A2C16B2-4A53-4286-9637-6898A73EF0B9}" srcOrd="1" destOrd="0" parTransId="{70CE1434-F900-474C-B388-C098872F7456}" sibTransId="{2A65D62B-CCD9-4983-9C73-DBD62DA99C59}"/>
    <dgm:cxn modelId="{1181C910-4419-49DD-93E9-9C75F6F7CCDB}" type="presOf" srcId="{DAC92DE8-FAAF-4289-AF55-BAA0C6153256}" destId="{63685762-AA17-43AE-A88D-F7728C2ED1C0}" srcOrd="0" destOrd="0" presId="urn:microsoft.com/office/officeart/2008/layout/VerticalCurvedList"/>
    <dgm:cxn modelId="{3F363C2B-4A82-4632-9AC4-83B66EA33C4D}" type="presParOf" srcId="{A5C59F81-557C-495C-8906-B1EECD121C1A}" destId="{E7EB0DCD-BF28-42F1-8981-0B54082C0F47}" srcOrd="0" destOrd="0" presId="urn:microsoft.com/office/officeart/2008/layout/VerticalCurvedList"/>
    <dgm:cxn modelId="{A1B300D8-2D2F-4DA1-8B37-63137FAE5FF3}" type="presParOf" srcId="{E7EB0DCD-BF28-42F1-8981-0B54082C0F47}" destId="{81246A53-CDFE-4E76-8E98-5064A21CF3EE}" srcOrd="0" destOrd="0" presId="urn:microsoft.com/office/officeart/2008/layout/VerticalCurvedList"/>
    <dgm:cxn modelId="{A4DCE8C7-2502-4079-8290-A4E6B16716CE}" type="presParOf" srcId="{81246A53-CDFE-4E76-8E98-5064A21CF3EE}" destId="{F2966BF1-E0D7-47F7-B444-24E7D29EBC2F}" srcOrd="0" destOrd="0" presId="urn:microsoft.com/office/officeart/2008/layout/VerticalCurvedList"/>
    <dgm:cxn modelId="{11AD25C4-C26C-4AA3-9C51-88B2880E7B8B}" type="presParOf" srcId="{81246A53-CDFE-4E76-8E98-5064A21CF3EE}" destId="{ADF97852-B719-4D67-BFB6-4FADE72611AB}" srcOrd="1" destOrd="0" presId="urn:microsoft.com/office/officeart/2008/layout/VerticalCurvedList"/>
    <dgm:cxn modelId="{2F2B5EA5-05DC-4B04-83A5-588FCB835F57}" type="presParOf" srcId="{81246A53-CDFE-4E76-8E98-5064A21CF3EE}" destId="{1C9A6D25-5B46-485B-B7A5-FE8082A77247}" srcOrd="2" destOrd="0" presId="urn:microsoft.com/office/officeart/2008/layout/VerticalCurvedList"/>
    <dgm:cxn modelId="{8213E557-A60F-45D7-8F13-400E51BE92EE}" type="presParOf" srcId="{81246A53-CDFE-4E76-8E98-5064A21CF3EE}" destId="{FE0F5049-EBC9-4857-8500-4E4BC268AF88}" srcOrd="3" destOrd="0" presId="urn:microsoft.com/office/officeart/2008/layout/VerticalCurvedList"/>
    <dgm:cxn modelId="{964B297C-4FA4-4016-9B48-4172FD97D17E}" type="presParOf" srcId="{E7EB0DCD-BF28-42F1-8981-0B54082C0F47}" destId="{63685762-AA17-43AE-A88D-F7728C2ED1C0}" srcOrd="1" destOrd="0" presId="urn:microsoft.com/office/officeart/2008/layout/VerticalCurvedList"/>
    <dgm:cxn modelId="{90EFF858-CF3E-4D65-AA50-4929A0676856}" type="presParOf" srcId="{E7EB0DCD-BF28-42F1-8981-0B54082C0F47}" destId="{99827D48-23E1-4071-AFED-65D874922D2B}" srcOrd="2" destOrd="0" presId="urn:microsoft.com/office/officeart/2008/layout/VerticalCurvedList"/>
    <dgm:cxn modelId="{CCC026B2-A193-4F79-BBB6-7FD88E353522}" type="presParOf" srcId="{99827D48-23E1-4071-AFED-65D874922D2B}" destId="{CCA16F86-E911-46DF-909C-3937173ABF6E}" srcOrd="0" destOrd="0" presId="urn:microsoft.com/office/officeart/2008/layout/VerticalCurvedList"/>
    <dgm:cxn modelId="{F52A7CC4-7E9C-4038-944B-954A8077C093}" type="presParOf" srcId="{E7EB0DCD-BF28-42F1-8981-0B54082C0F47}" destId="{8B934887-6EEF-4313-A814-3D38BBEB7CDE}" srcOrd="3" destOrd="0" presId="urn:microsoft.com/office/officeart/2008/layout/VerticalCurvedList"/>
    <dgm:cxn modelId="{1344C4E2-9DC2-41AA-B53F-FB151CF8C64F}" type="presParOf" srcId="{E7EB0DCD-BF28-42F1-8981-0B54082C0F47}" destId="{B5E32203-F11D-4C05-A197-5DC283BE42CE}" srcOrd="4" destOrd="0" presId="urn:microsoft.com/office/officeart/2008/layout/VerticalCurvedList"/>
    <dgm:cxn modelId="{F4D430BA-DB54-456E-ABD8-52A3E7D43255}" type="presParOf" srcId="{B5E32203-F11D-4C05-A197-5DC283BE42CE}" destId="{C4A6B7C7-5372-4869-8652-151EC41B6AA4}" srcOrd="0" destOrd="0" presId="urn:microsoft.com/office/officeart/2008/layout/VerticalCurvedList"/>
    <dgm:cxn modelId="{C269AB77-D71A-40ED-84C5-DC17C8DCE98B}" type="presParOf" srcId="{E7EB0DCD-BF28-42F1-8981-0B54082C0F47}" destId="{2A04EFA3-5924-4CD3-98E4-0DECC6010C09}" srcOrd="5" destOrd="0" presId="urn:microsoft.com/office/officeart/2008/layout/VerticalCurvedList"/>
    <dgm:cxn modelId="{FDC61DB3-455C-48EB-9A10-976428D7B56E}" type="presParOf" srcId="{E7EB0DCD-BF28-42F1-8981-0B54082C0F47}" destId="{04EE5729-616B-4867-AA42-9F60970EC979}" srcOrd="6" destOrd="0" presId="urn:microsoft.com/office/officeart/2008/layout/VerticalCurvedList"/>
    <dgm:cxn modelId="{1855CFF8-2659-4A4D-93F9-2FAC71E0651D}" type="presParOf" srcId="{04EE5729-616B-4867-AA42-9F60970EC979}" destId="{DF85C651-9EFB-4BC4-8A0D-8D19C8B1EBF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5149C5-1404-406A-B113-CAC0205825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278F58-0FA2-40E2-AB07-8DF55CF23CE2}">
      <dgm:prSet phldrT="[Text]" custT="1"/>
      <dgm:spPr>
        <a:noFill/>
      </dgm:spPr>
      <dgm:t>
        <a:bodyPr/>
        <a:lstStyle/>
        <a:p>
          <a:endParaRPr lang="en-US" sz="1200" b="1" u="sng" baseline="0" dirty="0" smtClean="0">
            <a:solidFill>
              <a:schemeClr val="tx1"/>
            </a:solidFill>
          </a:endParaRPr>
        </a:p>
        <a:p>
          <a:endParaRPr lang="en-US" sz="1200" b="1" u="sng" baseline="0" dirty="0" smtClean="0">
            <a:solidFill>
              <a:schemeClr val="tx1"/>
            </a:solidFill>
          </a:endParaRPr>
        </a:p>
        <a:p>
          <a:endParaRPr lang="en-US" sz="1200" b="1" u="sng" baseline="0" dirty="0" smtClean="0">
            <a:solidFill>
              <a:schemeClr val="tx1"/>
            </a:solidFill>
          </a:endParaRPr>
        </a:p>
        <a:p>
          <a:r>
            <a:rPr lang="en-US" sz="1200" b="1" u="sng" baseline="0" dirty="0" smtClean="0">
              <a:solidFill>
                <a:schemeClr val="tx1"/>
              </a:solidFill>
            </a:rPr>
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Visual </a:t>
          </a:r>
          <a:r>
            <a:rPr lang="en-US" sz="1200" b="1" u="sng" baseline="0" dirty="0" smtClean="0">
              <a:solidFill>
                <a:schemeClr val="tx1"/>
              </a:solidFill>
            </a:rPr>
            <a:t>Studio Code</a:t>
          </a:r>
          <a:r>
            <a:rPr lang="en-US" sz="1200" b="1" baseline="0" dirty="0" smtClean="0">
              <a:solidFill>
                <a:schemeClr val="tx1"/>
              </a:solidFill>
            </a:rPr>
            <a:t>: commonly referred to as VS Code is an </a:t>
          </a:r>
          <a:r>
            <a:rPr lang="en-US" sz="1200" b="1" baseline="0" dirty="0" smtClean="0">
              <a:solidFill>
                <a:schemeClr val="tx1"/>
              </a:solidFill>
              <a:hlinkClick xmlns:r="http://schemas.openxmlformats.org/officeDocument/2006/relationships" r:id="rId1" tooltip="Integrated development environment"/>
            </a:rPr>
            <a:t>integrated development environment</a:t>
          </a:r>
          <a:r>
            <a:rPr lang="en-US" sz="1200" b="1" baseline="0" dirty="0" smtClean="0">
              <a:solidFill>
                <a:schemeClr val="tx1"/>
              </a:solidFill>
            </a:rPr>
            <a:t> developed by </a:t>
          </a:r>
          <a:r>
            <a:rPr lang="en-US" sz="1200" b="1" baseline="0" dirty="0" smtClean="0">
              <a:solidFill>
                <a:schemeClr val="tx1"/>
              </a:solidFill>
              <a:hlinkClick xmlns:r="http://schemas.openxmlformats.org/officeDocument/2006/relationships" r:id="rId2" tooltip="Microsoft"/>
            </a:rPr>
            <a:t>Microsoft</a:t>
          </a:r>
          <a:r>
            <a:rPr lang="en-US" sz="1200" b="1" baseline="0" dirty="0" smtClean="0">
              <a:solidFill>
                <a:schemeClr val="tx1"/>
              </a:solidFill>
            </a:rPr>
            <a:t> for </a:t>
          </a:r>
          <a:r>
            <a:rPr lang="en-US" sz="1200" b="1" baseline="0" dirty="0" smtClean="0">
              <a:solidFill>
                <a:schemeClr val="tx1"/>
              </a:solidFill>
              <a:hlinkClick xmlns:r="http://schemas.openxmlformats.org/officeDocument/2006/relationships" r:id="rId3" tooltip="Windows"/>
            </a:rPr>
            <a:t>Windows</a:t>
          </a:r>
          <a:r>
            <a:rPr lang="en-US" sz="1200" b="1" baseline="0" dirty="0" smtClean="0">
              <a:solidFill>
                <a:schemeClr val="tx1"/>
              </a:solidFill>
            </a:rPr>
            <a:t>, </a:t>
          </a:r>
          <a:r>
            <a:rPr lang="en-US" sz="1200" b="1" baseline="0" dirty="0" smtClean="0">
              <a:solidFill>
                <a:schemeClr val="tx1"/>
              </a:solidFill>
              <a:hlinkClick xmlns:r="http://schemas.openxmlformats.org/officeDocument/2006/relationships" r:id="rId4" tooltip="Linux"/>
            </a:rPr>
            <a:t>Linux</a:t>
          </a:r>
          <a:r>
            <a:rPr lang="en-US" sz="1200" b="1" baseline="0" dirty="0" smtClean="0">
              <a:solidFill>
                <a:schemeClr val="tx1"/>
              </a:solidFill>
            </a:rPr>
            <a:t>, </a:t>
          </a:r>
          <a:r>
            <a:rPr lang="en-US" sz="1200" b="1" baseline="0" dirty="0" err="1" smtClean="0">
              <a:solidFill>
                <a:schemeClr val="tx1"/>
              </a:solidFill>
              <a:hlinkClick xmlns:r="http://schemas.openxmlformats.org/officeDocument/2006/relationships" r:id="rId5" tooltip="MacOS"/>
            </a:rPr>
            <a:t>macOS</a:t>
          </a:r>
          <a:r>
            <a:rPr lang="en-US" sz="1200" b="1" baseline="0" dirty="0" smtClean="0">
              <a:solidFill>
                <a:schemeClr val="tx1"/>
              </a:solidFill>
            </a:rPr>
            <a:t> and </a:t>
          </a:r>
          <a:r>
            <a:rPr lang="en-US" sz="1200" b="1" baseline="0" dirty="0" smtClean="0">
              <a:solidFill>
                <a:schemeClr val="tx1"/>
              </a:solidFill>
              <a:hlinkClick xmlns:r="http://schemas.openxmlformats.org/officeDocument/2006/relationships" r:id="rId6" tooltip="Web browser"/>
            </a:rPr>
            <a:t>web browsers</a:t>
          </a:r>
          <a:r>
            <a:rPr lang="en-US" sz="1200" b="1" baseline="0" dirty="0" smtClean="0">
              <a:solidFill>
                <a:schemeClr val="tx1"/>
              </a:solidFill>
            </a:rPr>
            <a:t>. Features include support for </a:t>
          </a:r>
          <a:r>
            <a:rPr lang="en-US" sz="1200" b="1" baseline="0" dirty="0" smtClean="0">
              <a:solidFill>
                <a:schemeClr val="tx1"/>
              </a:solidFill>
              <a:hlinkClick xmlns:r="http://schemas.openxmlformats.org/officeDocument/2006/relationships" r:id="rId7" tooltip="Debugging"/>
            </a:rPr>
            <a:t>debugging</a:t>
          </a:r>
          <a:r>
            <a:rPr lang="en-US" sz="1200" b="1" baseline="0" dirty="0" smtClean="0">
              <a:solidFill>
                <a:schemeClr val="tx1"/>
              </a:solidFill>
            </a:rPr>
            <a:t>, </a:t>
          </a:r>
        </a:p>
        <a:p>
          <a:r>
            <a:rPr lang="en-US" sz="1200" b="1" baseline="0" dirty="0" smtClean="0">
              <a:solidFill>
                <a:schemeClr val="tx1"/>
              </a:solidFill>
              <a:hlinkClick xmlns:r="http://schemas.openxmlformats.org/officeDocument/2006/relationships" r:id="rId8" tooltip="Syntax highlighting"/>
            </a:rPr>
            <a:t>syntax highlighting</a:t>
          </a:r>
          <a:r>
            <a:rPr lang="en-US" sz="1200" b="1" baseline="0" dirty="0" smtClean="0">
              <a:solidFill>
                <a:schemeClr val="tx1"/>
              </a:solidFill>
            </a:rPr>
            <a:t>, </a:t>
          </a:r>
          <a:r>
            <a:rPr lang="en-US" sz="1200" b="1" baseline="0" dirty="0" smtClean="0">
              <a:solidFill>
                <a:schemeClr val="tx1"/>
              </a:solidFill>
              <a:hlinkClick xmlns:r="http://schemas.openxmlformats.org/officeDocument/2006/relationships" r:id="rId9" tooltip="Intelligent code completion"/>
            </a:rPr>
            <a:t>intelligent code completion</a:t>
          </a:r>
          <a:r>
            <a:rPr lang="en-US" sz="1200" b="1" baseline="0" dirty="0" smtClean="0">
              <a:solidFill>
                <a:schemeClr val="tx1"/>
              </a:solidFill>
            </a:rPr>
            <a:t>, </a:t>
          </a:r>
          <a:r>
            <a:rPr lang="en-US" sz="1200" b="1" baseline="0" dirty="0" smtClean="0">
              <a:solidFill>
                <a:schemeClr val="tx1"/>
              </a:solidFill>
              <a:hlinkClick xmlns:r="http://schemas.openxmlformats.org/officeDocument/2006/relationships" r:id="rId10" tooltip="Snippet (programming)"/>
            </a:rPr>
            <a:t>snippets</a:t>
          </a:r>
          <a:r>
            <a:rPr lang="en-US" sz="1200" b="1" baseline="0" dirty="0" smtClean="0">
              <a:solidFill>
                <a:schemeClr val="tx1"/>
              </a:solidFill>
            </a:rPr>
            <a:t>, </a:t>
          </a:r>
          <a:r>
            <a:rPr lang="en-US" sz="1200" b="1" baseline="0" dirty="0" smtClean="0">
              <a:solidFill>
                <a:schemeClr val="tx1"/>
              </a:solidFill>
              <a:hlinkClick xmlns:r="http://schemas.openxmlformats.org/officeDocument/2006/relationships" r:id="rId11" tooltip="Code refactoring"/>
            </a:rPr>
            <a:t>code refactoring</a:t>
          </a:r>
          <a:r>
            <a:rPr lang="en-US" sz="1200" b="1" baseline="0" dirty="0" smtClean="0">
              <a:solidFill>
                <a:schemeClr val="tx1"/>
              </a:solidFill>
            </a:rPr>
            <a:t>, and embedded</a:t>
          </a:r>
        </a:p>
        <a:p>
          <a:r>
            <a:rPr lang="en-US" sz="1200" b="1" baseline="0" dirty="0" smtClean="0">
              <a:solidFill>
                <a:schemeClr val="tx1"/>
              </a:solidFill>
            </a:rPr>
            <a:t> </a:t>
          </a:r>
          <a:r>
            <a:rPr lang="en-US" sz="1200" b="1" baseline="0" dirty="0" smtClean="0">
              <a:solidFill>
                <a:schemeClr val="tx1"/>
              </a:solidFill>
              <a:hlinkClick xmlns:r="http://schemas.openxmlformats.org/officeDocument/2006/relationships" r:id="rId12" tooltip="Version control"/>
            </a:rPr>
            <a:t>version control</a:t>
          </a:r>
          <a:r>
            <a:rPr lang="en-US" sz="1200" b="1" baseline="0" dirty="0" smtClean="0">
              <a:solidFill>
                <a:schemeClr val="tx1"/>
              </a:solidFill>
            </a:rPr>
            <a:t> with </a:t>
          </a:r>
          <a:r>
            <a:rPr lang="en-US" sz="1200" b="1" baseline="0" dirty="0" err="1" smtClean="0">
              <a:solidFill>
                <a:schemeClr val="tx1"/>
              </a:solidFill>
              <a:hlinkClick xmlns:r="http://schemas.openxmlformats.org/officeDocument/2006/relationships" r:id="rId13" tooltip="Git"/>
            </a:rPr>
            <a:t>Git</a:t>
          </a:r>
          <a:r>
            <a:rPr lang="en-US" sz="1200" b="1" baseline="0" dirty="0" smtClean="0">
              <a:solidFill>
                <a:schemeClr val="tx1"/>
              </a:solidFill>
            </a:rPr>
            <a:t>. Users can change the </a:t>
          </a:r>
          <a:r>
            <a:rPr lang="en-US" sz="1200" b="1" baseline="0" dirty="0" smtClean="0">
              <a:solidFill>
                <a:schemeClr val="tx1"/>
              </a:solidFill>
              <a:hlinkClick xmlns:r="http://schemas.openxmlformats.org/officeDocument/2006/relationships" r:id="rId14" tooltip="Theme (computing)"/>
            </a:rPr>
            <a:t>theme</a:t>
          </a:r>
          <a:r>
            <a:rPr lang="en-US" sz="1200" b="1" baseline="0" dirty="0" smtClean="0">
              <a:solidFill>
                <a:schemeClr val="tx1"/>
              </a:solidFill>
            </a:rPr>
            <a:t>, </a:t>
          </a:r>
          <a:r>
            <a:rPr lang="en-US" sz="1200" b="1" baseline="0" dirty="0" smtClean="0">
              <a:solidFill>
                <a:schemeClr val="tx1"/>
              </a:solidFill>
              <a:hlinkClick xmlns:r="http://schemas.openxmlformats.org/officeDocument/2006/relationships" r:id="rId15" tooltip="Keyboard shortcut"/>
            </a:rPr>
            <a:t>keyboard shortcuts</a:t>
          </a:r>
          <a:r>
            <a:rPr lang="en-US" sz="1200" b="1" baseline="0" dirty="0" smtClean="0">
              <a:solidFill>
                <a:schemeClr val="tx1"/>
              </a:solidFill>
            </a:rPr>
            <a:t>, preferences, </a:t>
          </a:r>
        </a:p>
        <a:p>
          <a:r>
            <a:rPr lang="en-US" sz="1200" b="1" baseline="0" dirty="0" smtClean="0">
              <a:solidFill>
                <a:schemeClr val="tx1"/>
              </a:solidFill>
            </a:rPr>
            <a:t>and install </a:t>
          </a:r>
          <a:r>
            <a:rPr lang="en-US" sz="1200" b="1" baseline="0" dirty="0" smtClean="0">
              <a:solidFill>
                <a:schemeClr val="tx1"/>
              </a:solidFill>
              <a:hlinkClick xmlns:r="http://schemas.openxmlformats.org/officeDocument/2006/relationships" r:id="rId16" tooltip="Plug-in (computing)"/>
            </a:rPr>
            <a:t>extensions</a:t>
          </a:r>
          <a:r>
            <a:rPr lang="en-US" sz="1200" b="1" baseline="0" dirty="0" smtClean="0">
              <a:solidFill>
                <a:schemeClr val="tx1"/>
              </a:solidFill>
            </a:rPr>
            <a:t> that add functionality.</a:t>
          </a:r>
          <a:endParaRPr lang="en-US" sz="1200" b="1" baseline="0" dirty="0">
            <a:solidFill>
              <a:schemeClr val="tx1"/>
            </a:solidFill>
          </a:endParaRPr>
        </a:p>
      </dgm:t>
    </dgm:pt>
    <dgm:pt modelId="{F548D0CF-6231-4851-85DE-9C4C5A41F5A4}" type="parTrans" cxnId="{7797E2F7-4040-4CE5-8C55-2A3888F9CB1F}">
      <dgm:prSet/>
      <dgm:spPr/>
      <dgm:t>
        <a:bodyPr/>
        <a:lstStyle/>
        <a:p>
          <a:endParaRPr lang="en-US"/>
        </a:p>
      </dgm:t>
    </dgm:pt>
    <dgm:pt modelId="{EE646AD7-99A3-4444-93A7-1330D6D4F26F}" type="sibTrans" cxnId="{7797E2F7-4040-4CE5-8C55-2A3888F9CB1F}">
      <dgm:prSet/>
      <dgm:spPr/>
      <dgm:t>
        <a:bodyPr/>
        <a:lstStyle/>
        <a:p>
          <a:endParaRPr lang="en-US"/>
        </a:p>
      </dgm:t>
    </dgm:pt>
    <dgm:pt modelId="{1450B931-9651-45C7-81F8-6DDAB428CCED}">
      <dgm:prSet phldrT="[Text]" custT="1"/>
      <dgm:spPr>
        <a:noFill/>
      </dgm:spPr>
      <dgm:t>
        <a:bodyPr/>
        <a:lstStyle/>
        <a:p>
          <a:endParaRPr lang="en-US" sz="1200" b="1" i="0" u="sng" baseline="0" dirty="0" smtClean="0">
            <a:solidFill>
              <a:schemeClr val="accent2"/>
            </a:solidFill>
          </a:endParaRPr>
        </a:p>
        <a:p>
          <a:endParaRPr lang="en-US" sz="1200" b="1" i="0" u="sng" baseline="0" dirty="0" smtClean="0">
            <a:solidFill>
              <a:schemeClr val="accent2"/>
            </a:solidFill>
          </a:endParaRPr>
        </a:p>
        <a:p>
          <a:endParaRPr lang="en-US" sz="1200" b="1" i="0" u="sng" baseline="0" dirty="0" smtClean="0">
            <a:solidFill>
              <a:schemeClr val="accent2"/>
            </a:solidFill>
          </a:endParaRPr>
        </a:p>
        <a:p>
          <a:endParaRPr lang="en-US" sz="1200" b="1" i="0" u="sng" baseline="0" dirty="0" smtClean="0">
            <a:solidFill>
              <a:schemeClr val="accent2"/>
            </a:solidFill>
          </a:endParaRPr>
        </a:p>
      </dgm:t>
    </dgm:pt>
    <dgm:pt modelId="{C59999DB-091E-423A-BAA1-45D23F5462FE}" type="sibTrans" cxnId="{A4BD5223-B6D1-483C-9E06-6786EDFD2788}">
      <dgm:prSet/>
      <dgm:spPr/>
      <dgm:t>
        <a:bodyPr/>
        <a:lstStyle/>
        <a:p>
          <a:endParaRPr lang="en-US"/>
        </a:p>
      </dgm:t>
    </dgm:pt>
    <dgm:pt modelId="{A5AF1944-1BBB-47BB-B9C7-F711BBAF8958}" type="parTrans" cxnId="{A4BD5223-B6D1-483C-9E06-6786EDFD2788}">
      <dgm:prSet/>
      <dgm:spPr/>
      <dgm:t>
        <a:bodyPr/>
        <a:lstStyle/>
        <a:p>
          <a:endParaRPr lang="en-US"/>
        </a:p>
      </dgm:t>
    </dgm:pt>
    <dgm:pt modelId="{5CF9BED9-50FA-40C1-B58C-C5AF93D417A3}" type="pres">
      <dgm:prSet presAssocID="{0F5149C5-1404-406A-B113-CAC0205825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DD3F37-2F84-40DA-AAD9-C58704804E07}" type="pres">
      <dgm:prSet presAssocID="{9E278F58-0FA2-40E2-AB07-8DF55CF23CE2}" presName="parentText" presStyleLbl="node1" presStyleIdx="0" presStyleCnt="2" custAng="0" custScaleY="2000000" custLinFactY="-14455671" custLinFactNeighborX="-1709" custLinFactNeighborY="-145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AEF1A4-60D3-4240-AD7B-3537A6C25F73}" type="pres">
      <dgm:prSet presAssocID="{EE646AD7-99A3-4444-93A7-1330D6D4F26F}" presName="spacer" presStyleCnt="0"/>
      <dgm:spPr/>
    </dgm:pt>
    <dgm:pt modelId="{705D896F-7221-46A1-8613-7AD828239E9E}" type="pres">
      <dgm:prSet presAssocID="{1450B931-9651-45C7-81F8-6DDAB428CCED}" presName="parentText" presStyleLbl="node1" presStyleIdx="1" presStyleCnt="2" custScaleX="102441" custScaleY="1168713" custLinFactY="14155427" custLinFactNeighborX="442" custLinFactNeighborY="142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BD5223-B6D1-483C-9E06-6786EDFD2788}" srcId="{0F5149C5-1404-406A-B113-CAC02058253E}" destId="{1450B931-9651-45C7-81F8-6DDAB428CCED}" srcOrd="1" destOrd="0" parTransId="{A5AF1944-1BBB-47BB-B9C7-F711BBAF8958}" sibTransId="{C59999DB-091E-423A-BAA1-45D23F5462FE}"/>
    <dgm:cxn modelId="{EE7582C1-179F-4BA1-BB5E-B593BC90AFDF}" type="presOf" srcId="{0F5149C5-1404-406A-B113-CAC02058253E}" destId="{5CF9BED9-50FA-40C1-B58C-C5AF93D417A3}" srcOrd="0" destOrd="0" presId="urn:microsoft.com/office/officeart/2005/8/layout/vList2"/>
    <dgm:cxn modelId="{B042F4E0-35F5-4FFA-A73C-54C416275D5E}" type="presOf" srcId="{9E278F58-0FA2-40E2-AB07-8DF55CF23CE2}" destId="{38DD3F37-2F84-40DA-AAD9-C58704804E07}" srcOrd="0" destOrd="0" presId="urn:microsoft.com/office/officeart/2005/8/layout/vList2"/>
    <dgm:cxn modelId="{7797E2F7-4040-4CE5-8C55-2A3888F9CB1F}" srcId="{0F5149C5-1404-406A-B113-CAC02058253E}" destId="{9E278F58-0FA2-40E2-AB07-8DF55CF23CE2}" srcOrd="0" destOrd="0" parTransId="{F548D0CF-6231-4851-85DE-9C4C5A41F5A4}" sibTransId="{EE646AD7-99A3-4444-93A7-1330D6D4F26F}"/>
    <dgm:cxn modelId="{C30FF9B2-5655-4DCE-8F7D-3CA00E49B7D5}" type="presOf" srcId="{1450B931-9651-45C7-81F8-6DDAB428CCED}" destId="{705D896F-7221-46A1-8613-7AD828239E9E}" srcOrd="0" destOrd="0" presId="urn:microsoft.com/office/officeart/2005/8/layout/vList2"/>
    <dgm:cxn modelId="{14D634B1-D434-46A0-A096-93A1B170A70A}" type="presParOf" srcId="{5CF9BED9-50FA-40C1-B58C-C5AF93D417A3}" destId="{38DD3F37-2F84-40DA-AAD9-C58704804E07}" srcOrd="0" destOrd="0" presId="urn:microsoft.com/office/officeart/2005/8/layout/vList2"/>
    <dgm:cxn modelId="{4E551005-CC18-4E3F-9543-D79A44583110}" type="presParOf" srcId="{5CF9BED9-50FA-40C1-B58C-C5AF93D417A3}" destId="{68AEF1A4-60D3-4240-AD7B-3537A6C25F73}" srcOrd="1" destOrd="0" presId="urn:microsoft.com/office/officeart/2005/8/layout/vList2"/>
    <dgm:cxn modelId="{5B25F4A3-7BBA-4215-99F0-AAD19346F6CB}" type="presParOf" srcId="{5CF9BED9-50FA-40C1-B58C-C5AF93D417A3}" destId="{705D896F-7221-46A1-8613-7AD828239E9E}" srcOrd="2" destOrd="0" presId="urn:microsoft.com/office/officeart/2005/8/layout/vList2"/>
  </dgm:cxnLst>
  <dgm:bg>
    <a:blipFill dpi="0" rotWithShape="1">
      <a:blip xmlns:r="http://schemas.openxmlformats.org/officeDocument/2006/relationships" r:embed="rId17"/>
      <a:srcRect/>
      <a:tile tx="0" ty="0" sx="100000" sy="100000" flip="none" algn="tl"/>
    </a:blip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97852-B719-4D67-BFB6-4FADE72611AB}">
      <dsp:nvSpPr>
        <dsp:cNvPr id="0" name=""/>
        <dsp:cNvSpPr/>
      </dsp:nvSpPr>
      <dsp:spPr>
        <a:xfrm>
          <a:off x="-5481138" y="-835471"/>
          <a:ext cx="6496944" cy="6496944"/>
        </a:xfrm>
        <a:prstGeom prst="blockArc">
          <a:avLst>
            <a:gd name="adj1" fmla="val 18900000"/>
            <a:gd name="adj2" fmla="val 2700000"/>
            <a:gd name="adj3" fmla="val 33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85762-AA17-43AE-A88D-F7728C2ED1C0}">
      <dsp:nvSpPr>
        <dsp:cNvPr id="0" name=""/>
        <dsp:cNvSpPr/>
      </dsp:nvSpPr>
      <dsp:spPr>
        <a:xfrm>
          <a:off x="660513" y="304800"/>
          <a:ext cx="6121552" cy="1117605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6128" tIns="30480" rIns="30480" bIns="3048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 Black" pitchFamily="34" charset="0"/>
              <a:cs typeface="Arial" pitchFamily="34" charset="0"/>
            </a:rPr>
            <a:t>The goal of this project is to create a functional and user-friendly calculator using Python’s Tkinter library for the graphical user interface (GUI), and Handle mathematical expressions and operation efficiently.</a:t>
          </a:r>
          <a:endParaRPr lang="en-US" sz="1200" kern="1200" dirty="0">
            <a:latin typeface="Arial Black" pitchFamily="34" charset="0"/>
            <a:cs typeface="Arial" pitchFamily="34" charset="0"/>
          </a:endParaRPr>
        </a:p>
      </dsp:txBody>
      <dsp:txXfrm>
        <a:off x="660513" y="304800"/>
        <a:ext cx="6121552" cy="1117605"/>
      </dsp:txXfrm>
    </dsp:sp>
    <dsp:sp modelId="{CCA16F86-E911-46DF-909C-3937173ABF6E}">
      <dsp:nvSpPr>
        <dsp:cNvPr id="0" name=""/>
        <dsp:cNvSpPr/>
      </dsp:nvSpPr>
      <dsp:spPr>
        <a:xfrm>
          <a:off x="76202" y="228595"/>
          <a:ext cx="1196293" cy="1206499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934887-6EEF-4313-A814-3D38BBEB7CDE}">
      <dsp:nvSpPr>
        <dsp:cNvPr id="0" name=""/>
        <dsp:cNvSpPr/>
      </dsp:nvSpPr>
      <dsp:spPr>
        <a:xfrm>
          <a:off x="990596" y="1524002"/>
          <a:ext cx="5856224" cy="1422415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6128" tIns="25400" rIns="25400" bIns="254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Arial Black" pitchFamily="34" charset="0"/>
            </a:rPr>
            <a:t>A simple Python calculator using  Tkinter.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Arial Black" pitchFamily="34" charset="0"/>
            </a:rPr>
            <a:t>This is a simple calculator built using python’s  Tkinter library.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Arial Black" pitchFamily="34" charset="0"/>
            </a:rPr>
            <a:t>It can perform basic mathematical operations like addition, subtraction, multiplication, division .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Arial Black" pitchFamily="34" charset="0"/>
            </a:rPr>
            <a:t>Seamless  execution of mathematical calculations ,yielding results(=), coupled with the ability to clear the equation display.</a:t>
          </a:r>
        </a:p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atin typeface="Arial Black" pitchFamily="34" charset="0"/>
            </a:rPr>
            <a:t>The user interface (GUI) is designed with button for each operation.</a:t>
          </a:r>
          <a:endParaRPr lang="en-US" sz="1000" kern="1200" dirty="0">
            <a:latin typeface="Arial Black" pitchFamily="34" charset="0"/>
          </a:endParaRPr>
        </a:p>
      </dsp:txBody>
      <dsp:txXfrm>
        <a:off x="990596" y="1524002"/>
        <a:ext cx="5856224" cy="1422415"/>
      </dsp:txXfrm>
    </dsp:sp>
    <dsp:sp modelId="{C4A6B7C7-5372-4869-8652-151EC41B6AA4}">
      <dsp:nvSpPr>
        <dsp:cNvPr id="0" name=""/>
        <dsp:cNvSpPr/>
      </dsp:nvSpPr>
      <dsp:spPr>
        <a:xfrm>
          <a:off x="228595" y="1524002"/>
          <a:ext cx="1317787" cy="1358905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4EFA3-5924-4CD3-98E4-0DECC6010C09}">
      <dsp:nvSpPr>
        <dsp:cNvPr id="0" name=""/>
        <dsp:cNvSpPr/>
      </dsp:nvSpPr>
      <dsp:spPr>
        <a:xfrm>
          <a:off x="631252" y="3124202"/>
          <a:ext cx="6222802" cy="1473001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6128" tIns="22860" rIns="22860" bIns="2286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  <a:latin typeface="Arial Black" pitchFamily="34" charset="0"/>
              <a:cs typeface="Aparajita" panose="02020603050405020304" pitchFamily="18" charset="0"/>
            </a:rPr>
            <a:t>GUI CALCULATOR: IS A CALCULATOR THAT CAN BE USED BY CLICKING BUTTONS. IN THIS CALCULATOR, ALL ITS NUMBERS AND OPERATORS ARE REPRESENTED GRAPHICALLY AND CAN BE USED WITH ONE CLICK.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  <a:latin typeface="Arial Black" pitchFamily="34" charset="0"/>
              <a:cs typeface="Aparajita" panose="02020603050405020304" pitchFamily="18" charset="0"/>
            </a:rPr>
            <a:t>GUI : IS A VISUAL AND MORE EASY WAY TO INTERACT WITH THE COMPUTER.IT INCLUDES GRAPHICAL REPRESENTATION LIKEBUTTONS AND ICONS AND WE CAN INTERACT WITH THESE ICONS RATHER THAN TEXT BASED INTERACTION.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chemeClr val="bg1"/>
              </a:solidFill>
              <a:latin typeface="Arial Black" pitchFamily="34" charset="0"/>
              <a:cs typeface="Aparajita" panose="02020603050405020304" pitchFamily="18" charset="0"/>
            </a:rPr>
            <a:t>TKINTER : IS A LIBRARY WHICH PROVIDES GUI API TO WORK WITH AND MANAGE ALL ERRORS IN THE BACKGROUND.</a:t>
          </a:r>
          <a:endParaRPr lang="en-US" sz="900" kern="1200" dirty="0">
            <a:solidFill>
              <a:schemeClr val="bg1"/>
            </a:solidFill>
            <a:latin typeface="Arial Black" pitchFamily="34" charset="0"/>
          </a:endParaRPr>
        </a:p>
      </dsp:txBody>
      <dsp:txXfrm>
        <a:off x="631252" y="3124202"/>
        <a:ext cx="6222802" cy="1473001"/>
      </dsp:txXfrm>
    </dsp:sp>
    <dsp:sp modelId="{DF85C651-9EFB-4BC4-8A0D-8D19C8B1EBFD}">
      <dsp:nvSpPr>
        <dsp:cNvPr id="0" name=""/>
        <dsp:cNvSpPr/>
      </dsp:nvSpPr>
      <dsp:spPr>
        <a:xfrm>
          <a:off x="152404" y="3124201"/>
          <a:ext cx="1206499" cy="1422403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D3F37-2F84-40DA-AAD9-C58704804E07}">
      <dsp:nvSpPr>
        <dsp:cNvPr id="0" name=""/>
        <dsp:cNvSpPr/>
      </dsp:nvSpPr>
      <dsp:spPr>
        <a:xfrm>
          <a:off x="0" y="0"/>
          <a:ext cx="6383258" cy="202820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u="sng" kern="1200" baseline="0" dirty="0" smtClean="0">
            <a:solidFill>
              <a:schemeClr val="tx1"/>
            </a:solidFill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u="sng" kern="1200" baseline="0" dirty="0" smtClean="0">
            <a:solidFill>
              <a:schemeClr val="tx1"/>
            </a:solidFill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u="sng" kern="1200" baseline="0" dirty="0" smtClean="0">
            <a:solidFill>
              <a:schemeClr val="tx1"/>
            </a:solidFill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u="sng" kern="1200" baseline="0" dirty="0" smtClean="0">
              <a:solidFill>
                <a:schemeClr val="tx1"/>
              </a:solidFill>
            </a:rPr>
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Visual </a:t>
          </a:r>
          <a:r>
            <a:rPr lang="en-US" sz="1200" b="1" u="sng" kern="1200" baseline="0" dirty="0" smtClean="0">
              <a:solidFill>
                <a:schemeClr val="tx1"/>
              </a:solidFill>
            </a:rPr>
            <a:t>Studio Code</a:t>
          </a:r>
          <a:r>
            <a:rPr lang="en-US" sz="1200" b="1" kern="1200" baseline="0" dirty="0" smtClean="0">
              <a:solidFill>
                <a:schemeClr val="tx1"/>
              </a:solidFill>
            </a:rPr>
            <a:t>: commonly referred to as VS Code is an </a:t>
          </a:r>
          <a:r>
            <a:rPr lang="en-US" sz="1200" b="1" kern="1200" baseline="0" dirty="0" smtClean="0">
              <a:solidFill>
                <a:schemeClr val="tx1"/>
              </a:solidFill>
              <a:hlinkClick xmlns:r="http://schemas.openxmlformats.org/officeDocument/2006/relationships" r:id="rId1" tooltip="Integrated development environment"/>
            </a:rPr>
            <a:t>integrated development environment</a:t>
          </a:r>
          <a:r>
            <a:rPr lang="en-US" sz="1200" b="1" kern="1200" baseline="0" dirty="0" smtClean="0">
              <a:solidFill>
                <a:schemeClr val="tx1"/>
              </a:solidFill>
            </a:rPr>
            <a:t> developed by </a:t>
          </a:r>
          <a:r>
            <a:rPr lang="en-US" sz="1200" b="1" kern="1200" baseline="0" dirty="0" smtClean="0">
              <a:solidFill>
                <a:schemeClr val="tx1"/>
              </a:solidFill>
              <a:hlinkClick xmlns:r="http://schemas.openxmlformats.org/officeDocument/2006/relationships" r:id="rId2" tooltip="Microsoft"/>
            </a:rPr>
            <a:t>Microsoft</a:t>
          </a:r>
          <a:r>
            <a:rPr lang="en-US" sz="1200" b="1" kern="1200" baseline="0" dirty="0" smtClean="0">
              <a:solidFill>
                <a:schemeClr val="tx1"/>
              </a:solidFill>
            </a:rPr>
            <a:t> for </a:t>
          </a:r>
          <a:r>
            <a:rPr lang="en-US" sz="1200" b="1" kern="1200" baseline="0" dirty="0" smtClean="0">
              <a:solidFill>
                <a:schemeClr val="tx1"/>
              </a:solidFill>
              <a:hlinkClick xmlns:r="http://schemas.openxmlformats.org/officeDocument/2006/relationships" r:id="rId3" tooltip="Windows"/>
            </a:rPr>
            <a:t>Windows</a:t>
          </a:r>
          <a:r>
            <a:rPr lang="en-US" sz="1200" b="1" kern="1200" baseline="0" dirty="0" smtClean="0">
              <a:solidFill>
                <a:schemeClr val="tx1"/>
              </a:solidFill>
            </a:rPr>
            <a:t>, </a:t>
          </a:r>
          <a:r>
            <a:rPr lang="en-US" sz="1200" b="1" kern="1200" baseline="0" dirty="0" smtClean="0">
              <a:solidFill>
                <a:schemeClr val="tx1"/>
              </a:solidFill>
              <a:hlinkClick xmlns:r="http://schemas.openxmlformats.org/officeDocument/2006/relationships" r:id="rId4" tooltip="Linux"/>
            </a:rPr>
            <a:t>Linux</a:t>
          </a:r>
          <a:r>
            <a:rPr lang="en-US" sz="1200" b="1" kern="1200" baseline="0" dirty="0" smtClean="0">
              <a:solidFill>
                <a:schemeClr val="tx1"/>
              </a:solidFill>
            </a:rPr>
            <a:t>, </a:t>
          </a:r>
          <a:r>
            <a:rPr lang="en-US" sz="1200" b="1" kern="1200" baseline="0" dirty="0" err="1" smtClean="0">
              <a:solidFill>
                <a:schemeClr val="tx1"/>
              </a:solidFill>
              <a:hlinkClick xmlns:r="http://schemas.openxmlformats.org/officeDocument/2006/relationships" r:id="rId5" tooltip="MacOS"/>
            </a:rPr>
            <a:t>macOS</a:t>
          </a:r>
          <a:r>
            <a:rPr lang="en-US" sz="1200" b="1" kern="1200" baseline="0" dirty="0" smtClean="0">
              <a:solidFill>
                <a:schemeClr val="tx1"/>
              </a:solidFill>
            </a:rPr>
            <a:t> and </a:t>
          </a:r>
          <a:r>
            <a:rPr lang="en-US" sz="1200" b="1" kern="1200" baseline="0" dirty="0" smtClean="0">
              <a:solidFill>
                <a:schemeClr val="tx1"/>
              </a:solidFill>
              <a:hlinkClick xmlns:r="http://schemas.openxmlformats.org/officeDocument/2006/relationships" r:id="rId6" tooltip="Web browser"/>
            </a:rPr>
            <a:t>web browsers</a:t>
          </a:r>
          <a:r>
            <a:rPr lang="en-US" sz="1200" b="1" kern="1200" baseline="0" dirty="0" smtClean="0">
              <a:solidFill>
                <a:schemeClr val="tx1"/>
              </a:solidFill>
            </a:rPr>
            <a:t>. Features include support for </a:t>
          </a:r>
          <a:r>
            <a:rPr lang="en-US" sz="1200" b="1" kern="1200" baseline="0" dirty="0" smtClean="0">
              <a:solidFill>
                <a:schemeClr val="tx1"/>
              </a:solidFill>
              <a:hlinkClick xmlns:r="http://schemas.openxmlformats.org/officeDocument/2006/relationships" r:id="rId7" tooltip="Debugging"/>
            </a:rPr>
            <a:t>debugging</a:t>
          </a:r>
          <a:r>
            <a:rPr lang="en-US" sz="1200" b="1" kern="1200" baseline="0" dirty="0" smtClean="0">
              <a:solidFill>
                <a:schemeClr val="tx1"/>
              </a:solidFill>
            </a:rPr>
            <a:t>, 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baseline="0" dirty="0" smtClean="0">
              <a:solidFill>
                <a:schemeClr val="tx1"/>
              </a:solidFill>
              <a:hlinkClick xmlns:r="http://schemas.openxmlformats.org/officeDocument/2006/relationships" r:id="rId8" tooltip="Syntax highlighting"/>
            </a:rPr>
            <a:t>syntax highlighting</a:t>
          </a:r>
          <a:r>
            <a:rPr lang="en-US" sz="1200" b="1" kern="1200" baseline="0" dirty="0" smtClean="0">
              <a:solidFill>
                <a:schemeClr val="tx1"/>
              </a:solidFill>
            </a:rPr>
            <a:t>, </a:t>
          </a:r>
          <a:r>
            <a:rPr lang="en-US" sz="1200" b="1" kern="1200" baseline="0" dirty="0" smtClean="0">
              <a:solidFill>
                <a:schemeClr val="tx1"/>
              </a:solidFill>
              <a:hlinkClick xmlns:r="http://schemas.openxmlformats.org/officeDocument/2006/relationships" r:id="rId9" tooltip="Intelligent code completion"/>
            </a:rPr>
            <a:t>intelligent code completion</a:t>
          </a:r>
          <a:r>
            <a:rPr lang="en-US" sz="1200" b="1" kern="1200" baseline="0" dirty="0" smtClean="0">
              <a:solidFill>
                <a:schemeClr val="tx1"/>
              </a:solidFill>
            </a:rPr>
            <a:t>, </a:t>
          </a:r>
          <a:r>
            <a:rPr lang="en-US" sz="1200" b="1" kern="1200" baseline="0" dirty="0" smtClean="0">
              <a:solidFill>
                <a:schemeClr val="tx1"/>
              </a:solidFill>
              <a:hlinkClick xmlns:r="http://schemas.openxmlformats.org/officeDocument/2006/relationships" r:id="rId10" tooltip="Snippet (programming)"/>
            </a:rPr>
            <a:t>snippets</a:t>
          </a:r>
          <a:r>
            <a:rPr lang="en-US" sz="1200" b="1" kern="1200" baseline="0" dirty="0" smtClean="0">
              <a:solidFill>
                <a:schemeClr val="tx1"/>
              </a:solidFill>
            </a:rPr>
            <a:t>, </a:t>
          </a:r>
          <a:r>
            <a:rPr lang="en-US" sz="1200" b="1" kern="1200" baseline="0" dirty="0" smtClean="0">
              <a:solidFill>
                <a:schemeClr val="tx1"/>
              </a:solidFill>
              <a:hlinkClick xmlns:r="http://schemas.openxmlformats.org/officeDocument/2006/relationships" r:id="rId11" tooltip="Code refactoring"/>
            </a:rPr>
            <a:t>code refactoring</a:t>
          </a:r>
          <a:r>
            <a:rPr lang="en-US" sz="1200" b="1" kern="1200" baseline="0" dirty="0" smtClean="0">
              <a:solidFill>
                <a:schemeClr val="tx1"/>
              </a:solidFill>
            </a:rPr>
            <a:t>, and embedded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baseline="0" dirty="0" smtClean="0">
              <a:solidFill>
                <a:schemeClr val="tx1"/>
              </a:solidFill>
            </a:rPr>
            <a:t> </a:t>
          </a:r>
          <a:r>
            <a:rPr lang="en-US" sz="1200" b="1" kern="1200" baseline="0" dirty="0" smtClean="0">
              <a:solidFill>
                <a:schemeClr val="tx1"/>
              </a:solidFill>
              <a:hlinkClick xmlns:r="http://schemas.openxmlformats.org/officeDocument/2006/relationships" r:id="rId12" tooltip="Version control"/>
            </a:rPr>
            <a:t>version control</a:t>
          </a:r>
          <a:r>
            <a:rPr lang="en-US" sz="1200" b="1" kern="1200" baseline="0" dirty="0" smtClean="0">
              <a:solidFill>
                <a:schemeClr val="tx1"/>
              </a:solidFill>
            </a:rPr>
            <a:t> with </a:t>
          </a:r>
          <a:r>
            <a:rPr lang="en-US" sz="1200" b="1" kern="1200" baseline="0" dirty="0" err="1" smtClean="0">
              <a:solidFill>
                <a:schemeClr val="tx1"/>
              </a:solidFill>
              <a:hlinkClick xmlns:r="http://schemas.openxmlformats.org/officeDocument/2006/relationships" r:id="rId13" tooltip="Git"/>
            </a:rPr>
            <a:t>Git</a:t>
          </a:r>
          <a:r>
            <a:rPr lang="en-US" sz="1200" b="1" kern="1200" baseline="0" dirty="0" smtClean="0">
              <a:solidFill>
                <a:schemeClr val="tx1"/>
              </a:solidFill>
            </a:rPr>
            <a:t>. Users can change the </a:t>
          </a:r>
          <a:r>
            <a:rPr lang="en-US" sz="1200" b="1" kern="1200" baseline="0" dirty="0" smtClean="0">
              <a:solidFill>
                <a:schemeClr val="tx1"/>
              </a:solidFill>
              <a:hlinkClick xmlns:r="http://schemas.openxmlformats.org/officeDocument/2006/relationships" r:id="rId14" tooltip="Theme (computing)"/>
            </a:rPr>
            <a:t>theme</a:t>
          </a:r>
          <a:r>
            <a:rPr lang="en-US" sz="1200" b="1" kern="1200" baseline="0" dirty="0" smtClean="0">
              <a:solidFill>
                <a:schemeClr val="tx1"/>
              </a:solidFill>
            </a:rPr>
            <a:t>, </a:t>
          </a:r>
          <a:r>
            <a:rPr lang="en-US" sz="1200" b="1" kern="1200" baseline="0" dirty="0" smtClean="0">
              <a:solidFill>
                <a:schemeClr val="tx1"/>
              </a:solidFill>
              <a:hlinkClick xmlns:r="http://schemas.openxmlformats.org/officeDocument/2006/relationships" r:id="rId15" tooltip="Keyboard shortcut"/>
            </a:rPr>
            <a:t>keyboard shortcuts</a:t>
          </a:r>
          <a:r>
            <a:rPr lang="en-US" sz="1200" b="1" kern="1200" baseline="0" dirty="0" smtClean="0">
              <a:solidFill>
                <a:schemeClr val="tx1"/>
              </a:solidFill>
            </a:rPr>
            <a:t>, preferences, </a:t>
          </a: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baseline="0" dirty="0" smtClean="0">
              <a:solidFill>
                <a:schemeClr val="tx1"/>
              </a:solidFill>
            </a:rPr>
            <a:t>and install </a:t>
          </a:r>
          <a:r>
            <a:rPr lang="en-US" sz="1200" b="1" kern="1200" baseline="0" dirty="0" smtClean="0">
              <a:solidFill>
                <a:schemeClr val="tx1"/>
              </a:solidFill>
              <a:hlinkClick xmlns:r="http://schemas.openxmlformats.org/officeDocument/2006/relationships" r:id="rId16" tooltip="Plug-in (computing)"/>
            </a:rPr>
            <a:t>extensions</a:t>
          </a:r>
          <a:r>
            <a:rPr lang="en-US" sz="1200" b="1" kern="1200" baseline="0" dirty="0" smtClean="0">
              <a:solidFill>
                <a:schemeClr val="tx1"/>
              </a:solidFill>
            </a:rPr>
            <a:t> that add functionality.</a:t>
          </a:r>
          <a:endParaRPr lang="en-US" sz="1200" b="1" kern="1200" baseline="0" dirty="0">
            <a:solidFill>
              <a:schemeClr val="tx1"/>
            </a:solidFill>
          </a:endParaRPr>
        </a:p>
      </dsp:txBody>
      <dsp:txXfrm>
        <a:off x="9901" y="9901"/>
        <a:ext cx="6363456" cy="183018"/>
      </dsp:txXfrm>
    </dsp:sp>
    <dsp:sp modelId="{705D896F-7221-46A1-8613-7AD828239E9E}">
      <dsp:nvSpPr>
        <dsp:cNvPr id="0" name=""/>
        <dsp:cNvSpPr/>
      </dsp:nvSpPr>
      <dsp:spPr>
        <a:xfrm>
          <a:off x="0" y="4636183"/>
          <a:ext cx="6383258" cy="118519"/>
        </a:xfrm>
        <a:prstGeom prst="roundRect">
          <a:avLst/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i="0" u="sng" kern="1200" baseline="0" dirty="0" smtClean="0">
            <a:solidFill>
              <a:schemeClr val="accent2"/>
            </a:solidFill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i="0" u="sng" kern="1200" baseline="0" dirty="0" smtClean="0">
            <a:solidFill>
              <a:schemeClr val="accent2"/>
            </a:solidFill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i="0" u="sng" kern="1200" baseline="0" dirty="0" smtClean="0">
            <a:solidFill>
              <a:schemeClr val="accent2"/>
            </a:solidFill>
          </a:endParaRPr>
        </a:p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i="0" u="sng" kern="1200" baseline="0" dirty="0" smtClean="0">
            <a:solidFill>
              <a:schemeClr val="accent2"/>
            </a:solidFill>
          </a:endParaRPr>
        </a:p>
      </dsp:txBody>
      <dsp:txXfrm>
        <a:off x="5786" y="4641969"/>
        <a:ext cx="6371686" cy="106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F235-0C67-49CE-A09F-C1375968AE97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3C7C-AE55-4538-B3F4-234ADD6739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0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F235-0C67-49CE-A09F-C1375968AE97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3C7C-AE55-4538-B3F4-234ADD6739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5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F235-0C67-49CE-A09F-C1375968AE97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3C7C-AE55-4538-B3F4-234ADD6739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0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F235-0C67-49CE-A09F-C1375968AE97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3C7C-AE55-4538-B3F4-234ADD6739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F235-0C67-49CE-A09F-C1375968AE97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3C7C-AE55-4538-B3F4-234ADD6739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9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F235-0C67-49CE-A09F-C1375968AE97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3C7C-AE55-4538-B3F4-234ADD6739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88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F235-0C67-49CE-A09F-C1375968AE97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3C7C-AE55-4538-B3F4-234ADD6739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F235-0C67-49CE-A09F-C1375968AE97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3C7C-AE55-4538-B3F4-234ADD6739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8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F235-0C67-49CE-A09F-C1375968AE97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3C7C-AE55-4538-B3F4-234ADD6739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6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F235-0C67-49CE-A09F-C1375968AE97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3C7C-AE55-4538-B3F4-234ADD6739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1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F235-0C67-49CE-A09F-C1375968AE97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3C7C-AE55-4538-B3F4-234ADD6739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8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9F235-0C67-49CE-A09F-C1375968AE97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83C7C-AE55-4538-B3F4-234ADD6739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8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hyperlink" Target="https://en.wikipedia.org/wiki/General-purpose_programming_language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hyperlink" Target="https://en.wikipedia.org/wiki/High-level_programming_languag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10.jfif"/><Relationship Id="rId5" Type="http://schemas.openxmlformats.org/officeDocument/2006/relationships/diagramQuickStyle" Target="../diagrams/quickStyle4.xml"/><Relationship Id="rId15" Type="http://schemas.openxmlformats.org/officeDocument/2006/relationships/hyperlink" Target="https://en.wikipedia.org/wiki/Significant_indentation" TargetMode="External"/><Relationship Id="rId10" Type="http://schemas.openxmlformats.org/officeDocument/2006/relationships/image" Target="../media/image9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8.jfif"/><Relationship Id="rId14" Type="http://schemas.openxmlformats.org/officeDocument/2006/relationships/hyperlink" Target="https://en.wikipedia.org/wiki/Code_readabil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928" y="2057400"/>
            <a:ext cx="8509072" cy="1828800"/>
          </a:xfrm>
          <a:noFill/>
        </p:spPr>
        <p:txBody>
          <a:bodyPr>
            <a:normAutofit fontScale="90000"/>
          </a:bodyPr>
          <a:lstStyle/>
          <a:p>
            <a:r>
              <a:rPr lang="en-US" sz="4500" b="1" u="sng" dirty="0" smtClean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  <a:latin typeface="Algerian" pitchFamily="82" charset="0"/>
              </a:rPr>
              <a:t/>
            </a:r>
            <a:br>
              <a:rPr lang="en-US" sz="4500" b="1" u="sng" dirty="0" smtClean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  <a:latin typeface="Algerian" pitchFamily="82" charset="0"/>
              </a:rPr>
            </a:br>
            <a:r>
              <a:rPr lang="en-US" sz="4500" b="1" u="sng" dirty="0" smtClean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  <a:latin typeface="Algerian" pitchFamily="82" charset="0"/>
              </a:rPr>
              <a:t>   NEXT HIKES IT SOLUTIONS_</a:t>
            </a:r>
            <a:br>
              <a:rPr lang="en-US" sz="4500" b="1" u="sng" dirty="0" smtClean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  <a:latin typeface="Algerian" pitchFamily="82" charset="0"/>
              </a:rPr>
            </a:br>
            <a:r>
              <a:rPr lang="en-US" sz="4500" b="1" u="sng" dirty="0" smtClean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  <a:latin typeface="Algerian" pitchFamily="82" charset="0"/>
              </a:rPr>
              <a:t> </a:t>
            </a:r>
            <a:r>
              <a:rPr lang="en-US" sz="4500" b="1" u="sng" dirty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  <a:latin typeface="Algerian" pitchFamily="82" charset="0"/>
              </a:rPr>
              <a:t> </a:t>
            </a:r>
            <a:r>
              <a:rPr lang="en-US" sz="4500" b="1" u="sng" dirty="0" smtClean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  <a:latin typeface="Algerian" pitchFamily="82" charset="0"/>
              </a:rPr>
              <a:t> </a:t>
            </a:r>
            <a:r>
              <a:rPr lang="en-US" sz="4500" b="1" u="sng" dirty="0" smtClean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</a:rPr>
              <a:t>Python  -  Powered  GUI Calculator</a:t>
            </a:r>
            <a:endParaRPr lang="en-US" sz="4500" b="1" u="sng" dirty="0">
              <a:solidFill>
                <a:schemeClr val="tx2"/>
              </a:solidFill>
              <a:uFill>
                <a:solidFill>
                  <a:schemeClr val="tx2"/>
                </a:solidFill>
              </a:u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-27709"/>
            <a:ext cx="3581400" cy="2008909"/>
          </a:xfrm>
          <a:prstGeom prst="rect">
            <a:avLst/>
          </a:prstGeom>
        </p:spPr>
      </p:pic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409700" y="4343400"/>
            <a:ext cx="6400800" cy="163121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2"/>
                </a:solidFill>
              </a:rPr>
              <a:t>The visually polished and functionally robust calculator application was developed  </a:t>
            </a:r>
            <a:r>
              <a:rPr lang="en-US" sz="2000" dirty="0">
                <a:solidFill>
                  <a:schemeClr val="tx2"/>
                </a:solidFill>
              </a:rPr>
              <a:t>that can perform arithmetic operations like addition, subtraction, multiplication, and division using Python’s Tkinter library for creating a graphical user interface (GUI).</a:t>
            </a:r>
            <a:endParaRPr lang="en-IN" sz="2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4073" y="6275372"/>
            <a:ext cx="1835727" cy="36933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Agency FB" pitchFamily="34" charset="0"/>
              </a:rPr>
              <a:t>Mr.  Ishaan</a:t>
            </a:r>
            <a:r>
              <a:rPr lang="en-US" b="1" dirty="0" smtClean="0">
                <a:latin typeface="Agency FB" pitchFamily="34" charset="0"/>
              </a:rPr>
              <a:t>  </a:t>
            </a:r>
            <a:r>
              <a:rPr lang="en-US" b="1" dirty="0" smtClean="0">
                <a:solidFill>
                  <a:schemeClr val="tx2"/>
                </a:solidFill>
                <a:latin typeface="Agency FB" pitchFamily="34" charset="0"/>
              </a:rPr>
              <a:t>Sharma</a:t>
            </a:r>
            <a:endParaRPr lang="en-US" b="1" dirty="0">
              <a:solidFill>
                <a:schemeClr val="tx2"/>
              </a:solidFill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47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en-US" b="1" u="heavy" dirty="0" smtClean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  <a:latin typeface="Algerian" pitchFamily="82" charset="0"/>
              </a:rPr>
              <a:t>Project  Goals &amp; Objectives</a:t>
            </a:r>
            <a:endParaRPr lang="en-US" b="1" u="heavy" dirty="0">
              <a:solidFill>
                <a:schemeClr val="tx2"/>
              </a:solidFill>
              <a:uFill>
                <a:solidFill>
                  <a:schemeClr val="tx2"/>
                </a:solidFill>
              </a:uFill>
              <a:latin typeface="Algerian" pitchFamily="82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77336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798698"/>
              </p:ext>
            </p:extLst>
          </p:nvPr>
        </p:nvGraphicFramePr>
        <p:xfrm>
          <a:off x="1" y="838200"/>
          <a:ext cx="91440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741064966"/>
              </p:ext>
            </p:extLst>
          </p:nvPr>
        </p:nvGraphicFramePr>
        <p:xfrm>
          <a:off x="1143000" y="1295400"/>
          <a:ext cx="6858000" cy="482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266949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u="sng" dirty="0" smtClean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  <a:latin typeface="Algerian" pitchFamily="82" charset="0"/>
              </a:rPr>
              <a:t>_tools &amp; Software Used in calculator_   </a:t>
            </a:r>
            <a:endParaRPr lang="en-US" sz="3000" u="sng" dirty="0">
              <a:solidFill>
                <a:schemeClr val="tx2"/>
              </a:solidFill>
              <a:uFill>
                <a:solidFill>
                  <a:schemeClr val="tx2"/>
                </a:solidFill>
              </a:uFill>
              <a:latin typeface="Algerian" pitchFamily="82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35313248"/>
              </p:ext>
            </p:extLst>
          </p:nvPr>
        </p:nvGraphicFramePr>
        <p:xfrm>
          <a:off x="381000" y="1265096"/>
          <a:ext cx="6383258" cy="4754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720" y="1600200"/>
            <a:ext cx="1600200" cy="114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910" y="3091296"/>
            <a:ext cx="1127821" cy="71004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531" y="4558145"/>
            <a:ext cx="1853269" cy="9144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910" y="5715000"/>
            <a:ext cx="929579" cy="8745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2356" y="3060123"/>
            <a:ext cx="6804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b="1" u="sng" dirty="0" smtClean="0">
                <a:solidFill>
                  <a:schemeClr val="tx2"/>
                </a:solidFill>
                <a:latin typeface="Arial" pitchFamily="34" charset="0"/>
              </a:rPr>
              <a:t>Python</a:t>
            </a:r>
            <a:r>
              <a:rPr lang="en-US" sz="1200" b="1" dirty="0">
                <a:solidFill>
                  <a:schemeClr val="tx2"/>
                </a:solidFill>
                <a:latin typeface="Arial" pitchFamily="34" charset="0"/>
              </a:rPr>
              <a:t>: Python is a </a:t>
            </a:r>
            <a:r>
              <a:rPr lang="en-US" sz="1200" b="1" dirty="0">
                <a:solidFill>
                  <a:schemeClr val="tx2"/>
                </a:solidFill>
                <a:latin typeface="Arial" pitchFamily="34" charset="0"/>
                <a:hlinkClick r:id="rId12" tooltip="High-level programming language"/>
              </a:rPr>
              <a:t>high-level</a:t>
            </a:r>
            <a:r>
              <a:rPr lang="en-US" sz="1200" b="1" dirty="0">
                <a:solidFill>
                  <a:schemeClr val="tx2"/>
                </a:solidFill>
                <a:latin typeface="Arial" pitchFamily="34" charset="0"/>
              </a:rPr>
              <a:t>, </a:t>
            </a:r>
            <a:r>
              <a:rPr lang="en-US" sz="1200" b="1" dirty="0">
                <a:solidFill>
                  <a:schemeClr val="tx2"/>
                </a:solidFill>
                <a:latin typeface="Arial" pitchFamily="34" charset="0"/>
                <a:hlinkClick r:id="rId13" tooltip="General-purpose programming language"/>
              </a:rPr>
              <a:t>general-purpose programming  language</a:t>
            </a:r>
            <a:r>
              <a:rPr lang="en-US" sz="1200" b="1" dirty="0">
                <a:solidFill>
                  <a:schemeClr val="tx2"/>
                </a:solidFill>
                <a:latin typeface="Arial" pitchFamily="34" charset="0"/>
              </a:rPr>
              <a:t>. Its design philosophy emphasizes </a:t>
            </a:r>
            <a:r>
              <a:rPr lang="en-US" sz="1200" b="1" dirty="0">
                <a:solidFill>
                  <a:schemeClr val="tx2"/>
                </a:solidFill>
                <a:latin typeface="Arial" pitchFamily="34" charset="0"/>
                <a:hlinkClick r:id="rId14" tooltip="Code readability"/>
              </a:rPr>
              <a:t>code  readability</a:t>
            </a:r>
            <a:r>
              <a:rPr lang="en-US" sz="1200" b="1" dirty="0">
                <a:solidFill>
                  <a:schemeClr val="tx2"/>
                </a:solidFill>
                <a:latin typeface="Arial" pitchFamily="34" charset="0"/>
              </a:rPr>
              <a:t>   with the use of </a:t>
            </a:r>
            <a:r>
              <a:rPr lang="en-US" sz="1200" b="1" dirty="0">
                <a:solidFill>
                  <a:schemeClr val="tx2"/>
                </a:solidFill>
                <a:latin typeface="Arial" pitchFamily="34" charset="0"/>
                <a:hlinkClick r:id="rId15" tooltip="Significant indentation"/>
              </a:rPr>
              <a:t>significant indentation</a:t>
            </a:r>
            <a:r>
              <a:rPr lang="en-US" sz="1200" b="1" dirty="0">
                <a:solidFill>
                  <a:schemeClr val="tx2"/>
                </a:solidFill>
                <a:latin typeface="Arial" pitchFamily="34" charset="0"/>
              </a:rPr>
              <a:t>.  </a:t>
            </a:r>
            <a:r>
              <a:rPr lang="en-US" sz="1200" b="1" dirty="0">
                <a:solidFill>
                  <a:schemeClr val="tx2"/>
                </a:solidFill>
              </a:rPr>
              <a:t>I </a:t>
            </a:r>
            <a:r>
              <a:rPr lang="en-US" sz="1200" b="1" dirty="0">
                <a:solidFill>
                  <a:schemeClr val="tx2"/>
                </a:solidFill>
                <a:latin typeface="Arial" pitchFamily="34" charset="0"/>
              </a:rPr>
              <a:t>gained experience with  core Python programming constructs like  functions, variables, control structures, and error  handling.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356" y="4659868"/>
            <a:ext cx="624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b="1" dirty="0" smtClean="0">
                <a:solidFill>
                  <a:schemeClr val="tx2"/>
                </a:solidFill>
                <a:latin typeface="Arial" pitchFamily="34" charset="0"/>
              </a:rPr>
              <a:t>Tkinter </a:t>
            </a:r>
            <a:r>
              <a:rPr lang="en-US" sz="1200" b="1" dirty="0">
                <a:solidFill>
                  <a:schemeClr val="tx2"/>
                </a:solidFill>
                <a:latin typeface="Arial" pitchFamily="34" charset="0"/>
              </a:rPr>
              <a:t>Library: Learned how to build a GUI using Tkinter, adding interactive buttons,  </a:t>
            </a:r>
            <a:r>
              <a:rPr lang="en-US" sz="1200" b="1" dirty="0" smtClean="0">
                <a:solidFill>
                  <a:schemeClr val="tx2"/>
                </a:solidFill>
                <a:latin typeface="Arial" pitchFamily="34" charset="0"/>
              </a:rPr>
              <a:t>entry </a:t>
            </a:r>
            <a:r>
              <a:rPr lang="en-US" sz="1200" b="1" dirty="0">
                <a:solidFill>
                  <a:schemeClr val="tx2"/>
                </a:solidFill>
                <a:latin typeface="Arial" pitchFamily="34" charset="0"/>
              </a:rPr>
              <a:t>fields, and event handling</a:t>
            </a:r>
            <a:r>
              <a:rPr lang="en-US" sz="1200" b="1" dirty="0">
                <a:solidFill>
                  <a:schemeClr val="accent2"/>
                </a:solidFill>
              </a:rPr>
              <a:t>.</a:t>
            </a:r>
            <a:endParaRPr lang="en-US" sz="1200" b="1" u="sng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9778" y="5694218"/>
            <a:ext cx="61535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 smtClean="0">
                <a:solidFill>
                  <a:schemeClr val="tx2"/>
                </a:solidFill>
                <a:latin typeface="Arial" pitchFamily="34" charset="0"/>
              </a:rPr>
              <a:t>GitHub </a:t>
            </a:r>
            <a:r>
              <a:rPr lang="en-US" sz="1400" b="1" dirty="0">
                <a:solidFill>
                  <a:schemeClr val="tx2"/>
                </a:solidFill>
                <a:latin typeface="Arial" pitchFamily="34" charset="0"/>
              </a:rPr>
              <a:t>: Version-controlled the project and learned to manage code on GitHub.                                            </a:t>
            </a:r>
            <a:endParaRPr lang="en-US" sz="1400" b="1" u="sng" dirty="0">
              <a:solidFill>
                <a:schemeClr val="tx2"/>
              </a:solidFill>
              <a:latin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79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b="1" u="heavy" dirty="0" smtClean="0">
                <a:solidFill>
                  <a:schemeClr val="tx2"/>
                </a:solidFill>
                <a:latin typeface="Algerian" pitchFamily="82" charset="0"/>
              </a:rPr>
              <a:t>Design  &amp; Components </a:t>
            </a:r>
            <a:br>
              <a:rPr lang="en-US" b="1" u="heavy" dirty="0" smtClean="0">
                <a:solidFill>
                  <a:schemeClr val="tx2"/>
                </a:solidFill>
                <a:latin typeface="Algerian" pitchFamily="82" charset="0"/>
              </a:rPr>
            </a:br>
            <a:r>
              <a:rPr lang="en-US" b="1" u="heavy" dirty="0" smtClean="0">
                <a:solidFill>
                  <a:schemeClr val="tx2"/>
                </a:solidFill>
                <a:latin typeface="Algerian" pitchFamily="82" charset="0"/>
              </a:rPr>
              <a:t>of the calculator</a:t>
            </a:r>
            <a:endParaRPr lang="en-US" b="1" u="heavy" dirty="0">
              <a:solidFill>
                <a:schemeClr val="tx2"/>
              </a:solidFill>
              <a:latin typeface="Algerian" pitchFamily="8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0" y="1447800"/>
            <a:ext cx="4419600" cy="2971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/>
                </a:solidFill>
              </a:rPr>
              <a:t>                     </a:t>
            </a:r>
            <a:r>
              <a:rPr lang="en-US" sz="4000" b="1" dirty="0" smtClean="0">
                <a:solidFill>
                  <a:schemeClr val="tx2"/>
                </a:solidFill>
                <a:latin typeface="Algerian" pitchFamily="82" charset="0"/>
              </a:rPr>
              <a:t>Design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2"/>
                </a:solidFill>
              </a:rPr>
              <a:t>Equation Display Area (Screen): To show mathematical expressions and results.</a:t>
            </a:r>
            <a:br>
              <a:rPr lang="en-US" b="1" dirty="0" smtClean="0">
                <a:solidFill>
                  <a:schemeClr val="tx2"/>
                </a:solidFill>
              </a:rPr>
            </a:br>
            <a:endParaRPr lang="en-IN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2"/>
                </a:solidFill>
              </a:rPr>
              <a:t> Clickable Buttons: Representing numbers (0-9) and operators (+, -, *, ÷, etc.).</a:t>
            </a:r>
            <a:endParaRPr lang="en-IN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2"/>
                </a:solidFill>
              </a:rPr>
              <a:t>Result Calculation &amp; Clear Functionality: Displaying results after calculations and providing a "Clear" button for resetting the screen.</a:t>
            </a:r>
            <a:endParaRPr lang="en-IN" b="1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2"/>
                </a:solidFill>
              </a:rPr>
              <a:t>Core Mathematical Operations: Addition, subtraction, multiplication, and division.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-762000" y="4038600"/>
            <a:ext cx="5105400" cy="2667000"/>
          </a:xfrm>
        </p:spPr>
        <p:txBody>
          <a:bodyPr>
            <a:normAutofit fontScale="55000" lnSpcReduction="20000"/>
          </a:bodyPr>
          <a:lstStyle/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800" b="1" dirty="0">
                <a:solidFill>
                  <a:schemeClr val="tx2"/>
                </a:solidFill>
                <a:latin typeface="Algerian" pitchFamily="82" charset="0"/>
              </a:rPr>
              <a:t> </a:t>
            </a:r>
            <a:r>
              <a:rPr lang="en-US" altLang="en-US" sz="3800" b="1" dirty="0" smtClean="0">
                <a:solidFill>
                  <a:schemeClr val="tx2"/>
                </a:solidFill>
                <a:latin typeface="Algerian" pitchFamily="82" charset="0"/>
              </a:rPr>
              <a:t>               components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600" b="1" dirty="0" smtClean="0">
                <a:solidFill>
                  <a:schemeClr val="tx2"/>
                </a:solidFill>
                <a:latin typeface="Bahnschrift" pitchFamily="34" charset="0"/>
              </a:rPr>
              <a:t> </a:t>
            </a:r>
            <a:r>
              <a:rPr lang="en-US" altLang="en-US" sz="2600" b="1" dirty="0" smtClean="0">
                <a:solidFill>
                  <a:schemeClr val="tx2"/>
                </a:solidFill>
                <a:latin typeface="Bahnschrift" pitchFamily="34" charset="0"/>
              </a:rPr>
              <a:t>Display (Screen): An entry widget to show inputs  and results.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altLang="en-US" sz="2600" b="1" dirty="0">
              <a:solidFill>
                <a:schemeClr val="tx2"/>
              </a:solidFill>
              <a:latin typeface="Bahnschrift" pitchFamily="34" charset="0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600" b="1" dirty="0" smtClean="0">
              <a:solidFill>
                <a:schemeClr val="tx2"/>
              </a:solidFill>
              <a:latin typeface="Bahnschrift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altLang="en-US" sz="2600" b="1" dirty="0" smtClean="0">
                <a:solidFill>
                  <a:schemeClr val="tx2"/>
                </a:solidFill>
                <a:latin typeface="Bahnschrift" pitchFamily="34" charset="0"/>
              </a:rPr>
              <a:t>Buttons: Created using Tkinter Button widget, each representing a number or operator.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US" altLang="en-US" sz="2600" b="1" dirty="0" smtClean="0">
              <a:solidFill>
                <a:schemeClr val="tx2"/>
              </a:solidFill>
              <a:latin typeface="Bahnschrift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altLang="en-US" sz="2600" b="1" dirty="0" smtClean="0">
                <a:solidFill>
                  <a:schemeClr val="tx2"/>
                </a:solidFill>
                <a:latin typeface="Bahnschrift" pitchFamily="34" charset="0"/>
              </a:rPr>
              <a:t>Backspace and Clear Function: The calculator can remove the last character or reset   the screen.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en-IN" altLang="en-US" sz="2600" b="1" dirty="0" smtClean="0">
              <a:solidFill>
                <a:schemeClr val="tx2"/>
              </a:solidFill>
              <a:latin typeface="Bahnschrift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600" b="1" dirty="0" smtClean="0">
                <a:solidFill>
                  <a:schemeClr val="tx2"/>
                </a:solidFill>
                <a:latin typeface="Bahnschrift" pitchFamily="34" charset="0"/>
              </a:rPr>
              <a:t>Output Field: Displays the result of the calculation</a:t>
            </a:r>
            <a:r>
              <a:rPr lang="en-US" sz="3200" b="1" dirty="0" smtClean="0">
                <a:solidFill>
                  <a:schemeClr val="tx2"/>
                </a:solidFill>
                <a:latin typeface="Bahnschrift" pitchFamily="34" charset="0"/>
              </a:rPr>
              <a:t>.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900" b="1" dirty="0" smtClean="0">
              <a:solidFill>
                <a:schemeClr val="tx2"/>
              </a:solidFill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900" b="1" dirty="0" smtClean="0">
              <a:solidFill>
                <a:schemeClr val="tx2"/>
              </a:solidFill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 smtClean="0">
              <a:solidFill>
                <a:schemeClr val="tx2"/>
              </a:solidFill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/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 smtClean="0"/>
          </a:p>
          <a:p>
            <a:pPr marL="914400" lvl="2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 smtClean="0"/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362200"/>
            <a:ext cx="4800600" cy="315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9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  <a:latin typeface="Algerian" pitchFamily="82" charset="0"/>
              </a:rPr>
              <a:t>Code - buttons and GUI operation  visual demo </a:t>
            </a:r>
            <a:endParaRPr lang="en-US" b="1" u="sng" dirty="0">
              <a:solidFill>
                <a:schemeClr val="tx2"/>
              </a:solidFill>
              <a:uFill>
                <a:solidFill>
                  <a:schemeClr val="tx2"/>
                </a:solidFill>
              </a:uFill>
              <a:latin typeface="Algerian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20983"/>
            <a:ext cx="4026794" cy="24938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282" y="1620983"/>
            <a:ext cx="4343400" cy="24938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2" y="4951228"/>
            <a:ext cx="2133600" cy="17680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84" y="5006914"/>
            <a:ext cx="1971798" cy="17563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5075372"/>
            <a:ext cx="2209800" cy="16508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56" y="5068445"/>
            <a:ext cx="2168235" cy="165081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9718" y="4419600"/>
            <a:ext cx="424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Addition is done using GUI calci  i.e 85+22=107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75909" y="437566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Subtraction is done using GUI calci </a:t>
            </a:r>
            <a:r>
              <a:rPr lang="en-US" dirty="0"/>
              <a:t> </a:t>
            </a:r>
            <a:r>
              <a:rPr lang="en-US" dirty="0" smtClean="0"/>
              <a:t>i.e      90-60=30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05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  <a:latin typeface="Algerian" pitchFamily="82" charset="0"/>
              </a:rPr>
              <a:t>Conclusion &amp; Enhancements</a:t>
            </a:r>
            <a:endParaRPr lang="en-US" b="1" u="sng" dirty="0">
              <a:solidFill>
                <a:schemeClr val="tx2"/>
              </a:solidFill>
              <a:uFill>
                <a:solidFill>
                  <a:schemeClr val="tx2"/>
                </a:solidFill>
              </a:u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447800"/>
            <a:ext cx="4495800" cy="6858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400" dirty="0" smtClean="0">
                <a:solidFill>
                  <a:schemeClr val="tx2"/>
                </a:solidFill>
                <a:latin typeface="Algerian" pitchFamily="82" charset="0"/>
              </a:rPr>
              <a:t>                        </a:t>
            </a:r>
            <a:r>
              <a:rPr lang="en-US" sz="4200" b="1" dirty="0" smtClean="0">
                <a:solidFill>
                  <a:schemeClr val="tx2"/>
                </a:solidFill>
                <a:latin typeface="Algerian" pitchFamily="82" charset="0"/>
              </a:rPr>
              <a:t>CONCLUSION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3800" dirty="0" smtClean="0">
                <a:solidFill>
                  <a:schemeClr val="tx2"/>
                </a:solidFill>
              </a:rPr>
              <a:t>The </a:t>
            </a:r>
            <a:r>
              <a:rPr lang="en-US" sz="3800" b="1" dirty="0" smtClean="0">
                <a:solidFill>
                  <a:schemeClr val="tx2"/>
                </a:solidFill>
              </a:rPr>
              <a:t>Simple Calculator</a:t>
            </a:r>
            <a:r>
              <a:rPr lang="en-US" sz="3800" dirty="0" smtClean="0">
                <a:solidFill>
                  <a:schemeClr val="tx2"/>
                </a:solidFill>
              </a:rPr>
              <a:t> built using </a:t>
            </a:r>
            <a:r>
              <a:rPr lang="en-US" sz="3800" b="1" dirty="0" smtClean="0">
                <a:solidFill>
                  <a:schemeClr val="tx2"/>
                </a:solidFill>
              </a:rPr>
              <a:t>Tkinter</a:t>
            </a:r>
            <a:r>
              <a:rPr lang="en-US" sz="3800" dirty="0" smtClean="0">
                <a:solidFill>
                  <a:schemeClr val="tx2"/>
                </a:solidFill>
              </a:rPr>
              <a:t> successfully meets its goal of providing a basic, interactive calculator for arithmetic operations. Key features include:</a:t>
            </a:r>
          </a:p>
          <a:p>
            <a:pPr>
              <a:buFont typeface="Wingdings" pitchFamily="2" charset="2"/>
              <a:buChar char="Ø"/>
            </a:pPr>
            <a:r>
              <a:rPr lang="en-US" sz="3800" dirty="0" smtClean="0">
                <a:solidFill>
                  <a:schemeClr val="tx2"/>
                </a:solidFill>
              </a:rPr>
              <a:t>Arithmetic operations (addition, subtraction, multiplication, and division).</a:t>
            </a:r>
          </a:p>
          <a:p>
            <a:pPr>
              <a:buFont typeface="Wingdings" pitchFamily="2" charset="2"/>
              <a:buChar char="Ø"/>
            </a:pPr>
            <a:r>
              <a:rPr lang="en-US" sz="3800" dirty="0" smtClean="0">
                <a:solidFill>
                  <a:schemeClr val="tx2"/>
                </a:solidFill>
              </a:rPr>
              <a:t>Error handling for invalid expressions (e.g., division by zero).</a:t>
            </a:r>
          </a:p>
          <a:p>
            <a:pPr>
              <a:buFont typeface="Wingdings" pitchFamily="2" charset="2"/>
              <a:buChar char="Ø"/>
            </a:pPr>
            <a:r>
              <a:rPr lang="en-US" sz="3800" dirty="0" smtClean="0">
                <a:solidFill>
                  <a:schemeClr val="tx2"/>
                </a:solidFill>
              </a:rPr>
              <a:t>A simple, user-friendly graphical interface.</a:t>
            </a:r>
          </a:p>
          <a:p>
            <a:pPr>
              <a:buFont typeface="Wingdings" pitchFamily="2" charset="2"/>
              <a:buChar char="Ø"/>
            </a:pPr>
            <a:r>
              <a:rPr lang="en-US" sz="3800" dirty="0" smtClean="0">
                <a:solidFill>
                  <a:schemeClr val="tx2"/>
                </a:solidFill>
              </a:rPr>
              <a:t>The project provided valuable experience in event-driven programming, GUI design with Tkinter, and basic Python error handling.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5105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200" dirty="0" smtClean="0">
                <a:solidFill>
                  <a:schemeClr val="tx2"/>
                </a:solidFill>
                <a:latin typeface="Algerian" pitchFamily="82" charset="0"/>
              </a:rPr>
              <a:t>                  </a:t>
            </a:r>
            <a:r>
              <a:rPr lang="en-US" sz="4200" b="1" dirty="0" smtClean="0">
                <a:solidFill>
                  <a:schemeClr val="tx2"/>
                </a:solidFill>
                <a:latin typeface="Algerian" pitchFamily="82" charset="0"/>
              </a:rPr>
              <a:t>ENHANCEMENTS</a:t>
            </a:r>
          </a:p>
          <a:p>
            <a:pPr>
              <a:buFont typeface="Wingdings" pitchFamily="2" charset="2"/>
              <a:buChar char="Ø"/>
            </a:pPr>
            <a:r>
              <a:rPr lang="en-US" sz="2900" b="1" dirty="0" smtClean="0">
                <a:solidFill>
                  <a:schemeClr val="tx2"/>
                </a:solidFill>
              </a:rPr>
              <a:t>Scientific Functions: Add support for advanced operations like square roots, trigonometry, and logarithms. </a:t>
            </a:r>
          </a:p>
          <a:p>
            <a:pPr>
              <a:buFont typeface="Wingdings" pitchFamily="2" charset="2"/>
              <a:buChar char="Ø"/>
            </a:pPr>
            <a:r>
              <a:rPr lang="en-US" sz="2900" b="1" dirty="0" smtClean="0">
                <a:solidFill>
                  <a:schemeClr val="tx2"/>
                </a:solidFill>
              </a:rPr>
              <a:t>History Feature: Implement a history log to track past calculations.</a:t>
            </a:r>
          </a:p>
          <a:p>
            <a:pPr>
              <a:buFont typeface="Wingdings" pitchFamily="2" charset="2"/>
              <a:buChar char="Ø"/>
            </a:pPr>
            <a:r>
              <a:rPr lang="en-US" sz="2900" b="1" dirty="0" smtClean="0">
                <a:solidFill>
                  <a:schemeClr val="tx2"/>
                </a:solidFill>
              </a:rPr>
              <a:t>Memory Functions: Introduce memory operations (e.g., store, recall, clear).</a:t>
            </a:r>
          </a:p>
          <a:p>
            <a:pPr>
              <a:buFont typeface="Wingdings" pitchFamily="2" charset="2"/>
              <a:buChar char="Ø"/>
            </a:pPr>
            <a:r>
              <a:rPr lang="en-US" sz="2900" b="1" dirty="0" smtClean="0">
                <a:solidFill>
                  <a:schemeClr val="tx2"/>
                </a:solidFill>
              </a:rPr>
              <a:t>Improved Error Handling: Provide more specific error messages and input validation.</a:t>
            </a:r>
          </a:p>
          <a:p>
            <a:pPr>
              <a:buFont typeface="Wingdings" pitchFamily="2" charset="2"/>
              <a:buChar char="Ø"/>
            </a:pPr>
            <a:r>
              <a:rPr lang="en-US" sz="2900" b="1" dirty="0" smtClean="0">
                <a:solidFill>
                  <a:schemeClr val="tx2"/>
                </a:solidFill>
              </a:rPr>
              <a:t>User Interface Improvements: Enhance the design with color schemes, responsive layout, and a more modern look.</a:t>
            </a:r>
          </a:p>
          <a:p>
            <a:pPr>
              <a:buFont typeface="Wingdings" pitchFamily="2" charset="2"/>
              <a:buChar char="Ø"/>
            </a:pPr>
            <a:r>
              <a:rPr lang="en-US" sz="2900" b="1" dirty="0" smtClean="0">
                <a:solidFill>
                  <a:schemeClr val="tx2"/>
                </a:solidFill>
              </a:rPr>
              <a:t>Multi-Line Input: Support multi-line expressions and scrolling text areas.</a:t>
            </a:r>
          </a:p>
          <a:p>
            <a:pPr>
              <a:buFont typeface="Wingdings" pitchFamily="2" charset="2"/>
              <a:buChar char="Ø"/>
            </a:pPr>
            <a:r>
              <a:rPr lang="en-US" sz="2900" b="1" dirty="0" smtClean="0">
                <a:solidFill>
                  <a:schemeClr val="tx2"/>
                </a:solidFill>
              </a:rPr>
              <a:t>Keyboard Shortcuts: Enable keyboard input for more efficient usage.</a:t>
            </a:r>
          </a:p>
          <a:p>
            <a:pPr>
              <a:buFont typeface="Wingdings" pitchFamily="2" charset="2"/>
              <a:buChar char="Ø"/>
            </a:pPr>
            <a:r>
              <a:rPr lang="en-US" sz="2900" b="1" dirty="0" smtClean="0">
                <a:solidFill>
                  <a:schemeClr val="tx2"/>
                </a:solidFill>
              </a:rPr>
              <a:t>Mode Toggle: Add a switch between basic and scientific modes.</a:t>
            </a:r>
          </a:p>
          <a:p>
            <a:pPr>
              <a:buFont typeface="Wingdings" pitchFamily="2" charset="2"/>
              <a:buChar char="Ø"/>
            </a:pPr>
            <a:r>
              <a:rPr lang="en-US" sz="2900" b="1" dirty="0" smtClean="0">
                <a:solidFill>
                  <a:schemeClr val="tx2"/>
                </a:solidFill>
              </a:rPr>
              <a:t>Cross-Platform Compatibility: Package the app for Windows, mac OS, and mobile devices.</a:t>
            </a:r>
          </a:p>
          <a:p>
            <a:pPr>
              <a:buFont typeface="Wingdings" pitchFamily="2" charset="2"/>
              <a:buChar char="Ø"/>
            </a:pPr>
            <a:r>
              <a:rPr lang="en-US" sz="2900" b="1" dirty="0" smtClean="0">
                <a:solidFill>
                  <a:schemeClr val="tx2"/>
                </a:solidFill>
              </a:rPr>
              <a:t>These enhancements will improve the calculator’s functionality, usability, and overall user experience.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685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4364182" cy="25146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  <a:latin typeface="Algerian" pitchFamily="82" charset="0"/>
              </a:rPr>
              <a:t>THANK YOU</a:t>
            </a:r>
            <a:endParaRPr lang="en-US" b="1" u="sng" dirty="0">
              <a:solidFill>
                <a:schemeClr val="tx2"/>
              </a:solidFill>
              <a:uFill>
                <a:solidFill>
                  <a:schemeClr val="tx2"/>
                </a:solidFill>
              </a:uFill>
              <a:latin typeface="Algerian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82" y="13855"/>
            <a:ext cx="48006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3657601"/>
            <a:ext cx="4135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Aparajita"/>
              </a:rPr>
              <a:t>I appreciate you talking the time to view this presentation and hope you enjoyed it.</a:t>
            </a:r>
            <a:endParaRPr lang="en-US" b="1" dirty="0">
              <a:solidFill>
                <a:schemeClr val="tx2"/>
              </a:solidFill>
              <a:latin typeface="Aparajita"/>
            </a:endParaRPr>
          </a:p>
        </p:txBody>
      </p:sp>
    </p:spTree>
    <p:extLst>
      <p:ext uri="{BB962C8B-B14F-4D97-AF65-F5344CB8AC3E}">
        <p14:creationId xmlns:p14="http://schemas.microsoft.com/office/powerpoint/2010/main" val="22867231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1407</TotalTime>
  <Words>630</Words>
  <Application>Microsoft Office PowerPoint</Application>
  <PresentationFormat>On-screen Show (4:3)</PresentationFormat>
  <Paragraphs>70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   NEXT HIKES IT SOLUTIONS_    Python  -  Powered  GUI Calculator</vt:lpstr>
      <vt:lpstr>Project  Goals &amp; Objectives</vt:lpstr>
      <vt:lpstr>_tools &amp; Software Used in calculator_   </vt:lpstr>
      <vt:lpstr>Design  &amp; Components  of the calculator</vt:lpstr>
      <vt:lpstr>Code - buttons and GUI operation  visual demo </vt:lpstr>
      <vt:lpstr>Conclusion &amp; Enhancements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NEXTHIKES IT SOLUTIONS</dc:title>
  <dc:creator>ADMIN</dc:creator>
  <cp:lastModifiedBy>ADMIN</cp:lastModifiedBy>
  <cp:revision>39</cp:revision>
  <dcterms:created xsi:type="dcterms:W3CDTF">2025-02-16T11:36:37Z</dcterms:created>
  <dcterms:modified xsi:type="dcterms:W3CDTF">2025-02-17T11:06:51Z</dcterms:modified>
</cp:coreProperties>
</file>