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86" d="100"/>
          <a:sy n="86" d="100"/>
        </p:scale>
        <p:origin x="21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7932DFE-5F39-4B88-82B4-F0AADCA40EA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65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975F53-8630-4D6F-B708-5F32C435629D}" type="datetimeFigureOut">
              <a:rPr lang="en-IN" smtClean="0"/>
              <a:t>23/06/20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354645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0624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15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2548640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003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777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18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922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422431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17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975F53-8630-4D6F-B708-5F32C435629D}" type="datetimeFigureOut">
              <a:rPr lang="en-IN" smtClean="0"/>
              <a:t>23/06/20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395283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975F53-8630-4D6F-B708-5F32C435629D}" type="datetimeFigureOut">
              <a:rPr lang="en-IN" smtClean="0"/>
              <a:t>23/06/20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932DFE-5F39-4B88-82B4-F0AADCA40EA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227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975F53-8630-4D6F-B708-5F32C435629D}" type="datetimeFigureOut">
              <a:rPr lang="en-IN" smtClean="0"/>
              <a:t>23/06/20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932DFE-5F39-4B88-82B4-F0AADCA40EA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82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75F53-8630-4D6F-B708-5F32C435629D}" type="datetimeFigureOut">
              <a:rPr lang="en-IN" smtClean="0"/>
              <a:t>23/06/20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133933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975F53-8630-4D6F-B708-5F32C435629D}" type="datetimeFigureOut">
              <a:rPr lang="en-IN" smtClean="0"/>
              <a:t>23/06/20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32DFE-5F39-4B88-82B4-F0AADCA40EA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827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975F53-8630-4D6F-B708-5F32C435629D}" type="datetimeFigureOut">
              <a:rPr lang="en-IN" smtClean="0"/>
              <a:t>23/06/20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306649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975F53-8630-4D6F-B708-5F32C435629D}" type="datetimeFigureOut">
              <a:rPr lang="en-IN" smtClean="0"/>
              <a:t>23/06/20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932DFE-5F39-4B88-82B4-F0AADCA40EA3}" type="slidenum">
              <a:rPr lang="en-IN" smtClean="0"/>
              <a:t>‹#›</a:t>
            </a:fld>
            <a:endParaRPr lang="en-IN"/>
          </a:p>
        </p:txBody>
      </p:sp>
    </p:spTree>
    <p:extLst>
      <p:ext uri="{BB962C8B-B14F-4D97-AF65-F5344CB8AC3E}">
        <p14:creationId xmlns:p14="http://schemas.microsoft.com/office/powerpoint/2010/main" val="226523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covid.ourworldindata.org/data/ecdc/total_case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covid.ourworldindata.org/data/ecdc/total_case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vid.ourworldindata.org/data/ecdc/new_cases.csv" TargetMode="External"/><Relationship Id="rId2" Type="http://schemas.openxmlformats.org/officeDocument/2006/relationships/hyperlink" Target="https://covid.ourworldindata.org/data/ecdc/total_cases.csv"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covid.ourworldindata.org/data/ecdc/new_deaths.cs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raw.githubusercontent.com/nychealth/coronavirus-data/master/data-by-modzcta.cs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557095"/>
            <a:ext cx="6815669" cy="1515533"/>
          </a:xfrm>
        </p:spPr>
        <p:txBody>
          <a:bodyPr/>
          <a:lstStyle/>
          <a:p>
            <a:r>
              <a:rPr lang="en-IN" sz="3800" dirty="0"/>
              <a:t>Applied Capstone Project – Analysing the effect of COVID 19</a:t>
            </a:r>
          </a:p>
        </p:txBody>
      </p:sp>
      <p:sp>
        <p:nvSpPr>
          <p:cNvPr id="3" name="Subtitle 2"/>
          <p:cNvSpPr>
            <a:spLocks noGrp="1"/>
          </p:cNvSpPr>
          <p:nvPr>
            <p:ph type="subTitle" idx="1"/>
          </p:nvPr>
        </p:nvSpPr>
        <p:spPr/>
        <p:txBody>
          <a:bodyPr/>
          <a:lstStyle/>
          <a:p>
            <a:r>
              <a:rPr lang="en-IN" dirty="0"/>
              <a:t>By Ishaan Arya</a:t>
            </a:r>
          </a:p>
        </p:txBody>
      </p:sp>
    </p:spTree>
    <p:extLst>
      <p:ext uri="{BB962C8B-B14F-4D97-AF65-F5344CB8AC3E}">
        <p14:creationId xmlns:p14="http://schemas.microsoft.com/office/powerpoint/2010/main" val="169257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961" y="653534"/>
            <a:ext cx="6380529" cy="769441"/>
          </a:xfrm>
          <a:prstGeom prst="rect">
            <a:avLst/>
          </a:prstGeom>
        </p:spPr>
        <p:txBody>
          <a:bodyPr wrap="none">
            <a:spAutoFit/>
          </a:bodyPr>
          <a:lstStyle/>
          <a:p>
            <a:r>
              <a:rPr lang="en-IN" sz="4400" dirty="0"/>
              <a:t>Exploratory Data Analysis 2</a:t>
            </a:r>
          </a:p>
        </p:txBody>
      </p:sp>
      <p:sp>
        <p:nvSpPr>
          <p:cNvPr id="4" name="TextBox 3"/>
          <p:cNvSpPr txBox="1"/>
          <p:nvPr/>
        </p:nvSpPr>
        <p:spPr>
          <a:xfrm>
            <a:off x="9286490" y="1796138"/>
            <a:ext cx="235687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CONSTANTLY HIGH</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360" y="1538787"/>
            <a:ext cx="6510020" cy="4399098"/>
          </a:xfrm>
          <a:prstGeom prst="rect">
            <a:avLst/>
          </a:prstGeom>
        </p:spPr>
      </p:pic>
      <p:sp>
        <p:nvSpPr>
          <p:cNvPr id="8" name="TextBox 7"/>
          <p:cNvSpPr txBox="1"/>
          <p:nvPr/>
        </p:nvSpPr>
        <p:spPr>
          <a:xfrm>
            <a:off x="9127301" y="5249125"/>
            <a:ext cx="2356870" cy="523220"/>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“FLATTENING THE CURVE”</a:t>
            </a:r>
          </a:p>
        </p:txBody>
      </p:sp>
      <p:sp>
        <p:nvSpPr>
          <p:cNvPr id="9" name="TextBox 8"/>
          <p:cNvSpPr txBox="1"/>
          <p:nvPr/>
        </p:nvSpPr>
        <p:spPr>
          <a:xfrm>
            <a:off x="9068340" y="4412509"/>
            <a:ext cx="2682806" cy="523220"/>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STEADILY INCREASING CASES</a:t>
            </a:r>
          </a:p>
        </p:txBody>
      </p:sp>
      <p:sp>
        <p:nvSpPr>
          <p:cNvPr id="11" name="TextBox 10"/>
          <p:cNvSpPr txBox="1"/>
          <p:nvPr/>
        </p:nvSpPr>
        <p:spPr>
          <a:xfrm>
            <a:off x="9068340" y="3807118"/>
            <a:ext cx="235687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STEADY GROWTH</a:t>
            </a:r>
          </a:p>
        </p:txBody>
      </p:sp>
      <p:sp>
        <p:nvSpPr>
          <p:cNvPr id="12" name="TextBox 11"/>
          <p:cNvSpPr txBox="1"/>
          <p:nvPr/>
        </p:nvSpPr>
        <p:spPr>
          <a:xfrm>
            <a:off x="9127301" y="3232112"/>
            <a:ext cx="235687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MAJOR SUDDEN RISE</a:t>
            </a:r>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cxnSp>
        <p:nvCxnSpPr>
          <p:cNvPr id="15" name="Straight Arrow Connector 14"/>
          <p:cNvCxnSpPr/>
          <p:nvPr/>
        </p:nvCxnSpPr>
        <p:spPr>
          <a:xfrm flipV="1">
            <a:off x="8907529" y="1938274"/>
            <a:ext cx="378961" cy="195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8843266" y="3509505"/>
            <a:ext cx="284035" cy="276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8907529" y="4099113"/>
            <a:ext cx="378961" cy="358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9" idx="1"/>
          </p:cNvCxnSpPr>
          <p:nvPr/>
        </p:nvCxnSpPr>
        <p:spPr>
          <a:xfrm flipV="1">
            <a:off x="8849380" y="4674119"/>
            <a:ext cx="218960" cy="106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8843266" y="4997730"/>
            <a:ext cx="339154" cy="404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543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961" y="653534"/>
            <a:ext cx="6380529" cy="769441"/>
          </a:xfrm>
          <a:prstGeom prst="rect">
            <a:avLst/>
          </a:prstGeom>
        </p:spPr>
        <p:txBody>
          <a:bodyPr wrap="none">
            <a:spAutoFit/>
          </a:bodyPr>
          <a:lstStyle/>
          <a:p>
            <a:r>
              <a:rPr lang="en-IN" sz="4400" dirty="0"/>
              <a:t>Exploratory Data Analysis 3</a:t>
            </a:r>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468" y="2439397"/>
            <a:ext cx="5017392" cy="33904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225" y="2426697"/>
            <a:ext cx="5207000" cy="3518592"/>
          </a:xfrm>
          <a:prstGeom prst="rect">
            <a:avLst/>
          </a:prstGeom>
        </p:spPr>
      </p:pic>
      <p:sp>
        <p:nvSpPr>
          <p:cNvPr id="6" name="TextBox 5"/>
          <p:cNvSpPr txBox="1"/>
          <p:nvPr/>
        </p:nvSpPr>
        <p:spPr>
          <a:xfrm>
            <a:off x="1111475" y="1469521"/>
            <a:ext cx="9969500"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Countries which have successfully controlled the Corona Virus</a:t>
            </a:r>
          </a:p>
        </p:txBody>
      </p:sp>
      <p:sp>
        <p:nvSpPr>
          <p:cNvPr id="14" name="TextBox 13"/>
          <p:cNvSpPr txBox="1"/>
          <p:nvPr/>
        </p:nvSpPr>
        <p:spPr>
          <a:xfrm>
            <a:off x="8699725" y="4185993"/>
            <a:ext cx="2368325" cy="523220"/>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CURRENT CASES</a:t>
            </a:r>
          </a:p>
          <a:p>
            <a:r>
              <a:rPr lang="en-IN" sz="1400" b="1" dirty="0">
                <a:latin typeface="Arial" panose="020B0604020202020204" pitchFamily="34" charset="0"/>
                <a:cs typeface="Arial" panose="020B0604020202020204" pitchFamily="34" charset="0"/>
              </a:rPr>
              <a:t> CLOSE TO 0</a:t>
            </a:r>
          </a:p>
        </p:txBody>
      </p:sp>
      <p:sp>
        <p:nvSpPr>
          <p:cNvPr id="15" name="TextBox 14"/>
          <p:cNvSpPr txBox="1"/>
          <p:nvPr/>
        </p:nvSpPr>
        <p:spPr>
          <a:xfrm>
            <a:off x="3793673" y="4233265"/>
            <a:ext cx="1767677" cy="523220"/>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CURRENT CASES CLOSE TO 0</a:t>
            </a:r>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37214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961" y="653534"/>
            <a:ext cx="6380529" cy="769441"/>
          </a:xfrm>
          <a:prstGeom prst="rect">
            <a:avLst/>
          </a:prstGeom>
        </p:spPr>
        <p:txBody>
          <a:bodyPr wrap="none">
            <a:spAutoFit/>
          </a:bodyPr>
          <a:lstStyle/>
          <a:p>
            <a:r>
              <a:rPr lang="en-IN" sz="4400" dirty="0"/>
              <a:t>Exploratory Data Analysis 4</a:t>
            </a:r>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TextBox 13"/>
          <p:cNvSpPr txBox="1"/>
          <p:nvPr/>
        </p:nvSpPr>
        <p:spPr>
          <a:xfrm>
            <a:off x="8699725" y="4185993"/>
            <a:ext cx="2368325" cy="246221"/>
          </a:xfrm>
          <a:prstGeom prst="rect">
            <a:avLst/>
          </a:prstGeom>
          <a:noFill/>
        </p:spPr>
        <p:txBody>
          <a:bodyPr wrap="square" rtlCol="0">
            <a:spAutoFit/>
          </a:bodyPr>
          <a:lstStyle/>
          <a:p>
            <a:r>
              <a:rPr lang="en-IN" sz="1000" dirty="0"/>
              <a:t>CURRENT CASES CLOSE TO 0</a:t>
            </a:r>
          </a:p>
        </p:txBody>
      </p:sp>
      <p:sp>
        <p:nvSpPr>
          <p:cNvPr id="15" name="TextBox 14"/>
          <p:cNvSpPr txBox="1"/>
          <p:nvPr/>
        </p:nvSpPr>
        <p:spPr>
          <a:xfrm>
            <a:off x="3943575" y="4134630"/>
            <a:ext cx="1479325" cy="400110"/>
          </a:xfrm>
          <a:prstGeom prst="rect">
            <a:avLst/>
          </a:prstGeom>
          <a:noFill/>
        </p:spPr>
        <p:txBody>
          <a:bodyPr wrap="square" rtlCol="0">
            <a:spAutoFit/>
          </a:bodyPr>
          <a:lstStyle/>
          <a:p>
            <a:pPr algn="ctr"/>
            <a:r>
              <a:rPr lang="en-IN" sz="1000" dirty="0"/>
              <a:t>CURRENT CASES CLOSE TO 0</a:t>
            </a:r>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394" y="2206538"/>
            <a:ext cx="4420122" cy="298686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564" y="2901221"/>
            <a:ext cx="3734038" cy="2292182"/>
          </a:xfrm>
          <a:prstGeom prst="rect">
            <a:avLst/>
          </a:prstGeom>
        </p:spPr>
      </p:pic>
      <p:sp>
        <p:nvSpPr>
          <p:cNvPr id="11" name="Rectangle 10"/>
          <p:cNvSpPr/>
          <p:nvPr/>
        </p:nvSpPr>
        <p:spPr>
          <a:xfrm>
            <a:off x="5505628" y="3662927"/>
            <a:ext cx="1390936" cy="738664"/>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STEADILY INCREASING CASES</a:t>
            </a:r>
          </a:p>
        </p:txBody>
      </p:sp>
      <p:sp>
        <p:nvSpPr>
          <p:cNvPr id="16" name="Rectangle 15"/>
          <p:cNvSpPr/>
          <p:nvPr/>
        </p:nvSpPr>
        <p:spPr>
          <a:xfrm>
            <a:off x="5378179" y="4912390"/>
            <a:ext cx="1697178" cy="954107"/>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sym typeface="Wingdings" panose="05000000000000000000" pitchFamily="2" charset="2"/>
              </a:rPr>
              <a:t> NEAR 0 NEW CASES (FLATTENING THE CURVE)</a:t>
            </a:r>
            <a:endParaRPr lang="en-IN" sz="1400" b="1" dirty="0">
              <a:latin typeface="Arial" panose="020B0604020202020204" pitchFamily="34" charset="0"/>
              <a:cs typeface="Arial" panose="020B0604020202020204" pitchFamily="34" charset="0"/>
            </a:endParaRPr>
          </a:p>
        </p:txBody>
      </p:sp>
      <p:sp>
        <p:nvSpPr>
          <p:cNvPr id="17" name="Rectangle 16"/>
          <p:cNvSpPr/>
          <p:nvPr/>
        </p:nvSpPr>
        <p:spPr>
          <a:xfrm>
            <a:off x="9286490" y="1449082"/>
            <a:ext cx="2324569" cy="692497"/>
          </a:xfrm>
          <a:prstGeom prst="rect">
            <a:avLst/>
          </a:prstGeom>
        </p:spPr>
        <p:txBody>
          <a:bodyPr wrap="square">
            <a:spAutoFit/>
          </a:bodyPr>
          <a:lstStyle/>
          <a:p>
            <a:r>
              <a:rPr lang="en-IN" sz="1300" dirty="0">
                <a:latin typeface="Arial Black" panose="020B0A04020102020204" pitchFamily="34" charset="0"/>
                <a:cs typeface="Arial" panose="020B0604020202020204" pitchFamily="34" charset="0"/>
                <a:sym typeface="Wingdings" panose="05000000000000000000" pitchFamily="2" charset="2"/>
              </a:rPr>
              <a:t> </a:t>
            </a:r>
            <a:r>
              <a:rPr lang="en-IN" sz="1300" b="1" dirty="0">
                <a:latin typeface="Arial" panose="020B0604020202020204" pitchFamily="34" charset="0"/>
                <a:cs typeface="Arial" panose="020B0604020202020204" pitchFamily="34" charset="0"/>
              </a:rPr>
              <a:t>STEADILY INCREASING CASES, SIMMILAR TO A LOGARITHMIC FUNCTION </a:t>
            </a:r>
          </a:p>
        </p:txBody>
      </p:sp>
      <p:sp>
        <p:nvSpPr>
          <p:cNvPr id="18" name="Rectangle 17"/>
          <p:cNvSpPr/>
          <p:nvPr/>
        </p:nvSpPr>
        <p:spPr>
          <a:xfrm>
            <a:off x="5750397" y="1770078"/>
            <a:ext cx="2560914" cy="738664"/>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UNPREDICTALE GROWTH; LARGE NUMBER OF NEW CASES</a:t>
            </a:r>
          </a:p>
        </p:txBody>
      </p:sp>
      <p:cxnSp>
        <p:nvCxnSpPr>
          <p:cNvPr id="20" name="Straight Arrow Connector 19"/>
          <p:cNvCxnSpPr/>
          <p:nvPr/>
        </p:nvCxnSpPr>
        <p:spPr>
          <a:xfrm flipV="1">
            <a:off x="5398568" y="2371035"/>
            <a:ext cx="351829" cy="93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cxnSpLocks/>
            <a:endCxn id="11" idx="1"/>
          </p:cNvCxnSpPr>
          <p:nvPr/>
        </p:nvCxnSpPr>
        <p:spPr>
          <a:xfrm flipV="1">
            <a:off x="5363947" y="4032259"/>
            <a:ext cx="141681" cy="105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cxnSpLocks/>
          </p:cNvCxnSpPr>
          <p:nvPr/>
        </p:nvCxnSpPr>
        <p:spPr>
          <a:xfrm>
            <a:off x="5398568" y="4709501"/>
            <a:ext cx="188080" cy="202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p:cNvCxnSpPr>
            <a:cxnSpLocks/>
          </p:cNvCxnSpPr>
          <p:nvPr/>
        </p:nvCxnSpPr>
        <p:spPr>
          <a:xfrm flipV="1">
            <a:off x="5422900" y="2371035"/>
            <a:ext cx="327497" cy="132893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7BAD55D-4F04-3A45-97AD-D7EE842C8049}"/>
              </a:ext>
            </a:extLst>
          </p:cNvPr>
          <p:cNvCxnSpPr>
            <a:cxnSpLocks/>
            <a:endCxn id="17" idx="2"/>
          </p:cNvCxnSpPr>
          <p:nvPr/>
        </p:nvCxnSpPr>
        <p:spPr>
          <a:xfrm flipV="1">
            <a:off x="10313233" y="2141579"/>
            <a:ext cx="135542" cy="2770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315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961" y="653534"/>
            <a:ext cx="6521594" cy="1446550"/>
          </a:xfrm>
          <a:prstGeom prst="rect">
            <a:avLst/>
          </a:prstGeom>
        </p:spPr>
        <p:txBody>
          <a:bodyPr wrap="none">
            <a:spAutoFit/>
          </a:bodyPr>
          <a:lstStyle/>
          <a:p>
            <a:r>
              <a:rPr lang="en-IN" sz="4400" dirty="0"/>
              <a:t>Exploratory Data Analysis 5 </a:t>
            </a:r>
          </a:p>
          <a:p>
            <a:endParaRPr lang="en-IN" sz="4400" dirty="0"/>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961" y="1721677"/>
            <a:ext cx="6411760" cy="4332699"/>
          </a:xfrm>
          <a:prstGeom prst="rect">
            <a:avLst/>
          </a:prstGeom>
        </p:spPr>
      </p:pic>
    </p:spTree>
    <p:extLst>
      <p:ext uri="{BB962C8B-B14F-4D97-AF65-F5344CB8AC3E}">
        <p14:creationId xmlns:p14="http://schemas.microsoft.com/office/powerpoint/2010/main" val="168086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4831" y="623554"/>
            <a:ext cx="6380529" cy="1938992"/>
          </a:xfrm>
          <a:prstGeom prst="rect">
            <a:avLst/>
          </a:prstGeom>
        </p:spPr>
        <p:txBody>
          <a:bodyPr wrap="none">
            <a:spAutoFit/>
          </a:bodyPr>
          <a:lstStyle/>
          <a:p>
            <a:r>
              <a:rPr lang="en-IN" sz="4400" dirty="0"/>
              <a:t>Exploratory Data Analysis 6</a:t>
            </a:r>
          </a:p>
          <a:p>
            <a:pPr algn="ctr"/>
            <a:r>
              <a:rPr lang="en-IN" sz="3200" dirty="0"/>
              <a:t>  </a:t>
            </a:r>
            <a:r>
              <a:rPr lang="en-IN" sz="2400" dirty="0">
                <a:latin typeface="Arial" panose="020B0604020202020204" pitchFamily="34" charset="0"/>
                <a:ea typeface="Apple Color Emoji" pitchFamily="2" charset="0"/>
                <a:cs typeface="Arial" panose="020B0604020202020204" pitchFamily="34" charset="0"/>
              </a:rPr>
              <a:t>Depicts Low Mortality Rate</a:t>
            </a:r>
          </a:p>
          <a:p>
            <a:endParaRPr lang="en-IN" sz="4400" dirty="0"/>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960" y="1933731"/>
            <a:ext cx="7138270" cy="4171576"/>
          </a:xfrm>
          <a:prstGeom prst="rect">
            <a:avLst/>
          </a:prstGeom>
        </p:spPr>
      </p:pic>
    </p:spTree>
    <p:extLst>
      <p:ext uri="{BB962C8B-B14F-4D97-AF65-F5344CB8AC3E}">
        <p14:creationId xmlns:p14="http://schemas.microsoft.com/office/powerpoint/2010/main" val="425330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4831" y="623554"/>
            <a:ext cx="6477094" cy="2185214"/>
          </a:xfrm>
          <a:prstGeom prst="rect">
            <a:avLst/>
          </a:prstGeom>
        </p:spPr>
        <p:txBody>
          <a:bodyPr wrap="none">
            <a:spAutoFit/>
          </a:bodyPr>
          <a:lstStyle/>
          <a:p>
            <a:r>
              <a:rPr lang="en-IN" sz="4400" dirty="0"/>
              <a:t>Exploratory Data Analysis 7</a:t>
            </a:r>
          </a:p>
          <a:p>
            <a:endParaRPr lang="en-IN" sz="2400" dirty="0">
              <a:latin typeface="Arial" panose="020B0604020202020204" pitchFamily="34" charset="0"/>
              <a:ea typeface="Apple Color Emoji" pitchFamily="2" charset="0"/>
              <a:cs typeface="Arial" panose="020B0604020202020204" pitchFamily="34" charset="0"/>
            </a:endParaRPr>
          </a:p>
          <a:p>
            <a:r>
              <a:rPr lang="en-IN" sz="2400" dirty="0">
                <a:latin typeface="Arial" panose="020B0604020202020204" pitchFamily="34" charset="0"/>
                <a:ea typeface="Apple Color Emoji" pitchFamily="2" charset="0"/>
                <a:cs typeface="Arial" panose="020B0604020202020204" pitchFamily="34" charset="0"/>
              </a:rPr>
              <a:t>Coronavirus in different parts of New York City</a:t>
            </a:r>
          </a:p>
          <a:p>
            <a:endParaRPr lang="en-IN" sz="4400" dirty="0"/>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EA221B85-1D60-3D43-BCA0-63BC3860F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854" y="2113614"/>
            <a:ext cx="6613071" cy="4114800"/>
          </a:xfrm>
          <a:prstGeom prst="rect">
            <a:avLst/>
          </a:prstGeom>
        </p:spPr>
      </p:pic>
    </p:spTree>
    <p:extLst>
      <p:ext uri="{BB962C8B-B14F-4D97-AF65-F5344CB8AC3E}">
        <p14:creationId xmlns:p14="http://schemas.microsoft.com/office/powerpoint/2010/main" val="218053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6673" y="1073258"/>
            <a:ext cx="3466013" cy="769441"/>
          </a:xfrm>
          <a:prstGeom prst="rect">
            <a:avLst/>
          </a:prstGeom>
        </p:spPr>
        <p:txBody>
          <a:bodyPr wrap="none">
            <a:spAutoFit/>
          </a:bodyPr>
          <a:lstStyle/>
          <a:p>
            <a:r>
              <a:rPr lang="en-IN" sz="4400" dirty="0"/>
              <a:t>DISCUSSION</a:t>
            </a:r>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a:extLst>
              <a:ext uri="{FF2B5EF4-FFF2-40B4-BE49-F238E27FC236}">
                <a16:creationId xmlns:a16="http://schemas.microsoft.com/office/drawing/2014/main" id="{BF9608E9-5102-5642-86B1-CB1B9B6E7B87}"/>
              </a:ext>
            </a:extLst>
          </p:cNvPr>
          <p:cNvSpPr/>
          <p:nvPr/>
        </p:nvSpPr>
        <p:spPr>
          <a:xfrm>
            <a:off x="1708878" y="2223329"/>
            <a:ext cx="9623685" cy="2677656"/>
          </a:xfrm>
          <a:prstGeom prst="rect">
            <a:avLst/>
          </a:prstGeom>
        </p:spPr>
        <p:txBody>
          <a:bodyPr wrap="square">
            <a:spAutoFit/>
          </a:bodyPr>
          <a:lstStyle/>
          <a:p>
            <a:r>
              <a:rPr lang="en-IN" sz="2000" dirty="0">
                <a:latin typeface="Arial" panose="020B0604020202020204" pitchFamily="34" charset="0"/>
              </a:rPr>
              <a:t> </a:t>
            </a:r>
            <a:endParaRPr lang="en-IN" sz="2000" dirty="0">
              <a:latin typeface="Helvetica" pitchFamily="2" charset="0"/>
            </a:endParaRPr>
          </a:p>
          <a:p>
            <a:pPr indent="-228600"/>
            <a:r>
              <a:rPr lang="en-IN" sz="2000" dirty="0">
                <a:latin typeface="Arial" panose="020B0604020202020204" pitchFamily="34" charset="0"/>
              </a:rPr>
              <a:t>1.</a:t>
            </a:r>
            <a:r>
              <a:rPr lang="en-IN" sz="2000" dirty="0">
                <a:latin typeface="Times New Roman" panose="02020603050405020304" pitchFamily="18" charset="0"/>
              </a:rPr>
              <a:t>   </a:t>
            </a:r>
            <a:r>
              <a:rPr lang="en-IN" sz="2000" dirty="0">
                <a:latin typeface="Arial" panose="020B0604020202020204" pitchFamily="34" charset="0"/>
              </a:rPr>
              <a:t>Lockdowns have helped in some countries like the UK while they have not proven beneficial in countries like India and the United States.</a:t>
            </a:r>
            <a:endParaRPr lang="en-IN" sz="2000" dirty="0">
              <a:latin typeface="Helvetica" pitchFamily="2" charset="0"/>
            </a:endParaRPr>
          </a:p>
          <a:p>
            <a:pPr indent="-228600"/>
            <a:r>
              <a:rPr lang="en-IN" sz="2000" dirty="0">
                <a:latin typeface="Arial" panose="020B0604020202020204" pitchFamily="34" charset="0"/>
              </a:rPr>
              <a:t>2.</a:t>
            </a:r>
            <a:r>
              <a:rPr lang="en-IN" sz="2000" dirty="0">
                <a:latin typeface="Times New Roman" panose="02020603050405020304" pitchFamily="18" charset="0"/>
              </a:rPr>
              <a:t>   </a:t>
            </a:r>
            <a:r>
              <a:rPr lang="en-IN" sz="2000" dirty="0">
                <a:latin typeface="Arial" panose="020B0604020202020204" pitchFamily="34" charset="0"/>
              </a:rPr>
              <a:t>The mortality rate of the coronavirus is very low as few people are dying, governments could open the economy for people who are at less risk.</a:t>
            </a:r>
            <a:endParaRPr lang="en-IN" sz="2000" dirty="0">
              <a:latin typeface="Helvetica" pitchFamily="2" charset="0"/>
            </a:endParaRPr>
          </a:p>
          <a:p>
            <a:pPr indent="-228600"/>
            <a:r>
              <a:rPr lang="en-IN" sz="2000" dirty="0">
                <a:latin typeface="Arial" panose="020B0604020202020204" pitchFamily="34" charset="0"/>
              </a:rPr>
              <a:t>3.</a:t>
            </a:r>
            <a:r>
              <a:rPr lang="en-IN" sz="2000" dirty="0">
                <a:latin typeface="Times New Roman" panose="02020603050405020304" pitchFamily="18" charset="0"/>
              </a:rPr>
              <a:t>   </a:t>
            </a:r>
            <a:r>
              <a:rPr lang="en-IN" sz="2000" dirty="0">
                <a:latin typeface="Arial" panose="020B0604020202020204" pitchFamily="34" charset="0"/>
              </a:rPr>
              <a:t>More healthcare resources should be devoted to Queens and Bronx as they have reported the greatest number of cases among places in New York City.</a:t>
            </a:r>
            <a:endParaRPr lang="en-IN" sz="2000" dirty="0">
              <a:latin typeface="Helvetica" pitchFamily="2" charset="0"/>
            </a:endParaRPr>
          </a:p>
          <a:p>
            <a:r>
              <a:rPr lang="en-IN" sz="2800" dirty="0">
                <a:latin typeface="Arial" panose="020B0604020202020204" pitchFamily="34" charset="0"/>
              </a:rPr>
              <a:t> </a:t>
            </a:r>
            <a:endParaRPr lang="en-IN" sz="2800" dirty="0">
              <a:latin typeface="Helvetica" pitchFamily="2" charset="0"/>
            </a:endParaRPr>
          </a:p>
        </p:txBody>
      </p:sp>
    </p:spTree>
    <p:extLst>
      <p:ext uri="{BB962C8B-B14F-4D97-AF65-F5344CB8AC3E}">
        <p14:creationId xmlns:p14="http://schemas.microsoft.com/office/powerpoint/2010/main" val="3170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8426" y="923356"/>
            <a:ext cx="4110997" cy="769441"/>
          </a:xfrm>
          <a:prstGeom prst="rect">
            <a:avLst/>
          </a:prstGeom>
        </p:spPr>
        <p:txBody>
          <a:bodyPr wrap="none">
            <a:spAutoFit/>
          </a:bodyPr>
          <a:lstStyle/>
          <a:p>
            <a:r>
              <a:rPr lang="en-IN" sz="4400" dirty="0"/>
              <a:t>CONCLUSIONS</a:t>
            </a:r>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a:extLst>
              <a:ext uri="{FF2B5EF4-FFF2-40B4-BE49-F238E27FC236}">
                <a16:creationId xmlns:a16="http://schemas.microsoft.com/office/drawing/2014/main" id="{BF9608E9-5102-5642-86B1-CB1B9B6E7B87}"/>
              </a:ext>
            </a:extLst>
          </p:cNvPr>
          <p:cNvSpPr/>
          <p:nvPr/>
        </p:nvSpPr>
        <p:spPr>
          <a:xfrm>
            <a:off x="944380" y="1842699"/>
            <a:ext cx="10388183" cy="3970318"/>
          </a:xfrm>
          <a:prstGeom prst="rect">
            <a:avLst/>
          </a:prstGeom>
        </p:spPr>
        <p:txBody>
          <a:bodyPr wrap="square">
            <a:spAutoFit/>
          </a:bodyPr>
          <a:lstStyle/>
          <a:p>
            <a:r>
              <a:rPr lang="en-IN" dirty="0">
                <a:latin typeface="Arial" panose="020B0604020202020204" pitchFamily="34" charset="0"/>
                <a:cs typeface="Arial" panose="020B0604020202020204" pitchFamily="34" charset="0"/>
              </a:rPr>
              <a:t> </a:t>
            </a:r>
          </a:p>
          <a:p>
            <a:pPr indent="-228600"/>
            <a:r>
              <a:rPr lang="en-US" dirty="0">
                <a:latin typeface="Arial" panose="020B0604020202020204" pitchFamily="34" charset="0"/>
                <a:cs typeface="Arial" panose="020B0604020202020204" pitchFamily="34" charset="0"/>
              </a:rPr>
              <a:t>The effects of Coronavirus can clearly be seen in my analysis. It can be discerned that: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   The United States has shown a large increase in the number of cases. It has recorded the most cases in the world and the lockdown hasn’t helped control the situation.</a:t>
            </a:r>
          </a:p>
          <a:p>
            <a:r>
              <a:rPr lang="en-US" dirty="0">
                <a:latin typeface="Arial" panose="020B0604020202020204" pitchFamily="34" charset="0"/>
                <a:cs typeface="Arial" panose="020B0604020202020204" pitchFamily="34" charset="0"/>
              </a:rPr>
              <a:t>2.   Russia and the United Kingdom have done well in controlling the coronavirus. The number of daily cases has decreased in both countries and they are reporting less new cases every day and are “flattening the curve”.</a:t>
            </a:r>
          </a:p>
          <a:p>
            <a:r>
              <a:rPr lang="en-US" dirty="0">
                <a:latin typeface="Arial" panose="020B0604020202020204" pitchFamily="34" charset="0"/>
                <a:cs typeface="Arial" panose="020B0604020202020204" pitchFamily="34" charset="0"/>
              </a:rPr>
              <a:t>3.   India and Brazil have a rapid growth of </a:t>
            </a:r>
            <a:r>
              <a:rPr lang="en-US" dirty="0" err="1">
                <a:latin typeface="Arial" panose="020B0604020202020204" pitchFamily="34" charset="0"/>
                <a:cs typeface="Arial" panose="020B0604020202020204" pitchFamily="34" charset="0"/>
              </a:rPr>
              <a:t>Covid</a:t>
            </a:r>
            <a:r>
              <a:rPr lang="en-US" dirty="0">
                <a:latin typeface="Arial" panose="020B0604020202020204" pitchFamily="34" charset="0"/>
                <a:cs typeface="Arial" panose="020B0604020202020204" pitchFamily="34" charset="0"/>
              </a:rPr>
              <a:t> cases. The imposition of the lockdown hasn’t helped India as it still has a trend of increasing cases similar to a logarithmic function.</a:t>
            </a:r>
          </a:p>
          <a:p>
            <a:r>
              <a:rPr lang="en-US" dirty="0">
                <a:latin typeface="Arial" panose="020B0604020202020204" pitchFamily="34" charset="0"/>
                <a:cs typeface="Arial" panose="020B0604020202020204" pitchFamily="34" charset="0"/>
              </a:rPr>
              <a:t>4.   Countries like New Zealand and China have done very well in combating the coronavirus and can be ideals for other countries.</a:t>
            </a:r>
          </a:p>
          <a:p>
            <a:r>
              <a:rPr lang="en-US" dirty="0">
                <a:latin typeface="Arial" panose="020B0604020202020204" pitchFamily="34" charset="0"/>
                <a:cs typeface="Arial" panose="020B0604020202020204" pitchFamily="34" charset="0"/>
              </a:rPr>
              <a:t>5.   In New York, Bronx and Queens have reported the most Coronavirus cases. </a:t>
            </a:r>
          </a:p>
          <a:p>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5386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sz="half" idx="1"/>
          </p:nvPr>
        </p:nvSpPr>
        <p:spPr/>
        <p:txBody>
          <a:bodyPr>
            <a:noAutofit/>
          </a:bodyPr>
          <a:lstStyle/>
          <a:p>
            <a:pPr marL="0" indent="0">
              <a:buNone/>
            </a:pPr>
            <a:r>
              <a:rPr lang="en-IN" sz="1800" dirty="0"/>
              <a:t>Corona Virus or COVID 19 is a disease which causes more severe disease than seasonal influenza.</a:t>
            </a:r>
            <a:br>
              <a:rPr lang="en-IN" sz="1800" dirty="0"/>
            </a:br>
            <a:br>
              <a:rPr lang="en-IN" sz="1800" dirty="0"/>
            </a:br>
            <a:r>
              <a:rPr lang="en-IN" sz="1800" dirty="0"/>
              <a:t>While many people globally have built up immunity to seasonal flu strains, COVID-19 is a new virus to which no one has immunity. That means more people are susceptible to infection, and some will suffer severe disease.</a:t>
            </a:r>
            <a:br>
              <a:rPr lang="en-IN" sz="1800" dirty="0"/>
            </a:br>
            <a:br>
              <a:rPr lang="en-IN" sz="1800" dirty="0"/>
            </a:br>
            <a:r>
              <a:rPr lang="en-IN" sz="1800" dirty="0"/>
              <a:t>Globally, about 3.4% of reported COVID-19 cases have died. By comparison, seasonal flu generally kills far fewer than 1% of those infected.</a:t>
            </a:r>
          </a:p>
        </p:txBody>
      </p:sp>
      <p:pic>
        <p:nvPicPr>
          <p:cNvPr id="1026" name="Picture 2" descr="Coronavirus &amp; COVID-19 Overview: Symptoms, Risks, Prevention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9271" y="2898017"/>
            <a:ext cx="3882935" cy="258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4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Science for COVID 19</a:t>
            </a:r>
          </a:p>
        </p:txBody>
      </p:sp>
      <p:sp>
        <p:nvSpPr>
          <p:cNvPr id="3" name="Content Placeholder 2"/>
          <p:cNvSpPr>
            <a:spLocks noGrp="1"/>
          </p:cNvSpPr>
          <p:nvPr>
            <p:ph sz="half" idx="1"/>
          </p:nvPr>
        </p:nvSpPr>
        <p:spPr>
          <a:xfrm>
            <a:off x="1295402" y="2560320"/>
            <a:ext cx="4718304" cy="3310128"/>
          </a:xfrm>
        </p:spPr>
        <p:txBody>
          <a:bodyPr/>
          <a:lstStyle/>
          <a:p>
            <a:pPr marL="0" indent="0">
              <a:buNone/>
            </a:pPr>
            <a:r>
              <a:rPr lang="en-IN" dirty="0"/>
              <a:t>Data Science has helped us a lot during the COVID 19 pandemic.</a:t>
            </a:r>
          </a:p>
          <a:p>
            <a:pPr marL="0" indent="0">
              <a:buNone/>
            </a:pPr>
            <a:r>
              <a:rPr lang="en-IN" dirty="0"/>
              <a:t>There are several dashboards made which are referred by people all across the globe. These dashboards are constantly giving us information about this crisis, proving how valuable data analytics is.</a:t>
            </a:r>
          </a:p>
        </p:txBody>
      </p:sp>
      <p:grpSp>
        <p:nvGrpSpPr>
          <p:cNvPr id="8" name="Group 7"/>
          <p:cNvGrpSpPr/>
          <p:nvPr/>
        </p:nvGrpSpPr>
        <p:grpSpPr>
          <a:xfrm>
            <a:off x="6346031" y="3064247"/>
            <a:ext cx="4454981" cy="2447815"/>
            <a:chOff x="6096000" y="2642766"/>
            <a:chExt cx="4454981" cy="2447815"/>
          </a:xfrm>
        </p:grpSpPr>
        <p:pic>
          <p:nvPicPr>
            <p:cNvPr id="5" name="Picture 4"/>
            <p:cNvPicPr>
              <a:picLocks noChangeAspect="1"/>
            </p:cNvPicPr>
            <p:nvPr/>
          </p:nvPicPr>
          <p:blipFill>
            <a:blip r:embed="rId2"/>
            <a:stretch>
              <a:fillRect/>
            </a:stretch>
          </p:blipFill>
          <p:spPr>
            <a:xfrm>
              <a:off x="6096000" y="2642766"/>
              <a:ext cx="4454980" cy="2149951"/>
            </a:xfrm>
            <a:prstGeom prst="rect">
              <a:avLst/>
            </a:prstGeom>
          </p:spPr>
        </p:pic>
        <p:sp>
          <p:nvSpPr>
            <p:cNvPr id="6" name="TextBox 5"/>
            <p:cNvSpPr txBox="1"/>
            <p:nvPr/>
          </p:nvSpPr>
          <p:spPr>
            <a:xfrm>
              <a:off x="9386889" y="4921304"/>
              <a:ext cx="1164092" cy="169277"/>
            </a:xfrm>
            <a:prstGeom prst="rect">
              <a:avLst/>
            </a:prstGeom>
            <a:noFill/>
          </p:spPr>
          <p:txBody>
            <a:bodyPr wrap="square" rtlCol="0">
              <a:spAutoFit/>
            </a:bodyPr>
            <a:lstStyle/>
            <a:p>
              <a:r>
                <a:rPr lang="en-IN" sz="500" dirty="0"/>
                <a:t>SOURCE : World Health Organisation</a:t>
              </a:r>
            </a:p>
          </p:txBody>
        </p:sp>
      </p:grpSp>
    </p:spTree>
    <p:extLst>
      <p:ext uri="{BB962C8B-B14F-4D97-AF65-F5344CB8AC3E}">
        <p14:creationId xmlns:p14="http://schemas.microsoft.com/office/powerpoint/2010/main" val="400689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Description 1</a:t>
            </a:r>
          </a:p>
        </p:txBody>
      </p:sp>
      <p:sp>
        <p:nvSpPr>
          <p:cNvPr id="3" name="Content Placeholder 2"/>
          <p:cNvSpPr>
            <a:spLocks noGrp="1"/>
          </p:cNvSpPr>
          <p:nvPr>
            <p:ph idx="1"/>
          </p:nvPr>
        </p:nvSpPr>
        <p:spPr/>
        <p:txBody>
          <a:bodyPr>
            <a:normAutofit/>
          </a:bodyPr>
          <a:lstStyle/>
          <a:p>
            <a:pPr marL="0" indent="0">
              <a:buNone/>
            </a:pPr>
            <a:r>
              <a:rPr lang="en-IN" b="1" dirty="0"/>
              <a:t>Data 1 :</a:t>
            </a:r>
            <a:endParaRPr lang="en-IN" dirty="0"/>
          </a:p>
          <a:p>
            <a:pPr marL="0" indent="0">
              <a:buNone/>
            </a:pPr>
            <a:r>
              <a:rPr lang="en-IN" dirty="0"/>
              <a:t>The primary data which is to be used for this analysis would be the number of COVID cases in different countries on different dates. This will help us to see, for e.g. How COVID cases in different parts of the world have changed overtime.</a:t>
            </a:r>
          </a:p>
          <a:p>
            <a:pPr marL="0" lvl="0" indent="0">
              <a:buNone/>
            </a:pPr>
            <a:r>
              <a:rPr lang="en-IN" dirty="0"/>
              <a:t>This data is available online for free at : </a:t>
            </a:r>
            <a:r>
              <a:rPr lang="en-US" altLang="en-US" sz="1400" dirty="0">
                <a:solidFill>
                  <a:srgbClr val="337AB7"/>
                </a:solidFill>
                <a:latin typeface="Arial" panose="020B0604020202020204" pitchFamily="34" charset="0"/>
                <a:cs typeface="Arial" panose="020B0604020202020204" pitchFamily="34" charset="0"/>
                <a:hlinkClick r:id="rId2"/>
              </a:rPr>
              <a:t>ps://covid.ourworldindata.org/data/ecdc/total_cases.csv</a:t>
            </a:r>
            <a:r>
              <a:rPr lang="en-US" altLang="en-US" sz="1400" dirty="0">
                <a:solidFill>
                  <a:schemeClr val="tx1"/>
                </a:solidFill>
              </a:rPr>
              <a:t> </a:t>
            </a:r>
            <a:endParaRPr lang="en-US" altLang="en-US" sz="1400" dirty="0">
              <a:solidFill>
                <a:schemeClr val="tx1"/>
              </a:solidFill>
              <a:latin typeface="Arial" panose="020B0604020202020204" pitchFamily="34" charset="0"/>
            </a:endParaRPr>
          </a:p>
          <a:p>
            <a:pPr marL="0" indent="0">
              <a:buNone/>
            </a:pPr>
            <a:r>
              <a:rPr lang="en-IN" dirty="0"/>
              <a:t> </a:t>
            </a:r>
          </a:p>
          <a:p>
            <a:pPr marL="0" indent="0">
              <a:buNone/>
            </a:pPr>
            <a:endParaRPr lang="en-IN" dirty="0"/>
          </a:p>
          <a:p>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4346" y="5117234"/>
            <a:ext cx="2909150" cy="1029567"/>
          </a:xfrm>
          <a:prstGeom prst="rect">
            <a:avLst/>
          </a:prstGeom>
        </p:spPr>
      </p:pic>
    </p:spTree>
    <p:extLst>
      <p:ext uri="{BB962C8B-B14F-4D97-AF65-F5344CB8AC3E}">
        <p14:creationId xmlns:p14="http://schemas.microsoft.com/office/powerpoint/2010/main" val="385074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Description 2</a:t>
            </a:r>
          </a:p>
        </p:txBody>
      </p:sp>
      <p:sp>
        <p:nvSpPr>
          <p:cNvPr id="3" name="Content Placeholder 2"/>
          <p:cNvSpPr>
            <a:spLocks noGrp="1"/>
          </p:cNvSpPr>
          <p:nvPr>
            <p:ph idx="1"/>
          </p:nvPr>
        </p:nvSpPr>
        <p:spPr/>
        <p:txBody>
          <a:bodyPr>
            <a:normAutofit/>
          </a:bodyPr>
          <a:lstStyle/>
          <a:p>
            <a:pPr marL="0" indent="0">
              <a:buNone/>
            </a:pPr>
            <a:r>
              <a:rPr lang="en-IN" b="1" dirty="0"/>
              <a:t>Data 2 :</a:t>
            </a:r>
            <a:endParaRPr lang="en-IN" dirty="0"/>
          </a:p>
          <a:p>
            <a:pPr marL="0" indent="0">
              <a:buNone/>
            </a:pPr>
            <a:r>
              <a:rPr lang="en-IN" dirty="0"/>
              <a:t>We would also use the data for the total number of deaths which were caused by the coronavirus in different countries overtime to find trends and perform an analysis.</a:t>
            </a:r>
          </a:p>
          <a:p>
            <a:pPr marL="0" indent="0">
              <a:buNone/>
            </a:pPr>
            <a:r>
              <a:rPr lang="en-IN" dirty="0"/>
              <a:t>This data is available online for free at : </a:t>
            </a:r>
            <a:r>
              <a:rPr lang="en-IN" sz="1400" u="sng" dirty="0">
                <a:solidFill>
                  <a:schemeClr val="accent1">
                    <a:lumMod val="60000"/>
                    <a:lumOff val="40000"/>
                  </a:schemeClr>
                </a:solidFill>
                <a:latin typeface="Arial" panose="020B0604020202020204" pitchFamily="34" charset="0"/>
                <a:cs typeface="Arial" panose="020B0604020202020204" pitchFamily="34" charset="0"/>
              </a:rPr>
              <a:t>htt</a:t>
            </a:r>
            <a:r>
              <a:rPr lang="en-US" altLang="en-US" sz="1400" u="sng" dirty="0">
                <a:solidFill>
                  <a:schemeClr val="accent1">
                    <a:lumMod val="60000"/>
                    <a:lumOff val="40000"/>
                  </a:schemeClr>
                </a:solidFill>
                <a:latin typeface="Arial" panose="020B0604020202020204" pitchFamily="34" charset="0"/>
                <a:cs typeface="Arial" panose="020B0604020202020204" pitchFamily="34" charset="0"/>
                <a:hlinkClick r:id="rId2"/>
              </a:rPr>
              <a:t>ps://</a:t>
            </a:r>
            <a:r>
              <a:rPr lang="en-US" altLang="en-US" sz="1400" dirty="0">
                <a:solidFill>
                  <a:schemeClr val="accent1">
                    <a:lumMod val="60000"/>
                    <a:lumOff val="40000"/>
                  </a:schemeClr>
                </a:solidFill>
                <a:latin typeface="Arial" panose="020B0604020202020204" pitchFamily="34" charset="0"/>
                <a:cs typeface="Arial" panose="020B0604020202020204" pitchFamily="34" charset="0"/>
                <a:hlinkClick r:id="rId2"/>
              </a:rPr>
              <a:t>covid.ourworldindata.org/data/ecdc/total_cases.csv</a:t>
            </a:r>
            <a:r>
              <a:rPr lang="en-US" altLang="en-US" sz="1400" dirty="0">
                <a:solidFill>
                  <a:schemeClr val="accent1">
                    <a:lumMod val="60000"/>
                    <a:lumOff val="40000"/>
                  </a:schemeClr>
                </a:solidFill>
              </a:rPr>
              <a:t> </a:t>
            </a:r>
            <a:endParaRPr lang="en-US" altLang="en-US" sz="1400" dirty="0">
              <a:solidFill>
                <a:schemeClr val="accent1">
                  <a:lumMod val="60000"/>
                  <a:lumOff val="40000"/>
                </a:schemeClr>
              </a:solidFill>
              <a:latin typeface="Arial" panose="020B0604020202020204" pitchFamily="34" charset="0"/>
            </a:endParaRPr>
          </a:p>
          <a:p>
            <a:pPr marL="0" indent="0">
              <a:buNone/>
            </a:pPr>
            <a:r>
              <a:rPr lang="en-IN" dirty="0"/>
              <a:t> </a:t>
            </a:r>
          </a:p>
          <a:p>
            <a:pPr marL="0" indent="0">
              <a:buNone/>
            </a:pPr>
            <a:endParaRPr lang="en-IN" dirty="0"/>
          </a:p>
          <a:p>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9360" y="4757666"/>
            <a:ext cx="3925150" cy="1389135"/>
          </a:xfrm>
          <a:prstGeom prst="rect">
            <a:avLst/>
          </a:prstGeom>
        </p:spPr>
      </p:pic>
    </p:spTree>
    <p:extLst>
      <p:ext uri="{BB962C8B-B14F-4D97-AF65-F5344CB8AC3E}">
        <p14:creationId xmlns:p14="http://schemas.microsoft.com/office/powerpoint/2010/main" val="356602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Description 3</a:t>
            </a:r>
          </a:p>
        </p:txBody>
      </p:sp>
      <p:sp>
        <p:nvSpPr>
          <p:cNvPr id="3" name="Content Placeholder 2"/>
          <p:cNvSpPr>
            <a:spLocks noGrp="1"/>
          </p:cNvSpPr>
          <p:nvPr>
            <p:ph idx="1"/>
          </p:nvPr>
        </p:nvSpPr>
        <p:spPr/>
        <p:txBody>
          <a:bodyPr>
            <a:normAutofit/>
          </a:bodyPr>
          <a:lstStyle/>
          <a:p>
            <a:pPr marL="0" indent="0">
              <a:buNone/>
            </a:pPr>
            <a:r>
              <a:rPr lang="en-IN" b="1" dirty="0"/>
              <a:t>Data 3 :</a:t>
            </a:r>
            <a:endParaRPr lang="en-IN" dirty="0"/>
          </a:p>
          <a:p>
            <a:pPr marL="0" indent="0">
              <a:buNone/>
            </a:pPr>
            <a:r>
              <a:rPr lang="en-IN" dirty="0"/>
              <a:t>We would also use the data for new COVID cases as this will help us to for e.g. observe how the daily growth in COVID cases has changed overtime.</a:t>
            </a:r>
          </a:p>
          <a:p>
            <a:pPr marL="0" indent="0">
              <a:buNone/>
            </a:pPr>
            <a:r>
              <a:rPr lang="en-IN" dirty="0"/>
              <a:t>This data is available online for free at : </a:t>
            </a:r>
            <a:r>
              <a:rPr lang="en-IN" sz="1400" u="sng" dirty="0">
                <a:solidFill>
                  <a:schemeClr val="accent1">
                    <a:lumMod val="60000"/>
                    <a:lumOff val="40000"/>
                  </a:schemeClr>
                </a:solidFill>
                <a:latin typeface="Arial" panose="020B0604020202020204" pitchFamily="34" charset="0"/>
                <a:cs typeface="Arial" panose="020B0604020202020204" pitchFamily="34" charset="0"/>
              </a:rPr>
              <a:t>htt</a:t>
            </a:r>
            <a:r>
              <a:rPr lang="en-US" altLang="en-US" sz="1400" u="sng" dirty="0">
                <a:solidFill>
                  <a:schemeClr val="accent1">
                    <a:lumMod val="60000"/>
                    <a:lumOff val="40000"/>
                  </a:schemeClr>
                </a:solidFill>
                <a:latin typeface="Arial" panose="020B0604020202020204" pitchFamily="34" charset="0"/>
                <a:cs typeface="Arial" panose="020B0604020202020204" pitchFamily="34" charset="0"/>
                <a:hlinkClick r:id="rId2"/>
              </a:rPr>
              <a:t>ps://</a:t>
            </a:r>
            <a:r>
              <a:rPr lang="en-US" altLang="en-US" sz="1400" dirty="0">
                <a:solidFill>
                  <a:schemeClr val="accent1">
                    <a:lumMod val="60000"/>
                    <a:lumOff val="40000"/>
                  </a:schemeClr>
                </a:solidFill>
                <a:latin typeface="Arial" panose="020B0604020202020204" pitchFamily="34" charset="0"/>
                <a:cs typeface="Arial" panose="020B0604020202020204" pitchFamily="34" charset="0"/>
                <a:hlinkClick r:id="rId2"/>
              </a:rPr>
              <a:t>covid.ourworldindata.org/data/ecdc/total_cases.csv</a:t>
            </a:r>
            <a:r>
              <a:rPr lang="en-US" altLang="en-US" sz="1400" dirty="0">
                <a:solidFill>
                  <a:schemeClr val="accent1">
                    <a:lumMod val="60000"/>
                    <a:lumOff val="40000"/>
                  </a:schemeClr>
                </a:solidFill>
              </a:rPr>
              <a:t> </a:t>
            </a:r>
            <a:endParaRPr lang="en-US" altLang="en-US" sz="1400" dirty="0">
              <a:solidFill>
                <a:schemeClr val="accent1">
                  <a:lumMod val="60000"/>
                  <a:lumOff val="40000"/>
                </a:schemeClr>
              </a:solidFill>
              <a:latin typeface="Arial" panose="020B0604020202020204" pitchFamily="34" charset="0"/>
            </a:endParaRPr>
          </a:p>
          <a:p>
            <a:pPr marL="0" indent="0">
              <a:buNone/>
            </a:pPr>
            <a:r>
              <a:rPr lang="en-IN" dirty="0"/>
              <a:t> </a:t>
            </a:r>
          </a:p>
          <a:p>
            <a:pPr marL="0" indent="0">
              <a:buNone/>
            </a:pPr>
            <a:endParaRPr lang="en-IN" dirty="0"/>
          </a:p>
          <a:p>
            <a:endParaRPr lang="en-IN" dirty="0"/>
          </a:p>
        </p:txBody>
      </p:sp>
      <p:sp>
        <p:nvSpPr>
          <p:cNvPr id="4"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7AB7"/>
                </a:solidFill>
                <a:effectLst/>
                <a:latin typeface="Arial" panose="020B0604020202020204" pitchFamily="34" charset="0"/>
                <a:cs typeface="Arial" panose="020B0604020202020204" pitchFamily="34" charset="0"/>
                <a:hlinkClick r:id="rId3"/>
              </a:rPr>
              <a:t>https://covid.ourworldindata.org/data/ecdc/new_cases.csv</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6967" y="4438304"/>
            <a:ext cx="4827543" cy="1708498"/>
          </a:xfrm>
          <a:prstGeom prst="rect">
            <a:avLst/>
          </a:prstGeom>
        </p:spPr>
      </p:pic>
    </p:spTree>
    <p:extLst>
      <p:ext uri="{BB962C8B-B14F-4D97-AF65-F5344CB8AC3E}">
        <p14:creationId xmlns:p14="http://schemas.microsoft.com/office/powerpoint/2010/main" val="54470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Description 4</a:t>
            </a:r>
          </a:p>
        </p:txBody>
      </p:sp>
      <p:sp>
        <p:nvSpPr>
          <p:cNvPr id="3" name="Content Placeholder 2"/>
          <p:cNvSpPr>
            <a:spLocks noGrp="1"/>
          </p:cNvSpPr>
          <p:nvPr>
            <p:ph idx="1"/>
          </p:nvPr>
        </p:nvSpPr>
        <p:spPr/>
        <p:txBody>
          <a:bodyPr>
            <a:normAutofit/>
          </a:bodyPr>
          <a:lstStyle/>
          <a:p>
            <a:pPr marL="0" indent="0">
              <a:buNone/>
            </a:pPr>
            <a:r>
              <a:rPr lang="en-IN" b="1" dirty="0"/>
              <a:t>Data 4 :</a:t>
            </a:r>
            <a:endParaRPr lang="en-IN" dirty="0"/>
          </a:p>
          <a:p>
            <a:pPr marL="0" indent="0">
              <a:buNone/>
            </a:pPr>
            <a:r>
              <a:rPr lang="en-IN" dirty="0"/>
              <a:t>We would also use the data for new COVID deaths as this will help us to for e.g. observe how the daily growth in COVID deaths have changed overtime.</a:t>
            </a:r>
          </a:p>
          <a:p>
            <a:pPr marL="0" lvl="0" indent="0" defTabSz="914400" eaLnBrk="0" fontAlgn="base" hangingPunct="0">
              <a:spcBef>
                <a:spcPct val="0"/>
              </a:spcBef>
              <a:spcAft>
                <a:spcPct val="0"/>
              </a:spcAft>
              <a:buClrTx/>
              <a:buSzTx/>
              <a:buNone/>
            </a:pPr>
            <a:r>
              <a:rPr lang="en-IN" dirty="0"/>
              <a:t>This data is available online for free at : </a:t>
            </a:r>
            <a:r>
              <a:rPr lang="en-US" altLang="en-US" sz="1400" dirty="0">
                <a:solidFill>
                  <a:srgbClr val="337AB7"/>
                </a:solidFill>
                <a:latin typeface="Arial" panose="020B0604020202020204" pitchFamily="34" charset="0"/>
                <a:cs typeface="Arial" panose="020B0604020202020204" pitchFamily="34" charset="0"/>
                <a:hlinkClick r:id="rId2"/>
              </a:rPr>
              <a:t>https://covid.ourworldindata.org/data/ecdc/new_deaths.csv</a:t>
            </a:r>
            <a:endParaRPr lang="en-US" altLang="en-US" sz="800" dirty="0">
              <a:solidFill>
                <a:schemeClr val="tx1"/>
              </a:solidFill>
            </a:endParaRPr>
          </a:p>
          <a:p>
            <a:pPr marL="0" indent="0">
              <a:buNone/>
            </a:pPr>
            <a:endParaRPr lang="en-US" altLang="en-US" sz="1400" dirty="0">
              <a:solidFill>
                <a:schemeClr val="accent1">
                  <a:lumMod val="60000"/>
                  <a:lumOff val="40000"/>
                </a:schemeClr>
              </a:solidFill>
              <a:latin typeface="Arial" panose="020B0604020202020204" pitchFamily="34" charset="0"/>
            </a:endParaRPr>
          </a:p>
          <a:p>
            <a:pPr marL="0" indent="0">
              <a:buNone/>
            </a:pPr>
            <a:r>
              <a:rPr lang="en-IN" dirty="0"/>
              <a:t> </a:t>
            </a:r>
          </a:p>
          <a:p>
            <a:pPr marL="0" indent="0">
              <a:buNone/>
            </a:pPr>
            <a:endParaRPr lang="en-IN" dirty="0"/>
          </a:p>
          <a:p>
            <a:endParaRPr lang="en-IN"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6967" y="4438304"/>
            <a:ext cx="4827543" cy="1708498"/>
          </a:xfrm>
          <a:prstGeom prst="rect">
            <a:avLst/>
          </a:prstGeom>
        </p:spPr>
      </p:pic>
    </p:spTree>
    <p:extLst>
      <p:ext uri="{BB962C8B-B14F-4D97-AF65-F5344CB8AC3E}">
        <p14:creationId xmlns:p14="http://schemas.microsoft.com/office/powerpoint/2010/main" val="307429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Description 5</a:t>
            </a:r>
          </a:p>
        </p:txBody>
      </p:sp>
      <p:sp>
        <p:nvSpPr>
          <p:cNvPr id="3" name="Content Placeholder 2"/>
          <p:cNvSpPr>
            <a:spLocks noGrp="1"/>
          </p:cNvSpPr>
          <p:nvPr>
            <p:ph idx="1"/>
          </p:nvPr>
        </p:nvSpPr>
        <p:spPr/>
        <p:txBody>
          <a:bodyPr>
            <a:normAutofit/>
          </a:bodyPr>
          <a:lstStyle/>
          <a:p>
            <a:pPr marL="0" indent="0">
              <a:buNone/>
            </a:pPr>
            <a:r>
              <a:rPr lang="en-IN" b="1" dirty="0"/>
              <a:t>Data 5 :</a:t>
            </a:r>
            <a:endParaRPr lang="en-IN" dirty="0"/>
          </a:p>
          <a:p>
            <a:pPr marL="0" indent="0">
              <a:buNone/>
            </a:pPr>
            <a:r>
              <a:rPr lang="en-IN" dirty="0"/>
              <a:t>Lastly, data from New York was also used in my analysis in order to explore a particular area and compare how COVID has impacted different neighbourhoods in the city of New York.</a:t>
            </a:r>
          </a:p>
          <a:p>
            <a:pPr marL="0" indent="0">
              <a:buNone/>
            </a:pPr>
            <a:r>
              <a:rPr lang="en-IN" dirty="0"/>
              <a:t>This data is available online for free at :</a:t>
            </a:r>
            <a:r>
              <a:rPr lang="en-US" altLang="en-US" sz="1400" dirty="0">
                <a:solidFill>
                  <a:schemeClr val="accent1">
                    <a:lumMod val="60000"/>
                    <a:lumOff val="40000"/>
                  </a:schemeClr>
                </a:solidFill>
              </a:rPr>
              <a:t> </a:t>
            </a:r>
            <a:r>
              <a:rPr lang="en-US" altLang="en-US" sz="1400" dirty="0">
                <a:solidFill>
                  <a:srgbClr val="1155CC"/>
                </a:solidFill>
                <a:latin typeface="Arial" panose="020B0604020202020204" pitchFamily="34" charset="0"/>
                <a:cs typeface="Arial" panose="020B0604020202020204" pitchFamily="34" charset="0"/>
                <a:hlinkClick r:id="rId2"/>
              </a:rPr>
              <a:t>https://raw.githubusercontent.com/nychealth/coronavirus-data/master/data-by-modzcta.csv</a:t>
            </a:r>
            <a:r>
              <a:rPr lang="en-US" altLang="en-US" sz="900" dirty="0">
                <a:solidFill>
                  <a:schemeClr val="tx1"/>
                </a:solidFill>
              </a:rPr>
              <a:t> </a:t>
            </a:r>
            <a:endParaRPr lang="en-US" altLang="en-US" sz="1400" dirty="0">
              <a:solidFill>
                <a:schemeClr val="accent1">
                  <a:lumMod val="60000"/>
                  <a:lumOff val="40000"/>
                </a:schemeClr>
              </a:solidFill>
              <a:latin typeface="Arial" panose="020B0604020202020204" pitchFamily="34" charset="0"/>
            </a:endParaRPr>
          </a:p>
          <a:p>
            <a:pPr marL="0" indent="0">
              <a:buNone/>
            </a:pPr>
            <a:r>
              <a:rPr lang="en-IN" dirty="0"/>
              <a:t> </a:t>
            </a:r>
          </a:p>
          <a:p>
            <a:pPr marL="0" indent="0">
              <a:buNone/>
            </a:pPr>
            <a:endParaRPr lang="en-IN" dirty="0"/>
          </a:p>
          <a:p>
            <a:endParaRPr lang="en-IN"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0240" y="4854027"/>
            <a:ext cx="6045200" cy="1201412"/>
          </a:xfrm>
          <a:prstGeom prst="rect">
            <a:avLst/>
          </a:prstGeom>
        </p:spPr>
      </p:pic>
    </p:spTree>
    <p:extLst>
      <p:ext uri="{BB962C8B-B14F-4D97-AF65-F5344CB8AC3E}">
        <p14:creationId xmlns:p14="http://schemas.microsoft.com/office/powerpoint/2010/main" val="125681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961" y="653534"/>
            <a:ext cx="6380529" cy="769441"/>
          </a:xfrm>
          <a:prstGeom prst="rect">
            <a:avLst/>
          </a:prstGeom>
        </p:spPr>
        <p:txBody>
          <a:bodyPr wrap="none">
            <a:spAutoFit/>
          </a:bodyPr>
          <a:lstStyle/>
          <a:p>
            <a:r>
              <a:rPr lang="en-IN" sz="4400" dirty="0"/>
              <a:t>Exploratory Data Analysis 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1612023"/>
            <a:ext cx="6553450" cy="4428445"/>
          </a:xfrm>
          <a:prstGeom prst="rect">
            <a:avLst/>
          </a:prstGeom>
        </p:spPr>
      </p:pic>
      <p:sp>
        <p:nvSpPr>
          <p:cNvPr id="4" name="TextBox 3"/>
          <p:cNvSpPr txBox="1"/>
          <p:nvPr/>
        </p:nvSpPr>
        <p:spPr>
          <a:xfrm>
            <a:off x="8865266" y="2076970"/>
            <a:ext cx="2356870" cy="307777"/>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 TOTAL GLOBAL CASES</a:t>
            </a:r>
          </a:p>
        </p:txBody>
      </p:sp>
      <p:sp>
        <p:nvSpPr>
          <p:cNvPr id="5" name="TextBox 4"/>
          <p:cNvSpPr txBox="1"/>
          <p:nvPr/>
        </p:nvSpPr>
        <p:spPr>
          <a:xfrm>
            <a:off x="8865266" y="5069840"/>
            <a:ext cx="2458470" cy="307777"/>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 TOTAL GLOBAL DEATHS</a:t>
            </a:r>
          </a:p>
        </p:txBody>
      </p:sp>
    </p:spTree>
    <p:extLst>
      <p:ext uri="{BB962C8B-B14F-4D97-AF65-F5344CB8AC3E}">
        <p14:creationId xmlns:p14="http://schemas.microsoft.com/office/powerpoint/2010/main" val="40583013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123</TotalTime>
  <Words>933</Words>
  <Application>Microsoft Macintosh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 Color Emoji</vt:lpstr>
      <vt:lpstr>Arial</vt:lpstr>
      <vt:lpstr>Arial Black</vt:lpstr>
      <vt:lpstr>Garamond</vt:lpstr>
      <vt:lpstr>Helvetica</vt:lpstr>
      <vt:lpstr>Times New Roman</vt:lpstr>
      <vt:lpstr>Wingdings</vt:lpstr>
      <vt:lpstr>Organic</vt:lpstr>
      <vt:lpstr>Applied Capstone Project – Analysing the effect of COVID 19</vt:lpstr>
      <vt:lpstr>Introduction</vt:lpstr>
      <vt:lpstr>Data Science for COVID 19</vt:lpstr>
      <vt:lpstr>Data Description 1</vt:lpstr>
      <vt:lpstr>Data Description 2</vt:lpstr>
      <vt:lpstr>Data Description 3</vt:lpstr>
      <vt:lpstr>Data Description 4</vt:lpstr>
      <vt:lpstr>Data Description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Capstone Project – Analysing the effect of COVID 19</dc:title>
  <dc:creator>Windows User</dc:creator>
  <cp:lastModifiedBy>Microsoft Office User</cp:lastModifiedBy>
  <cp:revision>15</cp:revision>
  <cp:lastPrinted>2020-06-23T14:48:16Z</cp:lastPrinted>
  <dcterms:created xsi:type="dcterms:W3CDTF">2020-06-23T12:43:29Z</dcterms:created>
  <dcterms:modified xsi:type="dcterms:W3CDTF">2020-06-23T14:48:43Z</dcterms:modified>
</cp:coreProperties>
</file>