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9" r:id="rId12"/>
    <p:sldId id="270" r:id="rId13"/>
    <p:sldId id="271" r:id="rId14"/>
    <p:sldId id="268" r:id="rId15"/>
    <p:sldId id="276" r:id="rId16"/>
    <p:sldId id="267" r:id="rId17"/>
    <p:sldId id="275" r:id="rId18"/>
    <p:sldId id="278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4" autoAdjust="0"/>
    <p:restoredTop sz="94660"/>
  </p:normalViewPr>
  <p:slideViewPr>
    <p:cSldViewPr snapToGrid="0">
      <p:cViewPr>
        <p:scale>
          <a:sx n="66" d="100"/>
          <a:sy n="66" d="100"/>
        </p:scale>
        <p:origin x="26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DA094-9200-4BD2-AEF3-C39399ECDA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43D355-5D52-4127-A97B-0C240B345E03}">
      <dgm:prSet/>
      <dgm:spPr/>
      <dgm:t>
        <a:bodyPr/>
        <a:lstStyle/>
        <a:p>
          <a:r>
            <a:rPr lang="en-CA" b="0" i="0"/>
            <a:t>Salaried IT employees, constituting 32% of the customer base, contribute significantly to spending, representing 45%.</a:t>
          </a:r>
          <a:endParaRPr lang="en-US"/>
        </a:p>
      </dgm:t>
    </dgm:pt>
    <dgm:pt modelId="{D17E8B8F-A4C9-47A7-9A20-277CA01F8D62}" type="parTrans" cxnId="{A20828D0-1B91-4F2F-8272-0D12896C1400}">
      <dgm:prSet/>
      <dgm:spPr/>
      <dgm:t>
        <a:bodyPr/>
        <a:lstStyle/>
        <a:p>
          <a:endParaRPr lang="en-US"/>
        </a:p>
      </dgm:t>
    </dgm:pt>
    <dgm:pt modelId="{9623F0AF-1F09-400D-88FB-F53B6F93A349}" type="sibTrans" cxnId="{A20828D0-1B91-4F2F-8272-0D12896C1400}">
      <dgm:prSet/>
      <dgm:spPr/>
      <dgm:t>
        <a:bodyPr/>
        <a:lstStyle/>
        <a:p>
          <a:endParaRPr lang="en-US"/>
        </a:p>
      </dgm:t>
    </dgm:pt>
    <dgm:pt modelId="{D8E3FD15-A58C-40B7-A1B3-7ADDF7158A4D}">
      <dgm:prSet/>
      <dgm:spPr/>
      <dgm:t>
        <a:bodyPr/>
        <a:lstStyle/>
        <a:p>
          <a:r>
            <a:rPr lang="en-CA" b="0" i="0"/>
            <a:t>The business owners group, comprising 16% of customers, is the next major spender, contributing 17% to total spending.</a:t>
          </a:r>
          <a:endParaRPr lang="en-US"/>
        </a:p>
      </dgm:t>
    </dgm:pt>
    <dgm:pt modelId="{D6A81621-6A35-4478-9327-7FA36AF7B48F}" type="parTrans" cxnId="{32FC6265-F5A6-400F-87D4-F3482360256C}">
      <dgm:prSet/>
      <dgm:spPr/>
      <dgm:t>
        <a:bodyPr/>
        <a:lstStyle/>
        <a:p>
          <a:endParaRPr lang="en-US"/>
        </a:p>
      </dgm:t>
    </dgm:pt>
    <dgm:pt modelId="{4CFDBC7B-6CD4-43C5-A88A-60182FD2575B}" type="sibTrans" cxnId="{32FC6265-F5A6-400F-87D4-F3482360256C}">
      <dgm:prSet/>
      <dgm:spPr/>
      <dgm:t>
        <a:bodyPr/>
        <a:lstStyle/>
        <a:p>
          <a:endParaRPr lang="en-US"/>
        </a:p>
      </dgm:t>
    </dgm:pt>
    <dgm:pt modelId="{6227C683-F059-4D5D-8706-D93B102310AB}">
      <dgm:prSet/>
      <dgm:spPr/>
      <dgm:t>
        <a:bodyPr/>
        <a:lstStyle/>
        <a:p>
          <a:r>
            <a:rPr lang="en-CA" b="0" i="0"/>
            <a:t>Other salaried employees, forming 22% of the customer base, contribute 16% to the transaction value.</a:t>
          </a:r>
          <a:endParaRPr lang="en-US"/>
        </a:p>
      </dgm:t>
    </dgm:pt>
    <dgm:pt modelId="{6EB931A9-EFF0-4D23-8240-248E43A9B993}" type="parTrans" cxnId="{1CEA16E2-77F6-4E1B-B1BB-CA910DE71444}">
      <dgm:prSet/>
      <dgm:spPr/>
      <dgm:t>
        <a:bodyPr/>
        <a:lstStyle/>
        <a:p>
          <a:endParaRPr lang="en-US"/>
        </a:p>
      </dgm:t>
    </dgm:pt>
    <dgm:pt modelId="{AE00DC85-D365-45FD-A5E2-48600B1D9F68}" type="sibTrans" cxnId="{1CEA16E2-77F6-4E1B-B1BB-CA910DE71444}">
      <dgm:prSet/>
      <dgm:spPr/>
      <dgm:t>
        <a:bodyPr/>
        <a:lstStyle/>
        <a:p>
          <a:endParaRPr lang="en-US"/>
        </a:p>
      </dgm:t>
    </dgm:pt>
    <dgm:pt modelId="{A1FB3774-3523-4D1B-87FD-703B34CF4354}">
      <dgm:prSet/>
      <dgm:spPr/>
      <dgm:t>
        <a:bodyPr/>
        <a:lstStyle/>
        <a:p>
          <a:r>
            <a:rPr lang="en-CA" b="0" i="0"/>
            <a:t>Freelancers, representing 20% of customers, account for 14% of transaction amounts.</a:t>
          </a:r>
          <a:endParaRPr lang="en-US"/>
        </a:p>
      </dgm:t>
    </dgm:pt>
    <dgm:pt modelId="{9FA02484-5B66-4029-A0F1-16C91654094C}" type="parTrans" cxnId="{18E0B0FC-096A-4626-8A22-D5D389473E79}">
      <dgm:prSet/>
      <dgm:spPr/>
      <dgm:t>
        <a:bodyPr/>
        <a:lstStyle/>
        <a:p>
          <a:endParaRPr lang="en-US"/>
        </a:p>
      </dgm:t>
    </dgm:pt>
    <dgm:pt modelId="{AABA8F6D-C5A6-465D-954D-DD2404A526C0}" type="sibTrans" cxnId="{18E0B0FC-096A-4626-8A22-D5D389473E79}">
      <dgm:prSet/>
      <dgm:spPr/>
      <dgm:t>
        <a:bodyPr/>
        <a:lstStyle/>
        <a:p>
          <a:endParaRPr lang="en-US"/>
        </a:p>
      </dgm:t>
    </dgm:pt>
    <dgm:pt modelId="{3F422AD8-E4DA-4A65-BD2D-37E4ACCF7E80}">
      <dgm:prSet/>
      <dgm:spPr/>
      <dgm:t>
        <a:bodyPr/>
        <a:lstStyle/>
        <a:p>
          <a:r>
            <a:rPr lang="en-CA" b="0" i="0"/>
            <a:t>Government employees, comprising 10% of the customer base, contribute 7% to overall spending.</a:t>
          </a:r>
          <a:endParaRPr lang="en-US"/>
        </a:p>
      </dgm:t>
    </dgm:pt>
    <dgm:pt modelId="{671D9209-A549-4644-A6C4-A75714DCEBE5}" type="parTrans" cxnId="{4B1292C0-52D5-430C-A553-E508EBB1FA2A}">
      <dgm:prSet/>
      <dgm:spPr/>
      <dgm:t>
        <a:bodyPr/>
        <a:lstStyle/>
        <a:p>
          <a:endParaRPr lang="en-US"/>
        </a:p>
      </dgm:t>
    </dgm:pt>
    <dgm:pt modelId="{1E687366-D8D8-4C46-B5B5-C4CF80ECDE06}" type="sibTrans" cxnId="{4B1292C0-52D5-430C-A553-E508EBB1FA2A}">
      <dgm:prSet/>
      <dgm:spPr/>
      <dgm:t>
        <a:bodyPr/>
        <a:lstStyle/>
        <a:p>
          <a:endParaRPr lang="en-US"/>
        </a:p>
      </dgm:t>
    </dgm:pt>
    <dgm:pt modelId="{395C692D-A89A-A940-BA5D-C92DEB3B5530}" type="pres">
      <dgm:prSet presAssocID="{760DA094-9200-4BD2-AEF3-C39399ECDA84}" presName="vert0" presStyleCnt="0">
        <dgm:presLayoutVars>
          <dgm:dir/>
          <dgm:animOne val="branch"/>
          <dgm:animLvl val="lvl"/>
        </dgm:presLayoutVars>
      </dgm:prSet>
      <dgm:spPr/>
    </dgm:pt>
    <dgm:pt modelId="{86F0DE5A-5B80-7249-97C0-0056B4037606}" type="pres">
      <dgm:prSet presAssocID="{6843D355-5D52-4127-A97B-0C240B345E03}" presName="thickLine" presStyleLbl="alignNode1" presStyleIdx="0" presStyleCnt="5"/>
      <dgm:spPr/>
    </dgm:pt>
    <dgm:pt modelId="{5B370C36-54F6-9345-AA98-D5CC135A787D}" type="pres">
      <dgm:prSet presAssocID="{6843D355-5D52-4127-A97B-0C240B345E03}" presName="horz1" presStyleCnt="0"/>
      <dgm:spPr/>
    </dgm:pt>
    <dgm:pt modelId="{A40BD84B-5B5B-6841-901C-F8FEF1334CF6}" type="pres">
      <dgm:prSet presAssocID="{6843D355-5D52-4127-A97B-0C240B345E03}" presName="tx1" presStyleLbl="revTx" presStyleIdx="0" presStyleCnt="5"/>
      <dgm:spPr/>
    </dgm:pt>
    <dgm:pt modelId="{293BCD60-CAC0-5C4E-8927-9AB3DC26B099}" type="pres">
      <dgm:prSet presAssocID="{6843D355-5D52-4127-A97B-0C240B345E03}" presName="vert1" presStyleCnt="0"/>
      <dgm:spPr/>
    </dgm:pt>
    <dgm:pt modelId="{E8470E95-F340-9547-9B41-3AB49C3081A6}" type="pres">
      <dgm:prSet presAssocID="{D8E3FD15-A58C-40B7-A1B3-7ADDF7158A4D}" presName="thickLine" presStyleLbl="alignNode1" presStyleIdx="1" presStyleCnt="5"/>
      <dgm:spPr/>
    </dgm:pt>
    <dgm:pt modelId="{A0DC00B5-471C-3B48-8EF1-DDCF9BAD2098}" type="pres">
      <dgm:prSet presAssocID="{D8E3FD15-A58C-40B7-A1B3-7ADDF7158A4D}" presName="horz1" presStyleCnt="0"/>
      <dgm:spPr/>
    </dgm:pt>
    <dgm:pt modelId="{BC1ADDDB-82BD-5145-A154-54244B6FE79B}" type="pres">
      <dgm:prSet presAssocID="{D8E3FD15-A58C-40B7-A1B3-7ADDF7158A4D}" presName="tx1" presStyleLbl="revTx" presStyleIdx="1" presStyleCnt="5"/>
      <dgm:spPr/>
    </dgm:pt>
    <dgm:pt modelId="{1BF1D14E-96A7-2945-B85D-E8824884AA68}" type="pres">
      <dgm:prSet presAssocID="{D8E3FD15-A58C-40B7-A1B3-7ADDF7158A4D}" presName="vert1" presStyleCnt="0"/>
      <dgm:spPr/>
    </dgm:pt>
    <dgm:pt modelId="{045E70C4-4F6D-2F4F-AABC-A03B08DBDC0D}" type="pres">
      <dgm:prSet presAssocID="{6227C683-F059-4D5D-8706-D93B102310AB}" presName="thickLine" presStyleLbl="alignNode1" presStyleIdx="2" presStyleCnt="5"/>
      <dgm:spPr/>
    </dgm:pt>
    <dgm:pt modelId="{6465F1F7-8F59-0543-BEB9-1EA3EC1DC4F7}" type="pres">
      <dgm:prSet presAssocID="{6227C683-F059-4D5D-8706-D93B102310AB}" presName="horz1" presStyleCnt="0"/>
      <dgm:spPr/>
    </dgm:pt>
    <dgm:pt modelId="{6E597B86-346C-3B44-9DB8-E242FBD3FD9D}" type="pres">
      <dgm:prSet presAssocID="{6227C683-F059-4D5D-8706-D93B102310AB}" presName="tx1" presStyleLbl="revTx" presStyleIdx="2" presStyleCnt="5"/>
      <dgm:spPr/>
    </dgm:pt>
    <dgm:pt modelId="{749C8E85-AB33-6E48-A6FB-FB1E2798621E}" type="pres">
      <dgm:prSet presAssocID="{6227C683-F059-4D5D-8706-D93B102310AB}" presName="vert1" presStyleCnt="0"/>
      <dgm:spPr/>
    </dgm:pt>
    <dgm:pt modelId="{89C18589-0EBF-C44B-9764-7D6FC7BEA530}" type="pres">
      <dgm:prSet presAssocID="{A1FB3774-3523-4D1B-87FD-703B34CF4354}" presName="thickLine" presStyleLbl="alignNode1" presStyleIdx="3" presStyleCnt="5"/>
      <dgm:spPr/>
    </dgm:pt>
    <dgm:pt modelId="{D5360042-D1CC-EB42-A1B5-32D9B1B0EDA8}" type="pres">
      <dgm:prSet presAssocID="{A1FB3774-3523-4D1B-87FD-703B34CF4354}" presName="horz1" presStyleCnt="0"/>
      <dgm:spPr/>
    </dgm:pt>
    <dgm:pt modelId="{CC1A4462-AEBD-A545-9E84-CC65FB2FA7FA}" type="pres">
      <dgm:prSet presAssocID="{A1FB3774-3523-4D1B-87FD-703B34CF4354}" presName="tx1" presStyleLbl="revTx" presStyleIdx="3" presStyleCnt="5"/>
      <dgm:spPr/>
    </dgm:pt>
    <dgm:pt modelId="{C612C79C-9579-8A4C-920F-6053B4420995}" type="pres">
      <dgm:prSet presAssocID="{A1FB3774-3523-4D1B-87FD-703B34CF4354}" presName="vert1" presStyleCnt="0"/>
      <dgm:spPr/>
    </dgm:pt>
    <dgm:pt modelId="{9E69B6CF-0787-5F46-A4E8-E4C574B8556A}" type="pres">
      <dgm:prSet presAssocID="{3F422AD8-E4DA-4A65-BD2D-37E4ACCF7E80}" presName="thickLine" presStyleLbl="alignNode1" presStyleIdx="4" presStyleCnt="5"/>
      <dgm:spPr/>
    </dgm:pt>
    <dgm:pt modelId="{264538A7-434E-4645-B051-AD32FCF08B55}" type="pres">
      <dgm:prSet presAssocID="{3F422AD8-E4DA-4A65-BD2D-37E4ACCF7E80}" presName="horz1" presStyleCnt="0"/>
      <dgm:spPr/>
    </dgm:pt>
    <dgm:pt modelId="{364CB53E-E269-FD46-95EC-9871DB135AB7}" type="pres">
      <dgm:prSet presAssocID="{3F422AD8-E4DA-4A65-BD2D-37E4ACCF7E80}" presName="tx1" presStyleLbl="revTx" presStyleIdx="4" presStyleCnt="5"/>
      <dgm:spPr/>
    </dgm:pt>
    <dgm:pt modelId="{EF6224CC-C728-EF4A-A7AF-E4BA1AEEACFB}" type="pres">
      <dgm:prSet presAssocID="{3F422AD8-E4DA-4A65-BD2D-37E4ACCF7E80}" presName="vert1" presStyleCnt="0"/>
      <dgm:spPr/>
    </dgm:pt>
  </dgm:ptLst>
  <dgm:cxnLst>
    <dgm:cxn modelId="{860B4A00-3453-9F43-B103-D3C9747E767E}" type="presOf" srcId="{A1FB3774-3523-4D1B-87FD-703B34CF4354}" destId="{CC1A4462-AEBD-A545-9E84-CC65FB2FA7FA}" srcOrd="0" destOrd="0" presId="urn:microsoft.com/office/officeart/2008/layout/LinedList"/>
    <dgm:cxn modelId="{956D4C21-10D2-6347-A7F1-433E98ACB57E}" type="presOf" srcId="{6843D355-5D52-4127-A97B-0C240B345E03}" destId="{A40BD84B-5B5B-6841-901C-F8FEF1334CF6}" srcOrd="0" destOrd="0" presId="urn:microsoft.com/office/officeart/2008/layout/LinedList"/>
    <dgm:cxn modelId="{FF443536-F8A4-0946-93E5-949CCA73B68F}" type="presOf" srcId="{3F422AD8-E4DA-4A65-BD2D-37E4ACCF7E80}" destId="{364CB53E-E269-FD46-95EC-9871DB135AB7}" srcOrd="0" destOrd="0" presId="urn:microsoft.com/office/officeart/2008/layout/LinedList"/>
    <dgm:cxn modelId="{F6AACE38-191A-AD44-9A94-A2C45B549B67}" type="presOf" srcId="{D8E3FD15-A58C-40B7-A1B3-7ADDF7158A4D}" destId="{BC1ADDDB-82BD-5145-A154-54244B6FE79B}" srcOrd="0" destOrd="0" presId="urn:microsoft.com/office/officeart/2008/layout/LinedList"/>
    <dgm:cxn modelId="{32FC6265-F5A6-400F-87D4-F3482360256C}" srcId="{760DA094-9200-4BD2-AEF3-C39399ECDA84}" destId="{D8E3FD15-A58C-40B7-A1B3-7ADDF7158A4D}" srcOrd="1" destOrd="0" parTransId="{D6A81621-6A35-4478-9327-7FA36AF7B48F}" sibTransId="{4CFDBC7B-6CD4-43C5-A88A-60182FD2575B}"/>
    <dgm:cxn modelId="{AA85B379-3995-3C40-B0DA-9F8D1C5EA276}" type="presOf" srcId="{760DA094-9200-4BD2-AEF3-C39399ECDA84}" destId="{395C692D-A89A-A940-BA5D-C92DEB3B5530}" srcOrd="0" destOrd="0" presId="urn:microsoft.com/office/officeart/2008/layout/LinedList"/>
    <dgm:cxn modelId="{7FA02286-00AF-6B4C-8ADC-D1F493B7CA0D}" type="presOf" srcId="{6227C683-F059-4D5D-8706-D93B102310AB}" destId="{6E597B86-346C-3B44-9DB8-E242FBD3FD9D}" srcOrd="0" destOrd="0" presId="urn:microsoft.com/office/officeart/2008/layout/LinedList"/>
    <dgm:cxn modelId="{4B1292C0-52D5-430C-A553-E508EBB1FA2A}" srcId="{760DA094-9200-4BD2-AEF3-C39399ECDA84}" destId="{3F422AD8-E4DA-4A65-BD2D-37E4ACCF7E80}" srcOrd="4" destOrd="0" parTransId="{671D9209-A549-4644-A6C4-A75714DCEBE5}" sibTransId="{1E687366-D8D8-4C46-B5B5-C4CF80ECDE06}"/>
    <dgm:cxn modelId="{A20828D0-1B91-4F2F-8272-0D12896C1400}" srcId="{760DA094-9200-4BD2-AEF3-C39399ECDA84}" destId="{6843D355-5D52-4127-A97B-0C240B345E03}" srcOrd="0" destOrd="0" parTransId="{D17E8B8F-A4C9-47A7-9A20-277CA01F8D62}" sibTransId="{9623F0AF-1F09-400D-88FB-F53B6F93A349}"/>
    <dgm:cxn modelId="{1CEA16E2-77F6-4E1B-B1BB-CA910DE71444}" srcId="{760DA094-9200-4BD2-AEF3-C39399ECDA84}" destId="{6227C683-F059-4D5D-8706-D93B102310AB}" srcOrd="2" destOrd="0" parTransId="{6EB931A9-EFF0-4D23-8240-248E43A9B993}" sibTransId="{AE00DC85-D365-45FD-A5E2-48600B1D9F68}"/>
    <dgm:cxn modelId="{18E0B0FC-096A-4626-8A22-D5D389473E79}" srcId="{760DA094-9200-4BD2-AEF3-C39399ECDA84}" destId="{A1FB3774-3523-4D1B-87FD-703B34CF4354}" srcOrd="3" destOrd="0" parTransId="{9FA02484-5B66-4029-A0F1-16C91654094C}" sibTransId="{AABA8F6D-C5A6-465D-954D-DD2404A526C0}"/>
    <dgm:cxn modelId="{09B5D71D-2EBD-2242-ADE1-6BACAE18074B}" type="presParOf" srcId="{395C692D-A89A-A940-BA5D-C92DEB3B5530}" destId="{86F0DE5A-5B80-7249-97C0-0056B4037606}" srcOrd="0" destOrd="0" presId="urn:microsoft.com/office/officeart/2008/layout/LinedList"/>
    <dgm:cxn modelId="{5CD9EFFD-F583-8541-85A2-2EA40F2322E8}" type="presParOf" srcId="{395C692D-A89A-A940-BA5D-C92DEB3B5530}" destId="{5B370C36-54F6-9345-AA98-D5CC135A787D}" srcOrd="1" destOrd="0" presId="urn:microsoft.com/office/officeart/2008/layout/LinedList"/>
    <dgm:cxn modelId="{329EB5D0-BB07-BB41-9EE1-10338B7A6C0A}" type="presParOf" srcId="{5B370C36-54F6-9345-AA98-D5CC135A787D}" destId="{A40BD84B-5B5B-6841-901C-F8FEF1334CF6}" srcOrd="0" destOrd="0" presId="urn:microsoft.com/office/officeart/2008/layout/LinedList"/>
    <dgm:cxn modelId="{8BA278D1-0CC4-564A-B565-15DF2E713168}" type="presParOf" srcId="{5B370C36-54F6-9345-AA98-D5CC135A787D}" destId="{293BCD60-CAC0-5C4E-8927-9AB3DC26B099}" srcOrd="1" destOrd="0" presId="urn:microsoft.com/office/officeart/2008/layout/LinedList"/>
    <dgm:cxn modelId="{2908DA7C-A945-8448-A6EF-BE490742AC77}" type="presParOf" srcId="{395C692D-A89A-A940-BA5D-C92DEB3B5530}" destId="{E8470E95-F340-9547-9B41-3AB49C3081A6}" srcOrd="2" destOrd="0" presId="urn:microsoft.com/office/officeart/2008/layout/LinedList"/>
    <dgm:cxn modelId="{16C14D48-2318-BB4F-ADF7-4808CA0A90BC}" type="presParOf" srcId="{395C692D-A89A-A940-BA5D-C92DEB3B5530}" destId="{A0DC00B5-471C-3B48-8EF1-DDCF9BAD2098}" srcOrd="3" destOrd="0" presId="urn:microsoft.com/office/officeart/2008/layout/LinedList"/>
    <dgm:cxn modelId="{16F71A33-F396-654C-A1CB-ABAD4CC8AE2D}" type="presParOf" srcId="{A0DC00B5-471C-3B48-8EF1-DDCF9BAD2098}" destId="{BC1ADDDB-82BD-5145-A154-54244B6FE79B}" srcOrd="0" destOrd="0" presId="urn:microsoft.com/office/officeart/2008/layout/LinedList"/>
    <dgm:cxn modelId="{D7AB1039-043E-E048-B52B-6E9368CD9E12}" type="presParOf" srcId="{A0DC00B5-471C-3B48-8EF1-DDCF9BAD2098}" destId="{1BF1D14E-96A7-2945-B85D-E8824884AA68}" srcOrd="1" destOrd="0" presId="urn:microsoft.com/office/officeart/2008/layout/LinedList"/>
    <dgm:cxn modelId="{A4ED5755-E840-7D4C-A47D-0AF336D0882F}" type="presParOf" srcId="{395C692D-A89A-A940-BA5D-C92DEB3B5530}" destId="{045E70C4-4F6D-2F4F-AABC-A03B08DBDC0D}" srcOrd="4" destOrd="0" presId="urn:microsoft.com/office/officeart/2008/layout/LinedList"/>
    <dgm:cxn modelId="{5D3E8D3C-B4B2-B74A-964D-F7630913B475}" type="presParOf" srcId="{395C692D-A89A-A940-BA5D-C92DEB3B5530}" destId="{6465F1F7-8F59-0543-BEB9-1EA3EC1DC4F7}" srcOrd="5" destOrd="0" presId="urn:microsoft.com/office/officeart/2008/layout/LinedList"/>
    <dgm:cxn modelId="{7170B8D7-9B1F-904E-9035-5B4D9C741FEB}" type="presParOf" srcId="{6465F1F7-8F59-0543-BEB9-1EA3EC1DC4F7}" destId="{6E597B86-346C-3B44-9DB8-E242FBD3FD9D}" srcOrd="0" destOrd="0" presId="urn:microsoft.com/office/officeart/2008/layout/LinedList"/>
    <dgm:cxn modelId="{0221507F-F995-1C4E-8D5D-6EBE56096D00}" type="presParOf" srcId="{6465F1F7-8F59-0543-BEB9-1EA3EC1DC4F7}" destId="{749C8E85-AB33-6E48-A6FB-FB1E2798621E}" srcOrd="1" destOrd="0" presId="urn:microsoft.com/office/officeart/2008/layout/LinedList"/>
    <dgm:cxn modelId="{6455B24F-22E9-A448-BB5E-6D6AE02EAE8E}" type="presParOf" srcId="{395C692D-A89A-A940-BA5D-C92DEB3B5530}" destId="{89C18589-0EBF-C44B-9764-7D6FC7BEA530}" srcOrd="6" destOrd="0" presId="urn:microsoft.com/office/officeart/2008/layout/LinedList"/>
    <dgm:cxn modelId="{3DA3590E-639A-6D4B-BBC0-F9EBCB3A394C}" type="presParOf" srcId="{395C692D-A89A-A940-BA5D-C92DEB3B5530}" destId="{D5360042-D1CC-EB42-A1B5-32D9B1B0EDA8}" srcOrd="7" destOrd="0" presId="urn:microsoft.com/office/officeart/2008/layout/LinedList"/>
    <dgm:cxn modelId="{01BBF177-0A32-824A-B19A-5FAC1844BF86}" type="presParOf" srcId="{D5360042-D1CC-EB42-A1B5-32D9B1B0EDA8}" destId="{CC1A4462-AEBD-A545-9E84-CC65FB2FA7FA}" srcOrd="0" destOrd="0" presId="urn:microsoft.com/office/officeart/2008/layout/LinedList"/>
    <dgm:cxn modelId="{BE43CB19-EDD0-7E48-A440-34C54387C91D}" type="presParOf" srcId="{D5360042-D1CC-EB42-A1B5-32D9B1B0EDA8}" destId="{C612C79C-9579-8A4C-920F-6053B4420995}" srcOrd="1" destOrd="0" presId="urn:microsoft.com/office/officeart/2008/layout/LinedList"/>
    <dgm:cxn modelId="{129F97DD-3229-F74E-A884-91413C36DAC4}" type="presParOf" srcId="{395C692D-A89A-A940-BA5D-C92DEB3B5530}" destId="{9E69B6CF-0787-5F46-A4E8-E4C574B8556A}" srcOrd="8" destOrd="0" presId="urn:microsoft.com/office/officeart/2008/layout/LinedList"/>
    <dgm:cxn modelId="{AD745FA1-417F-FE41-9E4D-7A8347E29E74}" type="presParOf" srcId="{395C692D-A89A-A940-BA5D-C92DEB3B5530}" destId="{264538A7-434E-4645-B051-AD32FCF08B55}" srcOrd="9" destOrd="0" presId="urn:microsoft.com/office/officeart/2008/layout/LinedList"/>
    <dgm:cxn modelId="{7B3FDD92-D049-4843-BA01-617614F36184}" type="presParOf" srcId="{264538A7-434E-4645-B051-AD32FCF08B55}" destId="{364CB53E-E269-FD46-95EC-9871DB135AB7}" srcOrd="0" destOrd="0" presId="urn:microsoft.com/office/officeart/2008/layout/LinedList"/>
    <dgm:cxn modelId="{C989EEA1-B095-FB46-BFE2-EA9337587838}" type="presParOf" srcId="{264538A7-434E-4645-B051-AD32FCF08B55}" destId="{EF6224CC-C728-EF4A-A7AF-E4BA1AEEAC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99A8E-502B-4BF0-B350-3F72D8F49A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CB24A-CEFC-4223-A7D9-52FC146FFC8E}">
      <dgm:prSet/>
      <dgm:spPr/>
      <dgm:t>
        <a:bodyPr/>
        <a:lstStyle/>
        <a:p>
          <a:r>
            <a:rPr lang="en-US"/>
            <a:t>Salaried IT Employees and Business Owners are top spenders. </a:t>
          </a:r>
        </a:p>
      </dgm:t>
    </dgm:pt>
    <dgm:pt modelId="{A44BD77D-52CD-4B46-BA91-368159C80DD6}" type="parTrans" cxnId="{57542B1A-AC99-417F-8427-BAE1DCFCB127}">
      <dgm:prSet/>
      <dgm:spPr/>
      <dgm:t>
        <a:bodyPr/>
        <a:lstStyle/>
        <a:p>
          <a:endParaRPr lang="en-US"/>
        </a:p>
      </dgm:t>
    </dgm:pt>
    <dgm:pt modelId="{E5AA2B42-89D4-48FA-8480-F70548DF0A23}" type="sibTrans" cxnId="{57542B1A-AC99-417F-8427-BAE1DCFCB127}">
      <dgm:prSet/>
      <dgm:spPr/>
      <dgm:t>
        <a:bodyPr/>
        <a:lstStyle/>
        <a:p>
          <a:endParaRPr lang="en-US"/>
        </a:p>
      </dgm:t>
    </dgm:pt>
    <dgm:pt modelId="{B9F60669-F147-479D-8C40-678B8E2A3087}">
      <dgm:prSet/>
      <dgm:spPr/>
      <dgm:t>
        <a:bodyPr/>
        <a:lstStyle/>
        <a:p>
          <a:r>
            <a:rPr lang="en-US"/>
            <a:t>The top 5 categories of Spending are bills, Groceries, electronics, health and wellness, and travel. </a:t>
          </a:r>
        </a:p>
      </dgm:t>
    </dgm:pt>
    <dgm:pt modelId="{5428CE13-67CC-4D93-8C3A-EE563ABCDF12}" type="parTrans" cxnId="{2DEE4533-2E16-4D43-90A8-7659AAC4061A}">
      <dgm:prSet/>
      <dgm:spPr/>
      <dgm:t>
        <a:bodyPr/>
        <a:lstStyle/>
        <a:p>
          <a:endParaRPr lang="en-US"/>
        </a:p>
      </dgm:t>
    </dgm:pt>
    <dgm:pt modelId="{51011DF9-533E-4A2E-ACD3-4C78E7D79B30}" type="sibTrans" cxnId="{2DEE4533-2E16-4D43-90A8-7659AAC4061A}">
      <dgm:prSet/>
      <dgm:spPr/>
      <dgm:t>
        <a:bodyPr/>
        <a:lstStyle/>
        <a:p>
          <a:endParaRPr lang="en-US"/>
        </a:p>
      </dgm:t>
    </dgm:pt>
    <dgm:pt modelId="{CCF2C023-4774-4419-AA98-75876590DA85}">
      <dgm:prSet/>
      <dgm:spPr/>
      <dgm:t>
        <a:bodyPr/>
        <a:lstStyle/>
        <a:p>
          <a:r>
            <a:rPr lang="en-US"/>
            <a:t>Rewards can be designed to boost spending in these categories. </a:t>
          </a:r>
        </a:p>
      </dgm:t>
    </dgm:pt>
    <dgm:pt modelId="{92EE6043-BCE7-4C09-BB5E-DF9D18D57B84}" type="parTrans" cxnId="{E7270DD8-B89F-4853-A78B-446A130E6355}">
      <dgm:prSet/>
      <dgm:spPr/>
      <dgm:t>
        <a:bodyPr/>
        <a:lstStyle/>
        <a:p>
          <a:endParaRPr lang="en-US"/>
        </a:p>
      </dgm:t>
    </dgm:pt>
    <dgm:pt modelId="{D3648E5A-21B4-491F-BC9C-684DBCCB68A1}" type="sibTrans" cxnId="{E7270DD8-B89F-4853-A78B-446A130E6355}">
      <dgm:prSet/>
      <dgm:spPr/>
      <dgm:t>
        <a:bodyPr/>
        <a:lstStyle/>
        <a:p>
          <a:endParaRPr lang="en-US"/>
        </a:p>
      </dgm:t>
    </dgm:pt>
    <dgm:pt modelId="{E1433F68-FB25-4D91-9F2D-EE2111630A5F}">
      <dgm:prSet/>
      <dgm:spPr/>
      <dgm:t>
        <a:bodyPr/>
        <a:lstStyle/>
        <a:p>
          <a:r>
            <a:rPr lang="en-US"/>
            <a:t>Credit card spending can be increased by capturing transactions made by UPI and debit cards. </a:t>
          </a:r>
        </a:p>
      </dgm:t>
    </dgm:pt>
    <dgm:pt modelId="{B4F5EDD8-C6D1-4864-AB5A-1C9909A9D8F1}" type="parTrans" cxnId="{C66766D5-B283-4DC0-A8CF-EA2D11229494}">
      <dgm:prSet/>
      <dgm:spPr/>
      <dgm:t>
        <a:bodyPr/>
        <a:lstStyle/>
        <a:p>
          <a:endParaRPr lang="en-US"/>
        </a:p>
      </dgm:t>
    </dgm:pt>
    <dgm:pt modelId="{CF37952D-6012-4BAC-A657-1F764919847D}" type="sibTrans" cxnId="{C66766D5-B283-4DC0-A8CF-EA2D11229494}">
      <dgm:prSet/>
      <dgm:spPr/>
      <dgm:t>
        <a:bodyPr/>
        <a:lstStyle/>
        <a:p>
          <a:endParaRPr lang="en-US"/>
        </a:p>
      </dgm:t>
    </dgm:pt>
    <dgm:pt modelId="{9FD15939-B60A-48CE-9596-BF5E53C68117}">
      <dgm:prSet/>
      <dgm:spPr/>
      <dgm:t>
        <a:bodyPr/>
        <a:lstStyle/>
        <a:p>
          <a:r>
            <a:rPr lang="en-US"/>
            <a:t>Targeted pre-approvals to identified top spenders can prove to be efficient in capturing more expenditure. </a:t>
          </a:r>
        </a:p>
      </dgm:t>
    </dgm:pt>
    <dgm:pt modelId="{D0923986-E255-441A-9E1E-D3CA39670319}" type="parTrans" cxnId="{C5C6EF1B-9527-4E20-A3C2-39D30425013F}">
      <dgm:prSet/>
      <dgm:spPr/>
      <dgm:t>
        <a:bodyPr/>
        <a:lstStyle/>
        <a:p>
          <a:endParaRPr lang="en-US"/>
        </a:p>
      </dgm:t>
    </dgm:pt>
    <dgm:pt modelId="{150937C1-B379-4256-BC04-3C06E60ABF51}" type="sibTrans" cxnId="{C5C6EF1B-9527-4E20-A3C2-39D30425013F}">
      <dgm:prSet/>
      <dgm:spPr/>
      <dgm:t>
        <a:bodyPr/>
        <a:lstStyle/>
        <a:p>
          <a:endParaRPr lang="en-US"/>
        </a:p>
      </dgm:t>
    </dgm:pt>
    <dgm:pt modelId="{41F78795-E36F-442D-B3C2-1FA3E09F9EBC}">
      <dgm:prSet/>
      <dgm:spPr/>
      <dgm:t>
        <a:bodyPr/>
        <a:lstStyle/>
        <a:p>
          <a:r>
            <a:rPr lang="en-US" dirty="0"/>
            <a:t>The program should focus on customers aged 25-45.</a:t>
          </a:r>
        </a:p>
      </dgm:t>
    </dgm:pt>
    <dgm:pt modelId="{3C8A9C91-0E22-4825-A5FC-140CD09AE80D}" type="parTrans" cxnId="{CFAC028B-229C-4092-9460-AB53C1B8B83A}">
      <dgm:prSet/>
      <dgm:spPr/>
      <dgm:t>
        <a:bodyPr/>
        <a:lstStyle/>
        <a:p>
          <a:endParaRPr lang="en-US"/>
        </a:p>
      </dgm:t>
    </dgm:pt>
    <dgm:pt modelId="{4B2D777F-3EF3-4A43-98A1-AAB53694D47D}" type="sibTrans" cxnId="{CFAC028B-229C-4092-9460-AB53C1B8B83A}">
      <dgm:prSet/>
      <dgm:spPr/>
      <dgm:t>
        <a:bodyPr/>
        <a:lstStyle/>
        <a:p>
          <a:endParaRPr lang="en-US"/>
        </a:p>
      </dgm:t>
    </dgm:pt>
    <dgm:pt modelId="{02D27C61-75D8-4F91-B3DC-9AC6148100F5}">
      <dgm:prSet/>
      <dgm:spPr/>
      <dgm:t>
        <a:bodyPr/>
        <a:lstStyle/>
        <a:p>
          <a:r>
            <a:rPr lang="en-US"/>
            <a:t>Mumbai, Delhi NCR and Bengaluru should be the focus regions. </a:t>
          </a:r>
        </a:p>
      </dgm:t>
    </dgm:pt>
    <dgm:pt modelId="{9B99EDC4-341D-4F31-A50E-4E576592BFDF}" type="parTrans" cxnId="{4CF615EC-B157-4EAC-974C-EE366B1C82CE}">
      <dgm:prSet/>
      <dgm:spPr/>
      <dgm:t>
        <a:bodyPr/>
        <a:lstStyle/>
        <a:p>
          <a:endParaRPr lang="en-US"/>
        </a:p>
      </dgm:t>
    </dgm:pt>
    <dgm:pt modelId="{9D9AFA1C-CC38-4B64-918E-DDA88C7BAA22}" type="sibTrans" cxnId="{4CF615EC-B157-4EAC-974C-EE366B1C82CE}">
      <dgm:prSet/>
      <dgm:spPr/>
      <dgm:t>
        <a:bodyPr/>
        <a:lstStyle/>
        <a:p>
          <a:endParaRPr lang="en-US"/>
        </a:p>
      </dgm:t>
    </dgm:pt>
    <dgm:pt modelId="{AA3523AF-2647-FF40-9F2F-5E2DBCC7546A}" type="pres">
      <dgm:prSet presAssocID="{AD799A8E-502B-4BF0-B350-3F72D8F49A53}" presName="vert0" presStyleCnt="0">
        <dgm:presLayoutVars>
          <dgm:dir/>
          <dgm:animOne val="branch"/>
          <dgm:animLvl val="lvl"/>
        </dgm:presLayoutVars>
      </dgm:prSet>
      <dgm:spPr/>
    </dgm:pt>
    <dgm:pt modelId="{644BF3FD-C74D-064E-BB25-5154FC6F732E}" type="pres">
      <dgm:prSet presAssocID="{FFDCB24A-CEFC-4223-A7D9-52FC146FFC8E}" presName="thickLine" presStyleLbl="alignNode1" presStyleIdx="0" presStyleCnt="7"/>
      <dgm:spPr/>
    </dgm:pt>
    <dgm:pt modelId="{E52C3472-754F-5141-9D80-02688D8C9A5C}" type="pres">
      <dgm:prSet presAssocID="{FFDCB24A-CEFC-4223-A7D9-52FC146FFC8E}" presName="horz1" presStyleCnt="0"/>
      <dgm:spPr/>
    </dgm:pt>
    <dgm:pt modelId="{04B25662-5FC2-B34C-BB8F-3C027289EA2C}" type="pres">
      <dgm:prSet presAssocID="{FFDCB24A-CEFC-4223-A7D9-52FC146FFC8E}" presName="tx1" presStyleLbl="revTx" presStyleIdx="0" presStyleCnt="7"/>
      <dgm:spPr/>
    </dgm:pt>
    <dgm:pt modelId="{B3AFC2AF-FA1E-0640-93B9-780ACE8D5C58}" type="pres">
      <dgm:prSet presAssocID="{FFDCB24A-CEFC-4223-A7D9-52FC146FFC8E}" presName="vert1" presStyleCnt="0"/>
      <dgm:spPr/>
    </dgm:pt>
    <dgm:pt modelId="{22B12A81-3F62-F046-BF4B-27197931B9A6}" type="pres">
      <dgm:prSet presAssocID="{B9F60669-F147-479D-8C40-678B8E2A3087}" presName="thickLine" presStyleLbl="alignNode1" presStyleIdx="1" presStyleCnt="7"/>
      <dgm:spPr/>
    </dgm:pt>
    <dgm:pt modelId="{331DFBF1-99B4-5E4C-9B4B-3A57E8ECCDEB}" type="pres">
      <dgm:prSet presAssocID="{B9F60669-F147-479D-8C40-678B8E2A3087}" presName="horz1" presStyleCnt="0"/>
      <dgm:spPr/>
    </dgm:pt>
    <dgm:pt modelId="{5BA60F8A-8251-2040-94AB-7B3AEA293D21}" type="pres">
      <dgm:prSet presAssocID="{B9F60669-F147-479D-8C40-678B8E2A3087}" presName="tx1" presStyleLbl="revTx" presStyleIdx="1" presStyleCnt="7"/>
      <dgm:spPr/>
    </dgm:pt>
    <dgm:pt modelId="{36353C45-AED4-094F-8ECF-91468288C722}" type="pres">
      <dgm:prSet presAssocID="{B9F60669-F147-479D-8C40-678B8E2A3087}" presName="vert1" presStyleCnt="0"/>
      <dgm:spPr/>
    </dgm:pt>
    <dgm:pt modelId="{130E5813-B17A-B741-BE72-3AFA8CF8E468}" type="pres">
      <dgm:prSet presAssocID="{CCF2C023-4774-4419-AA98-75876590DA85}" presName="thickLine" presStyleLbl="alignNode1" presStyleIdx="2" presStyleCnt="7"/>
      <dgm:spPr/>
    </dgm:pt>
    <dgm:pt modelId="{9D980F09-7C1E-FE47-96C2-24A2BEAABE98}" type="pres">
      <dgm:prSet presAssocID="{CCF2C023-4774-4419-AA98-75876590DA85}" presName="horz1" presStyleCnt="0"/>
      <dgm:spPr/>
    </dgm:pt>
    <dgm:pt modelId="{DB98C7EC-7078-4C42-B14B-015FF36F23CC}" type="pres">
      <dgm:prSet presAssocID="{CCF2C023-4774-4419-AA98-75876590DA85}" presName="tx1" presStyleLbl="revTx" presStyleIdx="2" presStyleCnt="7"/>
      <dgm:spPr/>
    </dgm:pt>
    <dgm:pt modelId="{AB97929E-0117-1F4D-B839-C5772EEA635E}" type="pres">
      <dgm:prSet presAssocID="{CCF2C023-4774-4419-AA98-75876590DA85}" presName="vert1" presStyleCnt="0"/>
      <dgm:spPr/>
    </dgm:pt>
    <dgm:pt modelId="{150D6997-89D1-CA4A-A7AD-D49FABF6C789}" type="pres">
      <dgm:prSet presAssocID="{E1433F68-FB25-4D91-9F2D-EE2111630A5F}" presName="thickLine" presStyleLbl="alignNode1" presStyleIdx="3" presStyleCnt="7"/>
      <dgm:spPr/>
    </dgm:pt>
    <dgm:pt modelId="{7DE718B1-CDD4-AF45-A8BC-B5DF6BE7D864}" type="pres">
      <dgm:prSet presAssocID="{E1433F68-FB25-4D91-9F2D-EE2111630A5F}" presName="horz1" presStyleCnt="0"/>
      <dgm:spPr/>
    </dgm:pt>
    <dgm:pt modelId="{3EB0325A-096F-5547-8A66-48D883F54384}" type="pres">
      <dgm:prSet presAssocID="{E1433F68-FB25-4D91-9F2D-EE2111630A5F}" presName="tx1" presStyleLbl="revTx" presStyleIdx="3" presStyleCnt="7"/>
      <dgm:spPr/>
    </dgm:pt>
    <dgm:pt modelId="{7A07AAA8-76C4-504A-82B1-FDD8490BD6C6}" type="pres">
      <dgm:prSet presAssocID="{E1433F68-FB25-4D91-9F2D-EE2111630A5F}" presName="vert1" presStyleCnt="0"/>
      <dgm:spPr/>
    </dgm:pt>
    <dgm:pt modelId="{8B3A6F7E-3FA6-CE43-8E18-348AD019952C}" type="pres">
      <dgm:prSet presAssocID="{9FD15939-B60A-48CE-9596-BF5E53C68117}" presName="thickLine" presStyleLbl="alignNode1" presStyleIdx="4" presStyleCnt="7"/>
      <dgm:spPr/>
    </dgm:pt>
    <dgm:pt modelId="{1071F7F2-7BAA-7749-B16D-2129DAE894B0}" type="pres">
      <dgm:prSet presAssocID="{9FD15939-B60A-48CE-9596-BF5E53C68117}" presName="horz1" presStyleCnt="0"/>
      <dgm:spPr/>
    </dgm:pt>
    <dgm:pt modelId="{28586546-1C48-1841-B494-41D965E1D18D}" type="pres">
      <dgm:prSet presAssocID="{9FD15939-B60A-48CE-9596-BF5E53C68117}" presName="tx1" presStyleLbl="revTx" presStyleIdx="4" presStyleCnt="7"/>
      <dgm:spPr/>
    </dgm:pt>
    <dgm:pt modelId="{55AD7E91-7161-3847-99D5-9C83BAFCC4E6}" type="pres">
      <dgm:prSet presAssocID="{9FD15939-B60A-48CE-9596-BF5E53C68117}" presName="vert1" presStyleCnt="0"/>
      <dgm:spPr/>
    </dgm:pt>
    <dgm:pt modelId="{1CBBFF79-89D9-9945-9FC2-D606C9717403}" type="pres">
      <dgm:prSet presAssocID="{41F78795-E36F-442D-B3C2-1FA3E09F9EBC}" presName="thickLine" presStyleLbl="alignNode1" presStyleIdx="5" presStyleCnt="7"/>
      <dgm:spPr/>
    </dgm:pt>
    <dgm:pt modelId="{015746BB-72AB-1141-8F4D-635057354235}" type="pres">
      <dgm:prSet presAssocID="{41F78795-E36F-442D-B3C2-1FA3E09F9EBC}" presName="horz1" presStyleCnt="0"/>
      <dgm:spPr/>
    </dgm:pt>
    <dgm:pt modelId="{AD5D253F-2C6A-2F40-973D-86CEB2EE5D60}" type="pres">
      <dgm:prSet presAssocID="{41F78795-E36F-442D-B3C2-1FA3E09F9EBC}" presName="tx1" presStyleLbl="revTx" presStyleIdx="5" presStyleCnt="7"/>
      <dgm:spPr/>
    </dgm:pt>
    <dgm:pt modelId="{2E065457-6CD9-2C4B-9124-A8394D56846C}" type="pres">
      <dgm:prSet presAssocID="{41F78795-E36F-442D-B3C2-1FA3E09F9EBC}" presName="vert1" presStyleCnt="0"/>
      <dgm:spPr/>
    </dgm:pt>
    <dgm:pt modelId="{2054955C-6EC2-6041-9906-7BF9867C8E36}" type="pres">
      <dgm:prSet presAssocID="{02D27C61-75D8-4F91-B3DC-9AC6148100F5}" presName="thickLine" presStyleLbl="alignNode1" presStyleIdx="6" presStyleCnt="7"/>
      <dgm:spPr/>
    </dgm:pt>
    <dgm:pt modelId="{7D0AF7FC-DC8D-D243-92B9-42340A3CD589}" type="pres">
      <dgm:prSet presAssocID="{02D27C61-75D8-4F91-B3DC-9AC6148100F5}" presName="horz1" presStyleCnt="0"/>
      <dgm:spPr/>
    </dgm:pt>
    <dgm:pt modelId="{65759175-17D7-224B-AFCD-08D5436967E7}" type="pres">
      <dgm:prSet presAssocID="{02D27C61-75D8-4F91-B3DC-9AC6148100F5}" presName="tx1" presStyleLbl="revTx" presStyleIdx="6" presStyleCnt="7"/>
      <dgm:spPr/>
    </dgm:pt>
    <dgm:pt modelId="{C290770E-E9B1-A34D-8743-B833A101CE76}" type="pres">
      <dgm:prSet presAssocID="{02D27C61-75D8-4F91-B3DC-9AC6148100F5}" presName="vert1" presStyleCnt="0"/>
      <dgm:spPr/>
    </dgm:pt>
  </dgm:ptLst>
  <dgm:cxnLst>
    <dgm:cxn modelId="{57542B1A-AC99-417F-8427-BAE1DCFCB127}" srcId="{AD799A8E-502B-4BF0-B350-3F72D8F49A53}" destId="{FFDCB24A-CEFC-4223-A7D9-52FC146FFC8E}" srcOrd="0" destOrd="0" parTransId="{A44BD77D-52CD-4B46-BA91-368159C80DD6}" sibTransId="{E5AA2B42-89D4-48FA-8480-F70548DF0A23}"/>
    <dgm:cxn modelId="{C5C6EF1B-9527-4E20-A3C2-39D30425013F}" srcId="{AD799A8E-502B-4BF0-B350-3F72D8F49A53}" destId="{9FD15939-B60A-48CE-9596-BF5E53C68117}" srcOrd="4" destOrd="0" parTransId="{D0923986-E255-441A-9E1E-D3CA39670319}" sibTransId="{150937C1-B379-4256-BC04-3C06E60ABF51}"/>
    <dgm:cxn modelId="{2DEE4533-2E16-4D43-90A8-7659AAC4061A}" srcId="{AD799A8E-502B-4BF0-B350-3F72D8F49A53}" destId="{B9F60669-F147-479D-8C40-678B8E2A3087}" srcOrd="1" destOrd="0" parTransId="{5428CE13-67CC-4D93-8C3A-EE563ABCDF12}" sibTransId="{51011DF9-533E-4A2E-ACD3-4C78E7D79B30}"/>
    <dgm:cxn modelId="{27E98B4D-CA7E-5842-BA2A-D68FC4D9C897}" type="presOf" srcId="{CCF2C023-4774-4419-AA98-75876590DA85}" destId="{DB98C7EC-7078-4C42-B14B-015FF36F23CC}" srcOrd="0" destOrd="0" presId="urn:microsoft.com/office/officeart/2008/layout/LinedList"/>
    <dgm:cxn modelId="{F05D1E54-9D00-B345-ADB3-D3FCF909A83C}" type="presOf" srcId="{AD799A8E-502B-4BF0-B350-3F72D8F49A53}" destId="{AA3523AF-2647-FF40-9F2F-5E2DBCC7546A}" srcOrd="0" destOrd="0" presId="urn:microsoft.com/office/officeart/2008/layout/LinedList"/>
    <dgm:cxn modelId="{BD0A9A62-6339-0E43-9D36-E194A94413AC}" type="presOf" srcId="{FFDCB24A-CEFC-4223-A7D9-52FC146FFC8E}" destId="{04B25662-5FC2-B34C-BB8F-3C027289EA2C}" srcOrd="0" destOrd="0" presId="urn:microsoft.com/office/officeart/2008/layout/LinedList"/>
    <dgm:cxn modelId="{768C8472-5098-C046-88A4-0827AD8A4EF8}" type="presOf" srcId="{9FD15939-B60A-48CE-9596-BF5E53C68117}" destId="{28586546-1C48-1841-B494-41D965E1D18D}" srcOrd="0" destOrd="0" presId="urn:microsoft.com/office/officeart/2008/layout/LinedList"/>
    <dgm:cxn modelId="{4BF6BA7F-42DA-F846-83F2-FA322251230C}" type="presOf" srcId="{E1433F68-FB25-4D91-9F2D-EE2111630A5F}" destId="{3EB0325A-096F-5547-8A66-48D883F54384}" srcOrd="0" destOrd="0" presId="urn:microsoft.com/office/officeart/2008/layout/LinedList"/>
    <dgm:cxn modelId="{8A243887-777F-E74A-81F3-02F5EA76A0F5}" type="presOf" srcId="{02D27C61-75D8-4F91-B3DC-9AC6148100F5}" destId="{65759175-17D7-224B-AFCD-08D5436967E7}" srcOrd="0" destOrd="0" presId="urn:microsoft.com/office/officeart/2008/layout/LinedList"/>
    <dgm:cxn modelId="{CFAC028B-229C-4092-9460-AB53C1B8B83A}" srcId="{AD799A8E-502B-4BF0-B350-3F72D8F49A53}" destId="{41F78795-E36F-442D-B3C2-1FA3E09F9EBC}" srcOrd="5" destOrd="0" parTransId="{3C8A9C91-0E22-4825-A5FC-140CD09AE80D}" sibTransId="{4B2D777F-3EF3-4A43-98A1-AAB53694D47D}"/>
    <dgm:cxn modelId="{8650C0A1-637A-AC49-99A8-7A0FB2B8F21D}" type="presOf" srcId="{B9F60669-F147-479D-8C40-678B8E2A3087}" destId="{5BA60F8A-8251-2040-94AB-7B3AEA293D21}" srcOrd="0" destOrd="0" presId="urn:microsoft.com/office/officeart/2008/layout/LinedList"/>
    <dgm:cxn modelId="{C66766D5-B283-4DC0-A8CF-EA2D11229494}" srcId="{AD799A8E-502B-4BF0-B350-3F72D8F49A53}" destId="{E1433F68-FB25-4D91-9F2D-EE2111630A5F}" srcOrd="3" destOrd="0" parTransId="{B4F5EDD8-C6D1-4864-AB5A-1C9909A9D8F1}" sibTransId="{CF37952D-6012-4BAC-A657-1F764919847D}"/>
    <dgm:cxn modelId="{E7270DD8-B89F-4853-A78B-446A130E6355}" srcId="{AD799A8E-502B-4BF0-B350-3F72D8F49A53}" destId="{CCF2C023-4774-4419-AA98-75876590DA85}" srcOrd="2" destOrd="0" parTransId="{92EE6043-BCE7-4C09-BB5E-DF9D18D57B84}" sibTransId="{D3648E5A-21B4-491F-BC9C-684DBCCB68A1}"/>
    <dgm:cxn modelId="{4CF615EC-B157-4EAC-974C-EE366B1C82CE}" srcId="{AD799A8E-502B-4BF0-B350-3F72D8F49A53}" destId="{02D27C61-75D8-4F91-B3DC-9AC6148100F5}" srcOrd="6" destOrd="0" parTransId="{9B99EDC4-341D-4F31-A50E-4E576592BFDF}" sibTransId="{9D9AFA1C-CC38-4B64-918E-DDA88C7BAA22}"/>
    <dgm:cxn modelId="{E781C0F4-5DAF-A54D-8184-3B0BF3D82603}" type="presOf" srcId="{41F78795-E36F-442D-B3C2-1FA3E09F9EBC}" destId="{AD5D253F-2C6A-2F40-973D-86CEB2EE5D60}" srcOrd="0" destOrd="0" presId="urn:microsoft.com/office/officeart/2008/layout/LinedList"/>
    <dgm:cxn modelId="{F9CF6A40-D179-294E-9348-1E6FC3EA5390}" type="presParOf" srcId="{AA3523AF-2647-FF40-9F2F-5E2DBCC7546A}" destId="{644BF3FD-C74D-064E-BB25-5154FC6F732E}" srcOrd="0" destOrd="0" presId="urn:microsoft.com/office/officeart/2008/layout/LinedList"/>
    <dgm:cxn modelId="{65A90BA4-409C-C34F-AC9C-44A28975D915}" type="presParOf" srcId="{AA3523AF-2647-FF40-9F2F-5E2DBCC7546A}" destId="{E52C3472-754F-5141-9D80-02688D8C9A5C}" srcOrd="1" destOrd="0" presId="urn:microsoft.com/office/officeart/2008/layout/LinedList"/>
    <dgm:cxn modelId="{C55D4008-7EB4-5545-BE04-7BE9F1C620ED}" type="presParOf" srcId="{E52C3472-754F-5141-9D80-02688D8C9A5C}" destId="{04B25662-5FC2-B34C-BB8F-3C027289EA2C}" srcOrd="0" destOrd="0" presId="urn:microsoft.com/office/officeart/2008/layout/LinedList"/>
    <dgm:cxn modelId="{81030939-1D43-B440-82CA-889FA5E3209D}" type="presParOf" srcId="{E52C3472-754F-5141-9D80-02688D8C9A5C}" destId="{B3AFC2AF-FA1E-0640-93B9-780ACE8D5C58}" srcOrd="1" destOrd="0" presId="urn:microsoft.com/office/officeart/2008/layout/LinedList"/>
    <dgm:cxn modelId="{DC551599-DFAC-E044-BD3D-C80643FB2998}" type="presParOf" srcId="{AA3523AF-2647-FF40-9F2F-5E2DBCC7546A}" destId="{22B12A81-3F62-F046-BF4B-27197931B9A6}" srcOrd="2" destOrd="0" presId="urn:microsoft.com/office/officeart/2008/layout/LinedList"/>
    <dgm:cxn modelId="{3F30A8FD-602C-BF45-B620-EC6D41BC3951}" type="presParOf" srcId="{AA3523AF-2647-FF40-9F2F-5E2DBCC7546A}" destId="{331DFBF1-99B4-5E4C-9B4B-3A57E8ECCDEB}" srcOrd="3" destOrd="0" presId="urn:microsoft.com/office/officeart/2008/layout/LinedList"/>
    <dgm:cxn modelId="{2CC52656-037F-754B-9D77-F72C78612606}" type="presParOf" srcId="{331DFBF1-99B4-5E4C-9B4B-3A57E8ECCDEB}" destId="{5BA60F8A-8251-2040-94AB-7B3AEA293D21}" srcOrd="0" destOrd="0" presId="urn:microsoft.com/office/officeart/2008/layout/LinedList"/>
    <dgm:cxn modelId="{368DFA2B-DEF9-0C4E-8207-A9F727B60C35}" type="presParOf" srcId="{331DFBF1-99B4-5E4C-9B4B-3A57E8ECCDEB}" destId="{36353C45-AED4-094F-8ECF-91468288C722}" srcOrd="1" destOrd="0" presId="urn:microsoft.com/office/officeart/2008/layout/LinedList"/>
    <dgm:cxn modelId="{1A56F8C9-6E96-C14F-8170-6AD9159D51F1}" type="presParOf" srcId="{AA3523AF-2647-FF40-9F2F-5E2DBCC7546A}" destId="{130E5813-B17A-B741-BE72-3AFA8CF8E468}" srcOrd="4" destOrd="0" presId="urn:microsoft.com/office/officeart/2008/layout/LinedList"/>
    <dgm:cxn modelId="{299F54AE-234D-6349-887D-86F0B9C56786}" type="presParOf" srcId="{AA3523AF-2647-FF40-9F2F-5E2DBCC7546A}" destId="{9D980F09-7C1E-FE47-96C2-24A2BEAABE98}" srcOrd="5" destOrd="0" presId="urn:microsoft.com/office/officeart/2008/layout/LinedList"/>
    <dgm:cxn modelId="{DE35E027-9C20-0B40-9EC2-24FDADCD933E}" type="presParOf" srcId="{9D980F09-7C1E-FE47-96C2-24A2BEAABE98}" destId="{DB98C7EC-7078-4C42-B14B-015FF36F23CC}" srcOrd="0" destOrd="0" presId="urn:microsoft.com/office/officeart/2008/layout/LinedList"/>
    <dgm:cxn modelId="{1A9BAAD8-1777-5A46-8A74-05847536AFB8}" type="presParOf" srcId="{9D980F09-7C1E-FE47-96C2-24A2BEAABE98}" destId="{AB97929E-0117-1F4D-B839-C5772EEA635E}" srcOrd="1" destOrd="0" presId="urn:microsoft.com/office/officeart/2008/layout/LinedList"/>
    <dgm:cxn modelId="{632B91C2-CEF5-9F41-A746-2D53FCE109C9}" type="presParOf" srcId="{AA3523AF-2647-FF40-9F2F-5E2DBCC7546A}" destId="{150D6997-89D1-CA4A-A7AD-D49FABF6C789}" srcOrd="6" destOrd="0" presId="urn:microsoft.com/office/officeart/2008/layout/LinedList"/>
    <dgm:cxn modelId="{0C9F8C57-4C68-0543-AEAF-ABA55255B864}" type="presParOf" srcId="{AA3523AF-2647-FF40-9F2F-5E2DBCC7546A}" destId="{7DE718B1-CDD4-AF45-A8BC-B5DF6BE7D864}" srcOrd="7" destOrd="0" presId="urn:microsoft.com/office/officeart/2008/layout/LinedList"/>
    <dgm:cxn modelId="{B914FBDE-794F-B047-A25E-BCAF9A6BA1A9}" type="presParOf" srcId="{7DE718B1-CDD4-AF45-A8BC-B5DF6BE7D864}" destId="{3EB0325A-096F-5547-8A66-48D883F54384}" srcOrd="0" destOrd="0" presId="urn:microsoft.com/office/officeart/2008/layout/LinedList"/>
    <dgm:cxn modelId="{DBF0B75B-C77F-C445-8F32-4442D83CDC88}" type="presParOf" srcId="{7DE718B1-CDD4-AF45-A8BC-B5DF6BE7D864}" destId="{7A07AAA8-76C4-504A-82B1-FDD8490BD6C6}" srcOrd="1" destOrd="0" presId="urn:microsoft.com/office/officeart/2008/layout/LinedList"/>
    <dgm:cxn modelId="{D9559A35-45E3-0347-A81C-B9E48D36331E}" type="presParOf" srcId="{AA3523AF-2647-FF40-9F2F-5E2DBCC7546A}" destId="{8B3A6F7E-3FA6-CE43-8E18-348AD019952C}" srcOrd="8" destOrd="0" presId="urn:microsoft.com/office/officeart/2008/layout/LinedList"/>
    <dgm:cxn modelId="{6D260E58-D7E8-AA46-A839-9855036C014C}" type="presParOf" srcId="{AA3523AF-2647-FF40-9F2F-5E2DBCC7546A}" destId="{1071F7F2-7BAA-7749-B16D-2129DAE894B0}" srcOrd="9" destOrd="0" presId="urn:microsoft.com/office/officeart/2008/layout/LinedList"/>
    <dgm:cxn modelId="{3317FC60-7E38-AE4C-B38D-FB80C873DDB0}" type="presParOf" srcId="{1071F7F2-7BAA-7749-B16D-2129DAE894B0}" destId="{28586546-1C48-1841-B494-41D965E1D18D}" srcOrd="0" destOrd="0" presId="urn:microsoft.com/office/officeart/2008/layout/LinedList"/>
    <dgm:cxn modelId="{1B84B3A7-D4CC-7C44-BC9C-9418F5FA1A22}" type="presParOf" srcId="{1071F7F2-7BAA-7749-B16D-2129DAE894B0}" destId="{55AD7E91-7161-3847-99D5-9C83BAFCC4E6}" srcOrd="1" destOrd="0" presId="urn:microsoft.com/office/officeart/2008/layout/LinedList"/>
    <dgm:cxn modelId="{C96D1C80-9E0A-4842-9286-E9B800B6494D}" type="presParOf" srcId="{AA3523AF-2647-FF40-9F2F-5E2DBCC7546A}" destId="{1CBBFF79-89D9-9945-9FC2-D606C9717403}" srcOrd="10" destOrd="0" presId="urn:microsoft.com/office/officeart/2008/layout/LinedList"/>
    <dgm:cxn modelId="{F10F5B42-FAC9-3D47-BF6F-03067B54348C}" type="presParOf" srcId="{AA3523AF-2647-FF40-9F2F-5E2DBCC7546A}" destId="{015746BB-72AB-1141-8F4D-635057354235}" srcOrd="11" destOrd="0" presId="urn:microsoft.com/office/officeart/2008/layout/LinedList"/>
    <dgm:cxn modelId="{36239A1C-ED56-CA4B-8764-73799D8A886D}" type="presParOf" srcId="{015746BB-72AB-1141-8F4D-635057354235}" destId="{AD5D253F-2C6A-2F40-973D-86CEB2EE5D60}" srcOrd="0" destOrd="0" presId="urn:microsoft.com/office/officeart/2008/layout/LinedList"/>
    <dgm:cxn modelId="{BB4FC719-4E77-964F-B617-41405F8C3287}" type="presParOf" srcId="{015746BB-72AB-1141-8F4D-635057354235}" destId="{2E065457-6CD9-2C4B-9124-A8394D56846C}" srcOrd="1" destOrd="0" presId="urn:microsoft.com/office/officeart/2008/layout/LinedList"/>
    <dgm:cxn modelId="{45CD5E2B-56D5-8646-AF2B-D35C15F7EB11}" type="presParOf" srcId="{AA3523AF-2647-FF40-9F2F-5E2DBCC7546A}" destId="{2054955C-6EC2-6041-9906-7BF9867C8E36}" srcOrd="12" destOrd="0" presId="urn:microsoft.com/office/officeart/2008/layout/LinedList"/>
    <dgm:cxn modelId="{5F2E3F4D-5658-484D-9C44-AA10DA306238}" type="presParOf" srcId="{AA3523AF-2647-FF40-9F2F-5E2DBCC7546A}" destId="{7D0AF7FC-DC8D-D243-92B9-42340A3CD589}" srcOrd="13" destOrd="0" presId="urn:microsoft.com/office/officeart/2008/layout/LinedList"/>
    <dgm:cxn modelId="{FB6D216B-33C0-1044-AF91-9E640942E538}" type="presParOf" srcId="{7D0AF7FC-DC8D-D243-92B9-42340A3CD589}" destId="{65759175-17D7-224B-AFCD-08D5436967E7}" srcOrd="0" destOrd="0" presId="urn:microsoft.com/office/officeart/2008/layout/LinedList"/>
    <dgm:cxn modelId="{7E434A51-6FF7-D340-9741-D34623355E4F}" type="presParOf" srcId="{7D0AF7FC-DC8D-D243-92B9-42340A3CD589}" destId="{C290770E-E9B1-A34D-8743-B833A101CE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DE5A-5B80-7249-97C0-0056B4037606}">
      <dsp:nvSpPr>
        <dsp:cNvPr id="0" name=""/>
        <dsp:cNvSpPr/>
      </dsp:nvSpPr>
      <dsp:spPr>
        <a:xfrm>
          <a:off x="0" y="755"/>
          <a:ext cx="3853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D84B-5B5B-6841-901C-F8FEF1334CF6}">
      <dsp:nvSpPr>
        <dsp:cNvPr id="0" name=""/>
        <dsp:cNvSpPr/>
      </dsp:nvSpPr>
      <dsp:spPr>
        <a:xfrm>
          <a:off x="0" y="755"/>
          <a:ext cx="3853543" cy="123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/>
            <a:t>Salaried IT employees, constituting 32% of the customer base, contribute significantly to spending, representing 45%.</a:t>
          </a:r>
          <a:endParaRPr lang="en-US" sz="1900" kern="1200"/>
        </a:p>
      </dsp:txBody>
      <dsp:txXfrm>
        <a:off x="0" y="755"/>
        <a:ext cx="3853543" cy="1236959"/>
      </dsp:txXfrm>
    </dsp:sp>
    <dsp:sp modelId="{E8470E95-F340-9547-9B41-3AB49C3081A6}">
      <dsp:nvSpPr>
        <dsp:cNvPr id="0" name=""/>
        <dsp:cNvSpPr/>
      </dsp:nvSpPr>
      <dsp:spPr>
        <a:xfrm>
          <a:off x="0" y="1237714"/>
          <a:ext cx="3853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DDDB-82BD-5145-A154-54244B6FE79B}">
      <dsp:nvSpPr>
        <dsp:cNvPr id="0" name=""/>
        <dsp:cNvSpPr/>
      </dsp:nvSpPr>
      <dsp:spPr>
        <a:xfrm>
          <a:off x="0" y="1237714"/>
          <a:ext cx="3853543" cy="123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/>
            <a:t>The business owners group, comprising 16% of customers, is the next major spender, contributing 17% to total spending.</a:t>
          </a:r>
          <a:endParaRPr lang="en-US" sz="1900" kern="1200"/>
        </a:p>
      </dsp:txBody>
      <dsp:txXfrm>
        <a:off x="0" y="1237714"/>
        <a:ext cx="3853543" cy="1236959"/>
      </dsp:txXfrm>
    </dsp:sp>
    <dsp:sp modelId="{045E70C4-4F6D-2F4F-AABC-A03B08DBDC0D}">
      <dsp:nvSpPr>
        <dsp:cNvPr id="0" name=""/>
        <dsp:cNvSpPr/>
      </dsp:nvSpPr>
      <dsp:spPr>
        <a:xfrm>
          <a:off x="0" y="2474674"/>
          <a:ext cx="3853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97B86-346C-3B44-9DB8-E242FBD3FD9D}">
      <dsp:nvSpPr>
        <dsp:cNvPr id="0" name=""/>
        <dsp:cNvSpPr/>
      </dsp:nvSpPr>
      <dsp:spPr>
        <a:xfrm>
          <a:off x="0" y="2474674"/>
          <a:ext cx="3853543" cy="123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/>
            <a:t>Other salaried employees, forming 22% of the customer base, contribute 16% to the transaction value.</a:t>
          </a:r>
          <a:endParaRPr lang="en-US" sz="1900" kern="1200"/>
        </a:p>
      </dsp:txBody>
      <dsp:txXfrm>
        <a:off x="0" y="2474674"/>
        <a:ext cx="3853543" cy="1236959"/>
      </dsp:txXfrm>
    </dsp:sp>
    <dsp:sp modelId="{89C18589-0EBF-C44B-9764-7D6FC7BEA530}">
      <dsp:nvSpPr>
        <dsp:cNvPr id="0" name=""/>
        <dsp:cNvSpPr/>
      </dsp:nvSpPr>
      <dsp:spPr>
        <a:xfrm>
          <a:off x="0" y="3711634"/>
          <a:ext cx="3853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4462-AEBD-A545-9E84-CC65FB2FA7FA}">
      <dsp:nvSpPr>
        <dsp:cNvPr id="0" name=""/>
        <dsp:cNvSpPr/>
      </dsp:nvSpPr>
      <dsp:spPr>
        <a:xfrm>
          <a:off x="0" y="3711634"/>
          <a:ext cx="3853543" cy="123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/>
            <a:t>Freelancers, representing 20% of customers, account for 14% of transaction amounts.</a:t>
          </a:r>
          <a:endParaRPr lang="en-US" sz="1900" kern="1200"/>
        </a:p>
      </dsp:txBody>
      <dsp:txXfrm>
        <a:off x="0" y="3711634"/>
        <a:ext cx="3853543" cy="1236959"/>
      </dsp:txXfrm>
    </dsp:sp>
    <dsp:sp modelId="{9E69B6CF-0787-5F46-A4E8-E4C574B8556A}">
      <dsp:nvSpPr>
        <dsp:cNvPr id="0" name=""/>
        <dsp:cNvSpPr/>
      </dsp:nvSpPr>
      <dsp:spPr>
        <a:xfrm>
          <a:off x="0" y="4948594"/>
          <a:ext cx="38535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B53E-E269-FD46-95EC-9871DB135AB7}">
      <dsp:nvSpPr>
        <dsp:cNvPr id="0" name=""/>
        <dsp:cNvSpPr/>
      </dsp:nvSpPr>
      <dsp:spPr>
        <a:xfrm>
          <a:off x="0" y="4948594"/>
          <a:ext cx="3853543" cy="123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/>
            <a:t>Government employees, comprising 10% of the customer base, contribute 7% to overall spending.</a:t>
          </a:r>
          <a:endParaRPr lang="en-US" sz="1900" kern="1200"/>
        </a:p>
      </dsp:txBody>
      <dsp:txXfrm>
        <a:off x="0" y="4948594"/>
        <a:ext cx="3853543" cy="123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BF3FD-C74D-064E-BB25-5154FC6F732E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25662-5FC2-B34C-BB8F-3C027289EA2C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Salaried IT Employees and Business Owners are top spenders. </a:t>
          </a:r>
        </a:p>
      </dsp:txBody>
      <dsp:txXfrm>
        <a:off x="0" y="531"/>
        <a:ext cx="10515600" cy="621467"/>
      </dsp:txXfrm>
    </dsp:sp>
    <dsp:sp modelId="{22B12A81-3F62-F046-BF4B-27197931B9A6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0F8A-8251-2040-94AB-7B3AEA293D21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top 5 categories of Spending are bills, Groceries, electronics, health and wellness, and travel. </a:t>
          </a:r>
        </a:p>
      </dsp:txBody>
      <dsp:txXfrm>
        <a:off x="0" y="621999"/>
        <a:ext cx="10515600" cy="621467"/>
      </dsp:txXfrm>
    </dsp:sp>
    <dsp:sp modelId="{130E5813-B17A-B741-BE72-3AFA8CF8E468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8C7EC-7078-4C42-B14B-015FF36F23CC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Rewards can be designed to boost spending in these categories. </a:t>
          </a:r>
        </a:p>
      </dsp:txBody>
      <dsp:txXfrm>
        <a:off x="0" y="1243467"/>
        <a:ext cx="10515600" cy="621467"/>
      </dsp:txXfrm>
    </dsp:sp>
    <dsp:sp modelId="{150D6997-89D1-CA4A-A7AD-D49FABF6C789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0325A-096F-5547-8A66-48D883F54384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Credit card spending can be increased by capturing transactions made by UPI and debit cards. </a:t>
          </a:r>
        </a:p>
      </dsp:txBody>
      <dsp:txXfrm>
        <a:off x="0" y="1864935"/>
        <a:ext cx="10515600" cy="621467"/>
      </dsp:txXfrm>
    </dsp:sp>
    <dsp:sp modelId="{8B3A6F7E-3FA6-CE43-8E18-348AD019952C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6546-1C48-1841-B494-41D965E1D18D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Targeted pre-approvals to identified top spenders can prove to be efficient in capturing more expenditure. </a:t>
          </a:r>
        </a:p>
      </dsp:txBody>
      <dsp:txXfrm>
        <a:off x="0" y="2486402"/>
        <a:ext cx="10515600" cy="621467"/>
      </dsp:txXfrm>
    </dsp:sp>
    <dsp:sp modelId="{1CBBFF79-89D9-9945-9FC2-D606C9717403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253F-2C6A-2F40-973D-86CEB2EE5D60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program should focus on customers aged 25-45.</a:t>
          </a:r>
        </a:p>
      </dsp:txBody>
      <dsp:txXfrm>
        <a:off x="0" y="3107870"/>
        <a:ext cx="10515600" cy="621467"/>
      </dsp:txXfrm>
    </dsp:sp>
    <dsp:sp modelId="{2054955C-6EC2-6041-9906-7BF9867C8E36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59175-17D7-224B-AFCD-08D5436967E7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Mumbai, Delhi NCR and Bengaluru should be the focus regions. 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4008D40-A45E-4239-8240-C0FE9368B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</a:t>
            </a:r>
            <a:r>
              <a:rPr dirty="0"/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4167169-B3B1-4789-B83D-EB495CCCB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Insights</a:t>
            </a:r>
            <a:br>
              <a:rPr lang="en-CA" dirty="0"/>
            </a:br>
            <a:r>
              <a:rPr lang="en-CA" dirty="0"/>
              <a:t>Credit Card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pending Overview (Occupation)">
            <a:extLst>
              <a:ext uri="{FF2B5EF4-FFF2-40B4-BE49-F238E27FC236}">
                <a16:creationId xmlns:a16="http://schemas.microsoft.com/office/drawing/2014/main" id="{053D0935-CB8C-53F6-1F21-0C35160AA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lide14" descr="Count Overview (Transactions)">
            <a:extLst>
              <a:ext uri="{FF2B5EF4-FFF2-40B4-BE49-F238E27FC236}">
                <a16:creationId xmlns:a16="http://schemas.microsoft.com/office/drawing/2014/main" id="{437FC881-C1EE-4A97-A7D7-E5E0C224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1" y="643467"/>
            <a:ext cx="956405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lide15" descr="Income Ratio(Occupation)">
            <a:extLst>
              <a:ext uri="{FF2B5EF4-FFF2-40B4-BE49-F238E27FC236}">
                <a16:creationId xmlns:a16="http://schemas.microsoft.com/office/drawing/2014/main" id="{24F03D89-7B54-48C9-BB36-64F73CF0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08" y="643467"/>
            <a:ext cx="7748556" cy="4823477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A9418-6F0C-C208-0432-3737923D5024}"/>
              </a:ext>
            </a:extLst>
          </p:cNvPr>
          <p:cNvSpPr txBox="1"/>
          <p:nvPr/>
        </p:nvSpPr>
        <p:spPr>
          <a:xfrm>
            <a:off x="447472" y="1770434"/>
            <a:ext cx="2918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(grouped by occupation) ranked by spending relative to 6 month income.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Avg Income">
            <a:extLst>
              <a:ext uri="{FF2B5EF4-FFF2-40B4-BE49-F238E27FC236}">
                <a16:creationId xmlns:a16="http://schemas.microsoft.com/office/drawing/2014/main" id="{6363F588-330D-A836-C2A0-CB662DEC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pending Overview (Avg)">
            <a:extLst>
              <a:ext uri="{FF2B5EF4-FFF2-40B4-BE49-F238E27FC236}">
                <a16:creationId xmlns:a16="http://schemas.microsoft.com/office/drawing/2014/main" id="{10F30E08-4FFA-5B4F-7813-B7E68CBF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43" y="705291"/>
            <a:ext cx="6944661" cy="54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slide21" descr="Spending Overview (Tot)">
            <a:extLst>
              <a:ext uri="{FF2B5EF4-FFF2-40B4-BE49-F238E27FC236}">
                <a16:creationId xmlns:a16="http://schemas.microsoft.com/office/drawing/2014/main" id="{098A3B37-A0BF-469B-A87F-3975186D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5" y="643467"/>
            <a:ext cx="7330349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pending">
            <a:extLst>
              <a:ext uri="{FF2B5EF4-FFF2-40B4-BE49-F238E27FC236}">
                <a16:creationId xmlns:a16="http://schemas.microsoft.com/office/drawing/2014/main" id="{BB825D9B-AB64-1F73-0287-5E4D57EF4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14" y="643467"/>
            <a:ext cx="7311901" cy="584952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slide20" descr="Spending (City)">
            <a:extLst>
              <a:ext uri="{FF2B5EF4-FFF2-40B4-BE49-F238E27FC236}">
                <a16:creationId xmlns:a16="http://schemas.microsoft.com/office/drawing/2014/main" id="{4117B6AB-F11C-4062-B0DB-D253C285A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49" y="142162"/>
            <a:ext cx="5160334" cy="6573676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2" descr="Spending Distribution">
            <a:extLst>
              <a:ext uri="{FF2B5EF4-FFF2-40B4-BE49-F238E27FC236}">
                <a16:creationId xmlns:a16="http://schemas.microsoft.com/office/drawing/2014/main" id="{D8956320-CB9A-3BB7-C94A-9452E5C3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Payments Overview">
            <a:extLst>
              <a:ext uri="{FF2B5EF4-FFF2-40B4-BE49-F238E27FC236}">
                <a16:creationId xmlns:a16="http://schemas.microsoft.com/office/drawing/2014/main" id="{E0910303-A9EB-4FE8-B195-40A35186E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421"/>
          <a:stretch/>
        </p:blipFill>
        <p:spPr>
          <a:xfrm>
            <a:off x="735275" y="872793"/>
            <a:ext cx="3152130" cy="4809744"/>
          </a:xfrm>
          <a:prstGeom prst="rect">
            <a:avLst/>
          </a:prstGeom>
        </p:spPr>
      </p:pic>
      <p:pic>
        <p:nvPicPr>
          <p:cNvPr id="2" name="slide19" descr="Payments Overview">
            <a:extLst>
              <a:ext uri="{FF2B5EF4-FFF2-40B4-BE49-F238E27FC236}">
                <a16:creationId xmlns:a16="http://schemas.microsoft.com/office/drawing/2014/main" id="{3A2EE28E-9E48-CF1D-AA56-B3E00C35C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7" b="20965"/>
          <a:stretch/>
        </p:blipFill>
        <p:spPr>
          <a:xfrm>
            <a:off x="4487333" y="1094703"/>
            <a:ext cx="3209544" cy="4365925"/>
          </a:xfrm>
          <a:prstGeom prst="rect">
            <a:avLst/>
          </a:prstGeom>
        </p:spPr>
      </p:pic>
      <p:pic>
        <p:nvPicPr>
          <p:cNvPr id="3" name="slide19" descr="Payments Overview">
            <a:extLst>
              <a:ext uri="{FF2B5EF4-FFF2-40B4-BE49-F238E27FC236}">
                <a16:creationId xmlns:a16="http://schemas.microsoft.com/office/drawing/2014/main" id="{441C4B7A-7944-5AA7-E099-7825C1CB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1"/>
          <a:stretch/>
        </p:blipFill>
        <p:spPr>
          <a:xfrm>
            <a:off x="8275887" y="2046318"/>
            <a:ext cx="3209544" cy="2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TS(Gender)">
            <a:extLst>
              <a:ext uri="{FF2B5EF4-FFF2-40B4-BE49-F238E27FC236}">
                <a16:creationId xmlns:a16="http://schemas.microsoft.com/office/drawing/2014/main" id="{0EEEB375-40C0-4574-9C38-53C81EC6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50" y="643467"/>
            <a:ext cx="1719265" cy="5547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F96AB-9A47-92A2-516D-0592E810F280}"/>
              </a:ext>
            </a:extLst>
          </p:cNvPr>
          <p:cNvSpPr txBox="1"/>
          <p:nvPr/>
        </p:nvSpPr>
        <p:spPr>
          <a:xfrm>
            <a:off x="2041110" y="1362855"/>
            <a:ext cx="3583332" cy="41088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CA" sz="14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Male customers dominate spending, accounting for 67%, while female customers represent 33% of the expenditure.</a:t>
            </a: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CA" sz="14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customer demographics, 65% identify as male, and 35% as female.</a:t>
            </a: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CA" sz="14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spending aligns with the gender distribution within the customer base.</a:t>
            </a: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endParaRPr lang="en-CA" sz="14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31520">
              <a:spcAft>
                <a:spcPts val="600"/>
              </a:spcAft>
            </a:pPr>
            <a:r>
              <a:rPr lang="en-CA" sz="14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average, spending by men surpasses that of women by 11%.</a:t>
            </a:r>
            <a:endParaRPr lang="en-CA" b="0" i="0" dirty="0">
              <a:effectLst/>
            </a:endParaRPr>
          </a:p>
        </p:txBody>
      </p:sp>
      <p:pic>
        <p:nvPicPr>
          <p:cNvPr id="6" name="slide2" descr="AS(Gender)">
            <a:extLst>
              <a:ext uri="{FF2B5EF4-FFF2-40B4-BE49-F238E27FC236}">
                <a16:creationId xmlns:a16="http://schemas.microsoft.com/office/drawing/2014/main" id="{976FDC96-9FD5-15A9-EFC6-AD966A1C7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31" y="666943"/>
            <a:ext cx="1203659" cy="55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0994-07EC-2B0A-3E9D-FC55B376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40FB4-8ED1-B1D1-8E90-96D0F7858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54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4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S (Occupation)">
            <a:extLst>
              <a:ext uri="{FF2B5EF4-FFF2-40B4-BE49-F238E27FC236}">
                <a16:creationId xmlns:a16="http://schemas.microsoft.com/office/drawing/2014/main" id="{320054A6-BB92-406E-A3F2-B2ACAA24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50" y="0"/>
            <a:ext cx="7505150" cy="6858000"/>
          </a:xfrm>
          <a:prstGeom prst="rect">
            <a:avLst/>
          </a:prstGeom>
        </p:spPr>
      </p:pic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F94AD172-A6CD-693E-AF9F-D46C6E235756}"/>
              </a:ext>
            </a:extLst>
          </p:cNvPr>
          <p:cNvGraphicFramePr/>
          <p:nvPr/>
        </p:nvGraphicFramePr>
        <p:xfrm>
          <a:off x="0" y="335845"/>
          <a:ext cx="3853543" cy="61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AS(Occupation)">
            <a:extLst>
              <a:ext uri="{FF2B5EF4-FFF2-40B4-BE49-F238E27FC236}">
                <a16:creationId xmlns:a16="http://schemas.microsoft.com/office/drawing/2014/main" id="{D51AD864-4F17-452A-AFDD-8A4A9CEF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37" y="643467"/>
            <a:ext cx="4388218" cy="557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E3C13-2724-2CA3-F5A4-0267BBBA7BC7}"/>
              </a:ext>
            </a:extLst>
          </p:cNvPr>
          <p:cNvSpPr txBox="1"/>
          <p:nvPr/>
        </p:nvSpPr>
        <p:spPr>
          <a:xfrm>
            <a:off x="1329644" y="1213838"/>
            <a:ext cx="4072183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average, Salaried IT employees lead in spending with 872 rupees, followed by business owners at 647 rupees.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salaried employees, freelancers, and government employees demonstrate comparable spending levels, with amounts of 454, 446, and 419 rupees, respectively.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suggests that Salaried IT employees and business owners exhibit higher average spending compared to other occupational groups.</a:t>
            </a:r>
            <a:endParaRPr lang="en-CA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TS(Age)">
            <a:extLst>
              <a:ext uri="{FF2B5EF4-FFF2-40B4-BE49-F238E27FC236}">
                <a16:creationId xmlns:a16="http://schemas.microsoft.com/office/drawing/2014/main" id="{9A9FFB23-9126-4243-B93A-DDEBB83F7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14" y="643467"/>
            <a:ext cx="2214141" cy="557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2B8CF-C58B-29DF-A16A-FE2D2B997F61}"/>
              </a:ext>
            </a:extLst>
          </p:cNvPr>
          <p:cNvSpPr txBox="1"/>
          <p:nvPr/>
        </p:nvSpPr>
        <p:spPr>
          <a:xfrm>
            <a:off x="2276244" y="1087621"/>
            <a:ext cx="5253265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25-34 age group is the primary contributor to spending, representing 37% of our customer base and 38% to overall spending.</a:t>
            </a:r>
          </a:p>
          <a:p>
            <a:pPr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35-45 age group closely follows, with 32% of customers and a corresponding 36% share in spending.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21-24 and 45+ age groups make up 17% and 13% of the customer base respectively, their spending aligns proportionally at 13%.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Tailoring our credit card program to the preferences and financial behaviours of the 25-34 and 35-45 age groups will be vital for maximizing engagement and program success.</a:t>
            </a:r>
            <a:endParaRPr lang="en-CA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AS (Age)">
            <a:extLst>
              <a:ext uri="{FF2B5EF4-FFF2-40B4-BE49-F238E27FC236}">
                <a16:creationId xmlns:a16="http://schemas.microsoft.com/office/drawing/2014/main" id="{BE39A463-AAD9-40F7-8D5A-4BD12D3F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0" y="643467"/>
            <a:ext cx="2183156" cy="557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1B7283-6B4A-3387-08C8-C00323CEA6EE}"/>
              </a:ext>
            </a:extLst>
          </p:cNvPr>
          <p:cNvSpPr txBox="1"/>
          <p:nvPr/>
        </p:nvSpPr>
        <p:spPr>
          <a:xfrm>
            <a:off x="2041804" y="1021165"/>
            <a:ext cx="3625914" cy="42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35-45 Age Group Leads:</a:t>
            </a: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601790" lvl="1" indent="-231458"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Transaction: 694 Rupees</a:t>
            </a:r>
          </a:p>
          <a:p>
            <a:pPr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25-34 Age Group:</a:t>
            </a: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601790" lvl="1" indent="-231458"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Transaction: 629 Rupees (91% of 35-45)</a:t>
            </a:r>
          </a:p>
          <a:p>
            <a:pPr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45+ Age Group:</a:t>
            </a: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601790" lvl="1" indent="-231458"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Transaction: 588 Rupees (85% of 35-45)</a:t>
            </a:r>
          </a:p>
          <a:p>
            <a:pPr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21-24 Age Group:</a:t>
            </a: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601790" lvl="1" indent="-231458" defTabSz="740664">
              <a:spcAft>
                <a:spcPts val="600"/>
              </a:spcAft>
              <a:buFont typeface="+mj-lt"/>
              <a:buAutoNum type="arabicPeriod"/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Transaction: 459 Rupees (66% of 35-45)</a:t>
            </a:r>
          </a:p>
          <a:p>
            <a:pPr marL="370332" lvl="1"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Strategy:</a:t>
            </a: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Tailor credit card benefits for optimal engagement in 35-45 and 25-34 age groups.</a:t>
            </a:r>
            <a:endParaRPr lang="en-CA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TS (City)">
            <a:extLst>
              <a:ext uri="{FF2B5EF4-FFF2-40B4-BE49-F238E27FC236}">
                <a16:creationId xmlns:a16="http://schemas.microsoft.com/office/drawing/2014/main" id="{08AFF2FF-079D-4281-85EF-90637708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36" y="643467"/>
            <a:ext cx="2642684" cy="557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EE70B-3111-60C7-96DC-39087CC517CC}"/>
              </a:ext>
            </a:extLst>
          </p:cNvPr>
          <p:cNvSpPr txBox="1"/>
          <p:nvPr/>
        </p:nvSpPr>
        <p:spPr>
          <a:xfrm>
            <a:off x="1707979" y="891889"/>
            <a:ext cx="4996379" cy="286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Mumbai leads in spending, contributing 32%, followed by Delhi NCR at 21%, Bengaluru at 19%, Chennai at 15%, and Hyderabad at 12%.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Bengaluru, Chennai, and Delhi NCR each comprise roughly 20% of the customer base, while Hyderabad constitutes 15%, and Mumbai has the highest customer share at 27%.</a:t>
            </a:r>
          </a:p>
          <a:p>
            <a:pPr defTabSz="740664">
              <a:spcAft>
                <a:spcPts val="600"/>
              </a:spcAft>
            </a:pPr>
            <a:endParaRPr lang="en-CA" sz="1458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Targeted initiatives may optimize engagement in high-potential regions like Mumbai while maintaining proportionality in other regions.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AS(City)">
            <a:extLst>
              <a:ext uri="{FF2B5EF4-FFF2-40B4-BE49-F238E27FC236}">
                <a16:creationId xmlns:a16="http://schemas.microsoft.com/office/drawing/2014/main" id="{173E6025-7159-43C5-BEA8-3AB840AE8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28" y="643467"/>
            <a:ext cx="2672358" cy="5571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2D98D-ED4F-B261-B750-65E82782273C}"/>
              </a:ext>
            </a:extLst>
          </p:cNvPr>
          <p:cNvSpPr txBox="1"/>
          <p:nvPr/>
        </p:nvSpPr>
        <p:spPr>
          <a:xfrm>
            <a:off x="1655114" y="882677"/>
            <a:ext cx="4356133" cy="458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CA" sz="1458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Mumbai:</a:t>
            </a: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CA" sz="1458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Spend: 739 Rupees</a:t>
            </a:r>
          </a:p>
          <a:p>
            <a:pPr marL="370332" lvl="1" defTabSz="740664">
              <a:spcAft>
                <a:spcPts val="600"/>
              </a:spcAft>
            </a:pP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Delhi NCR:</a:t>
            </a: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CA" sz="1458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Spend: 694 Rupees (94% of Mumbai)</a:t>
            </a:r>
          </a:p>
          <a:p>
            <a:pPr marL="370332" lvl="1" defTabSz="740664">
              <a:spcAft>
                <a:spcPts val="600"/>
              </a:spcAft>
            </a:pP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Bengaluru:</a:t>
            </a: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CA" sz="1458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Spend: 617 Rupees (83% of Mumbai)</a:t>
            </a:r>
          </a:p>
          <a:p>
            <a:pPr defTabSz="740664">
              <a:spcAft>
                <a:spcPts val="600"/>
              </a:spcAft>
            </a:pPr>
            <a:endParaRPr lang="en-CA" sz="1458" b="1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Hyderabad:</a:t>
            </a: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CA" sz="1458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Spend: 527 Rupees (71% of Mumbai)</a:t>
            </a:r>
          </a:p>
          <a:p>
            <a:pPr marL="370332" lvl="1" defTabSz="740664">
              <a:spcAft>
                <a:spcPts val="600"/>
              </a:spcAft>
            </a:pP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CA" sz="1458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Chennai:</a:t>
            </a:r>
            <a:endParaRPr lang="en-CA" sz="1458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CA" sz="1458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Avg. Spend: 443 Rupees (60% of Mumbai)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emographics">
            <a:extLst>
              <a:ext uri="{FF2B5EF4-FFF2-40B4-BE49-F238E27FC236}">
                <a16:creationId xmlns:a16="http://schemas.microsoft.com/office/drawing/2014/main" id="{5CA02EAF-D054-425D-ACE6-E190EDB5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4" y="643467"/>
            <a:ext cx="6963831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666</Words>
  <Application>Microsoft Macintosh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Customer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CreditCardAnalysis</dc:title>
  <dc:creator/>
  <cp:lastModifiedBy>Ishaan Bedi</cp:lastModifiedBy>
  <cp:revision>6</cp:revision>
  <dcterms:created xsi:type="dcterms:W3CDTF">2024-01-24T04:29:14Z</dcterms:created>
  <dcterms:modified xsi:type="dcterms:W3CDTF">2024-01-27T05:06:59Z</dcterms:modified>
</cp:coreProperties>
</file>