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85" autoAdjust="0"/>
    <p:restoredTop sz="94583"/>
  </p:normalViewPr>
  <p:slideViewPr>
    <p:cSldViewPr snapToGrid="0" snapToObjects="1">
      <p:cViewPr>
        <p:scale>
          <a:sx n="42" d="100"/>
          <a:sy n="42" d="100"/>
        </p:scale>
        <p:origin x="74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BDA-D33A-EB44-967F-9FDCA535321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BDA-D33A-EB44-967F-9FDCA535321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BDA-D33A-EB44-967F-9FDCA535321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5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BDA-D33A-EB44-967F-9FDCA535321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BDA-D33A-EB44-967F-9FDCA535321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BDA-D33A-EB44-967F-9FDCA535321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0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BDA-D33A-EB44-967F-9FDCA535321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4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BDA-D33A-EB44-967F-9FDCA535321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BDA-D33A-EB44-967F-9FDCA535321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4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BDA-D33A-EB44-967F-9FDCA535321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BDA-D33A-EB44-967F-9FDCA535321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5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F6BDA-D33A-EB44-967F-9FDCA535321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1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7969"/>
            <a:ext cx="12191999" cy="107791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B0F0"/>
                </a:solidFill>
              </a:rPr>
              <a:t>“Socialize” = Social + Optimize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4114"/>
            <a:ext cx="12191999" cy="617538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bg1"/>
                </a:solidFill>
              </a:rPr>
              <a:t>Using Data Science to optimize social media engagement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705861" y="5502635"/>
            <a:ext cx="2236425" cy="1097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000" dirty="0">
                <a:solidFill>
                  <a:schemeClr val="bg1"/>
                </a:solidFill>
              </a:rPr>
              <a:t>Jessica Chau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000" dirty="0">
                <a:solidFill>
                  <a:schemeClr val="bg1"/>
                </a:solidFill>
              </a:rPr>
              <a:t>Ishaan Jaffer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522" y="796925"/>
            <a:ext cx="6330952" cy="6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0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41" y="2376487"/>
            <a:ext cx="5396546" cy="2795588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0" y="7936"/>
            <a:ext cx="12192000" cy="1077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Optimizations for a tweet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46B6C49-8855-4B55-9956-CCA2025456D9}"/>
              </a:ext>
            </a:extLst>
          </p:cNvPr>
          <p:cNvSpPr/>
          <p:nvPr/>
        </p:nvSpPr>
        <p:spPr>
          <a:xfrm>
            <a:off x="9156180" y="1203854"/>
            <a:ext cx="1621632" cy="1414461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hashtags to 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2D7469-2DE7-4759-98C1-2C05509B2AF8}"/>
              </a:ext>
            </a:extLst>
          </p:cNvPr>
          <p:cNvSpPr/>
          <p:nvPr/>
        </p:nvSpPr>
        <p:spPr>
          <a:xfrm>
            <a:off x="9248775" y="4779669"/>
            <a:ext cx="1621632" cy="1414460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Sentiment Analysis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E5202F-6FC8-4862-B4E3-95CB8ED0DCDD}"/>
              </a:ext>
            </a:extLst>
          </p:cNvPr>
          <p:cNvSpPr/>
          <p:nvPr/>
        </p:nvSpPr>
        <p:spPr>
          <a:xfrm>
            <a:off x="576133" y="1157972"/>
            <a:ext cx="1621632" cy="141446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Best time to post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FD5DCC-F435-40C3-9D2F-D287F893D32B}"/>
              </a:ext>
            </a:extLst>
          </p:cNvPr>
          <p:cNvSpPr/>
          <p:nvPr/>
        </p:nvSpPr>
        <p:spPr>
          <a:xfrm>
            <a:off x="530816" y="4779668"/>
            <a:ext cx="1621632" cy="1414461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Popular Keywords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610BFA2-47EB-4F7F-92B1-78E16F0C2D13}"/>
              </a:ext>
            </a:extLst>
          </p:cNvPr>
          <p:cNvSpPr/>
          <p:nvPr/>
        </p:nvSpPr>
        <p:spPr>
          <a:xfrm rot="2700000">
            <a:off x="2222998" y="2249935"/>
            <a:ext cx="545328" cy="35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9851C7F-4ED0-4DF1-A78D-64D77210B535}"/>
              </a:ext>
            </a:extLst>
          </p:cNvPr>
          <p:cNvSpPr/>
          <p:nvPr/>
        </p:nvSpPr>
        <p:spPr>
          <a:xfrm rot="-2700000">
            <a:off x="2222997" y="4663620"/>
            <a:ext cx="545328" cy="35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39AE7C2-03EF-4A78-A2DB-D059202A2964}"/>
              </a:ext>
            </a:extLst>
          </p:cNvPr>
          <p:cNvSpPr/>
          <p:nvPr/>
        </p:nvSpPr>
        <p:spPr>
          <a:xfrm rot="8100000">
            <a:off x="8508390" y="2249935"/>
            <a:ext cx="545328" cy="35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4B80AA3-FFE0-4309-98F4-0D9E62B2DD2A}"/>
              </a:ext>
            </a:extLst>
          </p:cNvPr>
          <p:cNvSpPr/>
          <p:nvPr/>
        </p:nvSpPr>
        <p:spPr>
          <a:xfrm rot="-8100000">
            <a:off x="8508391" y="4663620"/>
            <a:ext cx="545328" cy="35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1280" y="40323"/>
            <a:ext cx="55694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00B0F0"/>
                </a:solidFill>
              </a:rPr>
              <a:t>Data Science Pipeline</a:t>
            </a:r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D64CF1-FF45-4411-9082-5C95EF600DF6}"/>
              </a:ext>
            </a:extLst>
          </p:cNvPr>
          <p:cNvSpPr/>
          <p:nvPr/>
        </p:nvSpPr>
        <p:spPr>
          <a:xfrm>
            <a:off x="3470661" y="1031587"/>
            <a:ext cx="2867464" cy="1373314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Identify </a:t>
            </a:r>
            <a:r>
              <a:rPr lang="en-US" b="1" dirty="0">
                <a:solidFill>
                  <a:schemeClr val="tx1"/>
                </a:solidFill>
              </a:rPr>
              <a:t>keywords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rank importance </a:t>
            </a:r>
            <a:r>
              <a:rPr lang="en-US" dirty="0">
                <a:solidFill>
                  <a:schemeClr val="tx1"/>
                </a:solidFill>
              </a:rPr>
              <a:t>of each word based on the given category from </a:t>
            </a:r>
            <a:r>
              <a:rPr lang="en-US" b="1" dirty="0" err="1">
                <a:solidFill>
                  <a:schemeClr val="tx1"/>
                </a:solidFill>
              </a:rPr>
              <a:t>webscraping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F55AAFA-9DC2-447C-B0E5-57C3694B38FD}"/>
              </a:ext>
            </a:extLst>
          </p:cNvPr>
          <p:cNvSpPr/>
          <p:nvPr/>
        </p:nvSpPr>
        <p:spPr>
          <a:xfrm>
            <a:off x="3687682" y="3260189"/>
            <a:ext cx="2345570" cy="12926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Gather data on the activity of the </a:t>
            </a:r>
            <a:r>
              <a:rPr lang="en-US" b="1" dirty="0">
                <a:solidFill>
                  <a:schemeClr val="tx1"/>
                </a:solidFill>
              </a:rPr>
              <a:t>user’s</a:t>
            </a:r>
            <a:r>
              <a:rPr lang="en-US" dirty="0">
                <a:solidFill>
                  <a:schemeClr val="tx1"/>
                </a:solidFill>
              </a:rPr>
              <a:t> followers from the </a:t>
            </a:r>
            <a:r>
              <a:rPr lang="en-US" b="1" dirty="0">
                <a:solidFill>
                  <a:schemeClr val="tx1"/>
                </a:solidFill>
              </a:rPr>
              <a:t>Twitter API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36A076B-16FE-4B97-ACF5-D296941A98AF}"/>
              </a:ext>
            </a:extLst>
          </p:cNvPr>
          <p:cNvSpPr/>
          <p:nvPr/>
        </p:nvSpPr>
        <p:spPr>
          <a:xfrm>
            <a:off x="7242278" y="956475"/>
            <a:ext cx="2171340" cy="15235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Gather data on the </a:t>
            </a:r>
            <a:r>
              <a:rPr lang="en-US" b="1" dirty="0">
                <a:solidFill>
                  <a:schemeClr val="tx1"/>
                </a:solidFill>
              </a:rPr>
              <a:t>global </a:t>
            </a:r>
            <a:r>
              <a:rPr lang="en-US" dirty="0">
                <a:solidFill>
                  <a:schemeClr val="tx1"/>
                </a:solidFill>
              </a:rPr>
              <a:t>activity of tweets with those keywords from the </a:t>
            </a:r>
            <a:r>
              <a:rPr lang="en-US" b="1" dirty="0">
                <a:solidFill>
                  <a:schemeClr val="tx1"/>
                </a:solidFill>
              </a:rPr>
              <a:t>Twitter API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F998C9-4EE5-4F59-874E-CAF2809D4CF9}"/>
              </a:ext>
            </a:extLst>
          </p:cNvPr>
          <p:cNvSpPr/>
          <p:nvPr/>
        </p:nvSpPr>
        <p:spPr>
          <a:xfrm>
            <a:off x="5588006" y="5187289"/>
            <a:ext cx="2344888" cy="1523536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Pandas</a:t>
            </a:r>
            <a:r>
              <a:rPr lang="en-US" dirty="0">
                <a:solidFill>
                  <a:schemeClr val="tx1"/>
                </a:solidFill>
              </a:rPr>
              <a:t> to predict the </a:t>
            </a:r>
            <a:r>
              <a:rPr lang="en-US" b="1" dirty="0">
                <a:solidFill>
                  <a:schemeClr val="tx1"/>
                </a:solidFill>
              </a:rPr>
              <a:t>interval of time</a:t>
            </a:r>
            <a:r>
              <a:rPr lang="en-US" dirty="0">
                <a:solidFill>
                  <a:schemeClr val="tx1"/>
                </a:solidFill>
              </a:rPr>
              <a:t> when the </a:t>
            </a:r>
            <a:r>
              <a:rPr lang="en-US" b="1" dirty="0">
                <a:solidFill>
                  <a:schemeClr val="tx1"/>
                </a:solidFill>
              </a:rPr>
              <a:t>user’s followers </a:t>
            </a:r>
            <a:r>
              <a:rPr lang="en-US" dirty="0">
                <a:solidFill>
                  <a:schemeClr val="tx1"/>
                </a:solidFill>
              </a:rPr>
              <a:t>are </a:t>
            </a:r>
            <a:r>
              <a:rPr lang="en-US" b="1" dirty="0">
                <a:solidFill>
                  <a:schemeClr val="tx1"/>
                </a:solidFill>
              </a:rPr>
              <a:t>most active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6264EC2-7378-4EA6-85A7-F3733B352A00}"/>
              </a:ext>
            </a:extLst>
          </p:cNvPr>
          <p:cNvSpPr/>
          <p:nvPr/>
        </p:nvSpPr>
        <p:spPr>
          <a:xfrm>
            <a:off x="9709395" y="2316686"/>
            <a:ext cx="2285283" cy="157704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Pandas</a:t>
            </a:r>
            <a:r>
              <a:rPr lang="en-US" dirty="0">
                <a:solidFill>
                  <a:schemeClr val="tx1"/>
                </a:solidFill>
              </a:rPr>
              <a:t> to predict the</a:t>
            </a:r>
            <a:r>
              <a:rPr lang="en-US" b="1" dirty="0">
                <a:solidFill>
                  <a:schemeClr val="tx1"/>
                </a:solidFill>
              </a:rPr>
              <a:t> interval of time </a:t>
            </a:r>
            <a:r>
              <a:rPr lang="en-US" dirty="0">
                <a:solidFill>
                  <a:schemeClr val="tx1"/>
                </a:solidFill>
              </a:rPr>
              <a:t>when the Twitter users are </a:t>
            </a:r>
            <a:r>
              <a:rPr lang="en-US" b="1" dirty="0">
                <a:solidFill>
                  <a:schemeClr val="tx1"/>
                </a:solidFill>
              </a:rPr>
              <a:t>most active globally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DE7B099-F840-498F-AAD3-06568654B344}"/>
              </a:ext>
            </a:extLst>
          </p:cNvPr>
          <p:cNvSpPr/>
          <p:nvPr/>
        </p:nvSpPr>
        <p:spPr>
          <a:xfrm>
            <a:off x="163501" y="1088468"/>
            <a:ext cx="2493467" cy="1373314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enters </a:t>
            </a:r>
            <a:r>
              <a:rPr lang="en-US" b="1" dirty="0">
                <a:solidFill>
                  <a:schemeClr val="tx1"/>
                </a:solidFill>
              </a:rPr>
              <a:t>tweet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</a:t>
            </a:r>
            <a:r>
              <a:rPr lang="en-US" dirty="0">
                <a:solidFill>
                  <a:schemeClr val="tx1"/>
                </a:solidFill>
              </a:rPr>
              <a:t> they intend 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using, and </a:t>
            </a:r>
            <a:r>
              <a:rPr lang="en-US" b="1" dirty="0">
                <a:solidFill>
                  <a:schemeClr val="tx1"/>
                </a:solidFill>
              </a:rPr>
              <a:t>category of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their tweet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5832872-BB82-42C2-83DB-1D6FD839A1D9}"/>
              </a:ext>
            </a:extLst>
          </p:cNvPr>
          <p:cNvSpPr/>
          <p:nvPr/>
        </p:nvSpPr>
        <p:spPr>
          <a:xfrm>
            <a:off x="197322" y="3305511"/>
            <a:ext cx="2425821" cy="120201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</a:t>
            </a:r>
            <a:r>
              <a:rPr lang="en-US" b="1" dirty="0">
                <a:solidFill>
                  <a:schemeClr val="tx1"/>
                </a:solidFill>
              </a:rPr>
              <a:t> NLTK </a:t>
            </a:r>
            <a:r>
              <a:rPr lang="en-US" dirty="0">
                <a:solidFill>
                  <a:schemeClr val="tx1"/>
                </a:solidFill>
              </a:rPr>
              <a:t>to analyze the </a:t>
            </a:r>
            <a:r>
              <a:rPr lang="en-US" b="1" dirty="0">
                <a:solidFill>
                  <a:schemeClr val="tx1"/>
                </a:solidFill>
              </a:rPr>
              <a:t>sentiment</a:t>
            </a:r>
            <a:r>
              <a:rPr lang="en-US" dirty="0">
                <a:solidFill>
                  <a:schemeClr val="tx1"/>
                </a:solidFill>
              </a:rPr>
              <a:t> of the given Tweet content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8B3682F-B915-4774-B246-4E12382A4227}"/>
              </a:ext>
            </a:extLst>
          </p:cNvPr>
          <p:cNvSpPr/>
          <p:nvPr/>
        </p:nvSpPr>
        <p:spPr>
          <a:xfrm>
            <a:off x="2778382" y="1597977"/>
            <a:ext cx="545328" cy="35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9A87F20-066F-4835-876D-4003A9AB66D8}"/>
              </a:ext>
            </a:extLst>
          </p:cNvPr>
          <p:cNvSpPr/>
          <p:nvPr/>
        </p:nvSpPr>
        <p:spPr>
          <a:xfrm rot="2700000">
            <a:off x="9624595" y="1775123"/>
            <a:ext cx="545328" cy="35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AD46096-F9E1-4EF1-B2B1-7F9C3F6403C5}"/>
              </a:ext>
            </a:extLst>
          </p:cNvPr>
          <p:cNvSpPr/>
          <p:nvPr/>
        </p:nvSpPr>
        <p:spPr>
          <a:xfrm rot="5400000">
            <a:off x="1137569" y="2706499"/>
            <a:ext cx="545328" cy="35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B124A0B-DF53-4726-B9DA-7A8D0D2858F8}"/>
              </a:ext>
            </a:extLst>
          </p:cNvPr>
          <p:cNvSpPr/>
          <p:nvPr/>
        </p:nvSpPr>
        <p:spPr>
          <a:xfrm rot="5400000">
            <a:off x="4578814" y="2655398"/>
            <a:ext cx="545328" cy="35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35920A8-279A-446F-934E-36773CBA7616}"/>
              </a:ext>
            </a:extLst>
          </p:cNvPr>
          <p:cNvSpPr/>
          <p:nvPr/>
        </p:nvSpPr>
        <p:spPr>
          <a:xfrm>
            <a:off x="1468335" y="5133777"/>
            <a:ext cx="2620094" cy="157704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Identify the </a:t>
            </a:r>
            <a:r>
              <a:rPr lang="en-US" b="1" dirty="0">
                <a:solidFill>
                  <a:schemeClr val="tx1"/>
                </a:solidFill>
              </a:rPr>
              <a:t>hashtags </a:t>
            </a:r>
            <a:r>
              <a:rPr lang="en-US" dirty="0">
                <a:solidFill>
                  <a:schemeClr val="tx1"/>
                </a:solidFill>
              </a:rPr>
              <a:t>that are associated with the </a:t>
            </a:r>
            <a:r>
              <a:rPr lang="en-US" b="1" dirty="0">
                <a:solidFill>
                  <a:schemeClr val="tx1"/>
                </a:solidFill>
              </a:rPr>
              <a:t>most popular tweets </a:t>
            </a:r>
            <a:r>
              <a:rPr lang="en-US" dirty="0">
                <a:solidFill>
                  <a:schemeClr val="tx1"/>
                </a:solidFill>
              </a:rPr>
              <a:t>from the </a:t>
            </a:r>
            <a:r>
              <a:rPr lang="en-US" b="1" dirty="0">
                <a:solidFill>
                  <a:schemeClr val="tx1"/>
                </a:solidFill>
              </a:rPr>
              <a:t>user’s followers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C0E16FD-1801-44F4-ABB3-49EABC6B677B}"/>
              </a:ext>
            </a:extLst>
          </p:cNvPr>
          <p:cNvSpPr/>
          <p:nvPr/>
        </p:nvSpPr>
        <p:spPr>
          <a:xfrm rot="5400000">
            <a:off x="8055283" y="2702481"/>
            <a:ext cx="545328" cy="35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486EA0C-DE57-44F1-AAC4-37DACC048AA6}"/>
              </a:ext>
            </a:extLst>
          </p:cNvPr>
          <p:cNvSpPr/>
          <p:nvPr/>
        </p:nvSpPr>
        <p:spPr>
          <a:xfrm>
            <a:off x="6531373" y="1553521"/>
            <a:ext cx="545328" cy="35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83BE0B8-B90A-4B9C-88F8-015367DB6F27}"/>
              </a:ext>
            </a:extLst>
          </p:cNvPr>
          <p:cNvSpPr/>
          <p:nvPr/>
        </p:nvSpPr>
        <p:spPr>
          <a:xfrm rot="2700000">
            <a:off x="6065459" y="4642450"/>
            <a:ext cx="545328" cy="35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F707933-6930-4634-AE40-BE6A18FBE1AF}"/>
              </a:ext>
            </a:extLst>
          </p:cNvPr>
          <p:cNvSpPr/>
          <p:nvPr/>
        </p:nvSpPr>
        <p:spPr>
          <a:xfrm>
            <a:off x="7185305" y="3235630"/>
            <a:ext cx="2285283" cy="157704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Identify the </a:t>
            </a:r>
            <a:r>
              <a:rPr lang="en-US" b="1" dirty="0">
                <a:solidFill>
                  <a:schemeClr val="tx1"/>
                </a:solidFill>
              </a:rPr>
              <a:t>hashtags</a:t>
            </a:r>
            <a:r>
              <a:rPr lang="en-US" dirty="0">
                <a:solidFill>
                  <a:schemeClr val="tx1"/>
                </a:solidFill>
              </a:rPr>
              <a:t> that are associated with the </a:t>
            </a:r>
            <a:r>
              <a:rPr lang="en-US" b="1" dirty="0">
                <a:solidFill>
                  <a:schemeClr val="tx1"/>
                </a:solidFill>
              </a:rPr>
              <a:t>most popular tweets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globally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B9641F2-DD0D-41D7-8D50-328C357ED4C2}"/>
              </a:ext>
            </a:extLst>
          </p:cNvPr>
          <p:cNvSpPr/>
          <p:nvPr/>
        </p:nvSpPr>
        <p:spPr>
          <a:xfrm rot="8100000">
            <a:off x="3110146" y="4638566"/>
            <a:ext cx="545328" cy="35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6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164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“Socialize” = Social + Optimize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ijaffer</dc:creator>
  <cp:lastModifiedBy>J Chau</cp:lastModifiedBy>
  <cp:revision>21</cp:revision>
  <dcterms:created xsi:type="dcterms:W3CDTF">2019-12-02T19:15:54Z</dcterms:created>
  <dcterms:modified xsi:type="dcterms:W3CDTF">2019-12-04T20:06:22Z</dcterms:modified>
</cp:coreProperties>
</file>