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960000" cx="32760000"/>
  <p:notesSz cx="6858000" cy="9144000"/>
  <p:embeddedFontLst>
    <p:embeddedFont>
      <p:font typeface="Newsreader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g2DBWapf79b14uDfHxWJdiB/u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ewsreader-boldItalic.fntdata"/><Relationship Id="rId5" Type="http://schemas.openxmlformats.org/officeDocument/2006/relationships/slide" Target="slides/slide1.xml"/><Relationship Id="rId6" Type="http://schemas.openxmlformats.org/officeDocument/2006/relationships/font" Target="fonts/Newsreader-regular.fntdata"/><Relationship Id="rId7" Type="http://schemas.openxmlformats.org/officeDocument/2006/relationships/font" Target="fonts/Newsreader-bold.fntdata"/><Relationship Id="rId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55492" y="685800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5b59c3fe7_0_1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" name="Google Shape;15;g335b59c3fe7_0_132:notes"/>
          <p:cNvSpPr/>
          <p:nvPr>
            <p:ph idx="2" type="sldImg"/>
          </p:nvPr>
        </p:nvSpPr>
        <p:spPr>
          <a:xfrm>
            <a:off x="1155492" y="685800"/>
            <a:ext cx="4547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5833999" y="19769082"/>
            <a:ext cx="76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B AI Research ">
  <p:cSld name="FB AI Research 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15833999" y="19769082"/>
            <a:ext cx="76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38000" y="294833"/>
            <a:ext cx="29484000" cy="48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b="0" i="0" sz="1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38000" y="5124000"/>
            <a:ext cx="29484000" cy="16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793750" lvl="0" marL="457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93750" lvl="1" marL="914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93750" lvl="2" marL="1371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93750" lvl="3" marL="1828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93750" lvl="4" marL="22860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93750" lvl="5" marL="27432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93750" lvl="6" marL="32004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93750" lvl="7" marL="36576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93750" lvl="8" marL="4114800" marR="0" rtl="0" algn="l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b="0" i="0" sz="8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15833999" y="19769082"/>
            <a:ext cx="764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6.png"/><Relationship Id="rId11" Type="http://schemas.openxmlformats.org/officeDocument/2006/relationships/image" Target="../media/image9.png"/><Relationship Id="rId10" Type="http://schemas.openxmlformats.org/officeDocument/2006/relationships/image" Target="../media/image12.png"/><Relationship Id="rId21" Type="http://schemas.openxmlformats.org/officeDocument/2006/relationships/image" Target="../media/image17.png"/><Relationship Id="rId13" Type="http://schemas.openxmlformats.org/officeDocument/2006/relationships/image" Target="../media/image14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8.png"/><Relationship Id="rId15" Type="http://schemas.openxmlformats.org/officeDocument/2006/relationships/image" Target="../media/image1.png"/><Relationship Id="rId14" Type="http://schemas.openxmlformats.org/officeDocument/2006/relationships/image" Target="../media/image13.png"/><Relationship Id="rId17" Type="http://schemas.openxmlformats.org/officeDocument/2006/relationships/image" Target="../media/image2.png"/><Relationship Id="rId16" Type="http://schemas.openxmlformats.org/officeDocument/2006/relationships/image" Target="../media/image19.png"/><Relationship Id="rId5" Type="http://schemas.openxmlformats.org/officeDocument/2006/relationships/image" Target="../media/image3.png"/><Relationship Id="rId19" Type="http://schemas.openxmlformats.org/officeDocument/2006/relationships/image" Target="../media/image11.png"/><Relationship Id="rId6" Type="http://schemas.openxmlformats.org/officeDocument/2006/relationships/image" Target="../media/image7.png"/><Relationship Id="rId18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35b59c3fe7_0_132"/>
          <p:cNvSpPr/>
          <p:nvPr/>
        </p:nvSpPr>
        <p:spPr>
          <a:xfrm>
            <a:off x="18783951" y="10648733"/>
            <a:ext cx="13760700" cy="11059500"/>
          </a:xfrm>
          <a:prstGeom prst="rect">
            <a:avLst/>
          </a:prstGeom>
          <a:noFill/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335b59c3fe7_0_132"/>
          <p:cNvSpPr/>
          <p:nvPr/>
        </p:nvSpPr>
        <p:spPr>
          <a:xfrm>
            <a:off x="18792933" y="2923767"/>
            <a:ext cx="13760700" cy="7725000"/>
          </a:xfrm>
          <a:prstGeom prst="rect">
            <a:avLst/>
          </a:prstGeom>
          <a:noFill/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g335b59c3fe7_0_132"/>
          <p:cNvSpPr/>
          <p:nvPr/>
        </p:nvSpPr>
        <p:spPr>
          <a:xfrm>
            <a:off x="10209187" y="2923767"/>
            <a:ext cx="8045100" cy="18784500"/>
          </a:xfrm>
          <a:prstGeom prst="rect">
            <a:avLst/>
          </a:prstGeom>
          <a:noFill/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335b59c3fe7_0_132"/>
          <p:cNvSpPr/>
          <p:nvPr/>
        </p:nvSpPr>
        <p:spPr>
          <a:xfrm>
            <a:off x="488264" y="2923767"/>
            <a:ext cx="9191400" cy="18784500"/>
          </a:xfrm>
          <a:prstGeom prst="rect">
            <a:avLst/>
          </a:prstGeom>
          <a:noFill/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335b59c3fe7_0_132"/>
          <p:cNvSpPr txBox="1"/>
          <p:nvPr/>
        </p:nvSpPr>
        <p:spPr>
          <a:xfrm>
            <a:off x="15464216" y="492398"/>
            <a:ext cx="76791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Niklas Muennighoff*, Zitong Yang*, Weijia Shi*, Xiang Lisa Li*, Li Fei-Fei, Hannaneh Hajishirzi, Luke Zettlemoyer, Percy Liang, Emmanuel Candès, Tatsunori Hashimoto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335b59c3fe7_0_132"/>
          <p:cNvSpPr/>
          <p:nvPr/>
        </p:nvSpPr>
        <p:spPr>
          <a:xfrm>
            <a:off x="389741" y="2825002"/>
            <a:ext cx="9444300" cy="1494900"/>
          </a:xfrm>
          <a:prstGeom prst="roundRect">
            <a:avLst>
              <a:gd fmla="val 16667" name="adj"/>
            </a:avLst>
          </a:prstGeom>
          <a:solidFill>
            <a:srgbClr val="0077B6"/>
          </a:solidFill>
          <a:ln cap="flat" cmpd="sng" w="9525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(s1K)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335b59c3fe7_0_132"/>
          <p:cNvSpPr/>
          <p:nvPr/>
        </p:nvSpPr>
        <p:spPr>
          <a:xfrm>
            <a:off x="10118675" y="2825002"/>
            <a:ext cx="8194800" cy="1494900"/>
          </a:xfrm>
          <a:prstGeom prst="roundRect">
            <a:avLst>
              <a:gd fmla="val 16667" name="adj"/>
            </a:avLst>
          </a:prstGeom>
          <a:solidFill>
            <a:srgbClr val="0077B6"/>
          </a:solidFill>
          <a:ln cap="flat" cmpd="sng" w="9525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Test-time scaling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(Budget forcing)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335b59c3fe7_0_132"/>
          <p:cNvSpPr/>
          <p:nvPr/>
        </p:nvSpPr>
        <p:spPr>
          <a:xfrm>
            <a:off x="18733371" y="2923767"/>
            <a:ext cx="13867200" cy="1396200"/>
          </a:xfrm>
          <a:prstGeom prst="roundRect">
            <a:avLst>
              <a:gd fmla="val 16667" name="adj"/>
            </a:avLst>
          </a:prstGeom>
          <a:solidFill>
            <a:srgbClr val="0077B6"/>
          </a:solidFill>
          <a:ln cap="flat" cmpd="sng" w="9525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 b="1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335b59c3fe7_0_132"/>
          <p:cNvSpPr/>
          <p:nvPr/>
        </p:nvSpPr>
        <p:spPr>
          <a:xfrm>
            <a:off x="304677" y="339448"/>
            <a:ext cx="14860500" cy="2248800"/>
          </a:xfrm>
          <a:prstGeom prst="roundRect">
            <a:avLst>
              <a:gd fmla="val 16667" name="adj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Arial"/>
              <a:buNone/>
            </a:pPr>
            <a:r>
              <a:rPr b="1" i="0" lang="en-US" sz="9000" u="none" cap="none" strike="noStrike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s1: Simple test-time scaling</a:t>
            </a:r>
            <a:endParaRPr b="1" i="0" sz="9000" u="none" cap="none" strike="noStrike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26" name="Google Shape;26;g335b59c3fe7_0_132"/>
          <p:cNvSpPr/>
          <p:nvPr/>
        </p:nvSpPr>
        <p:spPr>
          <a:xfrm>
            <a:off x="9643124" y="2923767"/>
            <a:ext cx="566100" cy="1257900"/>
          </a:xfrm>
          <a:prstGeom prst="rect">
            <a:avLst/>
          </a:prstGeom>
          <a:solidFill>
            <a:srgbClr val="0077B6"/>
          </a:solidFill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g335b59c3fe7_0_132"/>
          <p:cNvSpPr txBox="1"/>
          <p:nvPr/>
        </p:nvSpPr>
        <p:spPr>
          <a:xfrm>
            <a:off x="9753397" y="3198447"/>
            <a:ext cx="64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g335b59c3fe7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4265" y="14359391"/>
            <a:ext cx="7055100" cy="626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29" name="Google Shape;29;g335b59c3fe7_0_1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54924" y="6302158"/>
            <a:ext cx="7679100" cy="5593800"/>
          </a:xfrm>
          <a:prstGeom prst="roundRect">
            <a:avLst>
              <a:gd fmla="val 4866" name="adj"/>
            </a:avLst>
          </a:prstGeom>
          <a:noFill/>
          <a:ln>
            <a:noFill/>
          </a:ln>
        </p:spPr>
      </p:pic>
      <p:pic>
        <p:nvPicPr>
          <p:cNvPr id="30" name="Google Shape;30;g335b59c3fe7_0_132"/>
          <p:cNvPicPr preferRelativeResize="0"/>
          <p:nvPr/>
        </p:nvPicPr>
        <p:blipFill rotWithShape="1">
          <a:blip r:embed="rId5">
            <a:alphaModFix/>
          </a:blip>
          <a:srcRect b="0" l="1029" r="0" t="0"/>
          <a:stretch/>
        </p:blipFill>
        <p:spPr>
          <a:xfrm>
            <a:off x="19331466" y="5275250"/>
            <a:ext cx="7679170" cy="513693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335b59c3fe7_0_132"/>
          <p:cNvSpPr/>
          <p:nvPr/>
        </p:nvSpPr>
        <p:spPr>
          <a:xfrm>
            <a:off x="18131233" y="2923767"/>
            <a:ext cx="812400" cy="1257900"/>
          </a:xfrm>
          <a:prstGeom prst="rect">
            <a:avLst/>
          </a:prstGeom>
          <a:solidFill>
            <a:srgbClr val="0077B6"/>
          </a:solidFill>
          <a:ln cap="flat" cmpd="sng" w="2286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g335b59c3fe7_0_132"/>
          <p:cNvSpPr txBox="1"/>
          <p:nvPr/>
        </p:nvSpPr>
        <p:spPr>
          <a:xfrm>
            <a:off x="18254387" y="3218260"/>
            <a:ext cx="566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33;g335b59c3fe7_0_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602759" y="18747662"/>
            <a:ext cx="5455200" cy="2770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4" name="Google Shape;34;g335b59c3fe7_0_132"/>
          <p:cNvSpPr txBox="1"/>
          <p:nvPr/>
        </p:nvSpPr>
        <p:spPr>
          <a:xfrm>
            <a:off x="25001290" y="18840830"/>
            <a:ext cx="20145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beyond fixed context windows</a:t>
            </a:r>
            <a:endParaRPr b="1" i="1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335b59c3fe7_0_132"/>
          <p:cNvSpPr txBox="1"/>
          <p:nvPr/>
        </p:nvSpPr>
        <p:spPr>
          <a:xfrm>
            <a:off x="10428440" y="5106123"/>
            <a:ext cx="8304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shorter by appending EOS early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longer by ignoring EOS &amp; adding “Wait”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g335b59c3fe7_0_132"/>
          <p:cNvPicPr preferRelativeResize="0"/>
          <p:nvPr/>
        </p:nvPicPr>
        <p:blipFill rotWithShape="1">
          <a:blip r:embed="rId7">
            <a:alphaModFix/>
          </a:blip>
          <a:srcRect b="0" l="1681" r="0" t="0"/>
          <a:stretch/>
        </p:blipFill>
        <p:spPr>
          <a:xfrm>
            <a:off x="18968086" y="15651463"/>
            <a:ext cx="5576100" cy="295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37" name="Google Shape;37;g335b59c3fe7_0_132"/>
          <p:cNvSpPr txBox="1"/>
          <p:nvPr/>
        </p:nvSpPr>
        <p:spPr>
          <a:xfrm>
            <a:off x="182418" y="6912846"/>
            <a:ext cx="25929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Quality 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335b59c3fe7_0_132"/>
          <p:cNvSpPr txBox="1"/>
          <p:nvPr/>
        </p:nvSpPr>
        <p:spPr>
          <a:xfrm>
            <a:off x="3389237" y="7195018"/>
            <a:ext cx="2014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Difficulty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335b59c3fe7_0_132"/>
          <p:cNvSpPr txBox="1"/>
          <p:nvPr/>
        </p:nvSpPr>
        <p:spPr>
          <a:xfrm>
            <a:off x="6125545" y="7147237"/>
            <a:ext cx="1900500" cy="101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Diversity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35b59c3fe7_0_132"/>
          <p:cNvSpPr txBox="1"/>
          <p:nvPr/>
        </p:nvSpPr>
        <p:spPr>
          <a:xfrm>
            <a:off x="576239" y="4443314"/>
            <a:ext cx="26931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59K Questions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335b59c3fe7_0_132"/>
          <p:cNvSpPr txBox="1"/>
          <p:nvPr/>
        </p:nvSpPr>
        <p:spPr>
          <a:xfrm>
            <a:off x="2201953" y="6595350"/>
            <a:ext cx="1537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52K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335b59c3fe7_0_132"/>
          <p:cNvSpPr txBox="1"/>
          <p:nvPr/>
        </p:nvSpPr>
        <p:spPr>
          <a:xfrm>
            <a:off x="4868286" y="6560640"/>
            <a:ext cx="1537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335b59c3fe7_0_132"/>
          <p:cNvSpPr txBox="1"/>
          <p:nvPr/>
        </p:nvSpPr>
        <p:spPr>
          <a:xfrm>
            <a:off x="7717385" y="6560652"/>
            <a:ext cx="1537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1K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335b59c3fe7_0_132"/>
          <p:cNvSpPr/>
          <p:nvPr/>
        </p:nvSpPr>
        <p:spPr>
          <a:xfrm rot="-5400000">
            <a:off x="4030828" y="6237509"/>
            <a:ext cx="509100" cy="1302300"/>
          </a:xfrm>
          <a:prstGeom prst="downArrow">
            <a:avLst>
              <a:gd fmla="val 50000" name="adj1"/>
              <a:gd fmla="val 57886" name="adj2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g335b59c3fe7_0_1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914589" y="5888373"/>
            <a:ext cx="5455224" cy="360991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335b59c3fe7_0_132"/>
          <p:cNvSpPr txBox="1"/>
          <p:nvPr/>
        </p:nvSpPr>
        <p:spPr>
          <a:xfrm>
            <a:off x="18909395" y="10818607"/>
            <a:ext cx="486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Test-time scaling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g335b59c3fe7_0_132"/>
          <p:cNvPicPr preferRelativeResize="0"/>
          <p:nvPr/>
        </p:nvPicPr>
        <p:blipFill rotWithShape="1">
          <a:blip r:embed="rId9">
            <a:alphaModFix/>
          </a:blip>
          <a:srcRect b="1757" l="0" r="13710" t="615"/>
          <a:stretch/>
        </p:blipFill>
        <p:spPr>
          <a:xfrm>
            <a:off x="19030410" y="18696635"/>
            <a:ext cx="4868263" cy="287258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g335b59c3fe7_0_132"/>
          <p:cNvPicPr preferRelativeResize="0"/>
          <p:nvPr/>
        </p:nvPicPr>
        <p:blipFill rotWithShape="1">
          <a:blip r:embed="rId10">
            <a:alphaModFix/>
          </a:blip>
          <a:srcRect b="29689" l="22173" r="21187" t="30150"/>
          <a:stretch/>
        </p:blipFill>
        <p:spPr>
          <a:xfrm>
            <a:off x="6405565" y="5035577"/>
            <a:ext cx="1537200" cy="109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49" name="Google Shape;49;g335b59c3fe7_0_132"/>
          <p:cNvSpPr txBox="1"/>
          <p:nvPr/>
        </p:nvSpPr>
        <p:spPr>
          <a:xfrm>
            <a:off x="3866430" y="4471020"/>
            <a:ext cx="15372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s1-prob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335b59c3fe7_0_132"/>
          <p:cNvSpPr txBox="1"/>
          <p:nvPr/>
        </p:nvSpPr>
        <p:spPr>
          <a:xfrm>
            <a:off x="3702426" y="5290282"/>
            <a:ext cx="22698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s1-teasers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" name="Google Shape;51;g335b59c3fe7_0_132"/>
          <p:cNvPicPr preferRelativeResize="0"/>
          <p:nvPr/>
        </p:nvPicPr>
        <p:blipFill rotWithShape="1">
          <a:blip r:embed="rId11">
            <a:alphaModFix/>
          </a:blip>
          <a:srcRect b="22077" l="0" r="0" t="23609"/>
          <a:stretch/>
        </p:blipFill>
        <p:spPr>
          <a:xfrm>
            <a:off x="5573053" y="4349151"/>
            <a:ext cx="1297200" cy="708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2" name="Google Shape;52;g335b59c3fe7_0_132"/>
          <p:cNvSpPr/>
          <p:nvPr/>
        </p:nvSpPr>
        <p:spPr>
          <a:xfrm>
            <a:off x="3345947" y="4530171"/>
            <a:ext cx="424800" cy="1494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143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g335b59c3fe7_0_132"/>
          <p:cNvSpPr/>
          <p:nvPr/>
        </p:nvSpPr>
        <p:spPr>
          <a:xfrm flipH="1" rot="10800000">
            <a:off x="831579" y="5532060"/>
            <a:ext cx="1671300" cy="1613100"/>
          </a:xfrm>
          <a:prstGeom prst="bentArrow">
            <a:avLst>
              <a:gd fmla="val 15778" name="adj1"/>
              <a:gd fmla="val 18791" name="adj2"/>
              <a:gd fmla="val 22594" name="adj3"/>
              <a:gd fmla="val 51754" name="adj4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g335b59c3fe7_0_13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67348" y="4415759"/>
            <a:ext cx="1144765" cy="114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5b59c3fe7_0_13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31579" y="9057766"/>
            <a:ext cx="8153027" cy="443099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5b59c3fe7_0_132"/>
          <p:cNvSpPr/>
          <p:nvPr/>
        </p:nvSpPr>
        <p:spPr>
          <a:xfrm rot="-5400000">
            <a:off x="6878206" y="6014986"/>
            <a:ext cx="509100" cy="1600500"/>
          </a:xfrm>
          <a:prstGeom prst="downArrow">
            <a:avLst>
              <a:gd fmla="val 50000" name="adj1"/>
              <a:gd fmla="val 57778" name="adj2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335b59c3fe7_0_132"/>
          <p:cNvSpPr txBox="1"/>
          <p:nvPr/>
        </p:nvSpPr>
        <p:spPr>
          <a:xfrm>
            <a:off x="656774" y="8357380"/>
            <a:ext cx="88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Distill reasoning traces</a:t>
            </a:r>
            <a:r>
              <a:rPr b="0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via Gemini &amp; r1 (s1K-1.1)</a:t>
            </a:r>
            <a:endParaRPr b="0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335b59c3fe7_0_132"/>
          <p:cNvSpPr txBox="1"/>
          <p:nvPr/>
        </p:nvSpPr>
        <p:spPr>
          <a:xfrm>
            <a:off x="656774" y="13482041"/>
            <a:ext cx="88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Diverse fields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35b59c3fe7_0_132"/>
          <p:cNvSpPr txBox="1"/>
          <p:nvPr/>
        </p:nvSpPr>
        <p:spPr>
          <a:xfrm>
            <a:off x="10364760" y="12317302"/>
            <a:ext cx="88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test-time scaling methods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35b59c3fe7_0_132"/>
          <p:cNvSpPr txBox="1"/>
          <p:nvPr/>
        </p:nvSpPr>
        <p:spPr>
          <a:xfrm>
            <a:off x="10401855" y="17439574"/>
            <a:ext cx="88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Test-time scaling metrics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35b59c3fe7_0_132"/>
          <p:cNvSpPr txBox="1"/>
          <p:nvPr/>
        </p:nvSpPr>
        <p:spPr>
          <a:xfrm>
            <a:off x="10911328" y="12976509"/>
            <a:ext cx="6602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Conditional control (CC):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Specify test-time compute in the prompt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Token: “Think for x tokens” 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Step: “Think for x steps” 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-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Class: “Think short” ..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Rejection Sampling (RS):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Sample until desired length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g335b59c3fe7_0_132"/>
          <p:cNvSpPr txBox="1"/>
          <p:nvPr/>
        </p:nvSpPr>
        <p:spPr>
          <a:xfrm>
            <a:off x="10745593" y="18211792"/>
            <a:ext cx="6602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Adherence to test-time compute budget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Slope of the test-time scaling curve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0" i="0" lang="en-US" sz="2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Best achievable score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335b59c3fe7_0_132"/>
          <p:cNvSpPr txBox="1"/>
          <p:nvPr/>
        </p:nvSpPr>
        <p:spPr>
          <a:xfrm>
            <a:off x="10401855" y="4487092"/>
            <a:ext cx="8834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Budget forcing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335b59c3fe7_0_13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7206676" y="10783601"/>
            <a:ext cx="4868400" cy="362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65" name="Google Shape;65;g335b59c3fe7_0_132"/>
          <p:cNvPicPr preferRelativeResize="0"/>
          <p:nvPr/>
        </p:nvPicPr>
        <p:blipFill rotWithShape="1">
          <a:blip r:embed="rId15">
            <a:alphaModFix/>
          </a:blip>
          <a:srcRect b="7519" l="10050" r="11183" t="11193"/>
          <a:stretch/>
        </p:blipFill>
        <p:spPr>
          <a:xfrm>
            <a:off x="22421840" y="516484"/>
            <a:ext cx="1825699" cy="189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35b59c3fe7_0_132" title="frame.png"/>
          <p:cNvPicPr preferRelativeResize="0"/>
          <p:nvPr/>
        </p:nvPicPr>
        <p:blipFill rotWithShape="1">
          <a:blip r:embed="rId16">
            <a:alphaModFix/>
          </a:blip>
          <a:srcRect b="8007" l="7305" r="7840" t="6893"/>
          <a:stretch/>
        </p:blipFill>
        <p:spPr>
          <a:xfrm>
            <a:off x="29775655" y="-3952"/>
            <a:ext cx="2692979" cy="2700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335b59c3fe7_0_132"/>
          <p:cNvPicPr preferRelativeResize="0"/>
          <p:nvPr/>
        </p:nvPicPr>
        <p:blipFill rotWithShape="1">
          <a:blip r:embed="rId17">
            <a:alphaModFix/>
          </a:blip>
          <a:srcRect b="28952" l="11352" r="63745" t="25336"/>
          <a:stretch/>
        </p:blipFill>
        <p:spPr>
          <a:xfrm>
            <a:off x="26278427" y="596231"/>
            <a:ext cx="1671322" cy="173523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335b59c3fe7_0_132"/>
          <p:cNvSpPr txBox="1"/>
          <p:nvPr/>
        </p:nvSpPr>
        <p:spPr>
          <a:xfrm>
            <a:off x="18968088" y="4400536"/>
            <a:ext cx="56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Sample-efficient reasoning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g335b59c3fe7_0_13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6602783" y="14375099"/>
            <a:ext cx="5455200" cy="4116900"/>
          </a:xfrm>
          <a:prstGeom prst="roundRect">
            <a:avLst>
              <a:gd fmla="val 25775" name="adj"/>
            </a:avLst>
          </a:prstGeom>
          <a:noFill/>
          <a:ln>
            <a:noFill/>
          </a:ln>
        </p:spPr>
      </p:pic>
      <p:pic>
        <p:nvPicPr>
          <p:cNvPr id="70" name="Google Shape;70;g335b59c3fe7_0_132"/>
          <p:cNvPicPr preferRelativeResize="0"/>
          <p:nvPr/>
        </p:nvPicPr>
        <p:blipFill rotWithShape="1">
          <a:blip r:embed="rId19">
            <a:alphaModFix/>
          </a:blip>
          <a:srcRect b="0" l="0" r="1126" t="0"/>
          <a:stretch/>
        </p:blipFill>
        <p:spPr>
          <a:xfrm>
            <a:off x="18904941" y="11542956"/>
            <a:ext cx="7946100" cy="3718800"/>
          </a:xfrm>
          <a:prstGeom prst="roundRect">
            <a:avLst>
              <a:gd fmla="val 6718" name="adj"/>
            </a:avLst>
          </a:prstGeom>
          <a:noFill/>
          <a:ln>
            <a:noFill/>
          </a:ln>
        </p:spPr>
      </p:pic>
      <p:sp>
        <p:nvSpPr>
          <p:cNvPr id="71" name="Google Shape;71;g335b59c3fe7_0_132"/>
          <p:cNvSpPr/>
          <p:nvPr/>
        </p:nvSpPr>
        <p:spPr>
          <a:xfrm flipH="1" rot="10800000">
            <a:off x="24118085" y="15261640"/>
            <a:ext cx="2160300" cy="1613100"/>
          </a:xfrm>
          <a:prstGeom prst="bentArrow">
            <a:avLst>
              <a:gd fmla="val 15778" name="adj1"/>
              <a:gd fmla="val 18791" name="adj2"/>
              <a:gd fmla="val 22594" name="adj3"/>
              <a:gd fmla="val 51754" name="adj4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335b59c3fe7_0_132"/>
          <p:cNvSpPr txBox="1"/>
          <p:nvPr/>
        </p:nvSpPr>
        <p:spPr>
          <a:xfrm>
            <a:off x="19609087" y="16696223"/>
            <a:ext cx="3534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with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Rejection Sampling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g335b59c3fe7_0_132"/>
          <p:cNvSpPr/>
          <p:nvPr/>
        </p:nvSpPr>
        <p:spPr>
          <a:xfrm>
            <a:off x="26508975" y="11086492"/>
            <a:ext cx="812400" cy="708600"/>
          </a:xfrm>
          <a:prstGeom prst="bentArrow">
            <a:avLst>
              <a:gd fmla="val 25787" name="adj1"/>
              <a:gd fmla="val 29930" name="adj2"/>
              <a:gd fmla="val 29926" name="adj3"/>
              <a:gd fmla="val 51754" name="adj4"/>
            </a:avLst>
          </a:prstGeom>
          <a:solidFill>
            <a:srgbClr val="0077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" name="Google Shape;74;g335b59c3fe7_0_132"/>
          <p:cNvCxnSpPr/>
          <p:nvPr/>
        </p:nvCxnSpPr>
        <p:spPr>
          <a:xfrm>
            <a:off x="26852738" y="14375101"/>
            <a:ext cx="5576100" cy="0"/>
          </a:xfrm>
          <a:prstGeom prst="straightConnector1">
            <a:avLst/>
          </a:prstGeom>
          <a:noFill/>
          <a:ln cap="flat" cmpd="sng" w="381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g335b59c3fe7_0_132"/>
          <p:cNvSpPr txBox="1"/>
          <p:nvPr/>
        </p:nvSpPr>
        <p:spPr>
          <a:xfrm>
            <a:off x="28552221" y="5337125"/>
            <a:ext cx="2912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ablations</a:t>
            </a:r>
            <a:endParaRPr b="1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g335b59c3fe7_0_132"/>
          <p:cNvCxnSpPr/>
          <p:nvPr/>
        </p:nvCxnSpPr>
        <p:spPr>
          <a:xfrm flipH="1" rot="10800000">
            <a:off x="24871592" y="16696153"/>
            <a:ext cx="3000" cy="4924800"/>
          </a:xfrm>
          <a:prstGeom prst="straightConnector1">
            <a:avLst/>
          </a:prstGeom>
          <a:noFill/>
          <a:ln cap="flat" cmpd="sng" w="762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g335b59c3fe7_0_132"/>
          <p:cNvSpPr txBox="1"/>
          <p:nvPr/>
        </p:nvSpPr>
        <p:spPr>
          <a:xfrm>
            <a:off x="20120514" y="15483078"/>
            <a:ext cx="3271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Scaling ablations</a:t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g335b59c3fe7_0_132"/>
          <p:cNvCxnSpPr/>
          <p:nvPr/>
        </p:nvCxnSpPr>
        <p:spPr>
          <a:xfrm flipH="1">
            <a:off x="18783934" y="15301734"/>
            <a:ext cx="5463600" cy="9000"/>
          </a:xfrm>
          <a:prstGeom prst="straightConnector1">
            <a:avLst/>
          </a:prstGeom>
          <a:noFill/>
          <a:ln cap="flat" cmpd="sng" w="762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g335b59c3fe7_0_132"/>
          <p:cNvSpPr txBox="1"/>
          <p:nvPr/>
        </p:nvSpPr>
        <p:spPr>
          <a:xfrm>
            <a:off x="24874577" y="15582043"/>
            <a:ext cx="167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AIME24 Details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g335b59c3fe7_0_132"/>
          <p:cNvSpPr txBox="1"/>
          <p:nvPr/>
        </p:nvSpPr>
        <p:spPr>
          <a:xfrm>
            <a:off x="24118085" y="10760681"/>
            <a:ext cx="40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vs Parallel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81;g335b59c3fe7_0_132"/>
          <p:cNvCxnSpPr/>
          <p:nvPr/>
        </p:nvCxnSpPr>
        <p:spPr>
          <a:xfrm rot="10800000">
            <a:off x="24871568" y="18561477"/>
            <a:ext cx="7698600" cy="9000"/>
          </a:xfrm>
          <a:prstGeom prst="straightConnector1">
            <a:avLst/>
          </a:prstGeom>
          <a:noFill/>
          <a:ln cap="flat" cmpd="sng" w="76200">
            <a:solidFill>
              <a:srgbClr val="0077B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2" name="Google Shape;82;g335b59c3fe7_0_13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049924" y="650927"/>
            <a:ext cx="1671319" cy="1671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335b59c3fe7_0_13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3984456" y="622733"/>
            <a:ext cx="2427636" cy="16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