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4"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9" r:id="rId12"/>
    <p:sldId id="274" r:id="rId13"/>
    <p:sldId id="271" r:id="rId14"/>
    <p:sldId id="285" r:id="rId15"/>
    <p:sldId id="272" r:id="rId16"/>
    <p:sldId id="286" r:id="rId17"/>
    <p:sldId id="287" r:id="rId18"/>
    <p:sldId id="273" r:id="rId19"/>
    <p:sldId id="275" r:id="rId20"/>
    <p:sldId id="276" r:id="rId21"/>
    <p:sldId id="277" r:id="rId22"/>
    <p:sldId id="278" r:id="rId23"/>
    <p:sldId id="266" r:id="rId24"/>
    <p:sldId id="288" r:id="rId25"/>
    <p:sldId id="267" r:id="rId26"/>
    <p:sldId id="268" r:id="rId27"/>
    <p:sldId id="279" r:id="rId28"/>
    <p:sldId id="280" r:id="rId29"/>
    <p:sldId id="281" r:id="rId30"/>
    <p:sldId id="282" r:id="rId31"/>
    <p:sldId id="283"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9" autoAdjust="0"/>
  </p:normalViewPr>
  <p:slideViewPr>
    <p:cSldViewPr snapToGrid="0">
      <p:cViewPr varScale="1">
        <p:scale>
          <a:sx n="90" d="100"/>
          <a:sy n="90" d="100"/>
        </p:scale>
        <p:origin x="370" y="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85F69-197A-4E54-841E-B23AFFCECB77}"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3F076-BAB0-4B88-9FB2-1F159F6B9FC4}" type="slidenum">
              <a:rPr lang="en-US" smtClean="0"/>
              <a:t>‹#›</a:t>
            </a:fld>
            <a:endParaRPr lang="en-US"/>
          </a:p>
        </p:txBody>
      </p:sp>
    </p:spTree>
    <p:extLst>
      <p:ext uri="{BB962C8B-B14F-4D97-AF65-F5344CB8AC3E}">
        <p14:creationId xmlns:p14="http://schemas.microsoft.com/office/powerpoint/2010/main" val="1125831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3F076-BAB0-4B88-9FB2-1F159F6B9FC4}" type="slidenum">
              <a:rPr lang="en-US" smtClean="0"/>
              <a:t>7</a:t>
            </a:fld>
            <a:endParaRPr lang="en-US"/>
          </a:p>
        </p:txBody>
      </p:sp>
    </p:spTree>
    <p:extLst>
      <p:ext uri="{BB962C8B-B14F-4D97-AF65-F5344CB8AC3E}">
        <p14:creationId xmlns:p14="http://schemas.microsoft.com/office/powerpoint/2010/main" val="286722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3F076-BAB0-4B88-9FB2-1F159F6B9FC4}" type="slidenum">
              <a:rPr lang="en-US" smtClean="0"/>
              <a:t>10</a:t>
            </a:fld>
            <a:endParaRPr lang="en-US"/>
          </a:p>
        </p:txBody>
      </p:sp>
    </p:spTree>
    <p:extLst>
      <p:ext uri="{BB962C8B-B14F-4D97-AF65-F5344CB8AC3E}">
        <p14:creationId xmlns:p14="http://schemas.microsoft.com/office/powerpoint/2010/main" val="3555522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C9C5C36-F896-4F66-BDA2-CBDC96D07554}"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1F9CA-39C3-4C6E-BB91-C6AAACF8804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3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71341-6C5B-4907-867B-A127E2BFF5A5}"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94364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613997-D887-4482-AADA-2FBF36CCFE6B}"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1F9CA-39C3-4C6E-BB91-C6AAACF8804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96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92F8E5-AE63-4687-A67E-92FC8FF576F3}"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193166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D7841-0945-4C37-A8A2-BF2471B9D0C9}"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261681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7393A5-2C35-48C7-9BA5-B3431924855A}"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1F9CA-39C3-4C6E-BB91-C6AAACF8804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9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2D0A4E-7BE8-4708-90F0-3043EA341B29}" type="datetime1">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40778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BEEE91-120B-4660-A481-67D2E75C1A25}" type="datetime1">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418061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623F42-0791-4522-8402-793975D3564B}" type="datetime1">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392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AC84A-152C-488D-811C-C91730E41356}" type="datetime1">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124994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E93D21-8DC2-401A-ABA4-74B4FCB17FC2}" type="datetime1">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354677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0D0BEB-DBD5-4350-A170-183F4ADC988E}" type="datetime1">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1F9CA-39C3-4C6E-BB91-C6AAACF8804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94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7D5A0BA-FFE4-433F-A2A5-04A706E3674E}" type="datetime1">
              <a:rPr lang="en-US" smtClean="0"/>
              <a:t>4/20/2025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741F9CA-39C3-4C6E-BB91-C6AAACF8804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06306"/>
      </p:ext>
    </p:extLst>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 id="2147484346" r:id="rId12"/>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88300DA-8330-EA2A-06E1-352561347CE3}"/>
              </a:ext>
            </a:extLst>
          </p:cNvPr>
          <p:cNvSpPr>
            <a:spLocks noGrp="1" noChangeArrowheads="1"/>
          </p:cNvSpPr>
          <p:nvPr>
            <p:ph type="ctrTitle"/>
          </p:nvPr>
        </p:nvSpPr>
        <p:spPr bwMode="auto">
          <a:xfrm>
            <a:off x="1230064" y="4972514"/>
            <a:ext cx="60209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eaLnBrk="0" fontAlgn="base" hangingPunct="0">
              <a:lnSpc>
                <a:spcPct val="100000"/>
              </a:lnSpc>
              <a:spcAft>
                <a:spcPct val="0"/>
              </a:spcAft>
            </a:pPr>
            <a:r>
              <a:rPr kumimoji="0" lang="en-US" altLang="en-US" sz="3600" b="0" i="0" u="none" strike="noStrike" cap="none" normalizeH="0" baseline="0" dirty="0">
                <a:ln>
                  <a:noFill/>
                </a:ln>
                <a:solidFill>
                  <a:schemeClr val="accent2"/>
                </a:solidFill>
                <a:effectLst/>
                <a:ea typeface="Times New Roman" panose="02020603050405020304" pitchFamily="18" charset="0"/>
                <a:cs typeface="Times New Roman" panose="02020603050405020304" pitchFamily="18" charset="0"/>
              </a:rPr>
              <a:t>PGP-DSBA PROJECT REPORT</a:t>
            </a:r>
            <a:br>
              <a:rPr kumimoji="0" lang="en-US" altLang="en-US" sz="3600" b="0" i="0" u="none" strike="noStrike" cap="none" normalizeH="0" baseline="0" dirty="0">
                <a:ln>
                  <a:noFill/>
                </a:ln>
                <a:solidFill>
                  <a:schemeClr val="accent2"/>
                </a:solidFill>
                <a:effectLst/>
                <a:ea typeface="Times New Roman" panose="02020603050405020304" pitchFamily="18" charset="0"/>
                <a:cs typeface="Times New Roman" panose="02020603050405020304" pitchFamily="18" charset="0"/>
              </a:rPr>
            </a:br>
            <a:r>
              <a:rPr lang="en-US" sz="1800" dirty="0">
                <a:solidFill>
                  <a:schemeClr val="accent2"/>
                </a:solidFill>
                <a:effectLst/>
                <a:ea typeface="Times New Roman" panose="02020603050405020304" pitchFamily="18" charset="0"/>
                <a:cs typeface="Times New Roman" panose="02020603050405020304" pitchFamily="18" charset="0"/>
              </a:rPr>
              <a:t>MRA – Main Project</a:t>
            </a:r>
            <a:br>
              <a:rPr lang="en-US" sz="1800" dirty="0">
                <a:solidFill>
                  <a:schemeClr val="accent2"/>
                </a:solidFill>
                <a:effectLst/>
                <a:ea typeface="Times New Roman" panose="02020603050405020304" pitchFamily="18" charset="0"/>
                <a:cs typeface="Times New Roman" panose="02020603050405020304" pitchFamily="18" charset="0"/>
              </a:rPr>
            </a:br>
            <a:r>
              <a:rPr lang="en-US" sz="1800" dirty="0">
                <a:solidFill>
                  <a:schemeClr val="accent2"/>
                </a:solidFill>
                <a:effectLst/>
                <a:ea typeface="Times New Roman" panose="02020603050405020304" pitchFamily="18" charset="0"/>
                <a:cs typeface="Times New Roman" panose="02020603050405020304" pitchFamily="18" charset="0"/>
              </a:rPr>
              <a:t>PART 1</a:t>
            </a:r>
            <a:endParaRPr kumimoji="0" lang="en-US" altLang="en-US" sz="1800" b="0" i="0" u="none" strike="noStrike" cap="none" normalizeH="0" baseline="0" dirty="0">
              <a:ln>
                <a:noFill/>
              </a:ln>
              <a:solidFill>
                <a:schemeClr val="accent2"/>
              </a:solidFill>
              <a:effectLst/>
            </a:endParaRPr>
          </a:p>
        </p:txBody>
      </p:sp>
      <p:sp>
        <p:nvSpPr>
          <p:cNvPr id="3" name="Subtitle 2">
            <a:extLst>
              <a:ext uri="{FF2B5EF4-FFF2-40B4-BE49-F238E27FC236}">
                <a16:creationId xmlns:a16="http://schemas.microsoft.com/office/drawing/2014/main" id="{E57BDC01-D513-4092-ACAF-FF530C8CA9B4}"/>
              </a:ext>
            </a:extLst>
          </p:cNvPr>
          <p:cNvSpPr>
            <a:spLocks noGrp="1"/>
          </p:cNvSpPr>
          <p:nvPr>
            <p:ph type="subTitle" idx="1"/>
          </p:nvPr>
        </p:nvSpPr>
        <p:spPr>
          <a:xfrm>
            <a:off x="8459680" y="5190956"/>
            <a:ext cx="3200400" cy="146304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solidFill>
                <a:effectLst/>
                <a:latin typeface="+mj-lt"/>
                <a:ea typeface="Times New Roman" panose="02020603050405020304" pitchFamily="18" charset="0"/>
                <a:cs typeface="Times New Roman" panose="02020603050405020304" pitchFamily="18" charset="0"/>
              </a:rPr>
              <a:t>BY</a:t>
            </a:r>
            <a:endParaRPr kumimoji="0" lang="en-US" altLang="en-US" sz="700" b="0" i="0" u="none" strike="noStrike" cap="none" normalizeH="0" baseline="0" dirty="0">
              <a:ln>
                <a:noFill/>
              </a:ln>
              <a:solidFill>
                <a:schemeClr val="accent2"/>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2"/>
                </a:solidFill>
                <a:effectLst/>
                <a:latin typeface="+mj-lt"/>
                <a:ea typeface="Times New Roman" panose="02020603050405020304" pitchFamily="18" charset="0"/>
                <a:cs typeface="Times New Roman" panose="02020603050405020304" pitchFamily="18" charset="0"/>
              </a:rPr>
              <a:t>ISHAAN SHAKTI JAYARAMAN</a:t>
            </a:r>
            <a:endParaRPr kumimoji="0" lang="en-US" altLang="en-US" sz="1600" b="1" i="0" u="none" strike="noStrike" cap="none" normalizeH="0" baseline="0" dirty="0">
              <a:ln>
                <a:noFill/>
              </a:ln>
              <a:solidFill>
                <a:schemeClr val="accent2"/>
              </a:solidFill>
              <a:effectLst/>
              <a:latin typeface="+mj-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2"/>
                </a:solidFill>
                <a:effectLst/>
                <a:latin typeface="+mj-lt"/>
                <a:ea typeface="Calibri" panose="020F0502020204030204" pitchFamily="34" charset="0"/>
                <a:cs typeface="Times New Roman" panose="02020603050405020304" pitchFamily="18" charset="0"/>
              </a:rPr>
              <a:t>PGPDSBA.O.JULY24.A</a:t>
            </a:r>
            <a:r>
              <a:rPr kumimoji="0" lang="en-US" altLang="en-US" sz="700" b="0" i="0" u="none" strike="noStrike" cap="none" normalizeH="0" baseline="0" dirty="0">
                <a:ln>
                  <a:noFill/>
                </a:ln>
                <a:solidFill>
                  <a:schemeClr val="accent2"/>
                </a:solidFill>
                <a:effectLst/>
                <a:latin typeface="+mj-lt"/>
              </a:rPr>
              <a:t> </a:t>
            </a:r>
            <a:endParaRPr kumimoji="0" lang="en-US" altLang="en-US" sz="2800" b="0" i="0" u="none" strike="noStrike" cap="none" normalizeH="0" baseline="0" dirty="0">
              <a:ln>
                <a:noFill/>
              </a:ln>
              <a:solidFill>
                <a:schemeClr val="accent2"/>
              </a:solidFill>
              <a:effectLst/>
              <a:latin typeface="+mj-lt"/>
            </a:endParaRPr>
          </a:p>
          <a:p>
            <a:endParaRPr lang="en-US" sz="2800" dirty="0">
              <a:solidFill>
                <a:schemeClr val="accent2"/>
              </a:solidFill>
              <a:latin typeface="+mj-lt"/>
            </a:endParaRPr>
          </a:p>
        </p:txBody>
      </p:sp>
      <p:sp>
        <p:nvSpPr>
          <p:cNvPr id="2" name="Slide Number Placeholder 1">
            <a:extLst>
              <a:ext uri="{FF2B5EF4-FFF2-40B4-BE49-F238E27FC236}">
                <a16:creationId xmlns:a16="http://schemas.microsoft.com/office/drawing/2014/main" id="{20430484-2265-C85F-6F9C-5D11C3DD1875}"/>
              </a:ext>
            </a:extLst>
          </p:cNvPr>
          <p:cNvSpPr>
            <a:spLocks noGrp="1"/>
          </p:cNvSpPr>
          <p:nvPr>
            <p:ph type="sldNum" sz="quarter" idx="12"/>
          </p:nvPr>
        </p:nvSpPr>
        <p:spPr/>
        <p:txBody>
          <a:bodyPr/>
          <a:lstStyle/>
          <a:p>
            <a:fld id="{7741F9CA-39C3-4C6E-BB91-C6AAACF8804B}" type="slidenum">
              <a:rPr lang="en-US" smtClean="0"/>
              <a:t>1</a:t>
            </a:fld>
            <a:endParaRPr lang="en-US"/>
          </a:p>
        </p:txBody>
      </p:sp>
    </p:spTree>
    <p:extLst>
      <p:ext uri="{BB962C8B-B14F-4D97-AF65-F5344CB8AC3E}">
        <p14:creationId xmlns:p14="http://schemas.microsoft.com/office/powerpoint/2010/main" val="342156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32DC-EEA5-EED8-3DD5-70E7D309F703}"/>
              </a:ext>
            </a:extLst>
          </p:cNvPr>
          <p:cNvSpPr>
            <a:spLocks noGrp="1"/>
          </p:cNvSpPr>
          <p:nvPr>
            <p:ph type="title"/>
          </p:nvPr>
        </p:nvSpPr>
        <p:spPr/>
        <p:txBody>
          <a:bodyPr/>
          <a:lstStyle/>
          <a:p>
            <a:r>
              <a:rPr lang="en-US" dirty="0"/>
              <a:t>Status</a:t>
            </a:r>
          </a:p>
        </p:txBody>
      </p:sp>
      <p:pic>
        <p:nvPicPr>
          <p:cNvPr id="5" name="Picture 4">
            <a:extLst>
              <a:ext uri="{FF2B5EF4-FFF2-40B4-BE49-F238E27FC236}">
                <a16:creationId xmlns:a16="http://schemas.microsoft.com/office/drawing/2014/main" id="{31977FE2-D057-0D97-8E39-3FAD2C4D1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764" y="2084832"/>
            <a:ext cx="8788893" cy="4180713"/>
          </a:xfrm>
          <a:prstGeom prst="rect">
            <a:avLst/>
          </a:prstGeom>
        </p:spPr>
      </p:pic>
      <p:sp>
        <p:nvSpPr>
          <p:cNvPr id="6" name="TextBox 5">
            <a:extLst>
              <a:ext uri="{FF2B5EF4-FFF2-40B4-BE49-F238E27FC236}">
                <a16:creationId xmlns:a16="http://schemas.microsoft.com/office/drawing/2014/main" id="{581F9429-B011-27B3-2BFA-50175A333062}"/>
              </a:ext>
            </a:extLst>
          </p:cNvPr>
          <p:cNvSpPr txBox="1"/>
          <p:nvPr/>
        </p:nvSpPr>
        <p:spPr>
          <a:xfrm>
            <a:off x="8662032" y="2467171"/>
            <a:ext cx="352996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Around 2500 orders have been shipped by company.</a:t>
            </a:r>
          </a:p>
          <a:p>
            <a:pPr marL="285750" indent="-285750">
              <a:buFont typeface="Arial" panose="020B0604020202020204" pitchFamily="34" charset="0"/>
              <a:buChar char="•"/>
            </a:pPr>
            <a:r>
              <a:rPr lang="en-US" dirty="0"/>
              <a:t>14 orders are currently in dispute.</a:t>
            </a:r>
          </a:p>
          <a:p>
            <a:pPr marL="285750" indent="-285750">
              <a:buFont typeface="Arial" panose="020B0604020202020204" pitchFamily="34" charset="0"/>
              <a:buChar char="•"/>
            </a:pPr>
            <a:r>
              <a:rPr lang="en-US" dirty="0"/>
              <a:t>Only 60 orders have been cancelled.</a:t>
            </a:r>
          </a:p>
        </p:txBody>
      </p:sp>
      <p:sp>
        <p:nvSpPr>
          <p:cNvPr id="3" name="Slide Number Placeholder 2">
            <a:extLst>
              <a:ext uri="{FF2B5EF4-FFF2-40B4-BE49-F238E27FC236}">
                <a16:creationId xmlns:a16="http://schemas.microsoft.com/office/drawing/2014/main" id="{495C37DB-C050-52F2-8664-9EFB83F540A6}"/>
              </a:ext>
            </a:extLst>
          </p:cNvPr>
          <p:cNvSpPr>
            <a:spLocks noGrp="1"/>
          </p:cNvSpPr>
          <p:nvPr>
            <p:ph type="sldNum" sz="quarter" idx="12"/>
          </p:nvPr>
        </p:nvSpPr>
        <p:spPr/>
        <p:txBody>
          <a:bodyPr/>
          <a:lstStyle/>
          <a:p>
            <a:fld id="{7741F9CA-39C3-4C6E-BB91-C6AAACF8804B}" type="slidenum">
              <a:rPr lang="en-US" smtClean="0"/>
              <a:t>10</a:t>
            </a:fld>
            <a:endParaRPr lang="en-US"/>
          </a:p>
        </p:txBody>
      </p:sp>
    </p:spTree>
    <p:extLst>
      <p:ext uri="{BB962C8B-B14F-4D97-AF65-F5344CB8AC3E}">
        <p14:creationId xmlns:p14="http://schemas.microsoft.com/office/powerpoint/2010/main" val="156298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C710-4C72-E232-3653-F1A35AEAA7A4}"/>
              </a:ext>
            </a:extLst>
          </p:cNvPr>
          <p:cNvSpPr>
            <a:spLocks noGrp="1"/>
          </p:cNvSpPr>
          <p:nvPr>
            <p:ph type="title"/>
          </p:nvPr>
        </p:nvSpPr>
        <p:spPr/>
        <p:txBody>
          <a:bodyPr/>
          <a:lstStyle/>
          <a:p>
            <a:r>
              <a:rPr lang="en-US" dirty="0"/>
              <a:t>Deal Size</a:t>
            </a:r>
          </a:p>
        </p:txBody>
      </p:sp>
      <p:pic>
        <p:nvPicPr>
          <p:cNvPr id="5" name="Picture 4">
            <a:extLst>
              <a:ext uri="{FF2B5EF4-FFF2-40B4-BE49-F238E27FC236}">
                <a16:creationId xmlns:a16="http://schemas.microsoft.com/office/drawing/2014/main" id="{ABDCB1AA-2E7F-7C4A-5215-C2305E1BF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786" y="2084832"/>
            <a:ext cx="8593584" cy="4087808"/>
          </a:xfrm>
          <a:prstGeom prst="rect">
            <a:avLst/>
          </a:prstGeom>
        </p:spPr>
      </p:pic>
      <p:sp>
        <p:nvSpPr>
          <p:cNvPr id="6" name="TextBox 5">
            <a:extLst>
              <a:ext uri="{FF2B5EF4-FFF2-40B4-BE49-F238E27FC236}">
                <a16:creationId xmlns:a16="http://schemas.microsoft.com/office/drawing/2014/main" id="{F74FFD00-6C02-4023-9ED1-49D08ADA26C2}"/>
              </a:ext>
            </a:extLst>
          </p:cNvPr>
          <p:cNvSpPr txBox="1"/>
          <p:nvPr/>
        </p:nvSpPr>
        <p:spPr>
          <a:xfrm>
            <a:off x="8662032" y="2467171"/>
            <a:ext cx="352996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orders are Medium category size of order as well as small category.</a:t>
            </a:r>
          </a:p>
          <a:p>
            <a:pPr marL="285750" indent="-285750">
              <a:buFont typeface="Arial" panose="020B0604020202020204" pitchFamily="34" charset="0"/>
              <a:buChar char="•"/>
            </a:pPr>
            <a:r>
              <a:rPr lang="en-US" dirty="0"/>
              <a:t>A minority of orders are large category size. </a:t>
            </a:r>
          </a:p>
        </p:txBody>
      </p:sp>
      <p:sp>
        <p:nvSpPr>
          <p:cNvPr id="3" name="Slide Number Placeholder 2">
            <a:extLst>
              <a:ext uri="{FF2B5EF4-FFF2-40B4-BE49-F238E27FC236}">
                <a16:creationId xmlns:a16="http://schemas.microsoft.com/office/drawing/2014/main" id="{051F7B5E-C7C5-C485-0799-F41F1ADF48B0}"/>
              </a:ext>
            </a:extLst>
          </p:cNvPr>
          <p:cNvSpPr>
            <a:spLocks noGrp="1"/>
          </p:cNvSpPr>
          <p:nvPr>
            <p:ph type="sldNum" sz="quarter" idx="12"/>
          </p:nvPr>
        </p:nvSpPr>
        <p:spPr/>
        <p:txBody>
          <a:bodyPr/>
          <a:lstStyle/>
          <a:p>
            <a:fld id="{7741F9CA-39C3-4C6E-BB91-C6AAACF8804B}" type="slidenum">
              <a:rPr lang="en-US" smtClean="0"/>
              <a:t>11</a:t>
            </a:fld>
            <a:endParaRPr lang="en-US"/>
          </a:p>
        </p:txBody>
      </p:sp>
    </p:spTree>
    <p:extLst>
      <p:ext uri="{BB962C8B-B14F-4D97-AF65-F5344CB8AC3E}">
        <p14:creationId xmlns:p14="http://schemas.microsoft.com/office/powerpoint/2010/main" val="1412536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F059-3A8B-061E-CD6A-48C49CAFED21}"/>
              </a:ext>
            </a:extLst>
          </p:cNvPr>
          <p:cNvSpPr>
            <a:spLocks noGrp="1"/>
          </p:cNvSpPr>
          <p:nvPr>
            <p:ph type="title"/>
          </p:nvPr>
        </p:nvSpPr>
        <p:spPr/>
        <p:txBody>
          <a:bodyPr/>
          <a:lstStyle/>
          <a:p>
            <a:r>
              <a:rPr lang="en-US" dirty="0"/>
              <a:t>Country</a:t>
            </a:r>
          </a:p>
        </p:txBody>
      </p:sp>
      <p:pic>
        <p:nvPicPr>
          <p:cNvPr id="5" name="Picture 4">
            <a:extLst>
              <a:ext uri="{FF2B5EF4-FFF2-40B4-BE49-F238E27FC236}">
                <a16:creationId xmlns:a16="http://schemas.microsoft.com/office/drawing/2014/main" id="{3F0E5448-CE46-C585-5D8F-C745A749E2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76" y="2084832"/>
            <a:ext cx="9460016" cy="4499954"/>
          </a:xfrm>
          <a:prstGeom prst="rect">
            <a:avLst/>
          </a:prstGeom>
        </p:spPr>
      </p:pic>
      <p:sp>
        <p:nvSpPr>
          <p:cNvPr id="6" name="TextBox 5">
            <a:extLst>
              <a:ext uri="{FF2B5EF4-FFF2-40B4-BE49-F238E27FC236}">
                <a16:creationId xmlns:a16="http://schemas.microsoft.com/office/drawing/2014/main" id="{18DDE4E3-D720-45FB-15CF-C41DA29C718A}"/>
              </a:ext>
            </a:extLst>
          </p:cNvPr>
          <p:cNvSpPr txBox="1"/>
          <p:nvPr/>
        </p:nvSpPr>
        <p:spPr>
          <a:xfrm>
            <a:off x="8662032" y="2653437"/>
            <a:ext cx="352996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USA has the greatest number of counts of order at 928.</a:t>
            </a:r>
          </a:p>
          <a:p>
            <a:pPr marL="285750" indent="-285750">
              <a:buFont typeface="Arial" panose="020B0604020202020204" pitchFamily="34" charset="0"/>
              <a:buChar char="•"/>
            </a:pPr>
            <a:r>
              <a:rPr lang="en-US" dirty="0"/>
              <a:t>Spain, France and Australia are the next highest countries</a:t>
            </a:r>
          </a:p>
        </p:txBody>
      </p:sp>
      <p:sp>
        <p:nvSpPr>
          <p:cNvPr id="3" name="Slide Number Placeholder 2">
            <a:extLst>
              <a:ext uri="{FF2B5EF4-FFF2-40B4-BE49-F238E27FC236}">
                <a16:creationId xmlns:a16="http://schemas.microsoft.com/office/drawing/2014/main" id="{8A112C55-656A-407E-BFE2-7EBF4E21F55D}"/>
              </a:ext>
            </a:extLst>
          </p:cNvPr>
          <p:cNvSpPr>
            <a:spLocks noGrp="1"/>
          </p:cNvSpPr>
          <p:nvPr>
            <p:ph type="sldNum" sz="quarter" idx="12"/>
          </p:nvPr>
        </p:nvSpPr>
        <p:spPr/>
        <p:txBody>
          <a:bodyPr/>
          <a:lstStyle/>
          <a:p>
            <a:fld id="{7741F9CA-39C3-4C6E-BB91-C6AAACF8804B}" type="slidenum">
              <a:rPr lang="en-US" smtClean="0"/>
              <a:t>12</a:t>
            </a:fld>
            <a:endParaRPr lang="en-US"/>
          </a:p>
        </p:txBody>
      </p:sp>
    </p:spTree>
    <p:extLst>
      <p:ext uri="{BB962C8B-B14F-4D97-AF65-F5344CB8AC3E}">
        <p14:creationId xmlns:p14="http://schemas.microsoft.com/office/powerpoint/2010/main" val="3093791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4DCA-2985-D051-86DD-4DD7DB52C900}"/>
              </a:ext>
            </a:extLst>
          </p:cNvPr>
          <p:cNvSpPr>
            <a:spLocks noGrp="1"/>
          </p:cNvSpPr>
          <p:nvPr>
            <p:ph type="title"/>
          </p:nvPr>
        </p:nvSpPr>
        <p:spPr/>
        <p:txBody>
          <a:bodyPr/>
          <a:lstStyle/>
          <a:p>
            <a:r>
              <a:rPr lang="en-US" dirty="0"/>
              <a:t>Sales across countries</a:t>
            </a:r>
          </a:p>
        </p:txBody>
      </p:sp>
      <p:pic>
        <p:nvPicPr>
          <p:cNvPr id="5" name="Picture 4">
            <a:extLst>
              <a:ext uri="{FF2B5EF4-FFF2-40B4-BE49-F238E27FC236}">
                <a16:creationId xmlns:a16="http://schemas.microsoft.com/office/drawing/2014/main" id="{4F034341-974F-29AF-4A1E-E5B92ABF71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55" y="2244180"/>
            <a:ext cx="8478175" cy="4028604"/>
          </a:xfrm>
          <a:prstGeom prst="rect">
            <a:avLst/>
          </a:prstGeom>
        </p:spPr>
      </p:pic>
      <p:sp>
        <p:nvSpPr>
          <p:cNvPr id="6" name="TextBox 5">
            <a:extLst>
              <a:ext uri="{FF2B5EF4-FFF2-40B4-BE49-F238E27FC236}">
                <a16:creationId xmlns:a16="http://schemas.microsoft.com/office/drawing/2014/main" id="{5D2C1B00-5F25-2ED4-9D40-5F76F151E1DB}"/>
              </a:ext>
            </a:extLst>
          </p:cNvPr>
          <p:cNvSpPr txBox="1"/>
          <p:nvPr/>
        </p:nvSpPr>
        <p:spPr>
          <a:xfrm>
            <a:off x="8662032" y="2653437"/>
            <a:ext cx="352996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USA has highest sales at around $3million.</a:t>
            </a:r>
          </a:p>
          <a:p>
            <a:pPr marL="285750" indent="-285750">
              <a:buFont typeface="Arial" panose="020B0604020202020204" pitchFamily="34" charset="0"/>
              <a:buChar char="•"/>
            </a:pPr>
            <a:r>
              <a:rPr lang="en-US" dirty="0"/>
              <a:t>France and Spain have the next highest amount of sales of around $1 million.</a:t>
            </a:r>
          </a:p>
        </p:txBody>
      </p:sp>
      <p:sp>
        <p:nvSpPr>
          <p:cNvPr id="3" name="Slide Number Placeholder 2">
            <a:extLst>
              <a:ext uri="{FF2B5EF4-FFF2-40B4-BE49-F238E27FC236}">
                <a16:creationId xmlns:a16="http://schemas.microsoft.com/office/drawing/2014/main" id="{FF5CE7DD-596D-54FC-07A8-61C51704A4E3}"/>
              </a:ext>
            </a:extLst>
          </p:cNvPr>
          <p:cNvSpPr>
            <a:spLocks noGrp="1"/>
          </p:cNvSpPr>
          <p:nvPr>
            <p:ph type="sldNum" sz="quarter" idx="12"/>
          </p:nvPr>
        </p:nvSpPr>
        <p:spPr/>
        <p:txBody>
          <a:bodyPr/>
          <a:lstStyle/>
          <a:p>
            <a:fld id="{7741F9CA-39C3-4C6E-BB91-C6AAACF8804B}" type="slidenum">
              <a:rPr lang="en-US" smtClean="0"/>
              <a:t>13</a:t>
            </a:fld>
            <a:endParaRPr lang="en-US"/>
          </a:p>
        </p:txBody>
      </p:sp>
    </p:spTree>
    <p:extLst>
      <p:ext uri="{BB962C8B-B14F-4D97-AF65-F5344CB8AC3E}">
        <p14:creationId xmlns:p14="http://schemas.microsoft.com/office/powerpoint/2010/main" val="4188046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E0DF-31F8-C6FA-2168-5A6B03A62985}"/>
              </a:ext>
            </a:extLst>
          </p:cNvPr>
          <p:cNvSpPr>
            <a:spLocks noGrp="1"/>
          </p:cNvSpPr>
          <p:nvPr>
            <p:ph type="title"/>
          </p:nvPr>
        </p:nvSpPr>
        <p:spPr/>
        <p:txBody>
          <a:bodyPr/>
          <a:lstStyle/>
          <a:p>
            <a:r>
              <a:rPr lang="en-US" dirty="0"/>
              <a:t>Sales Across Years</a:t>
            </a:r>
          </a:p>
        </p:txBody>
      </p:sp>
      <p:pic>
        <p:nvPicPr>
          <p:cNvPr id="5" name="Picture 4">
            <a:extLst>
              <a:ext uri="{FF2B5EF4-FFF2-40B4-BE49-F238E27FC236}">
                <a16:creationId xmlns:a16="http://schemas.microsoft.com/office/drawing/2014/main" id="{C57B1514-E17F-0A61-58B5-1FE693A4A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2182644"/>
            <a:ext cx="8983133" cy="4273110"/>
          </a:xfrm>
          <a:prstGeom prst="rect">
            <a:avLst/>
          </a:prstGeom>
        </p:spPr>
      </p:pic>
      <p:sp>
        <p:nvSpPr>
          <p:cNvPr id="6" name="TextBox 5">
            <a:extLst>
              <a:ext uri="{FF2B5EF4-FFF2-40B4-BE49-F238E27FC236}">
                <a16:creationId xmlns:a16="http://schemas.microsoft.com/office/drawing/2014/main" id="{1DCD3F8D-96A3-8D2C-DF6A-A13BC0A19190}"/>
              </a:ext>
            </a:extLst>
          </p:cNvPr>
          <p:cNvSpPr txBox="1"/>
          <p:nvPr/>
        </p:nvSpPr>
        <p:spPr>
          <a:xfrm>
            <a:off x="8662032" y="2653437"/>
            <a:ext cx="352996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2019 sales have increased when compared to 2018.</a:t>
            </a:r>
          </a:p>
          <a:p>
            <a:pPr marL="285750" indent="-285750">
              <a:buFont typeface="Arial" panose="020B0604020202020204" pitchFamily="34" charset="0"/>
              <a:buChar char="•"/>
            </a:pPr>
            <a:r>
              <a:rPr lang="en-US" dirty="0"/>
              <a:t>2020 sales show decline however it is due to data until only Q2.</a:t>
            </a:r>
          </a:p>
        </p:txBody>
      </p:sp>
      <p:sp>
        <p:nvSpPr>
          <p:cNvPr id="3" name="Slide Number Placeholder 2">
            <a:extLst>
              <a:ext uri="{FF2B5EF4-FFF2-40B4-BE49-F238E27FC236}">
                <a16:creationId xmlns:a16="http://schemas.microsoft.com/office/drawing/2014/main" id="{534DFF3E-FCDD-0879-C783-B3AB4E1C7B57}"/>
              </a:ext>
            </a:extLst>
          </p:cNvPr>
          <p:cNvSpPr>
            <a:spLocks noGrp="1"/>
          </p:cNvSpPr>
          <p:nvPr>
            <p:ph type="sldNum" sz="quarter" idx="12"/>
          </p:nvPr>
        </p:nvSpPr>
        <p:spPr/>
        <p:txBody>
          <a:bodyPr/>
          <a:lstStyle/>
          <a:p>
            <a:fld id="{7741F9CA-39C3-4C6E-BB91-C6AAACF8804B}" type="slidenum">
              <a:rPr lang="en-US" smtClean="0"/>
              <a:t>14</a:t>
            </a:fld>
            <a:endParaRPr lang="en-US"/>
          </a:p>
        </p:txBody>
      </p:sp>
    </p:spTree>
    <p:extLst>
      <p:ext uri="{BB962C8B-B14F-4D97-AF65-F5344CB8AC3E}">
        <p14:creationId xmlns:p14="http://schemas.microsoft.com/office/powerpoint/2010/main" val="809678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8993-994F-5DDA-4D8E-81D55016F348}"/>
              </a:ext>
            </a:extLst>
          </p:cNvPr>
          <p:cNvSpPr>
            <a:spLocks noGrp="1"/>
          </p:cNvSpPr>
          <p:nvPr>
            <p:ph type="title"/>
          </p:nvPr>
        </p:nvSpPr>
        <p:spPr/>
        <p:txBody>
          <a:bodyPr/>
          <a:lstStyle/>
          <a:p>
            <a:r>
              <a:rPr lang="en-US" dirty="0"/>
              <a:t>Sales across yearly quarters</a:t>
            </a:r>
          </a:p>
        </p:txBody>
      </p:sp>
      <p:pic>
        <p:nvPicPr>
          <p:cNvPr id="5" name="Picture 4">
            <a:extLst>
              <a:ext uri="{FF2B5EF4-FFF2-40B4-BE49-F238E27FC236}">
                <a16:creationId xmlns:a16="http://schemas.microsoft.com/office/drawing/2014/main" id="{7524B29D-08D4-63FC-9F1A-0129D8D3E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25" y="2446590"/>
            <a:ext cx="8043607" cy="3826194"/>
          </a:xfrm>
          <a:prstGeom prst="rect">
            <a:avLst/>
          </a:prstGeom>
        </p:spPr>
      </p:pic>
      <p:sp>
        <p:nvSpPr>
          <p:cNvPr id="6" name="TextBox 5">
            <a:extLst>
              <a:ext uri="{FF2B5EF4-FFF2-40B4-BE49-F238E27FC236}">
                <a16:creationId xmlns:a16="http://schemas.microsoft.com/office/drawing/2014/main" id="{06C864EF-6025-3AB2-88A9-3518E74E6BF5}"/>
              </a:ext>
            </a:extLst>
          </p:cNvPr>
          <p:cNvSpPr txBox="1"/>
          <p:nvPr/>
        </p:nvSpPr>
        <p:spPr>
          <a:xfrm>
            <a:off x="8662032" y="2653437"/>
            <a:ext cx="352996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There is an increase of sales around Q4 every year indicating seasonality.</a:t>
            </a:r>
          </a:p>
          <a:p>
            <a:pPr marL="285750" indent="-285750">
              <a:buFont typeface="Arial" panose="020B0604020202020204" pitchFamily="34" charset="0"/>
              <a:buChar char="•"/>
            </a:pPr>
            <a:r>
              <a:rPr lang="en-US" dirty="0"/>
              <a:t>There is a slight decline in sales in 2020 Q2 compared to 2019 Q2.</a:t>
            </a:r>
          </a:p>
        </p:txBody>
      </p:sp>
      <p:sp>
        <p:nvSpPr>
          <p:cNvPr id="3" name="Slide Number Placeholder 2">
            <a:extLst>
              <a:ext uri="{FF2B5EF4-FFF2-40B4-BE49-F238E27FC236}">
                <a16:creationId xmlns:a16="http://schemas.microsoft.com/office/drawing/2014/main" id="{47F22D04-2042-A49D-7054-6D87095E8AF3}"/>
              </a:ext>
            </a:extLst>
          </p:cNvPr>
          <p:cNvSpPr>
            <a:spLocks noGrp="1"/>
          </p:cNvSpPr>
          <p:nvPr>
            <p:ph type="sldNum" sz="quarter" idx="12"/>
          </p:nvPr>
        </p:nvSpPr>
        <p:spPr/>
        <p:txBody>
          <a:bodyPr/>
          <a:lstStyle/>
          <a:p>
            <a:fld id="{7741F9CA-39C3-4C6E-BB91-C6AAACF8804B}" type="slidenum">
              <a:rPr lang="en-US" smtClean="0"/>
              <a:t>15</a:t>
            </a:fld>
            <a:endParaRPr lang="en-US"/>
          </a:p>
        </p:txBody>
      </p:sp>
    </p:spTree>
    <p:extLst>
      <p:ext uri="{BB962C8B-B14F-4D97-AF65-F5344CB8AC3E}">
        <p14:creationId xmlns:p14="http://schemas.microsoft.com/office/powerpoint/2010/main" val="2520005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02EF-B344-08F0-C438-FB2EB39A52F0}"/>
              </a:ext>
            </a:extLst>
          </p:cNvPr>
          <p:cNvSpPr>
            <a:spLocks noGrp="1"/>
          </p:cNvSpPr>
          <p:nvPr>
            <p:ph type="title"/>
          </p:nvPr>
        </p:nvSpPr>
        <p:spPr/>
        <p:txBody>
          <a:bodyPr/>
          <a:lstStyle/>
          <a:p>
            <a:r>
              <a:rPr lang="en-US" dirty="0"/>
              <a:t>Sales across months</a:t>
            </a:r>
          </a:p>
        </p:txBody>
      </p:sp>
      <p:pic>
        <p:nvPicPr>
          <p:cNvPr id="5" name="Picture 4">
            <a:extLst>
              <a:ext uri="{FF2B5EF4-FFF2-40B4-BE49-F238E27FC236}">
                <a16:creationId xmlns:a16="http://schemas.microsoft.com/office/drawing/2014/main" id="{F501CF13-ECA9-B012-9B16-B929BBDC6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33" y="2226733"/>
            <a:ext cx="9068437" cy="4313687"/>
          </a:xfrm>
          <a:prstGeom prst="rect">
            <a:avLst/>
          </a:prstGeom>
        </p:spPr>
      </p:pic>
      <p:sp>
        <p:nvSpPr>
          <p:cNvPr id="6" name="TextBox 5">
            <a:extLst>
              <a:ext uri="{FF2B5EF4-FFF2-40B4-BE49-F238E27FC236}">
                <a16:creationId xmlns:a16="http://schemas.microsoft.com/office/drawing/2014/main" id="{F87976A6-16B9-4ABB-E508-F6535E44838A}"/>
              </a:ext>
            </a:extLst>
          </p:cNvPr>
          <p:cNvSpPr txBox="1"/>
          <p:nvPr/>
        </p:nvSpPr>
        <p:spPr>
          <a:xfrm>
            <a:off x="8662032" y="2628036"/>
            <a:ext cx="352996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is an overall increasing trend of sales over the months.</a:t>
            </a:r>
          </a:p>
        </p:txBody>
      </p:sp>
      <p:sp>
        <p:nvSpPr>
          <p:cNvPr id="3" name="Slide Number Placeholder 2">
            <a:extLst>
              <a:ext uri="{FF2B5EF4-FFF2-40B4-BE49-F238E27FC236}">
                <a16:creationId xmlns:a16="http://schemas.microsoft.com/office/drawing/2014/main" id="{DE341ADA-021B-5DE6-B3BD-7C76D4F62962}"/>
              </a:ext>
            </a:extLst>
          </p:cNvPr>
          <p:cNvSpPr>
            <a:spLocks noGrp="1"/>
          </p:cNvSpPr>
          <p:nvPr>
            <p:ph type="sldNum" sz="quarter" idx="12"/>
          </p:nvPr>
        </p:nvSpPr>
        <p:spPr/>
        <p:txBody>
          <a:bodyPr/>
          <a:lstStyle/>
          <a:p>
            <a:fld id="{7741F9CA-39C3-4C6E-BB91-C6AAACF8804B}" type="slidenum">
              <a:rPr lang="en-US" smtClean="0"/>
              <a:t>16</a:t>
            </a:fld>
            <a:endParaRPr lang="en-US"/>
          </a:p>
        </p:txBody>
      </p:sp>
    </p:spTree>
    <p:extLst>
      <p:ext uri="{BB962C8B-B14F-4D97-AF65-F5344CB8AC3E}">
        <p14:creationId xmlns:p14="http://schemas.microsoft.com/office/powerpoint/2010/main" val="4038065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1A6E-CAAD-86DD-33BF-0FCBA7C87B79}"/>
              </a:ext>
            </a:extLst>
          </p:cNvPr>
          <p:cNvSpPr>
            <a:spLocks noGrp="1"/>
          </p:cNvSpPr>
          <p:nvPr>
            <p:ph type="title"/>
          </p:nvPr>
        </p:nvSpPr>
        <p:spPr/>
        <p:txBody>
          <a:bodyPr/>
          <a:lstStyle/>
          <a:p>
            <a:r>
              <a:rPr lang="en-US" dirty="0"/>
              <a:t>Sales across Weeks</a:t>
            </a:r>
          </a:p>
        </p:txBody>
      </p:sp>
      <p:pic>
        <p:nvPicPr>
          <p:cNvPr id="5" name="Content Placeholder 4">
            <a:extLst>
              <a:ext uri="{FF2B5EF4-FFF2-40B4-BE49-F238E27FC236}">
                <a16:creationId xmlns:a16="http://schemas.microsoft.com/office/drawing/2014/main" id="{C24DA38B-0155-6BF2-E3C4-BCE8D6B81B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221" y="2250059"/>
            <a:ext cx="8456762" cy="4022725"/>
          </a:xfrm>
        </p:spPr>
      </p:pic>
      <p:sp>
        <p:nvSpPr>
          <p:cNvPr id="6" name="TextBox 5">
            <a:extLst>
              <a:ext uri="{FF2B5EF4-FFF2-40B4-BE49-F238E27FC236}">
                <a16:creationId xmlns:a16="http://schemas.microsoft.com/office/drawing/2014/main" id="{3B8D3804-B620-0190-C570-2FBF50580B29}"/>
              </a:ext>
            </a:extLst>
          </p:cNvPr>
          <p:cNvSpPr txBox="1"/>
          <p:nvPr/>
        </p:nvSpPr>
        <p:spPr>
          <a:xfrm>
            <a:off x="8662032" y="2628036"/>
            <a:ext cx="352996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There is an overall increasing trend of sales over the weeks.</a:t>
            </a:r>
          </a:p>
        </p:txBody>
      </p:sp>
      <p:sp>
        <p:nvSpPr>
          <p:cNvPr id="3" name="Slide Number Placeholder 2">
            <a:extLst>
              <a:ext uri="{FF2B5EF4-FFF2-40B4-BE49-F238E27FC236}">
                <a16:creationId xmlns:a16="http://schemas.microsoft.com/office/drawing/2014/main" id="{C37DD4C6-E5EF-297D-D566-4DD807BF4996}"/>
              </a:ext>
            </a:extLst>
          </p:cNvPr>
          <p:cNvSpPr>
            <a:spLocks noGrp="1"/>
          </p:cNvSpPr>
          <p:nvPr>
            <p:ph type="sldNum" sz="quarter" idx="12"/>
          </p:nvPr>
        </p:nvSpPr>
        <p:spPr/>
        <p:txBody>
          <a:bodyPr/>
          <a:lstStyle/>
          <a:p>
            <a:fld id="{7741F9CA-39C3-4C6E-BB91-C6AAACF8804B}" type="slidenum">
              <a:rPr lang="en-US" smtClean="0"/>
              <a:t>17</a:t>
            </a:fld>
            <a:endParaRPr lang="en-US"/>
          </a:p>
        </p:txBody>
      </p:sp>
    </p:spTree>
    <p:extLst>
      <p:ext uri="{BB962C8B-B14F-4D97-AF65-F5344CB8AC3E}">
        <p14:creationId xmlns:p14="http://schemas.microsoft.com/office/powerpoint/2010/main" val="1546495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7171-3D08-13CE-7F65-36AE6188AD89}"/>
              </a:ext>
            </a:extLst>
          </p:cNvPr>
          <p:cNvSpPr>
            <a:spLocks noGrp="1"/>
          </p:cNvSpPr>
          <p:nvPr>
            <p:ph type="title"/>
          </p:nvPr>
        </p:nvSpPr>
        <p:spPr/>
        <p:txBody>
          <a:bodyPr/>
          <a:lstStyle/>
          <a:p>
            <a:r>
              <a:rPr lang="en-US" dirty="0"/>
              <a:t>Sales by customers</a:t>
            </a:r>
          </a:p>
        </p:txBody>
      </p:sp>
      <p:pic>
        <p:nvPicPr>
          <p:cNvPr id="5" name="Picture 4">
            <a:extLst>
              <a:ext uri="{FF2B5EF4-FFF2-40B4-BE49-F238E27FC236}">
                <a16:creationId xmlns:a16="http://schemas.microsoft.com/office/drawing/2014/main" id="{A1701D70-378B-CE41-A297-543341A49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53" y="1905421"/>
            <a:ext cx="8664606" cy="4116961"/>
          </a:xfrm>
          <a:prstGeom prst="rect">
            <a:avLst/>
          </a:prstGeom>
        </p:spPr>
      </p:pic>
      <p:sp>
        <p:nvSpPr>
          <p:cNvPr id="6" name="TextBox 5">
            <a:extLst>
              <a:ext uri="{FF2B5EF4-FFF2-40B4-BE49-F238E27FC236}">
                <a16:creationId xmlns:a16="http://schemas.microsoft.com/office/drawing/2014/main" id="{E74F5557-F857-A842-D6EE-3BCE7AB96888}"/>
              </a:ext>
            </a:extLst>
          </p:cNvPr>
          <p:cNvSpPr txBox="1"/>
          <p:nvPr/>
        </p:nvSpPr>
        <p:spPr>
          <a:xfrm>
            <a:off x="8922059" y="2289368"/>
            <a:ext cx="321067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Euro Shipping Channel is the top customer by sales, followed by Mini Gifts Distribution Ltd.</a:t>
            </a:r>
          </a:p>
          <a:p>
            <a:pPr marL="285750" indent="-285750">
              <a:buFont typeface="Arial" panose="020B0604020202020204" pitchFamily="34" charset="0"/>
              <a:buChar char="•"/>
            </a:pPr>
            <a:r>
              <a:rPr lang="en-US" dirty="0"/>
              <a:t>Australian Collectors, Muscle Machine Inc and La Rochelle Gifts are the next best customers.</a:t>
            </a:r>
          </a:p>
        </p:txBody>
      </p:sp>
      <p:sp>
        <p:nvSpPr>
          <p:cNvPr id="3" name="Slide Number Placeholder 2">
            <a:extLst>
              <a:ext uri="{FF2B5EF4-FFF2-40B4-BE49-F238E27FC236}">
                <a16:creationId xmlns:a16="http://schemas.microsoft.com/office/drawing/2014/main" id="{2D7FE954-964C-CC86-F2FE-2DC23C517BD0}"/>
              </a:ext>
            </a:extLst>
          </p:cNvPr>
          <p:cNvSpPr>
            <a:spLocks noGrp="1"/>
          </p:cNvSpPr>
          <p:nvPr>
            <p:ph type="sldNum" sz="quarter" idx="12"/>
          </p:nvPr>
        </p:nvSpPr>
        <p:spPr/>
        <p:txBody>
          <a:bodyPr/>
          <a:lstStyle/>
          <a:p>
            <a:fld id="{7741F9CA-39C3-4C6E-BB91-C6AAACF8804B}" type="slidenum">
              <a:rPr lang="en-US" smtClean="0"/>
              <a:t>18</a:t>
            </a:fld>
            <a:endParaRPr lang="en-US"/>
          </a:p>
        </p:txBody>
      </p:sp>
    </p:spTree>
    <p:extLst>
      <p:ext uri="{BB962C8B-B14F-4D97-AF65-F5344CB8AC3E}">
        <p14:creationId xmlns:p14="http://schemas.microsoft.com/office/powerpoint/2010/main" val="111980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2CEB-73BD-79FB-580A-2974687897DA}"/>
              </a:ext>
            </a:extLst>
          </p:cNvPr>
          <p:cNvSpPr>
            <a:spLocks noGrp="1"/>
          </p:cNvSpPr>
          <p:nvPr>
            <p:ph type="title"/>
          </p:nvPr>
        </p:nvSpPr>
        <p:spPr/>
        <p:txBody>
          <a:bodyPr/>
          <a:lstStyle/>
          <a:p>
            <a:r>
              <a:rPr lang="en-US" dirty="0"/>
              <a:t>Sales by product line</a:t>
            </a:r>
          </a:p>
        </p:txBody>
      </p:sp>
      <p:pic>
        <p:nvPicPr>
          <p:cNvPr id="5" name="Picture 4">
            <a:extLst>
              <a:ext uri="{FF2B5EF4-FFF2-40B4-BE49-F238E27FC236}">
                <a16:creationId xmlns:a16="http://schemas.microsoft.com/office/drawing/2014/main" id="{16AC16D6-766B-4C5D-4BA7-75E846550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331" y="2066883"/>
            <a:ext cx="9232777" cy="4391861"/>
          </a:xfrm>
          <a:prstGeom prst="rect">
            <a:avLst/>
          </a:prstGeom>
        </p:spPr>
      </p:pic>
      <p:sp>
        <p:nvSpPr>
          <p:cNvPr id="6" name="TextBox 5">
            <a:extLst>
              <a:ext uri="{FF2B5EF4-FFF2-40B4-BE49-F238E27FC236}">
                <a16:creationId xmlns:a16="http://schemas.microsoft.com/office/drawing/2014/main" id="{F84713D1-4C23-B86B-20AC-7FA2A8DAC810}"/>
              </a:ext>
            </a:extLst>
          </p:cNvPr>
          <p:cNvSpPr txBox="1"/>
          <p:nvPr/>
        </p:nvSpPr>
        <p:spPr>
          <a:xfrm>
            <a:off x="8981326" y="2585701"/>
            <a:ext cx="321067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Euro Shipping Channel is the top customer by sales, followed by Mini Gifts Distribution Ltd.</a:t>
            </a:r>
          </a:p>
          <a:p>
            <a:pPr marL="285750" indent="-285750">
              <a:buFont typeface="Arial" panose="020B0604020202020204" pitchFamily="34" charset="0"/>
              <a:buChar char="•"/>
            </a:pPr>
            <a:r>
              <a:rPr lang="en-US" dirty="0"/>
              <a:t>Australian Collectors, Muscle Machine Inc and La Rochelle Gifts are the next best customers.</a:t>
            </a:r>
          </a:p>
        </p:txBody>
      </p:sp>
      <p:sp>
        <p:nvSpPr>
          <p:cNvPr id="3" name="Slide Number Placeholder 2">
            <a:extLst>
              <a:ext uri="{FF2B5EF4-FFF2-40B4-BE49-F238E27FC236}">
                <a16:creationId xmlns:a16="http://schemas.microsoft.com/office/drawing/2014/main" id="{F47544C7-5E68-0E0D-B233-6015DF3125CA}"/>
              </a:ext>
            </a:extLst>
          </p:cNvPr>
          <p:cNvSpPr>
            <a:spLocks noGrp="1"/>
          </p:cNvSpPr>
          <p:nvPr>
            <p:ph type="sldNum" sz="quarter" idx="12"/>
          </p:nvPr>
        </p:nvSpPr>
        <p:spPr/>
        <p:txBody>
          <a:bodyPr/>
          <a:lstStyle/>
          <a:p>
            <a:fld id="{7741F9CA-39C3-4C6E-BB91-C6AAACF8804B}" type="slidenum">
              <a:rPr lang="en-US" smtClean="0"/>
              <a:t>19</a:t>
            </a:fld>
            <a:endParaRPr lang="en-US"/>
          </a:p>
        </p:txBody>
      </p:sp>
    </p:spTree>
    <p:extLst>
      <p:ext uri="{BB962C8B-B14F-4D97-AF65-F5344CB8AC3E}">
        <p14:creationId xmlns:p14="http://schemas.microsoft.com/office/powerpoint/2010/main" val="192755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93A2-F219-0110-96C0-F4F0A72CC75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44A1ED8-0684-BBEA-2D3B-58CB4308360D}"/>
              </a:ext>
            </a:extLst>
          </p:cNvPr>
          <p:cNvSpPr>
            <a:spLocks noGrp="1"/>
          </p:cNvSpPr>
          <p:nvPr>
            <p:ph idx="1"/>
          </p:nvPr>
        </p:nvSpPr>
        <p:spPr>
          <a:xfrm>
            <a:off x="1024128" y="1761067"/>
            <a:ext cx="10143744" cy="5096933"/>
          </a:xfrm>
        </p:spPr>
        <p:txBody>
          <a:bodyPr>
            <a:normAutofit/>
          </a:bodyPr>
          <a:lstStyle/>
          <a:p>
            <a:pPr lvl="1"/>
            <a:r>
              <a:rPr lang="en-US" dirty="0"/>
              <a:t>PROBLEM STATEMENT</a:t>
            </a:r>
          </a:p>
          <a:p>
            <a:pPr lvl="1"/>
            <a:r>
              <a:rPr lang="en-US" dirty="0"/>
              <a:t>DATA CONTENTS</a:t>
            </a:r>
          </a:p>
          <a:p>
            <a:pPr lvl="1"/>
            <a:r>
              <a:rPr lang="en-US" dirty="0"/>
              <a:t>DATA DESCRIPTION</a:t>
            </a:r>
          </a:p>
          <a:p>
            <a:pPr lvl="1"/>
            <a:r>
              <a:rPr lang="en-US" dirty="0"/>
              <a:t>STATISTICAL SUMMARY</a:t>
            </a:r>
          </a:p>
          <a:p>
            <a:pPr lvl="1"/>
            <a:r>
              <a:rPr lang="en-US" dirty="0"/>
              <a:t>EXPLORATORY DATA ANALYSIS</a:t>
            </a:r>
          </a:p>
          <a:p>
            <a:pPr lvl="2"/>
            <a:r>
              <a:rPr lang="en-US" dirty="0"/>
              <a:t>UNIVARIATE ANALYSIS</a:t>
            </a:r>
          </a:p>
          <a:p>
            <a:pPr lvl="2"/>
            <a:r>
              <a:rPr lang="en-US" dirty="0"/>
              <a:t>BIVARIATE ANALYSIS</a:t>
            </a:r>
          </a:p>
          <a:p>
            <a:pPr lvl="2"/>
            <a:r>
              <a:rPr lang="en-US" dirty="0"/>
              <a:t>MULTIVARIATE ANALYSIS</a:t>
            </a:r>
          </a:p>
          <a:p>
            <a:pPr lvl="1"/>
            <a:r>
              <a:rPr lang="en-US" dirty="0"/>
              <a:t>CUSTOMER SEGMENTATION &amp; RFM ANALYSIS</a:t>
            </a:r>
          </a:p>
          <a:p>
            <a:pPr lvl="2"/>
            <a:r>
              <a:rPr lang="en-US" dirty="0"/>
              <a:t>RFM ANALYSIS</a:t>
            </a:r>
          </a:p>
          <a:p>
            <a:pPr lvl="2"/>
            <a:r>
              <a:rPr lang="en-US" dirty="0"/>
              <a:t>KNIME WORKFLOW</a:t>
            </a:r>
          </a:p>
          <a:p>
            <a:pPr lvl="2"/>
            <a:r>
              <a:rPr lang="en-US" dirty="0"/>
              <a:t>FINAL OUTPUT</a:t>
            </a:r>
          </a:p>
          <a:p>
            <a:pPr lvl="1"/>
            <a:r>
              <a:rPr lang="en-US" dirty="0"/>
              <a:t>INFERENCES FROM RFM ANALYSIS</a:t>
            </a:r>
          </a:p>
          <a:p>
            <a:pPr lvl="2"/>
            <a:r>
              <a:rPr lang="en-US" dirty="0"/>
              <a:t>TOP 5 BEST CUSTOMERS</a:t>
            </a:r>
          </a:p>
          <a:p>
            <a:pPr lvl="2"/>
            <a:r>
              <a:rPr lang="en-US" dirty="0"/>
              <a:t>TOP 5 CUSTOMERS ON THE VERGE OF CHURNING</a:t>
            </a:r>
          </a:p>
          <a:p>
            <a:pPr lvl="2"/>
            <a:r>
              <a:rPr lang="en-US" dirty="0"/>
              <a:t>TOP 5 LOST CUSTOMERS</a:t>
            </a:r>
          </a:p>
          <a:p>
            <a:pPr lvl="2"/>
            <a:r>
              <a:rPr lang="en-US" dirty="0"/>
              <a:t>TOP 5 LOYAL CUSTOMERS</a:t>
            </a:r>
          </a:p>
          <a:p>
            <a:pPr lvl="2"/>
            <a:endParaRPr lang="en-US" dirty="0"/>
          </a:p>
        </p:txBody>
      </p:sp>
      <p:sp>
        <p:nvSpPr>
          <p:cNvPr id="4" name="Slide Number Placeholder 3">
            <a:extLst>
              <a:ext uri="{FF2B5EF4-FFF2-40B4-BE49-F238E27FC236}">
                <a16:creationId xmlns:a16="http://schemas.microsoft.com/office/drawing/2014/main" id="{E448207A-9641-0969-3433-49A777AFFC93}"/>
              </a:ext>
            </a:extLst>
          </p:cNvPr>
          <p:cNvSpPr>
            <a:spLocks noGrp="1"/>
          </p:cNvSpPr>
          <p:nvPr>
            <p:ph type="sldNum" sz="quarter" idx="12"/>
          </p:nvPr>
        </p:nvSpPr>
        <p:spPr/>
        <p:txBody>
          <a:bodyPr/>
          <a:lstStyle/>
          <a:p>
            <a:fld id="{7741F9CA-39C3-4C6E-BB91-C6AAACF8804B}" type="slidenum">
              <a:rPr lang="en-US" smtClean="0"/>
              <a:t>2</a:t>
            </a:fld>
            <a:endParaRPr lang="en-US"/>
          </a:p>
        </p:txBody>
      </p:sp>
    </p:spTree>
    <p:extLst>
      <p:ext uri="{BB962C8B-B14F-4D97-AF65-F5344CB8AC3E}">
        <p14:creationId xmlns:p14="http://schemas.microsoft.com/office/powerpoint/2010/main" val="123416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C82A-B91D-936C-434C-B6C66EFE19D2}"/>
              </a:ext>
            </a:extLst>
          </p:cNvPr>
          <p:cNvSpPr>
            <a:spLocks noGrp="1"/>
          </p:cNvSpPr>
          <p:nvPr>
            <p:ph type="title"/>
          </p:nvPr>
        </p:nvSpPr>
        <p:spPr/>
        <p:txBody>
          <a:bodyPr/>
          <a:lstStyle/>
          <a:p>
            <a:r>
              <a:rPr lang="en-US" dirty="0"/>
              <a:t>Quantity ordered by product line</a:t>
            </a:r>
          </a:p>
        </p:txBody>
      </p:sp>
      <p:pic>
        <p:nvPicPr>
          <p:cNvPr id="5" name="Picture 4">
            <a:extLst>
              <a:ext uri="{FF2B5EF4-FFF2-40B4-BE49-F238E27FC236}">
                <a16:creationId xmlns:a16="http://schemas.microsoft.com/office/drawing/2014/main" id="{5E47ECF5-7FC0-9FCB-5B02-5D37E0765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8" y="2164095"/>
            <a:ext cx="9214692" cy="4383258"/>
          </a:xfrm>
          <a:prstGeom prst="rect">
            <a:avLst/>
          </a:prstGeom>
        </p:spPr>
      </p:pic>
      <p:sp>
        <p:nvSpPr>
          <p:cNvPr id="6" name="TextBox 5">
            <a:extLst>
              <a:ext uri="{FF2B5EF4-FFF2-40B4-BE49-F238E27FC236}">
                <a16:creationId xmlns:a16="http://schemas.microsoft.com/office/drawing/2014/main" id="{B637A435-DFF0-F834-EBB4-9BC995B78596}"/>
              </a:ext>
            </a:extLst>
          </p:cNvPr>
          <p:cNvSpPr txBox="1"/>
          <p:nvPr/>
        </p:nvSpPr>
        <p:spPr>
          <a:xfrm>
            <a:off x="8346326" y="2695769"/>
            <a:ext cx="321067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Classic Cars and Vintage cars have the highest quantity ordered.</a:t>
            </a:r>
          </a:p>
          <a:p>
            <a:pPr marL="285750" indent="-285750">
              <a:buFont typeface="Arial" panose="020B0604020202020204" pitchFamily="34" charset="0"/>
              <a:buChar char="•"/>
            </a:pPr>
            <a:r>
              <a:rPr lang="en-US" dirty="0"/>
              <a:t>Trains are the least ordered quantity of products.</a:t>
            </a:r>
          </a:p>
          <a:p>
            <a:pPr marL="285750" indent="-285750">
              <a:buFont typeface="Arial" panose="020B0604020202020204" pitchFamily="34" charset="0"/>
              <a:buChar char="•"/>
            </a:pPr>
            <a:r>
              <a:rPr lang="en-US" dirty="0"/>
              <a:t>There are moderate number of quantities ordered for Planes, Motorcycles and Trucks/Buses products.</a:t>
            </a:r>
          </a:p>
        </p:txBody>
      </p:sp>
      <p:sp>
        <p:nvSpPr>
          <p:cNvPr id="3" name="Slide Number Placeholder 2">
            <a:extLst>
              <a:ext uri="{FF2B5EF4-FFF2-40B4-BE49-F238E27FC236}">
                <a16:creationId xmlns:a16="http://schemas.microsoft.com/office/drawing/2014/main" id="{1FDB8294-C53C-EAB2-6326-93E271B8520D}"/>
              </a:ext>
            </a:extLst>
          </p:cNvPr>
          <p:cNvSpPr>
            <a:spLocks noGrp="1"/>
          </p:cNvSpPr>
          <p:nvPr>
            <p:ph type="sldNum" sz="quarter" idx="12"/>
          </p:nvPr>
        </p:nvSpPr>
        <p:spPr/>
        <p:txBody>
          <a:bodyPr/>
          <a:lstStyle/>
          <a:p>
            <a:fld id="{7741F9CA-39C3-4C6E-BB91-C6AAACF8804B}" type="slidenum">
              <a:rPr lang="en-US" smtClean="0"/>
              <a:t>20</a:t>
            </a:fld>
            <a:endParaRPr lang="en-US"/>
          </a:p>
        </p:txBody>
      </p:sp>
    </p:spTree>
    <p:extLst>
      <p:ext uri="{BB962C8B-B14F-4D97-AF65-F5344CB8AC3E}">
        <p14:creationId xmlns:p14="http://schemas.microsoft.com/office/powerpoint/2010/main" val="1889489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7080-018B-2162-7423-5F09AC1BDE10}"/>
              </a:ext>
            </a:extLst>
          </p:cNvPr>
          <p:cNvSpPr>
            <a:spLocks noGrp="1"/>
          </p:cNvSpPr>
          <p:nvPr>
            <p:ph type="title"/>
          </p:nvPr>
        </p:nvSpPr>
        <p:spPr/>
        <p:txBody>
          <a:bodyPr/>
          <a:lstStyle/>
          <a:p>
            <a:r>
              <a:rPr lang="en-US" dirty="0"/>
              <a:t>Customer sales across years</a:t>
            </a:r>
          </a:p>
        </p:txBody>
      </p:sp>
      <p:pic>
        <p:nvPicPr>
          <p:cNvPr id="7" name="Picture 6">
            <a:extLst>
              <a:ext uri="{FF2B5EF4-FFF2-40B4-BE49-F238E27FC236}">
                <a16:creationId xmlns:a16="http://schemas.microsoft.com/office/drawing/2014/main" id="{DC9824C3-954D-26FE-0B47-71A16349A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0" y="1903470"/>
            <a:ext cx="9804400" cy="3338681"/>
          </a:xfrm>
          <a:prstGeom prst="rect">
            <a:avLst/>
          </a:prstGeom>
        </p:spPr>
      </p:pic>
      <p:sp>
        <p:nvSpPr>
          <p:cNvPr id="8" name="TextBox 7">
            <a:extLst>
              <a:ext uri="{FF2B5EF4-FFF2-40B4-BE49-F238E27FC236}">
                <a16:creationId xmlns:a16="http://schemas.microsoft.com/office/drawing/2014/main" id="{36BBF334-C1CF-AD70-93B8-59F4243FB904}"/>
              </a:ext>
            </a:extLst>
          </p:cNvPr>
          <p:cNvSpPr txBox="1"/>
          <p:nvPr/>
        </p:nvSpPr>
        <p:spPr>
          <a:xfrm>
            <a:off x="1193799" y="5565969"/>
            <a:ext cx="920326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Euro Shopping Channel and Mini Gifts Distributors Ltd. have remained high values customers throughout 3 years.</a:t>
            </a:r>
          </a:p>
          <a:p>
            <a:pPr marL="285750" indent="-285750">
              <a:buFont typeface="Arial" panose="020B0604020202020204" pitchFamily="34" charset="0"/>
              <a:buChar char="•"/>
            </a:pPr>
            <a:r>
              <a:rPr lang="en-US" dirty="0"/>
              <a:t>Australian Collectors and Muscle machine Inc have not made any orders in 2020.</a:t>
            </a:r>
          </a:p>
          <a:p>
            <a:pPr marL="285750" indent="-285750">
              <a:buFont typeface="Arial" panose="020B0604020202020204" pitchFamily="34" charset="0"/>
              <a:buChar char="•"/>
            </a:pPr>
            <a:r>
              <a:rPr lang="en-US" dirty="0"/>
              <a:t>Dragon </a:t>
            </a:r>
            <a:r>
              <a:rPr lang="en-US" dirty="0" err="1"/>
              <a:t>Souveniers</a:t>
            </a:r>
            <a:r>
              <a:rPr lang="en-US" dirty="0"/>
              <a:t> Ltd have drastically reduced their orders compared to 2018. </a:t>
            </a:r>
          </a:p>
        </p:txBody>
      </p:sp>
      <p:sp>
        <p:nvSpPr>
          <p:cNvPr id="3" name="Slide Number Placeholder 2">
            <a:extLst>
              <a:ext uri="{FF2B5EF4-FFF2-40B4-BE49-F238E27FC236}">
                <a16:creationId xmlns:a16="http://schemas.microsoft.com/office/drawing/2014/main" id="{B30F57F8-36FD-799E-F392-A62072408777}"/>
              </a:ext>
            </a:extLst>
          </p:cNvPr>
          <p:cNvSpPr>
            <a:spLocks noGrp="1"/>
          </p:cNvSpPr>
          <p:nvPr>
            <p:ph type="sldNum" sz="quarter" idx="12"/>
          </p:nvPr>
        </p:nvSpPr>
        <p:spPr/>
        <p:txBody>
          <a:bodyPr/>
          <a:lstStyle/>
          <a:p>
            <a:fld id="{7741F9CA-39C3-4C6E-BB91-C6AAACF8804B}" type="slidenum">
              <a:rPr lang="en-US" smtClean="0"/>
              <a:t>21</a:t>
            </a:fld>
            <a:endParaRPr lang="en-US"/>
          </a:p>
        </p:txBody>
      </p:sp>
    </p:spTree>
    <p:extLst>
      <p:ext uri="{BB962C8B-B14F-4D97-AF65-F5344CB8AC3E}">
        <p14:creationId xmlns:p14="http://schemas.microsoft.com/office/powerpoint/2010/main" val="3009423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7AE5-9701-D3E7-8B55-1048AF735451}"/>
              </a:ext>
            </a:extLst>
          </p:cNvPr>
          <p:cNvSpPr>
            <a:spLocks noGrp="1"/>
          </p:cNvSpPr>
          <p:nvPr>
            <p:ph type="title"/>
          </p:nvPr>
        </p:nvSpPr>
        <p:spPr/>
        <p:txBody>
          <a:bodyPr/>
          <a:lstStyle/>
          <a:p>
            <a:r>
              <a:rPr lang="en-US" dirty="0"/>
              <a:t>Sales by product line &amp; deal size</a:t>
            </a:r>
          </a:p>
        </p:txBody>
      </p:sp>
      <p:pic>
        <p:nvPicPr>
          <p:cNvPr id="5" name="Picture 4">
            <a:extLst>
              <a:ext uri="{FF2B5EF4-FFF2-40B4-BE49-F238E27FC236}">
                <a16:creationId xmlns:a16="http://schemas.microsoft.com/office/drawing/2014/main" id="{9EDEE407-5C99-5EC9-FC93-6E54F9DDA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86" y="2199758"/>
            <a:ext cx="8806649" cy="4184686"/>
          </a:xfrm>
          <a:prstGeom prst="rect">
            <a:avLst/>
          </a:prstGeom>
        </p:spPr>
      </p:pic>
      <p:sp>
        <p:nvSpPr>
          <p:cNvPr id="6" name="TextBox 5">
            <a:extLst>
              <a:ext uri="{FF2B5EF4-FFF2-40B4-BE49-F238E27FC236}">
                <a16:creationId xmlns:a16="http://schemas.microsoft.com/office/drawing/2014/main" id="{1EB961FF-A21C-B1C3-9C91-924BB4F69778}"/>
              </a:ext>
            </a:extLst>
          </p:cNvPr>
          <p:cNvSpPr txBox="1"/>
          <p:nvPr/>
        </p:nvSpPr>
        <p:spPr>
          <a:xfrm>
            <a:off x="9081035" y="2585703"/>
            <a:ext cx="321067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Classic Cars and Vintage cars have the highest sales on all deal sizes.</a:t>
            </a:r>
          </a:p>
          <a:p>
            <a:pPr marL="285750" indent="-285750">
              <a:buFont typeface="Arial" panose="020B0604020202020204" pitchFamily="34" charset="0"/>
              <a:buChar char="•"/>
            </a:pPr>
            <a:r>
              <a:rPr lang="en-US" dirty="0"/>
              <a:t> Trucks/buses, Motorcycles, Planes have a moderate number of sales.</a:t>
            </a:r>
          </a:p>
          <a:p>
            <a:pPr marL="285750" indent="-285750">
              <a:buFont typeface="Arial" panose="020B0604020202020204" pitchFamily="34" charset="0"/>
              <a:buChar char="•"/>
            </a:pPr>
            <a:r>
              <a:rPr lang="en-US" dirty="0"/>
              <a:t>Trains have the lowest sales on all deal sizes.</a:t>
            </a:r>
          </a:p>
        </p:txBody>
      </p:sp>
      <p:sp>
        <p:nvSpPr>
          <p:cNvPr id="3" name="Slide Number Placeholder 2">
            <a:extLst>
              <a:ext uri="{FF2B5EF4-FFF2-40B4-BE49-F238E27FC236}">
                <a16:creationId xmlns:a16="http://schemas.microsoft.com/office/drawing/2014/main" id="{056E6E5E-DAC2-8446-7ED0-8F1D6F8F7D31}"/>
              </a:ext>
            </a:extLst>
          </p:cNvPr>
          <p:cNvSpPr>
            <a:spLocks noGrp="1"/>
          </p:cNvSpPr>
          <p:nvPr>
            <p:ph type="sldNum" sz="quarter" idx="12"/>
          </p:nvPr>
        </p:nvSpPr>
        <p:spPr/>
        <p:txBody>
          <a:bodyPr/>
          <a:lstStyle/>
          <a:p>
            <a:fld id="{7741F9CA-39C3-4C6E-BB91-C6AAACF8804B}" type="slidenum">
              <a:rPr lang="en-US" smtClean="0"/>
              <a:t>22</a:t>
            </a:fld>
            <a:endParaRPr lang="en-US"/>
          </a:p>
        </p:txBody>
      </p:sp>
    </p:spTree>
    <p:extLst>
      <p:ext uri="{BB962C8B-B14F-4D97-AF65-F5344CB8AC3E}">
        <p14:creationId xmlns:p14="http://schemas.microsoft.com/office/powerpoint/2010/main" val="2444576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0EEC8-9E6C-9D09-94D0-B22E7C183005}"/>
              </a:ext>
            </a:extLst>
          </p:cNvPr>
          <p:cNvSpPr>
            <a:spLocks noGrp="1"/>
          </p:cNvSpPr>
          <p:nvPr>
            <p:ph type="title"/>
          </p:nvPr>
        </p:nvSpPr>
        <p:spPr/>
        <p:txBody>
          <a:bodyPr>
            <a:normAutofit fontScale="90000"/>
          </a:bodyPr>
          <a:lstStyle/>
          <a:p>
            <a:r>
              <a:rPr lang="en-US" dirty="0"/>
              <a:t>Customer Segmentation &amp; RFM Analysis</a:t>
            </a:r>
          </a:p>
        </p:txBody>
      </p:sp>
      <p:sp>
        <p:nvSpPr>
          <p:cNvPr id="5" name="Text Placeholder 4">
            <a:extLst>
              <a:ext uri="{FF2B5EF4-FFF2-40B4-BE49-F238E27FC236}">
                <a16:creationId xmlns:a16="http://schemas.microsoft.com/office/drawing/2014/main" id="{A8E34AFC-4881-E647-57E4-E2B4A1E1F9A0}"/>
              </a:ext>
            </a:extLst>
          </p:cNvPr>
          <p:cNvSpPr>
            <a:spLocks noGrp="1"/>
          </p:cNvSpPr>
          <p:nvPr>
            <p:ph type="body" idx="1"/>
          </p:nvPr>
        </p:nvSpPr>
        <p:spPr/>
        <p:txBody>
          <a:bodyPr/>
          <a:lstStyle/>
          <a:p>
            <a:endParaRPr lang="en-US" dirty="0"/>
          </a:p>
        </p:txBody>
      </p:sp>
      <p:sp>
        <p:nvSpPr>
          <p:cNvPr id="2" name="Slide Number Placeholder 1">
            <a:extLst>
              <a:ext uri="{FF2B5EF4-FFF2-40B4-BE49-F238E27FC236}">
                <a16:creationId xmlns:a16="http://schemas.microsoft.com/office/drawing/2014/main" id="{D54F4169-517B-58CB-EB24-B97034633876}"/>
              </a:ext>
            </a:extLst>
          </p:cNvPr>
          <p:cNvSpPr>
            <a:spLocks noGrp="1"/>
          </p:cNvSpPr>
          <p:nvPr>
            <p:ph type="sldNum" sz="quarter" idx="12"/>
          </p:nvPr>
        </p:nvSpPr>
        <p:spPr/>
        <p:txBody>
          <a:bodyPr/>
          <a:lstStyle/>
          <a:p>
            <a:fld id="{7741F9CA-39C3-4C6E-BB91-C6AAACF8804B}" type="slidenum">
              <a:rPr lang="en-US" smtClean="0"/>
              <a:t>23</a:t>
            </a:fld>
            <a:endParaRPr lang="en-US"/>
          </a:p>
        </p:txBody>
      </p:sp>
    </p:spTree>
    <p:extLst>
      <p:ext uri="{BB962C8B-B14F-4D97-AF65-F5344CB8AC3E}">
        <p14:creationId xmlns:p14="http://schemas.microsoft.com/office/powerpoint/2010/main" val="332418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945C4-18C4-8BCA-F8E6-0B1C9637E5D5}"/>
              </a:ext>
            </a:extLst>
          </p:cNvPr>
          <p:cNvSpPr>
            <a:spLocks noGrp="1"/>
          </p:cNvSpPr>
          <p:nvPr>
            <p:ph type="title"/>
          </p:nvPr>
        </p:nvSpPr>
        <p:spPr/>
        <p:txBody>
          <a:bodyPr/>
          <a:lstStyle/>
          <a:p>
            <a:r>
              <a:rPr lang="en-US" dirty="0"/>
              <a:t>RFM Analysis</a:t>
            </a:r>
          </a:p>
        </p:txBody>
      </p:sp>
      <p:sp>
        <p:nvSpPr>
          <p:cNvPr id="5" name="Content Placeholder 4">
            <a:extLst>
              <a:ext uri="{FF2B5EF4-FFF2-40B4-BE49-F238E27FC236}">
                <a16:creationId xmlns:a16="http://schemas.microsoft.com/office/drawing/2014/main" id="{0889DB4D-BCA1-E017-538A-FCAFEE4AB53F}"/>
              </a:ext>
            </a:extLst>
          </p:cNvPr>
          <p:cNvSpPr>
            <a:spLocks noGrp="1"/>
          </p:cNvSpPr>
          <p:nvPr>
            <p:ph idx="1"/>
          </p:nvPr>
        </p:nvSpPr>
        <p:spPr/>
        <p:txBody>
          <a:bodyPr/>
          <a:lstStyle/>
          <a:p>
            <a:pPr>
              <a:buNone/>
            </a:pPr>
            <a:r>
              <a:rPr lang="en-US" dirty="0"/>
              <a:t>RFM analysis is a marketing strategy used to evaluate customer value based on three key factors Recency, Frequency, and Monetary value.</a:t>
            </a:r>
          </a:p>
          <a:p>
            <a:pPr>
              <a:buFont typeface="Arial" panose="020B0604020202020204" pitchFamily="34" charset="0"/>
              <a:buChar char="•"/>
            </a:pPr>
            <a:r>
              <a:rPr lang="en-US" dirty="0"/>
              <a:t> Recency: How recently a customer made a purchase.</a:t>
            </a:r>
          </a:p>
          <a:p>
            <a:pPr>
              <a:buFont typeface="Arial" panose="020B0604020202020204" pitchFamily="34" charset="0"/>
              <a:buChar char="•"/>
            </a:pPr>
            <a:r>
              <a:rPr lang="en-US" dirty="0"/>
              <a:t> Frequency: How often a customer makes purchases.</a:t>
            </a:r>
          </a:p>
          <a:p>
            <a:pPr>
              <a:buFont typeface="Arial" panose="020B0604020202020204" pitchFamily="34" charset="0"/>
              <a:buChar char="•"/>
            </a:pPr>
            <a:r>
              <a:rPr lang="en-US" dirty="0"/>
              <a:t> Monetary value: How much a customer spends.</a:t>
            </a:r>
          </a:p>
          <a:p>
            <a:pPr marL="0" indent="0">
              <a:buNone/>
            </a:pPr>
            <a:r>
              <a:rPr lang="en-US" dirty="0"/>
              <a:t>By analyzing these dimensions, businesses can segment customers, target marketing efforts effectively, and improve customer retention strategies.</a:t>
            </a:r>
          </a:p>
        </p:txBody>
      </p:sp>
      <p:sp>
        <p:nvSpPr>
          <p:cNvPr id="2" name="Slide Number Placeholder 1">
            <a:extLst>
              <a:ext uri="{FF2B5EF4-FFF2-40B4-BE49-F238E27FC236}">
                <a16:creationId xmlns:a16="http://schemas.microsoft.com/office/drawing/2014/main" id="{6170D415-95F9-3C1E-54CD-E556BF87D8B8}"/>
              </a:ext>
            </a:extLst>
          </p:cNvPr>
          <p:cNvSpPr>
            <a:spLocks noGrp="1"/>
          </p:cNvSpPr>
          <p:nvPr>
            <p:ph type="sldNum" sz="quarter" idx="12"/>
          </p:nvPr>
        </p:nvSpPr>
        <p:spPr/>
        <p:txBody>
          <a:bodyPr/>
          <a:lstStyle/>
          <a:p>
            <a:fld id="{7741F9CA-39C3-4C6E-BB91-C6AAACF8804B}" type="slidenum">
              <a:rPr lang="en-US" smtClean="0"/>
              <a:t>24</a:t>
            </a:fld>
            <a:endParaRPr lang="en-US"/>
          </a:p>
        </p:txBody>
      </p:sp>
    </p:spTree>
    <p:extLst>
      <p:ext uri="{BB962C8B-B14F-4D97-AF65-F5344CB8AC3E}">
        <p14:creationId xmlns:p14="http://schemas.microsoft.com/office/powerpoint/2010/main" val="3890210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F88A-798E-950E-BA1C-7C5226038F0A}"/>
              </a:ext>
            </a:extLst>
          </p:cNvPr>
          <p:cNvSpPr>
            <a:spLocks noGrp="1"/>
          </p:cNvSpPr>
          <p:nvPr>
            <p:ph type="title"/>
          </p:nvPr>
        </p:nvSpPr>
        <p:spPr/>
        <p:txBody>
          <a:bodyPr/>
          <a:lstStyle/>
          <a:p>
            <a:r>
              <a:rPr lang="en-US" dirty="0"/>
              <a:t>KNIME WORKFLOW</a:t>
            </a:r>
          </a:p>
        </p:txBody>
      </p:sp>
      <p:pic>
        <p:nvPicPr>
          <p:cNvPr id="5" name="Picture 4">
            <a:extLst>
              <a:ext uri="{FF2B5EF4-FFF2-40B4-BE49-F238E27FC236}">
                <a16:creationId xmlns:a16="http://schemas.microsoft.com/office/drawing/2014/main" id="{249771F5-EC35-2A33-FCB4-5A1272296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68" y="3429000"/>
            <a:ext cx="10697592" cy="2818528"/>
          </a:xfrm>
          <a:prstGeom prst="rect">
            <a:avLst/>
          </a:prstGeom>
        </p:spPr>
      </p:pic>
      <p:sp>
        <p:nvSpPr>
          <p:cNvPr id="6" name="TextBox 5">
            <a:extLst>
              <a:ext uri="{FF2B5EF4-FFF2-40B4-BE49-F238E27FC236}">
                <a16:creationId xmlns:a16="http://schemas.microsoft.com/office/drawing/2014/main" id="{EEE78CA8-2DC0-8BBE-D267-AE2FF94A6D16}"/>
              </a:ext>
            </a:extLst>
          </p:cNvPr>
          <p:cNvSpPr txBox="1"/>
          <p:nvPr/>
        </p:nvSpPr>
        <p:spPr>
          <a:xfrm>
            <a:off x="947929" y="2110584"/>
            <a:ext cx="11091672" cy="646331"/>
          </a:xfrm>
          <a:prstGeom prst="rect">
            <a:avLst/>
          </a:prstGeom>
          <a:noFill/>
        </p:spPr>
        <p:txBody>
          <a:bodyPr wrap="square" rtlCol="0">
            <a:spAutoFit/>
          </a:bodyPr>
          <a:lstStyle/>
          <a:p>
            <a:r>
              <a:rPr lang="en-US" dirty="0"/>
              <a:t>To create a workflow for RFM Analysis, KNIME Analytics Platform is used to import the excel file and through binning divide the customers into 4 segments high, medium, low and very low for each factor of the RFM metric.</a:t>
            </a:r>
          </a:p>
        </p:txBody>
      </p:sp>
      <p:sp>
        <p:nvSpPr>
          <p:cNvPr id="7" name="TextBox 6">
            <a:extLst>
              <a:ext uri="{FF2B5EF4-FFF2-40B4-BE49-F238E27FC236}">
                <a16:creationId xmlns:a16="http://schemas.microsoft.com/office/drawing/2014/main" id="{79E87FC4-CF67-DA0A-9834-D4042C55D7A4}"/>
              </a:ext>
            </a:extLst>
          </p:cNvPr>
          <p:cNvSpPr txBox="1"/>
          <p:nvPr/>
        </p:nvSpPr>
        <p:spPr>
          <a:xfrm>
            <a:off x="1618989" y="6247528"/>
            <a:ext cx="8530349" cy="369332"/>
          </a:xfrm>
          <a:prstGeom prst="rect">
            <a:avLst/>
          </a:prstGeom>
          <a:noFill/>
        </p:spPr>
        <p:txBody>
          <a:bodyPr wrap="none" rtlCol="0">
            <a:spAutoFit/>
          </a:bodyPr>
          <a:lstStyle/>
          <a:p>
            <a:r>
              <a:rPr lang="en-US" dirty="0"/>
              <a:t>*Value Lookup Node is used to replace values as Cell Replacer node has been deprecated</a:t>
            </a:r>
          </a:p>
        </p:txBody>
      </p:sp>
      <p:sp>
        <p:nvSpPr>
          <p:cNvPr id="3" name="Slide Number Placeholder 2">
            <a:extLst>
              <a:ext uri="{FF2B5EF4-FFF2-40B4-BE49-F238E27FC236}">
                <a16:creationId xmlns:a16="http://schemas.microsoft.com/office/drawing/2014/main" id="{E41D53FD-C9AB-E697-7D46-5D58F348C8E9}"/>
              </a:ext>
            </a:extLst>
          </p:cNvPr>
          <p:cNvSpPr>
            <a:spLocks noGrp="1"/>
          </p:cNvSpPr>
          <p:nvPr>
            <p:ph type="sldNum" sz="quarter" idx="12"/>
          </p:nvPr>
        </p:nvSpPr>
        <p:spPr/>
        <p:txBody>
          <a:bodyPr/>
          <a:lstStyle/>
          <a:p>
            <a:fld id="{7741F9CA-39C3-4C6E-BB91-C6AAACF8804B}" type="slidenum">
              <a:rPr lang="en-US" smtClean="0"/>
              <a:t>25</a:t>
            </a:fld>
            <a:endParaRPr lang="en-US"/>
          </a:p>
        </p:txBody>
      </p:sp>
    </p:spTree>
    <p:extLst>
      <p:ext uri="{BB962C8B-B14F-4D97-AF65-F5344CB8AC3E}">
        <p14:creationId xmlns:p14="http://schemas.microsoft.com/office/powerpoint/2010/main" val="1873475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09D4-9029-A9EC-1F10-C0D4714AAB8A}"/>
              </a:ext>
            </a:extLst>
          </p:cNvPr>
          <p:cNvSpPr>
            <a:spLocks noGrp="1"/>
          </p:cNvSpPr>
          <p:nvPr>
            <p:ph type="title"/>
          </p:nvPr>
        </p:nvSpPr>
        <p:spPr/>
        <p:txBody>
          <a:bodyPr/>
          <a:lstStyle/>
          <a:p>
            <a:r>
              <a:rPr lang="en-US" dirty="0"/>
              <a:t>Final Output</a:t>
            </a:r>
          </a:p>
        </p:txBody>
      </p:sp>
      <p:pic>
        <p:nvPicPr>
          <p:cNvPr id="5" name="Picture 4">
            <a:extLst>
              <a:ext uri="{FF2B5EF4-FFF2-40B4-BE49-F238E27FC236}">
                <a16:creationId xmlns:a16="http://schemas.microsoft.com/office/drawing/2014/main" id="{BBF9EE6E-D449-8FB3-CE52-CC9ECF78F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852" y="2295955"/>
            <a:ext cx="11372295" cy="2598007"/>
          </a:xfrm>
          <a:prstGeom prst="rect">
            <a:avLst/>
          </a:prstGeom>
        </p:spPr>
      </p:pic>
      <p:sp>
        <p:nvSpPr>
          <p:cNvPr id="3" name="Slide Number Placeholder 2">
            <a:extLst>
              <a:ext uri="{FF2B5EF4-FFF2-40B4-BE49-F238E27FC236}">
                <a16:creationId xmlns:a16="http://schemas.microsoft.com/office/drawing/2014/main" id="{03039430-8CBA-D0D8-906E-94FFCB3C9309}"/>
              </a:ext>
            </a:extLst>
          </p:cNvPr>
          <p:cNvSpPr>
            <a:spLocks noGrp="1"/>
          </p:cNvSpPr>
          <p:nvPr>
            <p:ph type="sldNum" sz="quarter" idx="12"/>
          </p:nvPr>
        </p:nvSpPr>
        <p:spPr/>
        <p:txBody>
          <a:bodyPr/>
          <a:lstStyle/>
          <a:p>
            <a:fld id="{7741F9CA-39C3-4C6E-BB91-C6AAACF8804B}" type="slidenum">
              <a:rPr lang="en-US" smtClean="0"/>
              <a:t>26</a:t>
            </a:fld>
            <a:endParaRPr lang="en-US"/>
          </a:p>
        </p:txBody>
      </p:sp>
      <p:sp>
        <p:nvSpPr>
          <p:cNvPr id="4" name="TextBox 3">
            <a:extLst>
              <a:ext uri="{FF2B5EF4-FFF2-40B4-BE49-F238E27FC236}">
                <a16:creationId xmlns:a16="http://schemas.microsoft.com/office/drawing/2014/main" id="{88238203-E786-1B63-FA2C-81026CA3BC24}"/>
              </a:ext>
            </a:extLst>
          </p:cNvPr>
          <p:cNvSpPr txBox="1"/>
          <p:nvPr/>
        </p:nvSpPr>
        <p:spPr>
          <a:xfrm>
            <a:off x="409852" y="5377025"/>
            <a:ext cx="11612815" cy="923330"/>
          </a:xfrm>
          <a:prstGeom prst="rect">
            <a:avLst/>
          </a:prstGeom>
          <a:noFill/>
        </p:spPr>
        <p:txBody>
          <a:bodyPr wrap="square" rtlCol="0">
            <a:spAutoFit/>
          </a:bodyPr>
          <a:lstStyle/>
          <a:p>
            <a:r>
              <a:rPr lang="en-US" dirty="0"/>
              <a:t>Each customer has been identified a value of either High, Medium, Low and Very Low for the 3 factors of Recency, Frequency and Monetary. Customers can be targeted based on these factors to improve retention by promoting marketing strategies.</a:t>
            </a:r>
          </a:p>
        </p:txBody>
      </p:sp>
    </p:spTree>
    <p:extLst>
      <p:ext uri="{BB962C8B-B14F-4D97-AF65-F5344CB8AC3E}">
        <p14:creationId xmlns:p14="http://schemas.microsoft.com/office/powerpoint/2010/main" val="540136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FF6D8-3A4D-7ED6-2907-E92B20AF7BE4}"/>
              </a:ext>
            </a:extLst>
          </p:cNvPr>
          <p:cNvSpPr>
            <a:spLocks noGrp="1"/>
          </p:cNvSpPr>
          <p:nvPr>
            <p:ph type="title"/>
          </p:nvPr>
        </p:nvSpPr>
        <p:spPr/>
        <p:txBody>
          <a:bodyPr/>
          <a:lstStyle/>
          <a:p>
            <a:r>
              <a:rPr lang="en-US" dirty="0"/>
              <a:t>INFERENCES FROM RFM Analysis</a:t>
            </a:r>
          </a:p>
        </p:txBody>
      </p:sp>
      <p:sp>
        <p:nvSpPr>
          <p:cNvPr id="5" name="Text Placeholder 4">
            <a:extLst>
              <a:ext uri="{FF2B5EF4-FFF2-40B4-BE49-F238E27FC236}">
                <a16:creationId xmlns:a16="http://schemas.microsoft.com/office/drawing/2014/main" id="{5BBC2B80-6FA6-3021-19E7-45C42DC5715E}"/>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E7169D01-441D-39B9-CFCB-AC55C656B56B}"/>
              </a:ext>
            </a:extLst>
          </p:cNvPr>
          <p:cNvSpPr>
            <a:spLocks noGrp="1"/>
          </p:cNvSpPr>
          <p:nvPr>
            <p:ph type="sldNum" sz="quarter" idx="12"/>
          </p:nvPr>
        </p:nvSpPr>
        <p:spPr/>
        <p:txBody>
          <a:bodyPr/>
          <a:lstStyle/>
          <a:p>
            <a:fld id="{7741F9CA-39C3-4C6E-BB91-C6AAACF8804B}" type="slidenum">
              <a:rPr lang="en-US" smtClean="0"/>
              <a:t>27</a:t>
            </a:fld>
            <a:endParaRPr lang="en-US"/>
          </a:p>
        </p:txBody>
      </p:sp>
    </p:spTree>
    <p:extLst>
      <p:ext uri="{BB962C8B-B14F-4D97-AF65-F5344CB8AC3E}">
        <p14:creationId xmlns:p14="http://schemas.microsoft.com/office/powerpoint/2010/main" val="1189427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B724A-2203-AEC6-D7BB-1EABBED866EB}"/>
              </a:ext>
            </a:extLst>
          </p:cNvPr>
          <p:cNvSpPr>
            <a:spLocks noGrp="1"/>
          </p:cNvSpPr>
          <p:nvPr>
            <p:ph type="title"/>
          </p:nvPr>
        </p:nvSpPr>
        <p:spPr/>
        <p:txBody>
          <a:bodyPr/>
          <a:lstStyle/>
          <a:p>
            <a:r>
              <a:rPr lang="en-US" dirty="0"/>
              <a:t>Top 5 Best customers</a:t>
            </a:r>
          </a:p>
        </p:txBody>
      </p:sp>
      <p:pic>
        <p:nvPicPr>
          <p:cNvPr id="15" name="Picture 14">
            <a:extLst>
              <a:ext uri="{FF2B5EF4-FFF2-40B4-BE49-F238E27FC236}">
                <a16:creationId xmlns:a16="http://schemas.microsoft.com/office/drawing/2014/main" id="{683E5132-1D17-0FDF-C574-C391A8841751}"/>
              </a:ext>
            </a:extLst>
          </p:cNvPr>
          <p:cNvPicPr>
            <a:picLocks noChangeAspect="1"/>
          </p:cNvPicPr>
          <p:nvPr/>
        </p:nvPicPr>
        <p:blipFill>
          <a:blip r:embed="rId2"/>
          <a:stretch>
            <a:fillRect/>
          </a:stretch>
        </p:blipFill>
        <p:spPr>
          <a:xfrm>
            <a:off x="0" y="2617267"/>
            <a:ext cx="12192000" cy="1410404"/>
          </a:xfrm>
          <a:prstGeom prst="rect">
            <a:avLst/>
          </a:prstGeom>
        </p:spPr>
      </p:pic>
      <p:sp>
        <p:nvSpPr>
          <p:cNvPr id="16" name="TextBox 15">
            <a:extLst>
              <a:ext uri="{FF2B5EF4-FFF2-40B4-BE49-F238E27FC236}">
                <a16:creationId xmlns:a16="http://schemas.microsoft.com/office/drawing/2014/main" id="{3A6CAEE6-648D-76BF-A3BA-7D50AE75EFCA}"/>
              </a:ext>
            </a:extLst>
          </p:cNvPr>
          <p:cNvSpPr txBox="1"/>
          <p:nvPr/>
        </p:nvSpPr>
        <p:spPr>
          <a:xfrm>
            <a:off x="1024128" y="4411133"/>
            <a:ext cx="8686800" cy="1754326"/>
          </a:xfrm>
          <a:prstGeom prst="rect">
            <a:avLst/>
          </a:prstGeom>
          <a:noFill/>
        </p:spPr>
        <p:txBody>
          <a:bodyPr wrap="square" rtlCol="0">
            <a:spAutoFit/>
          </a:bodyPr>
          <a:lstStyle/>
          <a:p>
            <a:r>
              <a:rPr lang="en-US" dirty="0"/>
              <a:t>The Top 5 Best Customers are those who have the highest RFM scores, they are</a:t>
            </a:r>
          </a:p>
          <a:p>
            <a:pPr marL="285750" indent="-285750">
              <a:buFont typeface="Arial" panose="020B0604020202020204" pitchFamily="34" charset="0"/>
              <a:buChar char="•"/>
            </a:pPr>
            <a:r>
              <a:rPr lang="en-US" dirty="0"/>
              <a:t>Euro Shopping Channel</a:t>
            </a:r>
          </a:p>
          <a:p>
            <a:pPr marL="285750" indent="-285750">
              <a:buFont typeface="Arial" panose="020B0604020202020204" pitchFamily="34" charset="0"/>
              <a:buChar char="•"/>
            </a:pPr>
            <a:r>
              <a:rPr lang="en-US" dirty="0"/>
              <a:t>Mini Gifts Distributors Ltd.</a:t>
            </a:r>
          </a:p>
          <a:p>
            <a:pPr marL="285750" indent="-285750">
              <a:buFont typeface="Arial" panose="020B0604020202020204" pitchFamily="34" charset="0"/>
              <a:buChar char="•"/>
            </a:pPr>
            <a:r>
              <a:rPr lang="en-US" dirty="0"/>
              <a:t>La Rochelle Gifts</a:t>
            </a:r>
          </a:p>
          <a:p>
            <a:pPr marL="285750" indent="-285750">
              <a:buFont typeface="Arial" panose="020B0604020202020204" pitchFamily="34" charset="0"/>
              <a:buChar char="•"/>
            </a:pPr>
            <a:r>
              <a:rPr lang="en-US" dirty="0"/>
              <a:t>The Sharp Gifts Warehouse</a:t>
            </a:r>
          </a:p>
          <a:p>
            <a:pPr marL="285750" indent="-285750">
              <a:buFont typeface="Arial" panose="020B0604020202020204" pitchFamily="34" charset="0"/>
              <a:buChar char="•"/>
            </a:pPr>
            <a:r>
              <a:rPr lang="en-US" dirty="0" err="1"/>
              <a:t>Souveniers</a:t>
            </a:r>
            <a:r>
              <a:rPr lang="en-US" dirty="0"/>
              <a:t> and Things Co.</a:t>
            </a:r>
          </a:p>
        </p:txBody>
      </p:sp>
      <p:sp>
        <p:nvSpPr>
          <p:cNvPr id="2" name="Slide Number Placeholder 1">
            <a:extLst>
              <a:ext uri="{FF2B5EF4-FFF2-40B4-BE49-F238E27FC236}">
                <a16:creationId xmlns:a16="http://schemas.microsoft.com/office/drawing/2014/main" id="{676A06BF-1721-9CC0-6A8B-BF684FEAE4D5}"/>
              </a:ext>
            </a:extLst>
          </p:cNvPr>
          <p:cNvSpPr>
            <a:spLocks noGrp="1"/>
          </p:cNvSpPr>
          <p:nvPr>
            <p:ph type="sldNum" sz="quarter" idx="12"/>
          </p:nvPr>
        </p:nvSpPr>
        <p:spPr/>
        <p:txBody>
          <a:bodyPr/>
          <a:lstStyle/>
          <a:p>
            <a:fld id="{7741F9CA-39C3-4C6E-BB91-C6AAACF8804B}" type="slidenum">
              <a:rPr lang="en-US" smtClean="0"/>
              <a:t>28</a:t>
            </a:fld>
            <a:endParaRPr lang="en-US"/>
          </a:p>
        </p:txBody>
      </p:sp>
    </p:spTree>
    <p:extLst>
      <p:ext uri="{BB962C8B-B14F-4D97-AF65-F5344CB8AC3E}">
        <p14:creationId xmlns:p14="http://schemas.microsoft.com/office/powerpoint/2010/main" val="3906523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3F8A-8658-6360-F9B0-8E2E6090694A}"/>
              </a:ext>
            </a:extLst>
          </p:cNvPr>
          <p:cNvSpPr>
            <a:spLocks noGrp="1"/>
          </p:cNvSpPr>
          <p:nvPr>
            <p:ph type="title"/>
          </p:nvPr>
        </p:nvSpPr>
        <p:spPr/>
        <p:txBody>
          <a:bodyPr>
            <a:normAutofit/>
          </a:bodyPr>
          <a:lstStyle/>
          <a:p>
            <a:r>
              <a:rPr lang="en-US" dirty="0"/>
              <a:t>Top 5 customers on the verge of churning</a:t>
            </a:r>
          </a:p>
        </p:txBody>
      </p:sp>
      <p:pic>
        <p:nvPicPr>
          <p:cNvPr id="5" name="Picture 4">
            <a:extLst>
              <a:ext uri="{FF2B5EF4-FFF2-40B4-BE49-F238E27FC236}">
                <a16:creationId xmlns:a16="http://schemas.microsoft.com/office/drawing/2014/main" id="{31713563-34DB-B022-A8BF-E0C3E2DDBE43}"/>
              </a:ext>
            </a:extLst>
          </p:cNvPr>
          <p:cNvPicPr>
            <a:picLocks noChangeAspect="1"/>
          </p:cNvPicPr>
          <p:nvPr/>
        </p:nvPicPr>
        <p:blipFill>
          <a:blip r:embed="rId2"/>
          <a:stretch>
            <a:fillRect/>
          </a:stretch>
        </p:blipFill>
        <p:spPr>
          <a:xfrm>
            <a:off x="0" y="2723798"/>
            <a:ext cx="12192000" cy="1410404"/>
          </a:xfrm>
          <a:prstGeom prst="rect">
            <a:avLst/>
          </a:prstGeom>
        </p:spPr>
      </p:pic>
      <p:sp>
        <p:nvSpPr>
          <p:cNvPr id="6" name="TextBox 5">
            <a:extLst>
              <a:ext uri="{FF2B5EF4-FFF2-40B4-BE49-F238E27FC236}">
                <a16:creationId xmlns:a16="http://schemas.microsoft.com/office/drawing/2014/main" id="{8CEF7661-C93A-67E4-3118-A118181EFD6D}"/>
              </a:ext>
            </a:extLst>
          </p:cNvPr>
          <p:cNvSpPr txBox="1"/>
          <p:nvPr/>
        </p:nvSpPr>
        <p:spPr>
          <a:xfrm>
            <a:off x="1024128" y="4411133"/>
            <a:ext cx="8686800" cy="2031325"/>
          </a:xfrm>
          <a:prstGeom prst="rect">
            <a:avLst/>
          </a:prstGeom>
          <a:noFill/>
        </p:spPr>
        <p:txBody>
          <a:bodyPr wrap="square" rtlCol="0">
            <a:spAutoFit/>
          </a:bodyPr>
          <a:lstStyle/>
          <a:p>
            <a:r>
              <a:rPr lang="en-US" dirty="0"/>
              <a:t>The Top 5 Customers on the verge of churning are those who have low recency score but high-medium frequency and monetary scores, they are</a:t>
            </a:r>
          </a:p>
          <a:p>
            <a:pPr marL="285750" indent="-285750">
              <a:buFont typeface="Arial" panose="020B0604020202020204" pitchFamily="34" charset="0"/>
              <a:buChar char="•"/>
            </a:pPr>
            <a:r>
              <a:rPr lang="en-US" dirty="0"/>
              <a:t>Heintze Collectables</a:t>
            </a:r>
          </a:p>
          <a:p>
            <a:pPr marL="285750" indent="-285750">
              <a:buFont typeface="Arial" panose="020B0604020202020204" pitchFamily="34" charset="0"/>
              <a:buChar char="•"/>
            </a:pPr>
            <a:r>
              <a:rPr lang="en-US" dirty="0"/>
              <a:t>Corrida Auto Replicas, Ltd</a:t>
            </a:r>
          </a:p>
          <a:p>
            <a:pPr marL="285750" indent="-285750">
              <a:buFont typeface="Arial" panose="020B0604020202020204" pitchFamily="34" charset="0"/>
              <a:buChar char="•"/>
            </a:pPr>
            <a:r>
              <a:rPr lang="en-US" dirty="0"/>
              <a:t>Online Diecast Creations Co.</a:t>
            </a:r>
          </a:p>
          <a:p>
            <a:pPr marL="285750" indent="-285750">
              <a:buFont typeface="Arial" panose="020B0604020202020204" pitchFamily="34" charset="0"/>
              <a:buChar char="•"/>
            </a:pPr>
            <a:r>
              <a:rPr lang="en-US" dirty="0" err="1"/>
              <a:t>Baane</a:t>
            </a:r>
            <a:r>
              <a:rPr lang="en-US" dirty="0"/>
              <a:t> Mini Imports</a:t>
            </a:r>
          </a:p>
          <a:p>
            <a:pPr marL="285750" indent="-285750">
              <a:buFont typeface="Arial" panose="020B0604020202020204" pitchFamily="34" charset="0"/>
              <a:buChar char="•"/>
            </a:pPr>
            <a:r>
              <a:rPr lang="en-US" dirty="0"/>
              <a:t>Rovelli Gifts</a:t>
            </a:r>
          </a:p>
        </p:txBody>
      </p:sp>
      <p:sp>
        <p:nvSpPr>
          <p:cNvPr id="3" name="Slide Number Placeholder 2">
            <a:extLst>
              <a:ext uri="{FF2B5EF4-FFF2-40B4-BE49-F238E27FC236}">
                <a16:creationId xmlns:a16="http://schemas.microsoft.com/office/drawing/2014/main" id="{21B06792-1651-80CB-F570-4BF653A5D3CC}"/>
              </a:ext>
            </a:extLst>
          </p:cNvPr>
          <p:cNvSpPr>
            <a:spLocks noGrp="1"/>
          </p:cNvSpPr>
          <p:nvPr>
            <p:ph type="sldNum" sz="quarter" idx="12"/>
          </p:nvPr>
        </p:nvSpPr>
        <p:spPr/>
        <p:txBody>
          <a:bodyPr/>
          <a:lstStyle/>
          <a:p>
            <a:fld id="{7741F9CA-39C3-4C6E-BB91-C6AAACF8804B}" type="slidenum">
              <a:rPr lang="en-US" smtClean="0"/>
              <a:t>29</a:t>
            </a:fld>
            <a:endParaRPr lang="en-US"/>
          </a:p>
        </p:txBody>
      </p:sp>
    </p:spTree>
    <p:extLst>
      <p:ext uri="{BB962C8B-B14F-4D97-AF65-F5344CB8AC3E}">
        <p14:creationId xmlns:p14="http://schemas.microsoft.com/office/powerpoint/2010/main" val="224611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614F-8DBB-0AA1-1693-81648887F2A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26CCD87-64E4-055E-1886-5EF672059337}"/>
              </a:ext>
            </a:extLst>
          </p:cNvPr>
          <p:cNvSpPr>
            <a:spLocks noGrp="1"/>
          </p:cNvSpPr>
          <p:nvPr>
            <p:ph idx="1"/>
          </p:nvPr>
        </p:nvSpPr>
        <p:spPr/>
        <p:txBody>
          <a:bodyPr/>
          <a:lstStyle/>
          <a:p>
            <a:r>
              <a:rPr lang="en-US" dirty="0"/>
              <a:t>An automobile parts manufacturer, experiencing growth over three years, lacks the capability to analyze transaction data for actionable insights. The company aims to uncover patterns in customer purchasing behavior, segment its customers effectively, and optimize marketing strategies. By leveraging data science, the company seeks to implement personalized marketing approaches to improve customer satisfaction, boost sales, and enhance retention. The task is to analyze the data, derive insights, and provide recommendations for informed decision-making.</a:t>
            </a:r>
          </a:p>
          <a:p>
            <a:endParaRPr lang="en-US" dirty="0"/>
          </a:p>
        </p:txBody>
      </p:sp>
      <p:sp>
        <p:nvSpPr>
          <p:cNvPr id="4" name="Slide Number Placeholder 3">
            <a:extLst>
              <a:ext uri="{FF2B5EF4-FFF2-40B4-BE49-F238E27FC236}">
                <a16:creationId xmlns:a16="http://schemas.microsoft.com/office/drawing/2014/main" id="{1D8DF481-8815-E538-D9D6-C8AA7862260B}"/>
              </a:ext>
            </a:extLst>
          </p:cNvPr>
          <p:cNvSpPr>
            <a:spLocks noGrp="1"/>
          </p:cNvSpPr>
          <p:nvPr>
            <p:ph type="sldNum" sz="quarter" idx="12"/>
          </p:nvPr>
        </p:nvSpPr>
        <p:spPr/>
        <p:txBody>
          <a:bodyPr/>
          <a:lstStyle/>
          <a:p>
            <a:fld id="{7741F9CA-39C3-4C6E-BB91-C6AAACF8804B}" type="slidenum">
              <a:rPr lang="en-US" smtClean="0"/>
              <a:t>3</a:t>
            </a:fld>
            <a:endParaRPr lang="en-US"/>
          </a:p>
        </p:txBody>
      </p:sp>
    </p:spTree>
    <p:extLst>
      <p:ext uri="{BB962C8B-B14F-4D97-AF65-F5344CB8AC3E}">
        <p14:creationId xmlns:p14="http://schemas.microsoft.com/office/powerpoint/2010/main" val="945160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D08C-7E6A-6797-4FA3-63C85A153226}"/>
              </a:ext>
            </a:extLst>
          </p:cNvPr>
          <p:cNvSpPr>
            <a:spLocks noGrp="1"/>
          </p:cNvSpPr>
          <p:nvPr>
            <p:ph type="title"/>
          </p:nvPr>
        </p:nvSpPr>
        <p:spPr/>
        <p:txBody>
          <a:bodyPr/>
          <a:lstStyle/>
          <a:p>
            <a:r>
              <a:rPr lang="en-US" dirty="0"/>
              <a:t>Top 5 lost customers</a:t>
            </a:r>
          </a:p>
        </p:txBody>
      </p:sp>
      <p:pic>
        <p:nvPicPr>
          <p:cNvPr id="5" name="Picture 4">
            <a:extLst>
              <a:ext uri="{FF2B5EF4-FFF2-40B4-BE49-F238E27FC236}">
                <a16:creationId xmlns:a16="http://schemas.microsoft.com/office/drawing/2014/main" id="{294E1224-5D35-1D22-B4C6-7AC44FB3834C}"/>
              </a:ext>
            </a:extLst>
          </p:cNvPr>
          <p:cNvPicPr>
            <a:picLocks noChangeAspect="1"/>
          </p:cNvPicPr>
          <p:nvPr/>
        </p:nvPicPr>
        <p:blipFill>
          <a:blip r:embed="rId2"/>
          <a:stretch>
            <a:fillRect/>
          </a:stretch>
        </p:blipFill>
        <p:spPr>
          <a:xfrm>
            <a:off x="0" y="2723798"/>
            <a:ext cx="12192000" cy="1410404"/>
          </a:xfrm>
          <a:prstGeom prst="rect">
            <a:avLst/>
          </a:prstGeom>
        </p:spPr>
      </p:pic>
      <p:sp>
        <p:nvSpPr>
          <p:cNvPr id="6" name="TextBox 5">
            <a:extLst>
              <a:ext uri="{FF2B5EF4-FFF2-40B4-BE49-F238E27FC236}">
                <a16:creationId xmlns:a16="http://schemas.microsoft.com/office/drawing/2014/main" id="{8C43FEF0-6438-E6CA-CA21-75E360FB3830}"/>
              </a:ext>
            </a:extLst>
          </p:cNvPr>
          <p:cNvSpPr txBox="1"/>
          <p:nvPr/>
        </p:nvSpPr>
        <p:spPr>
          <a:xfrm>
            <a:off x="1024128" y="4411133"/>
            <a:ext cx="8686800" cy="1754326"/>
          </a:xfrm>
          <a:prstGeom prst="rect">
            <a:avLst/>
          </a:prstGeom>
          <a:noFill/>
        </p:spPr>
        <p:txBody>
          <a:bodyPr wrap="square" rtlCol="0">
            <a:spAutoFit/>
          </a:bodyPr>
          <a:lstStyle/>
          <a:p>
            <a:r>
              <a:rPr lang="en-US" dirty="0"/>
              <a:t>The Top 5 Lost Customers are those who have very low RFM scores, they are</a:t>
            </a:r>
          </a:p>
          <a:p>
            <a:pPr marL="285750" indent="-285750">
              <a:buFont typeface="Arial" panose="020B0604020202020204" pitchFamily="34" charset="0"/>
              <a:buChar char="•"/>
            </a:pPr>
            <a:r>
              <a:rPr lang="en-US" dirty="0"/>
              <a:t>Daedalus Designs Imports</a:t>
            </a:r>
          </a:p>
          <a:p>
            <a:pPr marL="285750" indent="-285750">
              <a:buFont typeface="Arial" panose="020B0604020202020204" pitchFamily="34" charset="0"/>
              <a:buChar char="•"/>
            </a:pPr>
            <a:r>
              <a:rPr lang="en-US" dirty="0"/>
              <a:t>Osaka </a:t>
            </a:r>
            <a:r>
              <a:rPr lang="en-US" dirty="0" err="1"/>
              <a:t>Souveniers</a:t>
            </a:r>
            <a:r>
              <a:rPr lang="en-US" dirty="0"/>
              <a:t> Co.</a:t>
            </a:r>
          </a:p>
          <a:p>
            <a:pPr marL="285750" indent="-285750">
              <a:buFont typeface="Arial" panose="020B0604020202020204" pitchFamily="34" charset="0"/>
              <a:buChar char="•"/>
            </a:pPr>
            <a:r>
              <a:rPr lang="en-US" dirty="0"/>
              <a:t>Auto Assoc. &amp; Cie.</a:t>
            </a:r>
          </a:p>
          <a:p>
            <a:pPr marL="285750" indent="-285750">
              <a:buFont typeface="Arial" panose="020B0604020202020204" pitchFamily="34" charset="0"/>
              <a:buChar char="•"/>
            </a:pPr>
            <a:r>
              <a:rPr lang="en-US" dirty="0"/>
              <a:t>Clover Collections, Co.</a:t>
            </a:r>
          </a:p>
          <a:p>
            <a:pPr marL="285750" indent="-285750">
              <a:buFont typeface="Arial" panose="020B0604020202020204" pitchFamily="34" charset="0"/>
              <a:buChar char="•"/>
            </a:pPr>
            <a:r>
              <a:rPr lang="en-US" dirty="0"/>
              <a:t>Online Mini Collectables</a:t>
            </a:r>
          </a:p>
        </p:txBody>
      </p:sp>
      <p:sp>
        <p:nvSpPr>
          <p:cNvPr id="3" name="Slide Number Placeholder 2">
            <a:extLst>
              <a:ext uri="{FF2B5EF4-FFF2-40B4-BE49-F238E27FC236}">
                <a16:creationId xmlns:a16="http://schemas.microsoft.com/office/drawing/2014/main" id="{235A6BE1-7795-4EDB-D05A-82ECCFF1F36A}"/>
              </a:ext>
            </a:extLst>
          </p:cNvPr>
          <p:cNvSpPr>
            <a:spLocks noGrp="1"/>
          </p:cNvSpPr>
          <p:nvPr>
            <p:ph type="sldNum" sz="quarter" idx="12"/>
          </p:nvPr>
        </p:nvSpPr>
        <p:spPr/>
        <p:txBody>
          <a:bodyPr/>
          <a:lstStyle/>
          <a:p>
            <a:fld id="{7741F9CA-39C3-4C6E-BB91-C6AAACF8804B}" type="slidenum">
              <a:rPr lang="en-US" smtClean="0"/>
              <a:t>30</a:t>
            </a:fld>
            <a:endParaRPr lang="en-US"/>
          </a:p>
        </p:txBody>
      </p:sp>
    </p:spTree>
    <p:extLst>
      <p:ext uri="{BB962C8B-B14F-4D97-AF65-F5344CB8AC3E}">
        <p14:creationId xmlns:p14="http://schemas.microsoft.com/office/powerpoint/2010/main" val="3128956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47F68-E9DC-F477-9165-472B4112850E}"/>
              </a:ext>
            </a:extLst>
          </p:cNvPr>
          <p:cNvSpPr>
            <a:spLocks noGrp="1"/>
          </p:cNvSpPr>
          <p:nvPr>
            <p:ph type="title"/>
          </p:nvPr>
        </p:nvSpPr>
        <p:spPr/>
        <p:txBody>
          <a:bodyPr/>
          <a:lstStyle/>
          <a:p>
            <a:r>
              <a:rPr lang="en-US" dirty="0"/>
              <a:t>Top 5 loyal customers</a:t>
            </a:r>
          </a:p>
        </p:txBody>
      </p:sp>
      <p:pic>
        <p:nvPicPr>
          <p:cNvPr id="7" name="Picture 6">
            <a:extLst>
              <a:ext uri="{FF2B5EF4-FFF2-40B4-BE49-F238E27FC236}">
                <a16:creationId xmlns:a16="http://schemas.microsoft.com/office/drawing/2014/main" id="{8153CDEC-71ED-8DE4-EC17-851C06B072B4}"/>
              </a:ext>
            </a:extLst>
          </p:cNvPr>
          <p:cNvPicPr>
            <a:picLocks noChangeAspect="1"/>
          </p:cNvPicPr>
          <p:nvPr/>
        </p:nvPicPr>
        <p:blipFill>
          <a:blip r:embed="rId2"/>
          <a:stretch>
            <a:fillRect/>
          </a:stretch>
        </p:blipFill>
        <p:spPr>
          <a:xfrm>
            <a:off x="0" y="2723798"/>
            <a:ext cx="12192000" cy="1410404"/>
          </a:xfrm>
          <a:prstGeom prst="rect">
            <a:avLst/>
          </a:prstGeom>
        </p:spPr>
      </p:pic>
      <p:sp>
        <p:nvSpPr>
          <p:cNvPr id="8" name="TextBox 7">
            <a:extLst>
              <a:ext uri="{FF2B5EF4-FFF2-40B4-BE49-F238E27FC236}">
                <a16:creationId xmlns:a16="http://schemas.microsoft.com/office/drawing/2014/main" id="{DD92C655-80B2-5DD5-A9E1-35F551DAEA9D}"/>
              </a:ext>
            </a:extLst>
          </p:cNvPr>
          <p:cNvSpPr txBox="1"/>
          <p:nvPr/>
        </p:nvSpPr>
        <p:spPr>
          <a:xfrm>
            <a:off x="1024128" y="4411133"/>
            <a:ext cx="8686800" cy="2031325"/>
          </a:xfrm>
          <a:prstGeom prst="rect">
            <a:avLst/>
          </a:prstGeom>
          <a:noFill/>
        </p:spPr>
        <p:txBody>
          <a:bodyPr wrap="square" rtlCol="0">
            <a:spAutoFit/>
          </a:bodyPr>
          <a:lstStyle/>
          <a:p>
            <a:r>
              <a:rPr lang="en-US" dirty="0"/>
              <a:t>The Top 5 Loyal Customers are those who have high Recency and Frequency Scores, they are</a:t>
            </a:r>
          </a:p>
          <a:p>
            <a:pPr marL="285750" indent="-285750">
              <a:buFont typeface="Arial" panose="020B0604020202020204" pitchFamily="34" charset="0"/>
              <a:buChar char="•"/>
            </a:pPr>
            <a:r>
              <a:rPr lang="en-US" dirty="0"/>
              <a:t>The Sharp Gifts Warehouse</a:t>
            </a:r>
          </a:p>
          <a:p>
            <a:pPr marL="285750" indent="-285750">
              <a:buFont typeface="Arial" panose="020B0604020202020204" pitchFamily="34" charset="0"/>
              <a:buChar char="•"/>
            </a:pPr>
            <a:r>
              <a:rPr lang="en-US" dirty="0"/>
              <a:t>Danish Wholesale Imports</a:t>
            </a:r>
          </a:p>
          <a:p>
            <a:pPr marL="285750" indent="-285750">
              <a:buFont typeface="Arial" panose="020B0604020202020204" pitchFamily="34" charset="0"/>
              <a:buChar char="•"/>
            </a:pPr>
            <a:r>
              <a:rPr lang="en-US" dirty="0"/>
              <a:t>Salzburg Collectables</a:t>
            </a:r>
          </a:p>
          <a:p>
            <a:pPr marL="285750" indent="-285750">
              <a:buFont typeface="Arial" panose="020B0604020202020204" pitchFamily="34" charset="0"/>
              <a:buChar char="•"/>
            </a:pPr>
            <a:r>
              <a:rPr lang="en-US" dirty="0"/>
              <a:t>Euro Shopping Channel</a:t>
            </a:r>
          </a:p>
          <a:p>
            <a:pPr marL="285750" indent="-285750">
              <a:buFont typeface="Arial" panose="020B0604020202020204" pitchFamily="34" charset="0"/>
              <a:buChar char="•"/>
            </a:pPr>
            <a:r>
              <a:rPr lang="en-US" dirty="0"/>
              <a:t>Mini Gifts Distributors Ltd.</a:t>
            </a:r>
          </a:p>
        </p:txBody>
      </p:sp>
      <p:sp>
        <p:nvSpPr>
          <p:cNvPr id="3" name="Slide Number Placeholder 2">
            <a:extLst>
              <a:ext uri="{FF2B5EF4-FFF2-40B4-BE49-F238E27FC236}">
                <a16:creationId xmlns:a16="http://schemas.microsoft.com/office/drawing/2014/main" id="{D00E7DF5-A10C-3E16-8116-BB791233FCBF}"/>
              </a:ext>
            </a:extLst>
          </p:cNvPr>
          <p:cNvSpPr>
            <a:spLocks noGrp="1"/>
          </p:cNvSpPr>
          <p:nvPr>
            <p:ph type="sldNum" sz="quarter" idx="12"/>
          </p:nvPr>
        </p:nvSpPr>
        <p:spPr/>
        <p:txBody>
          <a:bodyPr/>
          <a:lstStyle/>
          <a:p>
            <a:fld id="{7741F9CA-39C3-4C6E-BB91-C6AAACF8804B}" type="slidenum">
              <a:rPr lang="en-US" smtClean="0"/>
              <a:t>31</a:t>
            </a:fld>
            <a:endParaRPr lang="en-US"/>
          </a:p>
        </p:txBody>
      </p:sp>
    </p:spTree>
    <p:extLst>
      <p:ext uri="{BB962C8B-B14F-4D97-AF65-F5344CB8AC3E}">
        <p14:creationId xmlns:p14="http://schemas.microsoft.com/office/powerpoint/2010/main" val="3710730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E2C87-DA9F-7255-A18E-0D451F1F712F}"/>
              </a:ext>
            </a:extLst>
          </p:cNvPr>
          <p:cNvSpPr>
            <a:spLocks noGrp="1"/>
          </p:cNvSpPr>
          <p:nvPr>
            <p:ph type="ctrTitle"/>
          </p:nvPr>
        </p:nvSpPr>
        <p:spPr/>
        <p:txBody>
          <a:bodyPr/>
          <a:lstStyle/>
          <a:p>
            <a:r>
              <a:rPr lang="en-US" dirty="0">
                <a:solidFill>
                  <a:schemeClr val="accent2"/>
                </a:solidFill>
              </a:rPr>
              <a:t>END OF PART 1</a:t>
            </a:r>
          </a:p>
        </p:txBody>
      </p:sp>
      <p:sp>
        <p:nvSpPr>
          <p:cNvPr id="5" name="Subtitle 4">
            <a:extLst>
              <a:ext uri="{FF2B5EF4-FFF2-40B4-BE49-F238E27FC236}">
                <a16:creationId xmlns:a16="http://schemas.microsoft.com/office/drawing/2014/main" id="{916372D2-4B31-9047-4E46-C2D50E703AC3}"/>
              </a:ext>
            </a:extLst>
          </p:cNvPr>
          <p:cNvSpPr>
            <a:spLocks noGrp="1"/>
          </p:cNvSpPr>
          <p:nvPr>
            <p:ph type="subTitle" idx="1"/>
          </p:nvPr>
        </p:nvSpPr>
        <p:spPr/>
        <p:txBody>
          <a:bodyPr/>
          <a:lstStyle/>
          <a:p>
            <a:r>
              <a:rPr lang="en-US" dirty="0">
                <a:solidFill>
                  <a:schemeClr val="accent2"/>
                </a:solidFill>
              </a:rPr>
              <a:t>PGP-DSBA MRA Main Project</a:t>
            </a:r>
          </a:p>
          <a:p>
            <a:r>
              <a:rPr lang="en-US" sz="1400" dirty="0">
                <a:solidFill>
                  <a:schemeClr val="accent2"/>
                </a:solidFill>
              </a:rPr>
              <a:t>BY</a:t>
            </a:r>
          </a:p>
          <a:p>
            <a:r>
              <a:rPr lang="en-US" sz="1400" dirty="0">
                <a:solidFill>
                  <a:schemeClr val="accent2"/>
                </a:solidFill>
              </a:rPr>
              <a:t>ISHAAN SHAKTI JAYARAMAN</a:t>
            </a:r>
          </a:p>
          <a:p>
            <a:r>
              <a:rPr lang="en-US" sz="1400" dirty="0">
                <a:solidFill>
                  <a:schemeClr val="accent2"/>
                </a:solidFill>
              </a:rPr>
              <a:t>PGPDSBA.O.JULY24.A </a:t>
            </a:r>
          </a:p>
        </p:txBody>
      </p:sp>
      <p:sp>
        <p:nvSpPr>
          <p:cNvPr id="2" name="Slide Number Placeholder 1">
            <a:extLst>
              <a:ext uri="{FF2B5EF4-FFF2-40B4-BE49-F238E27FC236}">
                <a16:creationId xmlns:a16="http://schemas.microsoft.com/office/drawing/2014/main" id="{1C932C3B-E1F9-9D9B-BFA8-4FD356B6D108}"/>
              </a:ext>
            </a:extLst>
          </p:cNvPr>
          <p:cNvSpPr>
            <a:spLocks noGrp="1"/>
          </p:cNvSpPr>
          <p:nvPr>
            <p:ph type="sldNum" sz="quarter" idx="12"/>
          </p:nvPr>
        </p:nvSpPr>
        <p:spPr/>
        <p:txBody>
          <a:bodyPr/>
          <a:lstStyle/>
          <a:p>
            <a:fld id="{7741F9CA-39C3-4C6E-BB91-C6AAACF8804B}" type="slidenum">
              <a:rPr lang="en-US" smtClean="0"/>
              <a:t>32</a:t>
            </a:fld>
            <a:endParaRPr lang="en-US"/>
          </a:p>
        </p:txBody>
      </p:sp>
    </p:spTree>
    <p:extLst>
      <p:ext uri="{BB962C8B-B14F-4D97-AF65-F5344CB8AC3E}">
        <p14:creationId xmlns:p14="http://schemas.microsoft.com/office/powerpoint/2010/main" val="2554536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9A1C-728F-8D98-DD5C-273AF946278F}"/>
              </a:ext>
            </a:extLst>
          </p:cNvPr>
          <p:cNvSpPr>
            <a:spLocks noGrp="1"/>
          </p:cNvSpPr>
          <p:nvPr>
            <p:ph type="title"/>
          </p:nvPr>
        </p:nvSpPr>
        <p:spPr/>
        <p:txBody>
          <a:bodyPr/>
          <a:lstStyle/>
          <a:p>
            <a:r>
              <a:rPr lang="en-US" dirty="0"/>
              <a:t>Data Contents</a:t>
            </a:r>
          </a:p>
        </p:txBody>
      </p:sp>
      <p:sp>
        <p:nvSpPr>
          <p:cNvPr id="3" name="Content Placeholder 2">
            <a:extLst>
              <a:ext uri="{FF2B5EF4-FFF2-40B4-BE49-F238E27FC236}">
                <a16:creationId xmlns:a16="http://schemas.microsoft.com/office/drawing/2014/main" id="{6AE01080-2193-45E7-79E9-969D5735D519}"/>
              </a:ext>
            </a:extLst>
          </p:cNvPr>
          <p:cNvSpPr>
            <a:spLocks noGrp="1"/>
          </p:cNvSpPr>
          <p:nvPr>
            <p:ph idx="1"/>
          </p:nvPr>
        </p:nvSpPr>
        <p:spPr>
          <a:xfrm>
            <a:off x="1024128" y="2312633"/>
            <a:ext cx="9720073" cy="4023360"/>
          </a:xfrm>
        </p:spPr>
        <p:txBody>
          <a:bodyPr/>
          <a:lstStyle/>
          <a:p>
            <a:pPr marL="0" indent="0">
              <a:buNone/>
            </a:pPr>
            <a:r>
              <a:rPr lang="en-US" dirty="0"/>
              <a:t>The dataset (Sales_Data_1.xlsx) contains information pertaining to sales data of various customers for the automobile parts manufacturing company.</a:t>
            </a:r>
          </a:p>
          <a:p>
            <a:pPr>
              <a:buFont typeface="Arial" panose="020B0604020202020204" pitchFamily="34" charset="0"/>
              <a:buChar char="•"/>
            </a:pPr>
            <a:r>
              <a:rPr lang="en-US" dirty="0"/>
              <a:t> There are 2747 observations in the dataset</a:t>
            </a:r>
          </a:p>
          <a:p>
            <a:pPr>
              <a:buFont typeface="Arial" panose="020B0604020202020204" pitchFamily="34" charset="0"/>
              <a:buChar char="•"/>
            </a:pPr>
            <a:r>
              <a:rPr lang="en-US" dirty="0"/>
              <a:t> There are 20 columns of which 7 are numerical variables, 12 are categorical variables and 1 is a date/time variable.</a:t>
            </a:r>
          </a:p>
          <a:p>
            <a:pPr>
              <a:buFont typeface="Arial" panose="020B0604020202020204" pitchFamily="34" charset="0"/>
              <a:buChar char="•"/>
            </a:pPr>
            <a:r>
              <a:rPr lang="en-US" dirty="0"/>
              <a:t> There are no null values in the dataset.</a:t>
            </a:r>
          </a:p>
          <a:p>
            <a:pPr>
              <a:buFont typeface="Arial" panose="020B0604020202020204" pitchFamily="34" charset="0"/>
              <a:buChar char="•"/>
            </a:pPr>
            <a:r>
              <a:rPr lang="en-US" dirty="0"/>
              <a:t> There are no duplicate entries in the dataset.</a:t>
            </a:r>
          </a:p>
        </p:txBody>
      </p:sp>
      <p:sp>
        <p:nvSpPr>
          <p:cNvPr id="4" name="Slide Number Placeholder 3">
            <a:extLst>
              <a:ext uri="{FF2B5EF4-FFF2-40B4-BE49-F238E27FC236}">
                <a16:creationId xmlns:a16="http://schemas.microsoft.com/office/drawing/2014/main" id="{F60FCC3A-2AE5-A6AF-CCE0-40502169A3B4}"/>
              </a:ext>
            </a:extLst>
          </p:cNvPr>
          <p:cNvSpPr>
            <a:spLocks noGrp="1"/>
          </p:cNvSpPr>
          <p:nvPr>
            <p:ph type="sldNum" sz="quarter" idx="12"/>
          </p:nvPr>
        </p:nvSpPr>
        <p:spPr/>
        <p:txBody>
          <a:bodyPr/>
          <a:lstStyle/>
          <a:p>
            <a:fld id="{7741F9CA-39C3-4C6E-BB91-C6AAACF8804B}" type="slidenum">
              <a:rPr lang="en-US" smtClean="0"/>
              <a:t>4</a:t>
            </a:fld>
            <a:endParaRPr lang="en-US"/>
          </a:p>
        </p:txBody>
      </p:sp>
    </p:spTree>
    <p:extLst>
      <p:ext uri="{BB962C8B-B14F-4D97-AF65-F5344CB8AC3E}">
        <p14:creationId xmlns:p14="http://schemas.microsoft.com/office/powerpoint/2010/main" val="21406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B202-B3F9-CE63-0051-D264E2CBC211}"/>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D7FA18FE-B36D-8B12-98D8-1DB7C8303923}"/>
              </a:ext>
            </a:extLst>
          </p:cNvPr>
          <p:cNvSpPr>
            <a:spLocks noGrp="1"/>
          </p:cNvSpPr>
          <p:nvPr>
            <p:ph idx="1"/>
          </p:nvPr>
        </p:nvSpPr>
        <p:spPr>
          <a:xfrm>
            <a:off x="926977" y="1958790"/>
            <a:ext cx="10515600" cy="4667250"/>
          </a:xfrm>
        </p:spPr>
        <p:txBody>
          <a:bodyPr numCol="2">
            <a:normAutofit fontScale="77500" lnSpcReduction="20000"/>
          </a:bodyPr>
          <a:lstStyle/>
          <a:p>
            <a:pPr algn="l">
              <a:buFont typeface="Arial" panose="020B0604020202020204" pitchFamily="34" charset="0"/>
              <a:buChar char="•"/>
            </a:pPr>
            <a:r>
              <a:rPr lang="en-US" b="1" i="0" dirty="0">
                <a:solidFill>
                  <a:srgbClr val="000000"/>
                </a:solidFill>
                <a:effectLst/>
                <a:latin typeface="Inter"/>
              </a:rPr>
              <a:t> ORDERNUMBER</a:t>
            </a:r>
            <a:r>
              <a:rPr lang="en-US" b="0" i="0" dirty="0">
                <a:solidFill>
                  <a:srgbClr val="000000"/>
                </a:solidFill>
                <a:effectLst/>
                <a:latin typeface="Inter"/>
              </a:rPr>
              <a:t>: Unique identifier for each order.</a:t>
            </a:r>
          </a:p>
          <a:p>
            <a:pPr algn="l">
              <a:buFont typeface="Arial" panose="020B0604020202020204" pitchFamily="34" charset="0"/>
              <a:buChar char="•"/>
            </a:pPr>
            <a:r>
              <a:rPr lang="en-US" b="1" i="0" dirty="0">
                <a:solidFill>
                  <a:srgbClr val="000000"/>
                </a:solidFill>
                <a:effectLst/>
                <a:latin typeface="Inter"/>
              </a:rPr>
              <a:t> QUANTITYORDERED</a:t>
            </a:r>
            <a:r>
              <a:rPr lang="en-US" b="0" i="0" dirty="0">
                <a:solidFill>
                  <a:srgbClr val="000000"/>
                </a:solidFill>
                <a:effectLst/>
                <a:latin typeface="Inter"/>
              </a:rPr>
              <a:t>: Number of items ordered in a specific transaction.</a:t>
            </a:r>
          </a:p>
          <a:p>
            <a:pPr algn="l">
              <a:buFont typeface="Arial" panose="020B0604020202020204" pitchFamily="34" charset="0"/>
              <a:buChar char="•"/>
            </a:pPr>
            <a:r>
              <a:rPr lang="en-US" b="1" i="0" dirty="0">
                <a:solidFill>
                  <a:srgbClr val="000000"/>
                </a:solidFill>
                <a:effectLst/>
                <a:latin typeface="Inter"/>
              </a:rPr>
              <a:t> PRICEEACH</a:t>
            </a:r>
            <a:r>
              <a:rPr lang="en-US" b="0" i="0" dirty="0">
                <a:solidFill>
                  <a:srgbClr val="000000"/>
                </a:solidFill>
                <a:effectLst/>
                <a:latin typeface="Inter"/>
              </a:rPr>
              <a:t>: Price per unit of the product in the order.</a:t>
            </a:r>
          </a:p>
          <a:p>
            <a:pPr algn="l">
              <a:buFont typeface="Arial" panose="020B0604020202020204" pitchFamily="34" charset="0"/>
              <a:buChar char="•"/>
            </a:pPr>
            <a:r>
              <a:rPr lang="en-US" b="1" i="0" dirty="0">
                <a:solidFill>
                  <a:srgbClr val="000000"/>
                </a:solidFill>
                <a:effectLst/>
                <a:latin typeface="Inter"/>
              </a:rPr>
              <a:t> ORDERLINENUMBER</a:t>
            </a:r>
            <a:r>
              <a:rPr lang="en-US" b="0" i="0" dirty="0">
                <a:solidFill>
                  <a:srgbClr val="000000"/>
                </a:solidFill>
                <a:effectLst/>
                <a:latin typeface="Inter"/>
              </a:rPr>
              <a:t>: Sequence number of the product in the order.</a:t>
            </a:r>
          </a:p>
          <a:p>
            <a:pPr algn="l">
              <a:buFont typeface="Arial" panose="020B0604020202020204" pitchFamily="34" charset="0"/>
              <a:buChar char="•"/>
            </a:pPr>
            <a:r>
              <a:rPr lang="en-US" b="1" i="0" dirty="0">
                <a:solidFill>
                  <a:srgbClr val="000000"/>
                </a:solidFill>
                <a:effectLst/>
                <a:latin typeface="Inter"/>
              </a:rPr>
              <a:t> SALES</a:t>
            </a:r>
            <a:r>
              <a:rPr lang="en-US" b="0" i="0" dirty="0">
                <a:solidFill>
                  <a:srgbClr val="000000"/>
                </a:solidFill>
                <a:effectLst/>
                <a:latin typeface="Inter"/>
              </a:rPr>
              <a:t>: Total sales value for the order.</a:t>
            </a:r>
          </a:p>
          <a:p>
            <a:pPr algn="l">
              <a:buFont typeface="Arial" panose="020B0604020202020204" pitchFamily="34" charset="0"/>
              <a:buChar char="•"/>
            </a:pPr>
            <a:r>
              <a:rPr lang="en-US" b="1" i="0" dirty="0">
                <a:solidFill>
                  <a:srgbClr val="000000"/>
                </a:solidFill>
                <a:effectLst/>
                <a:latin typeface="Inter"/>
              </a:rPr>
              <a:t> ORDERDATE</a:t>
            </a:r>
            <a:r>
              <a:rPr lang="en-US" b="0" i="0" dirty="0">
                <a:solidFill>
                  <a:srgbClr val="000000"/>
                </a:solidFill>
                <a:effectLst/>
                <a:latin typeface="Inter"/>
              </a:rPr>
              <a:t>: Date when the order was placed.</a:t>
            </a:r>
          </a:p>
          <a:p>
            <a:pPr algn="l">
              <a:buFont typeface="Arial" panose="020B0604020202020204" pitchFamily="34" charset="0"/>
              <a:buChar char="•"/>
            </a:pPr>
            <a:r>
              <a:rPr lang="en-US" b="1" i="0" dirty="0">
                <a:solidFill>
                  <a:srgbClr val="000000"/>
                </a:solidFill>
                <a:effectLst/>
                <a:latin typeface="Inter"/>
              </a:rPr>
              <a:t> DAYS_SINCE_LASTORDER</a:t>
            </a:r>
            <a:r>
              <a:rPr lang="en-US" b="0" i="0" dirty="0">
                <a:solidFill>
                  <a:srgbClr val="000000"/>
                </a:solidFill>
                <a:effectLst/>
                <a:latin typeface="Inter"/>
              </a:rPr>
              <a:t>: Number of days since the customer's previous order.</a:t>
            </a:r>
          </a:p>
          <a:p>
            <a:pPr algn="l">
              <a:buFont typeface="Arial" panose="020B0604020202020204" pitchFamily="34" charset="0"/>
              <a:buChar char="•"/>
            </a:pPr>
            <a:r>
              <a:rPr lang="en-US" b="1" i="0" dirty="0">
                <a:solidFill>
                  <a:srgbClr val="000000"/>
                </a:solidFill>
                <a:effectLst/>
                <a:latin typeface="Inter"/>
              </a:rPr>
              <a:t> STATUS</a:t>
            </a:r>
            <a:r>
              <a:rPr lang="en-US" b="0" i="0" dirty="0">
                <a:solidFill>
                  <a:srgbClr val="000000"/>
                </a:solidFill>
                <a:effectLst/>
                <a:latin typeface="Inter"/>
              </a:rPr>
              <a:t>: Current status of the order (e.g., Shipped, Disputed).</a:t>
            </a:r>
          </a:p>
          <a:p>
            <a:pPr algn="l">
              <a:buFont typeface="Arial" panose="020B0604020202020204" pitchFamily="34" charset="0"/>
              <a:buChar char="•"/>
            </a:pPr>
            <a:r>
              <a:rPr lang="en-US" b="1" i="0" dirty="0">
                <a:solidFill>
                  <a:srgbClr val="000000"/>
                </a:solidFill>
                <a:effectLst/>
                <a:latin typeface="Inter"/>
              </a:rPr>
              <a:t> PRODUCTLINE</a:t>
            </a:r>
            <a:r>
              <a:rPr lang="en-US" b="0" i="0" dirty="0">
                <a:solidFill>
                  <a:srgbClr val="000000"/>
                </a:solidFill>
                <a:effectLst/>
                <a:latin typeface="Inter"/>
              </a:rPr>
              <a:t>: Product category to which the item belongs (e.g., Motorcycles, Classic Cars).</a:t>
            </a:r>
          </a:p>
          <a:p>
            <a:pPr algn="l">
              <a:buFont typeface="Arial" panose="020B0604020202020204" pitchFamily="34" charset="0"/>
              <a:buChar char="•"/>
            </a:pPr>
            <a:r>
              <a:rPr lang="en-US" b="1" i="0" dirty="0">
                <a:solidFill>
                  <a:srgbClr val="000000"/>
                </a:solidFill>
                <a:effectLst/>
                <a:latin typeface="Inter"/>
              </a:rPr>
              <a:t> MSRP</a:t>
            </a:r>
            <a:r>
              <a:rPr lang="en-US" b="0" i="0" dirty="0">
                <a:solidFill>
                  <a:srgbClr val="000000"/>
                </a:solidFill>
                <a:effectLst/>
                <a:latin typeface="Inter"/>
              </a:rPr>
              <a:t>: Manufacturer’s Suggested Retail Price for the product.</a:t>
            </a:r>
          </a:p>
          <a:p>
            <a:pPr algn="l">
              <a:buFont typeface="Arial" panose="020B0604020202020204" pitchFamily="34" charset="0"/>
              <a:buChar char="•"/>
            </a:pPr>
            <a:r>
              <a:rPr lang="en-US" b="1" i="0" dirty="0">
                <a:solidFill>
                  <a:srgbClr val="000000"/>
                </a:solidFill>
                <a:effectLst/>
                <a:latin typeface="Inter"/>
              </a:rPr>
              <a:t> PRODUCTCODE</a:t>
            </a:r>
            <a:r>
              <a:rPr lang="en-US" b="0" i="0" dirty="0">
                <a:solidFill>
                  <a:srgbClr val="000000"/>
                </a:solidFill>
                <a:effectLst/>
                <a:latin typeface="Inter"/>
              </a:rPr>
              <a:t>: Unique identifier for the product.</a:t>
            </a:r>
          </a:p>
          <a:p>
            <a:pPr algn="l">
              <a:buFont typeface="Arial" panose="020B0604020202020204" pitchFamily="34" charset="0"/>
              <a:buChar char="•"/>
            </a:pPr>
            <a:r>
              <a:rPr lang="en-US" b="1" i="0" dirty="0">
                <a:solidFill>
                  <a:srgbClr val="000000"/>
                </a:solidFill>
                <a:effectLst/>
                <a:latin typeface="Inter"/>
              </a:rPr>
              <a:t> CUSTOMERNAME</a:t>
            </a:r>
            <a:r>
              <a:rPr lang="en-US" b="0" i="0" dirty="0">
                <a:solidFill>
                  <a:srgbClr val="000000"/>
                </a:solidFill>
                <a:effectLst/>
                <a:latin typeface="Inter"/>
              </a:rPr>
              <a:t>: Name of the customer placing the order.</a:t>
            </a:r>
          </a:p>
          <a:p>
            <a:pPr algn="l">
              <a:buFont typeface="Arial" panose="020B0604020202020204" pitchFamily="34" charset="0"/>
              <a:buChar char="•"/>
            </a:pPr>
            <a:r>
              <a:rPr lang="en-US" b="1" i="0" dirty="0">
                <a:solidFill>
                  <a:srgbClr val="000000"/>
                </a:solidFill>
                <a:effectLst/>
                <a:latin typeface="Inter"/>
              </a:rPr>
              <a:t> PHONE</a:t>
            </a:r>
            <a:r>
              <a:rPr lang="en-US" b="0" i="0" dirty="0">
                <a:solidFill>
                  <a:srgbClr val="000000"/>
                </a:solidFill>
                <a:effectLst/>
                <a:latin typeface="Inter"/>
              </a:rPr>
              <a:t>: Customer's contact phone number.</a:t>
            </a:r>
          </a:p>
          <a:p>
            <a:pPr algn="l">
              <a:buFont typeface="Arial" panose="020B0604020202020204" pitchFamily="34" charset="0"/>
              <a:buChar char="•"/>
            </a:pPr>
            <a:r>
              <a:rPr lang="en-US" b="1" i="0" dirty="0">
                <a:solidFill>
                  <a:srgbClr val="000000"/>
                </a:solidFill>
                <a:effectLst/>
                <a:latin typeface="Inter"/>
              </a:rPr>
              <a:t> ADDRESSLINE1</a:t>
            </a:r>
            <a:r>
              <a:rPr lang="en-US" b="0" i="0" dirty="0">
                <a:solidFill>
                  <a:srgbClr val="000000"/>
                </a:solidFill>
                <a:effectLst/>
                <a:latin typeface="Inter"/>
              </a:rPr>
              <a:t>: Customer's primary address.</a:t>
            </a:r>
          </a:p>
          <a:p>
            <a:pPr algn="l">
              <a:buFont typeface="Arial" panose="020B0604020202020204" pitchFamily="34" charset="0"/>
              <a:buChar char="•"/>
            </a:pPr>
            <a:r>
              <a:rPr lang="en-US" b="1" i="0" dirty="0">
                <a:solidFill>
                  <a:srgbClr val="000000"/>
                </a:solidFill>
                <a:effectLst/>
                <a:latin typeface="Inter"/>
              </a:rPr>
              <a:t> CITY</a:t>
            </a:r>
            <a:r>
              <a:rPr lang="en-US" b="0" i="0" dirty="0">
                <a:solidFill>
                  <a:srgbClr val="000000"/>
                </a:solidFill>
                <a:effectLst/>
                <a:latin typeface="Inter"/>
              </a:rPr>
              <a:t>: City of the customer's address.</a:t>
            </a:r>
          </a:p>
          <a:p>
            <a:pPr algn="l">
              <a:buFont typeface="Arial" panose="020B0604020202020204" pitchFamily="34" charset="0"/>
              <a:buChar char="•"/>
            </a:pPr>
            <a:r>
              <a:rPr lang="en-US" b="1" i="0" dirty="0">
                <a:solidFill>
                  <a:srgbClr val="000000"/>
                </a:solidFill>
                <a:effectLst/>
                <a:latin typeface="Inter"/>
              </a:rPr>
              <a:t> POSTALCODE</a:t>
            </a:r>
            <a:r>
              <a:rPr lang="en-US" b="0" i="0" dirty="0">
                <a:solidFill>
                  <a:srgbClr val="000000"/>
                </a:solidFill>
                <a:effectLst/>
                <a:latin typeface="Inter"/>
              </a:rPr>
              <a:t>: Postal code of the customer's address.</a:t>
            </a:r>
          </a:p>
          <a:p>
            <a:pPr algn="l">
              <a:buFont typeface="Arial" panose="020B0604020202020204" pitchFamily="34" charset="0"/>
              <a:buChar char="•"/>
            </a:pPr>
            <a:r>
              <a:rPr lang="en-US" b="1" i="0" dirty="0">
                <a:solidFill>
                  <a:srgbClr val="000000"/>
                </a:solidFill>
                <a:effectLst/>
                <a:latin typeface="Inter"/>
              </a:rPr>
              <a:t> COUNTRY</a:t>
            </a:r>
            <a:r>
              <a:rPr lang="en-US" b="0" i="0" dirty="0">
                <a:solidFill>
                  <a:srgbClr val="000000"/>
                </a:solidFill>
                <a:effectLst/>
                <a:latin typeface="Inter"/>
              </a:rPr>
              <a:t>: Country of the customer's address.</a:t>
            </a:r>
          </a:p>
          <a:p>
            <a:pPr algn="l">
              <a:buFont typeface="Arial" panose="020B0604020202020204" pitchFamily="34" charset="0"/>
              <a:buChar char="•"/>
            </a:pPr>
            <a:r>
              <a:rPr lang="en-US" b="1" i="0" dirty="0">
                <a:solidFill>
                  <a:srgbClr val="000000"/>
                </a:solidFill>
                <a:effectLst/>
                <a:latin typeface="Inter"/>
              </a:rPr>
              <a:t> CONTACTLASTNAME</a:t>
            </a:r>
            <a:r>
              <a:rPr lang="en-US" b="0" i="0" dirty="0">
                <a:solidFill>
                  <a:srgbClr val="000000"/>
                </a:solidFill>
                <a:effectLst/>
                <a:latin typeface="Inter"/>
              </a:rPr>
              <a:t>: Last name of the customer’s contact person.</a:t>
            </a:r>
          </a:p>
          <a:p>
            <a:pPr algn="l">
              <a:buFont typeface="Arial" panose="020B0604020202020204" pitchFamily="34" charset="0"/>
              <a:buChar char="•"/>
            </a:pPr>
            <a:r>
              <a:rPr lang="en-US" b="1" i="0" dirty="0">
                <a:solidFill>
                  <a:srgbClr val="000000"/>
                </a:solidFill>
                <a:effectLst/>
                <a:latin typeface="Inter"/>
              </a:rPr>
              <a:t> CONTACTFIRSTNAME</a:t>
            </a:r>
            <a:r>
              <a:rPr lang="en-US" b="0" i="0" dirty="0">
                <a:solidFill>
                  <a:srgbClr val="000000"/>
                </a:solidFill>
                <a:effectLst/>
                <a:latin typeface="Inter"/>
              </a:rPr>
              <a:t>: First name of the customer’s contact person.</a:t>
            </a:r>
          </a:p>
          <a:p>
            <a:pPr algn="l">
              <a:buFont typeface="Arial" panose="020B0604020202020204" pitchFamily="34" charset="0"/>
              <a:buChar char="•"/>
            </a:pPr>
            <a:r>
              <a:rPr lang="en-US" b="1" i="0" dirty="0">
                <a:solidFill>
                  <a:srgbClr val="000000"/>
                </a:solidFill>
                <a:effectLst/>
                <a:latin typeface="Inter"/>
              </a:rPr>
              <a:t> DEALSIZE</a:t>
            </a:r>
            <a:r>
              <a:rPr lang="en-US" b="0" i="0" dirty="0">
                <a:solidFill>
                  <a:srgbClr val="000000"/>
                </a:solidFill>
                <a:effectLst/>
                <a:latin typeface="Inter"/>
              </a:rPr>
              <a:t>: Size category of the transaction (e.g., Small, Medium, Large).</a:t>
            </a:r>
          </a:p>
        </p:txBody>
      </p:sp>
      <p:sp>
        <p:nvSpPr>
          <p:cNvPr id="4" name="Slide Number Placeholder 3">
            <a:extLst>
              <a:ext uri="{FF2B5EF4-FFF2-40B4-BE49-F238E27FC236}">
                <a16:creationId xmlns:a16="http://schemas.microsoft.com/office/drawing/2014/main" id="{E5C77292-D54A-CD42-1016-33EAC13BA59B}"/>
              </a:ext>
            </a:extLst>
          </p:cNvPr>
          <p:cNvSpPr>
            <a:spLocks noGrp="1"/>
          </p:cNvSpPr>
          <p:nvPr>
            <p:ph type="sldNum" sz="quarter" idx="12"/>
          </p:nvPr>
        </p:nvSpPr>
        <p:spPr/>
        <p:txBody>
          <a:bodyPr/>
          <a:lstStyle/>
          <a:p>
            <a:fld id="{7741F9CA-39C3-4C6E-BB91-C6AAACF8804B}" type="slidenum">
              <a:rPr lang="en-US" smtClean="0"/>
              <a:t>5</a:t>
            </a:fld>
            <a:endParaRPr lang="en-US"/>
          </a:p>
        </p:txBody>
      </p:sp>
    </p:spTree>
    <p:extLst>
      <p:ext uri="{BB962C8B-B14F-4D97-AF65-F5344CB8AC3E}">
        <p14:creationId xmlns:p14="http://schemas.microsoft.com/office/powerpoint/2010/main" val="157740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0F68-F02A-04EF-F048-1A980A871252}"/>
              </a:ext>
            </a:extLst>
          </p:cNvPr>
          <p:cNvSpPr>
            <a:spLocks noGrp="1"/>
          </p:cNvSpPr>
          <p:nvPr>
            <p:ph type="title"/>
          </p:nvPr>
        </p:nvSpPr>
        <p:spPr/>
        <p:txBody>
          <a:bodyPr/>
          <a:lstStyle/>
          <a:p>
            <a:r>
              <a:rPr lang="en-US" dirty="0"/>
              <a:t>Statistical Summary</a:t>
            </a:r>
          </a:p>
        </p:txBody>
      </p:sp>
      <p:pic>
        <p:nvPicPr>
          <p:cNvPr id="5" name="Content Placeholder 4">
            <a:extLst>
              <a:ext uri="{FF2B5EF4-FFF2-40B4-BE49-F238E27FC236}">
                <a16:creationId xmlns:a16="http://schemas.microsoft.com/office/drawing/2014/main" id="{EB3C9BFA-AC4F-CB37-A878-BEEC46348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59636"/>
            <a:ext cx="10515600" cy="2889245"/>
          </a:xfrm>
        </p:spPr>
      </p:pic>
      <p:sp>
        <p:nvSpPr>
          <p:cNvPr id="3" name="TextBox 2">
            <a:extLst>
              <a:ext uri="{FF2B5EF4-FFF2-40B4-BE49-F238E27FC236}">
                <a16:creationId xmlns:a16="http://schemas.microsoft.com/office/drawing/2014/main" id="{33DDA904-D686-442D-139A-90F43156D25B}"/>
              </a:ext>
            </a:extLst>
          </p:cNvPr>
          <p:cNvSpPr txBox="1"/>
          <p:nvPr/>
        </p:nvSpPr>
        <p:spPr>
          <a:xfrm>
            <a:off x="1331650" y="5220070"/>
            <a:ext cx="473206" cy="369332"/>
          </a:xfrm>
          <a:prstGeom prst="rect">
            <a:avLst/>
          </a:prstGeom>
          <a:noFill/>
        </p:spPr>
        <p:txBody>
          <a:bodyPr wrap="none" rtlCol="0">
            <a:spAutoFit/>
          </a:bodyPr>
          <a:lstStyle/>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F201665-0420-2C85-55AC-A0E6F5E559E8}"/>
              </a:ext>
            </a:extLst>
          </p:cNvPr>
          <p:cNvSpPr txBox="1"/>
          <p:nvPr/>
        </p:nvSpPr>
        <p:spPr>
          <a:xfrm>
            <a:off x="838200" y="4943071"/>
            <a:ext cx="1119104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All customers ordered an average amount of 35 items with the highest amount being 97 items.</a:t>
            </a:r>
          </a:p>
          <a:p>
            <a:pPr marL="285750" indent="-285750">
              <a:buFont typeface="Arial" panose="020B0604020202020204" pitchFamily="34" charset="0"/>
              <a:buChar char="•"/>
            </a:pPr>
            <a:r>
              <a:rPr lang="en-US" dirty="0"/>
              <a:t>The average price per unit of ordered items is $101.</a:t>
            </a:r>
          </a:p>
          <a:p>
            <a:pPr marL="285750" indent="-285750">
              <a:buFont typeface="Arial" panose="020B0604020202020204" pitchFamily="34" charset="0"/>
              <a:buChar char="•"/>
            </a:pPr>
            <a:r>
              <a:rPr lang="en-US" dirty="0"/>
              <a:t>On average, the days since last order is 1757 days per customers with lowest being 42 days and the highest is 3562 days</a:t>
            </a:r>
          </a:p>
          <a:p>
            <a:pPr marL="285750" indent="-285750">
              <a:buFont typeface="Arial" panose="020B0604020202020204" pitchFamily="34" charset="0"/>
              <a:buChar char="•"/>
            </a:pPr>
            <a:r>
              <a:rPr lang="en-US" dirty="0"/>
              <a:t>Average MSRP of the product is $100.69.</a:t>
            </a:r>
          </a:p>
        </p:txBody>
      </p:sp>
      <p:sp>
        <p:nvSpPr>
          <p:cNvPr id="6" name="Slide Number Placeholder 5">
            <a:extLst>
              <a:ext uri="{FF2B5EF4-FFF2-40B4-BE49-F238E27FC236}">
                <a16:creationId xmlns:a16="http://schemas.microsoft.com/office/drawing/2014/main" id="{FB0AF6D5-554D-B68C-06F7-9A21A9A86284}"/>
              </a:ext>
            </a:extLst>
          </p:cNvPr>
          <p:cNvSpPr>
            <a:spLocks noGrp="1"/>
          </p:cNvSpPr>
          <p:nvPr>
            <p:ph type="sldNum" sz="quarter" idx="12"/>
          </p:nvPr>
        </p:nvSpPr>
        <p:spPr/>
        <p:txBody>
          <a:bodyPr/>
          <a:lstStyle/>
          <a:p>
            <a:fld id="{7741F9CA-39C3-4C6E-BB91-C6AAACF8804B}" type="slidenum">
              <a:rPr lang="en-US" smtClean="0"/>
              <a:t>6</a:t>
            </a:fld>
            <a:endParaRPr lang="en-US"/>
          </a:p>
        </p:txBody>
      </p:sp>
    </p:spTree>
    <p:extLst>
      <p:ext uri="{BB962C8B-B14F-4D97-AF65-F5344CB8AC3E}">
        <p14:creationId xmlns:p14="http://schemas.microsoft.com/office/powerpoint/2010/main" val="374612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D98A-F7E4-1F70-6B95-3FBFB506E4D8}"/>
              </a:ext>
            </a:extLst>
          </p:cNvPr>
          <p:cNvSpPr>
            <a:spLocks noGrp="1"/>
          </p:cNvSpPr>
          <p:nvPr>
            <p:ph type="title"/>
          </p:nvPr>
        </p:nvSpPr>
        <p:spPr>
          <a:xfrm>
            <a:off x="514904" y="4960137"/>
            <a:ext cx="7714695" cy="1463040"/>
          </a:xfrm>
        </p:spPr>
        <p:txBody>
          <a:bodyPr>
            <a:normAutofit/>
          </a:bodyPr>
          <a:lstStyle/>
          <a:p>
            <a:r>
              <a:rPr lang="en-US" sz="4400" dirty="0" err="1"/>
              <a:t>EXPLORAToRY</a:t>
            </a:r>
            <a:r>
              <a:rPr lang="en-US" sz="4400" dirty="0"/>
              <a:t> DATA ANALYSIS</a:t>
            </a:r>
          </a:p>
        </p:txBody>
      </p:sp>
      <p:sp>
        <p:nvSpPr>
          <p:cNvPr id="4" name="Text Placeholder 3">
            <a:extLst>
              <a:ext uri="{FF2B5EF4-FFF2-40B4-BE49-F238E27FC236}">
                <a16:creationId xmlns:a16="http://schemas.microsoft.com/office/drawing/2014/main" id="{5F10BD4F-EAE1-9D99-7AC7-CB9FE69E30B8}"/>
              </a:ext>
            </a:extLst>
          </p:cNvPr>
          <p:cNvSpPr>
            <a:spLocks noGrp="1"/>
          </p:cNvSpPr>
          <p:nvPr>
            <p:ph type="body" idx="1"/>
          </p:nvPr>
        </p:nvSpPr>
        <p:spPr/>
        <p:txBody>
          <a:bodyPr>
            <a:normAutofit/>
          </a:bodyPr>
          <a:lstStyle/>
          <a:p>
            <a:r>
              <a:rPr lang="en-US" dirty="0"/>
              <a:t>Univariate analysis</a:t>
            </a:r>
            <a:br>
              <a:rPr lang="en-US" dirty="0"/>
            </a:br>
            <a:r>
              <a:rPr lang="en-US" dirty="0"/>
              <a:t>Bivariate Analysis</a:t>
            </a:r>
            <a:br>
              <a:rPr lang="en-US" dirty="0"/>
            </a:br>
            <a:r>
              <a:rPr lang="en-US" dirty="0"/>
              <a:t>Multivariate Analysis</a:t>
            </a:r>
          </a:p>
        </p:txBody>
      </p:sp>
      <p:sp>
        <p:nvSpPr>
          <p:cNvPr id="3" name="Slide Number Placeholder 2">
            <a:extLst>
              <a:ext uri="{FF2B5EF4-FFF2-40B4-BE49-F238E27FC236}">
                <a16:creationId xmlns:a16="http://schemas.microsoft.com/office/drawing/2014/main" id="{40490005-91DD-BAD2-D03D-39B1C56AF3D1}"/>
              </a:ext>
            </a:extLst>
          </p:cNvPr>
          <p:cNvSpPr>
            <a:spLocks noGrp="1"/>
          </p:cNvSpPr>
          <p:nvPr>
            <p:ph type="sldNum" sz="quarter" idx="12"/>
          </p:nvPr>
        </p:nvSpPr>
        <p:spPr/>
        <p:txBody>
          <a:bodyPr/>
          <a:lstStyle/>
          <a:p>
            <a:fld id="{7741F9CA-39C3-4C6E-BB91-C6AAACF8804B}" type="slidenum">
              <a:rPr lang="en-US" smtClean="0"/>
              <a:t>7</a:t>
            </a:fld>
            <a:endParaRPr lang="en-US"/>
          </a:p>
        </p:txBody>
      </p:sp>
    </p:spTree>
    <p:extLst>
      <p:ext uri="{BB962C8B-B14F-4D97-AF65-F5344CB8AC3E}">
        <p14:creationId xmlns:p14="http://schemas.microsoft.com/office/powerpoint/2010/main" val="407102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DB2C-7BFD-EBA0-5F38-815B68CFF75D}"/>
              </a:ext>
            </a:extLst>
          </p:cNvPr>
          <p:cNvSpPr>
            <a:spLocks noGrp="1"/>
          </p:cNvSpPr>
          <p:nvPr>
            <p:ph type="title"/>
          </p:nvPr>
        </p:nvSpPr>
        <p:spPr/>
        <p:txBody>
          <a:bodyPr/>
          <a:lstStyle/>
          <a:p>
            <a:r>
              <a:rPr lang="en-US" dirty="0"/>
              <a:t>Quantity Ordered</a:t>
            </a:r>
          </a:p>
        </p:txBody>
      </p:sp>
      <p:pic>
        <p:nvPicPr>
          <p:cNvPr id="5" name="Picture 4">
            <a:extLst>
              <a:ext uri="{FF2B5EF4-FFF2-40B4-BE49-F238E27FC236}">
                <a16:creationId xmlns:a16="http://schemas.microsoft.com/office/drawing/2014/main" id="{17F6BA33-1CEA-390E-70E2-7D90B4625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261" y="2214909"/>
            <a:ext cx="8571734" cy="4210275"/>
          </a:xfrm>
          <a:prstGeom prst="rect">
            <a:avLst/>
          </a:prstGeom>
        </p:spPr>
      </p:pic>
      <p:sp>
        <p:nvSpPr>
          <p:cNvPr id="6" name="TextBox 5">
            <a:extLst>
              <a:ext uri="{FF2B5EF4-FFF2-40B4-BE49-F238E27FC236}">
                <a16:creationId xmlns:a16="http://schemas.microsoft.com/office/drawing/2014/main" id="{FE8C8768-C87D-8ECB-BDAA-DA13C9C8013B}"/>
              </a:ext>
            </a:extLst>
          </p:cNvPr>
          <p:cNvSpPr txBox="1"/>
          <p:nvPr/>
        </p:nvSpPr>
        <p:spPr>
          <a:xfrm>
            <a:off x="8551965" y="2214909"/>
            <a:ext cx="352996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Majority of customers order products ranging from a quantity of 21-50 in a single order. </a:t>
            </a:r>
          </a:p>
          <a:p>
            <a:pPr marL="285750" indent="-28575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5B84C0CB-16C5-6044-E18B-31FCA2E8C9A0}"/>
              </a:ext>
            </a:extLst>
          </p:cNvPr>
          <p:cNvSpPr>
            <a:spLocks noGrp="1"/>
          </p:cNvSpPr>
          <p:nvPr>
            <p:ph type="sldNum" sz="quarter" idx="12"/>
          </p:nvPr>
        </p:nvSpPr>
        <p:spPr/>
        <p:txBody>
          <a:bodyPr/>
          <a:lstStyle/>
          <a:p>
            <a:fld id="{7741F9CA-39C3-4C6E-BB91-C6AAACF8804B}" type="slidenum">
              <a:rPr lang="en-US" smtClean="0"/>
              <a:t>8</a:t>
            </a:fld>
            <a:endParaRPr lang="en-US"/>
          </a:p>
        </p:txBody>
      </p:sp>
    </p:spTree>
    <p:extLst>
      <p:ext uri="{BB962C8B-B14F-4D97-AF65-F5344CB8AC3E}">
        <p14:creationId xmlns:p14="http://schemas.microsoft.com/office/powerpoint/2010/main" val="1595136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15B8-348B-3DC9-7816-28B05CE7AA6D}"/>
              </a:ext>
            </a:extLst>
          </p:cNvPr>
          <p:cNvSpPr>
            <a:spLocks noGrp="1"/>
          </p:cNvSpPr>
          <p:nvPr>
            <p:ph type="title"/>
          </p:nvPr>
        </p:nvSpPr>
        <p:spPr/>
        <p:txBody>
          <a:bodyPr/>
          <a:lstStyle/>
          <a:p>
            <a:r>
              <a:rPr lang="en-US" dirty="0"/>
              <a:t>Product Line</a:t>
            </a:r>
          </a:p>
        </p:txBody>
      </p:sp>
      <p:pic>
        <p:nvPicPr>
          <p:cNvPr id="5" name="Picture 4">
            <a:extLst>
              <a:ext uri="{FF2B5EF4-FFF2-40B4-BE49-F238E27FC236}">
                <a16:creationId xmlns:a16="http://schemas.microsoft.com/office/drawing/2014/main" id="{B5F2015B-F4F4-9700-B7ED-F0FBE53664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67" y="2147756"/>
            <a:ext cx="8937450" cy="4251379"/>
          </a:xfrm>
          <a:prstGeom prst="rect">
            <a:avLst/>
          </a:prstGeom>
        </p:spPr>
      </p:pic>
      <p:sp>
        <p:nvSpPr>
          <p:cNvPr id="6" name="TextBox 5">
            <a:extLst>
              <a:ext uri="{FF2B5EF4-FFF2-40B4-BE49-F238E27FC236}">
                <a16:creationId xmlns:a16="http://schemas.microsoft.com/office/drawing/2014/main" id="{C89379EB-843D-1FB4-B35D-04966468042C}"/>
              </a:ext>
            </a:extLst>
          </p:cNvPr>
          <p:cNvSpPr txBox="1"/>
          <p:nvPr/>
        </p:nvSpPr>
        <p:spPr>
          <a:xfrm>
            <a:off x="8856765" y="2551837"/>
            <a:ext cx="352996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Parts for Classic cars are the most popular product line followed by Vintage cars.</a:t>
            </a:r>
          </a:p>
          <a:p>
            <a:pPr marL="285750" indent="-285750">
              <a:buFont typeface="Arial" panose="020B0604020202020204" pitchFamily="34" charset="0"/>
              <a:buChar char="•"/>
            </a:pPr>
            <a:r>
              <a:rPr lang="en-US" dirty="0"/>
              <a:t>Parts for Trains are the least purchased product line.</a:t>
            </a:r>
          </a:p>
          <a:p>
            <a:pPr marL="285750" indent="-285750">
              <a:buFont typeface="Arial" panose="020B0604020202020204" pitchFamily="34" charset="0"/>
              <a:buChar char="•"/>
            </a:pPr>
            <a:endParaRPr lang="en-US" dirty="0"/>
          </a:p>
        </p:txBody>
      </p:sp>
      <p:sp>
        <p:nvSpPr>
          <p:cNvPr id="3" name="Slide Number Placeholder 2">
            <a:extLst>
              <a:ext uri="{FF2B5EF4-FFF2-40B4-BE49-F238E27FC236}">
                <a16:creationId xmlns:a16="http://schemas.microsoft.com/office/drawing/2014/main" id="{2667B5BA-F46C-DC86-039A-96AB48ED3B98}"/>
              </a:ext>
            </a:extLst>
          </p:cNvPr>
          <p:cNvSpPr>
            <a:spLocks noGrp="1"/>
          </p:cNvSpPr>
          <p:nvPr>
            <p:ph type="sldNum" sz="quarter" idx="12"/>
          </p:nvPr>
        </p:nvSpPr>
        <p:spPr/>
        <p:txBody>
          <a:bodyPr/>
          <a:lstStyle/>
          <a:p>
            <a:fld id="{7741F9CA-39C3-4C6E-BB91-C6AAACF8804B}" type="slidenum">
              <a:rPr lang="en-US" smtClean="0"/>
              <a:t>9</a:t>
            </a:fld>
            <a:endParaRPr lang="en-US"/>
          </a:p>
        </p:txBody>
      </p:sp>
    </p:spTree>
    <p:extLst>
      <p:ext uri="{BB962C8B-B14F-4D97-AF65-F5344CB8AC3E}">
        <p14:creationId xmlns:p14="http://schemas.microsoft.com/office/powerpoint/2010/main" val="1076568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2011</TotalTime>
  <Words>1415</Words>
  <Application>Microsoft Office PowerPoint</Application>
  <PresentationFormat>Widescreen</PresentationFormat>
  <Paragraphs>184</Paragraphs>
  <Slides>32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Inter</vt:lpstr>
      <vt:lpstr>Times New Roman</vt:lpstr>
      <vt:lpstr>Tw Cen MT</vt:lpstr>
      <vt:lpstr>Wingdings 3</vt:lpstr>
      <vt:lpstr>Integral</vt:lpstr>
      <vt:lpstr>PGP-DSBA PROJECT REPORT MRA – Main Project PART 1</vt:lpstr>
      <vt:lpstr>AGENDA</vt:lpstr>
      <vt:lpstr>Problem Statement</vt:lpstr>
      <vt:lpstr>Data Contents</vt:lpstr>
      <vt:lpstr>Data Description</vt:lpstr>
      <vt:lpstr>Statistical Summary</vt:lpstr>
      <vt:lpstr>EXPLORAToRY DATA ANALYSIS</vt:lpstr>
      <vt:lpstr>Quantity Ordered</vt:lpstr>
      <vt:lpstr>Product Line</vt:lpstr>
      <vt:lpstr>Status</vt:lpstr>
      <vt:lpstr>Deal Size</vt:lpstr>
      <vt:lpstr>Country</vt:lpstr>
      <vt:lpstr>Sales across countries</vt:lpstr>
      <vt:lpstr>Sales Across Years</vt:lpstr>
      <vt:lpstr>Sales across yearly quarters</vt:lpstr>
      <vt:lpstr>Sales across months</vt:lpstr>
      <vt:lpstr>Sales across Weeks</vt:lpstr>
      <vt:lpstr>Sales by customers</vt:lpstr>
      <vt:lpstr>Sales by product line</vt:lpstr>
      <vt:lpstr>Quantity ordered by product line</vt:lpstr>
      <vt:lpstr>Customer sales across years</vt:lpstr>
      <vt:lpstr>Sales by product line &amp; deal size</vt:lpstr>
      <vt:lpstr>Customer Segmentation &amp; RFM Analysis</vt:lpstr>
      <vt:lpstr>RFM Analysis</vt:lpstr>
      <vt:lpstr>KNIME WORKFLOW</vt:lpstr>
      <vt:lpstr>Final Output</vt:lpstr>
      <vt:lpstr>INFERENCES FROM RFM Analysis</vt:lpstr>
      <vt:lpstr>Top 5 Best customers</vt:lpstr>
      <vt:lpstr>Top 5 customers on the verge of churning</vt:lpstr>
      <vt:lpstr>Top 5 lost customers</vt:lpstr>
      <vt:lpstr>Top 5 loyal customers</vt:lpstr>
      <vt:lpstr>END OF PART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Ishaan Shakti</dc:creator>
  <cp:lastModifiedBy>Ishaan Shakti</cp:lastModifiedBy>
  <cp:revision>116</cp:revision>
  <dcterms:created xsi:type="dcterms:W3CDTF">2025-04-17T13:14:41Z</dcterms:created>
  <dcterms:modified xsi:type="dcterms:W3CDTF">2025-04-19T20:05:15Z</dcterms:modified>
</cp:coreProperties>
</file>