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34" r:id="rId1"/>
  </p:sldMasterIdLst>
  <p:notesMasterIdLst>
    <p:notesMasterId r:id="rId22"/>
  </p:notesMasterIdLst>
  <p:sldIdLst>
    <p:sldId id="256" r:id="rId2"/>
    <p:sldId id="257" r:id="rId3"/>
    <p:sldId id="258" r:id="rId4"/>
    <p:sldId id="259" r:id="rId5"/>
    <p:sldId id="260" r:id="rId6"/>
    <p:sldId id="262" r:id="rId7"/>
    <p:sldId id="263" r:id="rId8"/>
    <p:sldId id="264" r:id="rId9"/>
    <p:sldId id="265" r:id="rId10"/>
    <p:sldId id="269" r:id="rId11"/>
    <p:sldId id="274" r:id="rId12"/>
    <p:sldId id="271" r:id="rId13"/>
    <p:sldId id="266" r:id="rId14"/>
    <p:sldId id="288" r:id="rId15"/>
    <p:sldId id="289" r:id="rId16"/>
    <p:sldId id="267" r:id="rId17"/>
    <p:sldId id="268" r:id="rId18"/>
    <p:sldId id="279" r:id="rId19"/>
    <p:sldId id="280" r:id="rId20"/>
    <p:sldId id="28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89" autoAdjust="0"/>
  </p:normalViewPr>
  <p:slideViewPr>
    <p:cSldViewPr snapToGrid="0">
      <p:cViewPr varScale="1">
        <p:scale>
          <a:sx n="95" d="100"/>
          <a:sy n="95" d="100"/>
        </p:scale>
        <p:origin x="17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85F69-197A-4E54-841E-B23AFFCECB77}" type="datetimeFigureOut">
              <a:rPr lang="en-US" smtClean="0"/>
              <a:t>4/19/2025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B3F076-BAB0-4B88-9FB2-1F159F6B9FC4}" type="slidenum">
              <a:rPr lang="en-US" smtClean="0"/>
              <a:t>‹#›</a:t>
            </a:fld>
            <a:endParaRPr lang="en-US"/>
          </a:p>
        </p:txBody>
      </p:sp>
    </p:spTree>
    <p:extLst>
      <p:ext uri="{BB962C8B-B14F-4D97-AF65-F5344CB8AC3E}">
        <p14:creationId xmlns:p14="http://schemas.microsoft.com/office/powerpoint/2010/main" val="1125831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3F076-BAB0-4B88-9FB2-1F159F6B9FC4}" type="slidenum">
              <a:rPr lang="en-US" smtClean="0"/>
              <a:t>6</a:t>
            </a:fld>
            <a:endParaRPr lang="en-US"/>
          </a:p>
        </p:txBody>
      </p:sp>
    </p:spTree>
    <p:extLst>
      <p:ext uri="{BB962C8B-B14F-4D97-AF65-F5344CB8AC3E}">
        <p14:creationId xmlns:p14="http://schemas.microsoft.com/office/powerpoint/2010/main" val="286722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B3F076-BAB0-4B88-9FB2-1F159F6B9FC4}" type="slidenum">
              <a:rPr lang="en-US" smtClean="0"/>
              <a:t>9</a:t>
            </a:fld>
            <a:endParaRPr lang="en-US"/>
          </a:p>
        </p:txBody>
      </p:sp>
    </p:spTree>
    <p:extLst>
      <p:ext uri="{BB962C8B-B14F-4D97-AF65-F5344CB8AC3E}">
        <p14:creationId xmlns:p14="http://schemas.microsoft.com/office/powerpoint/2010/main" val="3555522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FE0BE8A9-6D06-4F6E-A0E4-4FDD31E7B4AE}"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1F9CA-39C3-4C6E-BB91-C6AAACF8804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639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455B91-D048-4651-8D87-471F807464B5}"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1F9CA-39C3-4C6E-BB91-C6AAACF8804B}" type="slidenum">
              <a:rPr lang="en-US" smtClean="0"/>
              <a:t>‹#›</a:t>
            </a:fld>
            <a:endParaRPr lang="en-US"/>
          </a:p>
        </p:txBody>
      </p:sp>
    </p:spTree>
    <p:extLst>
      <p:ext uri="{BB962C8B-B14F-4D97-AF65-F5344CB8AC3E}">
        <p14:creationId xmlns:p14="http://schemas.microsoft.com/office/powerpoint/2010/main" val="943642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A49011-F615-4480-B5F0-05753495A121}"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1F9CA-39C3-4C6E-BB91-C6AAACF8804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96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E0369B-8FDE-4068-ACBC-386DFF364A66}"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1F9CA-39C3-4C6E-BB91-C6AAACF8804B}" type="slidenum">
              <a:rPr lang="en-US" smtClean="0"/>
              <a:t>‹#›</a:t>
            </a:fld>
            <a:endParaRPr lang="en-US"/>
          </a:p>
        </p:txBody>
      </p:sp>
    </p:spTree>
    <p:extLst>
      <p:ext uri="{BB962C8B-B14F-4D97-AF65-F5344CB8AC3E}">
        <p14:creationId xmlns:p14="http://schemas.microsoft.com/office/powerpoint/2010/main" val="193166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6234E-0CEF-4709-8348-EDFE50D2C527}"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1F9CA-39C3-4C6E-BB91-C6AAACF8804B}" type="slidenum">
              <a:rPr lang="en-US" smtClean="0"/>
              <a:t>‹#›</a:t>
            </a:fld>
            <a:endParaRPr lang="en-US"/>
          </a:p>
        </p:txBody>
      </p:sp>
    </p:spTree>
    <p:extLst>
      <p:ext uri="{BB962C8B-B14F-4D97-AF65-F5344CB8AC3E}">
        <p14:creationId xmlns:p14="http://schemas.microsoft.com/office/powerpoint/2010/main" val="2616817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231F94-8E2B-4664-992C-04A71FD0346A}"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41F9CA-39C3-4C6E-BB91-C6AAACF8804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59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5F3043-565C-4439-BAF5-6515FC48805D}" type="datetime1">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1F9CA-39C3-4C6E-BB91-C6AAACF8804B}" type="slidenum">
              <a:rPr lang="en-US" smtClean="0"/>
              <a:t>‹#›</a:t>
            </a:fld>
            <a:endParaRPr lang="en-US"/>
          </a:p>
        </p:txBody>
      </p:sp>
    </p:spTree>
    <p:extLst>
      <p:ext uri="{BB962C8B-B14F-4D97-AF65-F5344CB8AC3E}">
        <p14:creationId xmlns:p14="http://schemas.microsoft.com/office/powerpoint/2010/main" val="407787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73C0E-1C6E-414F-9CB3-744F27DFCE6C}" type="datetime1">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41F9CA-39C3-4C6E-BB91-C6AAACF8804B}" type="slidenum">
              <a:rPr lang="en-US" smtClean="0"/>
              <a:t>‹#›</a:t>
            </a:fld>
            <a:endParaRPr lang="en-US"/>
          </a:p>
        </p:txBody>
      </p:sp>
    </p:spTree>
    <p:extLst>
      <p:ext uri="{BB962C8B-B14F-4D97-AF65-F5344CB8AC3E}">
        <p14:creationId xmlns:p14="http://schemas.microsoft.com/office/powerpoint/2010/main" val="418061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57EA3C-E424-4331-BB03-C234CD639F2A}" type="datetime1">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41F9CA-39C3-4C6E-BB91-C6AAACF8804B}" type="slidenum">
              <a:rPr lang="en-US" smtClean="0"/>
              <a:t>‹#›</a:t>
            </a:fld>
            <a:endParaRPr lang="en-US"/>
          </a:p>
        </p:txBody>
      </p:sp>
    </p:spTree>
    <p:extLst>
      <p:ext uri="{BB962C8B-B14F-4D97-AF65-F5344CB8AC3E}">
        <p14:creationId xmlns:p14="http://schemas.microsoft.com/office/powerpoint/2010/main" val="3921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C5DDE2-F2CB-443A-B4A5-5A8F51931B7D}" type="datetime1">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41F9CA-39C3-4C6E-BB91-C6AAACF8804B}" type="slidenum">
              <a:rPr lang="en-US" smtClean="0"/>
              <a:t>‹#›</a:t>
            </a:fld>
            <a:endParaRPr lang="en-US"/>
          </a:p>
        </p:txBody>
      </p:sp>
    </p:spTree>
    <p:extLst>
      <p:ext uri="{BB962C8B-B14F-4D97-AF65-F5344CB8AC3E}">
        <p14:creationId xmlns:p14="http://schemas.microsoft.com/office/powerpoint/2010/main" val="1249946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673923-89D9-4CDC-992E-3611F22B97F3}" type="datetime1">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1F9CA-39C3-4C6E-BB91-C6AAACF8804B}" type="slidenum">
              <a:rPr lang="en-US" smtClean="0"/>
              <a:t>‹#›</a:t>
            </a:fld>
            <a:endParaRPr lang="en-US"/>
          </a:p>
        </p:txBody>
      </p:sp>
    </p:spTree>
    <p:extLst>
      <p:ext uri="{BB962C8B-B14F-4D97-AF65-F5344CB8AC3E}">
        <p14:creationId xmlns:p14="http://schemas.microsoft.com/office/powerpoint/2010/main" val="354677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960E97-D112-4C81-B0D5-3696F12C9F48}" type="datetime1">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41F9CA-39C3-4C6E-BB91-C6AAACF8804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94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CAD8E75-0550-4434-8C53-6339D0AE295C}" type="datetime1">
              <a:rPr lang="en-US" smtClean="0"/>
              <a:t>4/20/2025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741F9CA-39C3-4C6E-BB91-C6AAACF8804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06306"/>
      </p:ext>
    </p:extLst>
  </p:cSld>
  <p:clrMap bg1="lt1" tx1="dk1" bg2="lt2" tx2="dk2" accent1="accent1" accent2="accent2" accent3="accent3" accent4="accent4" accent5="accent5" accent6="accent6" hlink="hlink" folHlink="folHlink"/>
  <p:sldLayoutIdLst>
    <p:sldLayoutId id="2147484335" r:id="rId1"/>
    <p:sldLayoutId id="2147484336" r:id="rId2"/>
    <p:sldLayoutId id="2147484337" r:id="rId3"/>
    <p:sldLayoutId id="2147484338" r:id="rId4"/>
    <p:sldLayoutId id="2147484339" r:id="rId5"/>
    <p:sldLayoutId id="2147484340" r:id="rId6"/>
    <p:sldLayoutId id="2147484341" r:id="rId7"/>
    <p:sldLayoutId id="2147484342" r:id="rId8"/>
    <p:sldLayoutId id="2147484343" r:id="rId9"/>
    <p:sldLayoutId id="2147484344" r:id="rId10"/>
    <p:sldLayoutId id="2147484345" r:id="rId11"/>
    <p:sldLayoutId id="2147484346" r:id="rId12"/>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88300DA-8330-EA2A-06E1-352561347CE3}"/>
              </a:ext>
            </a:extLst>
          </p:cNvPr>
          <p:cNvSpPr>
            <a:spLocks noGrp="1" noChangeArrowheads="1"/>
          </p:cNvSpPr>
          <p:nvPr>
            <p:ph type="ctrTitle"/>
          </p:nvPr>
        </p:nvSpPr>
        <p:spPr bwMode="auto">
          <a:xfrm>
            <a:off x="1230064" y="4972514"/>
            <a:ext cx="602094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eaLnBrk="0" fontAlgn="base" hangingPunct="0">
              <a:lnSpc>
                <a:spcPct val="100000"/>
              </a:lnSpc>
              <a:spcAft>
                <a:spcPct val="0"/>
              </a:spcAft>
            </a:pPr>
            <a:r>
              <a:rPr kumimoji="0" lang="en-US" altLang="en-US" sz="3600" b="0" i="0" u="none" strike="noStrike" cap="none" normalizeH="0" baseline="0" dirty="0">
                <a:ln>
                  <a:noFill/>
                </a:ln>
                <a:solidFill>
                  <a:schemeClr val="accent2"/>
                </a:solidFill>
                <a:effectLst/>
                <a:ea typeface="Times New Roman" panose="02020603050405020304" pitchFamily="18" charset="0"/>
                <a:cs typeface="Times New Roman" panose="02020603050405020304" pitchFamily="18" charset="0"/>
              </a:rPr>
              <a:t>PGP-DSBA PROJECT REPORT</a:t>
            </a:r>
            <a:br>
              <a:rPr kumimoji="0" lang="en-US" altLang="en-US" sz="3600" b="0" i="0" u="none" strike="noStrike" cap="none" normalizeH="0" baseline="0" dirty="0">
                <a:ln>
                  <a:noFill/>
                </a:ln>
                <a:solidFill>
                  <a:schemeClr val="accent2"/>
                </a:solidFill>
                <a:effectLst/>
                <a:ea typeface="Times New Roman" panose="02020603050405020304" pitchFamily="18" charset="0"/>
                <a:cs typeface="Times New Roman" panose="02020603050405020304" pitchFamily="18" charset="0"/>
              </a:rPr>
            </a:br>
            <a:r>
              <a:rPr lang="en-US" sz="1800" dirty="0">
                <a:solidFill>
                  <a:schemeClr val="accent2"/>
                </a:solidFill>
                <a:effectLst/>
                <a:latin typeface="+mj-lt"/>
                <a:ea typeface="Times New Roman" panose="02020603050405020304" pitchFamily="18" charset="0"/>
                <a:cs typeface="Times New Roman" panose="02020603050405020304" pitchFamily="18" charset="0"/>
              </a:rPr>
              <a:t>MRA – Main Project</a:t>
            </a:r>
            <a:br>
              <a:rPr lang="en-US" sz="1800" dirty="0">
                <a:solidFill>
                  <a:schemeClr val="accent2"/>
                </a:solidFill>
                <a:effectLst/>
                <a:latin typeface="+mj-lt"/>
                <a:ea typeface="Times New Roman" panose="02020603050405020304" pitchFamily="18" charset="0"/>
                <a:cs typeface="Times New Roman" panose="02020603050405020304" pitchFamily="18" charset="0"/>
              </a:rPr>
            </a:br>
            <a:r>
              <a:rPr lang="en-US" sz="1800" dirty="0">
                <a:solidFill>
                  <a:schemeClr val="accent2"/>
                </a:solidFill>
                <a:effectLst/>
                <a:latin typeface="+mj-lt"/>
                <a:ea typeface="Times New Roman" panose="02020603050405020304" pitchFamily="18" charset="0"/>
                <a:cs typeface="Times New Roman" panose="02020603050405020304" pitchFamily="18" charset="0"/>
              </a:rPr>
              <a:t>PART </a:t>
            </a:r>
            <a:r>
              <a:rPr lang="en-US" sz="1800" dirty="0">
                <a:solidFill>
                  <a:schemeClr val="accent2"/>
                </a:solidFill>
                <a:effectLst/>
                <a:ea typeface="Times New Roman" panose="02020603050405020304" pitchFamily="18" charset="0"/>
                <a:cs typeface="Times New Roman" panose="02020603050405020304" pitchFamily="18" charset="0"/>
              </a:rPr>
              <a:t>2</a:t>
            </a:r>
            <a:endParaRPr kumimoji="0" lang="en-US" altLang="en-US" sz="1800" b="0" i="0" u="none" strike="noStrike" cap="none" normalizeH="0" baseline="0" dirty="0">
              <a:ln>
                <a:noFill/>
              </a:ln>
              <a:solidFill>
                <a:schemeClr val="accent2"/>
              </a:solidFill>
              <a:effectLst/>
            </a:endParaRPr>
          </a:p>
        </p:txBody>
      </p:sp>
      <p:sp>
        <p:nvSpPr>
          <p:cNvPr id="3" name="Subtitle 2">
            <a:extLst>
              <a:ext uri="{FF2B5EF4-FFF2-40B4-BE49-F238E27FC236}">
                <a16:creationId xmlns:a16="http://schemas.microsoft.com/office/drawing/2014/main" id="{E57BDC01-D513-4092-ACAF-FF530C8CA9B4}"/>
              </a:ext>
            </a:extLst>
          </p:cNvPr>
          <p:cNvSpPr>
            <a:spLocks noGrp="1"/>
          </p:cNvSpPr>
          <p:nvPr>
            <p:ph type="subTitle" idx="1"/>
          </p:nvPr>
        </p:nvSpPr>
        <p:spPr>
          <a:xfrm>
            <a:off x="8459680" y="5190956"/>
            <a:ext cx="3200400" cy="146304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solidFill>
                <a:effectLst/>
                <a:latin typeface="+mj-lt"/>
                <a:ea typeface="Times New Roman" panose="02020603050405020304" pitchFamily="18" charset="0"/>
                <a:cs typeface="Times New Roman" panose="02020603050405020304" pitchFamily="18" charset="0"/>
              </a:rPr>
              <a:t>BY</a:t>
            </a:r>
            <a:endParaRPr kumimoji="0" lang="en-US" altLang="en-US" sz="700" b="0" i="0" u="none" strike="noStrike" cap="none" normalizeH="0" baseline="0" dirty="0">
              <a:ln>
                <a:noFill/>
              </a:ln>
              <a:solidFill>
                <a:schemeClr val="accent2"/>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2"/>
                </a:solidFill>
                <a:effectLst/>
                <a:latin typeface="+mj-lt"/>
                <a:ea typeface="Times New Roman" panose="02020603050405020304" pitchFamily="18" charset="0"/>
                <a:cs typeface="Times New Roman" panose="02020603050405020304" pitchFamily="18" charset="0"/>
              </a:rPr>
              <a:t>ISHAAN SHAKTI JAYARAMAN</a:t>
            </a:r>
            <a:endParaRPr kumimoji="0" lang="en-US" altLang="en-US" sz="1600" b="1" i="0" u="none" strike="noStrike" cap="none" normalizeH="0" baseline="0" dirty="0">
              <a:ln>
                <a:noFill/>
              </a:ln>
              <a:solidFill>
                <a:schemeClr val="accent2"/>
              </a:solidFill>
              <a:effectLst/>
              <a:latin typeface="+mj-l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accent2"/>
                </a:solidFill>
                <a:effectLst/>
                <a:latin typeface="+mj-lt"/>
                <a:ea typeface="Calibri" panose="020F0502020204030204" pitchFamily="34" charset="0"/>
                <a:cs typeface="Times New Roman" panose="02020603050405020304" pitchFamily="18" charset="0"/>
              </a:rPr>
              <a:t>PGPDSBA.O.JULY24.A</a:t>
            </a:r>
            <a:r>
              <a:rPr kumimoji="0" lang="en-US" altLang="en-US" sz="700" b="0" i="0" u="none" strike="noStrike" cap="none" normalizeH="0" baseline="0" dirty="0">
                <a:ln>
                  <a:noFill/>
                </a:ln>
                <a:solidFill>
                  <a:schemeClr val="accent2"/>
                </a:solidFill>
                <a:effectLst/>
                <a:latin typeface="+mj-lt"/>
              </a:rPr>
              <a:t> </a:t>
            </a:r>
            <a:endParaRPr kumimoji="0" lang="en-US" altLang="en-US" sz="2800" b="0" i="0" u="none" strike="noStrike" cap="none" normalizeH="0" baseline="0" dirty="0">
              <a:ln>
                <a:noFill/>
              </a:ln>
              <a:solidFill>
                <a:schemeClr val="accent2"/>
              </a:solidFill>
              <a:effectLst/>
              <a:latin typeface="+mj-lt"/>
            </a:endParaRPr>
          </a:p>
          <a:p>
            <a:endParaRPr lang="en-US" sz="2800" dirty="0">
              <a:solidFill>
                <a:schemeClr val="accent2"/>
              </a:solidFill>
              <a:latin typeface="+mj-lt"/>
            </a:endParaRPr>
          </a:p>
        </p:txBody>
      </p:sp>
      <p:sp>
        <p:nvSpPr>
          <p:cNvPr id="2" name="Slide Number Placeholder 1">
            <a:extLst>
              <a:ext uri="{FF2B5EF4-FFF2-40B4-BE49-F238E27FC236}">
                <a16:creationId xmlns:a16="http://schemas.microsoft.com/office/drawing/2014/main" id="{FAADC7E0-17F2-AE9A-31A3-1913852C23B6}"/>
              </a:ext>
            </a:extLst>
          </p:cNvPr>
          <p:cNvSpPr>
            <a:spLocks noGrp="1"/>
          </p:cNvSpPr>
          <p:nvPr>
            <p:ph type="sldNum" sz="quarter" idx="12"/>
          </p:nvPr>
        </p:nvSpPr>
        <p:spPr/>
        <p:txBody>
          <a:bodyPr/>
          <a:lstStyle/>
          <a:p>
            <a:fld id="{7741F9CA-39C3-4C6E-BB91-C6AAACF8804B}" type="slidenum">
              <a:rPr lang="en-US" smtClean="0"/>
              <a:t>1</a:t>
            </a:fld>
            <a:endParaRPr lang="en-US"/>
          </a:p>
        </p:txBody>
      </p:sp>
    </p:spTree>
    <p:extLst>
      <p:ext uri="{BB962C8B-B14F-4D97-AF65-F5344CB8AC3E}">
        <p14:creationId xmlns:p14="http://schemas.microsoft.com/office/powerpoint/2010/main" val="3421568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EC710-4C72-E232-3653-F1A35AEAA7A4}"/>
              </a:ext>
            </a:extLst>
          </p:cNvPr>
          <p:cNvSpPr>
            <a:spLocks noGrp="1"/>
          </p:cNvSpPr>
          <p:nvPr>
            <p:ph type="title"/>
          </p:nvPr>
        </p:nvSpPr>
        <p:spPr/>
        <p:txBody>
          <a:bodyPr/>
          <a:lstStyle/>
          <a:p>
            <a:r>
              <a:rPr lang="en-US" dirty="0"/>
              <a:t>ORDERS ACROSS MONTHS</a:t>
            </a:r>
          </a:p>
        </p:txBody>
      </p:sp>
      <p:sp>
        <p:nvSpPr>
          <p:cNvPr id="6" name="TextBox 5">
            <a:extLst>
              <a:ext uri="{FF2B5EF4-FFF2-40B4-BE49-F238E27FC236}">
                <a16:creationId xmlns:a16="http://schemas.microsoft.com/office/drawing/2014/main" id="{F74FFD00-6C02-4023-9ED1-49D08ADA26C2}"/>
              </a:ext>
            </a:extLst>
          </p:cNvPr>
          <p:cNvSpPr txBox="1"/>
          <p:nvPr/>
        </p:nvSpPr>
        <p:spPr>
          <a:xfrm>
            <a:off x="8662032" y="2467171"/>
            <a:ext cx="3529968"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There are increase in sales during certain months specifically around end of each quarter.</a:t>
            </a:r>
          </a:p>
          <a:p>
            <a:pPr marL="285750" indent="-285750">
              <a:buFont typeface="Arial" panose="020B0604020202020204" pitchFamily="34" charset="0"/>
              <a:buChar char="•"/>
            </a:pPr>
            <a:r>
              <a:rPr lang="en-US" dirty="0"/>
              <a:t>Lowest order count is March 2020 followed by June 2019.</a:t>
            </a:r>
          </a:p>
        </p:txBody>
      </p:sp>
      <p:pic>
        <p:nvPicPr>
          <p:cNvPr id="4" name="Picture 3">
            <a:extLst>
              <a:ext uri="{FF2B5EF4-FFF2-40B4-BE49-F238E27FC236}">
                <a16:creationId xmlns:a16="http://schemas.microsoft.com/office/drawing/2014/main" id="{BDE3AD85-0491-12A5-8C47-27ABD06D2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94" y="2274665"/>
            <a:ext cx="8317831" cy="3956638"/>
          </a:xfrm>
          <a:prstGeom prst="rect">
            <a:avLst/>
          </a:prstGeom>
        </p:spPr>
      </p:pic>
      <p:sp>
        <p:nvSpPr>
          <p:cNvPr id="7" name="Slide Number Placeholder 6">
            <a:extLst>
              <a:ext uri="{FF2B5EF4-FFF2-40B4-BE49-F238E27FC236}">
                <a16:creationId xmlns:a16="http://schemas.microsoft.com/office/drawing/2014/main" id="{4C94D5A4-56B0-BD17-5D3A-341277853E00}"/>
              </a:ext>
            </a:extLst>
          </p:cNvPr>
          <p:cNvSpPr>
            <a:spLocks noGrp="1"/>
          </p:cNvSpPr>
          <p:nvPr>
            <p:ph type="sldNum" sz="quarter" idx="12"/>
          </p:nvPr>
        </p:nvSpPr>
        <p:spPr/>
        <p:txBody>
          <a:bodyPr/>
          <a:lstStyle/>
          <a:p>
            <a:fld id="{7741F9CA-39C3-4C6E-BB91-C6AAACF8804B}" type="slidenum">
              <a:rPr lang="en-US" smtClean="0"/>
              <a:t>10</a:t>
            </a:fld>
            <a:endParaRPr lang="en-US"/>
          </a:p>
        </p:txBody>
      </p:sp>
    </p:spTree>
    <p:extLst>
      <p:ext uri="{BB962C8B-B14F-4D97-AF65-F5344CB8AC3E}">
        <p14:creationId xmlns:p14="http://schemas.microsoft.com/office/powerpoint/2010/main" val="1412536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9F059-3A8B-061E-CD6A-48C49CAFED21}"/>
              </a:ext>
            </a:extLst>
          </p:cNvPr>
          <p:cNvSpPr>
            <a:spLocks noGrp="1"/>
          </p:cNvSpPr>
          <p:nvPr>
            <p:ph type="title"/>
          </p:nvPr>
        </p:nvSpPr>
        <p:spPr/>
        <p:txBody>
          <a:bodyPr/>
          <a:lstStyle/>
          <a:p>
            <a:r>
              <a:rPr lang="en-US" dirty="0"/>
              <a:t>ORDERS ACROSS WEEKS</a:t>
            </a:r>
          </a:p>
        </p:txBody>
      </p:sp>
      <p:sp>
        <p:nvSpPr>
          <p:cNvPr id="6" name="TextBox 5">
            <a:extLst>
              <a:ext uri="{FF2B5EF4-FFF2-40B4-BE49-F238E27FC236}">
                <a16:creationId xmlns:a16="http://schemas.microsoft.com/office/drawing/2014/main" id="{18DDE4E3-D720-45FB-15CF-C41DA29C718A}"/>
              </a:ext>
            </a:extLst>
          </p:cNvPr>
          <p:cNvSpPr txBox="1"/>
          <p:nvPr/>
        </p:nvSpPr>
        <p:spPr>
          <a:xfrm>
            <a:off x="8662032" y="2653437"/>
            <a:ext cx="3529968"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There are dips and increases in orders seen after each week.</a:t>
            </a:r>
          </a:p>
          <a:p>
            <a:pPr marL="285750" indent="-285750">
              <a:buFont typeface="Arial" panose="020B0604020202020204" pitchFamily="34" charset="0"/>
              <a:buChar char="•"/>
            </a:pPr>
            <a:r>
              <a:rPr lang="en-US" dirty="0"/>
              <a:t>Lowest order volume was seen during the last week of September 2018.</a:t>
            </a:r>
          </a:p>
          <a:p>
            <a:pPr marL="285750" indent="-285750">
              <a:buFont typeface="Arial" panose="020B0604020202020204" pitchFamily="34" charset="0"/>
              <a:buChar char="•"/>
            </a:pPr>
            <a:r>
              <a:rPr lang="en-US" dirty="0"/>
              <a:t>End of Feb 2020 saw the total orders at 65.</a:t>
            </a:r>
          </a:p>
          <a:p>
            <a:pPr marL="285750" indent="-285750">
              <a:buFont typeface="Arial" panose="020B0604020202020204" pitchFamily="34" charset="0"/>
              <a:buChar char="•"/>
            </a:pPr>
            <a:r>
              <a:rPr lang="en-US" dirty="0"/>
              <a:t>Highest number of orders was during the 3</a:t>
            </a:r>
            <a:r>
              <a:rPr lang="en-US" baseline="30000" dirty="0"/>
              <a:t>rd</a:t>
            </a:r>
            <a:r>
              <a:rPr lang="en-US" dirty="0"/>
              <a:t> week of February 2019.</a:t>
            </a:r>
          </a:p>
        </p:txBody>
      </p:sp>
      <p:pic>
        <p:nvPicPr>
          <p:cNvPr id="4" name="Picture 3">
            <a:extLst>
              <a:ext uri="{FF2B5EF4-FFF2-40B4-BE49-F238E27FC236}">
                <a16:creationId xmlns:a16="http://schemas.microsoft.com/office/drawing/2014/main" id="{2C126E9D-256C-E702-CFF7-C068638C2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53" y="2152416"/>
            <a:ext cx="8662032" cy="4120368"/>
          </a:xfrm>
          <a:prstGeom prst="rect">
            <a:avLst/>
          </a:prstGeom>
        </p:spPr>
      </p:pic>
      <p:sp>
        <p:nvSpPr>
          <p:cNvPr id="7" name="Slide Number Placeholder 6">
            <a:extLst>
              <a:ext uri="{FF2B5EF4-FFF2-40B4-BE49-F238E27FC236}">
                <a16:creationId xmlns:a16="http://schemas.microsoft.com/office/drawing/2014/main" id="{9880E62D-D28D-49C7-0F0C-08D0E33C998F}"/>
              </a:ext>
            </a:extLst>
          </p:cNvPr>
          <p:cNvSpPr>
            <a:spLocks noGrp="1"/>
          </p:cNvSpPr>
          <p:nvPr>
            <p:ph type="sldNum" sz="quarter" idx="12"/>
          </p:nvPr>
        </p:nvSpPr>
        <p:spPr/>
        <p:txBody>
          <a:bodyPr/>
          <a:lstStyle/>
          <a:p>
            <a:fld id="{7741F9CA-39C3-4C6E-BB91-C6AAACF8804B}" type="slidenum">
              <a:rPr lang="en-US" smtClean="0"/>
              <a:t>11</a:t>
            </a:fld>
            <a:endParaRPr lang="en-US"/>
          </a:p>
        </p:txBody>
      </p:sp>
    </p:spTree>
    <p:extLst>
      <p:ext uri="{BB962C8B-B14F-4D97-AF65-F5344CB8AC3E}">
        <p14:creationId xmlns:p14="http://schemas.microsoft.com/office/powerpoint/2010/main" val="309379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94DCA-2985-D051-86DD-4DD7DB52C900}"/>
              </a:ext>
            </a:extLst>
          </p:cNvPr>
          <p:cNvSpPr>
            <a:spLocks noGrp="1"/>
          </p:cNvSpPr>
          <p:nvPr>
            <p:ph type="title"/>
          </p:nvPr>
        </p:nvSpPr>
        <p:spPr>
          <a:xfrm>
            <a:off x="1024128" y="585216"/>
            <a:ext cx="10678588" cy="1499616"/>
          </a:xfrm>
        </p:spPr>
        <p:txBody>
          <a:bodyPr/>
          <a:lstStyle/>
          <a:p>
            <a:r>
              <a:rPr lang="en-US" dirty="0"/>
              <a:t>YEARLY COMPARISON OF PRODUCTS</a:t>
            </a:r>
          </a:p>
        </p:txBody>
      </p:sp>
      <p:sp>
        <p:nvSpPr>
          <p:cNvPr id="6" name="TextBox 5">
            <a:extLst>
              <a:ext uri="{FF2B5EF4-FFF2-40B4-BE49-F238E27FC236}">
                <a16:creationId xmlns:a16="http://schemas.microsoft.com/office/drawing/2014/main" id="{5D2C1B00-5F25-2ED4-9D40-5F76F151E1DB}"/>
              </a:ext>
            </a:extLst>
          </p:cNvPr>
          <p:cNvSpPr txBox="1"/>
          <p:nvPr/>
        </p:nvSpPr>
        <p:spPr>
          <a:xfrm>
            <a:off x="8662032" y="2653437"/>
            <a:ext cx="3529968" cy="3693319"/>
          </a:xfrm>
          <a:prstGeom prst="rect">
            <a:avLst/>
          </a:prstGeom>
          <a:noFill/>
        </p:spPr>
        <p:txBody>
          <a:bodyPr wrap="square" rtlCol="0">
            <a:spAutoFit/>
          </a:bodyPr>
          <a:lstStyle/>
          <a:p>
            <a:pPr marL="285750" indent="-285750">
              <a:buFont typeface="Arial" panose="020B0604020202020204" pitchFamily="34" charset="0"/>
              <a:buChar char="•"/>
            </a:pPr>
            <a:r>
              <a:rPr lang="en-US" dirty="0"/>
              <a:t>From this snippet of the top 6 products, we can see that there is an increase of orders of poultry, soda, cheeses and waffles for the year 2019 compared to 2018.</a:t>
            </a:r>
          </a:p>
          <a:p>
            <a:pPr marL="285750" indent="-285750">
              <a:buFont typeface="Arial" panose="020B0604020202020204" pitchFamily="34" charset="0"/>
              <a:buChar char="•"/>
            </a:pPr>
            <a:r>
              <a:rPr lang="en-US" dirty="0"/>
              <a:t>Orders for cereals, ice cream have reduced compared the previous year.</a:t>
            </a:r>
          </a:p>
          <a:p>
            <a:pPr marL="285750" indent="-285750">
              <a:buFont typeface="Arial" panose="020B0604020202020204" pitchFamily="34" charset="0"/>
              <a:buChar char="•"/>
            </a:pPr>
            <a:r>
              <a:rPr lang="en-US" dirty="0"/>
              <a:t>2020 has the lowest orders but this is due to the data ending 26 </a:t>
            </a:r>
            <a:r>
              <a:rPr lang="en-US" dirty="0" err="1"/>
              <a:t>feb</a:t>
            </a:r>
            <a:r>
              <a:rPr lang="en-US" dirty="0"/>
              <a:t> 2020 which only accounts for around 2 months.</a:t>
            </a:r>
          </a:p>
        </p:txBody>
      </p:sp>
      <p:pic>
        <p:nvPicPr>
          <p:cNvPr id="4" name="Picture 3">
            <a:extLst>
              <a:ext uri="{FF2B5EF4-FFF2-40B4-BE49-F238E27FC236}">
                <a16:creationId xmlns:a16="http://schemas.microsoft.com/office/drawing/2014/main" id="{4F2D0449-48BC-F240-A24A-E0E3DAA404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864" y="1901725"/>
            <a:ext cx="8446168" cy="4458080"/>
          </a:xfrm>
          <a:prstGeom prst="rect">
            <a:avLst/>
          </a:prstGeom>
        </p:spPr>
      </p:pic>
      <p:sp>
        <p:nvSpPr>
          <p:cNvPr id="7" name="Slide Number Placeholder 6">
            <a:extLst>
              <a:ext uri="{FF2B5EF4-FFF2-40B4-BE49-F238E27FC236}">
                <a16:creationId xmlns:a16="http://schemas.microsoft.com/office/drawing/2014/main" id="{3A50D4F9-5C5C-DD76-FB00-311FDC5C341F}"/>
              </a:ext>
            </a:extLst>
          </p:cNvPr>
          <p:cNvSpPr>
            <a:spLocks noGrp="1"/>
          </p:cNvSpPr>
          <p:nvPr>
            <p:ph type="sldNum" sz="quarter" idx="12"/>
          </p:nvPr>
        </p:nvSpPr>
        <p:spPr/>
        <p:txBody>
          <a:bodyPr/>
          <a:lstStyle/>
          <a:p>
            <a:fld id="{7741F9CA-39C3-4C6E-BB91-C6AAACF8804B}" type="slidenum">
              <a:rPr lang="en-US" smtClean="0"/>
              <a:t>12</a:t>
            </a:fld>
            <a:endParaRPr lang="en-US"/>
          </a:p>
        </p:txBody>
      </p:sp>
    </p:spTree>
    <p:extLst>
      <p:ext uri="{BB962C8B-B14F-4D97-AF65-F5344CB8AC3E}">
        <p14:creationId xmlns:p14="http://schemas.microsoft.com/office/powerpoint/2010/main" val="4188046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0EEC8-9E6C-9D09-94D0-B22E7C183005}"/>
              </a:ext>
            </a:extLst>
          </p:cNvPr>
          <p:cNvSpPr>
            <a:spLocks noGrp="1"/>
          </p:cNvSpPr>
          <p:nvPr>
            <p:ph type="title"/>
          </p:nvPr>
        </p:nvSpPr>
        <p:spPr/>
        <p:txBody>
          <a:bodyPr>
            <a:normAutofit/>
          </a:bodyPr>
          <a:lstStyle/>
          <a:p>
            <a:r>
              <a:rPr lang="en-US" dirty="0"/>
              <a:t>MARKET BASKET ANALYSIS</a:t>
            </a:r>
          </a:p>
        </p:txBody>
      </p:sp>
      <p:sp>
        <p:nvSpPr>
          <p:cNvPr id="5" name="Text Placeholder 4">
            <a:extLst>
              <a:ext uri="{FF2B5EF4-FFF2-40B4-BE49-F238E27FC236}">
                <a16:creationId xmlns:a16="http://schemas.microsoft.com/office/drawing/2014/main" id="{A8E34AFC-4881-E647-57E4-E2B4A1E1F9A0}"/>
              </a:ext>
            </a:extLst>
          </p:cNvPr>
          <p:cNvSpPr>
            <a:spLocks noGrp="1"/>
          </p:cNvSpPr>
          <p:nvPr>
            <p:ph type="body" idx="1"/>
          </p:nvPr>
        </p:nvSpPr>
        <p:spPr/>
        <p:txBody>
          <a:bodyPr/>
          <a:lstStyle/>
          <a:p>
            <a:endParaRPr lang="en-US" dirty="0"/>
          </a:p>
        </p:txBody>
      </p:sp>
      <p:sp>
        <p:nvSpPr>
          <p:cNvPr id="2" name="Slide Number Placeholder 1">
            <a:extLst>
              <a:ext uri="{FF2B5EF4-FFF2-40B4-BE49-F238E27FC236}">
                <a16:creationId xmlns:a16="http://schemas.microsoft.com/office/drawing/2014/main" id="{65AC28C1-E864-68F3-E9E9-D4AEA3AFCC6B}"/>
              </a:ext>
            </a:extLst>
          </p:cNvPr>
          <p:cNvSpPr>
            <a:spLocks noGrp="1"/>
          </p:cNvSpPr>
          <p:nvPr>
            <p:ph type="sldNum" sz="quarter" idx="12"/>
          </p:nvPr>
        </p:nvSpPr>
        <p:spPr/>
        <p:txBody>
          <a:bodyPr/>
          <a:lstStyle/>
          <a:p>
            <a:fld id="{7741F9CA-39C3-4C6E-BB91-C6AAACF8804B}" type="slidenum">
              <a:rPr lang="en-US" smtClean="0"/>
              <a:t>13</a:t>
            </a:fld>
            <a:endParaRPr lang="en-US"/>
          </a:p>
        </p:txBody>
      </p:sp>
    </p:spTree>
    <p:extLst>
      <p:ext uri="{BB962C8B-B14F-4D97-AF65-F5344CB8AC3E}">
        <p14:creationId xmlns:p14="http://schemas.microsoft.com/office/powerpoint/2010/main" val="33241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19945C4-18C4-8BCA-F8E6-0B1C9637E5D5}"/>
              </a:ext>
            </a:extLst>
          </p:cNvPr>
          <p:cNvSpPr>
            <a:spLocks noGrp="1"/>
          </p:cNvSpPr>
          <p:nvPr>
            <p:ph type="title"/>
          </p:nvPr>
        </p:nvSpPr>
        <p:spPr/>
        <p:txBody>
          <a:bodyPr/>
          <a:lstStyle/>
          <a:p>
            <a:r>
              <a:rPr lang="en-US" dirty="0"/>
              <a:t>MARKET BASKET Analysis</a:t>
            </a:r>
          </a:p>
        </p:txBody>
      </p:sp>
      <p:sp>
        <p:nvSpPr>
          <p:cNvPr id="5" name="Content Placeholder 4">
            <a:extLst>
              <a:ext uri="{FF2B5EF4-FFF2-40B4-BE49-F238E27FC236}">
                <a16:creationId xmlns:a16="http://schemas.microsoft.com/office/drawing/2014/main" id="{0889DB4D-BCA1-E017-538A-FCAFEE4AB53F}"/>
              </a:ext>
            </a:extLst>
          </p:cNvPr>
          <p:cNvSpPr>
            <a:spLocks noGrp="1"/>
          </p:cNvSpPr>
          <p:nvPr>
            <p:ph idx="1"/>
          </p:nvPr>
        </p:nvSpPr>
        <p:spPr/>
        <p:txBody>
          <a:bodyPr/>
          <a:lstStyle/>
          <a:p>
            <a:pPr>
              <a:buNone/>
            </a:pPr>
            <a:r>
              <a:rPr lang="en-US" dirty="0"/>
              <a:t>Market basket analysis is a technique used to uncover relationships between items purchased together by </a:t>
            </a:r>
            <a:r>
              <a:rPr lang="en-US" dirty="0" err="1"/>
              <a:t>analysing</a:t>
            </a:r>
            <a:r>
              <a:rPr lang="en-US" dirty="0"/>
              <a:t> transactional data. It helps businesses understand customer buying behavior and optimize product placements or recommendations. The approach relies on association rules, identifying patterns. </a:t>
            </a:r>
          </a:p>
          <a:p>
            <a:pPr>
              <a:buNone/>
            </a:pPr>
            <a:r>
              <a:rPr lang="en-US" dirty="0"/>
              <a:t>Retailers and e-commerce platforms use this method to enhance sales strategies and targeted marketing. </a:t>
            </a:r>
          </a:p>
          <a:p>
            <a:pPr>
              <a:buNone/>
            </a:pPr>
            <a:r>
              <a:rPr lang="en-US" dirty="0"/>
              <a:t>Ultimately, it improves decision-making based on real transaction data, boosting revenue and customer satisfaction.</a:t>
            </a:r>
          </a:p>
        </p:txBody>
      </p:sp>
      <p:sp>
        <p:nvSpPr>
          <p:cNvPr id="2" name="Slide Number Placeholder 1">
            <a:extLst>
              <a:ext uri="{FF2B5EF4-FFF2-40B4-BE49-F238E27FC236}">
                <a16:creationId xmlns:a16="http://schemas.microsoft.com/office/drawing/2014/main" id="{2376B4BF-D5BB-2426-B3E9-21AFF13DF992}"/>
              </a:ext>
            </a:extLst>
          </p:cNvPr>
          <p:cNvSpPr>
            <a:spLocks noGrp="1"/>
          </p:cNvSpPr>
          <p:nvPr>
            <p:ph type="sldNum" sz="quarter" idx="12"/>
          </p:nvPr>
        </p:nvSpPr>
        <p:spPr/>
        <p:txBody>
          <a:bodyPr/>
          <a:lstStyle/>
          <a:p>
            <a:fld id="{7741F9CA-39C3-4C6E-BB91-C6AAACF8804B}" type="slidenum">
              <a:rPr lang="en-US" smtClean="0"/>
              <a:t>14</a:t>
            </a:fld>
            <a:endParaRPr lang="en-US"/>
          </a:p>
        </p:txBody>
      </p:sp>
    </p:spTree>
    <p:extLst>
      <p:ext uri="{BB962C8B-B14F-4D97-AF65-F5344CB8AC3E}">
        <p14:creationId xmlns:p14="http://schemas.microsoft.com/office/powerpoint/2010/main" val="3890210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A335D-CDA8-6382-04A0-7DE1C936D512}"/>
              </a:ext>
            </a:extLst>
          </p:cNvPr>
          <p:cNvSpPr>
            <a:spLocks noGrp="1"/>
          </p:cNvSpPr>
          <p:nvPr>
            <p:ph type="title"/>
          </p:nvPr>
        </p:nvSpPr>
        <p:spPr/>
        <p:txBody>
          <a:bodyPr/>
          <a:lstStyle/>
          <a:p>
            <a:r>
              <a:rPr lang="en-US" dirty="0"/>
              <a:t>Association rules</a:t>
            </a:r>
          </a:p>
        </p:txBody>
      </p:sp>
      <p:sp>
        <p:nvSpPr>
          <p:cNvPr id="3" name="Content Placeholder 2">
            <a:extLst>
              <a:ext uri="{FF2B5EF4-FFF2-40B4-BE49-F238E27FC236}">
                <a16:creationId xmlns:a16="http://schemas.microsoft.com/office/drawing/2014/main" id="{96D0CEA2-6754-9B85-13B6-9B34FBE90318}"/>
              </a:ext>
            </a:extLst>
          </p:cNvPr>
          <p:cNvSpPr>
            <a:spLocks noGrp="1"/>
          </p:cNvSpPr>
          <p:nvPr>
            <p:ph idx="1"/>
          </p:nvPr>
        </p:nvSpPr>
        <p:spPr>
          <a:xfrm>
            <a:off x="1024127" y="1981199"/>
            <a:ext cx="9720073" cy="4539917"/>
          </a:xfrm>
        </p:spPr>
        <p:txBody>
          <a:bodyPr>
            <a:normAutofit fontScale="92500" lnSpcReduction="10000"/>
          </a:bodyPr>
          <a:lstStyle/>
          <a:p>
            <a:r>
              <a:rPr lang="en-US" dirty="0"/>
              <a:t>Through the process of association rules, we can identify the relationships between all the products in every transaction.</a:t>
            </a:r>
          </a:p>
          <a:p>
            <a:r>
              <a:rPr lang="en-US" dirty="0"/>
              <a:t>Within the context of the dataset, these rules will help us </a:t>
            </a:r>
            <a:r>
              <a:rPr lang="en-US" dirty="0" err="1"/>
              <a:t>analyse</a:t>
            </a:r>
            <a:r>
              <a:rPr lang="en-US" dirty="0"/>
              <a:t> the different products purchased by each customer and accordingly we can identify which product to recommend for sale through product placement or strategies to boost sales.</a:t>
            </a:r>
          </a:p>
          <a:p>
            <a:r>
              <a:rPr lang="en-US" dirty="0"/>
              <a:t>Measures such as Support, Confidence and Lift are used to evaluate the relationship between the products.</a:t>
            </a:r>
          </a:p>
          <a:p>
            <a:r>
              <a:rPr lang="en-US" b="1" dirty="0"/>
              <a:t>Support</a:t>
            </a:r>
            <a:r>
              <a:rPr lang="en-US" dirty="0"/>
              <a:t> – The proportion of transactions containing both the antecedent and consequent, indicating how frequently the rule appears in the dataset.</a:t>
            </a:r>
          </a:p>
          <a:p>
            <a:r>
              <a:rPr lang="en-US" b="1" dirty="0"/>
              <a:t>Confidence</a:t>
            </a:r>
            <a:r>
              <a:rPr lang="en-US" dirty="0"/>
              <a:t> - The likelihood that a transaction containing the antecedent also contains the consequent, measuring the rule's reliability.</a:t>
            </a:r>
          </a:p>
          <a:p>
            <a:r>
              <a:rPr lang="en-US" b="1" dirty="0"/>
              <a:t>Lift</a:t>
            </a:r>
            <a:r>
              <a:rPr lang="en-US" dirty="0"/>
              <a:t> - The ratio of observed confidence to expected confidence if antecedent and consequent were independent, showing how much one item boosts the likelihood of another.</a:t>
            </a:r>
          </a:p>
        </p:txBody>
      </p:sp>
      <p:sp>
        <p:nvSpPr>
          <p:cNvPr id="6" name="Slide Number Placeholder 5">
            <a:extLst>
              <a:ext uri="{FF2B5EF4-FFF2-40B4-BE49-F238E27FC236}">
                <a16:creationId xmlns:a16="http://schemas.microsoft.com/office/drawing/2014/main" id="{D0D25B88-1323-9196-409F-52D7DDA61D7C}"/>
              </a:ext>
            </a:extLst>
          </p:cNvPr>
          <p:cNvSpPr>
            <a:spLocks noGrp="1"/>
          </p:cNvSpPr>
          <p:nvPr>
            <p:ph type="sldNum" sz="quarter" idx="12"/>
          </p:nvPr>
        </p:nvSpPr>
        <p:spPr/>
        <p:txBody>
          <a:bodyPr/>
          <a:lstStyle/>
          <a:p>
            <a:fld id="{7741F9CA-39C3-4C6E-BB91-C6AAACF8804B}" type="slidenum">
              <a:rPr lang="en-US" smtClean="0"/>
              <a:t>15</a:t>
            </a:fld>
            <a:endParaRPr lang="en-US"/>
          </a:p>
        </p:txBody>
      </p:sp>
    </p:spTree>
    <p:extLst>
      <p:ext uri="{BB962C8B-B14F-4D97-AF65-F5344CB8AC3E}">
        <p14:creationId xmlns:p14="http://schemas.microsoft.com/office/powerpoint/2010/main" val="2424271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6F88A-798E-950E-BA1C-7C5226038F0A}"/>
              </a:ext>
            </a:extLst>
          </p:cNvPr>
          <p:cNvSpPr>
            <a:spLocks noGrp="1"/>
          </p:cNvSpPr>
          <p:nvPr>
            <p:ph type="title"/>
          </p:nvPr>
        </p:nvSpPr>
        <p:spPr/>
        <p:txBody>
          <a:bodyPr/>
          <a:lstStyle/>
          <a:p>
            <a:r>
              <a:rPr lang="en-US" dirty="0"/>
              <a:t>KNIME WORKFLOW</a:t>
            </a:r>
          </a:p>
        </p:txBody>
      </p:sp>
      <p:sp>
        <p:nvSpPr>
          <p:cNvPr id="6" name="TextBox 5">
            <a:extLst>
              <a:ext uri="{FF2B5EF4-FFF2-40B4-BE49-F238E27FC236}">
                <a16:creationId xmlns:a16="http://schemas.microsoft.com/office/drawing/2014/main" id="{EEE78CA8-2DC0-8BBE-D267-AE2FF94A6D16}"/>
              </a:ext>
            </a:extLst>
          </p:cNvPr>
          <p:cNvSpPr txBox="1"/>
          <p:nvPr/>
        </p:nvSpPr>
        <p:spPr>
          <a:xfrm>
            <a:off x="1024128" y="4042897"/>
            <a:ext cx="11091672" cy="2308324"/>
          </a:xfrm>
          <a:prstGeom prst="rect">
            <a:avLst/>
          </a:prstGeom>
          <a:noFill/>
        </p:spPr>
        <p:txBody>
          <a:bodyPr wrap="square" rtlCol="0">
            <a:spAutoFit/>
          </a:bodyPr>
          <a:lstStyle/>
          <a:p>
            <a:r>
              <a:rPr lang="en-US" dirty="0"/>
              <a:t>To create a workflow for Market Basket Analysis, KNIME Analytics Platform is used. The data is prepared and the association rule learner node is </a:t>
            </a:r>
            <a:r>
              <a:rPr lang="en-US" dirty="0" err="1"/>
              <a:t>utilised</a:t>
            </a:r>
            <a:r>
              <a:rPr lang="en-US" dirty="0"/>
              <a:t> to generate the values for the measures support, confidence and lift used to identify relationships between different products.</a:t>
            </a:r>
          </a:p>
          <a:p>
            <a:endParaRPr lang="en-US" dirty="0"/>
          </a:p>
          <a:p>
            <a:r>
              <a:rPr lang="en-US" dirty="0"/>
              <a:t>The threshold value considered for minimum support is 5%.</a:t>
            </a:r>
          </a:p>
          <a:p>
            <a:r>
              <a:rPr lang="en-US" dirty="0"/>
              <a:t>The threshold value considered for minimum confidence is 60%</a:t>
            </a:r>
          </a:p>
          <a:p>
            <a:endParaRPr lang="en-US" dirty="0"/>
          </a:p>
          <a:p>
            <a:r>
              <a:rPr lang="en-US" dirty="0"/>
              <a:t>With these parameters, 24 rules have been created.</a:t>
            </a:r>
          </a:p>
        </p:txBody>
      </p:sp>
      <p:pic>
        <p:nvPicPr>
          <p:cNvPr id="4" name="Picture 3">
            <a:extLst>
              <a:ext uri="{FF2B5EF4-FFF2-40B4-BE49-F238E27FC236}">
                <a16:creationId xmlns:a16="http://schemas.microsoft.com/office/drawing/2014/main" id="{EBEF0DFF-70F3-435E-1D72-830215060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361" y="2084832"/>
            <a:ext cx="9869277" cy="1838582"/>
          </a:xfrm>
          <a:prstGeom prst="rect">
            <a:avLst/>
          </a:prstGeom>
        </p:spPr>
      </p:pic>
      <p:sp>
        <p:nvSpPr>
          <p:cNvPr id="8" name="Slide Number Placeholder 7">
            <a:extLst>
              <a:ext uri="{FF2B5EF4-FFF2-40B4-BE49-F238E27FC236}">
                <a16:creationId xmlns:a16="http://schemas.microsoft.com/office/drawing/2014/main" id="{8E6D411A-A261-A10A-1AB7-D83D96135D26}"/>
              </a:ext>
            </a:extLst>
          </p:cNvPr>
          <p:cNvSpPr>
            <a:spLocks noGrp="1"/>
          </p:cNvSpPr>
          <p:nvPr>
            <p:ph type="sldNum" sz="quarter" idx="12"/>
          </p:nvPr>
        </p:nvSpPr>
        <p:spPr/>
        <p:txBody>
          <a:bodyPr/>
          <a:lstStyle/>
          <a:p>
            <a:fld id="{7741F9CA-39C3-4C6E-BB91-C6AAACF8804B}" type="slidenum">
              <a:rPr lang="en-US" smtClean="0"/>
              <a:t>16</a:t>
            </a:fld>
            <a:endParaRPr lang="en-US"/>
          </a:p>
        </p:txBody>
      </p:sp>
    </p:spTree>
    <p:extLst>
      <p:ext uri="{BB962C8B-B14F-4D97-AF65-F5344CB8AC3E}">
        <p14:creationId xmlns:p14="http://schemas.microsoft.com/office/powerpoint/2010/main" val="1873475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709D4-9029-A9EC-1F10-C0D4714AAB8A}"/>
              </a:ext>
            </a:extLst>
          </p:cNvPr>
          <p:cNvSpPr>
            <a:spLocks noGrp="1"/>
          </p:cNvSpPr>
          <p:nvPr>
            <p:ph type="title"/>
          </p:nvPr>
        </p:nvSpPr>
        <p:spPr>
          <a:xfrm>
            <a:off x="1024127" y="585216"/>
            <a:ext cx="10582335" cy="1499616"/>
          </a:xfrm>
        </p:spPr>
        <p:txBody>
          <a:bodyPr/>
          <a:lstStyle/>
          <a:p>
            <a:r>
              <a:rPr lang="en-US" dirty="0"/>
              <a:t>Final Output &amp; Explanation of values</a:t>
            </a:r>
          </a:p>
        </p:txBody>
      </p:sp>
      <p:pic>
        <p:nvPicPr>
          <p:cNvPr id="4" name="Picture 3">
            <a:extLst>
              <a:ext uri="{FF2B5EF4-FFF2-40B4-BE49-F238E27FC236}">
                <a16:creationId xmlns:a16="http://schemas.microsoft.com/office/drawing/2014/main" id="{485DACC6-102C-92D6-2540-1C46B6448B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084832"/>
            <a:ext cx="11582400" cy="2441022"/>
          </a:xfrm>
          <a:prstGeom prst="rect">
            <a:avLst/>
          </a:prstGeom>
        </p:spPr>
      </p:pic>
      <p:sp>
        <p:nvSpPr>
          <p:cNvPr id="6" name="TextBox 5">
            <a:extLst>
              <a:ext uri="{FF2B5EF4-FFF2-40B4-BE49-F238E27FC236}">
                <a16:creationId xmlns:a16="http://schemas.microsoft.com/office/drawing/2014/main" id="{8A15535F-540F-2045-EC4A-D3FF44A0C00B}"/>
              </a:ext>
            </a:extLst>
          </p:cNvPr>
          <p:cNvSpPr txBox="1"/>
          <p:nvPr/>
        </p:nvSpPr>
        <p:spPr>
          <a:xfrm>
            <a:off x="425116" y="4684294"/>
            <a:ext cx="11462084"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 support value of 0.05 indicates the item appears in 5% of all transactions. The higher the support score the higher it appears in the dataset</a:t>
            </a:r>
          </a:p>
          <a:p>
            <a:pPr marL="285750" indent="-285750">
              <a:buFont typeface="Arial" panose="020B0604020202020204" pitchFamily="34" charset="0"/>
              <a:buChar char="•"/>
            </a:pPr>
            <a:r>
              <a:rPr lang="en-US" dirty="0"/>
              <a:t>Confidence value of 0.64 indicates that 64% of the time when the basket items are bought the recommended item is bought as well.</a:t>
            </a:r>
          </a:p>
          <a:p>
            <a:pPr marL="285750" indent="-285750">
              <a:buFont typeface="Arial" panose="020B0604020202020204" pitchFamily="34" charset="0"/>
              <a:buChar char="•"/>
            </a:pPr>
            <a:r>
              <a:rPr lang="en-US" dirty="0"/>
              <a:t>A positive lift value indicates that there is correlation between the products and there is a higher chance of the customer purchasing the recommended item. The higher the lift value, the higher the likelihood of additional purchase</a:t>
            </a:r>
          </a:p>
        </p:txBody>
      </p:sp>
      <p:sp>
        <p:nvSpPr>
          <p:cNvPr id="7" name="Slide Number Placeholder 6">
            <a:extLst>
              <a:ext uri="{FF2B5EF4-FFF2-40B4-BE49-F238E27FC236}">
                <a16:creationId xmlns:a16="http://schemas.microsoft.com/office/drawing/2014/main" id="{74DE3B34-7657-329E-537D-3784F03C2951}"/>
              </a:ext>
            </a:extLst>
          </p:cNvPr>
          <p:cNvSpPr>
            <a:spLocks noGrp="1"/>
          </p:cNvSpPr>
          <p:nvPr>
            <p:ph type="sldNum" sz="quarter" idx="12"/>
          </p:nvPr>
        </p:nvSpPr>
        <p:spPr/>
        <p:txBody>
          <a:bodyPr/>
          <a:lstStyle/>
          <a:p>
            <a:fld id="{7741F9CA-39C3-4C6E-BB91-C6AAACF8804B}" type="slidenum">
              <a:rPr lang="en-US" smtClean="0"/>
              <a:t>17</a:t>
            </a:fld>
            <a:endParaRPr lang="en-US"/>
          </a:p>
        </p:txBody>
      </p:sp>
    </p:spTree>
    <p:extLst>
      <p:ext uri="{BB962C8B-B14F-4D97-AF65-F5344CB8AC3E}">
        <p14:creationId xmlns:p14="http://schemas.microsoft.com/office/powerpoint/2010/main" val="540136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BFF6D8-3A4D-7ED6-2907-E92B20AF7BE4}"/>
              </a:ext>
            </a:extLst>
          </p:cNvPr>
          <p:cNvSpPr>
            <a:spLocks noGrp="1"/>
          </p:cNvSpPr>
          <p:nvPr>
            <p:ph type="title"/>
          </p:nvPr>
        </p:nvSpPr>
        <p:spPr/>
        <p:txBody>
          <a:bodyPr/>
          <a:lstStyle/>
          <a:p>
            <a:r>
              <a:rPr lang="en-US" dirty="0"/>
              <a:t>INFERENCES &amp; RECOMMENDATIONS</a:t>
            </a:r>
          </a:p>
        </p:txBody>
      </p:sp>
      <p:sp>
        <p:nvSpPr>
          <p:cNvPr id="5" name="Text Placeholder 4">
            <a:extLst>
              <a:ext uri="{FF2B5EF4-FFF2-40B4-BE49-F238E27FC236}">
                <a16:creationId xmlns:a16="http://schemas.microsoft.com/office/drawing/2014/main" id="{5BBC2B80-6FA6-3021-19E7-45C42DC5715E}"/>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5417F069-C420-4BE9-342C-88B98E1BDE97}"/>
              </a:ext>
            </a:extLst>
          </p:cNvPr>
          <p:cNvSpPr>
            <a:spLocks noGrp="1"/>
          </p:cNvSpPr>
          <p:nvPr>
            <p:ph type="sldNum" sz="quarter" idx="12"/>
          </p:nvPr>
        </p:nvSpPr>
        <p:spPr/>
        <p:txBody>
          <a:bodyPr/>
          <a:lstStyle/>
          <a:p>
            <a:fld id="{7741F9CA-39C3-4C6E-BB91-C6AAACF8804B}" type="slidenum">
              <a:rPr lang="en-US" smtClean="0"/>
              <a:t>18</a:t>
            </a:fld>
            <a:endParaRPr lang="en-US"/>
          </a:p>
        </p:txBody>
      </p:sp>
    </p:spTree>
    <p:extLst>
      <p:ext uri="{BB962C8B-B14F-4D97-AF65-F5344CB8AC3E}">
        <p14:creationId xmlns:p14="http://schemas.microsoft.com/office/powerpoint/2010/main" val="1189427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B724A-2203-AEC6-D7BB-1EABBED866EB}"/>
              </a:ext>
            </a:extLst>
          </p:cNvPr>
          <p:cNvSpPr>
            <a:spLocks noGrp="1"/>
          </p:cNvSpPr>
          <p:nvPr>
            <p:ph type="title"/>
          </p:nvPr>
        </p:nvSpPr>
        <p:spPr/>
        <p:txBody>
          <a:bodyPr/>
          <a:lstStyle/>
          <a:p>
            <a:r>
              <a:rPr lang="en-US" dirty="0"/>
              <a:t>INFERENCES &amp; RECOMMENDATIONS</a:t>
            </a:r>
          </a:p>
        </p:txBody>
      </p:sp>
      <p:sp>
        <p:nvSpPr>
          <p:cNvPr id="10" name="Slide Number Placeholder 9">
            <a:extLst>
              <a:ext uri="{FF2B5EF4-FFF2-40B4-BE49-F238E27FC236}">
                <a16:creationId xmlns:a16="http://schemas.microsoft.com/office/drawing/2014/main" id="{A4D0873E-5006-4C97-06D4-E39BE9F2672C}"/>
              </a:ext>
            </a:extLst>
          </p:cNvPr>
          <p:cNvSpPr>
            <a:spLocks noGrp="1"/>
          </p:cNvSpPr>
          <p:nvPr>
            <p:ph type="sldNum" sz="quarter" idx="12"/>
          </p:nvPr>
        </p:nvSpPr>
        <p:spPr/>
        <p:txBody>
          <a:bodyPr/>
          <a:lstStyle/>
          <a:p>
            <a:fld id="{7741F9CA-39C3-4C6E-BB91-C6AAACF8804B}" type="slidenum">
              <a:rPr lang="en-US" smtClean="0"/>
              <a:t>19</a:t>
            </a:fld>
            <a:endParaRPr lang="en-US"/>
          </a:p>
        </p:txBody>
      </p:sp>
      <p:sp>
        <p:nvSpPr>
          <p:cNvPr id="12" name="TextBox 11">
            <a:extLst>
              <a:ext uri="{FF2B5EF4-FFF2-40B4-BE49-F238E27FC236}">
                <a16:creationId xmlns:a16="http://schemas.microsoft.com/office/drawing/2014/main" id="{A05E86AE-CDC0-4A00-4468-65340EA9BE72}"/>
              </a:ext>
            </a:extLst>
          </p:cNvPr>
          <p:cNvSpPr txBox="1"/>
          <p:nvPr/>
        </p:nvSpPr>
        <p:spPr>
          <a:xfrm>
            <a:off x="967980" y="2220709"/>
            <a:ext cx="10959325" cy="4524315"/>
          </a:xfrm>
          <a:prstGeom prst="rect">
            <a:avLst/>
          </a:prstGeom>
          <a:noFill/>
        </p:spPr>
        <p:txBody>
          <a:bodyPr wrap="square" numCol="2" rtlCol="0">
            <a:spAutoFit/>
          </a:bodyPr>
          <a:lstStyle/>
          <a:p>
            <a:pPr marL="285750" indent="-285750">
              <a:buFont typeface="Arial" panose="020B0604020202020204" pitchFamily="34" charset="0"/>
              <a:buChar char="•"/>
            </a:pPr>
            <a:r>
              <a:rPr lang="en-US" b="1" dirty="0"/>
              <a:t>Exclusive Combo Deal</a:t>
            </a:r>
            <a:r>
              <a:rPr lang="en-US" dirty="0"/>
              <a:t>: Bundle yogurt, poultry, and aluminum foil with juice at a discounted price or offer a free small item to increase perceived value.</a:t>
            </a:r>
          </a:p>
          <a:p>
            <a:pPr marL="285750" indent="-285750">
              <a:buFont typeface="Arial" panose="020B0604020202020204" pitchFamily="34" charset="0"/>
              <a:buChar char="•"/>
            </a:pPr>
            <a:r>
              <a:rPr lang="en-US" b="1" dirty="0"/>
              <a:t>Buy-Two-Get-One-Free Offer</a:t>
            </a:r>
            <a:r>
              <a:rPr lang="en-US" dirty="0"/>
              <a:t>: Apply this promotion to dinner rolls, spaghetti sauce, and ice cream to encourage bulk purchases.</a:t>
            </a:r>
          </a:p>
          <a:p>
            <a:pPr marL="285750" indent="-285750">
              <a:buFont typeface="Arial" panose="020B0604020202020204" pitchFamily="34" charset="0"/>
              <a:buChar char="•"/>
            </a:pPr>
            <a:r>
              <a:rPr lang="en-US" b="1" dirty="0"/>
              <a:t>Household Essentials Bundle</a:t>
            </a:r>
            <a:r>
              <a:rPr lang="en-US" dirty="0"/>
              <a:t>: Offer paper towels, eggs, and pasta as a discounted set to attract families stocking up on necessities.</a:t>
            </a:r>
          </a:p>
          <a:p>
            <a:pPr marL="285750" indent="-285750">
              <a:buFont typeface="Arial" panose="020B0604020202020204" pitchFamily="34" charset="0"/>
              <a:buChar char="•"/>
            </a:pPr>
            <a:r>
              <a:rPr lang="en-US" b="1" dirty="0"/>
              <a:t>Cereal-Based Cross-Selling</a:t>
            </a:r>
            <a:r>
              <a:rPr lang="en-US" dirty="0"/>
              <a:t>: Give discounts on cheese, bagels, and sandwich bags when purchasing cereals, aligning with common breakfast habits.</a:t>
            </a:r>
          </a:p>
          <a:p>
            <a:pPr marL="285750" indent="-285750">
              <a:buFont typeface="Arial" panose="020B0604020202020204" pitchFamily="34" charset="0"/>
              <a:buChar char="•"/>
            </a:pPr>
            <a:r>
              <a:rPr lang="en-US" b="1" dirty="0"/>
              <a:t>Limited-Time Savings Promotion</a:t>
            </a:r>
            <a:r>
              <a:rPr lang="en-US" dirty="0"/>
              <a:t>: Introduce short-term discounts on poultry, laundry detergent, and mixes to drive impulse buys.</a:t>
            </a:r>
          </a:p>
          <a:p>
            <a:pPr marL="285750" indent="-285750">
              <a:buFont typeface="Arial" panose="020B0604020202020204" pitchFamily="34" charset="0"/>
              <a:buChar char="•"/>
            </a:pPr>
            <a:r>
              <a:rPr lang="en-US" b="1" dirty="0"/>
              <a:t>Loyalty-Based Rewards</a:t>
            </a:r>
            <a:r>
              <a:rPr lang="en-US" dirty="0"/>
              <a:t>: Develop a loyalty program where frequent buyers of combo deals and associated items earn exclusive perks.</a:t>
            </a:r>
          </a:p>
          <a:p>
            <a:pPr marL="285750" indent="-285750">
              <a:buFont typeface="Arial" panose="020B0604020202020204" pitchFamily="34" charset="0"/>
              <a:buChar char="•"/>
            </a:pPr>
            <a:r>
              <a:rPr lang="en-US" b="1" dirty="0"/>
              <a:t>Breakfast Combo Discount</a:t>
            </a:r>
            <a:r>
              <a:rPr lang="en-US" dirty="0"/>
              <a:t>: Provide a special offer on coffee/tea when customers purchase cereals and cheeses together.</a:t>
            </a:r>
          </a:p>
          <a:p>
            <a:pPr marL="285750" indent="-285750">
              <a:buFont typeface="Arial" panose="020B0604020202020204" pitchFamily="34" charset="0"/>
              <a:buChar char="•"/>
            </a:pPr>
            <a:r>
              <a:rPr lang="en-US" b="1" dirty="0"/>
              <a:t>Meal Prep Kit</a:t>
            </a:r>
            <a:r>
              <a:rPr lang="en-US" dirty="0"/>
              <a:t>: Bundle poultry with essential spices, marinades, and a bonus bottle of dishwashing liquid to simplify meal preparation.</a:t>
            </a:r>
          </a:p>
          <a:p>
            <a:pPr marL="285750" indent="-285750">
              <a:buFont typeface="Arial" panose="020B0604020202020204" pitchFamily="34" charset="0"/>
              <a:buChar char="•"/>
            </a:pPr>
            <a:r>
              <a:rPr lang="en-US" b="1" dirty="0"/>
              <a:t>Rotating Weekly Deals</a:t>
            </a:r>
            <a:r>
              <a:rPr lang="en-US" dirty="0"/>
              <a:t>: Rotate buy-two-get-one-free promotions on high-support items like yogurt and poultry to maintain engagement.</a:t>
            </a:r>
          </a:p>
          <a:p>
            <a:pPr marL="285750" indent="-285750">
              <a:buFont typeface="Arial" panose="020B0604020202020204" pitchFamily="34" charset="0"/>
              <a:buChar char="•"/>
            </a:pPr>
            <a:r>
              <a:rPr lang="en-US" b="1" dirty="0"/>
              <a:t>Customizable Mix-and-Match Deal</a:t>
            </a:r>
            <a:r>
              <a:rPr lang="en-US" dirty="0"/>
              <a:t>: Let customers pick any three associated items (yogurt, poultry, aluminum foil, juice, mixes) at a flat discounted rate.</a:t>
            </a:r>
          </a:p>
        </p:txBody>
      </p:sp>
    </p:spTree>
    <p:extLst>
      <p:ext uri="{BB962C8B-B14F-4D97-AF65-F5344CB8AC3E}">
        <p14:creationId xmlns:p14="http://schemas.microsoft.com/office/powerpoint/2010/main" val="3906523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F93A2-F219-0110-96C0-F4F0A72CC75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44A1ED8-0684-BBEA-2D3B-58CB4308360D}"/>
              </a:ext>
            </a:extLst>
          </p:cNvPr>
          <p:cNvSpPr>
            <a:spLocks noGrp="1"/>
          </p:cNvSpPr>
          <p:nvPr>
            <p:ph idx="1"/>
          </p:nvPr>
        </p:nvSpPr>
        <p:spPr>
          <a:xfrm>
            <a:off x="1024128" y="2084832"/>
            <a:ext cx="10143744" cy="4214617"/>
          </a:xfrm>
        </p:spPr>
        <p:txBody>
          <a:bodyPr>
            <a:normAutofit/>
          </a:bodyPr>
          <a:lstStyle/>
          <a:p>
            <a:pPr lvl="1"/>
            <a:r>
              <a:rPr lang="en-US" dirty="0"/>
              <a:t>PROBLEM STATEMENT </a:t>
            </a:r>
          </a:p>
          <a:p>
            <a:pPr lvl="1"/>
            <a:r>
              <a:rPr lang="en-US" dirty="0"/>
              <a:t>DATA CONTENTS</a:t>
            </a:r>
          </a:p>
          <a:p>
            <a:pPr lvl="1"/>
            <a:r>
              <a:rPr lang="en-US" dirty="0"/>
              <a:t>DATA DESCRIPTION</a:t>
            </a:r>
          </a:p>
          <a:p>
            <a:pPr lvl="1"/>
            <a:r>
              <a:rPr lang="en-US" dirty="0"/>
              <a:t>EXPLORATORY DATA ANALYSIS</a:t>
            </a:r>
          </a:p>
          <a:p>
            <a:pPr lvl="2"/>
            <a:r>
              <a:rPr lang="en-US" dirty="0"/>
              <a:t>UNIVARIATE ANALYSIS</a:t>
            </a:r>
          </a:p>
          <a:p>
            <a:pPr lvl="2"/>
            <a:r>
              <a:rPr lang="en-US" dirty="0"/>
              <a:t>BIVARIATE ANALYSIS</a:t>
            </a:r>
          </a:p>
          <a:p>
            <a:pPr lvl="2"/>
            <a:r>
              <a:rPr lang="en-US" dirty="0"/>
              <a:t>MULTIVARIATE ANALYSIS</a:t>
            </a:r>
          </a:p>
          <a:p>
            <a:pPr lvl="1"/>
            <a:r>
              <a:rPr lang="en-US" dirty="0"/>
              <a:t>MARKET BASKET ANALYSIS</a:t>
            </a:r>
          </a:p>
          <a:p>
            <a:pPr lvl="2"/>
            <a:r>
              <a:rPr lang="en-US" dirty="0"/>
              <a:t>MARKET BASKET ANALYSIS</a:t>
            </a:r>
          </a:p>
          <a:p>
            <a:pPr lvl="2"/>
            <a:r>
              <a:rPr lang="en-US" dirty="0"/>
              <a:t>ASSOCIATION RULES</a:t>
            </a:r>
          </a:p>
          <a:p>
            <a:pPr lvl="2"/>
            <a:r>
              <a:rPr lang="en-US" dirty="0"/>
              <a:t>KNIME WORKFLOW</a:t>
            </a:r>
          </a:p>
          <a:p>
            <a:pPr lvl="2"/>
            <a:r>
              <a:rPr lang="en-US" dirty="0"/>
              <a:t>FINAL OUTPUT &amp; EXPLANATION OF VALUES</a:t>
            </a:r>
          </a:p>
          <a:p>
            <a:pPr lvl="1"/>
            <a:r>
              <a:rPr lang="en-US" dirty="0"/>
              <a:t>INFERENCES &amp; RECOMMENDATIONS</a:t>
            </a:r>
          </a:p>
        </p:txBody>
      </p:sp>
      <p:sp>
        <p:nvSpPr>
          <p:cNvPr id="4" name="Slide Number Placeholder 3">
            <a:extLst>
              <a:ext uri="{FF2B5EF4-FFF2-40B4-BE49-F238E27FC236}">
                <a16:creationId xmlns:a16="http://schemas.microsoft.com/office/drawing/2014/main" id="{D0DF0333-8E97-8A3A-158E-9496BABF7E24}"/>
              </a:ext>
            </a:extLst>
          </p:cNvPr>
          <p:cNvSpPr>
            <a:spLocks noGrp="1"/>
          </p:cNvSpPr>
          <p:nvPr>
            <p:ph type="sldNum" sz="quarter" idx="12"/>
          </p:nvPr>
        </p:nvSpPr>
        <p:spPr/>
        <p:txBody>
          <a:bodyPr/>
          <a:lstStyle/>
          <a:p>
            <a:fld id="{7741F9CA-39C3-4C6E-BB91-C6AAACF8804B}" type="slidenum">
              <a:rPr lang="en-US" smtClean="0"/>
              <a:t>2</a:t>
            </a:fld>
            <a:endParaRPr lang="en-US"/>
          </a:p>
        </p:txBody>
      </p:sp>
    </p:spTree>
    <p:extLst>
      <p:ext uri="{BB962C8B-B14F-4D97-AF65-F5344CB8AC3E}">
        <p14:creationId xmlns:p14="http://schemas.microsoft.com/office/powerpoint/2010/main" val="123416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E2C87-DA9F-7255-A18E-0D451F1F712F}"/>
              </a:ext>
            </a:extLst>
          </p:cNvPr>
          <p:cNvSpPr>
            <a:spLocks noGrp="1"/>
          </p:cNvSpPr>
          <p:nvPr>
            <p:ph type="ctrTitle"/>
          </p:nvPr>
        </p:nvSpPr>
        <p:spPr/>
        <p:txBody>
          <a:bodyPr/>
          <a:lstStyle/>
          <a:p>
            <a:r>
              <a:rPr lang="en-US" dirty="0">
                <a:solidFill>
                  <a:schemeClr val="accent2"/>
                </a:solidFill>
              </a:rPr>
              <a:t>END OF PART 2</a:t>
            </a:r>
          </a:p>
        </p:txBody>
      </p:sp>
      <p:sp>
        <p:nvSpPr>
          <p:cNvPr id="5" name="Subtitle 4">
            <a:extLst>
              <a:ext uri="{FF2B5EF4-FFF2-40B4-BE49-F238E27FC236}">
                <a16:creationId xmlns:a16="http://schemas.microsoft.com/office/drawing/2014/main" id="{916372D2-4B31-9047-4E46-C2D50E703AC3}"/>
              </a:ext>
            </a:extLst>
          </p:cNvPr>
          <p:cNvSpPr>
            <a:spLocks noGrp="1"/>
          </p:cNvSpPr>
          <p:nvPr>
            <p:ph type="subTitle" idx="1"/>
          </p:nvPr>
        </p:nvSpPr>
        <p:spPr/>
        <p:txBody>
          <a:bodyPr/>
          <a:lstStyle/>
          <a:p>
            <a:r>
              <a:rPr lang="en-US" dirty="0">
                <a:solidFill>
                  <a:schemeClr val="accent2"/>
                </a:solidFill>
              </a:rPr>
              <a:t>PGP-DSBA MRA Main Project</a:t>
            </a:r>
          </a:p>
          <a:p>
            <a:r>
              <a:rPr lang="en-US" sz="1400" dirty="0">
                <a:solidFill>
                  <a:schemeClr val="accent2"/>
                </a:solidFill>
              </a:rPr>
              <a:t>BY</a:t>
            </a:r>
          </a:p>
          <a:p>
            <a:r>
              <a:rPr lang="en-US" sz="1400" dirty="0">
                <a:solidFill>
                  <a:schemeClr val="accent2"/>
                </a:solidFill>
              </a:rPr>
              <a:t>ISHAAN SHAKTI JAYARAMAN</a:t>
            </a:r>
          </a:p>
          <a:p>
            <a:r>
              <a:rPr lang="en-US" sz="1400" dirty="0">
                <a:solidFill>
                  <a:schemeClr val="accent2"/>
                </a:solidFill>
              </a:rPr>
              <a:t>PGPDSBA.O.JULY24.A </a:t>
            </a:r>
          </a:p>
        </p:txBody>
      </p:sp>
      <p:sp>
        <p:nvSpPr>
          <p:cNvPr id="2" name="Slide Number Placeholder 1">
            <a:extLst>
              <a:ext uri="{FF2B5EF4-FFF2-40B4-BE49-F238E27FC236}">
                <a16:creationId xmlns:a16="http://schemas.microsoft.com/office/drawing/2014/main" id="{C11D4179-C7A5-81C3-5443-D948ECDE6E73}"/>
              </a:ext>
            </a:extLst>
          </p:cNvPr>
          <p:cNvSpPr>
            <a:spLocks noGrp="1"/>
          </p:cNvSpPr>
          <p:nvPr>
            <p:ph type="sldNum" sz="quarter" idx="12"/>
          </p:nvPr>
        </p:nvSpPr>
        <p:spPr/>
        <p:txBody>
          <a:bodyPr/>
          <a:lstStyle/>
          <a:p>
            <a:fld id="{7741F9CA-39C3-4C6E-BB91-C6AAACF8804B}" type="slidenum">
              <a:rPr lang="en-US" smtClean="0"/>
              <a:t>20</a:t>
            </a:fld>
            <a:endParaRPr lang="en-US"/>
          </a:p>
        </p:txBody>
      </p:sp>
    </p:spTree>
    <p:extLst>
      <p:ext uri="{BB962C8B-B14F-4D97-AF65-F5344CB8AC3E}">
        <p14:creationId xmlns:p14="http://schemas.microsoft.com/office/powerpoint/2010/main" val="255453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C614F-8DBB-0AA1-1693-81648887F2A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526CCD87-64E4-055E-1886-5EF672059337}"/>
              </a:ext>
            </a:extLst>
          </p:cNvPr>
          <p:cNvSpPr>
            <a:spLocks noGrp="1"/>
          </p:cNvSpPr>
          <p:nvPr>
            <p:ph idx="1"/>
          </p:nvPr>
        </p:nvSpPr>
        <p:spPr/>
        <p:txBody>
          <a:bodyPr/>
          <a:lstStyle/>
          <a:p>
            <a:r>
              <a:rPr lang="en-US" dirty="0"/>
              <a:t>In the competitive grocery retail industry, identifying frequently purchased item combinations is essential for boosting sales and customer satisfaction. By analyzing Point of Sale (POS) data using association rule mining, businesses can uncover key purchasing patterns. These insights enable stores to create targeted combo offers and discounts, increasing basket size and revenue. Aligning promotions with customer preferences enhances retention and profitability. Data-driven strategies also help optimize inventory and reduce operational inefficiencies.</a:t>
            </a:r>
          </a:p>
        </p:txBody>
      </p:sp>
      <p:sp>
        <p:nvSpPr>
          <p:cNvPr id="4" name="Slide Number Placeholder 3">
            <a:extLst>
              <a:ext uri="{FF2B5EF4-FFF2-40B4-BE49-F238E27FC236}">
                <a16:creationId xmlns:a16="http://schemas.microsoft.com/office/drawing/2014/main" id="{762A052F-0256-0250-1996-F53693BF2F81}"/>
              </a:ext>
            </a:extLst>
          </p:cNvPr>
          <p:cNvSpPr>
            <a:spLocks noGrp="1"/>
          </p:cNvSpPr>
          <p:nvPr>
            <p:ph type="sldNum" sz="quarter" idx="12"/>
          </p:nvPr>
        </p:nvSpPr>
        <p:spPr/>
        <p:txBody>
          <a:bodyPr/>
          <a:lstStyle/>
          <a:p>
            <a:fld id="{7741F9CA-39C3-4C6E-BB91-C6AAACF8804B}" type="slidenum">
              <a:rPr lang="en-US" smtClean="0"/>
              <a:t>3</a:t>
            </a:fld>
            <a:endParaRPr lang="en-US"/>
          </a:p>
        </p:txBody>
      </p:sp>
    </p:spTree>
    <p:extLst>
      <p:ext uri="{BB962C8B-B14F-4D97-AF65-F5344CB8AC3E}">
        <p14:creationId xmlns:p14="http://schemas.microsoft.com/office/powerpoint/2010/main" val="945160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B9A1C-728F-8D98-DD5C-273AF946278F}"/>
              </a:ext>
            </a:extLst>
          </p:cNvPr>
          <p:cNvSpPr>
            <a:spLocks noGrp="1"/>
          </p:cNvSpPr>
          <p:nvPr>
            <p:ph type="title"/>
          </p:nvPr>
        </p:nvSpPr>
        <p:spPr/>
        <p:txBody>
          <a:bodyPr/>
          <a:lstStyle/>
          <a:p>
            <a:r>
              <a:rPr lang="en-US" dirty="0"/>
              <a:t>Data Contents</a:t>
            </a:r>
          </a:p>
        </p:txBody>
      </p:sp>
      <p:sp>
        <p:nvSpPr>
          <p:cNvPr id="3" name="Content Placeholder 2">
            <a:extLst>
              <a:ext uri="{FF2B5EF4-FFF2-40B4-BE49-F238E27FC236}">
                <a16:creationId xmlns:a16="http://schemas.microsoft.com/office/drawing/2014/main" id="{6AE01080-2193-45E7-79E9-969D5735D519}"/>
              </a:ext>
            </a:extLst>
          </p:cNvPr>
          <p:cNvSpPr>
            <a:spLocks noGrp="1"/>
          </p:cNvSpPr>
          <p:nvPr>
            <p:ph idx="1"/>
          </p:nvPr>
        </p:nvSpPr>
        <p:spPr>
          <a:xfrm>
            <a:off x="1024128" y="2312633"/>
            <a:ext cx="9720073" cy="4023360"/>
          </a:xfrm>
        </p:spPr>
        <p:txBody>
          <a:bodyPr/>
          <a:lstStyle/>
          <a:p>
            <a:pPr marL="0" indent="0">
              <a:buNone/>
            </a:pPr>
            <a:r>
              <a:rPr lang="en-US" dirty="0"/>
              <a:t>The dataset (dataset_group.csv) contains</a:t>
            </a:r>
            <a:r>
              <a:rPr lang="en-US" b="0" i="0" dirty="0">
                <a:solidFill>
                  <a:srgbClr val="000000"/>
                </a:solidFill>
                <a:effectLst/>
                <a:latin typeface="Inter"/>
              </a:rPr>
              <a:t> transactional data from a grocery store, where each row represents a product purchased in a specific order.</a:t>
            </a:r>
            <a:r>
              <a:rPr lang="en-US" dirty="0"/>
              <a:t>.</a:t>
            </a:r>
          </a:p>
          <a:p>
            <a:pPr>
              <a:buFont typeface="Arial" panose="020B0604020202020204" pitchFamily="34" charset="0"/>
              <a:buChar char="•"/>
            </a:pPr>
            <a:r>
              <a:rPr lang="en-US" dirty="0"/>
              <a:t> There are 20641 observations in the dataset</a:t>
            </a:r>
          </a:p>
          <a:p>
            <a:pPr>
              <a:buFont typeface="Arial" panose="020B0604020202020204" pitchFamily="34" charset="0"/>
              <a:buChar char="•"/>
            </a:pPr>
            <a:r>
              <a:rPr lang="en-US" dirty="0"/>
              <a:t> There are 3 columns of which 1 is a numerical variable, 2 are categorical variables.</a:t>
            </a:r>
          </a:p>
          <a:p>
            <a:pPr>
              <a:buFont typeface="Arial" panose="020B0604020202020204" pitchFamily="34" charset="0"/>
              <a:buChar char="•"/>
            </a:pPr>
            <a:r>
              <a:rPr lang="en-US" dirty="0"/>
              <a:t> There are no null values in the dataset.</a:t>
            </a:r>
          </a:p>
          <a:p>
            <a:pPr>
              <a:buFont typeface="Arial" panose="020B0604020202020204" pitchFamily="34" charset="0"/>
              <a:buChar char="•"/>
            </a:pPr>
            <a:r>
              <a:rPr lang="en-US" dirty="0"/>
              <a:t> There are 4730 duplicate entries in the dataset however these are duplicate entries of Order ID with each containing different product purchased, There is no need to delete these duplicate entries.</a:t>
            </a:r>
          </a:p>
          <a:p>
            <a:pPr>
              <a:buFont typeface="Arial" panose="020B0604020202020204" pitchFamily="34" charset="0"/>
              <a:buChar char="•"/>
            </a:pPr>
            <a:r>
              <a:rPr lang="en-US" dirty="0"/>
              <a:t> The data of orders ranges from 01/01/18 to 26/02/20.</a:t>
            </a:r>
          </a:p>
        </p:txBody>
      </p:sp>
      <p:sp>
        <p:nvSpPr>
          <p:cNvPr id="4" name="Slide Number Placeholder 3">
            <a:extLst>
              <a:ext uri="{FF2B5EF4-FFF2-40B4-BE49-F238E27FC236}">
                <a16:creationId xmlns:a16="http://schemas.microsoft.com/office/drawing/2014/main" id="{97486B22-B700-EAFC-CB55-D5C340C5F1FC}"/>
              </a:ext>
            </a:extLst>
          </p:cNvPr>
          <p:cNvSpPr>
            <a:spLocks noGrp="1"/>
          </p:cNvSpPr>
          <p:nvPr>
            <p:ph type="sldNum" sz="quarter" idx="12"/>
          </p:nvPr>
        </p:nvSpPr>
        <p:spPr/>
        <p:txBody>
          <a:bodyPr/>
          <a:lstStyle/>
          <a:p>
            <a:fld id="{7741F9CA-39C3-4C6E-BB91-C6AAACF8804B}" type="slidenum">
              <a:rPr lang="en-US" smtClean="0"/>
              <a:t>4</a:t>
            </a:fld>
            <a:endParaRPr lang="en-US"/>
          </a:p>
        </p:txBody>
      </p:sp>
    </p:spTree>
    <p:extLst>
      <p:ext uri="{BB962C8B-B14F-4D97-AF65-F5344CB8AC3E}">
        <p14:creationId xmlns:p14="http://schemas.microsoft.com/office/powerpoint/2010/main" val="21406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B202-B3F9-CE63-0051-D264E2CBC211}"/>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D7FA18FE-B36D-8B12-98D8-1DB7C8303923}"/>
              </a:ext>
            </a:extLst>
          </p:cNvPr>
          <p:cNvSpPr>
            <a:spLocks noGrp="1"/>
          </p:cNvSpPr>
          <p:nvPr>
            <p:ph idx="1"/>
          </p:nvPr>
        </p:nvSpPr>
        <p:spPr>
          <a:xfrm>
            <a:off x="926977" y="1958790"/>
            <a:ext cx="10515600" cy="4667250"/>
          </a:xfrm>
        </p:spPr>
        <p:txBody>
          <a:bodyPr numCol="2">
            <a:normAutofit/>
          </a:bodyPr>
          <a:lstStyle/>
          <a:p>
            <a:pPr algn="l">
              <a:buFont typeface="Arial" panose="020B0604020202020204" pitchFamily="34" charset="0"/>
              <a:buChar char="•"/>
            </a:pPr>
            <a:r>
              <a:rPr lang="en-US" b="1" dirty="0">
                <a:solidFill>
                  <a:srgbClr val="000000"/>
                </a:solidFill>
                <a:latin typeface="Inter"/>
              </a:rPr>
              <a:t> </a:t>
            </a:r>
            <a:r>
              <a:rPr lang="en-US" b="1" i="0" dirty="0">
                <a:solidFill>
                  <a:srgbClr val="000000"/>
                </a:solidFill>
                <a:effectLst/>
                <a:latin typeface="Inter"/>
              </a:rPr>
              <a:t>Date:</a:t>
            </a:r>
            <a:r>
              <a:rPr lang="en-US" b="0" i="0" dirty="0">
                <a:solidFill>
                  <a:srgbClr val="000000"/>
                </a:solidFill>
                <a:effectLst/>
                <a:latin typeface="Inter"/>
              </a:rPr>
              <a:t> The date when the transaction took place.</a:t>
            </a:r>
          </a:p>
          <a:p>
            <a:pPr algn="l">
              <a:buFont typeface="Arial" panose="020B0604020202020204" pitchFamily="34" charset="0"/>
              <a:buChar char="•"/>
            </a:pPr>
            <a:r>
              <a:rPr lang="en-US" b="1" i="0" dirty="0">
                <a:solidFill>
                  <a:srgbClr val="000000"/>
                </a:solidFill>
                <a:effectLst/>
                <a:latin typeface="Inter"/>
              </a:rPr>
              <a:t> </a:t>
            </a:r>
            <a:r>
              <a:rPr lang="en-US" b="1" i="0" dirty="0" err="1">
                <a:solidFill>
                  <a:srgbClr val="000000"/>
                </a:solidFill>
                <a:effectLst/>
                <a:latin typeface="Inter"/>
              </a:rPr>
              <a:t>Order_id</a:t>
            </a:r>
            <a:r>
              <a:rPr lang="en-US" b="1" i="0" dirty="0">
                <a:solidFill>
                  <a:srgbClr val="000000"/>
                </a:solidFill>
                <a:effectLst/>
                <a:latin typeface="Inter"/>
              </a:rPr>
              <a:t>:</a:t>
            </a:r>
            <a:r>
              <a:rPr lang="en-US" b="0" i="0" dirty="0">
                <a:solidFill>
                  <a:srgbClr val="000000"/>
                </a:solidFill>
                <a:effectLst/>
                <a:latin typeface="Inter"/>
              </a:rPr>
              <a:t> A unique identifier for each customer order.</a:t>
            </a:r>
          </a:p>
          <a:p>
            <a:pPr algn="l">
              <a:buFont typeface="Arial" panose="020B0604020202020204" pitchFamily="34" charset="0"/>
              <a:buChar char="•"/>
            </a:pPr>
            <a:r>
              <a:rPr lang="en-US" b="1" i="0" dirty="0">
                <a:solidFill>
                  <a:srgbClr val="000000"/>
                </a:solidFill>
                <a:effectLst/>
                <a:latin typeface="Inter"/>
              </a:rPr>
              <a:t> Product:</a:t>
            </a:r>
            <a:r>
              <a:rPr lang="en-US" b="0" i="0" dirty="0">
                <a:solidFill>
                  <a:srgbClr val="000000"/>
                </a:solidFill>
                <a:effectLst/>
                <a:latin typeface="Inter"/>
              </a:rPr>
              <a:t> The individual item purchased in the transaction.</a:t>
            </a:r>
          </a:p>
        </p:txBody>
      </p:sp>
      <p:sp>
        <p:nvSpPr>
          <p:cNvPr id="4" name="Slide Number Placeholder 3">
            <a:extLst>
              <a:ext uri="{FF2B5EF4-FFF2-40B4-BE49-F238E27FC236}">
                <a16:creationId xmlns:a16="http://schemas.microsoft.com/office/drawing/2014/main" id="{FAF2C148-9755-BF3D-4568-0EB66CD0CF14}"/>
              </a:ext>
            </a:extLst>
          </p:cNvPr>
          <p:cNvSpPr>
            <a:spLocks noGrp="1"/>
          </p:cNvSpPr>
          <p:nvPr>
            <p:ph type="sldNum" sz="quarter" idx="12"/>
          </p:nvPr>
        </p:nvSpPr>
        <p:spPr/>
        <p:txBody>
          <a:bodyPr/>
          <a:lstStyle/>
          <a:p>
            <a:fld id="{7741F9CA-39C3-4C6E-BB91-C6AAACF8804B}" type="slidenum">
              <a:rPr lang="en-US" smtClean="0"/>
              <a:t>5</a:t>
            </a:fld>
            <a:endParaRPr lang="en-US"/>
          </a:p>
        </p:txBody>
      </p:sp>
    </p:spTree>
    <p:extLst>
      <p:ext uri="{BB962C8B-B14F-4D97-AF65-F5344CB8AC3E}">
        <p14:creationId xmlns:p14="http://schemas.microsoft.com/office/powerpoint/2010/main" val="1577406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D98A-F7E4-1F70-6B95-3FBFB506E4D8}"/>
              </a:ext>
            </a:extLst>
          </p:cNvPr>
          <p:cNvSpPr>
            <a:spLocks noGrp="1"/>
          </p:cNvSpPr>
          <p:nvPr>
            <p:ph type="title"/>
          </p:nvPr>
        </p:nvSpPr>
        <p:spPr>
          <a:xfrm>
            <a:off x="514904" y="4960137"/>
            <a:ext cx="7714695" cy="1463040"/>
          </a:xfrm>
        </p:spPr>
        <p:txBody>
          <a:bodyPr>
            <a:normAutofit/>
          </a:bodyPr>
          <a:lstStyle/>
          <a:p>
            <a:r>
              <a:rPr lang="en-US" sz="4400" dirty="0"/>
              <a:t>Exploratory DATA ANALYSIS</a:t>
            </a:r>
          </a:p>
        </p:txBody>
      </p:sp>
      <p:sp>
        <p:nvSpPr>
          <p:cNvPr id="4" name="Text Placeholder 3">
            <a:extLst>
              <a:ext uri="{FF2B5EF4-FFF2-40B4-BE49-F238E27FC236}">
                <a16:creationId xmlns:a16="http://schemas.microsoft.com/office/drawing/2014/main" id="{5F10BD4F-EAE1-9D99-7AC7-CB9FE69E30B8}"/>
              </a:ext>
            </a:extLst>
          </p:cNvPr>
          <p:cNvSpPr>
            <a:spLocks noGrp="1"/>
          </p:cNvSpPr>
          <p:nvPr>
            <p:ph type="body" idx="1"/>
          </p:nvPr>
        </p:nvSpPr>
        <p:spPr/>
        <p:txBody>
          <a:bodyPr>
            <a:normAutofit/>
          </a:bodyPr>
          <a:lstStyle/>
          <a:p>
            <a:r>
              <a:rPr lang="en-US" dirty="0"/>
              <a:t>Univariate analysis</a:t>
            </a:r>
            <a:br>
              <a:rPr lang="en-US" dirty="0"/>
            </a:br>
            <a:r>
              <a:rPr lang="en-US" dirty="0"/>
              <a:t>Bivariate Analysis</a:t>
            </a:r>
            <a:br>
              <a:rPr lang="en-US" dirty="0"/>
            </a:br>
            <a:r>
              <a:rPr lang="en-US" dirty="0"/>
              <a:t>Multivariate Analysis</a:t>
            </a:r>
          </a:p>
        </p:txBody>
      </p:sp>
      <p:sp>
        <p:nvSpPr>
          <p:cNvPr id="3" name="Slide Number Placeholder 2">
            <a:extLst>
              <a:ext uri="{FF2B5EF4-FFF2-40B4-BE49-F238E27FC236}">
                <a16:creationId xmlns:a16="http://schemas.microsoft.com/office/drawing/2014/main" id="{E54201B7-D7AA-56E2-CD11-F49FCD3D332F}"/>
              </a:ext>
            </a:extLst>
          </p:cNvPr>
          <p:cNvSpPr>
            <a:spLocks noGrp="1"/>
          </p:cNvSpPr>
          <p:nvPr>
            <p:ph type="sldNum" sz="quarter" idx="12"/>
          </p:nvPr>
        </p:nvSpPr>
        <p:spPr/>
        <p:txBody>
          <a:bodyPr/>
          <a:lstStyle/>
          <a:p>
            <a:fld id="{7741F9CA-39C3-4C6E-BB91-C6AAACF8804B}" type="slidenum">
              <a:rPr lang="en-US" smtClean="0"/>
              <a:t>6</a:t>
            </a:fld>
            <a:endParaRPr lang="en-US"/>
          </a:p>
        </p:txBody>
      </p:sp>
    </p:spTree>
    <p:extLst>
      <p:ext uri="{BB962C8B-B14F-4D97-AF65-F5344CB8AC3E}">
        <p14:creationId xmlns:p14="http://schemas.microsoft.com/office/powerpoint/2010/main" val="4071025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DB2C-7BFD-EBA0-5F38-815B68CFF75D}"/>
              </a:ext>
            </a:extLst>
          </p:cNvPr>
          <p:cNvSpPr>
            <a:spLocks noGrp="1"/>
          </p:cNvSpPr>
          <p:nvPr>
            <p:ph type="title"/>
          </p:nvPr>
        </p:nvSpPr>
        <p:spPr/>
        <p:txBody>
          <a:bodyPr/>
          <a:lstStyle/>
          <a:p>
            <a:r>
              <a:rPr lang="en-US" dirty="0"/>
              <a:t>PRODUCT TREEMAP</a:t>
            </a:r>
          </a:p>
        </p:txBody>
      </p:sp>
      <p:sp>
        <p:nvSpPr>
          <p:cNvPr id="6" name="TextBox 5">
            <a:extLst>
              <a:ext uri="{FF2B5EF4-FFF2-40B4-BE49-F238E27FC236}">
                <a16:creationId xmlns:a16="http://schemas.microsoft.com/office/drawing/2014/main" id="{FE8C8768-C87D-8ECB-BDAA-DA13C9C8013B}"/>
              </a:ext>
            </a:extLst>
          </p:cNvPr>
          <p:cNvSpPr txBox="1"/>
          <p:nvPr/>
        </p:nvSpPr>
        <p:spPr>
          <a:xfrm>
            <a:off x="8558934" y="2335225"/>
            <a:ext cx="35299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Poultry is the most ordered product followed by soda, cereals, ice cream and cheeses.</a:t>
            </a:r>
          </a:p>
          <a:p>
            <a:pPr marL="285750" indent="-285750">
              <a:buFont typeface="Arial" panose="020B0604020202020204" pitchFamily="34" charset="0"/>
              <a:buChar char="•"/>
            </a:pPr>
            <a:r>
              <a:rPr lang="en-US" dirty="0"/>
              <a:t>The distribution of all products ordered are slightly uniform.</a:t>
            </a:r>
          </a:p>
          <a:p>
            <a:pPr marL="285750" indent="-285750">
              <a:buFont typeface="Arial" panose="020B0604020202020204" pitchFamily="34" charset="0"/>
              <a:buChar char="•"/>
            </a:pPr>
            <a:r>
              <a:rPr lang="en-US" dirty="0"/>
              <a:t>The lowest ordered product is hand soap. </a:t>
            </a:r>
          </a:p>
        </p:txBody>
      </p:sp>
      <p:pic>
        <p:nvPicPr>
          <p:cNvPr id="4" name="Picture 3">
            <a:extLst>
              <a:ext uri="{FF2B5EF4-FFF2-40B4-BE49-F238E27FC236}">
                <a16:creationId xmlns:a16="http://schemas.microsoft.com/office/drawing/2014/main" id="{2C38C05B-B8FB-91C9-DD7C-8DAE4826B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589" y="2084832"/>
            <a:ext cx="8386482" cy="4114800"/>
          </a:xfrm>
          <a:prstGeom prst="rect">
            <a:avLst/>
          </a:prstGeom>
        </p:spPr>
      </p:pic>
      <p:sp>
        <p:nvSpPr>
          <p:cNvPr id="7" name="Slide Number Placeholder 6">
            <a:extLst>
              <a:ext uri="{FF2B5EF4-FFF2-40B4-BE49-F238E27FC236}">
                <a16:creationId xmlns:a16="http://schemas.microsoft.com/office/drawing/2014/main" id="{AB8EC357-EE77-DFB5-55F6-BBFC3A458640}"/>
              </a:ext>
            </a:extLst>
          </p:cNvPr>
          <p:cNvSpPr>
            <a:spLocks noGrp="1"/>
          </p:cNvSpPr>
          <p:nvPr>
            <p:ph type="sldNum" sz="quarter" idx="12"/>
          </p:nvPr>
        </p:nvSpPr>
        <p:spPr/>
        <p:txBody>
          <a:bodyPr/>
          <a:lstStyle/>
          <a:p>
            <a:fld id="{7741F9CA-39C3-4C6E-BB91-C6AAACF8804B}" type="slidenum">
              <a:rPr lang="en-US" smtClean="0"/>
              <a:t>7</a:t>
            </a:fld>
            <a:endParaRPr lang="en-US"/>
          </a:p>
        </p:txBody>
      </p:sp>
    </p:spTree>
    <p:extLst>
      <p:ext uri="{BB962C8B-B14F-4D97-AF65-F5344CB8AC3E}">
        <p14:creationId xmlns:p14="http://schemas.microsoft.com/office/powerpoint/2010/main" val="1595136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15B8-348B-3DC9-7816-28B05CE7AA6D}"/>
              </a:ext>
            </a:extLst>
          </p:cNvPr>
          <p:cNvSpPr>
            <a:spLocks noGrp="1"/>
          </p:cNvSpPr>
          <p:nvPr>
            <p:ph type="title"/>
          </p:nvPr>
        </p:nvSpPr>
        <p:spPr/>
        <p:txBody>
          <a:bodyPr/>
          <a:lstStyle/>
          <a:p>
            <a:r>
              <a:rPr lang="en-US" dirty="0"/>
              <a:t>ORDERS ACROSS YEARS</a:t>
            </a:r>
          </a:p>
        </p:txBody>
      </p:sp>
      <p:sp>
        <p:nvSpPr>
          <p:cNvPr id="6" name="TextBox 5">
            <a:extLst>
              <a:ext uri="{FF2B5EF4-FFF2-40B4-BE49-F238E27FC236}">
                <a16:creationId xmlns:a16="http://schemas.microsoft.com/office/drawing/2014/main" id="{C89379EB-843D-1FB4-B35D-04966468042C}"/>
              </a:ext>
            </a:extLst>
          </p:cNvPr>
          <p:cNvSpPr txBox="1"/>
          <p:nvPr/>
        </p:nvSpPr>
        <p:spPr>
          <a:xfrm>
            <a:off x="8856765" y="2551837"/>
            <a:ext cx="35299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Orders from the year 2018 to 2019 have remained stable.</a:t>
            </a:r>
          </a:p>
          <a:p>
            <a:pPr marL="285750" indent="-285750">
              <a:buFont typeface="Arial" panose="020B0604020202020204" pitchFamily="34" charset="0"/>
              <a:buChar char="•"/>
            </a:pPr>
            <a:r>
              <a:rPr lang="en-US" dirty="0"/>
              <a:t>There is a decline in the year 2020, but this is due to only partial data present for the entire year.</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33A35684-F043-3BD5-F92E-F16E9253B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927" y="2084832"/>
            <a:ext cx="8600717" cy="4091201"/>
          </a:xfrm>
          <a:prstGeom prst="rect">
            <a:avLst/>
          </a:prstGeom>
        </p:spPr>
      </p:pic>
      <p:sp>
        <p:nvSpPr>
          <p:cNvPr id="7" name="Slide Number Placeholder 6">
            <a:extLst>
              <a:ext uri="{FF2B5EF4-FFF2-40B4-BE49-F238E27FC236}">
                <a16:creationId xmlns:a16="http://schemas.microsoft.com/office/drawing/2014/main" id="{6F6C1493-13F8-3755-49BA-AFAFC7745125}"/>
              </a:ext>
            </a:extLst>
          </p:cNvPr>
          <p:cNvSpPr>
            <a:spLocks noGrp="1"/>
          </p:cNvSpPr>
          <p:nvPr>
            <p:ph type="sldNum" sz="quarter" idx="12"/>
          </p:nvPr>
        </p:nvSpPr>
        <p:spPr/>
        <p:txBody>
          <a:bodyPr/>
          <a:lstStyle/>
          <a:p>
            <a:fld id="{7741F9CA-39C3-4C6E-BB91-C6AAACF8804B}" type="slidenum">
              <a:rPr lang="en-US" smtClean="0"/>
              <a:t>8</a:t>
            </a:fld>
            <a:endParaRPr lang="en-US"/>
          </a:p>
        </p:txBody>
      </p:sp>
    </p:spTree>
    <p:extLst>
      <p:ext uri="{BB962C8B-B14F-4D97-AF65-F5344CB8AC3E}">
        <p14:creationId xmlns:p14="http://schemas.microsoft.com/office/powerpoint/2010/main" val="1076568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32DC-EEA5-EED8-3DD5-70E7D309F703}"/>
              </a:ext>
            </a:extLst>
          </p:cNvPr>
          <p:cNvSpPr>
            <a:spLocks noGrp="1"/>
          </p:cNvSpPr>
          <p:nvPr>
            <p:ph type="title"/>
          </p:nvPr>
        </p:nvSpPr>
        <p:spPr/>
        <p:txBody>
          <a:bodyPr/>
          <a:lstStyle/>
          <a:p>
            <a:r>
              <a:rPr lang="en-US" dirty="0"/>
              <a:t>ORDERS ACROSS QUARTERS</a:t>
            </a:r>
          </a:p>
        </p:txBody>
      </p:sp>
      <p:sp>
        <p:nvSpPr>
          <p:cNvPr id="6" name="TextBox 5">
            <a:extLst>
              <a:ext uri="{FF2B5EF4-FFF2-40B4-BE49-F238E27FC236}">
                <a16:creationId xmlns:a16="http://schemas.microsoft.com/office/drawing/2014/main" id="{581F9429-B011-27B3-2BFA-50175A333062}"/>
              </a:ext>
            </a:extLst>
          </p:cNvPr>
          <p:cNvSpPr txBox="1"/>
          <p:nvPr/>
        </p:nvSpPr>
        <p:spPr>
          <a:xfrm>
            <a:off x="8662032" y="2467171"/>
            <a:ext cx="352996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2019 saw decreases in sales for Q3 and Q4 compared to 2018.</a:t>
            </a:r>
          </a:p>
          <a:p>
            <a:pPr marL="285750" indent="-285750">
              <a:buFont typeface="Arial" panose="020B0604020202020204" pitchFamily="34" charset="0"/>
              <a:buChar char="•"/>
            </a:pPr>
            <a:r>
              <a:rPr lang="en-US" dirty="0"/>
              <a:t>Q1 and Q2 sales for 2019 increased compared to 2018.</a:t>
            </a:r>
          </a:p>
        </p:txBody>
      </p:sp>
      <p:pic>
        <p:nvPicPr>
          <p:cNvPr id="4" name="Picture 3">
            <a:extLst>
              <a:ext uri="{FF2B5EF4-FFF2-40B4-BE49-F238E27FC236}">
                <a16:creationId xmlns:a16="http://schemas.microsoft.com/office/drawing/2014/main" id="{F755100F-4027-F0C4-EDF2-C5EC8A3E0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22" y="2269958"/>
            <a:ext cx="8600039" cy="4090879"/>
          </a:xfrm>
          <a:prstGeom prst="rect">
            <a:avLst/>
          </a:prstGeom>
        </p:spPr>
      </p:pic>
      <p:sp>
        <p:nvSpPr>
          <p:cNvPr id="7" name="Slide Number Placeholder 6">
            <a:extLst>
              <a:ext uri="{FF2B5EF4-FFF2-40B4-BE49-F238E27FC236}">
                <a16:creationId xmlns:a16="http://schemas.microsoft.com/office/drawing/2014/main" id="{87A9707C-F6AC-8A0C-20F1-2169487732E3}"/>
              </a:ext>
            </a:extLst>
          </p:cNvPr>
          <p:cNvSpPr>
            <a:spLocks noGrp="1"/>
          </p:cNvSpPr>
          <p:nvPr>
            <p:ph type="sldNum" sz="quarter" idx="12"/>
          </p:nvPr>
        </p:nvSpPr>
        <p:spPr/>
        <p:txBody>
          <a:bodyPr/>
          <a:lstStyle/>
          <a:p>
            <a:fld id="{7741F9CA-39C3-4C6E-BB91-C6AAACF8804B}" type="slidenum">
              <a:rPr lang="en-US" smtClean="0"/>
              <a:t>9</a:t>
            </a:fld>
            <a:endParaRPr lang="en-US"/>
          </a:p>
        </p:txBody>
      </p:sp>
    </p:spTree>
    <p:extLst>
      <p:ext uri="{BB962C8B-B14F-4D97-AF65-F5344CB8AC3E}">
        <p14:creationId xmlns:p14="http://schemas.microsoft.com/office/powerpoint/2010/main" val="15629815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2583</TotalTime>
  <Words>1242</Words>
  <Application>Microsoft Office PowerPoint</Application>
  <PresentationFormat>Widescreen</PresentationFormat>
  <Paragraphs>117</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Inter</vt:lpstr>
      <vt:lpstr>Times New Roman</vt:lpstr>
      <vt:lpstr>Tw Cen MT</vt:lpstr>
      <vt:lpstr>Wingdings 3</vt:lpstr>
      <vt:lpstr>Integral</vt:lpstr>
      <vt:lpstr>PGP-DSBA PROJECT REPORT MRA – Main Project PART 2</vt:lpstr>
      <vt:lpstr>AGENDA</vt:lpstr>
      <vt:lpstr>Problem Statement</vt:lpstr>
      <vt:lpstr>Data Contents</vt:lpstr>
      <vt:lpstr>Data Description</vt:lpstr>
      <vt:lpstr>Exploratory DATA ANALYSIS</vt:lpstr>
      <vt:lpstr>PRODUCT TREEMAP</vt:lpstr>
      <vt:lpstr>ORDERS ACROSS YEARS</vt:lpstr>
      <vt:lpstr>ORDERS ACROSS QUARTERS</vt:lpstr>
      <vt:lpstr>ORDERS ACROSS MONTHS</vt:lpstr>
      <vt:lpstr>ORDERS ACROSS WEEKS</vt:lpstr>
      <vt:lpstr>YEARLY COMPARISON OF PRODUCTS</vt:lpstr>
      <vt:lpstr>MARKET BASKET ANALYSIS</vt:lpstr>
      <vt:lpstr>MARKET BASKET Analysis</vt:lpstr>
      <vt:lpstr>Association rules</vt:lpstr>
      <vt:lpstr>KNIME WORKFLOW</vt:lpstr>
      <vt:lpstr>Final Output &amp; Explanation of values</vt:lpstr>
      <vt:lpstr>INFERENCES &amp; RECOMMENDATIONS</vt:lpstr>
      <vt:lpstr>INFERENCES &amp; RECOMMENDATIONS</vt:lpstr>
      <vt:lpstr>END OF PART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Ishaan Shakti</dc:creator>
  <cp:lastModifiedBy>Ishaan Shakti</cp:lastModifiedBy>
  <cp:revision>195</cp:revision>
  <dcterms:created xsi:type="dcterms:W3CDTF">2025-04-17T13:14:41Z</dcterms:created>
  <dcterms:modified xsi:type="dcterms:W3CDTF">2025-04-19T20:00:55Z</dcterms:modified>
</cp:coreProperties>
</file>