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86" r:id="rId3"/>
    <p:sldId id="260" r:id="rId4"/>
    <p:sldId id="263" r:id="rId5"/>
    <p:sldId id="259" r:id="rId6"/>
    <p:sldId id="270" r:id="rId7"/>
    <p:sldId id="280" r:id="rId8"/>
    <p:sldId id="264" r:id="rId9"/>
    <p:sldId id="279" r:id="rId10"/>
    <p:sldId id="281" r:id="rId11"/>
    <p:sldId id="287" r:id="rId12"/>
    <p:sldId id="282" r:id="rId13"/>
    <p:sldId id="283" r:id="rId14"/>
    <p:sldId id="284" r:id="rId15"/>
    <p:sldId id="262" r:id="rId16"/>
    <p:sldId id="285" r:id="rId17"/>
    <p:sldId id="275" r:id="rId18"/>
    <p:sldId id="288" r:id="rId19"/>
    <p:sldId id="277" r:id="rId20"/>
    <p:sldId id="278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>
        <p:scale>
          <a:sx n="90" d="100"/>
          <a:sy n="90" d="100"/>
        </p:scale>
        <p:origin x="307" y="130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A795E6D-6DE6-3E1A-1BB3-0C9193F4385F}"/>
              </a:ext>
            </a:extLst>
          </p:cNvPr>
          <p:cNvSpPr txBox="1"/>
          <p:nvPr/>
        </p:nvSpPr>
        <p:spPr>
          <a:xfrm>
            <a:off x="0" y="3061110"/>
            <a:ext cx="5717059" cy="735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2400" dirty="0"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CUSTOMER CHURN PREDICTION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5F82477-668A-2159-C60E-B5689253EE63}"/>
              </a:ext>
            </a:extLst>
          </p:cNvPr>
          <p:cNvSpPr txBox="1"/>
          <p:nvPr/>
        </p:nvSpPr>
        <p:spPr>
          <a:xfrm>
            <a:off x="-1459503" y="3945706"/>
            <a:ext cx="7151848" cy="830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By</a:t>
            </a:r>
          </a:p>
          <a:p>
            <a:pPr marL="0" lvl="0" indent="0" algn="ct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ISHAAN SHAKTI JAYARAMAN</a:t>
            </a:r>
          </a:p>
          <a:p>
            <a:pPr marL="0" lvl="0" indent="0" algn="ctr">
              <a:spcBef>
                <a:spcPct val="0"/>
              </a:spcBef>
            </a:pPr>
            <a:r>
              <a:rPr lang="en-US" dirty="0">
                <a:latin typeface="Arial" panose="020B0604020202020204" pitchFamily="34" charset="0"/>
                <a:ea typeface="Quicksand"/>
                <a:cs typeface="Arial" panose="020B0604020202020204" pitchFamily="34" charset="0"/>
                <a:sym typeface="Quicksand"/>
              </a:rPr>
              <a:t>PGPDSBA.O.JULY24.A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BADB6-6CEA-BAF4-99CC-81D0C02A4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F073612-BA6F-BD53-95F7-53D5F39E055C}"/>
              </a:ext>
            </a:extLst>
          </p:cNvPr>
          <p:cNvSpPr txBox="1"/>
          <p:nvPr/>
        </p:nvSpPr>
        <p:spPr>
          <a:xfrm>
            <a:off x="685801" y="399806"/>
            <a:ext cx="7691683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A900EE-05E6-6CC1-2829-9F8A1047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03400"/>
            <a:ext cx="6066015" cy="4915116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9EACBB06-8089-1FBC-C391-2C50466BDA63}"/>
              </a:ext>
            </a:extLst>
          </p:cNvPr>
          <p:cNvSpPr txBox="1"/>
          <p:nvPr/>
        </p:nvSpPr>
        <p:spPr>
          <a:xfrm>
            <a:off x="702734" y="1316331"/>
            <a:ext cx="7018505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Care Engagement against Churned Customers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DC86A1E-0561-7DFB-291B-D02C42D7B2C0}"/>
              </a:ext>
            </a:extLst>
          </p:cNvPr>
          <p:cNvSpPr txBox="1"/>
          <p:nvPr/>
        </p:nvSpPr>
        <p:spPr>
          <a:xfrm>
            <a:off x="7099644" y="2272270"/>
            <a:ext cx="3936006" cy="99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Customers who have raised a complained in the last 12 months have a higher churn rate.</a:t>
            </a:r>
          </a:p>
        </p:txBody>
      </p:sp>
    </p:spTree>
    <p:extLst>
      <p:ext uri="{BB962C8B-B14F-4D97-AF65-F5344CB8AC3E}">
        <p14:creationId xmlns:p14="http://schemas.microsoft.com/office/powerpoint/2010/main" val="135509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EFDC36-F292-2998-BACD-55E669B6D896}"/>
              </a:ext>
            </a:extLst>
          </p:cNvPr>
          <p:cNvSpPr txBox="1"/>
          <p:nvPr/>
        </p:nvSpPr>
        <p:spPr>
          <a:xfrm>
            <a:off x="282104" y="2367874"/>
            <a:ext cx="82522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APPROACH USED &amp; WHY</a:t>
            </a:r>
          </a:p>
        </p:txBody>
      </p:sp>
    </p:spTree>
    <p:extLst>
      <p:ext uri="{BB962C8B-B14F-4D97-AF65-F5344CB8AC3E}">
        <p14:creationId xmlns:p14="http://schemas.microsoft.com/office/powerpoint/2010/main" val="384770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2508" y="1602862"/>
            <a:ext cx="3590509" cy="4686803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19"/>
                </a:lnSpc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1273266" y="1883391"/>
            <a:ext cx="1565926" cy="1565926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979012" y="1611327"/>
            <a:ext cx="3590509" cy="4686803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19"/>
                </a:lnSpc>
              </a:pPr>
              <a:endParaRPr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4992802" y="1883391"/>
            <a:ext cx="1545996" cy="1565926"/>
          </a:xfrm>
          <a:custGeom>
            <a:avLst/>
            <a:gdLst/>
            <a:ahLst/>
            <a:cxnLst/>
            <a:rect l="l" t="t" r="r" b="b"/>
            <a:pathLst>
              <a:path w="2318994" h="2348889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688584" y="1602861"/>
            <a:ext cx="3590509" cy="4686801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719"/>
                </a:lnSpc>
              </a:pPr>
              <a:endParaRPr sz="1200"/>
            </a:p>
          </p:txBody>
        </p:sp>
      </p:grpSp>
      <p:sp>
        <p:nvSpPr>
          <p:cNvPr id="13" name="Freeform 13"/>
          <p:cNvSpPr/>
          <p:nvPr/>
        </p:nvSpPr>
        <p:spPr>
          <a:xfrm>
            <a:off x="8733153" y="2024041"/>
            <a:ext cx="1484437" cy="1484437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5800" y="399806"/>
            <a:ext cx="5410200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Modeling Approach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5600" y="3911327"/>
            <a:ext cx="3401258" cy="203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Encoded categorical variables to numerical format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 Selection using VIF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Scaled features using </a:t>
            </a:r>
            <a:r>
              <a:rPr lang="en-US" sz="16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MinMaxScaler</a:t>
            </a:r>
            <a:endParaRPr lang="en-US" sz="16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Split data into 70% training and 30% testing sets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5600" y="3685395"/>
            <a:ext cx="340125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Preprocessing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065172" y="3911327"/>
            <a:ext cx="3401258" cy="2037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on labeled data to learn churn patterns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Validated on unseen data to evaluate general usability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Multiple models tested, compared and then tuned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065172" y="3685395"/>
            <a:ext cx="340125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Building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774742" y="3994777"/>
            <a:ext cx="3731458" cy="2037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Key Performance Metrics</a:t>
            </a:r>
          </a:p>
          <a:p>
            <a:pPr marL="650273" lvl="2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</a:t>
            </a:r>
          </a:p>
          <a:p>
            <a:pPr marL="650273" lvl="2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Precision</a:t>
            </a:r>
          </a:p>
          <a:p>
            <a:pPr marL="650273" lvl="2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Recall</a:t>
            </a:r>
          </a:p>
          <a:p>
            <a:pPr marL="650273" lvl="2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F1 Score</a:t>
            </a:r>
          </a:p>
          <a:p>
            <a:pPr marL="650273" lvl="2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ROC-AUC Curve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83209" y="3685395"/>
            <a:ext cx="340125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Evaluation</a:t>
            </a:r>
          </a:p>
        </p:txBody>
      </p:sp>
      <p:pic>
        <p:nvPicPr>
          <p:cNvPr id="23" name="Graphic 22" descr="Chevron arrows with solid fill">
            <a:extLst>
              <a:ext uri="{FF2B5EF4-FFF2-40B4-BE49-F238E27FC236}">
                <a16:creationId xmlns:a16="http://schemas.microsoft.com/office/drawing/2014/main" id="{218A4DB0-7C24-55DE-6610-44A647140D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8659" y="4070071"/>
            <a:ext cx="701668" cy="701668"/>
          </a:xfrm>
          <a:prstGeom prst="rect">
            <a:avLst/>
          </a:prstGeom>
        </p:spPr>
      </p:pic>
      <p:pic>
        <p:nvPicPr>
          <p:cNvPr id="24" name="Graphic 23" descr="Chevron arrows with solid fill">
            <a:extLst>
              <a:ext uri="{FF2B5EF4-FFF2-40B4-BE49-F238E27FC236}">
                <a16:creationId xmlns:a16="http://schemas.microsoft.com/office/drawing/2014/main" id="{08EE501B-DDAE-F760-D75D-A186947C19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2745" y="4074187"/>
            <a:ext cx="701668" cy="7016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1C9A5B64-57A7-0189-929E-D7E16F1B7C8F}"/>
              </a:ext>
            </a:extLst>
          </p:cNvPr>
          <p:cNvSpPr txBox="1"/>
          <p:nvPr/>
        </p:nvSpPr>
        <p:spPr>
          <a:xfrm>
            <a:off x="685800" y="399806"/>
            <a:ext cx="6884394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Models to be Built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64C05C69-430E-F693-70CE-23849AFFC778}"/>
              </a:ext>
            </a:extLst>
          </p:cNvPr>
          <p:cNvSpPr txBox="1"/>
          <p:nvPr/>
        </p:nvSpPr>
        <p:spPr>
          <a:xfrm>
            <a:off x="1270000" y="1854200"/>
            <a:ext cx="7816335" cy="3231654"/>
          </a:xfrm>
          <a:prstGeom prst="rect">
            <a:avLst/>
          </a:prstGeom>
        </p:spPr>
        <p:txBody>
          <a:bodyPr wrap="square" lIns="0" tIns="0" rIns="0" bIns="0" numCol="2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Quicksand" panose="020B0604020202020204" charset="0"/>
              </a:rPr>
              <a:t>Individual Models:</a:t>
            </a:r>
            <a:endParaRPr lang="en-US" sz="2000" dirty="0">
              <a:solidFill>
                <a:schemeClr val="tx2"/>
              </a:solidFill>
              <a:latin typeface="Quicksand" panose="020B0604020202020204" charset="0"/>
            </a:endParaRP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Logistic Regression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Decision Tree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Linear Discriminant Analysis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Artificial Neural Network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Support Vector Machine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K-Nearest Neighbors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Quicksand" panose="020B0604020202020204" charset="0"/>
              </a:rPr>
              <a:t>Ensemble Models: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Random Forest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Quicksand" panose="020B0604020202020204" charset="0"/>
              </a:rPr>
              <a:t>Gradient Boosting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latin typeface="Quicksand" panose="020B0604020202020204" charset="0"/>
              </a:rPr>
              <a:t>Adaboosting</a:t>
            </a:r>
            <a:endParaRPr lang="en-US" sz="2000" dirty="0">
              <a:solidFill>
                <a:schemeClr val="tx2"/>
              </a:solidFill>
              <a:latin typeface="Quicksan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82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2D6F-4EC0-3E31-24DF-083A3D8B5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69D01916-3EDC-9820-2045-E9F63B842A28}"/>
              </a:ext>
            </a:extLst>
          </p:cNvPr>
          <p:cNvSpPr txBox="1"/>
          <p:nvPr/>
        </p:nvSpPr>
        <p:spPr>
          <a:xfrm>
            <a:off x="685800" y="399806"/>
            <a:ext cx="6884394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Results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3417916-B34B-610B-9EFB-790C6F3D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147007"/>
              </p:ext>
            </p:extLst>
          </p:nvPr>
        </p:nvGraphicFramePr>
        <p:xfrm>
          <a:off x="304801" y="1681450"/>
          <a:ext cx="11480805" cy="4409297"/>
        </p:xfrm>
        <a:graphic>
          <a:graphicData uri="http://schemas.openxmlformats.org/drawingml/2006/table">
            <a:tbl>
              <a:tblPr/>
              <a:tblGrid>
                <a:gridCol w="2203213">
                  <a:extLst>
                    <a:ext uri="{9D8B030D-6E8A-4147-A177-3AD203B41FA5}">
                      <a16:colId xmlns:a16="http://schemas.microsoft.com/office/drawing/2014/main" val="1483930823"/>
                    </a:ext>
                  </a:extLst>
                </a:gridCol>
                <a:gridCol w="1531922">
                  <a:extLst>
                    <a:ext uri="{9D8B030D-6E8A-4147-A177-3AD203B41FA5}">
                      <a16:colId xmlns:a16="http://schemas.microsoft.com/office/drawing/2014/main" val="65012556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4186674397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1268748038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55123025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1676765867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1819647126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991202314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3397585894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378672515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1616693122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3434799394"/>
                    </a:ext>
                  </a:extLst>
                </a:gridCol>
              </a:tblGrid>
              <a:tr h="3168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Algorithm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Description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Scores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 Scores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52295"/>
                  </a:ext>
                </a:extLst>
              </a:tr>
              <a:tr h="3168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473542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03402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 Model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70645"/>
                  </a:ext>
                </a:extLst>
              </a:tr>
              <a:tr h="403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Discriminant Analysis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0.418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47780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Neural Network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275890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824476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K-Nearest Neighbors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0.969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098943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Model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0.847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790346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0.698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51147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Adaboosting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0.666 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 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030304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Artificial Neural Network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Tuned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0.584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39793"/>
                  </a:ext>
                </a:extLst>
              </a:tr>
              <a:tr h="3042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Random Forest Model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Tuned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0.980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0.893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0.986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0.937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0.996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71837"/>
                  </a:ext>
                </a:extLst>
              </a:tr>
              <a:tr h="3168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Tree Model</a:t>
                      </a:r>
                    </a:p>
                  </a:txBody>
                  <a:tcPr marL="4935" marR="4935" marT="493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Tuned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0.999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0.996 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0.832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0.985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0.902 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0.991</a:t>
                      </a:r>
                    </a:p>
                  </a:txBody>
                  <a:tcPr marL="4935" marR="4935" marT="493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75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92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1" y="399806"/>
            <a:ext cx="6320499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Random Forest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2404" y="1788673"/>
            <a:ext cx="5737789" cy="13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Delivered the strongest results across all evaluation metrics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Effectively balances Recall (capturing churners) and Precision (targeting the right accounts)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Performs well even on unseen data after tuning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12789" y="4336346"/>
            <a:ext cx="5737789" cy="13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Tuning using </a:t>
            </a:r>
            <a:r>
              <a:rPr lang="en-US" sz="16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GridSearchCV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improved recall by ~5%, catching more churners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Small but impactful lift in all key performance metrics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Demonstrates excellent generalization and model stability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512789" y="1474496"/>
            <a:ext cx="5737789" cy="339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0"/>
              </a:lnSpc>
            </a:pPr>
            <a:r>
              <a:rPr lang="en-US" sz="175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Random Forest?: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12789" y="3996431"/>
            <a:ext cx="5737789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Impact of Tuning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9DD4E4-1E4F-B054-B8D6-2C3E1CEB4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9910"/>
            <a:ext cx="5495202" cy="338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12BB6-3A5D-57AA-A15B-7C2D9354F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77D21427-DE28-0249-F513-A38E69F77949}"/>
              </a:ext>
            </a:extLst>
          </p:cNvPr>
          <p:cNvSpPr txBox="1"/>
          <p:nvPr/>
        </p:nvSpPr>
        <p:spPr>
          <a:xfrm>
            <a:off x="685799" y="399806"/>
            <a:ext cx="9809205" cy="7016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Tuning Results &amp; Testing Scores</a:t>
            </a:r>
          </a:p>
        </p:txBody>
      </p:sp>
      <p:graphicFrame>
        <p:nvGraphicFramePr>
          <p:cNvPr id="2" name="Content Placeholder 10">
            <a:extLst>
              <a:ext uri="{FF2B5EF4-FFF2-40B4-BE49-F238E27FC236}">
                <a16:creationId xmlns:a16="http://schemas.microsoft.com/office/drawing/2014/main" id="{5DC8AEB8-980E-7146-97CA-CC68F8A7C43B}"/>
              </a:ext>
            </a:extLst>
          </p:cNvPr>
          <p:cNvGraphicFramePr>
            <a:graphicFrameLocks/>
          </p:cNvGraphicFramePr>
          <p:nvPr/>
        </p:nvGraphicFramePr>
        <p:xfrm>
          <a:off x="1219200" y="4191576"/>
          <a:ext cx="4876800" cy="1625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74963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97163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5560562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Metric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Base Model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Tuned Model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5493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/>
                        <a:t>Accuracy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97.19%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97.99%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643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/>
                        <a:t>Recall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84.74%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89.30%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19512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/>
                        <a:t>Precision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98.37%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98.64%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57442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/>
                        <a:t>F1 Score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91.05%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93.74%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37477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sz="1300" b="1" i="0" dirty="0"/>
                        <a:t>ROC AUC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0.996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385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C822FFD-301D-553B-93B3-A4B55D026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50018"/>
            <a:ext cx="4605867" cy="453327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FD5463B-0C8F-8094-EC24-30B620E26382}"/>
              </a:ext>
            </a:extLst>
          </p:cNvPr>
          <p:cNvGraphicFramePr>
            <a:graphicFrameLocks noGrp="1"/>
          </p:cNvGraphicFramePr>
          <p:nvPr/>
        </p:nvGraphicFramePr>
        <p:xfrm>
          <a:off x="999067" y="1318737"/>
          <a:ext cx="5562600" cy="2586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0133">
                  <a:extLst>
                    <a:ext uri="{9D8B030D-6E8A-4147-A177-3AD203B41FA5}">
                      <a16:colId xmlns:a16="http://schemas.microsoft.com/office/drawing/2014/main" val="1666342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245961334"/>
                    </a:ext>
                  </a:extLst>
                </a:gridCol>
                <a:gridCol w="1176867">
                  <a:extLst>
                    <a:ext uri="{9D8B030D-6E8A-4147-A177-3AD203B41FA5}">
                      <a16:colId xmlns:a16="http://schemas.microsoft.com/office/drawing/2014/main" val="3186400782"/>
                    </a:ext>
                  </a:extLst>
                </a:gridCol>
              </a:tblGrid>
              <a:tr h="3701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Hyperparameter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Description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Best Parameter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27308"/>
                  </a:ext>
                </a:extLst>
              </a:tr>
              <a:tr h="404049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max_depth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Max levels in a tree — limits complexity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372026"/>
                  </a:ext>
                </a:extLst>
              </a:tr>
              <a:tr h="404049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min_samples_split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Minimum samples needed to split a node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52565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min_samples_leaf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Smallest sample count allowed at a leaf node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028862"/>
                  </a:ext>
                </a:extLst>
              </a:tr>
              <a:tr h="577212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n_estimators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Number of trees (in forests) — more trees = better averaging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223123"/>
                  </a:ext>
                </a:extLst>
              </a:tr>
              <a:tr h="404049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bootstrap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Whether to sample data with replacement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False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57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97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6656-5EAC-3718-62A3-ECB5F1212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A8056A2-D3CD-DF64-3FD3-B7974E204F2B}"/>
              </a:ext>
            </a:extLst>
          </p:cNvPr>
          <p:cNvSpPr txBox="1"/>
          <p:nvPr/>
        </p:nvSpPr>
        <p:spPr>
          <a:xfrm>
            <a:off x="685801" y="399806"/>
            <a:ext cx="7691683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Feature Importances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EC10035-C2D8-5A89-65BE-A3BBD23E81AE}"/>
              </a:ext>
            </a:extLst>
          </p:cNvPr>
          <p:cNvSpPr txBox="1"/>
          <p:nvPr/>
        </p:nvSpPr>
        <p:spPr>
          <a:xfrm>
            <a:off x="7772400" y="1295400"/>
            <a:ext cx="3318933" cy="51612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719"/>
              </a:lnSpc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Top Predictive Features: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Tenure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Care Contacted in Last 12 Months 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Day Since Customer Care Connect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Agent  Score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Complaints in Last Year </a:t>
            </a:r>
          </a:p>
          <a:p>
            <a:pPr>
              <a:lnSpc>
                <a:spcPts val="2719"/>
              </a:lnSpc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These variables had the highest influence on the model's prediction outcome.</a:t>
            </a:r>
          </a:p>
          <a:p>
            <a:pPr>
              <a:lnSpc>
                <a:spcPts val="2719"/>
              </a:lnSpc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Low-Impact Features: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City Tier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Gender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Login Device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Coupon used for Payment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BA3451-AB67-8172-8B78-1E7A54AE8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740"/>
            <a:ext cx="7691031" cy="448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2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DACAC6-C5D0-F168-EEBE-C4E3A40F492A}"/>
              </a:ext>
            </a:extLst>
          </p:cNvPr>
          <p:cNvSpPr txBox="1"/>
          <p:nvPr/>
        </p:nvSpPr>
        <p:spPr>
          <a:xfrm>
            <a:off x="282104" y="2367874"/>
            <a:ext cx="8252295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63658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E8F76-9B7C-89F8-6F51-1FBB4B079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AB5FBF27-6F4D-73FF-7BF5-9D5B65321272}"/>
              </a:ext>
            </a:extLst>
          </p:cNvPr>
          <p:cNvSpPr txBox="1"/>
          <p:nvPr/>
        </p:nvSpPr>
        <p:spPr>
          <a:xfrm>
            <a:off x="685800" y="399806"/>
            <a:ext cx="6884394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Insights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486DF957-9505-FAD1-472F-7D839A35665D}"/>
              </a:ext>
            </a:extLst>
          </p:cNvPr>
          <p:cNvSpPr txBox="1"/>
          <p:nvPr/>
        </p:nvSpPr>
        <p:spPr>
          <a:xfrm>
            <a:off x="685800" y="1346200"/>
            <a:ext cx="10498667" cy="3285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Early Tenure Risk:</a:t>
            </a: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 Churn is highest within the first 2 months — early engagement is critical.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Customer Support Experience Matters:</a:t>
            </a:r>
            <a:endParaRPr lang="en-US" sz="1600" dirty="0">
              <a:solidFill>
                <a:schemeClr val="tx2"/>
              </a:solidFill>
              <a:latin typeface="Quicksand" panose="020B0604020202020204" charset="0"/>
            </a:endParaRPr>
          </a:p>
          <a:p>
            <a:pPr marL="533427" lvl="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~61% of customers rated customer care ≤ 3</a:t>
            </a:r>
          </a:p>
          <a:p>
            <a:pPr marL="533427" lvl="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~78% of customers rated overall service ≤ 3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Pre-Churn Contact:</a:t>
            </a: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 Most churners interacted with support before leaving — opportunities to intervene were missed.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Retention Gaps Exist:</a:t>
            </a: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 Current programs aren't targeting early-stage or high-risk customers effectively.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Model Usability:</a:t>
            </a: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 High precision and recall allow for laser-focused retention efforts with minimal false positives.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Quicksand" panose="020B0604020202020204" charset="0"/>
              </a:rPr>
              <a:t>Business Impact:</a:t>
            </a: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 Accurate churn prediction enables proactive strategies that reduce revenue loss and boost customer lifetime value.</a:t>
            </a:r>
          </a:p>
        </p:txBody>
      </p:sp>
    </p:spTree>
    <p:extLst>
      <p:ext uri="{BB962C8B-B14F-4D97-AF65-F5344CB8AC3E}">
        <p14:creationId xmlns:p14="http://schemas.microsoft.com/office/powerpoint/2010/main" val="226155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89B8FF-493C-8280-90CB-575E55966A04}"/>
              </a:ext>
            </a:extLst>
          </p:cNvPr>
          <p:cNvSpPr txBox="1"/>
          <p:nvPr/>
        </p:nvSpPr>
        <p:spPr>
          <a:xfrm>
            <a:off x="282105" y="2367874"/>
            <a:ext cx="777816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2008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04011-B7C0-DBC3-F5D3-6D502F342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5AF2D9E0-C3E7-12D5-DCF1-DB57378C6A46}"/>
              </a:ext>
            </a:extLst>
          </p:cNvPr>
          <p:cNvSpPr txBox="1"/>
          <p:nvPr/>
        </p:nvSpPr>
        <p:spPr>
          <a:xfrm>
            <a:off x="685800" y="399806"/>
            <a:ext cx="6884394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01D44EC8-A2A7-9F03-05FD-8B26AADF9633}"/>
              </a:ext>
            </a:extLst>
          </p:cNvPr>
          <p:cNvSpPr txBox="1"/>
          <p:nvPr/>
        </p:nvSpPr>
        <p:spPr>
          <a:xfrm>
            <a:off x="685801" y="1498600"/>
            <a:ext cx="9875108" cy="3647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Launch targeted onboarding and loyalty campaigns for customers in the first 2 months.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Improve agent training, response quality, and satisfaction tracking — especially for customers scoring service ≤ 3.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Monitor support interactions to flag potential churners early and trigger timely interventions.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Use model output to segment customers by churn likelihood and personalize offers, follow-ups, or win-back strategies.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Collect and analyze post-interaction feedback to fine-tune predictive accuracy and improve retention touchpoints.</a:t>
            </a:r>
          </a:p>
          <a:p>
            <a:pPr marL="228611" indent="-22861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latin typeface="Quicksand" panose="020B0604020202020204" charset="0"/>
              </a:rPr>
              <a:t>Evaluate the relevance of current cashback and coupon initiatives in light of churn model findings, and develop targeted retention strategies if they no longer address high-risk customer segments effectively.</a:t>
            </a:r>
          </a:p>
        </p:txBody>
      </p:sp>
    </p:spTree>
    <p:extLst>
      <p:ext uri="{BB962C8B-B14F-4D97-AF65-F5344CB8AC3E}">
        <p14:creationId xmlns:p14="http://schemas.microsoft.com/office/powerpoint/2010/main" val="3229922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32339-652E-105B-83F1-6476C744046D}"/>
              </a:ext>
            </a:extLst>
          </p:cNvPr>
          <p:cNvSpPr txBox="1"/>
          <p:nvPr/>
        </p:nvSpPr>
        <p:spPr>
          <a:xfrm>
            <a:off x="282104" y="2367874"/>
            <a:ext cx="825229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3235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7085" y="2601042"/>
            <a:ext cx="2807171" cy="2182576"/>
          </a:xfrm>
          <a:custGeom>
            <a:avLst/>
            <a:gdLst/>
            <a:ahLst/>
            <a:cxnLst/>
            <a:rect l="l" t="t" r="r" b="b"/>
            <a:pathLst>
              <a:path w="4210757" h="3273864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36470" y="3278144"/>
            <a:ext cx="289661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7825385" y="4986992"/>
            <a:ext cx="2897835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991697" y="5524058"/>
            <a:ext cx="314426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37070" y="2265210"/>
            <a:ext cx="4096009" cy="822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DTH company is struggling to retain existing accounts—a critical issue, as one account can represent multiple customers.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7593" y="1976074"/>
            <a:ext cx="3565486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Background: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25384" y="3143483"/>
            <a:ext cx="3262746" cy="1668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proactively identify accounts at risk of churn and implement targeted, cost-effective retention campaigns that maximize customer lifetime value without compromising profitability.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5384" y="2873101"/>
            <a:ext cx="3565486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Goal: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115330" y="4528477"/>
            <a:ext cx="4251286" cy="822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239"/>
              </a:lnSpc>
              <a:spcBef>
                <a:spcPct val="0"/>
              </a:spcBef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 churn rates are causing significant customer and revenue loss. Traditional retention strategies are no longer sufficient.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7593" y="4239341"/>
            <a:ext cx="3568363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The Problem: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537A7-35F1-4A5E-5BED-A3232CD1CAF6}"/>
              </a:ext>
            </a:extLst>
          </p:cNvPr>
          <p:cNvSpPr txBox="1"/>
          <p:nvPr/>
        </p:nvSpPr>
        <p:spPr>
          <a:xfrm>
            <a:off x="1529085" y="562787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is a classification problem</a:t>
            </a:r>
            <a:endParaRPr lang="en-US" sz="1200" dirty="0"/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D81E38D2-55DD-FF67-2F98-EC6AB3357EF0}"/>
              </a:ext>
            </a:extLst>
          </p:cNvPr>
          <p:cNvSpPr txBox="1"/>
          <p:nvPr/>
        </p:nvSpPr>
        <p:spPr>
          <a:xfrm>
            <a:off x="662879" y="602291"/>
            <a:ext cx="3801895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685801" y="399806"/>
            <a:ext cx="3801895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85800" y="1977037"/>
            <a:ext cx="7018505" cy="13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Total Observations: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11,260 unique account IDs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Total Variables: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19 (18 independent + 1 dependent for churn classification)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Incorrect Entries: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Significant number of null entries and irregular entries</a:t>
            </a:r>
            <a:endParaRPr lang="en-US" sz="1600" b="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85800" y="4128262"/>
            <a:ext cx="7018505" cy="2045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Demographics: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Gender, Marital Status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Account Behavior: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Monthly revenue, login device, churned, account users, payment method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 Service Interactions: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Contact history, complaints, service scores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r>
              <a:rPr lang="en-US" sz="1600" b="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Engagement: 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Coupon usage, cashback usage</a:t>
            </a:r>
          </a:p>
          <a:p>
            <a:pPr marL="345457" lvl="1" indent="-172729">
              <a:lnSpc>
                <a:spcPts val="2719"/>
              </a:lnSpc>
              <a:buFont typeface="Arial"/>
              <a:buChar char="•"/>
            </a:pPr>
            <a:endParaRPr lang="en-US" sz="16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5800" y="1630751"/>
            <a:ext cx="7018505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Information: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5800" y="3733801"/>
            <a:ext cx="7018505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Information:</a:t>
            </a:r>
          </a:p>
        </p:txBody>
      </p:sp>
      <p:pic>
        <p:nvPicPr>
          <p:cNvPr id="9218" name="Picture 2" descr="An Overview on Data Analysis">
            <a:extLst>
              <a:ext uri="{FF2B5EF4-FFF2-40B4-BE49-F238E27FC236}">
                <a16:creationId xmlns:a16="http://schemas.microsoft.com/office/drawing/2014/main" id="{5EBE7E72-BD8E-7B1D-D90E-1C67840B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305" y="1600999"/>
            <a:ext cx="4145839" cy="357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685800" y="399806"/>
            <a:ext cx="6260162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Cleanup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800" y="1958912"/>
            <a:ext cx="4625378" cy="1691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AccountID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contains only unique values and will be removed after EDA.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Irregular entries (e.g., "$", "@", "&amp;&amp;&amp;&amp;") were replaced with </a:t>
            </a:r>
            <a:r>
              <a:rPr lang="en-US" sz="16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NaN</a:t>
            </a: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uniform null value handling.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4267" y="1558111"/>
            <a:ext cx="462537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Variable Review and Invalid Entries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F8CC771-5F28-17F9-C2B8-FC50880B3D6A}"/>
              </a:ext>
            </a:extLst>
          </p:cNvPr>
          <p:cNvSpPr txBox="1"/>
          <p:nvPr/>
        </p:nvSpPr>
        <p:spPr>
          <a:xfrm>
            <a:off x="685800" y="4202694"/>
            <a:ext cx="4625378" cy="65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Categorical Variables – imputed with Mode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Continuous Variables – imputed with Median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A35BD23-103B-4C76-A531-37E674FD8DCC}"/>
              </a:ext>
            </a:extLst>
          </p:cNvPr>
          <p:cNvSpPr txBox="1"/>
          <p:nvPr/>
        </p:nvSpPr>
        <p:spPr>
          <a:xfrm>
            <a:off x="694267" y="3801893"/>
            <a:ext cx="462537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Null value Treatment:</a:t>
            </a:r>
          </a:p>
        </p:txBody>
      </p:sp>
      <p:pic>
        <p:nvPicPr>
          <p:cNvPr id="1026" name="Picture 2" descr="ML | Overview of Data Cleaning - GeeksforGeeks">
            <a:extLst>
              <a:ext uri="{FF2B5EF4-FFF2-40B4-BE49-F238E27FC236}">
                <a16:creationId xmlns:a16="http://schemas.microsoft.com/office/drawing/2014/main" id="{DF8F5036-9B2C-E49D-1C04-C4C9B7C20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12" y="1101473"/>
            <a:ext cx="52895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CCCA-499C-D130-2348-57DE0F092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>
            <a:extLst>
              <a:ext uri="{FF2B5EF4-FFF2-40B4-BE49-F238E27FC236}">
                <a16:creationId xmlns:a16="http://schemas.microsoft.com/office/drawing/2014/main" id="{1C2A66EE-5FB3-1FA7-467F-8589A364283C}"/>
              </a:ext>
            </a:extLst>
          </p:cNvPr>
          <p:cNvSpPr txBox="1"/>
          <p:nvPr/>
        </p:nvSpPr>
        <p:spPr>
          <a:xfrm>
            <a:off x="685800" y="399806"/>
            <a:ext cx="6260162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Cleanup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9182FB2-E2FB-687E-4F73-A76CDF9DD79B}"/>
              </a:ext>
            </a:extLst>
          </p:cNvPr>
          <p:cNvSpPr txBox="1"/>
          <p:nvPr/>
        </p:nvSpPr>
        <p:spPr>
          <a:xfrm>
            <a:off x="685800" y="2324848"/>
            <a:ext cx="5054600" cy="2045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Outliers were detected in multiple numerical variables.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Some variables like Churn and Service Score were excluded from treatment as values are genuine.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Continuous variables were handled using the IQR method, with extreme values capped at upper and lower bounds to reduce distortion.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6054B45-2F40-6F7F-D6A4-25EB40D83881}"/>
              </a:ext>
            </a:extLst>
          </p:cNvPr>
          <p:cNvSpPr txBox="1"/>
          <p:nvPr/>
        </p:nvSpPr>
        <p:spPr>
          <a:xfrm>
            <a:off x="702734" y="1854201"/>
            <a:ext cx="4625378" cy="30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13"/>
              </a:lnSpc>
              <a:spcBef>
                <a:spcPct val="0"/>
              </a:spcBef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Outlier Treatment</a:t>
            </a:r>
          </a:p>
        </p:txBody>
      </p:sp>
      <p:pic>
        <p:nvPicPr>
          <p:cNvPr id="5" name="Picture 2" descr="ML | Overview of Data Cleaning - GeeksforGeeks">
            <a:extLst>
              <a:ext uri="{FF2B5EF4-FFF2-40B4-BE49-F238E27FC236}">
                <a16:creationId xmlns:a16="http://schemas.microsoft.com/office/drawing/2014/main" id="{6E9CF691-118C-F6A3-C1F7-95A91F31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112" y="1101473"/>
            <a:ext cx="5289550" cy="423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9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00230-F961-4C9A-225A-01BA8E858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FC4CE67-B306-DAAF-688E-4B3BC6389CC9}"/>
              </a:ext>
            </a:extLst>
          </p:cNvPr>
          <p:cNvSpPr txBox="1"/>
          <p:nvPr/>
        </p:nvSpPr>
        <p:spPr>
          <a:xfrm>
            <a:off x="685801" y="399806"/>
            <a:ext cx="7691683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3FDA1A-A18F-0198-CAB8-5AE82AEF8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803400"/>
            <a:ext cx="5869123" cy="4876800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16BD3304-40ED-B385-53D4-805F49B58CA6}"/>
              </a:ext>
            </a:extLst>
          </p:cNvPr>
          <p:cNvSpPr txBox="1"/>
          <p:nvPr/>
        </p:nvSpPr>
        <p:spPr>
          <a:xfrm>
            <a:off x="702734" y="1316331"/>
            <a:ext cx="7018505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 Tenure against Churned Customers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528EFDAF-BCB5-E9FA-7C03-3F52BD25302C}"/>
              </a:ext>
            </a:extLst>
          </p:cNvPr>
          <p:cNvSpPr txBox="1"/>
          <p:nvPr/>
        </p:nvSpPr>
        <p:spPr>
          <a:xfrm>
            <a:off x="6918407" y="2260600"/>
            <a:ext cx="3936006" cy="13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Customers with shorter tenure have churned more than customers who have longer tenure.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20008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85801" y="399806"/>
            <a:ext cx="7691683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38541" y="2260600"/>
            <a:ext cx="3936006" cy="134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Service score rating of 3 is most common and has the highest number of churned customers indicating some dissatisfaction with the level of service.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550037-E4D3-5F69-5800-0549C38F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876943"/>
            <a:ext cx="6961279" cy="42952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9B4C221C-CCFE-353B-B4AC-7B4C376EB2A1}"/>
              </a:ext>
            </a:extLst>
          </p:cNvPr>
          <p:cNvSpPr txBox="1"/>
          <p:nvPr/>
        </p:nvSpPr>
        <p:spPr>
          <a:xfrm>
            <a:off x="702734" y="1316331"/>
            <a:ext cx="7018505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 Score against Churned 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3D426-20BD-6FF6-D2B1-B163D57EA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BB205E1-11B5-1628-CF96-1775A6744D7A}"/>
              </a:ext>
            </a:extLst>
          </p:cNvPr>
          <p:cNvSpPr txBox="1"/>
          <p:nvPr/>
        </p:nvSpPr>
        <p:spPr>
          <a:xfrm>
            <a:off x="685801" y="399806"/>
            <a:ext cx="7691683" cy="701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5973"/>
              </a:lnSpc>
              <a:spcBef>
                <a:spcPct val="0"/>
              </a:spcBef>
            </a:pPr>
            <a:r>
              <a:rPr lang="en-US" sz="426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Exploratory Data Analysis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A9134C80-EE2A-428D-53A5-A80A8EB3FF5A}"/>
              </a:ext>
            </a:extLst>
          </p:cNvPr>
          <p:cNvSpPr txBox="1"/>
          <p:nvPr/>
        </p:nvSpPr>
        <p:spPr>
          <a:xfrm>
            <a:off x="702734" y="1316331"/>
            <a:ext cx="7018505" cy="3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73"/>
              </a:lnSpc>
            </a:pPr>
            <a:r>
              <a:rPr lang="en-US" sz="1866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Account Segment against Churned Customers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D9623F14-7BE1-64E9-3CC9-AD82185FE808}"/>
              </a:ext>
            </a:extLst>
          </p:cNvPr>
          <p:cNvSpPr txBox="1"/>
          <p:nvPr/>
        </p:nvSpPr>
        <p:spPr>
          <a:xfrm>
            <a:off x="7445632" y="2260600"/>
            <a:ext cx="3708400" cy="1691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Customers who are in the Regular Plus account segment have churned more compared to other segments.</a:t>
            </a:r>
          </a:p>
          <a:p>
            <a:pPr marL="228611" indent="-228611">
              <a:lnSpc>
                <a:spcPts val="2719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 plus segment has the second highest number of total customers.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B507A2-1DA1-DB13-FBC4-870010B07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54" y="2057400"/>
            <a:ext cx="7132321" cy="440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867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1138</Words>
  <Application>Microsoft Office PowerPoint</Application>
  <PresentationFormat>Widescreen</PresentationFormat>
  <Paragraphs>315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Cormorant Garamond Bold Italics</vt:lpstr>
      <vt:lpstr>Quicksand</vt:lpstr>
      <vt:lpstr>Quicksand Bold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Ishaan Shakti</cp:lastModifiedBy>
  <cp:revision>111</cp:revision>
  <dcterms:created xsi:type="dcterms:W3CDTF">2019-12-31T09:37:22Z</dcterms:created>
  <dcterms:modified xsi:type="dcterms:W3CDTF">2025-06-21T04:50:39Z</dcterms:modified>
</cp:coreProperties>
</file>