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6"/>
  </p:notesMasterIdLst>
  <p:sldIdLst>
    <p:sldId id="256" r:id="rId2"/>
    <p:sldId id="257" r:id="rId3"/>
    <p:sldId id="258" r:id="rId4"/>
    <p:sldId id="267" r:id="rId5"/>
    <p:sldId id="259" r:id="rId6"/>
    <p:sldId id="268" r:id="rId7"/>
    <p:sldId id="266" r:id="rId8"/>
    <p:sldId id="272" r:id="rId9"/>
    <p:sldId id="269" r:id="rId10"/>
    <p:sldId id="270" r:id="rId11"/>
    <p:sldId id="271" r:id="rId12"/>
    <p:sldId id="260" r:id="rId13"/>
    <p:sldId id="261" r:id="rId14"/>
    <p:sldId id="265" r:id="rId15"/>
  </p:sldIdLst>
  <p:sldSz cx="14630400" cy="8229600"/>
  <p:notesSz cx="8229600" cy="14630400"/>
  <p:embeddedFontLst>
    <p:embeddedFont>
      <p:font typeface="Platypi Medium" panose="020B0604020202020204" charset="0"/>
      <p:regular r:id="rId17"/>
    </p:embeddedFont>
    <p:embeddedFont>
      <p:font typeface="Source Serif Pro" panose="02040603050405020204" pitchFamily="18" charset="0"/>
      <p:regular r:id="rId18"/>
      <p:bold r:id="rId19"/>
      <p:italic r:id="rId20"/>
      <p:boldItalic r:id="rId21"/>
    </p:embeddedFont>
    <p:embeddedFont>
      <p:font typeface="Source Serif Pro Bold" panose="02040803050405020204" pitchFamily="18" charset="0"/>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4509B-C377-3894-3AE8-16E57218458C}" v="133" dt="2024-12-05T17:23:48.007"/>
    <p1510:client id="{2DBB9E74-7309-4904-BAD5-889F64F73EF8}" v="834" dt="2024-12-05T18:05:20.656"/>
    <p1510:client id="{706D501F-9E61-4177-9A18-D3CD0E715DAE}" v="578" dt="2024-12-06T01:29:16.227"/>
    <p1510:client id="{864FB4A5-76A1-A816-961A-A8060B7A684A}" v="112" dt="2024-12-06T00:36:04.384"/>
    <p1510:client id="{E4110650-937C-0607-0D9D-EB07731F7A0D}" v="625" dt="2024-12-06T00:57:48.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6756430-A4C7-44AB-83BC-B52686C8E3F1}" type="datetimeFigureOut">
              <a:t>12/5/2024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59C17BDA-83E5-455F-8B42-38F60C553440}" type="slidenum">
              <a:t>‹#›</a:t>
            </a:fld>
            <a:endParaRPr lang="en-US"/>
          </a:p>
        </p:txBody>
      </p:sp>
    </p:spTree>
    <p:extLst>
      <p:ext uri="{BB962C8B-B14F-4D97-AF65-F5344CB8AC3E}">
        <p14:creationId xmlns:p14="http://schemas.microsoft.com/office/powerpoint/2010/main" val="182968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Currently, PV usage only accounts for up to 1.5% in some counties. Warmer forecasts can help drive adoption for solar panels and thus drive down demand from the grid.</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Marko: After gathering all of the data, I ran a low variance filter to eliminate some of the less helpful datapoints. One datapoint to consider including in future analysis is the PV electricity generation at an hourly rate, the current values are static and can’t be relied on to predict the offset of energy generation demands. </a:t>
            </a:r>
          </a:p>
        </p:txBody>
      </p:sp>
      <p:sp>
        <p:nvSpPr>
          <p:cNvPr id="4" name="Slide Number Placeholder 3"/>
          <p:cNvSpPr>
            <a:spLocks noGrp="1"/>
          </p:cNvSpPr>
          <p:nvPr>
            <p:ph type="sldNum" sz="quarter" idx="5"/>
          </p:nvPr>
        </p:nvSpPr>
        <p:spPr/>
        <p:txBody>
          <a:bodyPr/>
          <a:lstStyle/>
          <a:p>
            <a:fld id="{59C17BDA-83E5-455F-8B42-38F60C553440}" type="slidenum">
              <a:rPr lang="en-US" smtClean="0"/>
              <a:t>4</a:t>
            </a:fld>
            <a:endParaRPr lang="en-US"/>
          </a:p>
        </p:txBody>
      </p:sp>
    </p:spTree>
    <p:extLst>
      <p:ext uri="{BB962C8B-B14F-4D97-AF65-F5344CB8AC3E}">
        <p14:creationId xmlns:p14="http://schemas.microsoft.com/office/powerpoint/2010/main" val="383563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weak correlation exists between the temperature and the total energy usage. Energy usage seems to peak just after the temperature peaks for that day and has a longer </a:t>
            </a:r>
            <a:r>
              <a:rPr lang="en-US" err="1"/>
              <a:t>rampdown</a:t>
            </a:r>
            <a:r>
              <a:rPr lang="en-US"/>
              <a:t> period.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graph on the left demonstrates the lag between the peak temperature and the hottest point in a day, as well as the slow decay of energy usage as the day cools. On average, the peak temperature is 2-3 hours before the peak energy consumption.</a:t>
            </a:r>
          </a:p>
        </p:txBody>
      </p:sp>
      <p:sp>
        <p:nvSpPr>
          <p:cNvPr id="4" name="Slide Number Placeholder 3"/>
          <p:cNvSpPr>
            <a:spLocks noGrp="1"/>
          </p:cNvSpPr>
          <p:nvPr>
            <p:ph type="sldNum" sz="quarter" idx="5"/>
          </p:nvPr>
        </p:nvSpPr>
        <p:spPr/>
        <p:txBody>
          <a:bodyPr/>
          <a:lstStyle/>
          <a:p>
            <a:fld id="{59C17BDA-83E5-455F-8B42-38F60C553440}" type="slidenum">
              <a:rPr lang="en-US" smtClean="0"/>
              <a:t>6</a:t>
            </a:fld>
            <a:endParaRPr lang="en-US"/>
          </a:p>
        </p:txBody>
      </p:sp>
    </p:spTree>
    <p:extLst>
      <p:ext uri="{BB962C8B-B14F-4D97-AF65-F5344CB8AC3E}">
        <p14:creationId xmlns:p14="http://schemas.microsoft.com/office/powerpoint/2010/main" val="3248078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C17BDA-83E5-455F-8B42-38F60C553440}" type="slidenum">
              <a:rPr lang="en-US" smtClean="0"/>
              <a:t>7</a:t>
            </a:fld>
            <a:endParaRPr lang="en-US"/>
          </a:p>
        </p:txBody>
      </p:sp>
    </p:spTree>
    <p:extLst>
      <p:ext uri="{BB962C8B-B14F-4D97-AF65-F5344CB8AC3E}">
        <p14:creationId xmlns:p14="http://schemas.microsoft.com/office/powerpoint/2010/main" val="200776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weak correlation exists between the temperature and the total energy usage. Energy usage seems to peak just after the temperature peaks for that day and has a longer </a:t>
            </a:r>
            <a:r>
              <a:rPr lang="en-US" err="1"/>
              <a:t>rampdown</a:t>
            </a:r>
            <a:r>
              <a:rPr lang="en-US"/>
              <a:t> period.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83344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DFD1-289E-FDAC-E488-B65BC3C2047F}"/>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390B1072-28E8-2DE7-27E4-2F840F7A2DD4}"/>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796CBD68-F053-92CB-70A1-D733FA88A192}"/>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9DD1D2D8-155E-15C5-363F-FA9705358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11AD4-49AD-2147-8390-FE061F4F8439}"/>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3789369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EDF7-C75B-A638-679E-535FBD25D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DB1AF-E599-C0A0-87AB-8C25CCF665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81628-13C8-0263-7DE0-9352309C38F2}"/>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508A5F0C-B2F7-61A7-F42A-50AB63264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D7743-27A8-738D-DC24-4382E8EA56C8}"/>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28552434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C8D3F-4A3C-688A-DADB-A088906D960E}"/>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24A2D-E340-4A79-5A31-E19BE45E3550}"/>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03FBF-8B99-C323-C873-E20F5F1CE3BB}"/>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E65C0A66-4BC9-B726-F068-573262839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47FA1-D12C-E63D-65D1-1DE76D18CFF2}"/>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14582562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660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72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62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2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286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807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24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98A0-EE95-23B6-1AF5-2FD64050F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34B0F-A7BB-1501-C437-4954FFDD4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8FDBB-3958-2B46-1F6A-9A740D79D5BD}"/>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592C6E48-C69E-6A89-DCBD-A0E81114C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FA6AA-A483-0A63-A726-93512A5E9EB0}"/>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29527672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CD15-671A-8AAC-6C41-88EA3512FB6C}"/>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D25461EA-345B-DB43-241B-A50AACA4F94A}"/>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4F82F-78E6-E7F3-A019-A9A28B2119EB}"/>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81C5768B-DAD2-3BA1-F872-48C3E3ED8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AF1CE-997A-2ADF-6057-AE42280A75D6}"/>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35383934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00E-3A8A-D046-9EEE-E84094AC3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993C1-7B04-5CFC-4099-1E254127B87F}"/>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5B1CB0-6E58-395A-E6FA-7AC0EBE95E34}"/>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C12DFD-B0FB-F299-2CBF-DA4A2FBCE8E8}"/>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6" name="Footer Placeholder 5">
            <a:extLst>
              <a:ext uri="{FF2B5EF4-FFF2-40B4-BE49-F238E27FC236}">
                <a16:creationId xmlns:a16="http://schemas.microsoft.com/office/drawing/2014/main" id="{0F0FA1A2-4745-31C6-2C62-32A1FBB8F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4F980-9BA6-13F6-5AAA-5F0EECB33A6A}"/>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14472033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9A7-3484-F81D-A02F-2EC486D1E261}"/>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3B51C3-DC28-222C-E85F-E0AC3F19D8F0}"/>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70A20126-C86D-8686-7ACA-F945CE869DC1}"/>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1394E-4BCA-3237-6913-89E6E3605B48}"/>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A29946DB-EDCA-A8A1-A2E7-427314B345A6}"/>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BC837-F4B7-D598-2AF3-577FB702639F}"/>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8" name="Footer Placeholder 7">
            <a:extLst>
              <a:ext uri="{FF2B5EF4-FFF2-40B4-BE49-F238E27FC236}">
                <a16:creationId xmlns:a16="http://schemas.microsoft.com/office/drawing/2014/main" id="{D3793685-AFB0-8683-4202-CF89A2D293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A94EF9-62AD-25E1-A8E0-095A28D02095}"/>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13780597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23EF-6247-71CC-48AC-71D200E64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3F5CD-8124-7481-30DC-B83D69FA71B0}"/>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4" name="Footer Placeholder 3">
            <a:extLst>
              <a:ext uri="{FF2B5EF4-FFF2-40B4-BE49-F238E27FC236}">
                <a16:creationId xmlns:a16="http://schemas.microsoft.com/office/drawing/2014/main" id="{7EEFA27F-ECE4-FE5E-EE62-C11FCBC624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EE3F2-EA53-1AA9-4132-8454D7F6A636}"/>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3690735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75769-3831-2036-4664-43599870485E}"/>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3" name="Footer Placeholder 2">
            <a:extLst>
              <a:ext uri="{FF2B5EF4-FFF2-40B4-BE49-F238E27FC236}">
                <a16:creationId xmlns:a16="http://schemas.microsoft.com/office/drawing/2014/main" id="{BB2E33F2-C4F1-50BA-D84D-46F678F4DF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7ACA6-509C-0D46-C019-C78E961146C6}"/>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9239353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B631-59EB-AE45-EF9E-DFDC9B315CC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2B4BCA25-D04F-4E08-6006-217AF5F1042E}"/>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D5EF4F-9B03-2723-C082-13332E1FBE00}"/>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BBD8225-C759-9BA2-C384-728C8427CC23}"/>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6" name="Footer Placeholder 5">
            <a:extLst>
              <a:ext uri="{FF2B5EF4-FFF2-40B4-BE49-F238E27FC236}">
                <a16:creationId xmlns:a16="http://schemas.microsoft.com/office/drawing/2014/main" id="{4C2E0C2C-F1D6-C1CD-6787-F7F33795D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E819A-D2B5-83DD-6BE2-ED12691D1018}"/>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10914948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3089-5951-D251-5F0D-8D3386269CA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EC2DD1B1-B1EE-0984-97DF-0E45C1905827}"/>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08CC0C0F-7449-3784-0983-ED048FDFC34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5A58CED-ABA3-884F-FFE1-46A4AB5078C0}"/>
              </a:ext>
            </a:extLst>
          </p:cNvPr>
          <p:cNvSpPr>
            <a:spLocks noGrp="1"/>
          </p:cNvSpPr>
          <p:nvPr>
            <p:ph type="dt" sz="half" idx="10"/>
          </p:nvPr>
        </p:nvSpPr>
        <p:spPr/>
        <p:txBody>
          <a:bodyPr/>
          <a:lstStyle/>
          <a:p>
            <a:fld id="{7D2DC037-C0B6-400E-BBB0-6BCBE7D500E5}" type="datetimeFigureOut">
              <a:rPr lang="en-US" smtClean="0"/>
              <a:t>12/5/2024</a:t>
            </a:fld>
            <a:endParaRPr lang="en-US"/>
          </a:p>
        </p:txBody>
      </p:sp>
      <p:sp>
        <p:nvSpPr>
          <p:cNvPr id="6" name="Footer Placeholder 5">
            <a:extLst>
              <a:ext uri="{FF2B5EF4-FFF2-40B4-BE49-F238E27FC236}">
                <a16:creationId xmlns:a16="http://schemas.microsoft.com/office/drawing/2014/main" id="{60A604D4-0A4D-895B-A8DE-76260BE58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6D3F9-3D0F-C115-B6FF-A3160EB224DC}"/>
              </a:ext>
            </a:extLst>
          </p:cNvPr>
          <p:cNvSpPr>
            <a:spLocks noGrp="1"/>
          </p:cNvSpPr>
          <p:nvPr>
            <p:ph type="sldNum" sz="quarter" idx="12"/>
          </p:nvPr>
        </p:nvSpPr>
        <p:spPr/>
        <p:txBody>
          <a:bodyPr/>
          <a:lstStyle/>
          <a:p>
            <a:fld id="{38ACE722-47B0-49BC-BA0A-671C9F73573D}" type="slidenum">
              <a:rPr lang="en-US" smtClean="0"/>
              <a:t>‹#›</a:t>
            </a:fld>
            <a:endParaRPr lang="en-US"/>
          </a:p>
        </p:txBody>
      </p:sp>
    </p:spTree>
    <p:extLst>
      <p:ext uri="{BB962C8B-B14F-4D97-AF65-F5344CB8AC3E}">
        <p14:creationId xmlns:p14="http://schemas.microsoft.com/office/powerpoint/2010/main" val="20402070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58549C-BB48-DF3C-7A95-FB9E153DFD9D}"/>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8ADD6-DCA8-AC6D-E32D-8708249C9CF0}"/>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2DFB5-EF60-89B8-2543-3B9ACB9C7824}"/>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7D2DC037-C0B6-400E-BBB0-6BCBE7D500E5}" type="datetimeFigureOut">
              <a:rPr lang="en-US" smtClean="0"/>
              <a:t>12/5/2024</a:t>
            </a:fld>
            <a:endParaRPr lang="en-US"/>
          </a:p>
        </p:txBody>
      </p:sp>
      <p:sp>
        <p:nvSpPr>
          <p:cNvPr id="5" name="Footer Placeholder 4">
            <a:extLst>
              <a:ext uri="{FF2B5EF4-FFF2-40B4-BE49-F238E27FC236}">
                <a16:creationId xmlns:a16="http://schemas.microsoft.com/office/drawing/2014/main" id="{813EF1C7-088C-061A-5874-0B28C75E6CDE}"/>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0C8CB7-DA8D-86C7-4CC1-6D5754AD5CD5}"/>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38ACE722-47B0-49BC-BA0A-671C9F73573D}" type="slidenum">
              <a:rPr lang="en-US" smtClean="0"/>
              <a:t>‹#›</a:t>
            </a:fld>
            <a:endParaRPr lang="en-US"/>
          </a:p>
        </p:txBody>
      </p:sp>
    </p:spTree>
    <p:extLst>
      <p:ext uri="{BB962C8B-B14F-4D97-AF65-F5344CB8AC3E}">
        <p14:creationId xmlns:p14="http://schemas.microsoft.com/office/powerpoint/2010/main" val="2609505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1" r:id="rId18"/>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11204"/>
            <a:ext cx="7556421" cy="2126337"/>
          </a:xfrm>
          <a:prstGeom prst="rect">
            <a:avLst/>
          </a:prstGeom>
          <a:noFill/>
          <a:ln/>
        </p:spPr>
        <p:txBody>
          <a:bodyPr wrap="squar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Predicting Energy Demand: A Data-Driven Approach</a:t>
            </a:r>
            <a:endParaRPr lang="en-US" sz="4450"/>
          </a:p>
        </p:txBody>
      </p:sp>
      <p:sp>
        <p:nvSpPr>
          <p:cNvPr id="4" name="Text 1"/>
          <p:cNvSpPr/>
          <p:nvPr/>
        </p:nvSpPr>
        <p:spPr>
          <a:xfrm>
            <a:off x="6280190" y="4477703"/>
            <a:ext cx="7556421"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This presentation explores how data science can be used to predict and manage energy demand, ultimately helping eSC meet customer needs while minimizing environmental impact.</a:t>
            </a:r>
            <a:endParaRPr lang="en-US" sz="1750"/>
          </a:p>
        </p:txBody>
      </p:sp>
      <p:sp>
        <p:nvSpPr>
          <p:cNvPr id="5" name="Shape 2"/>
          <p:cNvSpPr/>
          <p:nvPr/>
        </p:nvSpPr>
        <p:spPr>
          <a:xfrm>
            <a:off x="6280190" y="5838468"/>
            <a:ext cx="362903" cy="362903"/>
          </a:xfrm>
          <a:prstGeom prst="roundRect">
            <a:avLst>
              <a:gd name="adj" fmla="val 25194296"/>
            </a:avLst>
          </a:prstGeom>
          <a:noFill/>
          <a:ln w="7620">
            <a:solidFill>
              <a:srgbClr val="FFFFFF"/>
            </a:solidFill>
            <a:prstDash val="solid"/>
          </a:ln>
        </p:spPr>
        <p:txBody>
          <a:bodyPr/>
          <a:lstStyle/>
          <a:p>
            <a:endParaRPr lang="en-US"/>
          </a:p>
        </p:txBody>
      </p:sp>
      <p:sp>
        <p:nvSpPr>
          <p:cNvPr id="7" name="Text 3"/>
          <p:cNvSpPr/>
          <p:nvPr/>
        </p:nvSpPr>
        <p:spPr>
          <a:xfrm>
            <a:off x="6756440" y="5821561"/>
            <a:ext cx="2683312" cy="396835"/>
          </a:xfrm>
          <a:prstGeom prst="rect">
            <a:avLst/>
          </a:prstGeom>
          <a:noFill/>
          <a:ln/>
        </p:spPr>
        <p:txBody>
          <a:bodyPr wrap="none" lIns="0" tIns="0" rIns="0" bIns="0" rtlCol="0" anchor="t"/>
          <a:lstStyle/>
          <a:p>
            <a:pPr>
              <a:lnSpc>
                <a:spcPts val="3100"/>
              </a:lnSpc>
            </a:pPr>
            <a:r>
              <a:rPr lang="en-US" sz="2200" b="1">
                <a:solidFill>
                  <a:srgbClr val="504C49"/>
                </a:solidFill>
                <a:latin typeface="Source Serif Pro Bold"/>
                <a:ea typeface="Source Serif Pro Bold"/>
                <a:cs typeface="Source Serif Pro Bold" pitchFamily="34" charset="-120"/>
              </a:rPr>
              <a:t>by Marko </a:t>
            </a:r>
            <a:r>
              <a:rPr lang="en-US" sz="2200" b="1" err="1">
                <a:solidFill>
                  <a:srgbClr val="504C49"/>
                </a:solidFill>
                <a:latin typeface="Source Serif Pro Bold"/>
                <a:ea typeface="Source Serif Pro Bold"/>
                <a:cs typeface="Source Serif Pro Bold" pitchFamily="34" charset="-120"/>
              </a:rPr>
              <a:t>Masnikosa</a:t>
            </a:r>
            <a:r>
              <a:rPr lang="en-US" sz="2200" b="1">
                <a:solidFill>
                  <a:srgbClr val="504C49"/>
                </a:solidFill>
                <a:latin typeface="Source Serif Pro Bold"/>
                <a:ea typeface="Source Serif Pro Bold"/>
                <a:cs typeface="Source Serif Pro Bold" pitchFamily="34" charset="-120"/>
              </a:rPr>
              <a:t>, Luis Riviere, Ishaan Lodhi </a:t>
            </a:r>
            <a:endParaRPr lang="en-US" sz="220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different colored squares&#10;&#10;Description automatically generated">
            <a:extLst>
              <a:ext uri="{FF2B5EF4-FFF2-40B4-BE49-F238E27FC236}">
                <a16:creationId xmlns:a16="http://schemas.microsoft.com/office/drawing/2014/main" id="{2B14B41A-163A-F66E-17B2-2EBAA2D3C213}"/>
              </a:ext>
            </a:extLst>
          </p:cNvPr>
          <p:cNvPicPr>
            <a:picLocks noChangeAspect="1"/>
          </p:cNvPicPr>
          <p:nvPr/>
        </p:nvPicPr>
        <p:blipFill>
          <a:blip r:embed="rId2"/>
          <a:stretch>
            <a:fillRect/>
          </a:stretch>
        </p:blipFill>
        <p:spPr>
          <a:xfrm>
            <a:off x="1716979" y="350982"/>
            <a:ext cx="11510476" cy="7536873"/>
          </a:xfrm>
          <a:prstGeom prst="rect">
            <a:avLst/>
          </a:prstGeom>
        </p:spPr>
      </p:pic>
    </p:spTree>
    <p:extLst>
      <p:ext uri="{BB962C8B-B14F-4D97-AF65-F5344CB8AC3E}">
        <p14:creationId xmlns:p14="http://schemas.microsoft.com/office/powerpoint/2010/main" val="160463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map of the state of south carolina with red and blue dots&#10;&#10;Description automatically generated">
            <a:extLst>
              <a:ext uri="{FF2B5EF4-FFF2-40B4-BE49-F238E27FC236}">
                <a16:creationId xmlns:a16="http://schemas.microsoft.com/office/drawing/2014/main" id="{EE504439-1AD8-57AF-0A25-C43C25C52A71}"/>
              </a:ext>
            </a:extLst>
          </p:cNvPr>
          <p:cNvPicPr>
            <a:picLocks noChangeAspect="1"/>
          </p:cNvPicPr>
          <p:nvPr/>
        </p:nvPicPr>
        <p:blipFill>
          <a:blip r:embed="rId2"/>
          <a:stretch>
            <a:fillRect/>
          </a:stretch>
        </p:blipFill>
        <p:spPr>
          <a:xfrm>
            <a:off x="1790175" y="772159"/>
            <a:ext cx="11050049" cy="6685280"/>
          </a:xfrm>
          <a:prstGeom prst="rect">
            <a:avLst/>
          </a:prstGeom>
        </p:spPr>
      </p:pic>
    </p:spTree>
    <p:extLst>
      <p:ext uri="{BB962C8B-B14F-4D97-AF65-F5344CB8AC3E}">
        <p14:creationId xmlns:p14="http://schemas.microsoft.com/office/powerpoint/2010/main" val="411562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7195" t="13180" b="28762"/>
          <a:stretch/>
        </p:blipFill>
        <p:spPr>
          <a:xfrm>
            <a:off x="8793019" y="2310"/>
            <a:ext cx="5837343" cy="8231272"/>
          </a:xfrm>
          <a:prstGeom prst="rect">
            <a:avLst/>
          </a:prstGeom>
        </p:spPr>
      </p:pic>
      <p:sp>
        <p:nvSpPr>
          <p:cNvPr id="3" name="Text 0"/>
          <p:cNvSpPr/>
          <p:nvPr/>
        </p:nvSpPr>
        <p:spPr>
          <a:xfrm>
            <a:off x="771644" y="958215"/>
            <a:ext cx="7600712" cy="1378029"/>
          </a:xfrm>
          <a:prstGeom prst="rect">
            <a:avLst/>
          </a:prstGeom>
          <a:noFill/>
          <a:ln/>
        </p:spPr>
        <p:txBody>
          <a:bodyPr wrap="square" lIns="0" tIns="0" rIns="0" bIns="0" rtlCol="0" anchor="t"/>
          <a:lstStyle/>
          <a:p>
            <a:pPr marL="0" indent="0">
              <a:lnSpc>
                <a:spcPts val="5400"/>
              </a:lnSpc>
              <a:buNone/>
            </a:pPr>
            <a:r>
              <a:rPr lang="en-US" sz="4300">
                <a:solidFill>
                  <a:srgbClr val="201B18"/>
                </a:solidFill>
                <a:latin typeface="Platypi Medium" pitchFamily="34" charset="0"/>
                <a:ea typeface="Platypi Medium" pitchFamily="34" charset="-122"/>
                <a:cs typeface="Platypi Medium" pitchFamily="34" charset="-120"/>
              </a:rPr>
              <a:t>Impact of Temperature on Energy Demand</a:t>
            </a:r>
            <a:endParaRPr lang="en-US" sz="4300"/>
          </a:p>
        </p:txBody>
      </p:sp>
      <p:sp>
        <p:nvSpPr>
          <p:cNvPr id="4" name="Shape 1"/>
          <p:cNvSpPr/>
          <p:nvPr/>
        </p:nvSpPr>
        <p:spPr>
          <a:xfrm>
            <a:off x="1087041" y="2666881"/>
            <a:ext cx="30480" cy="4604385"/>
          </a:xfrm>
          <a:prstGeom prst="roundRect">
            <a:avLst>
              <a:gd name="adj" fmla="val 108513"/>
            </a:avLst>
          </a:prstGeom>
          <a:solidFill>
            <a:srgbClr val="D8D4D4"/>
          </a:solidFill>
          <a:ln/>
        </p:spPr>
        <p:txBody>
          <a:bodyPr/>
          <a:lstStyle/>
          <a:p>
            <a:endParaRPr lang="en-US"/>
          </a:p>
        </p:txBody>
      </p:sp>
      <p:sp>
        <p:nvSpPr>
          <p:cNvPr id="5" name="Shape 2"/>
          <p:cNvSpPr/>
          <p:nvPr/>
        </p:nvSpPr>
        <p:spPr>
          <a:xfrm>
            <a:off x="1319808" y="3147655"/>
            <a:ext cx="771644" cy="30480"/>
          </a:xfrm>
          <a:prstGeom prst="roundRect">
            <a:avLst>
              <a:gd name="adj" fmla="val 108513"/>
            </a:avLst>
          </a:prstGeom>
          <a:solidFill>
            <a:srgbClr val="D8D4D4"/>
          </a:solidFill>
          <a:ln/>
        </p:spPr>
        <p:txBody>
          <a:bodyPr/>
          <a:lstStyle/>
          <a:p>
            <a:endParaRPr lang="en-US"/>
          </a:p>
        </p:txBody>
      </p:sp>
      <p:sp>
        <p:nvSpPr>
          <p:cNvPr id="6" name="Shape 3"/>
          <p:cNvSpPr/>
          <p:nvPr/>
        </p:nvSpPr>
        <p:spPr>
          <a:xfrm>
            <a:off x="854273" y="2914888"/>
            <a:ext cx="496014" cy="496014"/>
          </a:xfrm>
          <a:prstGeom prst="roundRect">
            <a:avLst>
              <a:gd name="adj" fmla="val 6668"/>
            </a:avLst>
          </a:prstGeom>
          <a:solidFill>
            <a:srgbClr val="F9F7F7"/>
          </a:solidFill>
          <a:ln/>
        </p:spPr>
        <p:txBody>
          <a:bodyPr/>
          <a:lstStyle/>
          <a:p>
            <a:endParaRPr lang="en-US"/>
          </a:p>
        </p:txBody>
      </p:sp>
      <p:sp>
        <p:nvSpPr>
          <p:cNvPr id="7" name="Text 4"/>
          <p:cNvSpPr/>
          <p:nvPr/>
        </p:nvSpPr>
        <p:spPr>
          <a:xfrm>
            <a:off x="1027986" y="2997518"/>
            <a:ext cx="148471" cy="330756"/>
          </a:xfrm>
          <a:prstGeom prst="rect">
            <a:avLst/>
          </a:prstGeom>
          <a:noFill/>
          <a:ln/>
        </p:spPr>
        <p:txBody>
          <a:bodyPr wrap="none" lIns="0" tIns="0" rIns="0" bIns="0" rtlCol="0" anchor="t"/>
          <a:lstStyle/>
          <a:p>
            <a:pPr marL="0" indent="0" algn="ctr">
              <a:lnSpc>
                <a:spcPts val="2600"/>
              </a:lnSpc>
              <a:buNone/>
            </a:pPr>
            <a:r>
              <a:rPr lang="en-US" sz="2600">
                <a:solidFill>
                  <a:srgbClr val="504C49"/>
                </a:solidFill>
                <a:latin typeface="Platypi Medium" pitchFamily="34" charset="0"/>
                <a:ea typeface="Platypi Medium" pitchFamily="34" charset="-122"/>
                <a:cs typeface="Platypi Medium" pitchFamily="34" charset="-120"/>
              </a:rPr>
              <a:t>1</a:t>
            </a:r>
            <a:endParaRPr lang="en-US" sz="2600"/>
          </a:p>
        </p:txBody>
      </p:sp>
      <p:sp>
        <p:nvSpPr>
          <p:cNvPr id="8" name="Text 5"/>
          <p:cNvSpPr/>
          <p:nvPr/>
        </p:nvSpPr>
        <p:spPr>
          <a:xfrm>
            <a:off x="2314932" y="2887266"/>
            <a:ext cx="2756178" cy="344448"/>
          </a:xfrm>
          <a:prstGeom prst="rect">
            <a:avLst/>
          </a:prstGeom>
          <a:noFill/>
          <a:ln/>
        </p:spPr>
        <p:txBody>
          <a:bodyPr wrap="none" lIns="0" tIns="0" rIns="0" bIns="0" rtlCol="0" anchor="t"/>
          <a:lstStyle/>
          <a:p>
            <a:pPr marL="0" indent="0" algn="l">
              <a:lnSpc>
                <a:spcPts val="2700"/>
              </a:lnSpc>
              <a:buNone/>
            </a:pPr>
            <a:r>
              <a:rPr lang="en-US" sz="2150">
                <a:solidFill>
                  <a:srgbClr val="504C49"/>
                </a:solidFill>
                <a:latin typeface="Platypi Medium" pitchFamily="34" charset="0"/>
                <a:ea typeface="Platypi Medium" pitchFamily="34" charset="-122"/>
                <a:cs typeface="Platypi Medium" pitchFamily="34" charset="-120"/>
              </a:rPr>
              <a:t>Mild Temperatures</a:t>
            </a:r>
            <a:endParaRPr lang="en-US" sz="2150"/>
          </a:p>
        </p:txBody>
      </p:sp>
      <p:sp>
        <p:nvSpPr>
          <p:cNvPr id="9" name="Text 6"/>
          <p:cNvSpPr/>
          <p:nvPr/>
        </p:nvSpPr>
        <p:spPr>
          <a:xfrm>
            <a:off x="2314932" y="3363992"/>
            <a:ext cx="6057424" cy="705564"/>
          </a:xfrm>
          <a:prstGeom prst="rect">
            <a:avLst/>
          </a:prstGeom>
          <a:noFill/>
          <a:ln/>
        </p:spPr>
        <p:txBody>
          <a:bodyPr wrap="square" lIns="0" tIns="0" rIns="0" bIns="0" rtlCol="0" anchor="t"/>
          <a:lstStyle/>
          <a:p>
            <a:pPr marL="0" indent="0" algn="l">
              <a:lnSpc>
                <a:spcPts val="2750"/>
              </a:lnSpc>
              <a:buNone/>
            </a:pPr>
            <a:r>
              <a:rPr lang="en-US" sz="1700">
                <a:solidFill>
                  <a:srgbClr val="504C49"/>
                </a:solidFill>
                <a:latin typeface="Source Serif Pro" pitchFamily="34" charset="0"/>
                <a:ea typeface="Source Serif Pro" pitchFamily="34" charset="-122"/>
                <a:cs typeface="Source Serif Pro" pitchFamily="34" charset="-120"/>
              </a:rPr>
              <a:t>Energy consumption remains moderate in cooler temperatures.</a:t>
            </a:r>
            <a:endParaRPr lang="en-US" sz="1700"/>
          </a:p>
        </p:txBody>
      </p:sp>
      <p:sp>
        <p:nvSpPr>
          <p:cNvPr id="10" name="Shape 7"/>
          <p:cNvSpPr/>
          <p:nvPr/>
        </p:nvSpPr>
        <p:spPr>
          <a:xfrm>
            <a:off x="1319808" y="4991100"/>
            <a:ext cx="771644" cy="30480"/>
          </a:xfrm>
          <a:prstGeom prst="roundRect">
            <a:avLst>
              <a:gd name="adj" fmla="val 108513"/>
            </a:avLst>
          </a:prstGeom>
          <a:solidFill>
            <a:srgbClr val="D8D4D4"/>
          </a:solidFill>
          <a:ln/>
        </p:spPr>
        <p:txBody>
          <a:bodyPr/>
          <a:lstStyle/>
          <a:p>
            <a:endParaRPr lang="en-US"/>
          </a:p>
        </p:txBody>
      </p:sp>
      <p:sp>
        <p:nvSpPr>
          <p:cNvPr id="11" name="Shape 8"/>
          <p:cNvSpPr/>
          <p:nvPr/>
        </p:nvSpPr>
        <p:spPr>
          <a:xfrm>
            <a:off x="854273" y="4758333"/>
            <a:ext cx="496014" cy="496014"/>
          </a:xfrm>
          <a:prstGeom prst="roundRect">
            <a:avLst>
              <a:gd name="adj" fmla="val 6668"/>
            </a:avLst>
          </a:prstGeom>
          <a:solidFill>
            <a:srgbClr val="F9F7F7"/>
          </a:solidFill>
          <a:ln/>
        </p:spPr>
        <p:txBody>
          <a:bodyPr/>
          <a:lstStyle/>
          <a:p>
            <a:endParaRPr lang="en-US"/>
          </a:p>
        </p:txBody>
      </p:sp>
      <p:sp>
        <p:nvSpPr>
          <p:cNvPr id="12" name="Text 9"/>
          <p:cNvSpPr/>
          <p:nvPr/>
        </p:nvSpPr>
        <p:spPr>
          <a:xfrm>
            <a:off x="995482" y="4840962"/>
            <a:ext cx="213598" cy="330756"/>
          </a:xfrm>
          <a:prstGeom prst="rect">
            <a:avLst/>
          </a:prstGeom>
          <a:noFill/>
          <a:ln/>
        </p:spPr>
        <p:txBody>
          <a:bodyPr wrap="none" lIns="0" tIns="0" rIns="0" bIns="0" rtlCol="0" anchor="t"/>
          <a:lstStyle/>
          <a:p>
            <a:pPr marL="0" indent="0" algn="ctr">
              <a:lnSpc>
                <a:spcPts val="2600"/>
              </a:lnSpc>
              <a:buNone/>
            </a:pPr>
            <a:r>
              <a:rPr lang="en-US" sz="2600">
                <a:solidFill>
                  <a:srgbClr val="504C49"/>
                </a:solidFill>
                <a:latin typeface="Platypi Medium" pitchFamily="34" charset="0"/>
                <a:ea typeface="Platypi Medium" pitchFamily="34" charset="-122"/>
                <a:cs typeface="Platypi Medium" pitchFamily="34" charset="-120"/>
              </a:rPr>
              <a:t>2</a:t>
            </a:r>
            <a:endParaRPr lang="en-US" sz="2600"/>
          </a:p>
        </p:txBody>
      </p:sp>
      <p:sp>
        <p:nvSpPr>
          <p:cNvPr id="13" name="Text 10"/>
          <p:cNvSpPr/>
          <p:nvPr/>
        </p:nvSpPr>
        <p:spPr>
          <a:xfrm>
            <a:off x="2314932" y="4730710"/>
            <a:ext cx="2801183" cy="344448"/>
          </a:xfrm>
          <a:prstGeom prst="rect">
            <a:avLst/>
          </a:prstGeom>
          <a:noFill/>
          <a:ln/>
        </p:spPr>
        <p:txBody>
          <a:bodyPr wrap="none" lIns="0" tIns="0" rIns="0" bIns="0" rtlCol="0" anchor="t"/>
          <a:lstStyle/>
          <a:p>
            <a:pPr marL="0" indent="0" algn="l">
              <a:lnSpc>
                <a:spcPts val="2700"/>
              </a:lnSpc>
              <a:buNone/>
            </a:pPr>
            <a:r>
              <a:rPr lang="en-US" sz="2150">
                <a:solidFill>
                  <a:srgbClr val="504C49"/>
                </a:solidFill>
                <a:latin typeface="Platypi Medium" pitchFamily="34" charset="0"/>
                <a:ea typeface="Platypi Medium" pitchFamily="34" charset="-122"/>
                <a:cs typeface="Platypi Medium" pitchFamily="34" charset="-120"/>
              </a:rPr>
              <a:t>Rising Temperatures</a:t>
            </a:r>
            <a:endParaRPr lang="en-US" sz="2150"/>
          </a:p>
        </p:txBody>
      </p:sp>
      <p:sp>
        <p:nvSpPr>
          <p:cNvPr id="14" name="Text 11"/>
          <p:cNvSpPr/>
          <p:nvPr/>
        </p:nvSpPr>
        <p:spPr>
          <a:xfrm>
            <a:off x="2314932" y="5207437"/>
            <a:ext cx="6057424" cy="352782"/>
          </a:xfrm>
          <a:prstGeom prst="rect">
            <a:avLst/>
          </a:prstGeom>
          <a:noFill/>
          <a:ln/>
        </p:spPr>
        <p:txBody>
          <a:bodyPr wrap="none" lIns="0" tIns="0" rIns="0" bIns="0" rtlCol="0" anchor="t"/>
          <a:lstStyle/>
          <a:p>
            <a:pPr marL="0" indent="0" algn="l">
              <a:lnSpc>
                <a:spcPts val="2750"/>
              </a:lnSpc>
              <a:buNone/>
            </a:pPr>
            <a:r>
              <a:rPr lang="en-US" sz="1700">
                <a:solidFill>
                  <a:srgbClr val="504C49"/>
                </a:solidFill>
                <a:latin typeface="Source Serif Pro" pitchFamily="34" charset="0"/>
                <a:ea typeface="Source Serif Pro" pitchFamily="34" charset="-122"/>
                <a:cs typeface="Source Serif Pro" pitchFamily="34" charset="-120"/>
              </a:rPr>
              <a:t>As temperatures rise, energy demand increases.</a:t>
            </a:r>
            <a:endParaRPr lang="en-US" sz="1700"/>
          </a:p>
        </p:txBody>
      </p:sp>
      <p:sp>
        <p:nvSpPr>
          <p:cNvPr id="15" name="Shape 12"/>
          <p:cNvSpPr/>
          <p:nvPr/>
        </p:nvSpPr>
        <p:spPr>
          <a:xfrm>
            <a:off x="1319808" y="6481763"/>
            <a:ext cx="771644" cy="30480"/>
          </a:xfrm>
          <a:prstGeom prst="roundRect">
            <a:avLst>
              <a:gd name="adj" fmla="val 108513"/>
            </a:avLst>
          </a:prstGeom>
          <a:solidFill>
            <a:srgbClr val="D8D4D4"/>
          </a:solidFill>
          <a:ln/>
        </p:spPr>
        <p:txBody>
          <a:bodyPr/>
          <a:lstStyle/>
          <a:p>
            <a:endParaRPr lang="en-US"/>
          </a:p>
        </p:txBody>
      </p:sp>
      <p:sp>
        <p:nvSpPr>
          <p:cNvPr id="16" name="Shape 13"/>
          <p:cNvSpPr/>
          <p:nvPr/>
        </p:nvSpPr>
        <p:spPr>
          <a:xfrm>
            <a:off x="854273" y="6248995"/>
            <a:ext cx="496014" cy="496014"/>
          </a:xfrm>
          <a:prstGeom prst="roundRect">
            <a:avLst>
              <a:gd name="adj" fmla="val 6668"/>
            </a:avLst>
          </a:prstGeom>
          <a:solidFill>
            <a:srgbClr val="F9F7F7"/>
          </a:solidFill>
          <a:ln/>
        </p:spPr>
        <p:txBody>
          <a:bodyPr/>
          <a:lstStyle/>
          <a:p>
            <a:endParaRPr lang="en-US"/>
          </a:p>
        </p:txBody>
      </p:sp>
      <p:sp>
        <p:nvSpPr>
          <p:cNvPr id="17" name="Text 14"/>
          <p:cNvSpPr/>
          <p:nvPr/>
        </p:nvSpPr>
        <p:spPr>
          <a:xfrm>
            <a:off x="999053" y="6331625"/>
            <a:ext cx="206335" cy="330756"/>
          </a:xfrm>
          <a:prstGeom prst="rect">
            <a:avLst/>
          </a:prstGeom>
          <a:noFill/>
          <a:ln/>
        </p:spPr>
        <p:txBody>
          <a:bodyPr wrap="none" lIns="0" tIns="0" rIns="0" bIns="0" rtlCol="0" anchor="t"/>
          <a:lstStyle/>
          <a:p>
            <a:pPr marL="0" indent="0" algn="ctr">
              <a:lnSpc>
                <a:spcPts val="2600"/>
              </a:lnSpc>
              <a:buNone/>
            </a:pPr>
            <a:r>
              <a:rPr lang="en-US" sz="2600">
                <a:solidFill>
                  <a:srgbClr val="504C49"/>
                </a:solidFill>
                <a:latin typeface="Platypi Medium" pitchFamily="34" charset="0"/>
                <a:ea typeface="Platypi Medium" pitchFamily="34" charset="-122"/>
                <a:cs typeface="Platypi Medium" pitchFamily="34" charset="-120"/>
              </a:rPr>
              <a:t>3</a:t>
            </a:r>
            <a:endParaRPr lang="en-US" sz="2600"/>
          </a:p>
        </p:txBody>
      </p:sp>
      <p:sp>
        <p:nvSpPr>
          <p:cNvPr id="18" name="Text 15"/>
          <p:cNvSpPr/>
          <p:nvPr/>
        </p:nvSpPr>
        <p:spPr>
          <a:xfrm>
            <a:off x="2314932" y="6221373"/>
            <a:ext cx="2756178" cy="344448"/>
          </a:xfrm>
          <a:prstGeom prst="rect">
            <a:avLst/>
          </a:prstGeom>
          <a:noFill/>
          <a:ln/>
        </p:spPr>
        <p:txBody>
          <a:bodyPr wrap="none" lIns="0" tIns="0" rIns="0" bIns="0" rtlCol="0" anchor="t"/>
          <a:lstStyle/>
          <a:p>
            <a:pPr marL="0" indent="0" algn="l">
              <a:lnSpc>
                <a:spcPts val="2700"/>
              </a:lnSpc>
              <a:buNone/>
            </a:pPr>
            <a:r>
              <a:rPr lang="en-US" sz="2150">
                <a:solidFill>
                  <a:srgbClr val="504C49"/>
                </a:solidFill>
                <a:latin typeface="Platypi Medium" pitchFamily="34" charset="0"/>
                <a:ea typeface="Platypi Medium" pitchFamily="34" charset="-122"/>
                <a:cs typeface="Platypi Medium" pitchFamily="34" charset="-120"/>
              </a:rPr>
              <a:t>Extreme Heat</a:t>
            </a:r>
            <a:endParaRPr lang="en-US" sz="2150"/>
          </a:p>
        </p:txBody>
      </p:sp>
      <p:sp>
        <p:nvSpPr>
          <p:cNvPr id="19" name="Text 16"/>
          <p:cNvSpPr/>
          <p:nvPr/>
        </p:nvSpPr>
        <p:spPr>
          <a:xfrm>
            <a:off x="2314932" y="6698099"/>
            <a:ext cx="6057424" cy="352782"/>
          </a:xfrm>
          <a:prstGeom prst="rect">
            <a:avLst/>
          </a:prstGeom>
          <a:noFill/>
          <a:ln/>
        </p:spPr>
        <p:txBody>
          <a:bodyPr wrap="none" lIns="0" tIns="0" rIns="0" bIns="0" rtlCol="0" anchor="t"/>
          <a:lstStyle/>
          <a:p>
            <a:pPr marL="0" indent="0" algn="l">
              <a:lnSpc>
                <a:spcPts val="2750"/>
              </a:lnSpc>
              <a:buNone/>
            </a:pPr>
            <a:r>
              <a:rPr lang="en-US" sz="1700">
                <a:solidFill>
                  <a:srgbClr val="504C49"/>
                </a:solidFill>
                <a:latin typeface="Source Serif Pro" pitchFamily="34" charset="0"/>
                <a:ea typeface="Source Serif Pro" pitchFamily="34" charset="-122"/>
                <a:cs typeface="Source Serif Pro" pitchFamily="34" charset="-120"/>
              </a:rPr>
              <a:t>Energy consumption peaks during periods of extreme heat.</a:t>
            </a:r>
            <a:endParaRPr lang="en-US"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72145"/>
            <a:ext cx="12552878" cy="708779"/>
          </a:xfrm>
          <a:prstGeom prst="rect">
            <a:avLst/>
          </a:prstGeom>
          <a:noFill/>
          <a:ln/>
        </p:spPr>
        <p:txBody>
          <a:bodyPr wrap="non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Strategies for Reducing Energy Consumption</a:t>
            </a:r>
            <a:endParaRPr lang="en-US" sz="445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3990737" y="2959179"/>
            <a:ext cx="127278" cy="453509"/>
          </a:xfrm>
          <a:prstGeom prst="rect">
            <a:avLst/>
          </a:prstGeom>
          <a:noFill/>
          <a:ln/>
        </p:spPr>
        <p:txBody>
          <a:bodyPr wrap="none" lIns="0" tIns="0" rIns="0" bIns="0" rtlCol="0" anchor="t"/>
          <a:lstStyle/>
          <a:p>
            <a:pPr marL="0" indent="0" algn="ctr">
              <a:lnSpc>
                <a:spcPts val="3550"/>
              </a:lnSpc>
              <a:buNone/>
            </a:pPr>
            <a:r>
              <a:rPr lang="en-US" sz="2200">
                <a:solidFill>
                  <a:srgbClr val="504C49"/>
                </a:solidFill>
                <a:latin typeface="Platypi Medium" pitchFamily="34" charset="0"/>
                <a:ea typeface="Platypi Medium" pitchFamily="34" charset="-122"/>
                <a:cs typeface="Platypi Medium" pitchFamily="34" charset="-120"/>
              </a:rPr>
              <a:t>1</a:t>
            </a:r>
            <a:endParaRPr lang="en-US" sz="2200"/>
          </a:p>
        </p:txBody>
      </p:sp>
      <p:sp>
        <p:nvSpPr>
          <p:cNvPr id="5" name="Text 2"/>
          <p:cNvSpPr/>
          <p:nvPr/>
        </p:nvSpPr>
        <p:spPr>
          <a:xfrm>
            <a:off x="5357217" y="2527232"/>
            <a:ext cx="3198916" cy="453043"/>
          </a:xfrm>
          <a:prstGeom prst="rect">
            <a:avLst/>
          </a:prstGeom>
          <a:noFill/>
          <a:ln/>
        </p:spPr>
        <p:txBody>
          <a:bodyPr wrap="none" lIns="0" tIns="0" rIns="0" bIns="0" rtlCol="0" anchor="t"/>
          <a:lstStyle/>
          <a:p>
            <a:pPr>
              <a:lnSpc>
                <a:spcPts val="2750"/>
              </a:lnSpc>
            </a:pPr>
            <a:r>
              <a:rPr lang="en-US" sz="2200">
                <a:solidFill>
                  <a:srgbClr val="504C49"/>
                </a:solidFill>
                <a:latin typeface="Platypi Medium"/>
                <a:cs typeface="Platypi Medium"/>
              </a:rPr>
              <a:t>Installing a Heat Pump</a:t>
            </a:r>
            <a:endParaRPr lang="en-US"/>
          </a:p>
        </p:txBody>
      </p:sp>
      <p:sp>
        <p:nvSpPr>
          <p:cNvPr id="6" name="Text 3"/>
          <p:cNvSpPr/>
          <p:nvPr/>
        </p:nvSpPr>
        <p:spPr>
          <a:xfrm>
            <a:off x="5357217" y="3002065"/>
            <a:ext cx="5787335" cy="451223"/>
          </a:xfrm>
          <a:prstGeom prst="rect">
            <a:avLst/>
          </a:prstGeom>
          <a:noFill/>
          <a:ln/>
        </p:spPr>
        <p:txBody>
          <a:bodyPr wrap="none" lIns="0" tIns="0" rIns="0" bIns="0" rtlCol="0" anchor="t"/>
          <a:lstStyle/>
          <a:p>
            <a:pPr>
              <a:lnSpc>
                <a:spcPts val="2850"/>
              </a:lnSpc>
            </a:pPr>
            <a:r>
              <a:rPr lang="en-US" sz="1750">
                <a:solidFill>
                  <a:srgbClr val="504C49"/>
                </a:solidFill>
                <a:latin typeface="Source Serif Pro"/>
                <a:ea typeface="Source Serif Pro"/>
              </a:rPr>
              <a:t>Increases HVAC cooling efficiency, thereby reducing costs</a:t>
            </a:r>
          </a:p>
        </p:txBody>
      </p:sp>
      <p:sp>
        <p:nvSpPr>
          <p:cNvPr id="7" name="Shape 4"/>
          <p:cNvSpPr/>
          <p:nvPr/>
        </p:nvSpPr>
        <p:spPr>
          <a:xfrm>
            <a:off x="5187077" y="3817501"/>
            <a:ext cx="8592860" cy="15240"/>
          </a:xfrm>
          <a:prstGeom prst="roundRect">
            <a:avLst>
              <a:gd name="adj" fmla="val 223256"/>
            </a:avLst>
          </a:prstGeom>
          <a:solidFill>
            <a:srgbClr val="D8D4D4"/>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9" name="Text 5"/>
          <p:cNvSpPr/>
          <p:nvPr/>
        </p:nvSpPr>
        <p:spPr>
          <a:xfrm>
            <a:off x="3962757" y="4469249"/>
            <a:ext cx="183118" cy="453509"/>
          </a:xfrm>
          <a:prstGeom prst="rect">
            <a:avLst/>
          </a:prstGeom>
          <a:noFill/>
          <a:ln/>
        </p:spPr>
        <p:txBody>
          <a:bodyPr wrap="none" lIns="0" tIns="0" rIns="0" bIns="0" rtlCol="0" anchor="t"/>
          <a:lstStyle/>
          <a:p>
            <a:pPr marL="0" indent="0" algn="ctr">
              <a:lnSpc>
                <a:spcPts val="3550"/>
              </a:lnSpc>
              <a:buNone/>
            </a:pPr>
            <a:r>
              <a:rPr lang="en-US" sz="2200">
                <a:solidFill>
                  <a:srgbClr val="504C49"/>
                </a:solidFill>
                <a:latin typeface="Platypi Medium" pitchFamily="34" charset="0"/>
                <a:ea typeface="Platypi Medium" pitchFamily="34" charset="-122"/>
                <a:cs typeface="Platypi Medium" pitchFamily="34" charset="-120"/>
              </a:rPr>
              <a:t>2</a:t>
            </a:r>
            <a:endParaRPr lang="en-US" sz="2200"/>
          </a:p>
        </p:txBody>
      </p:sp>
      <p:sp>
        <p:nvSpPr>
          <p:cNvPr id="10" name="Text 6"/>
          <p:cNvSpPr/>
          <p:nvPr/>
        </p:nvSpPr>
        <p:spPr>
          <a:xfrm>
            <a:off x="6433304" y="4134262"/>
            <a:ext cx="5023820" cy="645274"/>
          </a:xfrm>
          <a:prstGeom prst="rect">
            <a:avLst/>
          </a:prstGeom>
          <a:noFill/>
          <a:ln/>
        </p:spPr>
        <p:txBody>
          <a:bodyPr wrap="none" lIns="0" tIns="0" rIns="0" bIns="0" rtlCol="0" anchor="t"/>
          <a:lstStyle/>
          <a:p>
            <a:pPr>
              <a:lnSpc>
                <a:spcPts val="2750"/>
              </a:lnSpc>
            </a:pPr>
            <a:r>
              <a:rPr lang="en-US" sz="2200">
                <a:solidFill>
                  <a:srgbClr val="504C49"/>
                </a:solidFill>
                <a:latin typeface="Platypi Medium"/>
                <a:cs typeface="Platypi Medium"/>
              </a:rPr>
              <a:t>Phasing out inefficient refrigerators</a:t>
            </a:r>
          </a:p>
        </p:txBody>
      </p:sp>
      <p:sp>
        <p:nvSpPr>
          <p:cNvPr id="11" name="Text 7"/>
          <p:cNvSpPr/>
          <p:nvPr/>
        </p:nvSpPr>
        <p:spPr>
          <a:xfrm>
            <a:off x="6433304" y="4759762"/>
            <a:ext cx="5542717" cy="362903"/>
          </a:xfrm>
          <a:prstGeom prst="rect">
            <a:avLst/>
          </a:prstGeom>
          <a:noFill/>
          <a:ln/>
        </p:spPr>
        <p:txBody>
          <a:bodyPr wrap="none" lIns="0" tIns="0" rIns="0" bIns="0" rtlCol="0" anchor="t"/>
          <a:lstStyle/>
          <a:p>
            <a:pPr>
              <a:lnSpc>
                <a:spcPts val="2850"/>
              </a:lnSpc>
            </a:pPr>
            <a:r>
              <a:rPr lang="en-US" sz="1750">
                <a:solidFill>
                  <a:srgbClr val="504C49"/>
                </a:solidFill>
                <a:latin typeface="Source Serif Pro"/>
                <a:ea typeface="Source Serif Pro"/>
                <a:cs typeface="Source Serif Pro" pitchFamily="34" charset="-120"/>
              </a:rPr>
              <a:t>Replace EF 6.7 rated refrigerators with newer models</a:t>
            </a:r>
            <a:endParaRPr lang="en-US" sz="1750">
              <a:solidFill>
                <a:srgbClr val="504C49"/>
              </a:solidFill>
              <a:latin typeface="Source Serif Pro"/>
              <a:ea typeface="Source Serif Pro"/>
            </a:endParaRPr>
          </a:p>
        </p:txBody>
      </p:sp>
      <p:sp>
        <p:nvSpPr>
          <p:cNvPr id="12" name="Shape 8"/>
          <p:cNvSpPr/>
          <p:nvPr/>
        </p:nvSpPr>
        <p:spPr>
          <a:xfrm>
            <a:off x="6263164" y="5544026"/>
            <a:ext cx="7516773" cy="15240"/>
          </a:xfrm>
          <a:prstGeom prst="roundRect">
            <a:avLst>
              <a:gd name="adj" fmla="val 223256"/>
            </a:avLst>
          </a:prstGeom>
          <a:solidFill>
            <a:srgbClr val="D8D4D4"/>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4" name="Text 9"/>
          <p:cNvSpPr/>
          <p:nvPr/>
        </p:nvSpPr>
        <p:spPr>
          <a:xfrm>
            <a:off x="3965853" y="6195774"/>
            <a:ext cx="176927" cy="453509"/>
          </a:xfrm>
          <a:prstGeom prst="rect">
            <a:avLst/>
          </a:prstGeom>
          <a:noFill/>
          <a:ln/>
        </p:spPr>
        <p:txBody>
          <a:bodyPr wrap="none" lIns="0" tIns="0" rIns="0" bIns="0" rtlCol="0" anchor="t"/>
          <a:lstStyle/>
          <a:p>
            <a:pPr marL="0" indent="0" algn="ctr">
              <a:lnSpc>
                <a:spcPts val="3550"/>
              </a:lnSpc>
              <a:buNone/>
            </a:pPr>
            <a:r>
              <a:rPr lang="en-US" sz="2200">
                <a:solidFill>
                  <a:srgbClr val="504C49"/>
                </a:solidFill>
                <a:latin typeface="Platypi Medium" pitchFamily="34" charset="0"/>
                <a:ea typeface="Platypi Medium" pitchFamily="34" charset="-122"/>
                <a:cs typeface="Platypi Medium" pitchFamily="34" charset="-120"/>
              </a:rPr>
              <a:t>3</a:t>
            </a:r>
            <a:endParaRPr lang="en-US" sz="2200"/>
          </a:p>
        </p:txBody>
      </p:sp>
      <p:sp>
        <p:nvSpPr>
          <p:cNvPr id="15" name="Text 10"/>
          <p:cNvSpPr/>
          <p:nvPr/>
        </p:nvSpPr>
        <p:spPr>
          <a:xfrm>
            <a:off x="7509272" y="5814417"/>
            <a:ext cx="2835235" cy="354330"/>
          </a:xfrm>
          <a:prstGeom prst="rect">
            <a:avLst/>
          </a:prstGeom>
          <a:noFill/>
          <a:ln/>
        </p:spPr>
        <p:txBody>
          <a:bodyPr wrap="none" lIns="0" tIns="0" rIns="0" bIns="0" rtlCol="0" anchor="t"/>
          <a:lstStyle/>
          <a:p>
            <a:pPr>
              <a:lnSpc>
                <a:spcPts val="2750"/>
              </a:lnSpc>
            </a:pPr>
            <a:r>
              <a:rPr lang="en-US" sz="2200">
                <a:solidFill>
                  <a:srgbClr val="504C49"/>
                </a:solidFill>
                <a:latin typeface="Platypi Medium"/>
                <a:cs typeface="Platypi Medium"/>
              </a:rPr>
              <a:t>Optimal Solar Size</a:t>
            </a:r>
            <a:endParaRPr lang="en-US"/>
          </a:p>
        </p:txBody>
      </p:sp>
      <p:sp>
        <p:nvSpPr>
          <p:cNvPr id="16" name="Text 11"/>
          <p:cNvSpPr/>
          <p:nvPr/>
        </p:nvSpPr>
        <p:spPr>
          <a:xfrm>
            <a:off x="7509272" y="6304836"/>
            <a:ext cx="6100524" cy="725805"/>
          </a:xfrm>
          <a:prstGeom prst="rect">
            <a:avLst/>
          </a:prstGeom>
          <a:noFill/>
          <a:ln/>
        </p:spPr>
        <p:txBody>
          <a:bodyPr wrap="square" lIns="0" tIns="0" rIns="0" bIns="0" rtlCol="0" anchor="t"/>
          <a:lstStyle/>
          <a:p>
            <a:pPr>
              <a:lnSpc>
                <a:spcPts val="2850"/>
              </a:lnSpc>
            </a:pPr>
            <a:r>
              <a:rPr lang="en-US" sz="1750">
                <a:solidFill>
                  <a:srgbClr val="504C49"/>
                </a:solidFill>
                <a:latin typeface="Source Serif Pro"/>
                <a:ea typeface="Source Serif Pro"/>
              </a:rPr>
              <a:t>Install solar panels with capacity of 7 Kilo Watts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539960"/>
            <a:ext cx="7878128" cy="708779"/>
          </a:xfrm>
          <a:prstGeom prst="rect">
            <a:avLst/>
          </a:prstGeom>
          <a:noFill/>
          <a:ln/>
        </p:spPr>
        <p:txBody>
          <a:bodyPr wrap="non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Next Steps: Moving Forward</a:t>
            </a:r>
            <a:endParaRPr lang="en-US" sz="445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a:solidFill>
                  <a:srgbClr val="201B18"/>
                </a:solidFill>
                <a:latin typeface="Platypi Medium" pitchFamily="34" charset="0"/>
                <a:ea typeface="Platypi Medium" pitchFamily="34" charset="-122"/>
                <a:cs typeface="Platypi Medium" pitchFamily="34" charset="-120"/>
              </a:rPr>
              <a:t>Model Deployment</a:t>
            </a:r>
            <a:endParaRPr lang="en-US" sz="2200"/>
          </a:p>
        </p:txBody>
      </p:sp>
      <p:sp>
        <p:nvSpPr>
          <p:cNvPr id="4" name="Text 2"/>
          <p:cNvSpPr/>
          <p:nvPr/>
        </p:nvSpPr>
        <p:spPr>
          <a:xfrm>
            <a:off x="793790" y="4396859"/>
            <a:ext cx="3978116" cy="725805"/>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Deploy the predictive model to provide real-time energy demand forecasts.</a:t>
            </a:r>
            <a:endParaRPr lang="en-US" sz="1750"/>
          </a:p>
        </p:txBody>
      </p:sp>
      <p:sp>
        <p:nvSpPr>
          <p:cNvPr id="5" name="Text 3"/>
          <p:cNvSpPr/>
          <p:nvPr/>
        </p:nvSpPr>
        <p:spPr>
          <a:xfrm>
            <a:off x="5332928" y="3815715"/>
            <a:ext cx="2835235" cy="354330"/>
          </a:xfrm>
          <a:prstGeom prst="rect">
            <a:avLst/>
          </a:prstGeom>
          <a:noFill/>
          <a:ln/>
        </p:spPr>
        <p:txBody>
          <a:bodyPr wrap="none" lIns="0" tIns="0" rIns="0" bIns="0" rtlCol="0" anchor="t"/>
          <a:lstStyle/>
          <a:p>
            <a:pPr marL="0" indent="0">
              <a:lnSpc>
                <a:spcPts val="2750"/>
              </a:lnSpc>
              <a:buNone/>
            </a:pPr>
            <a:r>
              <a:rPr lang="en-US" sz="2200">
                <a:solidFill>
                  <a:srgbClr val="201B18"/>
                </a:solidFill>
                <a:latin typeface="Platypi Medium" pitchFamily="34" charset="0"/>
                <a:ea typeface="Platypi Medium" pitchFamily="34" charset="-122"/>
                <a:cs typeface="Platypi Medium" pitchFamily="34" charset="-120"/>
              </a:rPr>
              <a:t>Customer Outreach</a:t>
            </a:r>
            <a:endParaRPr lang="en-US" sz="2200"/>
          </a:p>
        </p:txBody>
      </p:sp>
      <p:sp>
        <p:nvSpPr>
          <p:cNvPr id="6" name="Text 4"/>
          <p:cNvSpPr/>
          <p:nvPr/>
        </p:nvSpPr>
        <p:spPr>
          <a:xfrm>
            <a:off x="5332928" y="4396859"/>
            <a:ext cx="3978116" cy="725805"/>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Implement the strategies for reducing energy consumption.</a:t>
            </a:r>
            <a:endParaRPr lang="en-US" sz="1750"/>
          </a:p>
        </p:txBody>
      </p:sp>
      <p:sp>
        <p:nvSpPr>
          <p:cNvPr id="7" name="Text 5"/>
          <p:cNvSpPr/>
          <p:nvPr/>
        </p:nvSpPr>
        <p:spPr>
          <a:xfrm>
            <a:off x="9872067" y="3815715"/>
            <a:ext cx="3569970" cy="354330"/>
          </a:xfrm>
          <a:prstGeom prst="rect">
            <a:avLst/>
          </a:prstGeom>
          <a:noFill/>
          <a:ln/>
        </p:spPr>
        <p:txBody>
          <a:bodyPr wrap="none" lIns="0" tIns="0" rIns="0" bIns="0" rtlCol="0" anchor="t"/>
          <a:lstStyle/>
          <a:p>
            <a:pPr marL="0" indent="0">
              <a:lnSpc>
                <a:spcPts val="2750"/>
              </a:lnSpc>
              <a:buNone/>
            </a:pPr>
            <a:r>
              <a:rPr lang="en-US" sz="2200">
                <a:solidFill>
                  <a:srgbClr val="201B18"/>
                </a:solidFill>
                <a:latin typeface="Platypi Medium" pitchFamily="34" charset="0"/>
                <a:ea typeface="Platypi Medium" pitchFamily="34" charset="-122"/>
                <a:cs typeface="Platypi Medium" pitchFamily="34" charset="-120"/>
              </a:rPr>
              <a:t>Continuous Improvement</a:t>
            </a:r>
            <a:endParaRPr lang="en-US" sz="220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Continuously monitor and refine the model for greater accuracy and effectiveness.</a:t>
            </a:r>
            <a:endParaRPr lang="en-US" sz="1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7688223" cy="708779"/>
          </a:xfrm>
          <a:prstGeom prst="rect">
            <a:avLst/>
          </a:prstGeom>
          <a:noFill/>
          <a:ln/>
        </p:spPr>
        <p:txBody>
          <a:bodyPr wrap="non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Understanding the Problem</a:t>
            </a:r>
            <a:endParaRPr lang="en-US" sz="445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nSpc>
                <a:spcPts val="2750"/>
              </a:lnSpc>
              <a:buNone/>
            </a:pPr>
            <a:r>
              <a:rPr lang="en-US" sz="2200">
                <a:solidFill>
                  <a:srgbClr val="201B18"/>
                </a:solidFill>
                <a:latin typeface="Platypi Medium" pitchFamily="34" charset="0"/>
                <a:ea typeface="Platypi Medium" pitchFamily="34" charset="-122"/>
                <a:cs typeface="Platypi Medium" pitchFamily="34" charset="-120"/>
              </a:rPr>
              <a:t>Growing Demand</a:t>
            </a:r>
            <a:endParaRPr lang="en-US" sz="220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eSC is concerned about increasing energy demand, especially during hot summer months.</a:t>
            </a:r>
            <a:endParaRPr lang="en-US" sz="1750"/>
          </a:p>
        </p:txBody>
      </p:sp>
      <p:sp>
        <p:nvSpPr>
          <p:cNvPr id="5" name="Text 3"/>
          <p:cNvSpPr/>
          <p:nvPr/>
        </p:nvSpPr>
        <p:spPr>
          <a:xfrm>
            <a:off x="7599521" y="3997166"/>
            <a:ext cx="2835235" cy="354330"/>
          </a:xfrm>
          <a:prstGeom prst="rect">
            <a:avLst/>
          </a:prstGeom>
          <a:noFill/>
          <a:ln/>
        </p:spPr>
        <p:txBody>
          <a:bodyPr wrap="none" lIns="0" tIns="0" rIns="0" bIns="0" rtlCol="0" anchor="t"/>
          <a:lstStyle/>
          <a:p>
            <a:pPr marL="0" indent="0">
              <a:lnSpc>
                <a:spcPts val="2750"/>
              </a:lnSpc>
              <a:buNone/>
            </a:pPr>
            <a:r>
              <a:rPr lang="en-US" sz="2200">
                <a:solidFill>
                  <a:srgbClr val="201B18"/>
                </a:solidFill>
                <a:latin typeface="Platypi Medium" pitchFamily="34" charset="0"/>
                <a:ea typeface="Platypi Medium" pitchFamily="34" charset="-122"/>
                <a:cs typeface="Platypi Medium" pitchFamily="34" charset="-120"/>
              </a:rPr>
              <a:t>Potential Blackouts</a:t>
            </a:r>
            <a:endParaRPr lang="en-US" sz="2200"/>
          </a:p>
        </p:txBody>
      </p:sp>
      <p:sp>
        <p:nvSpPr>
          <p:cNvPr id="6" name="Text 4"/>
          <p:cNvSpPr/>
          <p:nvPr/>
        </p:nvSpPr>
        <p:spPr>
          <a:xfrm>
            <a:off x="7599521" y="4578310"/>
            <a:ext cx="6244709" cy="725805"/>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A surge in demand could lead to blackouts, disrupting customer service and impacting reliability.</a:t>
            </a:r>
            <a:endParaRPr lang="en-US" sz="1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991570"/>
            <a:ext cx="9673828" cy="708779"/>
          </a:xfrm>
          <a:prstGeom prst="rect">
            <a:avLst/>
          </a:prstGeom>
          <a:noFill/>
          <a:ln/>
        </p:spPr>
        <p:txBody>
          <a:bodyPr wrap="non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The Solution: Data-Driven Insights</a:t>
            </a:r>
            <a:endParaRPr lang="en-US" sz="4450"/>
          </a:p>
        </p:txBody>
      </p:sp>
      <p:sp>
        <p:nvSpPr>
          <p:cNvPr id="4" name="Shape 1"/>
          <p:cNvSpPr/>
          <p:nvPr/>
        </p:nvSpPr>
        <p:spPr>
          <a:xfrm>
            <a:off x="793790" y="5040511"/>
            <a:ext cx="4196358" cy="2032754"/>
          </a:xfrm>
          <a:prstGeom prst="roundRect">
            <a:avLst>
              <a:gd name="adj" fmla="val 1674"/>
            </a:avLst>
          </a:prstGeom>
          <a:solidFill>
            <a:srgbClr val="F9F7F7"/>
          </a:solidFill>
          <a:ln/>
        </p:spPr>
        <p:txBody>
          <a:bodyPr/>
          <a:lstStyle/>
          <a:p>
            <a:endParaRPr lang="en-US"/>
          </a:p>
        </p:txBody>
      </p:sp>
      <p:sp>
        <p:nvSpPr>
          <p:cNvPr id="5" name="Text 2"/>
          <p:cNvSpPr/>
          <p:nvPr/>
        </p:nvSpPr>
        <p:spPr>
          <a:xfrm>
            <a:off x="1020604" y="5267325"/>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Identify Key Drivers</a:t>
            </a:r>
            <a:endParaRPr lang="en-US" sz="2200"/>
          </a:p>
        </p:txBody>
      </p:sp>
      <p:sp>
        <p:nvSpPr>
          <p:cNvPr id="6" name="Text 3"/>
          <p:cNvSpPr/>
          <p:nvPr/>
        </p:nvSpPr>
        <p:spPr>
          <a:xfrm>
            <a:off x="1020604" y="5757743"/>
            <a:ext cx="3742730"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Uncover the main factors driving energy consumption in South Carolina.</a:t>
            </a:r>
            <a:endParaRPr lang="en-US" sz="1750"/>
          </a:p>
        </p:txBody>
      </p:sp>
      <p:sp>
        <p:nvSpPr>
          <p:cNvPr id="7" name="Shape 4"/>
          <p:cNvSpPr/>
          <p:nvPr/>
        </p:nvSpPr>
        <p:spPr>
          <a:xfrm>
            <a:off x="5216962" y="5040511"/>
            <a:ext cx="4196358" cy="2032754"/>
          </a:xfrm>
          <a:prstGeom prst="roundRect">
            <a:avLst>
              <a:gd name="adj" fmla="val 1674"/>
            </a:avLst>
          </a:prstGeom>
          <a:solidFill>
            <a:srgbClr val="F9F7F7"/>
          </a:solidFill>
          <a:ln/>
        </p:spPr>
        <p:txBody>
          <a:bodyPr/>
          <a:lstStyle/>
          <a:p>
            <a:endParaRPr lang="en-US"/>
          </a:p>
        </p:txBody>
      </p:sp>
      <p:sp>
        <p:nvSpPr>
          <p:cNvPr id="8" name="Text 5"/>
          <p:cNvSpPr/>
          <p:nvPr/>
        </p:nvSpPr>
        <p:spPr>
          <a:xfrm>
            <a:off x="5443776" y="5267325"/>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Predictive Model</a:t>
            </a:r>
            <a:endParaRPr lang="en-US" sz="2200"/>
          </a:p>
        </p:txBody>
      </p:sp>
      <p:sp>
        <p:nvSpPr>
          <p:cNvPr id="9" name="Text 6"/>
          <p:cNvSpPr/>
          <p:nvPr/>
        </p:nvSpPr>
        <p:spPr>
          <a:xfrm>
            <a:off x="5443776" y="5757743"/>
            <a:ext cx="3742730"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Develop a model to anticipate future energy demand based on key drivers.</a:t>
            </a:r>
            <a:endParaRPr lang="en-US" sz="1750"/>
          </a:p>
        </p:txBody>
      </p:sp>
      <p:sp>
        <p:nvSpPr>
          <p:cNvPr id="10" name="Shape 7"/>
          <p:cNvSpPr/>
          <p:nvPr/>
        </p:nvSpPr>
        <p:spPr>
          <a:xfrm>
            <a:off x="9640133" y="5040511"/>
            <a:ext cx="4196358" cy="2032754"/>
          </a:xfrm>
          <a:prstGeom prst="roundRect">
            <a:avLst>
              <a:gd name="adj" fmla="val 1674"/>
            </a:avLst>
          </a:prstGeom>
          <a:solidFill>
            <a:srgbClr val="F9F7F7"/>
          </a:solidFill>
          <a:ln/>
        </p:spPr>
        <p:txBody>
          <a:bodyPr/>
          <a:lstStyle/>
          <a:p>
            <a:endParaRPr lang="en-US"/>
          </a:p>
        </p:txBody>
      </p:sp>
      <p:sp>
        <p:nvSpPr>
          <p:cNvPr id="11" name="Text 8"/>
          <p:cNvSpPr/>
          <p:nvPr/>
        </p:nvSpPr>
        <p:spPr>
          <a:xfrm>
            <a:off x="9866948" y="5267325"/>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Reduce Usage</a:t>
            </a:r>
            <a:endParaRPr lang="en-US" sz="2200"/>
          </a:p>
        </p:txBody>
      </p:sp>
      <p:sp>
        <p:nvSpPr>
          <p:cNvPr id="12" name="Text 9"/>
          <p:cNvSpPr/>
          <p:nvPr/>
        </p:nvSpPr>
        <p:spPr>
          <a:xfrm>
            <a:off x="9866948" y="5757743"/>
            <a:ext cx="3742730"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Suggest strategies to encourage customers to conserve energy, mitigating peak demand.</a:t>
            </a:r>
            <a:endParaRPr lang="en-US" sz="17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diagram&#10;&#10;Description automatically generated">
            <a:extLst>
              <a:ext uri="{FF2B5EF4-FFF2-40B4-BE49-F238E27FC236}">
                <a16:creationId xmlns:a16="http://schemas.microsoft.com/office/drawing/2014/main" id="{F6A3D532-327F-9EDF-386A-8B115330D2B6}"/>
              </a:ext>
            </a:extLst>
          </p:cNvPr>
          <p:cNvPicPr>
            <a:picLocks noChangeAspect="1"/>
          </p:cNvPicPr>
          <p:nvPr/>
        </p:nvPicPr>
        <p:blipFill>
          <a:blip r:embed="rId3"/>
          <a:stretch>
            <a:fillRect/>
          </a:stretch>
        </p:blipFill>
        <p:spPr>
          <a:xfrm>
            <a:off x="1" y="6928"/>
            <a:ext cx="14621162" cy="8215744"/>
          </a:xfrm>
          <a:prstGeom prst="rect">
            <a:avLst/>
          </a:prstGeom>
        </p:spPr>
      </p:pic>
    </p:spTree>
    <p:extLst>
      <p:ext uri="{BB962C8B-B14F-4D97-AF65-F5344CB8AC3E}">
        <p14:creationId xmlns:p14="http://schemas.microsoft.com/office/powerpoint/2010/main" val="54523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8868" b="-327"/>
          <a:stretch/>
        </p:blipFill>
        <p:spPr>
          <a:xfrm>
            <a:off x="133658" y="0"/>
            <a:ext cx="14515216" cy="3103118"/>
          </a:xfrm>
          <a:prstGeom prst="rect">
            <a:avLst/>
          </a:prstGeom>
        </p:spPr>
      </p:pic>
      <p:sp>
        <p:nvSpPr>
          <p:cNvPr id="3" name="Text 0"/>
          <p:cNvSpPr/>
          <p:nvPr/>
        </p:nvSpPr>
        <p:spPr>
          <a:xfrm>
            <a:off x="793790" y="4090749"/>
            <a:ext cx="7663339" cy="708779"/>
          </a:xfrm>
          <a:prstGeom prst="rect">
            <a:avLst/>
          </a:prstGeom>
          <a:noFill/>
          <a:ln/>
        </p:spPr>
        <p:txBody>
          <a:bodyPr wrap="none" lIns="0" tIns="0" rIns="0" bIns="0" rtlCol="0" anchor="t"/>
          <a:lstStyle/>
          <a:p>
            <a:pPr marL="0" indent="0">
              <a:lnSpc>
                <a:spcPts val="5550"/>
              </a:lnSpc>
              <a:buNone/>
            </a:pPr>
            <a:r>
              <a:rPr lang="en-US" sz="4450">
                <a:solidFill>
                  <a:srgbClr val="201B18"/>
                </a:solidFill>
                <a:latin typeface="Platypi Medium" pitchFamily="34" charset="0"/>
                <a:ea typeface="Platypi Medium" pitchFamily="34" charset="-122"/>
                <a:cs typeface="Platypi Medium" pitchFamily="34" charset="-120"/>
              </a:rPr>
              <a:t>Data Insights: Our Findings</a:t>
            </a:r>
            <a:endParaRPr lang="en-US" sz="4450"/>
          </a:p>
        </p:txBody>
      </p:sp>
      <p:sp>
        <p:nvSpPr>
          <p:cNvPr id="4" name="Shape 1"/>
          <p:cNvSpPr/>
          <p:nvPr/>
        </p:nvSpPr>
        <p:spPr>
          <a:xfrm>
            <a:off x="793790" y="5394841"/>
            <a:ext cx="510302" cy="510302"/>
          </a:xfrm>
          <a:prstGeom prst="roundRect">
            <a:avLst>
              <a:gd name="adj" fmla="val 6667"/>
            </a:avLst>
          </a:prstGeom>
          <a:solidFill>
            <a:srgbClr val="F9F7F7"/>
          </a:solidFill>
          <a:ln/>
        </p:spPr>
        <p:txBody>
          <a:bodyPr/>
          <a:lstStyle/>
          <a:p>
            <a:endParaRPr lang="en-US"/>
          </a:p>
        </p:txBody>
      </p:sp>
      <p:sp>
        <p:nvSpPr>
          <p:cNvPr id="5" name="Text 2"/>
          <p:cNvSpPr/>
          <p:nvPr/>
        </p:nvSpPr>
        <p:spPr>
          <a:xfrm>
            <a:off x="972503" y="5479852"/>
            <a:ext cx="152757"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1</a:t>
            </a:r>
            <a:endParaRPr lang="en-US" sz="2650"/>
          </a:p>
        </p:txBody>
      </p:sp>
      <p:sp>
        <p:nvSpPr>
          <p:cNvPr id="6" name="Text 3"/>
          <p:cNvSpPr/>
          <p:nvPr/>
        </p:nvSpPr>
        <p:spPr>
          <a:xfrm>
            <a:off x="1530906" y="5394841"/>
            <a:ext cx="3398163"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Key Driver: Temperature</a:t>
            </a:r>
            <a:endParaRPr lang="en-US" sz="2200"/>
          </a:p>
        </p:txBody>
      </p:sp>
      <p:sp>
        <p:nvSpPr>
          <p:cNvPr id="7" name="Text 4"/>
          <p:cNvSpPr/>
          <p:nvPr/>
        </p:nvSpPr>
        <p:spPr>
          <a:xfrm>
            <a:off x="1530906" y="5885259"/>
            <a:ext cx="3459242"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We found a correlation between temperature and energy usage. </a:t>
            </a:r>
            <a:endParaRPr lang="en-US" sz="1750"/>
          </a:p>
        </p:txBody>
      </p:sp>
      <p:sp>
        <p:nvSpPr>
          <p:cNvPr id="8" name="Shape 5"/>
          <p:cNvSpPr/>
          <p:nvPr/>
        </p:nvSpPr>
        <p:spPr>
          <a:xfrm>
            <a:off x="5216962" y="5394841"/>
            <a:ext cx="510302" cy="510302"/>
          </a:xfrm>
          <a:prstGeom prst="roundRect">
            <a:avLst>
              <a:gd name="adj" fmla="val 6667"/>
            </a:avLst>
          </a:prstGeom>
          <a:solidFill>
            <a:srgbClr val="F9F7F7"/>
          </a:solidFill>
          <a:ln/>
        </p:spPr>
        <p:txBody>
          <a:bodyPr/>
          <a:lstStyle/>
          <a:p>
            <a:endParaRPr lang="en-US"/>
          </a:p>
        </p:txBody>
      </p:sp>
      <p:sp>
        <p:nvSpPr>
          <p:cNvPr id="9" name="Text 6"/>
          <p:cNvSpPr/>
          <p:nvPr/>
        </p:nvSpPr>
        <p:spPr>
          <a:xfrm>
            <a:off x="5362218" y="5479852"/>
            <a:ext cx="219789"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2</a:t>
            </a:r>
            <a:endParaRPr lang="en-US" sz="2650"/>
          </a:p>
        </p:txBody>
      </p:sp>
      <p:sp>
        <p:nvSpPr>
          <p:cNvPr id="10" name="Text 7"/>
          <p:cNvSpPr/>
          <p:nvPr/>
        </p:nvSpPr>
        <p:spPr>
          <a:xfrm>
            <a:off x="5954078" y="5394841"/>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Dataset Size</a:t>
            </a:r>
            <a:endParaRPr lang="en-US" sz="2200"/>
          </a:p>
        </p:txBody>
      </p:sp>
      <p:sp>
        <p:nvSpPr>
          <p:cNvPr id="11" name="Text 8"/>
          <p:cNvSpPr/>
          <p:nvPr/>
        </p:nvSpPr>
        <p:spPr>
          <a:xfrm>
            <a:off x="5954078" y="5885259"/>
            <a:ext cx="3459242" cy="725805"/>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pitchFamily="34" charset="0"/>
                <a:ea typeface="Source Serif Pro" pitchFamily="34" charset="-122"/>
                <a:cs typeface="Source Serif Pro" pitchFamily="34" charset="-120"/>
              </a:rPr>
              <a:t>The analysis encompassed a large dataset of energy usage records.</a:t>
            </a:r>
            <a:endParaRPr lang="en-US" sz="1750"/>
          </a:p>
        </p:txBody>
      </p:sp>
      <p:sp>
        <p:nvSpPr>
          <p:cNvPr id="12" name="Shape 9"/>
          <p:cNvSpPr/>
          <p:nvPr/>
        </p:nvSpPr>
        <p:spPr>
          <a:xfrm>
            <a:off x="9640133" y="5394841"/>
            <a:ext cx="510302" cy="510302"/>
          </a:xfrm>
          <a:prstGeom prst="roundRect">
            <a:avLst>
              <a:gd name="adj" fmla="val 6667"/>
            </a:avLst>
          </a:prstGeom>
          <a:solidFill>
            <a:srgbClr val="F9F7F7"/>
          </a:solidFill>
          <a:ln/>
        </p:spPr>
        <p:txBody>
          <a:bodyPr/>
          <a:lstStyle/>
          <a:p>
            <a:endParaRPr lang="en-US"/>
          </a:p>
        </p:txBody>
      </p:sp>
      <p:sp>
        <p:nvSpPr>
          <p:cNvPr id="13" name="Text 10"/>
          <p:cNvSpPr/>
          <p:nvPr/>
        </p:nvSpPr>
        <p:spPr>
          <a:xfrm>
            <a:off x="9789081" y="5479852"/>
            <a:ext cx="212288"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3</a:t>
            </a:r>
            <a:endParaRPr lang="en-US" sz="2650"/>
          </a:p>
        </p:txBody>
      </p:sp>
      <p:sp>
        <p:nvSpPr>
          <p:cNvPr id="14" name="Text 11"/>
          <p:cNvSpPr/>
          <p:nvPr/>
        </p:nvSpPr>
        <p:spPr>
          <a:xfrm>
            <a:off x="10377249" y="5394841"/>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pitchFamily="34" charset="0"/>
                <a:ea typeface="Platypi Medium" pitchFamily="34" charset="-122"/>
                <a:cs typeface="Platypi Medium" pitchFamily="34" charset="-120"/>
              </a:rPr>
              <a:t>High Accuracy</a:t>
            </a:r>
            <a:endParaRPr lang="en-US" sz="2200"/>
          </a:p>
        </p:txBody>
      </p:sp>
      <p:sp>
        <p:nvSpPr>
          <p:cNvPr id="15" name="Text 12"/>
          <p:cNvSpPr/>
          <p:nvPr/>
        </p:nvSpPr>
        <p:spPr>
          <a:xfrm>
            <a:off x="10377249" y="5885259"/>
            <a:ext cx="3459242" cy="1088708"/>
          </a:xfrm>
          <a:prstGeom prst="rect">
            <a:avLst/>
          </a:prstGeom>
          <a:noFill/>
          <a:ln/>
        </p:spPr>
        <p:txBody>
          <a:bodyPr wrap="square" lIns="0" tIns="0" rIns="0" bIns="0" rtlCol="0" anchor="t"/>
          <a:lstStyle/>
          <a:p>
            <a:pPr marL="0" indent="0">
              <a:lnSpc>
                <a:spcPts val="2850"/>
              </a:lnSpc>
              <a:buNone/>
            </a:pPr>
            <a:r>
              <a:rPr lang="en-US" sz="1750">
                <a:solidFill>
                  <a:srgbClr val="504C49"/>
                </a:solidFill>
                <a:latin typeface="Source Serif Pro"/>
                <a:ea typeface="Source Serif Pro"/>
                <a:cs typeface="Source Serif Pro" pitchFamily="34" charset="-120"/>
              </a:rPr>
              <a:t>The models achieved a high level of accuracy in predicting energy demand.</a:t>
            </a:r>
            <a:endParaRPr lang="en-US" sz="1750">
              <a:latin typeface="Source Serif Pro"/>
              <a:ea typeface="Source Serif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50DB7-2302-9B9F-3F1D-1C28BC039311}"/>
              </a:ext>
            </a:extLst>
          </p:cNvPr>
          <p:cNvSpPr txBox="1"/>
          <p:nvPr/>
        </p:nvSpPr>
        <p:spPr>
          <a:xfrm>
            <a:off x="1005840" y="438150"/>
            <a:ext cx="12618720" cy="22324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200" kern="1200">
                <a:solidFill>
                  <a:schemeClr val="tx1"/>
                </a:solidFill>
                <a:latin typeface="+mj-lt"/>
                <a:ea typeface="+mj-ea"/>
                <a:cs typeface="+mj-cs"/>
              </a:rPr>
              <a:t>Visualizations</a:t>
            </a:r>
          </a:p>
        </p:txBody>
      </p:sp>
      <p:pic>
        <p:nvPicPr>
          <p:cNvPr id="5" name="Picture 4" descr="A graph of energy consumption and dry bulb temperature&#10;&#10;Description automatically generated">
            <a:extLst>
              <a:ext uri="{FF2B5EF4-FFF2-40B4-BE49-F238E27FC236}">
                <a16:creationId xmlns:a16="http://schemas.microsoft.com/office/drawing/2014/main" id="{AEFDE687-0AA4-9568-D6AB-2770F97EFBBF}"/>
              </a:ext>
            </a:extLst>
          </p:cNvPr>
          <p:cNvPicPr>
            <a:picLocks noChangeAspect="1"/>
          </p:cNvPicPr>
          <p:nvPr/>
        </p:nvPicPr>
        <p:blipFill>
          <a:blip r:embed="rId3"/>
          <a:stretch>
            <a:fillRect/>
          </a:stretch>
        </p:blipFill>
        <p:spPr>
          <a:xfrm>
            <a:off x="1351183" y="2284161"/>
            <a:ext cx="5280688" cy="5280688"/>
          </a:xfrm>
          <a:prstGeom prst="rect">
            <a:avLst/>
          </a:prstGeom>
        </p:spPr>
      </p:pic>
      <p:pic>
        <p:nvPicPr>
          <p:cNvPr id="7" name="Picture 6" descr="A graph with a line going up&#10;&#10;Description automatically generated">
            <a:extLst>
              <a:ext uri="{FF2B5EF4-FFF2-40B4-BE49-F238E27FC236}">
                <a16:creationId xmlns:a16="http://schemas.microsoft.com/office/drawing/2014/main" id="{D1800D6A-7AA2-BB43-E496-99A12FAEAE5A}"/>
              </a:ext>
            </a:extLst>
          </p:cNvPr>
          <p:cNvPicPr>
            <a:picLocks noChangeAspect="1"/>
          </p:cNvPicPr>
          <p:nvPr/>
        </p:nvPicPr>
        <p:blipFill>
          <a:blip r:embed="rId4"/>
          <a:stretch>
            <a:fillRect/>
          </a:stretch>
        </p:blipFill>
        <p:spPr>
          <a:xfrm>
            <a:off x="8552709" y="2080961"/>
            <a:ext cx="5465416" cy="5483888"/>
          </a:xfrm>
          <a:prstGeom prst="rect">
            <a:avLst/>
          </a:prstGeom>
        </p:spPr>
      </p:pic>
    </p:spTree>
    <p:extLst>
      <p:ext uri="{BB962C8B-B14F-4D97-AF65-F5344CB8AC3E}">
        <p14:creationId xmlns:p14="http://schemas.microsoft.com/office/powerpoint/2010/main" val="105324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11 Best Practices For Data Modelling | Saras Analytics">
            <a:extLst>
              <a:ext uri="{FF2B5EF4-FFF2-40B4-BE49-F238E27FC236}">
                <a16:creationId xmlns:a16="http://schemas.microsoft.com/office/drawing/2014/main" id="{F02299CE-09D1-106A-F698-FDE9E3389FE7}"/>
              </a:ext>
            </a:extLst>
          </p:cNvPr>
          <p:cNvPicPr>
            <a:picLocks noChangeAspect="1"/>
          </p:cNvPicPr>
          <p:nvPr/>
        </p:nvPicPr>
        <p:blipFill>
          <a:blip r:embed="rId3"/>
          <a:stretch>
            <a:fillRect/>
          </a:stretch>
        </p:blipFill>
        <p:spPr>
          <a:xfrm>
            <a:off x="1338738" y="2510352"/>
            <a:ext cx="5691591" cy="3201519"/>
          </a:xfrm>
          <a:prstGeom prst="rect">
            <a:avLst/>
          </a:prstGeom>
        </p:spPr>
      </p:pic>
      <p:pic>
        <p:nvPicPr>
          <p:cNvPr id="7" name="Picture 6" descr="A screenshot of a black screen&#10;&#10;Description automatically generated">
            <a:extLst>
              <a:ext uri="{FF2B5EF4-FFF2-40B4-BE49-F238E27FC236}">
                <a16:creationId xmlns:a16="http://schemas.microsoft.com/office/drawing/2014/main" id="{545C4979-C062-B3AB-1774-C817BD51542B}"/>
              </a:ext>
            </a:extLst>
          </p:cNvPr>
          <p:cNvPicPr>
            <a:picLocks noChangeAspect="1"/>
          </p:cNvPicPr>
          <p:nvPr/>
        </p:nvPicPr>
        <p:blipFill>
          <a:blip r:embed="rId4"/>
          <a:stretch>
            <a:fillRect/>
          </a:stretch>
        </p:blipFill>
        <p:spPr>
          <a:xfrm>
            <a:off x="7611888" y="2373567"/>
            <a:ext cx="5673618" cy="3475090"/>
          </a:xfrm>
          <a:prstGeom prst="rect">
            <a:avLst/>
          </a:prstGeom>
        </p:spPr>
      </p:pic>
    </p:spTree>
    <p:extLst>
      <p:ext uri="{BB962C8B-B14F-4D97-AF65-F5344CB8AC3E}">
        <p14:creationId xmlns:p14="http://schemas.microsoft.com/office/powerpoint/2010/main" val="331019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72117" y="839549"/>
            <a:ext cx="7663339" cy="708779"/>
          </a:xfrm>
          <a:prstGeom prst="rect">
            <a:avLst/>
          </a:prstGeom>
          <a:noFill/>
          <a:ln/>
        </p:spPr>
        <p:txBody>
          <a:bodyPr wrap="none" lIns="0" tIns="0" rIns="0" bIns="0" rtlCol="0" anchor="t"/>
          <a:lstStyle/>
          <a:p>
            <a:pPr>
              <a:lnSpc>
                <a:spcPts val="5550"/>
              </a:lnSpc>
            </a:pPr>
            <a:r>
              <a:rPr lang="en-US" sz="4450">
                <a:solidFill>
                  <a:srgbClr val="201B18"/>
                </a:solidFill>
                <a:latin typeface="Platypi Medium"/>
                <a:cs typeface="Platypi Medium"/>
              </a:rPr>
              <a:t>Model: Gradient Boosting</a:t>
            </a:r>
            <a:endParaRPr lang="en-US" sz="4450"/>
          </a:p>
        </p:txBody>
      </p:sp>
      <p:sp>
        <p:nvSpPr>
          <p:cNvPr id="4" name="Shape 1"/>
          <p:cNvSpPr/>
          <p:nvPr/>
        </p:nvSpPr>
        <p:spPr>
          <a:xfrm>
            <a:off x="719899" y="2014332"/>
            <a:ext cx="510302" cy="510302"/>
          </a:xfrm>
          <a:prstGeom prst="roundRect">
            <a:avLst>
              <a:gd name="adj" fmla="val 6667"/>
            </a:avLst>
          </a:prstGeom>
          <a:solidFill>
            <a:srgbClr val="F9F7F7"/>
          </a:solidFill>
          <a:ln/>
        </p:spPr>
        <p:txBody>
          <a:bodyPr/>
          <a:lstStyle/>
          <a:p>
            <a:endParaRPr lang="en-US"/>
          </a:p>
        </p:txBody>
      </p:sp>
      <p:sp>
        <p:nvSpPr>
          <p:cNvPr id="5" name="Text 2"/>
          <p:cNvSpPr/>
          <p:nvPr/>
        </p:nvSpPr>
        <p:spPr>
          <a:xfrm>
            <a:off x="898761" y="2139342"/>
            <a:ext cx="152757"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1</a:t>
            </a:r>
            <a:endParaRPr lang="en-US" sz="2650"/>
          </a:p>
        </p:txBody>
      </p:sp>
      <p:sp>
        <p:nvSpPr>
          <p:cNvPr id="6" name="Text 3"/>
          <p:cNvSpPr/>
          <p:nvPr/>
        </p:nvSpPr>
        <p:spPr>
          <a:xfrm>
            <a:off x="1457164" y="2054331"/>
            <a:ext cx="3569613" cy="385502"/>
          </a:xfrm>
          <a:prstGeom prst="rect">
            <a:avLst/>
          </a:prstGeom>
          <a:noFill/>
          <a:ln/>
        </p:spPr>
        <p:txBody>
          <a:bodyPr wrap="none" lIns="0" tIns="0" rIns="0" bIns="0" rtlCol="0" anchor="t"/>
          <a:lstStyle/>
          <a:p>
            <a:pPr>
              <a:lnSpc>
                <a:spcPts val="2750"/>
              </a:lnSpc>
            </a:pPr>
            <a:r>
              <a:rPr lang="en-US" sz="2200">
                <a:solidFill>
                  <a:srgbClr val="504C49"/>
                </a:solidFill>
                <a:latin typeface="Platypi Medium"/>
                <a:cs typeface="Platypi Medium"/>
              </a:rPr>
              <a:t>Wide range of predictors</a:t>
            </a:r>
          </a:p>
        </p:txBody>
      </p:sp>
      <p:sp>
        <p:nvSpPr>
          <p:cNvPr id="7" name="Text 4"/>
          <p:cNvSpPr/>
          <p:nvPr/>
        </p:nvSpPr>
        <p:spPr>
          <a:xfrm>
            <a:off x="1457164" y="2544749"/>
            <a:ext cx="3459242" cy="1088708"/>
          </a:xfrm>
          <a:prstGeom prst="rect">
            <a:avLst/>
          </a:prstGeom>
          <a:noFill/>
          <a:ln/>
        </p:spPr>
        <p:txBody>
          <a:bodyPr wrap="square" lIns="0" tIns="0" rIns="0" bIns="0" rtlCol="0" anchor="t"/>
          <a:lstStyle/>
          <a:p>
            <a:pPr>
              <a:lnSpc>
                <a:spcPts val="2850"/>
              </a:lnSpc>
            </a:pPr>
            <a:r>
              <a:rPr lang="en-US" sz="1750">
                <a:solidFill>
                  <a:srgbClr val="504C49"/>
                </a:solidFill>
                <a:latin typeface="Source Serif Pro"/>
                <a:ea typeface="Source Serif Pro"/>
                <a:cs typeface="Source Serif Pro" pitchFamily="34" charset="-120"/>
              </a:rPr>
              <a:t>Use of static data in addition to weather data </a:t>
            </a:r>
            <a:endParaRPr lang="en-US" sz="1750">
              <a:solidFill>
                <a:srgbClr val="504C49"/>
              </a:solidFill>
              <a:latin typeface="Source Serif Pro"/>
              <a:ea typeface="Source Serif Pro"/>
            </a:endParaRPr>
          </a:p>
        </p:txBody>
      </p:sp>
      <p:sp>
        <p:nvSpPr>
          <p:cNvPr id="8" name="Shape 5"/>
          <p:cNvSpPr/>
          <p:nvPr/>
        </p:nvSpPr>
        <p:spPr>
          <a:xfrm>
            <a:off x="726078" y="3396435"/>
            <a:ext cx="510302" cy="510302"/>
          </a:xfrm>
          <a:prstGeom prst="roundRect">
            <a:avLst>
              <a:gd name="adj" fmla="val 6667"/>
            </a:avLst>
          </a:prstGeom>
          <a:solidFill>
            <a:srgbClr val="F9F7F7"/>
          </a:solidFill>
          <a:ln/>
        </p:spPr>
        <p:txBody>
          <a:bodyPr/>
          <a:lstStyle/>
          <a:p>
            <a:endParaRPr lang="en-US"/>
          </a:p>
        </p:txBody>
      </p:sp>
      <p:sp>
        <p:nvSpPr>
          <p:cNvPr id="9" name="Text 6"/>
          <p:cNvSpPr/>
          <p:nvPr/>
        </p:nvSpPr>
        <p:spPr>
          <a:xfrm>
            <a:off x="871334" y="3481446"/>
            <a:ext cx="219789"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2</a:t>
            </a:r>
            <a:endParaRPr lang="en-US" sz="2650"/>
          </a:p>
        </p:txBody>
      </p:sp>
      <p:sp>
        <p:nvSpPr>
          <p:cNvPr id="10" name="Text 7"/>
          <p:cNvSpPr/>
          <p:nvPr/>
        </p:nvSpPr>
        <p:spPr>
          <a:xfrm>
            <a:off x="1463194" y="3396435"/>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a:cs typeface="Platypi Medium"/>
              </a:rPr>
              <a:t>Forecasting</a:t>
            </a:r>
          </a:p>
        </p:txBody>
      </p:sp>
      <p:sp>
        <p:nvSpPr>
          <p:cNvPr id="11" name="Text 8"/>
          <p:cNvSpPr/>
          <p:nvPr/>
        </p:nvSpPr>
        <p:spPr>
          <a:xfrm>
            <a:off x="1463194" y="3886853"/>
            <a:ext cx="3459242" cy="725805"/>
          </a:xfrm>
          <a:prstGeom prst="rect">
            <a:avLst/>
          </a:prstGeom>
          <a:noFill/>
          <a:ln/>
        </p:spPr>
        <p:txBody>
          <a:bodyPr wrap="square" lIns="0" tIns="0" rIns="0" bIns="0" rtlCol="0" anchor="t"/>
          <a:lstStyle/>
          <a:p>
            <a:pPr>
              <a:lnSpc>
                <a:spcPts val="2850"/>
              </a:lnSpc>
            </a:pPr>
            <a:r>
              <a:rPr lang="en-US" sz="1750">
                <a:solidFill>
                  <a:srgbClr val="504C49"/>
                </a:solidFill>
                <a:latin typeface="Source Serif Pro"/>
                <a:ea typeface="Source Serif Pro"/>
              </a:rPr>
              <a:t>The model accurately forecasts energy consumption for higher temperatures</a:t>
            </a:r>
            <a:endParaRPr lang="en-US"/>
          </a:p>
        </p:txBody>
      </p:sp>
      <p:sp>
        <p:nvSpPr>
          <p:cNvPr id="12" name="Shape 9"/>
          <p:cNvSpPr/>
          <p:nvPr/>
        </p:nvSpPr>
        <p:spPr>
          <a:xfrm>
            <a:off x="717359" y="5490705"/>
            <a:ext cx="510302" cy="510302"/>
          </a:xfrm>
          <a:prstGeom prst="roundRect">
            <a:avLst>
              <a:gd name="adj" fmla="val 6667"/>
            </a:avLst>
          </a:prstGeom>
          <a:solidFill>
            <a:srgbClr val="F9F7F7"/>
          </a:solidFill>
          <a:ln/>
        </p:spPr>
        <p:txBody>
          <a:bodyPr/>
          <a:lstStyle/>
          <a:p>
            <a:endParaRPr lang="en-US"/>
          </a:p>
        </p:txBody>
      </p:sp>
      <p:sp>
        <p:nvSpPr>
          <p:cNvPr id="13" name="Text 10"/>
          <p:cNvSpPr/>
          <p:nvPr/>
        </p:nvSpPr>
        <p:spPr>
          <a:xfrm>
            <a:off x="866307" y="5575717"/>
            <a:ext cx="212288" cy="340281"/>
          </a:xfrm>
          <a:prstGeom prst="rect">
            <a:avLst/>
          </a:prstGeom>
          <a:noFill/>
          <a:ln/>
        </p:spPr>
        <p:txBody>
          <a:bodyPr wrap="none" lIns="0" tIns="0" rIns="0" bIns="0" rtlCol="0" anchor="t"/>
          <a:lstStyle/>
          <a:p>
            <a:pPr marL="0" indent="0" algn="ctr">
              <a:lnSpc>
                <a:spcPts val="2650"/>
              </a:lnSpc>
              <a:buNone/>
            </a:pPr>
            <a:r>
              <a:rPr lang="en-US" sz="2650">
                <a:solidFill>
                  <a:srgbClr val="504C49"/>
                </a:solidFill>
                <a:latin typeface="Platypi Medium" pitchFamily="34" charset="0"/>
                <a:ea typeface="Platypi Medium" pitchFamily="34" charset="-122"/>
                <a:cs typeface="Platypi Medium" pitchFamily="34" charset="-120"/>
              </a:rPr>
              <a:t>3</a:t>
            </a:r>
            <a:endParaRPr lang="en-US" sz="2650"/>
          </a:p>
        </p:txBody>
      </p:sp>
      <p:sp>
        <p:nvSpPr>
          <p:cNvPr id="14" name="Text 11"/>
          <p:cNvSpPr/>
          <p:nvPr/>
        </p:nvSpPr>
        <p:spPr>
          <a:xfrm>
            <a:off x="1454475" y="5490705"/>
            <a:ext cx="2835235" cy="354330"/>
          </a:xfrm>
          <a:prstGeom prst="rect">
            <a:avLst/>
          </a:prstGeom>
          <a:noFill/>
          <a:ln/>
        </p:spPr>
        <p:txBody>
          <a:bodyPr wrap="none" lIns="0" tIns="0" rIns="0" bIns="0" rtlCol="0" anchor="t"/>
          <a:lstStyle/>
          <a:p>
            <a:pPr marL="0" indent="0">
              <a:lnSpc>
                <a:spcPts val="2750"/>
              </a:lnSpc>
              <a:buNone/>
            </a:pPr>
            <a:r>
              <a:rPr lang="en-US" sz="2200">
                <a:solidFill>
                  <a:srgbClr val="504C49"/>
                </a:solidFill>
                <a:latin typeface="Platypi Medium"/>
                <a:cs typeface="Platypi Medium"/>
              </a:rPr>
              <a:t>Metrics</a:t>
            </a:r>
          </a:p>
        </p:txBody>
      </p:sp>
      <p:sp>
        <p:nvSpPr>
          <p:cNvPr id="15" name="Text 12"/>
          <p:cNvSpPr/>
          <p:nvPr/>
        </p:nvSpPr>
        <p:spPr>
          <a:xfrm>
            <a:off x="1454475" y="5981124"/>
            <a:ext cx="3459242" cy="1088708"/>
          </a:xfrm>
          <a:prstGeom prst="rect">
            <a:avLst/>
          </a:prstGeom>
          <a:noFill/>
          <a:ln/>
        </p:spPr>
        <p:txBody>
          <a:bodyPr wrap="square" lIns="0" tIns="0" rIns="0" bIns="0" rtlCol="0" anchor="t"/>
          <a:lstStyle/>
          <a:p>
            <a:pPr>
              <a:lnSpc>
                <a:spcPts val="2850"/>
              </a:lnSpc>
            </a:pPr>
            <a:r>
              <a:rPr lang="en-US" sz="1750">
                <a:solidFill>
                  <a:srgbClr val="504C49"/>
                </a:solidFill>
                <a:latin typeface="Source Serif Pro"/>
                <a:ea typeface="Source Serif Pro"/>
              </a:rPr>
              <a:t>The model explained almost 75% of the variance in energy consumption</a:t>
            </a:r>
            <a:endParaRPr lang="en-US"/>
          </a:p>
        </p:txBody>
      </p:sp>
      <p:pic>
        <p:nvPicPr>
          <p:cNvPr id="17" name="Picture 16">
            <a:extLst>
              <a:ext uri="{FF2B5EF4-FFF2-40B4-BE49-F238E27FC236}">
                <a16:creationId xmlns:a16="http://schemas.microsoft.com/office/drawing/2014/main" id="{DF7D22B7-BE4C-66E7-DC66-4F385068EF00}"/>
              </a:ext>
            </a:extLst>
          </p:cNvPr>
          <p:cNvPicPr>
            <a:picLocks noChangeAspect="1"/>
          </p:cNvPicPr>
          <p:nvPr/>
        </p:nvPicPr>
        <p:blipFill>
          <a:blip r:embed="rId3"/>
          <a:srcRect l="1739" t="644" r="-449" b="1288"/>
          <a:stretch/>
        </p:blipFill>
        <p:spPr>
          <a:xfrm>
            <a:off x="5757362" y="2076091"/>
            <a:ext cx="7679015" cy="5344601"/>
          </a:xfrm>
          <a:prstGeom prst="rect">
            <a:avLst/>
          </a:prstGeom>
        </p:spPr>
      </p:pic>
    </p:spTree>
    <p:extLst>
      <p:ext uri="{BB962C8B-B14F-4D97-AF65-F5344CB8AC3E}">
        <p14:creationId xmlns:p14="http://schemas.microsoft.com/office/powerpoint/2010/main" val="165230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showing the temperature of the climate&#10;&#10;Description automatically generated">
            <a:extLst>
              <a:ext uri="{FF2B5EF4-FFF2-40B4-BE49-F238E27FC236}">
                <a16:creationId xmlns:a16="http://schemas.microsoft.com/office/drawing/2014/main" id="{A2831649-2AC4-D26A-F289-6C2A9515E7BD}"/>
              </a:ext>
            </a:extLst>
          </p:cNvPr>
          <p:cNvPicPr>
            <a:picLocks noChangeAspect="1"/>
          </p:cNvPicPr>
          <p:nvPr/>
        </p:nvPicPr>
        <p:blipFill>
          <a:blip r:embed="rId2"/>
          <a:srcRect b="7042"/>
          <a:stretch/>
        </p:blipFill>
        <p:spPr>
          <a:xfrm>
            <a:off x="20" y="1538"/>
            <a:ext cx="14630380" cy="8228062"/>
          </a:xfrm>
          <a:prstGeom prst="rect">
            <a:avLst/>
          </a:prstGeom>
        </p:spPr>
      </p:pic>
    </p:spTree>
    <p:extLst>
      <p:ext uri="{BB962C8B-B14F-4D97-AF65-F5344CB8AC3E}">
        <p14:creationId xmlns:p14="http://schemas.microsoft.com/office/powerpoint/2010/main" val="185191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14</Slides>
  <Notes>11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revision>2</cp:revision>
  <dcterms:created xsi:type="dcterms:W3CDTF">2024-12-05T03:00:29Z</dcterms:created>
  <dcterms:modified xsi:type="dcterms:W3CDTF">2024-12-06T03:03:37Z</dcterms:modified>
</cp:coreProperties>
</file>