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85" r:id="rId4"/>
    <p:sldId id="28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4"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94660"/>
  </p:normalViewPr>
  <p:slideViewPr>
    <p:cSldViewPr snapToGrid="0">
      <p:cViewPr varScale="1">
        <p:scale>
          <a:sx n="85" d="100"/>
          <a:sy n="85" d="100"/>
        </p:scale>
        <p:origin x="23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Tuesday, November 17,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7735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Tuesday, November 17,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6991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Tuesday, November 17,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3180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Tuesday, November 17,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2203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Tuesday, November 17,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78683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Tuesday, November 17,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8280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Tuesday, November 17,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401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Tuesday, November 17,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2948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Tuesday, November 17,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01559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Tuesday, November 17,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0885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Tuesday, November 17,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4947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Tuesday, November 17,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9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22582201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help.netflix.com/en/node/100639" TargetMode="External"/><Relationship Id="rId2" Type="http://schemas.openxmlformats.org/officeDocument/2006/relationships/hyperlink" Target="https://www.mckinsey.com/industries/retail/our-insights/how-retailers-can-keep-up-with-consumers" TargetMode="External"/><Relationship Id="rId1" Type="http://schemas.openxmlformats.org/officeDocument/2006/relationships/slideLayout" Target="../slideLayouts/slideLayout2.xml"/><Relationship Id="rId5" Type="http://schemas.openxmlformats.org/officeDocument/2006/relationships/hyperlink" Target="https://pitt.edu/~peterb/2480-122/CollaborativeFiltering.pdf" TargetMode="External"/><Relationship Id="rId4" Type="http://schemas.openxmlformats.org/officeDocument/2006/relationships/hyperlink" Target="https://research.netflix.com/research-area/recommendation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26CC30-5EB4-4A32-8498-00CB285A94B6}"/>
              </a:ext>
            </a:extLst>
          </p:cNvPr>
          <p:cNvSpPr>
            <a:spLocks noGrp="1"/>
          </p:cNvSpPr>
          <p:nvPr>
            <p:ph type="ctrTitle"/>
          </p:nvPr>
        </p:nvSpPr>
        <p:spPr>
          <a:xfrm>
            <a:off x="457200" y="2111622"/>
            <a:ext cx="7634942" cy="3708064"/>
          </a:xfrm>
        </p:spPr>
        <p:txBody>
          <a:bodyPr anchor="t">
            <a:normAutofit fontScale="90000"/>
          </a:bodyPr>
          <a:lstStyle/>
          <a:p>
            <a:r>
              <a:rPr lang="en-IN" sz="1800" dirty="0">
                <a:solidFill>
                  <a:schemeClr val="bg1"/>
                </a:solidFill>
              </a:rPr>
              <a:t>DATA ANALYTICS &amp; VISUALISATION </a:t>
            </a:r>
            <a:br>
              <a:rPr lang="en-IN" sz="1800" dirty="0">
                <a:solidFill>
                  <a:schemeClr val="bg1"/>
                </a:solidFill>
              </a:rPr>
            </a:br>
            <a:r>
              <a:rPr lang="en-IN" sz="1800" dirty="0">
                <a:solidFill>
                  <a:schemeClr val="bg1"/>
                </a:solidFill>
              </a:rPr>
              <a:t>ECM(3001)</a:t>
            </a:r>
          </a:p>
          <a:p>
            <a:pPr algn="r"/>
            <a:br>
              <a:rPr lang="en-IN" dirty="0"/>
            </a:br>
            <a:r>
              <a:rPr lang="en-IN" sz="2000" dirty="0"/>
              <a:t>SUBMITTED BY:</a:t>
            </a:r>
            <a:br>
              <a:rPr lang="en-IN" sz="2000" dirty="0"/>
            </a:br>
            <a:r>
              <a:rPr lang="en-IN" sz="2000" dirty="0"/>
              <a:t>ABHYUDAY SINGH</a:t>
            </a:r>
            <a:br>
              <a:rPr lang="en-IN" sz="2000" dirty="0"/>
            </a:br>
            <a:r>
              <a:rPr lang="en-IN" sz="2000" dirty="0"/>
              <a:t>(18BLC1159)</a:t>
            </a:r>
            <a:br>
              <a:rPr lang="en-IN" sz="2000" dirty="0"/>
            </a:br>
            <a:r>
              <a:rPr lang="en-IN" sz="2000" dirty="0"/>
              <a:t>PRERIT AGRAWAL</a:t>
            </a:r>
            <a:br>
              <a:rPr lang="en-IN" sz="2000" dirty="0"/>
            </a:br>
            <a:r>
              <a:rPr lang="en-IN" sz="2000" dirty="0"/>
              <a:t>(18BLC1156)</a:t>
            </a:r>
            <a:br>
              <a:rPr lang="en-IN" sz="2000" dirty="0"/>
            </a:br>
            <a:br>
              <a:rPr lang="en-IN" sz="2000" dirty="0"/>
            </a:br>
            <a:br>
              <a:rPr lang="en-IN" sz="2000" dirty="0"/>
            </a:br>
            <a:r>
              <a:rPr lang="en-IN" sz="2000" dirty="0"/>
              <a:t>                                                                       NOV2020</a:t>
            </a:r>
            <a:endParaRPr lang="en-IN" dirty="0"/>
          </a:p>
        </p:txBody>
      </p:sp>
      <p:sp>
        <p:nvSpPr>
          <p:cNvPr id="3" name="Subtitle 2">
            <a:extLst>
              <a:ext uri="{FF2B5EF4-FFF2-40B4-BE49-F238E27FC236}">
                <a16:creationId xmlns:a16="http://schemas.microsoft.com/office/drawing/2014/main" id="{5C580F8C-DF2F-4C30-854E-FC8C4AF2F39D}"/>
              </a:ext>
            </a:extLst>
          </p:cNvPr>
          <p:cNvSpPr>
            <a:spLocks noGrp="1"/>
          </p:cNvSpPr>
          <p:nvPr>
            <p:ph type="subTitle" idx="1"/>
          </p:nvPr>
        </p:nvSpPr>
        <p:spPr>
          <a:xfrm>
            <a:off x="920151" y="431889"/>
            <a:ext cx="6036126" cy="1248274"/>
          </a:xfrm>
        </p:spPr>
        <p:txBody>
          <a:bodyPr anchor="b">
            <a:normAutofit fontScale="92500"/>
          </a:bodyPr>
          <a:lstStyle/>
          <a:p>
            <a:pPr algn="l"/>
            <a:r>
              <a:rPr lang="en-US" sz="2100" b="1" dirty="0"/>
              <a:t>Collaborative Filtering for Movie Recommendations</a:t>
            </a:r>
          </a:p>
          <a:p>
            <a:pPr algn="l"/>
            <a:endParaRPr lang="en-IN" sz="1400" dirty="0">
              <a:solidFill>
                <a:schemeClr val="bg1"/>
              </a:solidFill>
            </a:endParaRPr>
          </a:p>
        </p:txBody>
      </p:sp>
      <p:pic>
        <p:nvPicPr>
          <p:cNvPr id="18" name="Picture 3">
            <a:extLst>
              <a:ext uri="{FF2B5EF4-FFF2-40B4-BE49-F238E27FC236}">
                <a16:creationId xmlns:a16="http://schemas.microsoft.com/office/drawing/2014/main" id="{B2FF53BF-03B6-449D-8586-BFDB9FDF741E}"/>
              </a:ext>
            </a:extLst>
          </p:cNvPr>
          <p:cNvPicPr>
            <a:picLocks noChangeAspect="1"/>
          </p:cNvPicPr>
          <p:nvPr/>
        </p:nvPicPr>
        <p:blipFill rotWithShape="1">
          <a:blip r:embed="rId2"/>
          <a:srcRect l="26456" r="33491" b="2"/>
          <a:stretch/>
        </p:blipFill>
        <p:spPr>
          <a:xfrm>
            <a:off x="8104092" y="10"/>
            <a:ext cx="4099858" cy="6857990"/>
          </a:xfrm>
          <a:prstGeom prst="rect">
            <a:avLst/>
          </a:prstGeom>
        </p:spPr>
      </p:pic>
    </p:spTree>
    <p:extLst>
      <p:ext uri="{BB962C8B-B14F-4D97-AF65-F5344CB8AC3E}">
        <p14:creationId xmlns:p14="http://schemas.microsoft.com/office/powerpoint/2010/main" val="98372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6C46-5388-430D-86A9-4AADB21CBAA2}"/>
              </a:ext>
            </a:extLst>
          </p:cNvPr>
          <p:cNvSpPr>
            <a:spLocks noGrp="1"/>
          </p:cNvSpPr>
          <p:nvPr>
            <p:ph type="title"/>
          </p:nvPr>
        </p:nvSpPr>
        <p:spPr>
          <a:xfrm>
            <a:off x="1192138" y="417065"/>
            <a:ext cx="10240903" cy="1233488"/>
          </a:xfrm>
        </p:spPr>
        <p:txBody>
          <a:bodyPr/>
          <a:lstStyle/>
          <a:p>
            <a:r>
              <a:rPr lang="en-IN" b="1" dirty="0"/>
              <a:t>Problem Statement</a:t>
            </a:r>
            <a:br>
              <a:rPr lang="en-IN" b="1" dirty="0"/>
            </a:br>
            <a:endParaRPr lang="en-IN" dirty="0"/>
          </a:p>
        </p:txBody>
      </p:sp>
      <p:sp>
        <p:nvSpPr>
          <p:cNvPr id="3" name="Content Placeholder 2">
            <a:extLst>
              <a:ext uri="{FF2B5EF4-FFF2-40B4-BE49-F238E27FC236}">
                <a16:creationId xmlns:a16="http://schemas.microsoft.com/office/drawing/2014/main" id="{E1101ADF-481E-48BA-BCA6-3F442F987D57}"/>
              </a:ext>
            </a:extLst>
          </p:cNvPr>
          <p:cNvSpPr>
            <a:spLocks noGrp="1"/>
          </p:cNvSpPr>
          <p:nvPr>
            <p:ph idx="1"/>
          </p:nvPr>
        </p:nvSpPr>
        <p:spPr/>
        <p:txBody>
          <a:bodyPr/>
          <a:lstStyle/>
          <a:p>
            <a:r>
              <a:rPr lang="en-US" dirty="0"/>
              <a:t>Netflix, Amazon etc.  is a platform that provides online movie and video streaming. They wants to build a recommendation system to predict a list of movies for users based on other movies likes or dislikes. This recommendation will be for every user and similar movie  based on his/her unique interest.</a:t>
            </a:r>
            <a:endParaRPr lang="en-IN" dirty="0"/>
          </a:p>
          <a:p>
            <a:endParaRPr lang="en-US" dirty="0"/>
          </a:p>
          <a:p>
            <a:pPr marL="0" indent="0">
              <a:buNone/>
            </a:pPr>
            <a:r>
              <a:rPr lang="en-US" b="1" dirty="0"/>
              <a:t>Dataset</a:t>
            </a:r>
          </a:p>
          <a:p>
            <a:pPr>
              <a:buFont typeface="Arial" panose="020B0604020202020204" pitchFamily="34" charset="0"/>
              <a:buChar char="•"/>
            </a:pPr>
            <a:r>
              <a:rPr lang="en-US" b="1" dirty="0"/>
              <a:t>ratings.csv</a:t>
            </a:r>
            <a:r>
              <a:rPr lang="en-US" dirty="0"/>
              <a:t>: This CSV file contains </a:t>
            </a:r>
            <a:r>
              <a:rPr lang="en-US" dirty="0" err="1"/>
              <a:t>movie_id</a:t>
            </a:r>
            <a:r>
              <a:rPr lang="en-US" dirty="0"/>
              <a:t>, </a:t>
            </a:r>
            <a:r>
              <a:rPr lang="en-US" dirty="0" err="1"/>
              <a:t>customer_id</a:t>
            </a:r>
            <a:r>
              <a:rPr lang="en-US" dirty="0"/>
              <a:t>, rating, timestamp</a:t>
            </a:r>
          </a:p>
          <a:p>
            <a:pPr>
              <a:buFont typeface="Arial" panose="020B0604020202020204" pitchFamily="34" charset="0"/>
              <a:buChar char="•"/>
            </a:pPr>
            <a:r>
              <a:rPr lang="en-US" b="1" dirty="0"/>
              <a:t>movies.csv</a:t>
            </a:r>
            <a:r>
              <a:rPr lang="en-US" dirty="0"/>
              <a:t>: This CSV file contains </a:t>
            </a:r>
            <a:r>
              <a:rPr lang="en-US" dirty="0" err="1"/>
              <a:t>movie_id</a:t>
            </a:r>
            <a:r>
              <a:rPr lang="en-US" dirty="0"/>
              <a:t> and </a:t>
            </a:r>
            <a:r>
              <a:rPr lang="en-US" dirty="0" err="1"/>
              <a:t>movie_title</a:t>
            </a:r>
            <a:endParaRPr lang="en-US" dirty="0"/>
          </a:p>
        </p:txBody>
      </p:sp>
    </p:spTree>
    <p:extLst>
      <p:ext uri="{BB962C8B-B14F-4D97-AF65-F5344CB8AC3E}">
        <p14:creationId xmlns:p14="http://schemas.microsoft.com/office/powerpoint/2010/main" val="215487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EE8F-170A-4A8E-BC1E-A19520C13E5D}"/>
              </a:ext>
            </a:extLst>
          </p:cNvPr>
          <p:cNvSpPr>
            <a:spLocks noGrp="1"/>
          </p:cNvSpPr>
          <p:nvPr>
            <p:ph type="title"/>
          </p:nvPr>
        </p:nvSpPr>
        <p:spPr>
          <a:xfrm>
            <a:off x="1371599" y="83779"/>
            <a:ext cx="10240903" cy="1233488"/>
          </a:xfrm>
        </p:spPr>
        <p:txBody>
          <a:bodyPr/>
          <a:lstStyle/>
          <a:p>
            <a:r>
              <a:rPr lang="en-IN" dirty="0"/>
              <a:t>Jupyter notebook</a:t>
            </a:r>
          </a:p>
        </p:txBody>
      </p:sp>
      <p:pic>
        <p:nvPicPr>
          <p:cNvPr id="5122" name="Picture 2">
            <a:extLst>
              <a:ext uri="{FF2B5EF4-FFF2-40B4-BE49-F238E27FC236}">
                <a16:creationId xmlns:a16="http://schemas.microsoft.com/office/drawing/2014/main" id="{1748B8F1-0B67-405E-82D7-0783E8AADB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8037" y="700523"/>
            <a:ext cx="1314450" cy="1524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8F5CB8B-E8DE-4E01-A5E2-D98D56693EE0}"/>
              </a:ext>
            </a:extLst>
          </p:cNvPr>
          <p:cNvSpPr txBox="1"/>
          <p:nvPr/>
        </p:nvSpPr>
        <p:spPr>
          <a:xfrm>
            <a:off x="904430" y="3011990"/>
            <a:ext cx="10383140" cy="2246769"/>
          </a:xfrm>
          <a:prstGeom prst="rect">
            <a:avLst/>
          </a:prstGeom>
          <a:noFill/>
        </p:spPr>
        <p:txBody>
          <a:bodyPr wrap="square">
            <a:spAutoFit/>
          </a:bodyPr>
          <a:lstStyle/>
          <a:p>
            <a:r>
              <a:rPr lang="en-US" sz="2000" dirty="0"/>
              <a:t>The </a:t>
            </a:r>
            <a:r>
              <a:rPr lang="en-US" sz="2000" i="1" dirty="0"/>
              <a:t>Jupyter Notebook</a:t>
            </a:r>
            <a:r>
              <a:rPr lang="en-US" sz="2000" dirty="0"/>
              <a:t> is an open-source web application that allows you to create and share documents that contain live code, equations, visualizations and narrative text. Uses include: data cleaning and transformation, numerical simulation, statistical modeling, data visualization, machine learning, and much more.</a:t>
            </a:r>
          </a:p>
          <a:p>
            <a:endParaRPr lang="en-US" sz="2000" dirty="0"/>
          </a:p>
          <a:p>
            <a:endParaRPr lang="en-US" sz="2000" dirty="0"/>
          </a:p>
          <a:p>
            <a:r>
              <a:rPr lang="en-US" sz="2000" dirty="0"/>
              <a:t>Here, we are using python to apply our idea , on jupyter notebook.</a:t>
            </a:r>
            <a:endParaRPr lang="en-IN" sz="2000" dirty="0"/>
          </a:p>
        </p:txBody>
      </p:sp>
    </p:spTree>
    <p:extLst>
      <p:ext uri="{BB962C8B-B14F-4D97-AF65-F5344CB8AC3E}">
        <p14:creationId xmlns:p14="http://schemas.microsoft.com/office/powerpoint/2010/main" val="42852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C65C-B136-4338-ABF8-4AE5B6713345}"/>
              </a:ext>
            </a:extLst>
          </p:cNvPr>
          <p:cNvSpPr>
            <a:spLocks noGrp="1"/>
          </p:cNvSpPr>
          <p:nvPr>
            <p:ph type="title"/>
          </p:nvPr>
        </p:nvSpPr>
        <p:spPr>
          <a:xfrm>
            <a:off x="1209230" y="170138"/>
            <a:ext cx="10240903" cy="846812"/>
          </a:xfrm>
        </p:spPr>
        <p:txBody>
          <a:bodyPr/>
          <a:lstStyle/>
          <a:p>
            <a:r>
              <a:rPr lang="en-IN" dirty="0"/>
              <a:t>What we are doing?</a:t>
            </a:r>
          </a:p>
        </p:txBody>
      </p:sp>
      <p:sp>
        <p:nvSpPr>
          <p:cNvPr id="3" name="Content Placeholder 2">
            <a:extLst>
              <a:ext uri="{FF2B5EF4-FFF2-40B4-BE49-F238E27FC236}">
                <a16:creationId xmlns:a16="http://schemas.microsoft.com/office/drawing/2014/main" id="{234FC1FE-BB84-4DD2-9BDE-7057EE313EB7}"/>
              </a:ext>
            </a:extLst>
          </p:cNvPr>
          <p:cNvSpPr>
            <a:spLocks noGrp="1"/>
          </p:cNvSpPr>
          <p:nvPr>
            <p:ph idx="1"/>
          </p:nvPr>
        </p:nvSpPr>
        <p:spPr/>
        <p:txBody>
          <a:bodyPr/>
          <a:lstStyle/>
          <a:p>
            <a:r>
              <a:rPr lang="en-IN" dirty="0"/>
              <a:t>First we will make training algorithm based on item to item based CF.</a:t>
            </a:r>
          </a:p>
          <a:p>
            <a:r>
              <a:rPr lang="en-IN" dirty="0"/>
              <a:t>Using cosine similarity and collaborative filtering</a:t>
            </a:r>
          </a:p>
          <a:p>
            <a:r>
              <a:rPr lang="en-IN" dirty="0"/>
              <a:t>According to our dataset we will predict top movies based on item to item CF.</a:t>
            </a:r>
          </a:p>
          <a:p>
            <a:r>
              <a:rPr lang="en-IN" dirty="0"/>
              <a:t>Secondly, we will be using item to item based CF.</a:t>
            </a:r>
          </a:p>
          <a:p>
            <a:r>
              <a:rPr lang="en-IN" dirty="0"/>
              <a:t>On the basis of same movies liked by user ,we will built training model.</a:t>
            </a:r>
          </a:p>
          <a:p>
            <a:r>
              <a:rPr lang="en-IN" dirty="0"/>
              <a:t>Using our dataset we will find top recommended movies by item based filtering.</a:t>
            </a:r>
          </a:p>
          <a:p>
            <a:r>
              <a:rPr lang="en-IN" dirty="0"/>
              <a:t>We will than take top 9 movies from each method and merge them adjacently from consecutive filtering techniques.</a:t>
            </a:r>
          </a:p>
          <a:p>
            <a:endParaRPr lang="en-IN" dirty="0"/>
          </a:p>
        </p:txBody>
      </p:sp>
    </p:spTree>
    <p:extLst>
      <p:ext uri="{BB962C8B-B14F-4D97-AF65-F5344CB8AC3E}">
        <p14:creationId xmlns:p14="http://schemas.microsoft.com/office/powerpoint/2010/main" val="125978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DCA5-918B-4E59-8254-C72A6ECE3A86}"/>
              </a:ext>
            </a:extLst>
          </p:cNvPr>
          <p:cNvSpPr>
            <a:spLocks noGrp="1"/>
          </p:cNvSpPr>
          <p:nvPr>
            <p:ph type="title"/>
          </p:nvPr>
        </p:nvSpPr>
        <p:spPr>
          <a:xfrm>
            <a:off x="893035" y="314516"/>
            <a:ext cx="10240903" cy="616976"/>
          </a:xfrm>
        </p:spPr>
        <p:txBody>
          <a:bodyPr/>
          <a:lstStyle/>
          <a:p>
            <a:r>
              <a:rPr lang="en-IN" dirty="0"/>
              <a:t>IMPORTING LIBRARIES</a:t>
            </a:r>
          </a:p>
        </p:txBody>
      </p:sp>
      <p:pic>
        <p:nvPicPr>
          <p:cNvPr id="5" name="Content Placeholder 4">
            <a:extLst>
              <a:ext uri="{FF2B5EF4-FFF2-40B4-BE49-F238E27FC236}">
                <a16:creationId xmlns:a16="http://schemas.microsoft.com/office/drawing/2014/main" id="{05B89C05-6280-4E02-BB98-1BCD53029BEE}"/>
              </a:ext>
            </a:extLst>
          </p:cNvPr>
          <p:cNvPicPr>
            <a:picLocks noGrp="1" noChangeAspect="1"/>
          </p:cNvPicPr>
          <p:nvPr>
            <p:ph idx="1"/>
          </p:nvPr>
        </p:nvPicPr>
        <p:blipFill>
          <a:blip r:embed="rId2"/>
          <a:stretch>
            <a:fillRect/>
          </a:stretch>
        </p:blipFill>
        <p:spPr>
          <a:xfrm>
            <a:off x="764530" y="1857983"/>
            <a:ext cx="9189426" cy="2867841"/>
          </a:xfrm>
        </p:spPr>
      </p:pic>
    </p:spTree>
    <p:extLst>
      <p:ext uri="{BB962C8B-B14F-4D97-AF65-F5344CB8AC3E}">
        <p14:creationId xmlns:p14="http://schemas.microsoft.com/office/powerpoint/2010/main" val="2354252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A57C-96DA-49ED-8E9E-D58B2E25EEFB}"/>
              </a:ext>
            </a:extLst>
          </p:cNvPr>
          <p:cNvSpPr>
            <a:spLocks noGrp="1"/>
          </p:cNvSpPr>
          <p:nvPr>
            <p:ph type="title"/>
          </p:nvPr>
        </p:nvSpPr>
        <p:spPr>
          <a:xfrm>
            <a:off x="1149410" y="109417"/>
            <a:ext cx="10240903" cy="770800"/>
          </a:xfrm>
        </p:spPr>
        <p:txBody>
          <a:bodyPr/>
          <a:lstStyle/>
          <a:p>
            <a:r>
              <a:rPr lang="en-IN" dirty="0"/>
              <a:t>LOADING DATASET</a:t>
            </a:r>
          </a:p>
        </p:txBody>
      </p:sp>
      <p:pic>
        <p:nvPicPr>
          <p:cNvPr id="5" name="Content Placeholder 4">
            <a:extLst>
              <a:ext uri="{FF2B5EF4-FFF2-40B4-BE49-F238E27FC236}">
                <a16:creationId xmlns:a16="http://schemas.microsoft.com/office/drawing/2014/main" id="{EAA8C4DC-F681-49F0-93BB-5F822433B578}"/>
              </a:ext>
            </a:extLst>
          </p:cNvPr>
          <p:cNvPicPr>
            <a:picLocks noGrp="1" noChangeAspect="1"/>
          </p:cNvPicPr>
          <p:nvPr>
            <p:ph idx="1"/>
          </p:nvPr>
        </p:nvPicPr>
        <p:blipFill>
          <a:blip r:embed="rId2"/>
          <a:stretch>
            <a:fillRect/>
          </a:stretch>
        </p:blipFill>
        <p:spPr>
          <a:xfrm>
            <a:off x="1149410" y="1315228"/>
            <a:ext cx="8105685" cy="4755372"/>
          </a:xfrm>
        </p:spPr>
      </p:pic>
    </p:spTree>
    <p:extLst>
      <p:ext uri="{BB962C8B-B14F-4D97-AF65-F5344CB8AC3E}">
        <p14:creationId xmlns:p14="http://schemas.microsoft.com/office/powerpoint/2010/main" val="26092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732B-2C18-4442-8C8B-AA07799ED671}"/>
              </a:ext>
            </a:extLst>
          </p:cNvPr>
          <p:cNvSpPr>
            <a:spLocks noGrp="1"/>
          </p:cNvSpPr>
          <p:nvPr>
            <p:ph type="title"/>
          </p:nvPr>
        </p:nvSpPr>
        <p:spPr>
          <a:xfrm>
            <a:off x="799032" y="0"/>
            <a:ext cx="10240903" cy="1027174"/>
          </a:xfrm>
        </p:spPr>
        <p:txBody>
          <a:bodyPr>
            <a:normAutofit fontScale="90000"/>
          </a:bodyPr>
          <a:lstStyle/>
          <a:p>
            <a:r>
              <a:rPr lang="en-IN" dirty="0"/>
              <a:t>MERGING MOVIE ID WITH ITS TITLE</a:t>
            </a:r>
          </a:p>
        </p:txBody>
      </p:sp>
      <p:pic>
        <p:nvPicPr>
          <p:cNvPr id="5" name="Content Placeholder 4">
            <a:extLst>
              <a:ext uri="{FF2B5EF4-FFF2-40B4-BE49-F238E27FC236}">
                <a16:creationId xmlns:a16="http://schemas.microsoft.com/office/drawing/2014/main" id="{ACDE72BB-2331-4BF8-9394-516D49A06B8C}"/>
              </a:ext>
            </a:extLst>
          </p:cNvPr>
          <p:cNvPicPr>
            <a:picLocks noGrp="1" noChangeAspect="1"/>
          </p:cNvPicPr>
          <p:nvPr>
            <p:ph idx="1"/>
          </p:nvPr>
        </p:nvPicPr>
        <p:blipFill>
          <a:blip r:embed="rId2"/>
          <a:stretch>
            <a:fillRect/>
          </a:stretch>
        </p:blipFill>
        <p:spPr>
          <a:xfrm>
            <a:off x="1657883" y="1390693"/>
            <a:ext cx="8528703" cy="4766779"/>
          </a:xfrm>
        </p:spPr>
      </p:pic>
    </p:spTree>
    <p:extLst>
      <p:ext uri="{BB962C8B-B14F-4D97-AF65-F5344CB8AC3E}">
        <p14:creationId xmlns:p14="http://schemas.microsoft.com/office/powerpoint/2010/main" val="3347698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55F1-B9A9-4AD3-8EE0-A271B4E86442}"/>
              </a:ext>
            </a:extLst>
          </p:cNvPr>
          <p:cNvSpPr>
            <a:spLocks noGrp="1"/>
          </p:cNvSpPr>
          <p:nvPr>
            <p:ph type="title"/>
          </p:nvPr>
        </p:nvSpPr>
        <p:spPr>
          <a:xfrm>
            <a:off x="1089589" y="152145"/>
            <a:ext cx="10240903" cy="856927"/>
          </a:xfrm>
        </p:spPr>
        <p:txBody>
          <a:bodyPr>
            <a:noAutofit/>
          </a:bodyPr>
          <a:lstStyle/>
          <a:p>
            <a:r>
              <a:rPr lang="en-IN" sz="2800" dirty="0"/>
              <a:t>DESCRIPTION ABOUT DATASET</a:t>
            </a:r>
            <a:br>
              <a:rPr lang="en-IN" sz="2800" dirty="0"/>
            </a:br>
            <a:r>
              <a:rPr lang="en-IN" sz="2800" dirty="0"/>
              <a:t>AND AVG RATING OF EACH MOVIE</a:t>
            </a:r>
          </a:p>
        </p:txBody>
      </p:sp>
      <p:pic>
        <p:nvPicPr>
          <p:cNvPr id="5" name="Content Placeholder 4">
            <a:extLst>
              <a:ext uri="{FF2B5EF4-FFF2-40B4-BE49-F238E27FC236}">
                <a16:creationId xmlns:a16="http://schemas.microsoft.com/office/drawing/2014/main" id="{6AE2FF08-D895-486C-AC4D-37420B07E6E3}"/>
              </a:ext>
            </a:extLst>
          </p:cNvPr>
          <p:cNvPicPr>
            <a:picLocks noGrp="1" noChangeAspect="1"/>
          </p:cNvPicPr>
          <p:nvPr>
            <p:ph idx="1"/>
          </p:nvPr>
        </p:nvPicPr>
        <p:blipFill>
          <a:blip r:embed="rId2"/>
          <a:stretch>
            <a:fillRect/>
          </a:stretch>
        </p:blipFill>
        <p:spPr>
          <a:xfrm>
            <a:off x="486791" y="1412577"/>
            <a:ext cx="6199693" cy="3022689"/>
          </a:xfrm>
        </p:spPr>
      </p:pic>
      <p:pic>
        <p:nvPicPr>
          <p:cNvPr id="7" name="Picture 6">
            <a:extLst>
              <a:ext uri="{FF2B5EF4-FFF2-40B4-BE49-F238E27FC236}">
                <a16:creationId xmlns:a16="http://schemas.microsoft.com/office/drawing/2014/main" id="{7638D692-3405-46D1-96C6-AAC449C504B8}"/>
              </a:ext>
            </a:extLst>
          </p:cNvPr>
          <p:cNvPicPr>
            <a:picLocks noChangeAspect="1"/>
          </p:cNvPicPr>
          <p:nvPr/>
        </p:nvPicPr>
        <p:blipFill>
          <a:blip r:embed="rId3"/>
          <a:stretch>
            <a:fillRect/>
          </a:stretch>
        </p:blipFill>
        <p:spPr>
          <a:xfrm>
            <a:off x="5708592" y="1497650"/>
            <a:ext cx="5409488" cy="3768337"/>
          </a:xfrm>
          <a:prstGeom prst="rect">
            <a:avLst/>
          </a:prstGeom>
        </p:spPr>
      </p:pic>
    </p:spTree>
    <p:extLst>
      <p:ext uri="{BB962C8B-B14F-4D97-AF65-F5344CB8AC3E}">
        <p14:creationId xmlns:p14="http://schemas.microsoft.com/office/powerpoint/2010/main" val="1933452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99D6-B6A4-4AC5-9652-63F47A510631}"/>
              </a:ext>
            </a:extLst>
          </p:cNvPr>
          <p:cNvSpPr>
            <a:spLocks noGrp="1"/>
          </p:cNvSpPr>
          <p:nvPr>
            <p:ph type="title"/>
          </p:nvPr>
        </p:nvSpPr>
        <p:spPr>
          <a:xfrm>
            <a:off x="824670" y="170138"/>
            <a:ext cx="10240903" cy="1233488"/>
          </a:xfrm>
        </p:spPr>
        <p:txBody>
          <a:bodyPr>
            <a:normAutofit/>
          </a:bodyPr>
          <a:lstStyle/>
          <a:p>
            <a:r>
              <a:rPr lang="en-IN" sz="3200" dirty="0"/>
              <a:t>GRAPHICAL REPRESENTATION OF EACH RATING</a:t>
            </a:r>
          </a:p>
        </p:txBody>
      </p:sp>
      <p:pic>
        <p:nvPicPr>
          <p:cNvPr id="5" name="Content Placeholder 4">
            <a:extLst>
              <a:ext uri="{FF2B5EF4-FFF2-40B4-BE49-F238E27FC236}">
                <a16:creationId xmlns:a16="http://schemas.microsoft.com/office/drawing/2014/main" id="{25663092-C779-4DD8-96BB-174DF429B781}"/>
              </a:ext>
            </a:extLst>
          </p:cNvPr>
          <p:cNvPicPr>
            <a:picLocks noGrp="1" noChangeAspect="1"/>
          </p:cNvPicPr>
          <p:nvPr>
            <p:ph idx="1"/>
          </p:nvPr>
        </p:nvPicPr>
        <p:blipFill>
          <a:blip r:embed="rId2"/>
          <a:stretch>
            <a:fillRect/>
          </a:stretch>
        </p:blipFill>
        <p:spPr>
          <a:xfrm>
            <a:off x="2632105" y="1481542"/>
            <a:ext cx="6725540" cy="4589058"/>
          </a:xfrm>
        </p:spPr>
      </p:pic>
    </p:spTree>
    <p:extLst>
      <p:ext uri="{BB962C8B-B14F-4D97-AF65-F5344CB8AC3E}">
        <p14:creationId xmlns:p14="http://schemas.microsoft.com/office/powerpoint/2010/main" val="3055341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4682-CBF1-46F4-AD2E-996286D2A3E1}"/>
              </a:ext>
            </a:extLst>
          </p:cNvPr>
          <p:cNvSpPr>
            <a:spLocks noGrp="1"/>
          </p:cNvSpPr>
          <p:nvPr>
            <p:ph type="title"/>
          </p:nvPr>
        </p:nvSpPr>
        <p:spPr>
          <a:xfrm>
            <a:off x="1072497" y="109417"/>
            <a:ext cx="10240903" cy="1233488"/>
          </a:xfrm>
        </p:spPr>
        <p:txBody>
          <a:bodyPr>
            <a:normAutofit fontScale="90000"/>
          </a:bodyPr>
          <a:lstStyle/>
          <a:p>
            <a:r>
              <a:rPr lang="en-IN" sz="2800" dirty="0"/>
              <a:t>PIVOTING MOVIE’S AS ROW &amp; USER’S AS COLUMN IN A MATRIX WITH RATING AS VALUE BY USER TO EACH MOVIE</a:t>
            </a:r>
          </a:p>
        </p:txBody>
      </p:sp>
      <p:pic>
        <p:nvPicPr>
          <p:cNvPr id="5" name="Content Placeholder 4">
            <a:extLst>
              <a:ext uri="{FF2B5EF4-FFF2-40B4-BE49-F238E27FC236}">
                <a16:creationId xmlns:a16="http://schemas.microsoft.com/office/drawing/2014/main" id="{9D6515BB-1665-44BD-BD80-188D21FD697B}"/>
              </a:ext>
            </a:extLst>
          </p:cNvPr>
          <p:cNvPicPr>
            <a:picLocks noGrp="1" noChangeAspect="1"/>
          </p:cNvPicPr>
          <p:nvPr>
            <p:ph idx="1"/>
          </p:nvPr>
        </p:nvPicPr>
        <p:blipFill>
          <a:blip r:embed="rId2"/>
          <a:stretch>
            <a:fillRect/>
          </a:stretch>
        </p:blipFill>
        <p:spPr>
          <a:xfrm>
            <a:off x="1031859" y="1721443"/>
            <a:ext cx="10128281" cy="3956050"/>
          </a:xfrm>
        </p:spPr>
      </p:pic>
    </p:spTree>
    <p:extLst>
      <p:ext uri="{BB962C8B-B14F-4D97-AF65-F5344CB8AC3E}">
        <p14:creationId xmlns:p14="http://schemas.microsoft.com/office/powerpoint/2010/main" val="1415079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D3CD-7E37-40BF-8562-BE7CE29338A3}"/>
              </a:ext>
            </a:extLst>
          </p:cNvPr>
          <p:cNvSpPr>
            <a:spLocks noGrp="1"/>
          </p:cNvSpPr>
          <p:nvPr>
            <p:ph type="title"/>
          </p:nvPr>
        </p:nvSpPr>
        <p:spPr>
          <a:xfrm>
            <a:off x="975548" y="170138"/>
            <a:ext cx="10240903" cy="1233488"/>
          </a:xfrm>
        </p:spPr>
        <p:txBody>
          <a:bodyPr>
            <a:normAutofit/>
          </a:bodyPr>
          <a:lstStyle/>
          <a:p>
            <a:r>
              <a:rPr lang="en-IN" sz="2800" dirty="0"/>
              <a:t>REPLACING RATING BY 0 WHERE USER HADN’T REACTED</a:t>
            </a:r>
          </a:p>
        </p:txBody>
      </p:sp>
      <p:pic>
        <p:nvPicPr>
          <p:cNvPr id="5" name="Content Placeholder 4">
            <a:extLst>
              <a:ext uri="{FF2B5EF4-FFF2-40B4-BE49-F238E27FC236}">
                <a16:creationId xmlns:a16="http://schemas.microsoft.com/office/drawing/2014/main" id="{4E66B2DC-2C73-4FA7-8838-5B207AB39253}"/>
              </a:ext>
            </a:extLst>
          </p:cNvPr>
          <p:cNvPicPr>
            <a:picLocks noGrp="1" noChangeAspect="1"/>
          </p:cNvPicPr>
          <p:nvPr>
            <p:ph idx="1"/>
          </p:nvPr>
        </p:nvPicPr>
        <p:blipFill>
          <a:blip r:embed="rId2"/>
          <a:stretch>
            <a:fillRect/>
          </a:stretch>
        </p:blipFill>
        <p:spPr>
          <a:xfrm>
            <a:off x="1149410" y="1953298"/>
            <a:ext cx="10240963" cy="3492341"/>
          </a:xfrm>
        </p:spPr>
      </p:pic>
    </p:spTree>
    <p:extLst>
      <p:ext uri="{BB962C8B-B14F-4D97-AF65-F5344CB8AC3E}">
        <p14:creationId xmlns:p14="http://schemas.microsoft.com/office/powerpoint/2010/main" val="106975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CE0F-57C4-4F34-8E40-ADC81F8CC819}"/>
              </a:ext>
            </a:extLst>
          </p:cNvPr>
          <p:cNvSpPr>
            <a:spLocks noGrp="1"/>
          </p:cNvSpPr>
          <p:nvPr>
            <p:ph type="title"/>
          </p:nvPr>
        </p:nvSpPr>
        <p:spPr>
          <a:xfrm>
            <a:off x="1371599" y="170138"/>
            <a:ext cx="10240903" cy="692011"/>
          </a:xfrm>
        </p:spPr>
        <p:txBody>
          <a:bodyPr/>
          <a:lstStyle/>
          <a:p>
            <a:r>
              <a:rPr lang="en-IN" b="1" dirty="0"/>
              <a:t>Recommendation System</a:t>
            </a:r>
          </a:p>
        </p:txBody>
      </p:sp>
      <p:sp>
        <p:nvSpPr>
          <p:cNvPr id="3" name="Content Placeholder 2">
            <a:extLst>
              <a:ext uri="{FF2B5EF4-FFF2-40B4-BE49-F238E27FC236}">
                <a16:creationId xmlns:a16="http://schemas.microsoft.com/office/drawing/2014/main" id="{17988029-5B16-4C89-99A4-7C4076A4303A}"/>
              </a:ext>
            </a:extLst>
          </p:cNvPr>
          <p:cNvSpPr>
            <a:spLocks noGrp="1"/>
          </p:cNvSpPr>
          <p:nvPr>
            <p:ph idx="1"/>
          </p:nvPr>
        </p:nvSpPr>
        <p:spPr>
          <a:xfrm>
            <a:off x="1371599" y="1422928"/>
            <a:ext cx="10240903" cy="3956179"/>
          </a:xfrm>
        </p:spPr>
        <p:txBody>
          <a:bodyPr/>
          <a:lstStyle/>
          <a:p>
            <a:r>
              <a:rPr lang="en-US" b="1" dirty="0"/>
              <a:t>What is a Recommendation System?</a:t>
            </a:r>
          </a:p>
          <a:p>
            <a:r>
              <a:rPr lang="en-US" dirty="0"/>
              <a:t>A recommendation system generates a compiled list of items in which a user might be interested, in the reciprocity of their current selection of item(s). It expands users’ suggestions without any disturbance or monotony, and it does not recommend items that the user already knows.</a:t>
            </a:r>
          </a:p>
          <a:p>
            <a:r>
              <a:rPr lang="en-US" dirty="0"/>
              <a:t>For instance, the Netflix recommendation system offers recommendations by matching and searching similar users' habits and suggesting movies that share characteristics with films that users have rated highly.</a:t>
            </a:r>
          </a:p>
          <a:p>
            <a:endParaRPr lang="en-IN" dirty="0"/>
          </a:p>
        </p:txBody>
      </p:sp>
    </p:spTree>
    <p:extLst>
      <p:ext uri="{BB962C8B-B14F-4D97-AF65-F5344CB8AC3E}">
        <p14:creationId xmlns:p14="http://schemas.microsoft.com/office/powerpoint/2010/main" val="2056354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247A-80E1-4874-9713-5B305A9FD0FF}"/>
              </a:ext>
            </a:extLst>
          </p:cNvPr>
          <p:cNvSpPr>
            <a:spLocks noGrp="1"/>
          </p:cNvSpPr>
          <p:nvPr>
            <p:ph type="title"/>
          </p:nvPr>
        </p:nvSpPr>
        <p:spPr>
          <a:xfrm>
            <a:off x="205099" y="365790"/>
            <a:ext cx="11185213" cy="1233488"/>
          </a:xfrm>
        </p:spPr>
        <p:txBody>
          <a:bodyPr>
            <a:noAutofit/>
          </a:bodyPr>
          <a:lstStyle/>
          <a:p>
            <a:r>
              <a:rPr lang="en-IN" sz="2400" dirty="0"/>
              <a:t>CONVERTING IT INTO ITEM BASED FILTERING , MAKING ROW AND COLUMN AS MOVIES</a:t>
            </a:r>
          </a:p>
        </p:txBody>
      </p:sp>
      <p:pic>
        <p:nvPicPr>
          <p:cNvPr id="5" name="Content Placeholder 4">
            <a:extLst>
              <a:ext uri="{FF2B5EF4-FFF2-40B4-BE49-F238E27FC236}">
                <a16:creationId xmlns:a16="http://schemas.microsoft.com/office/drawing/2014/main" id="{D92F3630-F81C-4AAC-8120-77DB61776A03}"/>
              </a:ext>
            </a:extLst>
          </p:cNvPr>
          <p:cNvPicPr>
            <a:picLocks noGrp="1" noChangeAspect="1"/>
          </p:cNvPicPr>
          <p:nvPr>
            <p:ph idx="1"/>
          </p:nvPr>
        </p:nvPicPr>
        <p:blipFill>
          <a:blip r:embed="rId2"/>
          <a:stretch>
            <a:fillRect/>
          </a:stretch>
        </p:blipFill>
        <p:spPr>
          <a:xfrm>
            <a:off x="1149349" y="2027094"/>
            <a:ext cx="10240963" cy="3874588"/>
          </a:xfrm>
        </p:spPr>
      </p:pic>
    </p:spTree>
    <p:extLst>
      <p:ext uri="{BB962C8B-B14F-4D97-AF65-F5344CB8AC3E}">
        <p14:creationId xmlns:p14="http://schemas.microsoft.com/office/powerpoint/2010/main" val="57183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C18C-518B-4871-9A6E-26C0E6791FEC}"/>
              </a:ext>
            </a:extLst>
          </p:cNvPr>
          <p:cNvSpPr>
            <a:spLocks noGrp="1"/>
          </p:cNvSpPr>
          <p:nvPr>
            <p:ph type="title"/>
          </p:nvPr>
        </p:nvSpPr>
        <p:spPr>
          <a:xfrm>
            <a:off x="102551" y="441241"/>
            <a:ext cx="12006840" cy="1233488"/>
          </a:xfrm>
        </p:spPr>
        <p:txBody>
          <a:bodyPr>
            <a:noAutofit/>
          </a:bodyPr>
          <a:lstStyle/>
          <a:p>
            <a:r>
              <a:rPr lang="en-IN" sz="2000" dirty="0"/>
              <a:t>DEFINING FUNCTION TO GET SCORE ACCORDING TO COSINE SIMILARITY AND WE USED USER no.370 , AND PUTTED ITS DATA OF RATING IN TRAINING MODEL TO GET RECOMMENDATIONS</a:t>
            </a:r>
          </a:p>
        </p:txBody>
      </p:sp>
      <p:pic>
        <p:nvPicPr>
          <p:cNvPr id="5" name="Content Placeholder 4">
            <a:extLst>
              <a:ext uri="{FF2B5EF4-FFF2-40B4-BE49-F238E27FC236}">
                <a16:creationId xmlns:a16="http://schemas.microsoft.com/office/drawing/2014/main" id="{DC5EC43D-A9EE-4922-9915-D05E99DB0C3B}"/>
              </a:ext>
            </a:extLst>
          </p:cNvPr>
          <p:cNvPicPr>
            <a:picLocks noGrp="1" noChangeAspect="1"/>
          </p:cNvPicPr>
          <p:nvPr>
            <p:ph idx="1"/>
          </p:nvPr>
        </p:nvPicPr>
        <p:blipFill>
          <a:blip r:embed="rId2"/>
          <a:stretch>
            <a:fillRect/>
          </a:stretch>
        </p:blipFill>
        <p:spPr>
          <a:xfrm>
            <a:off x="1029172" y="2026985"/>
            <a:ext cx="10009406" cy="3502145"/>
          </a:xfrm>
        </p:spPr>
      </p:pic>
    </p:spTree>
    <p:extLst>
      <p:ext uri="{BB962C8B-B14F-4D97-AF65-F5344CB8AC3E}">
        <p14:creationId xmlns:p14="http://schemas.microsoft.com/office/powerpoint/2010/main" val="425439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21CA-101E-4C98-B766-1A546390CC9A}"/>
              </a:ext>
            </a:extLst>
          </p:cNvPr>
          <p:cNvSpPr>
            <a:spLocks noGrp="1"/>
          </p:cNvSpPr>
          <p:nvPr>
            <p:ph type="title"/>
          </p:nvPr>
        </p:nvSpPr>
        <p:spPr>
          <a:xfrm>
            <a:off x="769122" y="402232"/>
            <a:ext cx="9646970" cy="770336"/>
          </a:xfrm>
        </p:spPr>
        <p:txBody>
          <a:bodyPr>
            <a:noAutofit/>
          </a:bodyPr>
          <a:lstStyle/>
          <a:p>
            <a:r>
              <a:rPr lang="en-IN" sz="2800" dirty="0"/>
              <a:t>WE GET TOP RECOMMENDATION USING ITEM BASED FILTERING</a:t>
            </a:r>
          </a:p>
        </p:txBody>
      </p:sp>
      <p:pic>
        <p:nvPicPr>
          <p:cNvPr id="5" name="Content Placeholder 4">
            <a:extLst>
              <a:ext uri="{FF2B5EF4-FFF2-40B4-BE49-F238E27FC236}">
                <a16:creationId xmlns:a16="http://schemas.microsoft.com/office/drawing/2014/main" id="{B43B1D28-98CB-4520-B66B-AAC4F4360721}"/>
              </a:ext>
            </a:extLst>
          </p:cNvPr>
          <p:cNvPicPr>
            <a:picLocks noGrp="1" noChangeAspect="1"/>
          </p:cNvPicPr>
          <p:nvPr>
            <p:ph idx="1"/>
          </p:nvPr>
        </p:nvPicPr>
        <p:blipFill>
          <a:blip r:embed="rId2"/>
          <a:stretch>
            <a:fillRect/>
          </a:stretch>
        </p:blipFill>
        <p:spPr>
          <a:xfrm>
            <a:off x="1825775" y="2114550"/>
            <a:ext cx="9332612" cy="3956050"/>
          </a:xfrm>
          <a:prstGeom prst="rect">
            <a:avLst/>
          </a:prstGeom>
        </p:spPr>
      </p:pic>
    </p:spTree>
    <p:extLst>
      <p:ext uri="{BB962C8B-B14F-4D97-AF65-F5344CB8AC3E}">
        <p14:creationId xmlns:p14="http://schemas.microsoft.com/office/powerpoint/2010/main" val="1767029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5271-887D-420D-B950-73A1168B2A01}"/>
              </a:ext>
            </a:extLst>
          </p:cNvPr>
          <p:cNvSpPr>
            <a:spLocks noGrp="1"/>
          </p:cNvSpPr>
          <p:nvPr>
            <p:ph type="ctrTitle"/>
          </p:nvPr>
        </p:nvSpPr>
        <p:spPr>
          <a:xfrm>
            <a:off x="148128" y="173677"/>
            <a:ext cx="9144000" cy="1154112"/>
          </a:xfrm>
        </p:spPr>
        <p:txBody>
          <a:bodyPr>
            <a:normAutofit fontScale="90000"/>
          </a:bodyPr>
          <a:lstStyle/>
          <a:p>
            <a:r>
              <a:rPr lang="en-IN" dirty="0"/>
              <a:t>NOW IMPLEMENTING USER BASED FILTERING</a:t>
            </a:r>
          </a:p>
        </p:txBody>
      </p:sp>
      <p:sp>
        <p:nvSpPr>
          <p:cNvPr id="6" name="Subtitle 5">
            <a:extLst>
              <a:ext uri="{FF2B5EF4-FFF2-40B4-BE49-F238E27FC236}">
                <a16:creationId xmlns:a16="http://schemas.microsoft.com/office/drawing/2014/main" id="{EB66BC66-243C-4D11-964D-C31BCF3374CA}"/>
              </a:ext>
            </a:extLst>
          </p:cNvPr>
          <p:cNvSpPr>
            <a:spLocks noGrp="1"/>
          </p:cNvSpPr>
          <p:nvPr>
            <p:ph type="subTitle" idx="1"/>
          </p:nvPr>
        </p:nvSpPr>
        <p:spPr>
          <a:xfrm>
            <a:off x="1028344" y="1850298"/>
            <a:ext cx="9144000" cy="670712"/>
          </a:xfrm>
        </p:spPr>
        <p:txBody>
          <a:bodyPr>
            <a:normAutofit lnSpcReduction="10000"/>
          </a:bodyPr>
          <a:lstStyle/>
          <a:p>
            <a:pPr algn="l"/>
            <a:r>
              <a:rPr lang="en-IN" dirty="0"/>
              <a:t>NOW BY FINDING SIMILARITY COEFICIENT BETWEEN DIFFERENT USERS , WE HAVE FOLLOWING MATRIX</a:t>
            </a:r>
          </a:p>
        </p:txBody>
      </p:sp>
      <p:pic>
        <p:nvPicPr>
          <p:cNvPr id="5" name="Content Placeholder 4">
            <a:extLst>
              <a:ext uri="{FF2B5EF4-FFF2-40B4-BE49-F238E27FC236}">
                <a16:creationId xmlns:a16="http://schemas.microsoft.com/office/drawing/2014/main" id="{D95FB4E2-9949-4387-AC5A-3D745E3C69A0}"/>
              </a:ext>
            </a:extLst>
          </p:cNvPr>
          <p:cNvPicPr>
            <a:picLocks noGrp="1" noChangeAspect="1"/>
          </p:cNvPicPr>
          <p:nvPr>
            <p:ph idx="4294967295"/>
          </p:nvPr>
        </p:nvPicPr>
        <p:blipFill>
          <a:blip r:embed="rId2"/>
          <a:stretch>
            <a:fillRect/>
          </a:stretch>
        </p:blipFill>
        <p:spPr>
          <a:xfrm>
            <a:off x="975519" y="3124957"/>
            <a:ext cx="10240962" cy="2670175"/>
          </a:xfrm>
        </p:spPr>
      </p:pic>
    </p:spTree>
    <p:extLst>
      <p:ext uri="{BB962C8B-B14F-4D97-AF65-F5344CB8AC3E}">
        <p14:creationId xmlns:p14="http://schemas.microsoft.com/office/powerpoint/2010/main" val="820038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FD16-2D5B-4721-9292-19896477ABF4}"/>
              </a:ext>
            </a:extLst>
          </p:cNvPr>
          <p:cNvSpPr>
            <a:spLocks noGrp="1"/>
          </p:cNvSpPr>
          <p:nvPr>
            <p:ph type="title"/>
          </p:nvPr>
        </p:nvSpPr>
        <p:spPr/>
        <p:txBody>
          <a:bodyPr>
            <a:noAutofit/>
          </a:bodyPr>
          <a:lstStyle/>
          <a:p>
            <a:r>
              <a:rPr lang="en-IN" sz="2000" dirty="0"/>
              <a:t>BY TRANSPOSING ABOVE MATRIX AND MULTIPLYING WITH SAME , WE WILL GET SIMILARITY COEFICIENT BETWEEN DIFFERENT USERS</a:t>
            </a:r>
          </a:p>
        </p:txBody>
      </p:sp>
      <p:pic>
        <p:nvPicPr>
          <p:cNvPr id="5" name="Content Placeholder 4">
            <a:extLst>
              <a:ext uri="{FF2B5EF4-FFF2-40B4-BE49-F238E27FC236}">
                <a16:creationId xmlns:a16="http://schemas.microsoft.com/office/drawing/2014/main" id="{8E4FBD67-3BAC-4D83-8F00-97CCC55851BE}"/>
              </a:ext>
            </a:extLst>
          </p:cNvPr>
          <p:cNvPicPr>
            <a:picLocks noGrp="1" noChangeAspect="1"/>
          </p:cNvPicPr>
          <p:nvPr>
            <p:ph idx="1"/>
          </p:nvPr>
        </p:nvPicPr>
        <p:blipFill>
          <a:blip r:embed="rId2"/>
          <a:stretch>
            <a:fillRect/>
          </a:stretch>
        </p:blipFill>
        <p:spPr>
          <a:xfrm>
            <a:off x="1422127" y="2114550"/>
            <a:ext cx="10139909" cy="3956050"/>
          </a:xfrm>
        </p:spPr>
      </p:pic>
    </p:spTree>
    <p:extLst>
      <p:ext uri="{BB962C8B-B14F-4D97-AF65-F5344CB8AC3E}">
        <p14:creationId xmlns:p14="http://schemas.microsoft.com/office/powerpoint/2010/main" val="799732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702C-7B31-45C5-859D-39E8C0601C09}"/>
              </a:ext>
            </a:extLst>
          </p:cNvPr>
          <p:cNvSpPr>
            <a:spLocks noGrp="1"/>
          </p:cNvSpPr>
          <p:nvPr>
            <p:ph type="title"/>
          </p:nvPr>
        </p:nvSpPr>
        <p:spPr/>
        <p:txBody>
          <a:bodyPr/>
          <a:lstStyle/>
          <a:p>
            <a:r>
              <a:rPr lang="en-IN" dirty="0"/>
              <a:t>TOP 30 SIMILAR USERS TO A PARTICULAR USER</a:t>
            </a:r>
          </a:p>
        </p:txBody>
      </p:sp>
      <p:pic>
        <p:nvPicPr>
          <p:cNvPr id="5" name="Content Placeholder 4">
            <a:extLst>
              <a:ext uri="{FF2B5EF4-FFF2-40B4-BE49-F238E27FC236}">
                <a16:creationId xmlns:a16="http://schemas.microsoft.com/office/drawing/2014/main" id="{CE10AADE-8719-436E-A76B-F4A89F7707E0}"/>
              </a:ext>
            </a:extLst>
          </p:cNvPr>
          <p:cNvPicPr>
            <a:picLocks noGrp="1" noChangeAspect="1"/>
          </p:cNvPicPr>
          <p:nvPr>
            <p:ph idx="1"/>
          </p:nvPr>
        </p:nvPicPr>
        <p:blipFill>
          <a:blip r:embed="rId2"/>
          <a:stretch>
            <a:fillRect/>
          </a:stretch>
        </p:blipFill>
        <p:spPr>
          <a:xfrm>
            <a:off x="569044" y="2290274"/>
            <a:ext cx="11043519" cy="3360396"/>
          </a:xfrm>
        </p:spPr>
      </p:pic>
    </p:spTree>
    <p:extLst>
      <p:ext uri="{BB962C8B-B14F-4D97-AF65-F5344CB8AC3E}">
        <p14:creationId xmlns:p14="http://schemas.microsoft.com/office/powerpoint/2010/main" val="2986481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8C78-8158-49D0-B5B5-F5DAC9522150}"/>
              </a:ext>
            </a:extLst>
          </p:cNvPr>
          <p:cNvSpPr>
            <a:spLocks noGrp="1"/>
          </p:cNvSpPr>
          <p:nvPr>
            <p:ph type="title"/>
          </p:nvPr>
        </p:nvSpPr>
        <p:spPr>
          <a:xfrm>
            <a:off x="696482" y="170656"/>
            <a:ext cx="10240903" cy="880477"/>
          </a:xfrm>
        </p:spPr>
        <p:txBody>
          <a:bodyPr>
            <a:noAutofit/>
          </a:bodyPr>
          <a:lstStyle/>
          <a:p>
            <a:r>
              <a:rPr lang="en-IN" sz="2400" dirty="0"/>
              <a:t>TOP MOVIES RECOMMENDED BY USER BASED FILTERING OF USER:370</a:t>
            </a:r>
          </a:p>
        </p:txBody>
      </p:sp>
      <p:pic>
        <p:nvPicPr>
          <p:cNvPr id="5" name="Content Placeholder 4">
            <a:extLst>
              <a:ext uri="{FF2B5EF4-FFF2-40B4-BE49-F238E27FC236}">
                <a16:creationId xmlns:a16="http://schemas.microsoft.com/office/drawing/2014/main" id="{2EB36C77-6D37-483D-86E4-1C8DF4753EDF}"/>
              </a:ext>
            </a:extLst>
          </p:cNvPr>
          <p:cNvPicPr>
            <a:picLocks noGrp="1" noChangeAspect="1"/>
          </p:cNvPicPr>
          <p:nvPr>
            <p:ph idx="1"/>
          </p:nvPr>
        </p:nvPicPr>
        <p:blipFill>
          <a:blip r:embed="rId2"/>
          <a:stretch>
            <a:fillRect/>
          </a:stretch>
        </p:blipFill>
        <p:spPr>
          <a:xfrm>
            <a:off x="1236626" y="1504060"/>
            <a:ext cx="8840272" cy="4566540"/>
          </a:xfrm>
        </p:spPr>
      </p:pic>
    </p:spTree>
    <p:extLst>
      <p:ext uri="{BB962C8B-B14F-4D97-AF65-F5344CB8AC3E}">
        <p14:creationId xmlns:p14="http://schemas.microsoft.com/office/powerpoint/2010/main" val="2482444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4D9B-BAB3-42B7-804E-BDFDBEE2AFF3}"/>
              </a:ext>
            </a:extLst>
          </p:cNvPr>
          <p:cNvSpPr>
            <a:spLocks noGrp="1"/>
          </p:cNvSpPr>
          <p:nvPr>
            <p:ph type="title"/>
          </p:nvPr>
        </p:nvSpPr>
        <p:spPr>
          <a:xfrm>
            <a:off x="289748" y="451249"/>
            <a:ext cx="11612503" cy="1233488"/>
          </a:xfrm>
        </p:spPr>
        <p:txBody>
          <a:bodyPr>
            <a:noAutofit/>
          </a:bodyPr>
          <a:lstStyle/>
          <a:p>
            <a:r>
              <a:rPr lang="en-US" sz="1600" dirty="0"/>
              <a:t>taking top 9 movies from user and item based CF , we combined them adjacently to get recommendation which involve both kind of filtering for more perfect recommendation</a:t>
            </a:r>
            <a:endParaRPr lang="en-IN" sz="1600" dirty="0"/>
          </a:p>
        </p:txBody>
      </p:sp>
      <p:pic>
        <p:nvPicPr>
          <p:cNvPr id="5" name="Content Placeholder 4">
            <a:extLst>
              <a:ext uri="{FF2B5EF4-FFF2-40B4-BE49-F238E27FC236}">
                <a16:creationId xmlns:a16="http://schemas.microsoft.com/office/drawing/2014/main" id="{E9A45622-D309-4D22-8BD4-498C94828D02}"/>
              </a:ext>
            </a:extLst>
          </p:cNvPr>
          <p:cNvPicPr>
            <a:picLocks noGrp="1" noChangeAspect="1"/>
          </p:cNvPicPr>
          <p:nvPr>
            <p:ph idx="1"/>
          </p:nvPr>
        </p:nvPicPr>
        <p:blipFill>
          <a:blip r:embed="rId2"/>
          <a:stretch>
            <a:fillRect/>
          </a:stretch>
        </p:blipFill>
        <p:spPr>
          <a:xfrm>
            <a:off x="1726251" y="1875267"/>
            <a:ext cx="7964680" cy="3956050"/>
          </a:xfrm>
        </p:spPr>
      </p:pic>
    </p:spTree>
    <p:extLst>
      <p:ext uri="{BB962C8B-B14F-4D97-AF65-F5344CB8AC3E}">
        <p14:creationId xmlns:p14="http://schemas.microsoft.com/office/powerpoint/2010/main" val="4086527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7E21-9107-4613-A285-963D6CA0DF42}"/>
              </a:ext>
            </a:extLst>
          </p:cNvPr>
          <p:cNvSpPr>
            <a:spLocks noGrp="1"/>
          </p:cNvSpPr>
          <p:nvPr>
            <p:ph type="title"/>
          </p:nvPr>
        </p:nvSpPr>
        <p:spPr/>
        <p:txBody>
          <a:bodyPr/>
          <a:lstStyle/>
          <a:p>
            <a:r>
              <a:rPr lang="en-IN" dirty="0"/>
              <a:t>FINAL RECOMMENDATIOM TO USER 370</a:t>
            </a:r>
          </a:p>
        </p:txBody>
      </p:sp>
      <p:pic>
        <p:nvPicPr>
          <p:cNvPr id="5" name="Content Placeholder 4">
            <a:extLst>
              <a:ext uri="{FF2B5EF4-FFF2-40B4-BE49-F238E27FC236}">
                <a16:creationId xmlns:a16="http://schemas.microsoft.com/office/drawing/2014/main" id="{1D83BCFF-6592-4311-BAFC-80461A1750A7}"/>
              </a:ext>
            </a:extLst>
          </p:cNvPr>
          <p:cNvPicPr>
            <a:picLocks noGrp="1" noChangeAspect="1"/>
          </p:cNvPicPr>
          <p:nvPr>
            <p:ph idx="1"/>
          </p:nvPr>
        </p:nvPicPr>
        <p:blipFill>
          <a:blip r:embed="rId2"/>
          <a:stretch>
            <a:fillRect/>
          </a:stretch>
        </p:blipFill>
        <p:spPr>
          <a:xfrm>
            <a:off x="1371600" y="2153540"/>
            <a:ext cx="10240963" cy="3678935"/>
          </a:xfrm>
        </p:spPr>
      </p:pic>
    </p:spTree>
    <p:extLst>
      <p:ext uri="{BB962C8B-B14F-4D97-AF65-F5344CB8AC3E}">
        <p14:creationId xmlns:p14="http://schemas.microsoft.com/office/powerpoint/2010/main" val="2466619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87E5-0105-45AF-8AB6-85DAA1E0E060}"/>
              </a:ext>
            </a:extLst>
          </p:cNvPr>
          <p:cNvSpPr>
            <a:spLocks noGrp="1"/>
          </p:cNvSpPr>
          <p:nvPr>
            <p:ph type="title"/>
          </p:nvPr>
        </p:nvSpPr>
        <p:spPr>
          <a:xfrm>
            <a:off x="616625" y="349599"/>
            <a:ext cx="10240903" cy="684441"/>
          </a:xfrm>
        </p:spPr>
        <p:txBody>
          <a:bodyPr>
            <a:normAutofit/>
          </a:bodyPr>
          <a:lstStyle/>
          <a:p>
            <a:r>
              <a:rPr lang="en-IN" sz="2800" dirty="0">
                <a:latin typeface="Arial Rounded MT Bold" panose="020F0704030504030204" pitchFamily="34" charset="0"/>
                <a:cs typeface="Arial" panose="020B0604020202020204" pitchFamily="34" charset="0"/>
              </a:rPr>
              <a:t>result</a:t>
            </a:r>
          </a:p>
        </p:txBody>
      </p:sp>
      <p:sp>
        <p:nvSpPr>
          <p:cNvPr id="3" name="Content Placeholder 2">
            <a:extLst>
              <a:ext uri="{FF2B5EF4-FFF2-40B4-BE49-F238E27FC236}">
                <a16:creationId xmlns:a16="http://schemas.microsoft.com/office/drawing/2014/main" id="{E2F04215-4681-4F50-9219-D02AE5DF8324}"/>
              </a:ext>
            </a:extLst>
          </p:cNvPr>
          <p:cNvSpPr>
            <a:spLocks noGrp="1"/>
          </p:cNvSpPr>
          <p:nvPr>
            <p:ph idx="1"/>
          </p:nvPr>
        </p:nvSpPr>
        <p:spPr>
          <a:xfrm>
            <a:off x="616625" y="1251814"/>
            <a:ext cx="10240903" cy="3956179"/>
          </a:xfrm>
        </p:spPr>
        <p:txBody>
          <a:bodyPr>
            <a:normAutofit fontScale="85000" lnSpcReduction="20000"/>
          </a:bodyPr>
          <a:lstStyle/>
          <a:p>
            <a:r>
              <a:rPr lang="en-US" dirty="0"/>
              <a:t>Collaborative filtering (CF) is a very popular recommendation system algorithm for the prediction and recommendation based on other users’ ratings and collaboration. User-based collaborative filtering was the first automated collaborative filtering mechanism. It is also called k-NN collaborative filtering. The problem of collaborative filtering is to predict how well a user will like an item that he has not rated given a set of existing choice judgments for a population of users .</a:t>
            </a:r>
          </a:p>
          <a:p>
            <a:r>
              <a:rPr lang="en-US" dirty="0"/>
              <a:t>ITEM –BASED CF has given different results from user based , so for more accuracy we should consider each angle for getting recommendation , and different algorithm to predict movies , so at last we can merge output of each training model and get more precise results.</a:t>
            </a:r>
          </a:p>
          <a:p>
            <a:pPr marL="0" indent="0">
              <a:buNone/>
            </a:pPr>
            <a:r>
              <a:rPr lang="en-US" sz="3000" b="1" dirty="0"/>
              <a:t>Conclusion</a:t>
            </a:r>
          </a:p>
          <a:p>
            <a:r>
              <a:rPr lang="en-US" dirty="0"/>
              <a:t>Over the years, Machine learning has solved several challenges for companies like Netflix, Amazon, Google, Facebook, and others. The recommender system for Netflix helps the user filter through information in a massive list of movies and shows based on his/her choice. A recommender system must interact with the users to learn their preferences to provide recommendations.</a:t>
            </a:r>
          </a:p>
          <a:p>
            <a:endParaRPr lang="en-IN" dirty="0"/>
          </a:p>
        </p:txBody>
      </p:sp>
    </p:spTree>
    <p:extLst>
      <p:ext uri="{BB962C8B-B14F-4D97-AF65-F5344CB8AC3E}">
        <p14:creationId xmlns:p14="http://schemas.microsoft.com/office/powerpoint/2010/main" val="153595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2DCC-F145-4580-AB32-BF75394C93FC}"/>
              </a:ext>
            </a:extLst>
          </p:cNvPr>
          <p:cNvSpPr>
            <a:spLocks noGrp="1"/>
          </p:cNvSpPr>
          <p:nvPr>
            <p:ph type="title"/>
          </p:nvPr>
        </p:nvSpPr>
        <p:spPr>
          <a:xfrm>
            <a:off x="260647" y="0"/>
            <a:ext cx="10240903" cy="1016950"/>
          </a:xfrm>
        </p:spPr>
        <p:txBody>
          <a:bodyPr/>
          <a:lstStyle/>
          <a:p>
            <a:r>
              <a:rPr lang="en-IN" dirty="0"/>
              <a:t>Block diagram</a:t>
            </a:r>
          </a:p>
        </p:txBody>
      </p:sp>
      <p:pic>
        <p:nvPicPr>
          <p:cNvPr id="5" name="Content Placeholder 4">
            <a:extLst>
              <a:ext uri="{FF2B5EF4-FFF2-40B4-BE49-F238E27FC236}">
                <a16:creationId xmlns:a16="http://schemas.microsoft.com/office/drawing/2014/main" id="{CD10591D-D3F2-4A7A-9C00-932D4C644F3B}"/>
              </a:ext>
            </a:extLst>
          </p:cNvPr>
          <p:cNvPicPr>
            <a:picLocks noGrp="1" noChangeAspect="1"/>
          </p:cNvPicPr>
          <p:nvPr>
            <p:ph idx="1"/>
          </p:nvPr>
        </p:nvPicPr>
        <p:blipFill>
          <a:blip r:embed="rId2"/>
          <a:stretch>
            <a:fillRect/>
          </a:stretch>
        </p:blipFill>
        <p:spPr>
          <a:xfrm>
            <a:off x="898606" y="1972702"/>
            <a:ext cx="10240963" cy="3350984"/>
          </a:xfrm>
        </p:spPr>
      </p:pic>
    </p:spTree>
    <p:extLst>
      <p:ext uri="{BB962C8B-B14F-4D97-AF65-F5344CB8AC3E}">
        <p14:creationId xmlns:p14="http://schemas.microsoft.com/office/powerpoint/2010/main" val="4001421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D179-27A8-449E-A3E0-3BBB9FD20FBE}"/>
              </a:ext>
            </a:extLst>
          </p:cNvPr>
          <p:cNvSpPr>
            <a:spLocks noGrp="1"/>
          </p:cNvSpPr>
          <p:nvPr>
            <p:ph type="title"/>
          </p:nvPr>
        </p:nvSpPr>
        <p:spPr>
          <a:xfrm>
            <a:off x="1140863" y="263241"/>
            <a:ext cx="10240903" cy="753709"/>
          </a:xfrm>
        </p:spPr>
        <p:txBody>
          <a:bodyPr/>
          <a:lstStyle/>
          <a:p>
            <a:r>
              <a:rPr lang="en-IN" dirty="0"/>
              <a:t>Future work</a:t>
            </a:r>
          </a:p>
        </p:txBody>
      </p:sp>
      <p:sp>
        <p:nvSpPr>
          <p:cNvPr id="3" name="Content Placeholder 2">
            <a:extLst>
              <a:ext uri="{FF2B5EF4-FFF2-40B4-BE49-F238E27FC236}">
                <a16:creationId xmlns:a16="http://schemas.microsoft.com/office/drawing/2014/main" id="{87FC8DEA-A984-4EC7-99A4-024BAC53D9A2}"/>
              </a:ext>
            </a:extLst>
          </p:cNvPr>
          <p:cNvSpPr>
            <a:spLocks noGrp="1"/>
          </p:cNvSpPr>
          <p:nvPr>
            <p:ph idx="1"/>
          </p:nvPr>
        </p:nvSpPr>
        <p:spPr/>
        <p:txBody>
          <a:bodyPr/>
          <a:lstStyle/>
          <a:p>
            <a:r>
              <a:rPr lang="en-IN" dirty="0"/>
              <a:t>We used two types of CF model to train our model.</a:t>
            </a:r>
          </a:p>
          <a:p>
            <a:r>
              <a:rPr lang="en-IN" dirty="0"/>
              <a:t>There are many more types of recommendation algorithms.</a:t>
            </a:r>
          </a:p>
          <a:p>
            <a:pPr>
              <a:buFont typeface="Arial" panose="020B0604020202020204" pitchFamily="34" charset="0"/>
              <a:buChar char="•"/>
            </a:pPr>
            <a:r>
              <a:rPr lang="en-IN" dirty="0"/>
              <a:t>Making training model from all possible algorithms, like Content filtering recommender systems, Reducing dimensionality algo ,</a:t>
            </a:r>
            <a:r>
              <a:rPr lang="en-IN" b="1" dirty="0"/>
              <a:t>Probabilistic algorithm like </a:t>
            </a:r>
            <a:r>
              <a:rPr lang="en-IN" dirty="0"/>
              <a:t>Bayesian-network </a:t>
            </a:r>
            <a:r>
              <a:rPr lang="en-IN" dirty="0" err="1"/>
              <a:t>model,EM</a:t>
            </a:r>
            <a:r>
              <a:rPr lang="en-IN" dirty="0"/>
              <a:t> algorithm etc.</a:t>
            </a:r>
          </a:p>
          <a:p>
            <a:pPr>
              <a:buFont typeface="Arial" panose="020B0604020202020204" pitchFamily="34" charset="0"/>
              <a:buChar char="•"/>
            </a:pPr>
            <a:r>
              <a:rPr lang="en-IN" dirty="0"/>
              <a:t>So using this we can get several recommendation , and merge top movies from each algo.</a:t>
            </a:r>
          </a:p>
          <a:p>
            <a:pPr>
              <a:buFont typeface="Arial" panose="020B0604020202020204" pitchFamily="34" charset="0"/>
              <a:buChar char="•"/>
            </a:pPr>
            <a:r>
              <a:rPr lang="en-IN" dirty="0"/>
              <a:t>So at last we will have best recommendation considering each angle , make our model more accurate.</a:t>
            </a:r>
          </a:p>
          <a:p>
            <a:endParaRPr lang="en-IN" dirty="0"/>
          </a:p>
        </p:txBody>
      </p:sp>
    </p:spTree>
    <p:extLst>
      <p:ext uri="{BB962C8B-B14F-4D97-AF65-F5344CB8AC3E}">
        <p14:creationId xmlns:p14="http://schemas.microsoft.com/office/powerpoint/2010/main" val="1285915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A1E0-0A44-4033-BACE-0D9AEC9EB2CE}"/>
              </a:ext>
            </a:extLst>
          </p:cNvPr>
          <p:cNvSpPr>
            <a:spLocks noGrp="1"/>
          </p:cNvSpPr>
          <p:nvPr>
            <p:ph type="title"/>
          </p:nvPr>
        </p:nvSpPr>
        <p:spPr/>
        <p:txBody>
          <a:bodyPr/>
          <a:lstStyle/>
          <a:p>
            <a:r>
              <a:rPr lang="en-US" b="1" dirty="0"/>
              <a:t>References:</a:t>
            </a:r>
            <a:br>
              <a:rPr lang="en-US" b="1" dirty="0"/>
            </a:br>
            <a:endParaRPr lang="en-IN" dirty="0"/>
          </a:p>
        </p:txBody>
      </p:sp>
      <p:sp>
        <p:nvSpPr>
          <p:cNvPr id="3" name="Content Placeholder 2">
            <a:extLst>
              <a:ext uri="{FF2B5EF4-FFF2-40B4-BE49-F238E27FC236}">
                <a16:creationId xmlns:a16="http://schemas.microsoft.com/office/drawing/2014/main" id="{D0B9EC36-15A6-42DF-BCD5-86D2025E2FD6}"/>
              </a:ext>
            </a:extLst>
          </p:cNvPr>
          <p:cNvSpPr>
            <a:spLocks noGrp="1"/>
          </p:cNvSpPr>
          <p:nvPr>
            <p:ph idx="1"/>
          </p:nvPr>
        </p:nvSpPr>
        <p:spPr/>
        <p:txBody>
          <a:bodyPr>
            <a:normAutofit/>
          </a:bodyPr>
          <a:lstStyle/>
          <a:p>
            <a:r>
              <a:rPr lang="en-US" dirty="0"/>
              <a:t>[1] How retailers can keep up with consumers, McKinsey &amp; Company, </a:t>
            </a:r>
            <a:r>
              <a:rPr lang="en-US" dirty="0">
                <a:hlinkClick r:id="rId2"/>
              </a:rPr>
              <a:t>https://www.mckinsey.com/industries/retail/our-insights/how-retailers-can-keep-up-with-consumers</a:t>
            </a:r>
            <a:endParaRPr lang="en-US" dirty="0"/>
          </a:p>
          <a:p>
            <a:r>
              <a:rPr lang="en-US" dirty="0"/>
              <a:t>[2] How Netflix’s Recommendation System Works, Netflix Research, </a:t>
            </a:r>
            <a:r>
              <a:rPr lang="en-US" dirty="0">
                <a:hlinkClick r:id="rId3"/>
              </a:rPr>
              <a:t>https://help.netflix.com/en/node/100639</a:t>
            </a:r>
            <a:endParaRPr lang="en-US" dirty="0"/>
          </a:p>
          <a:p>
            <a:r>
              <a:rPr lang="en-US" dirty="0"/>
              <a:t>[3] Recommendations, Figuring out how to bring unique joy to each member, Netflix Research, </a:t>
            </a:r>
            <a:r>
              <a:rPr lang="en-US" dirty="0">
                <a:hlinkClick r:id="rId4"/>
              </a:rPr>
              <a:t>https://research.netflix.com/research-area/recommendations</a:t>
            </a:r>
            <a:endParaRPr lang="en-US" dirty="0"/>
          </a:p>
          <a:p>
            <a:r>
              <a:rPr lang="en-US" dirty="0"/>
              <a:t>[4] Collaborative Filtering, University of Pittsburgh, Peter </a:t>
            </a:r>
            <a:r>
              <a:rPr lang="en-US" dirty="0" err="1"/>
              <a:t>Brusilovsky</a:t>
            </a:r>
            <a:r>
              <a:rPr lang="en-US" dirty="0"/>
              <a:t>, Sue Yeon and Danielle Lee, </a:t>
            </a:r>
            <a:r>
              <a:rPr lang="en-US" dirty="0">
                <a:hlinkClick r:id="rId5"/>
              </a:rPr>
              <a:t>https://pitt.edu/~peterb/2480-122/CollaborativeFiltering.pdf</a:t>
            </a:r>
            <a:endParaRPr lang="en-US" dirty="0"/>
          </a:p>
          <a:p>
            <a:endParaRPr lang="en-IN" dirty="0"/>
          </a:p>
        </p:txBody>
      </p:sp>
    </p:spTree>
    <p:extLst>
      <p:ext uri="{BB962C8B-B14F-4D97-AF65-F5344CB8AC3E}">
        <p14:creationId xmlns:p14="http://schemas.microsoft.com/office/powerpoint/2010/main" val="259366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B12C-8C00-49B3-A635-A9C4069D9B23}"/>
              </a:ext>
            </a:extLst>
          </p:cNvPr>
          <p:cNvSpPr>
            <a:spLocks noGrp="1"/>
          </p:cNvSpPr>
          <p:nvPr>
            <p:ph type="title"/>
          </p:nvPr>
        </p:nvSpPr>
        <p:spPr>
          <a:xfrm>
            <a:off x="628116" y="246149"/>
            <a:ext cx="10240903" cy="1233488"/>
          </a:xfrm>
        </p:spPr>
        <p:txBody>
          <a:bodyPr/>
          <a:lstStyle/>
          <a:p>
            <a:r>
              <a:rPr lang="en-IN" dirty="0"/>
              <a:t>For </a:t>
            </a:r>
            <a:r>
              <a:rPr lang="en-IN" b="1" dirty="0"/>
              <a:t>Collaborative Filtering</a:t>
            </a:r>
            <a:endParaRPr lang="en-IN" dirty="0"/>
          </a:p>
        </p:txBody>
      </p:sp>
      <p:pic>
        <p:nvPicPr>
          <p:cNvPr id="5" name="Content Placeholder 4">
            <a:extLst>
              <a:ext uri="{FF2B5EF4-FFF2-40B4-BE49-F238E27FC236}">
                <a16:creationId xmlns:a16="http://schemas.microsoft.com/office/drawing/2014/main" id="{67EB7BD2-C6DE-4895-97DC-392A7CC3A8F6}"/>
              </a:ext>
            </a:extLst>
          </p:cNvPr>
          <p:cNvPicPr>
            <a:picLocks noGrp="1" noChangeAspect="1"/>
          </p:cNvPicPr>
          <p:nvPr>
            <p:ph idx="1"/>
          </p:nvPr>
        </p:nvPicPr>
        <p:blipFill>
          <a:blip r:embed="rId2"/>
          <a:stretch>
            <a:fillRect/>
          </a:stretch>
        </p:blipFill>
        <p:spPr>
          <a:xfrm>
            <a:off x="2420177" y="1567618"/>
            <a:ext cx="6255714" cy="4328979"/>
          </a:xfrm>
        </p:spPr>
      </p:pic>
    </p:spTree>
    <p:extLst>
      <p:ext uri="{BB962C8B-B14F-4D97-AF65-F5344CB8AC3E}">
        <p14:creationId xmlns:p14="http://schemas.microsoft.com/office/powerpoint/2010/main" val="323993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6692-3A46-46F2-AF6D-0B9AE5B38FCB}"/>
              </a:ext>
            </a:extLst>
          </p:cNvPr>
          <p:cNvSpPr>
            <a:spLocks noGrp="1"/>
          </p:cNvSpPr>
          <p:nvPr>
            <p:ph type="title"/>
          </p:nvPr>
        </p:nvSpPr>
        <p:spPr>
          <a:xfrm>
            <a:off x="1371599" y="0"/>
            <a:ext cx="10240903" cy="1219200"/>
          </a:xfrm>
        </p:spPr>
        <p:txBody>
          <a:bodyPr/>
          <a:lstStyle/>
          <a:p>
            <a:r>
              <a:rPr lang="en-IN" b="1" dirty="0"/>
              <a:t>Collaborative Filtering</a:t>
            </a:r>
            <a:br>
              <a:rPr lang="en-IN" b="1" dirty="0"/>
            </a:br>
            <a:endParaRPr lang="en-IN" dirty="0"/>
          </a:p>
        </p:txBody>
      </p:sp>
      <p:sp>
        <p:nvSpPr>
          <p:cNvPr id="3" name="Content Placeholder 2">
            <a:extLst>
              <a:ext uri="{FF2B5EF4-FFF2-40B4-BE49-F238E27FC236}">
                <a16:creationId xmlns:a16="http://schemas.microsoft.com/office/drawing/2014/main" id="{25132BD9-B2C1-495C-9ED7-C488B82F44F4}"/>
              </a:ext>
            </a:extLst>
          </p:cNvPr>
          <p:cNvSpPr>
            <a:spLocks noGrp="1"/>
          </p:cNvSpPr>
          <p:nvPr>
            <p:ph idx="1"/>
          </p:nvPr>
        </p:nvSpPr>
        <p:spPr/>
        <p:txBody>
          <a:bodyPr/>
          <a:lstStyle/>
          <a:p>
            <a:r>
              <a:rPr lang="en-US" dirty="0"/>
              <a:t>The idea behind collaborative filtering is to consider users’ opinions on different movies and recommend the best movies to each user based on the user’s previous rankings and the opinion of other similar types of users.</a:t>
            </a:r>
          </a:p>
          <a:p>
            <a:r>
              <a:rPr lang="en-US" dirty="0"/>
              <a:t>We are using here two types of CF :</a:t>
            </a:r>
          </a:p>
          <a:p>
            <a:pPr marL="0" indent="0">
              <a:buNone/>
            </a:pPr>
            <a:r>
              <a:rPr lang="en-US" u="sng" dirty="0">
                <a:effectLst>
                  <a:outerShdw blurRad="38100" dist="38100" dir="2700000" algn="tl">
                    <a:srgbClr val="000000">
                      <a:alpha val="43137"/>
                    </a:srgbClr>
                  </a:outerShdw>
                </a:effectLst>
              </a:rPr>
              <a:t>1.) User-based nearest neighbor.</a:t>
            </a:r>
          </a:p>
          <a:p>
            <a:pPr marL="0" indent="0">
              <a:buNone/>
            </a:pPr>
            <a:r>
              <a:rPr lang="en-US" u="sng" dirty="0">
                <a:effectLst>
                  <a:outerShdw blurRad="38100" dist="38100" dir="2700000" algn="tl">
                    <a:srgbClr val="000000">
                      <a:alpha val="43137"/>
                    </a:srgbClr>
                  </a:outerShdw>
                </a:effectLst>
              </a:rPr>
              <a:t>2.)Item-based nearest neighbor.</a:t>
            </a:r>
            <a:endParaRPr lang="en-IN"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5642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6A56-FFD0-477A-8C87-1E8AD85222CA}"/>
              </a:ext>
            </a:extLst>
          </p:cNvPr>
          <p:cNvSpPr>
            <a:spLocks noGrp="1"/>
          </p:cNvSpPr>
          <p:nvPr>
            <p:ph type="title"/>
          </p:nvPr>
        </p:nvSpPr>
        <p:spPr>
          <a:xfrm>
            <a:off x="1371599" y="-69068"/>
            <a:ext cx="10240903" cy="1233488"/>
          </a:xfrm>
        </p:spPr>
        <p:txBody>
          <a:bodyPr>
            <a:normAutofit fontScale="90000"/>
          </a:bodyPr>
          <a:lstStyle/>
          <a:p>
            <a:r>
              <a:rPr lang="en-IN" b="1" dirty="0"/>
              <a:t>User-based Nearest Neighbor</a:t>
            </a:r>
            <a:br>
              <a:rPr lang="en-IN" b="1" dirty="0"/>
            </a:br>
            <a:endParaRPr lang="en-IN" dirty="0"/>
          </a:p>
        </p:txBody>
      </p:sp>
      <p:sp>
        <p:nvSpPr>
          <p:cNvPr id="3" name="Content Placeholder 2">
            <a:extLst>
              <a:ext uri="{FF2B5EF4-FFF2-40B4-BE49-F238E27FC236}">
                <a16:creationId xmlns:a16="http://schemas.microsoft.com/office/drawing/2014/main" id="{5970577D-FBC2-43FD-9A86-8841EB26ECB6}"/>
              </a:ext>
            </a:extLst>
          </p:cNvPr>
          <p:cNvSpPr>
            <a:spLocks noGrp="1"/>
          </p:cNvSpPr>
          <p:nvPr>
            <p:ph idx="1"/>
          </p:nvPr>
        </p:nvSpPr>
        <p:spPr>
          <a:xfrm>
            <a:off x="831669" y="1374711"/>
            <a:ext cx="10240903" cy="3956179"/>
          </a:xfrm>
        </p:spPr>
        <p:txBody>
          <a:bodyPr>
            <a:normAutofit fontScale="92500" lnSpcReduction="10000"/>
          </a:bodyPr>
          <a:lstStyle/>
          <a:p>
            <a:pPr marL="0" indent="0">
              <a:buNone/>
            </a:pPr>
            <a:r>
              <a:rPr lang="en-US" dirty="0"/>
              <a:t>The basic technique of user-based Nearest Neighbor for the user John:</a:t>
            </a:r>
          </a:p>
          <a:p>
            <a:pPr marL="0" indent="0">
              <a:buNone/>
            </a:pPr>
            <a:r>
              <a:rPr lang="en-US" dirty="0"/>
              <a:t>John is an active Netflix user and has not seen a video “v” yet. Here, the user-based nearest neighbor algorithm will work like below:</a:t>
            </a:r>
          </a:p>
          <a:p>
            <a:r>
              <a:rPr lang="en-US" dirty="0"/>
              <a:t>The technique finds a set of users or nearest neighbors who have liked the same items as John in the past and have rated video “v.”</a:t>
            </a:r>
          </a:p>
          <a:p>
            <a:r>
              <a:rPr lang="en-US" dirty="0"/>
              <a:t>Algorithm predicts. </a:t>
            </a:r>
          </a:p>
          <a:p>
            <a:r>
              <a:rPr lang="en-US" dirty="0"/>
              <a:t>Performs for all the items John has not seen and recommends.</a:t>
            </a:r>
          </a:p>
          <a:p>
            <a:pPr marL="0" indent="0">
              <a:buNone/>
            </a:pPr>
            <a:endParaRPr lang="en-US" dirty="0"/>
          </a:p>
          <a:p>
            <a:pPr marL="0" indent="0">
              <a:buNone/>
            </a:pPr>
            <a:r>
              <a:rPr lang="en-US" dirty="0"/>
              <a:t> </a:t>
            </a:r>
            <a:r>
              <a:rPr lang="en-US" i="1" dirty="0"/>
              <a:t>Essentially, the user-based nearest neighbor algorithm generates a prediction for item </a:t>
            </a:r>
            <a:r>
              <a:rPr lang="en-US" i="1" dirty="0" err="1"/>
              <a:t>i</a:t>
            </a:r>
            <a:r>
              <a:rPr lang="en-US" i="1" dirty="0"/>
              <a:t> by analyzing the rating for </a:t>
            </a:r>
            <a:r>
              <a:rPr lang="en-US" i="1" dirty="0" err="1"/>
              <a:t>i</a:t>
            </a:r>
            <a:r>
              <a:rPr lang="en-US" i="1" dirty="0"/>
              <a:t> from users in u’s neighborhood.</a:t>
            </a:r>
            <a:endParaRPr lang="en-IN" i="1" dirty="0"/>
          </a:p>
        </p:txBody>
      </p:sp>
    </p:spTree>
    <p:extLst>
      <p:ext uri="{BB962C8B-B14F-4D97-AF65-F5344CB8AC3E}">
        <p14:creationId xmlns:p14="http://schemas.microsoft.com/office/powerpoint/2010/main" val="422835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EDB5-C22E-44B2-A923-5F7382439FBC}"/>
              </a:ext>
            </a:extLst>
          </p:cNvPr>
          <p:cNvSpPr>
            <a:spLocks noGrp="1"/>
          </p:cNvSpPr>
          <p:nvPr>
            <p:ph type="title"/>
          </p:nvPr>
        </p:nvSpPr>
        <p:spPr/>
        <p:txBody>
          <a:bodyPr/>
          <a:lstStyle/>
          <a:p>
            <a:r>
              <a:rPr lang="en-US" dirty="0"/>
              <a:t>calculating user similarity for the prediction</a:t>
            </a:r>
            <a:endParaRPr lang="en-IN" dirty="0"/>
          </a:p>
        </p:txBody>
      </p:sp>
      <p:pic>
        <p:nvPicPr>
          <p:cNvPr id="6" name="Content Placeholder 5">
            <a:extLst>
              <a:ext uri="{FF2B5EF4-FFF2-40B4-BE49-F238E27FC236}">
                <a16:creationId xmlns:a16="http://schemas.microsoft.com/office/drawing/2014/main" id="{417CF9A8-2E8D-42D3-975F-4C2C5E3450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5162" y="2803540"/>
            <a:ext cx="5781675" cy="1552575"/>
          </a:xfrm>
        </p:spPr>
      </p:pic>
      <p:sp>
        <p:nvSpPr>
          <p:cNvPr id="9" name="TextBox 8">
            <a:extLst>
              <a:ext uri="{FF2B5EF4-FFF2-40B4-BE49-F238E27FC236}">
                <a16:creationId xmlns:a16="http://schemas.microsoft.com/office/drawing/2014/main" id="{80912B40-E661-4B62-9F38-3101B0397431}"/>
              </a:ext>
            </a:extLst>
          </p:cNvPr>
          <p:cNvSpPr txBox="1"/>
          <p:nvPr/>
        </p:nvSpPr>
        <p:spPr>
          <a:xfrm>
            <a:off x="2971800" y="4746996"/>
            <a:ext cx="6097424" cy="923330"/>
          </a:xfrm>
          <a:prstGeom prst="rect">
            <a:avLst/>
          </a:prstGeom>
          <a:noFill/>
        </p:spPr>
        <p:txBody>
          <a:bodyPr wrap="square">
            <a:spAutoFit/>
          </a:bodyPr>
          <a:lstStyle/>
          <a:p>
            <a:r>
              <a:rPr lang="en-US" b="1" dirty="0"/>
              <a:t>a, b</a:t>
            </a:r>
            <a:r>
              <a:rPr lang="en-US" dirty="0"/>
              <a:t> = Users</a:t>
            </a:r>
          </a:p>
          <a:p>
            <a:r>
              <a:rPr lang="en-US" b="1" dirty="0"/>
              <a:t>r(a, p)</a:t>
            </a:r>
            <a:r>
              <a:rPr lang="en-US" dirty="0"/>
              <a:t>= Rating of user a for item p</a:t>
            </a:r>
          </a:p>
          <a:p>
            <a:r>
              <a:rPr lang="en-US" b="1" dirty="0"/>
              <a:t>P </a:t>
            </a:r>
            <a:r>
              <a:rPr lang="en-US" dirty="0"/>
              <a:t>= Set of items. Rated by both users a and b</a:t>
            </a:r>
          </a:p>
        </p:txBody>
      </p:sp>
    </p:spTree>
    <p:extLst>
      <p:ext uri="{BB962C8B-B14F-4D97-AF65-F5344CB8AC3E}">
        <p14:creationId xmlns:p14="http://schemas.microsoft.com/office/powerpoint/2010/main" val="180136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F5BE-A95A-498F-95F0-A7C2B5FC826E}"/>
              </a:ext>
            </a:extLst>
          </p:cNvPr>
          <p:cNvSpPr>
            <a:spLocks noGrp="1"/>
          </p:cNvSpPr>
          <p:nvPr>
            <p:ph type="title"/>
          </p:nvPr>
        </p:nvSpPr>
        <p:spPr>
          <a:xfrm>
            <a:off x="1371600" y="444381"/>
            <a:ext cx="10240903" cy="1233488"/>
          </a:xfrm>
        </p:spPr>
        <p:txBody>
          <a:bodyPr>
            <a:normAutofit fontScale="90000"/>
          </a:bodyPr>
          <a:lstStyle/>
          <a:p>
            <a:r>
              <a:rPr lang="en-IN" b="1" dirty="0"/>
              <a:t>Item-based Nearest Neighbor</a:t>
            </a:r>
            <a:br>
              <a:rPr lang="en-IN" b="1" dirty="0"/>
            </a:br>
            <a:endParaRPr lang="en-IN" dirty="0"/>
          </a:p>
        </p:txBody>
      </p:sp>
      <p:sp>
        <p:nvSpPr>
          <p:cNvPr id="3" name="Content Placeholder 2">
            <a:extLst>
              <a:ext uri="{FF2B5EF4-FFF2-40B4-BE49-F238E27FC236}">
                <a16:creationId xmlns:a16="http://schemas.microsoft.com/office/drawing/2014/main" id="{F7036320-0CA8-4381-8901-FEDF3E1E99B0}"/>
              </a:ext>
            </a:extLst>
          </p:cNvPr>
          <p:cNvSpPr>
            <a:spLocks noGrp="1"/>
          </p:cNvSpPr>
          <p:nvPr>
            <p:ph idx="1"/>
          </p:nvPr>
        </p:nvSpPr>
        <p:spPr/>
        <p:txBody>
          <a:bodyPr/>
          <a:lstStyle/>
          <a:p>
            <a:r>
              <a:rPr lang="en-US" dirty="0"/>
              <a:t>This technique generates predictions based on similarities between different videos or movies or items.</a:t>
            </a:r>
          </a:p>
          <a:p>
            <a:pPr marL="0" indent="0">
              <a:buNone/>
            </a:pPr>
            <a:r>
              <a:rPr lang="en-US" dirty="0"/>
              <a:t> Prediction for a user u and item </a:t>
            </a:r>
            <a:r>
              <a:rPr lang="en-US" dirty="0" err="1"/>
              <a:t>i</a:t>
            </a:r>
            <a:r>
              <a:rPr lang="en-US" dirty="0"/>
              <a:t> is composed of a weighted sum of the user u’s ratings for items most similar to </a:t>
            </a:r>
            <a:r>
              <a:rPr lang="en-US" dirty="0" err="1"/>
              <a:t>i</a:t>
            </a:r>
            <a:r>
              <a:rPr lang="en-US" dirty="0"/>
              <a:t>.</a:t>
            </a:r>
          </a:p>
          <a:p>
            <a:pPr marL="0" indent="0">
              <a:buNone/>
            </a:pPr>
            <a:r>
              <a:rPr lang="en-US" b="1" dirty="0"/>
              <a:t>Role of Cosine Similarity in building Recommenders</a:t>
            </a:r>
          </a:p>
          <a:p>
            <a:pPr marL="0" indent="0">
              <a:buNone/>
            </a:pPr>
            <a:r>
              <a:rPr lang="en-US" dirty="0"/>
              <a:t>The cosine similarity is a metric used to find the similarity between the items/products irrespective of their size. We calculate the cosine of an angle by measuring between any two vectors in a multidimensional space. It is applicable for supporting documents of a considerable size due to the dimensions.</a:t>
            </a:r>
            <a:endParaRPr lang="en-US" b="1"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7377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C835-17C1-49E5-A159-A90E3253CDE1}"/>
              </a:ext>
            </a:extLst>
          </p:cNvPr>
          <p:cNvSpPr>
            <a:spLocks noGrp="1"/>
          </p:cNvSpPr>
          <p:nvPr>
            <p:ph type="title"/>
          </p:nvPr>
        </p:nvSpPr>
        <p:spPr>
          <a:xfrm>
            <a:off x="1132318" y="0"/>
            <a:ext cx="10240903" cy="1233488"/>
          </a:xfrm>
        </p:spPr>
        <p:txBody>
          <a:bodyPr>
            <a:normAutofit/>
          </a:bodyPr>
          <a:lstStyle/>
          <a:p>
            <a:r>
              <a:rPr lang="en-IN" sz="3200" dirty="0"/>
              <a:t>Calculating cosine similarity</a:t>
            </a:r>
          </a:p>
        </p:txBody>
      </p:sp>
      <p:pic>
        <p:nvPicPr>
          <p:cNvPr id="5" name="Content Placeholder 4">
            <a:extLst>
              <a:ext uri="{FF2B5EF4-FFF2-40B4-BE49-F238E27FC236}">
                <a16:creationId xmlns:a16="http://schemas.microsoft.com/office/drawing/2014/main" id="{7C18209A-9D97-4F80-90E3-DAE2D2C890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346" y="1356407"/>
            <a:ext cx="7715250" cy="2190750"/>
          </a:xfrm>
        </p:spPr>
      </p:pic>
      <p:sp>
        <p:nvSpPr>
          <p:cNvPr id="7" name="TextBox 6">
            <a:extLst>
              <a:ext uri="{FF2B5EF4-FFF2-40B4-BE49-F238E27FC236}">
                <a16:creationId xmlns:a16="http://schemas.microsoft.com/office/drawing/2014/main" id="{657D9D3F-69FD-4CBA-9EB9-7BEB3699CB0C}"/>
              </a:ext>
            </a:extLst>
          </p:cNvPr>
          <p:cNvSpPr txBox="1"/>
          <p:nvPr/>
        </p:nvSpPr>
        <p:spPr>
          <a:xfrm>
            <a:off x="2817975" y="3670076"/>
            <a:ext cx="6097424" cy="1754326"/>
          </a:xfrm>
          <a:prstGeom prst="rect">
            <a:avLst/>
          </a:prstGeom>
          <a:noFill/>
        </p:spPr>
        <p:txBody>
          <a:bodyPr wrap="square">
            <a:spAutoFit/>
          </a:bodyPr>
          <a:lstStyle/>
          <a:p>
            <a:r>
              <a:rPr lang="en-US" dirty="0"/>
              <a:t>Where:</a:t>
            </a:r>
          </a:p>
          <a:p>
            <a:r>
              <a:rPr lang="en-US" b="1" dirty="0"/>
              <a:t>cosine </a:t>
            </a:r>
            <a:r>
              <a:rPr lang="en-US" dirty="0"/>
              <a:t>is an angle calculated between -1 to 1 where -1 denotes dissimilar items, and 1 shows items which are a correct match.</a:t>
            </a:r>
          </a:p>
          <a:p>
            <a:r>
              <a:rPr lang="en-US" b="1" dirty="0"/>
              <a:t>cos p. q</a:t>
            </a:r>
            <a:r>
              <a:rPr lang="en-US" dirty="0"/>
              <a:t> — gives the dot product between the vectors.</a:t>
            </a:r>
          </a:p>
          <a:p>
            <a:r>
              <a:rPr lang="en-US" b="1" dirty="0"/>
              <a:t>||p|| ||q||</a:t>
            </a:r>
            <a:r>
              <a:rPr lang="en-US" dirty="0"/>
              <a:t> — represents the product of vector’s magnitude</a:t>
            </a:r>
          </a:p>
        </p:txBody>
      </p:sp>
    </p:spTree>
    <p:extLst>
      <p:ext uri="{BB962C8B-B14F-4D97-AF65-F5344CB8AC3E}">
        <p14:creationId xmlns:p14="http://schemas.microsoft.com/office/powerpoint/2010/main" val="301316336"/>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141"/>
      </a:dk2>
      <a:lt2>
        <a:srgbClr val="E8E2E6"/>
      </a:lt2>
      <a:accent1>
        <a:srgbClr val="81AB90"/>
      </a:accent1>
      <a:accent2>
        <a:srgbClr val="74AA9D"/>
      </a:accent2>
      <a:accent3>
        <a:srgbClr val="7CA9B3"/>
      </a:accent3>
      <a:accent4>
        <a:srgbClr val="7F96BA"/>
      </a:accent4>
      <a:accent5>
        <a:srgbClr val="9796C6"/>
      </a:accent5>
      <a:accent6>
        <a:srgbClr val="987FBA"/>
      </a:accent6>
      <a:hlink>
        <a:srgbClr val="AE6996"/>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91</TotalTime>
  <Words>1369</Words>
  <Application>Microsoft Office PowerPoint</Application>
  <PresentationFormat>Widescreen</PresentationFormat>
  <Paragraphs>88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Rounded MT Bold</vt:lpstr>
      <vt:lpstr>Gill Sans Nova</vt:lpstr>
      <vt:lpstr>GradientRiseVTI</vt:lpstr>
      <vt:lpstr>DATA ANALYTICS &amp; VISUALISATION  ECM(3001)  SUBMITTED BY: ABHYUDAY SINGH (18BLC1159) PRERIT AGRAWAL (18BLC1156)                                                                          NOV2020</vt:lpstr>
      <vt:lpstr>Recommendation System</vt:lpstr>
      <vt:lpstr>Block diagram</vt:lpstr>
      <vt:lpstr>For Collaborative Filtering</vt:lpstr>
      <vt:lpstr>Collaborative Filtering </vt:lpstr>
      <vt:lpstr>User-based Nearest Neighbor </vt:lpstr>
      <vt:lpstr>calculating user similarity for the prediction</vt:lpstr>
      <vt:lpstr>Item-based Nearest Neighbor </vt:lpstr>
      <vt:lpstr>Calculating cosine similarity</vt:lpstr>
      <vt:lpstr>Problem Statement </vt:lpstr>
      <vt:lpstr>Jupyter notebook</vt:lpstr>
      <vt:lpstr>What we are doing?</vt:lpstr>
      <vt:lpstr>IMPORTING LIBRARIES</vt:lpstr>
      <vt:lpstr>LOADING DATASET</vt:lpstr>
      <vt:lpstr>MERGING MOVIE ID WITH ITS TITLE</vt:lpstr>
      <vt:lpstr>DESCRIPTION ABOUT DATASET AND AVG RATING OF EACH MOVIE</vt:lpstr>
      <vt:lpstr>GRAPHICAL REPRESENTATION OF EACH RATING</vt:lpstr>
      <vt:lpstr>PIVOTING MOVIE’S AS ROW &amp; USER’S AS COLUMN IN A MATRIX WITH RATING AS VALUE BY USER TO EACH MOVIE</vt:lpstr>
      <vt:lpstr>REPLACING RATING BY 0 WHERE USER HADN’T REACTED</vt:lpstr>
      <vt:lpstr>CONVERTING IT INTO ITEM BASED FILTERING , MAKING ROW AND COLUMN AS MOVIES</vt:lpstr>
      <vt:lpstr>DEFINING FUNCTION TO GET SCORE ACCORDING TO COSINE SIMILARITY AND WE USED USER no.370 , AND PUTTED ITS DATA OF RATING IN TRAINING MODEL TO GET RECOMMENDATIONS</vt:lpstr>
      <vt:lpstr>WE GET TOP RECOMMENDATION USING ITEM BASED FILTERING</vt:lpstr>
      <vt:lpstr>NOW IMPLEMENTING USER BASED FILTERING</vt:lpstr>
      <vt:lpstr>BY TRANSPOSING ABOVE MATRIX AND MULTIPLYING WITH SAME , WE WILL GET SIMILARITY COEFICIENT BETWEEN DIFFERENT USERS</vt:lpstr>
      <vt:lpstr>TOP 30 SIMILAR USERS TO A PARTICULAR USER</vt:lpstr>
      <vt:lpstr>TOP MOVIES RECOMMENDED BY USER BASED FILTERING OF USER:370</vt:lpstr>
      <vt:lpstr>taking top 9 movies from user and item based CF , we combined them adjacently to get recommendation which involve both kind of filtering for more perfect recommendation</vt:lpstr>
      <vt:lpstr>FINAL RECOMMENDATIOM TO USER 370</vt:lpstr>
      <vt:lpstr>result</vt:lpstr>
      <vt:lpstr>Future work</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&amp; VISUALISATION  ECM(3001)  SUBMITTED BY: ABHYUDAY SINGH (18BLC1159) PRERIT AGRAWAL (18BLC1156)                                                                          NOV2020</dc:title>
  <dc:creator>ABHYUDAY SINGH MANDLOI</dc:creator>
  <cp:lastModifiedBy>ABHYUDAY SINGH MANDLOI</cp:lastModifiedBy>
  <cp:revision>10</cp:revision>
  <dcterms:created xsi:type="dcterms:W3CDTF">2020-11-17T11:11:46Z</dcterms:created>
  <dcterms:modified xsi:type="dcterms:W3CDTF">2020-11-17T12:43:37Z</dcterms:modified>
</cp:coreProperties>
</file>