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2" r:id="rId1"/>
  </p:sldMasterIdLst>
  <p:notesMasterIdLst>
    <p:notesMasterId r:id="rId54"/>
  </p:notesMasterIdLst>
  <p:handoutMasterIdLst>
    <p:handoutMasterId r:id="rId55"/>
  </p:handoutMasterIdLst>
  <p:sldIdLst>
    <p:sldId id="256" r:id="rId2"/>
    <p:sldId id="290" r:id="rId3"/>
    <p:sldId id="422" r:id="rId4"/>
    <p:sldId id="423" r:id="rId5"/>
    <p:sldId id="424" r:id="rId6"/>
    <p:sldId id="426" r:id="rId7"/>
    <p:sldId id="427" r:id="rId8"/>
    <p:sldId id="428" r:id="rId9"/>
    <p:sldId id="425" r:id="rId10"/>
    <p:sldId id="429" r:id="rId11"/>
    <p:sldId id="430" r:id="rId12"/>
    <p:sldId id="431" r:id="rId13"/>
    <p:sldId id="433" r:id="rId14"/>
    <p:sldId id="448" r:id="rId15"/>
    <p:sldId id="445" r:id="rId16"/>
    <p:sldId id="435" r:id="rId17"/>
    <p:sldId id="444" r:id="rId18"/>
    <p:sldId id="449" r:id="rId19"/>
    <p:sldId id="483" r:id="rId20"/>
    <p:sldId id="484" r:id="rId21"/>
    <p:sldId id="485" r:id="rId22"/>
    <p:sldId id="486" r:id="rId23"/>
    <p:sldId id="506" r:id="rId24"/>
    <p:sldId id="487" r:id="rId25"/>
    <p:sldId id="491" r:id="rId26"/>
    <p:sldId id="488" r:id="rId27"/>
    <p:sldId id="498" r:id="rId28"/>
    <p:sldId id="492" r:id="rId29"/>
    <p:sldId id="493" r:id="rId30"/>
    <p:sldId id="499" r:id="rId31"/>
    <p:sldId id="500" r:id="rId32"/>
    <p:sldId id="501" r:id="rId33"/>
    <p:sldId id="466" r:id="rId34"/>
    <p:sldId id="465" r:id="rId35"/>
    <p:sldId id="503" r:id="rId36"/>
    <p:sldId id="504" r:id="rId37"/>
    <p:sldId id="458" r:id="rId38"/>
    <p:sldId id="467" r:id="rId39"/>
    <p:sldId id="468" r:id="rId40"/>
    <p:sldId id="469" r:id="rId41"/>
    <p:sldId id="470" r:id="rId42"/>
    <p:sldId id="505" r:id="rId43"/>
    <p:sldId id="482" r:id="rId44"/>
    <p:sldId id="472" r:id="rId45"/>
    <p:sldId id="473" r:id="rId46"/>
    <p:sldId id="474" r:id="rId47"/>
    <p:sldId id="475" r:id="rId48"/>
    <p:sldId id="476" r:id="rId49"/>
    <p:sldId id="477" r:id="rId50"/>
    <p:sldId id="478" r:id="rId51"/>
    <p:sldId id="481" r:id="rId52"/>
    <p:sldId id="289" r:id="rId53"/>
  </p:sldIdLst>
  <p:sldSz cx="9144000" cy="6858000" type="screen4x3"/>
  <p:notesSz cx="6858000" cy="9144000"/>
  <p:embeddedFontLst>
    <p:embeddedFont>
      <p:font typeface="Segoe" pitchFamily="34" charset="0"/>
      <p:regular r:id="rId56"/>
      <p:bold r:id="rId57"/>
      <p:italic r:id="rId58"/>
      <p:boldItalic r:id="rId59"/>
    </p:embeddedFont>
    <p:embeddedFont>
      <p:font typeface="Segoe UI" pitchFamily="34" charset="0"/>
      <p:regular r:id="rId60"/>
      <p:bold r:id="rId61"/>
      <p:italic r:id="rId62"/>
      <p:boldItalic r:id="rId63"/>
    </p:embeddedFont>
    <p:embeddedFont>
      <p:font typeface="Segoe Light" pitchFamily="34" charset="0"/>
      <p:regular r:id="rId64"/>
      <p:italic r:id="rId65"/>
    </p:embeddedFont>
    <p:embeddedFont>
      <p:font typeface="Consolas" pitchFamily="49" charset="0"/>
      <p:regular r:id="rId66"/>
      <p:bold r:id="rId67"/>
      <p:italic r:id="rId68"/>
      <p:boldItalic r:id="rId69"/>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0308F"/>
    <a:srgbClr val="2CACE3"/>
    <a:srgbClr val="333333"/>
    <a:srgbClr val="557EB9"/>
    <a:srgbClr val="FFC211"/>
    <a:srgbClr val="FFFFFF"/>
    <a:srgbClr val="292929"/>
    <a:srgbClr val="F8F57B"/>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0" autoAdjust="0"/>
    <p:restoredTop sz="70828" autoAdjust="0"/>
  </p:normalViewPr>
  <p:slideViewPr>
    <p:cSldViewPr snapToGrid="0">
      <p:cViewPr varScale="1">
        <p:scale>
          <a:sx n="49" d="100"/>
          <a:sy n="49" d="100"/>
        </p:scale>
        <p:origin x="-1302" y="-90"/>
      </p:cViewPr>
      <p:guideLst>
        <p:guide orient="horz" pos="272"/>
        <p:guide orient="horz" pos="1212"/>
        <p:guide orient="horz" pos="2741"/>
        <p:guide orient="horz" pos="4048"/>
        <p:guide orient="horz" pos="1488"/>
        <p:guide orient="horz" pos="912"/>
        <p:guide orient="horz" pos="2161"/>
        <p:guide orient="horz" pos="3226"/>
        <p:guide pos="2880"/>
        <p:guide pos="240"/>
        <p:guide pos="903"/>
        <p:guide pos="5519"/>
        <p:guide pos="5417"/>
        <p:guide pos="347"/>
        <p:guide pos="4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2" d="100"/>
          <a:sy n="72" d="100"/>
        </p:scale>
        <p:origin x="-34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Phone 7 </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Phone 7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TextureDemo</a:t>
            </a:r>
            <a:r>
              <a:rPr lang="en-GB" b="1" baseline="0" dirty="0" smtClean="0"/>
              <a:t> </a:t>
            </a:r>
            <a:r>
              <a:rPr lang="en-GB" b="0" baseline="0" dirty="0" smtClean="0"/>
              <a:t>in the </a:t>
            </a:r>
            <a:r>
              <a:rPr lang="en-GB" b="1" baseline="0" dirty="0" smtClean="0"/>
              <a:t>01 </a:t>
            </a:r>
            <a:r>
              <a:rPr lang="en-GB" b="1" baseline="0" dirty="0" err="1" smtClean="0"/>
              <a:t>TextureDemo</a:t>
            </a:r>
            <a:r>
              <a:rPr lang="en-GB" b="1" baseline="0" dirty="0" smtClean="0"/>
              <a:t>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and will display the video output on the screen. It will consist of a screen with a red top half. </a:t>
            </a:r>
          </a:p>
          <a:p>
            <a:pPr marL="228600" indent="-228600">
              <a:buFont typeface="+mj-lt"/>
              <a:buAutoNum type="arabicPeriod"/>
            </a:pPr>
            <a:r>
              <a:rPr lang="en-GB" baseline="0" dirty="0" smtClean="0"/>
              <a:t>Stop the program by selecting </a:t>
            </a:r>
            <a:r>
              <a:rPr lang="en-GB" b="1" baseline="0" dirty="0" smtClean="0"/>
              <a:t>Debug&gt;Stop Debugging </a:t>
            </a:r>
            <a:endParaRPr lang="en-GB" baseline="0" dirty="0" smtClean="0"/>
          </a:p>
          <a:p>
            <a:pPr marL="228600" indent="-228600">
              <a:buFont typeface="+mj-lt"/>
              <a:buAutoNum type="arabicPeriod"/>
            </a:pPr>
            <a:r>
              <a:rPr lang="en-GB" baseline="0" dirty="0" smtClean="0"/>
              <a:t>Open the source file </a:t>
            </a:r>
            <a:r>
              <a:rPr lang="en-GB" b="1" baseline="0" dirty="0" err="1" smtClean="0"/>
              <a:t>TextureDemoGame.cs</a:t>
            </a:r>
            <a:endParaRPr lang="en-GB" b="1" baseline="0" dirty="0" smtClean="0"/>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Navigate to the method </a:t>
            </a:r>
            <a:r>
              <a:rPr lang="en-GB" sz="900" b="1" kern="1200" dirty="0" smtClean="0">
                <a:solidFill>
                  <a:schemeClr val="tx1"/>
                </a:solidFill>
                <a:latin typeface="Segoe UI" pitchFamily="34" charset="0"/>
                <a:ea typeface="+mn-ea"/>
                <a:cs typeface="+mn-cs"/>
              </a:rPr>
              <a:t>Update</a:t>
            </a:r>
          </a:p>
          <a:p>
            <a:pPr marL="228600" indent="-228600">
              <a:buFont typeface="+mj-lt"/>
              <a:buAutoNum type="arabicPeriod"/>
            </a:pPr>
            <a:r>
              <a:rPr lang="en-GB" baseline="0" dirty="0" smtClean="0"/>
              <a:t>Remind everyone that this is the XNA method is called to update the display.</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Show that this method creates a new texture. It also contains a for loop that fills the first </a:t>
            </a:r>
            <a:r>
              <a:rPr lang="en-GB" sz="900" kern="1200" dirty="0" smtClean="0">
                <a:solidFill>
                  <a:schemeClr val="tx1"/>
                </a:solidFill>
                <a:latin typeface="Segoe UI" pitchFamily="34" charset="0"/>
                <a:ea typeface="+mn-ea"/>
                <a:cs typeface="+mn-cs"/>
              </a:rPr>
              <a:t>100000 bytes of</a:t>
            </a:r>
            <a:r>
              <a:rPr lang="en-GB" sz="900" kern="1200" baseline="0" dirty="0" smtClean="0">
                <a:solidFill>
                  <a:schemeClr val="tx1"/>
                </a:solidFill>
                <a:latin typeface="Segoe UI" pitchFamily="34" charset="0"/>
                <a:ea typeface="+mn-ea"/>
                <a:cs typeface="+mn-cs"/>
              </a:rPr>
              <a:t> the bitmap array with red. The rest of the array is left holding an empty colour so that the blue background shows through.</a:t>
            </a:r>
            <a:endParaRPr lang="en-GB" sz="900" kern="1200" dirty="0" smtClean="0">
              <a:solidFill>
                <a:schemeClr val="tx1"/>
              </a:solidFill>
              <a:latin typeface="Segoe UI"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Ask what would happen if the number was changed to </a:t>
            </a:r>
            <a:r>
              <a:rPr lang="en-GB" sz="900" kern="1200" baseline="0" dirty="0" smtClean="0">
                <a:solidFill>
                  <a:schemeClr val="tx1"/>
                </a:solidFill>
                <a:latin typeface="Segoe UI" pitchFamily="34" charset="0"/>
                <a:ea typeface="+mn-ea"/>
                <a:cs typeface="+mn-cs"/>
              </a:rPr>
              <a:t>2</a:t>
            </a:r>
            <a:r>
              <a:rPr lang="en-GB" sz="900" kern="1200" dirty="0" smtClean="0">
                <a:solidFill>
                  <a:schemeClr val="tx1"/>
                </a:solidFill>
                <a:latin typeface="Segoe UI" pitchFamily="34" charset="0"/>
                <a:ea typeface="+mn-ea"/>
                <a:cs typeface="+mn-cs"/>
              </a:rPr>
              <a:t>00000</a:t>
            </a:r>
            <a:endParaRPr lang="en-GB" baseline="0" dirty="0" smtClean="0"/>
          </a:p>
          <a:p>
            <a:pPr marL="228600" indent="-228600">
              <a:buFont typeface="+mj-lt"/>
              <a:buAutoNum type="arabicPeriod"/>
            </a:pPr>
            <a:r>
              <a:rPr lang="en-GB" b="1" baseline="0" dirty="0" smtClean="0"/>
              <a:t>Answer: There would be more red on the screen.</a:t>
            </a:r>
          </a:p>
          <a:p>
            <a:pPr marL="228600" indent="-228600">
              <a:buFont typeface="+mj-lt"/>
              <a:buAutoNum type="arabicPeriod"/>
            </a:pPr>
            <a:r>
              <a:rPr lang="en-GB" b="0" baseline="0" dirty="0" smtClean="0"/>
              <a:t>Change the number and run the program again. </a:t>
            </a:r>
          </a:p>
          <a:p>
            <a:pPr marL="228600" indent="-228600">
              <a:buFont typeface="+mj-lt"/>
              <a:buAutoNum type="arabicPeriod"/>
            </a:pPr>
            <a:r>
              <a:rPr lang="en-GB" b="0" baseline="0" dirty="0" smtClean="0"/>
              <a:t>Point out that the red part of image ends half way along a line.</a:t>
            </a:r>
          </a:p>
          <a:p>
            <a:pPr marL="228600" indent="-228600">
              <a:buFont typeface="+mj-lt"/>
              <a:buAutoNum type="arabicPeriod"/>
            </a:pPr>
            <a:r>
              <a:rPr lang="en-GB" b="0" baseline="0" dirty="0" smtClean="0"/>
              <a:t>Ask why this is.</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1" kern="1200" baseline="0" dirty="0" smtClean="0">
                <a:solidFill>
                  <a:schemeClr val="tx1"/>
                </a:solidFill>
                <a:latin typeface="Segoe UI" pitchFamily="34" charset="0"/>
                <a:ea typeface="+mn-ea"/>
                <a:cs typeface="+mn-cs"/>
              </a:rPr>
              <a:t>Answer: Because the value 20000 does not take the program to the end of a line. </a:t>
            </a:r>
            <a:r>
              <a:rPr lang="en-GB" b="0" baseline="0" dirty="0" smtClean="0"/>
              <a:t> </a:t>
            </a:r>
          </a:p>
          <a:p>
            <a:pPr marL="228600" indent="-228600">
              <a:buFont typeface="+mj-lt"/>
              <a:buAutoNum type="arabicPeriod"/>
            </a:pPr>
            <a:r>
              <a:rPr lang="en-GB" b="0" baseline="0" dirty="0" smtClean="0"/>
              <a:t>Explain that we are going to take a row of readings from the camera and use them to build a display.</a:t>
            </a:r>
          </a:p>
          <a:p>
            <a:pPr marL="228600" indent="-228600">
              <a:buFont typeface="+mj-lt"/>
              <a:buAutoNum type="arabicPeriod"/>
            </a:pP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19532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KinectCam</a:t>
            </a:r>
            <a:r>
              <a:rPr lang="en-GB" b="1" baseline="0" dirty="0" smtClean="0"/>
              <a:t> </a:t>
            </a:r>
            <a:r>
              <a:rPr lang="en-GB" b="0" baseline="0" dirty="0" smtClean="0"/>
              <a:t>in the </a:t>
            </a:r>
            <a:r>
              <a:rPr lang="en-GB" b="1" baseline="0" dirty="0" smtClean="0"/>
              <a:t>02 Camera Capture Demo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and will display the video output on the screen.</a:t>
            </a:r>
          </a:p>
          <a:p>
            <a:pPr marL="228600" indent="-228600">
              <a:buFont typeface="+mj-lt"/>
              <a:buAutoNum type="arabicPeriod"/>
            </a:pPr>
            <a:r>
              <a:rPr lang="en-GB" baseline="0" dirty="0" smtClean="0"/>
              <a:t>Stop the program by selecting </a:t>
            </a:r>
            <a:r>
              <a:rPr lang="en-GB" b="1" baseline="0" dirty="0" smtClean="0"/>
              <a:t>Debug&gt;Stop Debugging </a:t>
            </a:r>
            <a:endParaRPr lang="en-GB" baseline="0" dirty="0" smtClean="0"/>
          </a:p>
          <a:p>
            <a:pPr marL="228600" indent="-228600">
              <a:buFont typeface="+mj-lt"/>
              <a:buAutoNum type="arabicPeriod"/>
            </a:pPr>
            <a:r>
              <a:rPr lang="en-GB" baseline="0" dirty="0" smtClean="0"/>
              <a:t>Open the source file </a:t>
            </a:r>
            <a:r>
              <a:rPr lang="en-GB" b="1" baseline="0" dirty="0" err="1" smtClean="0"/>
              <a:t>KinectCameraGame.cs</a:t>
            </a:r>
            <a:endParaRPr lang="en-GB" b="1" baseline="0" dirty="0" smtClean="0"/>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Navigate to the method </a:t>
            </a:r>
            <a:r>
              <a:rPr lang="en-GB" sz="900" b="1" kern="1200" dirty="0" err="1" smtClean="0">
                <a:solidFill>
                  <a:schemeClr val="tx1"/>
                </a:solidFill>
                <a:latin typeface="Segoe UI" pitchFamily="34" charset="0"/>
                <a:ea typeface="+mn-ea"/>
                <a:cs typeface="+mn-cs"/>
              </a:rPr>
              <a:t>myKinect_VideoFrameReady</a:t>
            </a:r>
            <a:endParaRPr lang="en-GB" sz="900" b="1" kern="1200" dirty="0" smtClean="0">
              <a:solidFill>
                <a:schemeClr val="tx1"/>
              </a:solidFill>
              <a:latin typeface="Segoe UI" pitchFamily="34" charset="0"/>
              <a:ea typeface="+mn-ea"/>
              <a:cs typeface="+mn-cs"/>
            </a:endParaRPr>
          </a:p>
          <a:p>
            <a:pPr marL="228600" indent="-228600">
              <a:buFont typeface="+mj-lt"/>
              <a:buAutoNum type="arabicPeriod"/>
            </a:pPr>
            <a:r>
              <a:rPr lang="en-GB" baseline="0" dirty="0" smtClean="0"/>
              <a:t>Show that this code does the video conversion of the frames.</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Find the statement </a:t>
            </a:r>
            <a:r>
              <a:rPr lang="en-GB" sz="900" kern="1200" dirty="0" smtClean="0">
                <a:solidFill>
                  <a:schemeClr val="tx1"/>
                </a:solidFill>
                <a:latin typeface="Segoe UI" pitchFamily="34" charset="0"/>
                <a:ea typeface="+mn-ea"/>
                <a:cs typeface="+mn-cs"/>
              </a:rPr>
              <a:t> </a:t>
            </a:r>
            <a:r>
              <a:rPr lang="en-GB" sz="900" b="1" kern="1200" dirty="0" smtClean="0">
                <a:solidFill>
                  <a:schemeClr val="tx1"/>
                </a:solidFill>
                <a:latin typeface="Segoe UI" pitchFamily="34" charset="0"/>
                <a:ea typeface="+mn-ea"/>
                <a:cs typeface="+mn-cs"/>
              </a:rPr>
              <a:t>for (</a:t>
            </a:r>
            <a:r>
              <a:rPr lang="en-GB" sz="900" b="1" kern="1200" dirty="0" err="1" smtClean="0">
                <a:solidFill>
                  <a:schemeClr val="tx1"/>
                </a:solidFill>
                <a:latin typeface="Segoe UI" pitchFamily="34" charset="0"/>
                <a:ea typeface="+mn-ea"/>
                <a:cs typeface="+mn-cs"/>
              </a:rPr>
              <a:t>int</a:t>
            </a:r>
            <a:r>
              <a:rPr lang="en-GB" sz="900" b="1" kern="1200" dirty="0" smtClean="0">
                <a:solidFill>
                  <a:schemeClr val="tx1"/>
                </a:solidFill>
                <a:latin typeface="Segoe UI" pitchFamily="34" charset="0"/>
                <a:ea typeface="+mn-ea"/>
                <a:cs typeface="+mn-cs"/>
              </a:rPr>
              <a:t> i = 0; i &lt; </a:t>
            </a:r>
            <a:r>
              <a:rPr lang="en-GB" sz="900" b="1" kern="1200" dirty="0" err="1" smtClean="0">
                <a:solidFill>
                  <a:schemeClr val="tx1"/>
                </a:solidFill>
                <a:latin typeface="Segoe UI" pitchFamily="34" charset="0"/>
                <a:ea typeface="+mn-ea"/>
                <a:cs typeface="+mn-cs"/>
              </a:rPr>
              <a:t>bitmap.Length</a:t>
            </a:r>
            <a:r>
              <a:rPr lang="en-GB" sz="900" b="1" kern="1200" dirty="0" smtClean="0">
                <a:solidFill>
                  <a:schemeClr val="tx1"/>
                </a:solidFill>
                <a:latin typeface="Segoe UI" pitchFamily="34" charset="0"/>
                <a:ea typeface="+mn-ea"/>
                <a:cs typeface="+mn-cs"/>
              </a:rPr>
              <a:t>; i++)</a:t>
            </a:r>
          </a:p>
          <a:p>
            <a:pPr marL="228600" indent="-228600">
              <a:buFont typeface="+mj-lt"/>
              <a:buAutoNum type="arabicPeriod"/>
            </a:pPr>
            <a:r>
              <a:rPr lang="en-GB" baseline="0" dirty="0" smtClean="0"/>
              <a:t>Ask what would happen if you changed the length value to </a:t>
            </a:r>
            <a:r>
              <a:rPr lang="en-GB" b="1" baseline="0" dirty="0" err="1" smtClean="0"/>
              <a:t>bitmap.Length</a:t>
            </a:r>
            <a:r>
              <a:rPr lang="en-GB" b="1" baseline="0" dirty="0" smtClean="0"/>
              <a:t>/2</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1" baseline="0" dirty="0" smtClean="0"/>
              <a:t>Answer: Only the top half of the screen would be displayed</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0" baseline="0" dirty="0" smtClean="0"/>
              <a:t>Make the change and show that this is what happens.</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0" baseline="0" dirty="0" smtClean="0"/>
              <a:t>Now find the statement </a:t>
            </a:r>
          </a:p>
          <a:p>
            <a:pPr marL="228600" indent="-228600">
              <a:buFont typeface="+mj-lt"/>
              <a:buAutoNum type="arabicPeriod"/>
            </a:pPr>
            <a:r>
              <a:rPr lang="en-GB" sz="900" b="1" kern="1200" dirty="0" smtClean="0">
                <a:solidFill>
                  <a:schemeClr val="tx1"/>
                </a:solidFill>
                <a:latin typeface="Segoe UI" pitchFamily="34" charset="0"/>
                <a:ea typeface="+mn-ea"/>
                <a:cs typeface="+mn-cs"/>
              </a:rPr>
              <a:t>bitmap[i] = new </a:t>
            </a:r>
            <a:r>
              <a:rPr lang="en-GB" sz="900" b="1" kern="1200" dirty="0" err="1" smtClean="0">
                <a:solidFill>
                  <a:schemeClr val="tx1"/>
                </a:solidFill>
                <a:latin typeface="Segoe UI" pitchFamily="34" charset="0"/>
                <a:ea typeface="+mn-ea"/>
                <a:cs typeface="+mn-cs"/>
              </a:rPr>
              <a:t>Color</a:t>
            </a:r>
            <a:r>
              <a:rPr lang="en-GB" sz="900" b="1" kern="1200" dirty="0" smtClean="0">
                <a:solidFill>
                  <a:schemeClr val="tx1"/>
                </a:solidFill>
                <a:latin typeface="Segoe UI" pitchFamily="34" charset="0"/>
                <a:ea typeface="+mn-ea"/>
                <a:cs typeface="+mn-cs"/>
              </a:rPr>
              <a:t>(</a:t>
            </a:r>
            <a:r>
              <a:rPr lang="en-GB" sz="900" b="1" kern="1200" dirty="0" err="1" smtClean="0">
                <a:solidFill>
                  <a:schemeClr val="tx1"/>
                </a:solidFill>
                <a:latin typeface="Segoe UI" pitchFamily="34" charset="0"/>
                <a:ea typeface="+mn-ea"/>
                <a:cs typeface="+mn-cs"/>
              </a:rPr>
              <a:t>image.Bits</a:t>
            </a:r>
            <a:r>
              <a:rPr lang="en-GB" sz="900" b="1" kern="1200" dirty="0" smtClean="0">
                <a:solidFill>
                  <a:schemeClr val="tx1"/>
                </a:solidFill>
                <a:latin typeface="Segoe UI" pitchFamily="34" charset="0"/>
                <a:ea typeface="+mn-ea"/>
                <a:cs typeface="+mn-cs"/>
              </a:rPr>
              <a:t>[</a:t>
            </a:r>
            <a:r>
              <a:rPr lang="en-GB" sz="900" b="1" kern="1200" dirty="0" err="1" smtClean="0">
                <a:solidFill>
                  <a:schemeClr val="tx1"/>
                </a:solidFill>
                <a:latin typeface="Segoe UI" pitchFamily="34" charset="0"/>
                <a:ea typeface="+mn-ea"/>
                <a:cs typeface="+mn-cs"/>
              </a:rPr>
              <a:t>sourceOffset</a:t>
            </a:r>
            <a:r>
              <a:rPr lang="en-GB" sz="900" b="1" kern="1200" dirty="0" smtClean="0">
                <a:solidFill>
                  <a:schemeClr val="tx1"/>
                </a:solidFill>
                <a:latin typeface="Segoe UI" pitchFamily="34" charset="0"/>
                <a:ea typeface="+mn-ea"/>
                <a:cs typeface="+mn-cs"/>
              </a:rPr>
              <a:t> + 2],</a:t>
            </a:r>
            <a:br>
              <a:rPr lang="en-GB" sz="900" b="1" kern="1200" dirty="0" smtClean="0">
                <a:solidFill>
                  <a:schemeClr val="tx1"/>
                </a:solidFill>
                <a:latin typeface="Segoe UI" pitchFamily="34" charset="0"/>
                <a:ea typeface="+mn-ea"/>
                <a:cs typeface="+mn-cs"/>
              </a:rPr>
            </a:br>
            <a:r>
              <a:rPr lang="en-GB" sz="900" b="1" kern="1200" dirty="0" smtClean="0">
                <a:solidFill>
                  <a:schemeClr val="tx1"/>
                </a:solidFill>
                <a:latin typeface="Segoe UI" pitchFamily="34" charset="0"/>
                <a:ea typeface="+mn-ea"/>
                <a:cs typeface="+mn-cs"/>
              </a:rPr>
              <a:t>                       </a:t>
            </a:r>
            <a:r>
              <a:rPr lang="en-GB" sz="900" b="1" kern="1200" dirty="0" err="1" smtClean="0">
                <a:solidFill>
                  <a:schemeClr val="tx1"/>
                </a:solidFill>
                <a:latin typeface="Segoe UI" pitchFamily="34" charset="0"/>
                <a:ea typeface="+mn-ea"/>
                <a:cs typeface="+mn-cs"/>
              </a:rPr>
              <a:t>image.Bits</a:t>
            </a:r>
            <a:r>
              <a:rPr lang="en-GB" sz="900" b="1" kern="1200" dirty="0" smtClean="0">
                <a:solidFill>
                  <a:schemeClr val="tx1"/>
                </a:solidFill>
                <a:latin typeface="Segoe UI" pitchFamily="34" charset="0"/>
                <a:ea typeface="+mn-ea"/>
                <a:cs typeface="+mn-cs"/>
              </a:rPr>
              <a:t>[</a:t>
            </a:r>
            <a:r>
              <a:rPr lang="en-GB" sz="900" b="1" kern="1200" dirty="0" err="1" smtClean="0">
                <a:solidFill>
                  <a:schemeClr val="tx1"/>
                </a:solidFill>
                <a:latin typeface="Segoe UI" pitchFamily="34" charset="0"/>
                <a:ea typeface="+mn-ea"/>
                <a:cs typeface="+mn-cs"/>
              </a:rPr>
              <a:t>sourceOffset</a:t>
            </a:r>
            <a:r>
              <a:rPr lang="en-GB" sz="900" b="1" kern="1200" dirty="0" smtClean="0">
                <a:solidFill>
                  <a:schemeClr val="tx1"/>
                </a:solidFill>
                <a:latin typeface="Segoe UI" pitchFamily="34" charset="0"/>
                <a:ea typeface="+mn-ea"/>
                <a:cs typeface="+mn-cs"/>
              </a:rPr>
              <a:t> + 1], </a:t>
            </a:r>
            <a:r>
              <a:rPr lang="en-GB" sz="900" b="1" kern="1200" dirty="0" err="1" smtClean="0">
                <a:solidFill>
                  <a:schemeClr val="tx1"/>
                </a:solidFill>
                <a:latin typeface="Segoe UI" pitchFamily="34" charset="0"/>
                <a:ea typeface="+mn-ea"/>
                <a:cs typeface="+mn-cs"/>
              </a:rPr>
              <a:t>image.Bits</a:t>
            </a:r>
            <a:r>
              <a:rPr lang="en-GB" sz="900" b="1" kern="1200" dirty="0" smtClean="0">
                <a:solidFill>
                  <a:schemeClr val="tx1"/>
                </a:solidFill>
                <a:latin typeface="Segoe UI" pitchFamily="34" charset="0"/>
                <a:ea typeface="+mn-ea"/>
                <a:cs typeface="+mn-cs"/>
              </a:rPr>
              <a:t>[</a:t>
            </a:r>
            <a:r>
              <a:rPr lang="en-GB" sz="900" b="1" kern="1200" dirty="0" err="1" smtClean="0">
                <a:solidFill>
                  <a:schemeClr val="tx1"/>
                </a:solidFill>
                <a:latin typeface="Segoe UI" pitchFamily="34" charset="0"/>
                <a:ea typeface="+mn-ea"/>
                <a:cs typeface="+mn-cs"/>
              </a:rPr>
              <a:t>sourceOffset</a:t>
            </a:r>
            <a:r>
              <a:rPr lang="en-GB" sz="900" b="1" kern="1200" dirty="0" smtClean="0">
                <a:solidFill>
                  <a:schemeClr val="tx1"/>
                </a:solidFill>
                <a:latin typeface="Segoe UI" pitchFamily="34" charset="0"/>
                <a:ea typeface="+mn-ea"/>
                <a:cs typeface="+mn-cs"/>
              </a:rPr>
              <a:t>], 255);</a:t>
            </a:r>
          </a:p>
          <a:p>
            <a:pPr marL="228600" indent="-228600">
              <a:buFont typeface="+mj-lt"/>
              <a:buAutoNum type="arabicPeriod"/>
            </a:pPr>
            <a:r>
              <a:rPr lang="en-GB" sz="900" b="0" kern="1200" dirty="0" smtClean="0">
                <a:solidFill>
                  <a:schemeClr val="tx1"/>
                </a:solidFill>
                <a:latin typeface="Segoe UI" pitchFamily="34" charset="0"/>
                <a:ea typeface="+mn-ea"/>
                <a:cs typeface="+mn-cs"/>
              </a:rPr>
              <a:t>Ask what</a:t>
            </a:r>
            <a:r>
              <a:rPr lang="en-GB" sz="900" b="0" kern="1200" baseline="0" dirty="0" smtClean="0">
                <a:solidFill>
                  <a:schemeClr val="tx1"/>
                </a:solidFill>
                <a:latin typeface="Segoe UI" pitchFamily="34" charset="0"/>
                <a:ea typeface="+mn-ea"/>
                <a:cs typeface="+mn-cs"/>
              </a:rPr>
              <a:t> would happen if the +2 and the +1 elements were swapped</a:t>
            </a:r>
          </a:p>
          <a:p>
            <a:pPr marL="228600" indent="-228600">
              <a:buFont typeface="+mj-lt"/>
              <a:buAutoNum type="arabicPeriod"/>
            </a:pPr>
            <a:r>
              <a:rPr lang="en-GB" sz="900" b="1" kern="1200" baseline="0" dirty="0" smtClean="0">
                <a:solidFill>
                  <a:schemeClr val="tx1"/>
                </a:solidFill>
                <a:latin typeface="Segoe UI" pitchFamily="34" charset="0"/>
                <a:ea typeface="+mn-ea"/>
                <a:cs typeface="+mn-cs"/>
              </a:rPr>
              <a:t>Answer: The blue and the green </a:t>
            </a:r>
            <a:r>
              <a:rPr lang="en-GB" sz="900" b="1" kern="1200" baseline="0" dirty="0" err="1" smtClean="0">
                <a:solidFill>
                  <a:schemeClr val="tx1"/>
                </a:solidFill>
                <a:latin typeface="Segoe UI" pitchFamily="34" charset="0"/>
                <a:ea typeface="+mn-ea"/>
                <a:cs typeface="+mn-cs"/>
              </a:rPr>
              <a:t>color</a:t>
            </a:r>
            <a:r>
              <a:rPr lang="en-GB" sz="900" b="1" kern="1200" baseline="0" dirty="0" smtClean="0">
                <a:solidFill>
                  <a:schemeClr val="tx1"/>
                </a:solidFill>
                <a:latin typeface="Segoe UI" pitchFamily="34" charset="0"/>
                <a:ea typeface="+mn-ea"/>
                <a:cs typeface="+mn-cs"/>
              </a:rPr>
              <a:t> colours would be swapped over</a:t>
            </a:r>
          </a:p>
          <a:p>
            <a:pPr marL="228600" indent="-228600">
              <a:buFont typeface="+mj-lt"/>
              <a:buAutoNum type="arabicPeriod"/>
            </a:pPr>
            <a:r>
              <a:rPr lang="en-GB" sz="900" b="0" kern="1200" baseline="0" dirty="0" smtClean="0">
                <a:solidFill>
                  <a:schemeClr val="tx1"/>
                </a:solidFill>
                <a:latin typeface="Segoe UI" pitchFamily="34" charset="0"/>
                <a:ea typeface="+mn-ea"/>
                <a:cs typeface="+mn-cs"/>
              </a:rPr>
              <a:t>Make the change and show that this is what happens</a:t>
            </a:r>
          </a:p>
          <a:p>
            <a:pPr marL="228600" indent="-228600">
              <a:buFont typeface="+mj-lt"/>
              <a:buAutoNum type="arabicPeriod"/>
            </a:pPr>
            <a:r>
              <a:rPr lang="en-GB" sz="900" b="0" kern="1200" baseline="0" dirty="0" smtClean="0">
                <a:solidFill>
                  <a:schemeClr val="tx1"/>
                </a:solidFill>
                <a:latin typeface="Segoe UI" pitchFamily="34" charset="0"/>
                <a:ea typeface="+mn-ea"/>
                <a:cs typeface="+mn-cs"/>
              </a:rPr>
              <a:t>Put the values back again and show the program working properly. </a:t>
            </a:r>
          </a:p>
          <a:p>
            <a:pPr marL="228600" indent="-228600">
              <a:buFont typeface="+mj-lt"/>
              <a:buAutoNum type="arabicPeriod"/>
            </a:pPr>
            <a:r>
              <a:rPr lang="en-GB" sz="900" b="0" kern="1200" baseline="0" dirty="0" smtClean="0">
                <a:solidFill>
                  <a:schemeClr val="tx1"/>
                </a:solidFill>
                <a:latin typeface="Segoe UI" pitchFamily="34" charset="0"/>
                <a:ea typeface="+mn-ea"/>
                <a:cs typeface="+mn-cs"/>
              </a:rPr>
              <a:t>Press U to show that the camera looks up. </a:t>
            </a:r>
          </a:p>
          <a:p>
            <a:pPr marL="228600" indent="-228600">
              <a:buFont typeface="+mj-lt"/>
              <a:buAutoNum type="arabicPeriod"/>
            </a:pPr>
            <a:r>
              <a:rPr lang="en-GB" sz="900" b="0" kern="1200" baseline="0" dirty="0" smtClean="0">
                <a:solidFill>
                  <a:schemeClr val="tx1"/>
                </a:solidFill>
                <a:latin typeface="Segoe UI" pitchFamily="34" charset="0"/>
                <a:ea typeface="+mn-ea"/>
                <a:cs typeface="+mn-cs"/>
              </a:rPr>
              <a:t>Press D to show that the camera looks down.</a:t>
            </a:r>
          </a:p>
          <a:p>
            <a:pPr marL="228600" indent="-228600">
              <a:buFont typeface="+mj-lt"/>
              <a:buAutoNum type="arabicPeriod"/>
            </a:pPr>
            <a:r>
              <a:rPr lang="en-GB" b="0" baseline="0" dirty="0" smtClean="0"/>
              <a:t>Stop the demo and leave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extLst>
      <p:ext uri="{BB962C8B-B14F-4D97-AF65-F5344CB8AC3E}">
        <p14:creationId xmlns:p14="http://schemas.microsoft.com/office/powerpoint/2010/main" val="1195328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XNAKinectCamera</a:t>
            </a:r>
            <a:r>
              <a:rPr lang="en-GB" b="1" baseline="0" dirty="0" smtClean="0"/>
              <a:t> </a:t>
            </a:r>
            <a:r>
              <a:rPr lang="en-GB" b="0" baseline="0" dirty="0" smtClean="0"/>
              <a:t>in the </a:t>
            </a:r>
            <a:r>
              <a:rPr lang="en-GB" b="1" baseline="0" dirty="0" smtClean="0"/>
              <a:t>03 Kinect Errors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and will display the video output on the screen.</a:t>
            </a:r>
          </a:p>
          <a:p>
            <a:pPr marL="228600" indent="-228600">
              <a:buFont typeface="+mj-lt"/>
              <a:buAutoNum type="arabicPeriod"/>
            </a:pPr>
            <a:r>
              <a:rPr lang="en-GB" baseline="0" dirty="0" smtClean="0"/>
              <a:t>Stop the program by selecting </a:t>
            </a:r>
            <a:r>
              <a:rPr lang="en-GB" b="1" baseline="0" dirty="0" smtClean="0"/>
              <a:t>Debug&gt;Stop Debugging </a:t>
            </a:r>
            <a:endParaRPr lang="en-GB" baseline="0" dirty="0" smtClean="0"/>
          </a:p>
          <a:p>
            <a:pPr marL="228600" indent="-228600">
              <a:buFont typeface="+mj-lt"/>
              <a:buAutoNum type="arabicPeriod"/>
            </a:pPr>
            <a:r>
              <a:rPr lang="en-GB" baseline="0" dirty="0" smtClean="0"/>
              <a:t>Unplug the Kinect sensor</a:t>
            </a:r>
          </a:p>
          <a:p>
            <a:pPr marL="228600" indent="-228600">
              <a:buFont typeface="+mj-lt"/>
              <a:buAutoNum type="arabicPeriod"/>
            </a:pPr>
            <a:r>
              <a:rPr lang="en-GB" baseline="0" dirty="0" smtClean="0"/>
              <a:t>Run the program again</a:t>
            </a:r>
          </a:p>
          <a:p>
            <a:pPr marL="228600" indent="-228600">
              <a:buFont typeface="+mj-lt"/>
              <a:buAutoNum type="arabicPeriod"/>
            </a:pPr>
            <a:r>
              <a:rPr lang="en-GB" baseline="0" dirty="0" smtClean="0"/>
              <a:t>Note that it now displays a sensible error message</a:t>
            </a:r>
          </a:p>
          <a:p>
            <a:pPr marL="228600" indent="-228600">
              <a:buFont typeface="+mj-lt"/>
              <a:buAutoNum type="arabicPeriod"/>
            </a:pP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extLst>
      <p:ext uri="{BB962C8B-B14F-4D97-AF65-F5344CB8AC3E}">
        <p14:creationId xmlns:p14="http://schemas.microsoft.com/office/powerpoint/2010/main" val="119532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P7 Annimation ">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1389" y="292352"/>
            <a:ext cx="4382611" cy="21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6539421" y="2362200"/>
            <a:ext cx="2221992" cy="2221992"/>
          </a:xfrm>
          <a:prstGeom prst="rect">
            <a:avLst/>
          </a:prstGeom>
          <a:solidFill>
            <a:srgbClr val="2CACE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4" name="Title 1"/>
          <p:cNvSpPr txBox="1">
            <a:spLocks/>
          </p:cNvSpPr>
          <p:nvPr/>
        </p:nvSpPr>
        <p:spPr>
          <a:xfrm>
            <a:off x="6565940" y="2428875"/>
            <a:ext cx="2187433" cy="2221991"/>
          </a:xfrm>
          <a:prstGeom prst="rect">
            <a:avLst/>
          </a:prstGeom>
        </p:spPr>
        <p:txBody>
          <a:bodyPr vert="horz" wrap="square" lIns="182880" tIns="182880" rIns="182880" bIns="182880" rtlCol="0" anchor="ctr" anchorCtr="0">
            <a:noAutofit/>
          </a:bodyPr>
          <a:lstStyle>
            <a:lvl1pPr algn="l" defTabSz="914363" rtl="0" eaLnBrk="1" latinLnBrk="0" hangingPunct="1">
              <a:lnSpc>
                <a:spcPct val="90000"/>
              </a:lnSpc>
              <a:spcBef>
                <a:spcPct val="0"/>
              </a:spcBef>
              <a:buNone/>
              <a:tabLst>
                <a:tab pos="1504361" algn="l"/>
              </a:tabLst>
              <a:defRPr lang="en-US" sz="480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algn="ctr" defTabSz="685961"/>
            <a:r>
              <a:rPr lang="en-US" sz="5400" dirty="0" smtClean="0">
                <a:latin typeface="+mj-lt"/>
              </a:rPr>
              <a:t>Kinect</a:t>
            </a:r>
            <a:endParaRPr lang="en-US" sz="5400" dirty="0">
              <a:latin typeface="+mj-lt"/>
            </a:endParaRPr>
          </a:p>
        </p:txBody>
      </p:sp>
      <p:sp>
        <p:nvSpPr>
          <p:cNvPr id="15" name="Rectangle 14"/>
          <p:cNvSpPr/>
          <p:nvPr/>
        </p:nvSpPr>
        <p:spPr bwMode="auto">
          <a:xfrm>
            <a:off x="381000" y="2362200"/>
            <a:ext cx="6053328" cy="2221992"/>
          </a:xfrm>
          <a:prstGeom prst="rect">
            <a:avLst/>
          </a:prstGeom>
          <a:solidFill>
            <a:srgbClr val="50308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6" name="Subtitle 2"/>
          <p:cNvSpPr>
            <a:spLocks noGrp="1"/>
          </p:cNvSpPr>
          <p:nvPr>
            <p:ph type="subTitle" idx="1"/>
          </p:nvPr>
        </p:nvSpPr>
        <p:spPr>
          <a:xfrm>
            <a:off x="550840" y="5426822"/>
            <a:ext cx="5598586"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accent1"/>
                    </a:gs>
                    <a:gs pos="100000">
                      <a:schemeClr val="accent1"/>
                    </a:gs>
                  </a:gsLst>
                  <a:lin ang="5400000" scaled="0"/>
                </a:gradFill>
                <a:latin typeface="Segoe Light" pitchFamily="34" charset="0"/>
                <a:ea typeface="+mn-ea"/>
                <a:cs typeface="+mn-cs"/>
              </a:defRPr>
            </a:lvl1pPr>
          </a:lstStyle>
          <a:p>
            <a:pPr marL="0" lvl="0" indent="0" algn="l" defTabSz="685961" rtl="0" eaLnBrk="1" latinLnBrk="0" hangingPunct="1">
              <a:lnSpc>
                <a:spcPct val="90000"/>
              </a:lnSpc>
              <a:spcBef>
                <a:spcPts val="0"/>
              </a:spcBef>
              <a:buClr>
                <a:schemeClr val="tx2"/>
              </a:buClr>
              <a:buSzPct val="90000"/>
              <a:buFontTx/>
              <a:buNone/>
            </a:pPr>
            <a:r>
              <a:rPr lang="en-US" smtClean="0"/>
              <a:t>Click to edit Master subtitle style</a:t>
            </a:r>
            <a:endParaRPr lang="en-US" dirty="0"/>
          </a:p>
        </p:txBody>
      </p:sp>
      <p:sp>
        <p:nvSpPr>
          <p:cNvPr id="17" name="Text Placeholder 8"/>
          <p:cNvSpPr>
            <a:spLocks noGrp="1"/>
          </p:cNvSpPr>
          <p:nvPr>
            <p:ph type="body" sz="quarter" idx="10" hasCustomPrompt="1"/>
          </p:nvPr>
        </p:nvSpPr>
        <p:spPr>
          <a:xfrm>
            <a:off x="550863" y="5823667"/>
            <a:ext cx="5679569"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18" name="Text Placeholder 8"/>
          <p:cNvSpPr>
            <a:spLocks noGrp="1"/>
          </p:cNvSpPr>
          <p:nvPr>
            <p:ph type="body" sz="quarter" idx="11" hasCustomPrompt="1"/>
          </p:nvPr>
        </p:nvSpPr>
        <p:spPr>
          <a:xfrm>
            <a:off x="550864" y="6135082"/>
            <a:ext cx="5667056" cy="291118"/>
          </a:xfrm>
        </p:spPr>
        <p:txBody>
          <a:bodyPr/>
          <a:lstStyle>
            <a:lvl1pPr marL="0" indent="0">
              <a:spcBef>
                <a:spcPts val="0"/>
              </a:spcBef>
              <a:buFontTx/>
              <a:buNone/>
              <a:defRPr sz="2100">
                <a:solidFill>
                  <a:schemeClr val="tx1"/>
                </a:solidFill>
                <a:latin typeface="Segoe Light" pitchFamily="34" charset="0"/>
              </a:defRPr>
            </a:lvl1pPr>
          </a:lstStyle>
          <a:p>
            <a:r>
              <a:rPr lang="en-US" dirty="0" smtClean="0"/>
              <a:t>Click to edit Master subtitle style</a:t>
            </a:r>
            <a:endParaRPr lang="en-US" dirty="0"/>
          </a:p>
        </p:txBody>
      </p:sp>
      <p:sp>
        <p:nvSpPr>
          <p:cNvPr id="28" name="Title 1"/>
          <p:cNvSpPr>
            <a:spLocks noGrp="1"/>
          </p:cNvSpPr>
          <p:nvPr>
            <p:ph type="ctrTitle"/>
          </p:nvPr>
        </p:nvSpPr>
        <p:spPr>
          <a:xfrm>
            <a:off x="555738" y="2924048"/>
            <a:ext cx="4114800" cy="1098296"/>
          </a:xfrm>
        </p:spPr>
        <p:txBody>
          <a:bodyPr anchor="ctr" anchorCtr="0">
            <a:noAutofit/>
          </a:bodyPr>
          <a:lstStyle>
            <a:lvl1pPr>
              <a:lnSpc>
                <a:spcPct val="90000"/>
              </a:lnSpc>
              <a:tabLst>
                <a:tab pos="1504361" algn="l"/>
              </a:tabLst>
              <a:defRPr lang="en-US" sz="4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961" rtl="0" eaLnBrk="1" latinLnBrk="0" hangingPunct="1">
              <a:lnSpc>
                <a:spcPct val="90000"/>
              </a:lnSpc>
              <a:spcBef>
                <a:spcPct val="0"/>
              </a:spcBef>
              <a:buNone/>
            </a:pPr>
            <a:r>
              <a:rPr lang="en-US" dirty="0" smtClean="0"/>
              <a:t>Click to edit Master title style</a:t>
            </a:r>
            <a:endParaRPr lang="en-US" dirty="0"/>
          </a:p>
        </p:txBody>
      </p:sp>
      <p:sp>
        <p:nvSpPr>
          <p:cNvPr id="3" name="Text Placeholder 2"/>
          <p:cNvSpPr>
            <a:spLocks noGrp="1"/>
          </p:cNvSpPr>
          <p:nvPr>
            <p:ph type="body" sz="quarter" idx="12"/>
          </p:nvPr>
        </p:nvSpPr>
        <p:spPr>
          <a:xfrm>
            <a:off x="550863" y="4206875"/>
            <a:ext cx="4125912" cy="332399"/>
          </a:xfrm>
        </p:spPr>
        <p:txBody>
          <a:bodyPr/>
          <a:lstStyle>
            <a:lvl1pPr marL="0" indent="0">
              <a:buNone/>
              <a:defRPr sz="2400">
                <a:solidFill>
                  <a:schemeClr val="bg1"/>
                </a:solidFill>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15"/>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28"/>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28"/>
                                        </p:tgtEl>
                                        <p:attrNameLst>
                                          <p:attrName>ppt_x</p:attrName>
                                          <p:attrName>ppt_y</p:attrName>
                                        </p:attrNameLst>
                                      </p:cBhvr>
                                      <p:rCtr x="51483" y="-69"/>
                                    </p:animMotion>
                                  </p:childTnLst>
                                </p:cTn>
                              </p:par>
                              <p:par>
                                <p:cTn id="13" presetID="2" presetClass="entr" presetSubtype="2"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500"/>
                                  </p:stCondLst>
                                  <p:childTnLst>
                                    <p:animMotion origin="layout" path="M 4.93885E-6 3.7037E-6 L 1.09367 -0.00324 " pathEditMode="relative" rAng="0" ptsTypes="AA">
                                      <p:cBhvr>
                                        <p:cTn id="20" dur="750" spd="-100000" fill="hold"/>
                                        <p:tgtEl>
                                          <p:spTgt spid="16">
                                            <p:txEl>
                                              <p:pRg st="0" end="0"/>
                                            </p:txEl>
                                          </p:spTgt>
                                        </p:tgtEl>
                                        <p:attrNameLst>
                                          <p:attrName>ppt_x</p:attrName>
                                          <p:attrName>ppt_y</p:attrName>
                                        </p:attrNameLst>
                                      </p:cBhvr>
                                      <p:rCtr x="54684" y="-162"/>
                                    </p:animMotion>
                                  </p:childTnLst>
                                </p:cTn>
                              </p:par>
                              <p:par>
                                <p:cTn id="21" presetID="1" presetClass="entr" presetSubtype="0" fill="hold" grpId="0" nodeType="withEffect">
                                  <p:stCondLst>
                                    <p:cond delay="75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750"/>
                                  </p:stCondLst>
                                  <p:childTnLst>
                                    <p:animMotion origin="layout" path="M 1.66797E-6 7.40741E-7 L 1.14754 7.40741E-7 " pathEditMode="relative" rAng="0" ptsTypes="AA">
                                      <p:cBhvr>
                                        <p:cTn id="24" dur="750" spd="-100000" fill="hold"/>
                                        <p:tgtEl>
                                          <p:spTgt spid="17">
                                            <p:txEl>
                                              <p:pRg st="0" end="0"/>
                                            </p:txEl>
                                          </p:spTgt>
                                        </p:tgtEl>
                                        <p:attrNameLst>
                                          <p:attrName>ppt_x</p:attrName>
                                          <p:attrName>ppt_y</p:attrName>
                                        </p:attrNameLst>
                                      </p:cBhvr>
                                      <p:rCtr x="57377" y="0"/>
                                    </p:animMotion>
                                  </p:childTnLst>
                                </p:cTn>
                              </p:par>
                              <p:par>
                                <p:cTn id="25" presetID="1" presetClass="entr" presetSubtype="0" fill="hold" grpId="0" nodeType="withEffect">
                                  <p:stCondLst>
                                    <p:cond delay="10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42" presetClass="path" presetSubtype="0" decel="100000" fill="hold" grpId="1" nodeType="withEffect">
                                  <p:stCondLst>
                                    <p:cond delay="1000"/>
                                  </p:stCondLst>
                                  <p:childTnLst>
                                    <p:animMotion origin="layout" path="M 1.66797E-6 7.40741E-7 L 1.14754 7.40741E-7 " pathEditMode="relative" rAng="0" ptsTypes="AA">
                                      <p:cBhvr>
                                        <p:cTn id="28" dur="750" spd="-100000" fill="hold"/>
                                        <p:tgtEl>
                                          <p:spTgt spid="18">
                                            <p:txEl>
                                              <p:pRg st="0" end="0"/>
                                            </p:txEl>
                                          </p:spTgt>
                                        </p:tgtEl>
                                        <p:attrNameLst>
                                          <p:attrName>ppt_x</p:attrName>
                                          <p:attrName>ppt_y</p:attrName>
                                        </p:attrNameLst>
                                      </p:cBhvr>
                                      <p:rCtr x="57377" y="0"/>
                                    </p:animMotion>
                                  </p:childTnLst>
                                </p:cTn>
                              </p:par>
                              <p:par>
                                <p:cTn id="29" presetID="1"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childTnLst>
                                </p:cTn>
                              </p:par>
                              <p:par>
                                <p:cTn id="31" presetID="42" presetClass="path" presetSubtype="0" decel="100000" fill="hold" grpId="1" nodeType="withEffect">
                                  <p:stCondLst>
                                    <p:cond delay="800"/>
                                  </p:stCondLst>
                                  <p:childTnLst>
                                    <p:animMotion origin="layout" path="M 2.20661E-6 -4.07407E-6 L 1.02966 -0.00115 " pathEditMode="relative" rAng="0" ptsTypes="AA">
                                      <p:cBhvr>
                                        <p:cTn id="32" dur="750" spd="-100000" fill="hold"/>
                                        <p:tgtEl>
                                          <p:spTgt spid="14"/>
                                        </p:tgtEl>
                                        <p:attrNameLst>
                                          <p:attrName>ppt_x</p:attrName>
                                          <p:attrName>ppt_y</p:attrName>
                                        </p:attrNameLst>
                                      </p:cBhvr>
                                      <p:rCtr x="51483" y="-69"/>
                                    </p:animMotion>
                                  </p:childTnLst>
                                </p:cTn>
                              </p:par>
                              <p:par>
                                <p:cTn id="33" presetID="1" presetClass="entr" presetSubtype="0" fill="hold" grpId="1" nodeType="withEffect">
                                  <p:stCondLst>
                                    <p:cond delay="80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decel="100000" fill="hold" grpId="2" nodeType="withEffect">
                                  <p:stCondLst>
                                    <p:cond delay="800"/>
                                  </p:stCondLst>
                                  <p:childTnLst>
                                    <p:animMotion origin="layout" path="M 2.5553E-6 -4.07407E-6 L 1.03604 -0.00115 " pathEditMode="relative" rAng="0" ptsTypes="AA">
                                      <p:cBhvr>
                                        <p:cTn id="36" dur="750" spd="-100000" fill="hold"/>
                                        <p:tgtEl>
                                          <p:spTgt spid="13"/>
                                        </p:tgtEl>
                                        <p:attrNameLst>
                                          <p:attrName>ppt_x</p:attrName>
                                          <p:attrName>ppt_y</p:attrName>
                                        </p:attrNameLst>
                                      </p:cBhvr>
                                      <p:rCtr x="517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p:bldP spid="14" grpId="1"/>
      <p:bldP spid="15" grpId="0" animBg="1"/>
      <p:bldP spid="15" grpId="1" animBg="1"/>
      <p:bldP spid="15" grpId="2" animBg="1"/>
      <p:bldP spid="16" grpId="0" build="p">
        <p:tmplLst>
          <p:tmpl lvl="1">
            <p:tnLst>
              <p:par>
                <p:cTn presetID="1"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6"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16"/>
                        </p:tgtEl>
                        <p:attrNameLst>
                          <p:attrName>ppt_x</p:attrName>
                          <p:attrName>ppt_y</p:attrName>
                        </p:attrNameLst>
                      </p:cBhvr>
                      <p:rCtr x="54684" y="-162"/>
                    </p:animMotion>
                  </p:childTnLst>
                </p:cTn>
              </p:par>
            </p:tnLst>
          </p:tmpl>
        </p:tmplLst>
      </p:bldP>
      <p:bldP spid="17" grpId="0" build="p">
        <p:tmplLst>
          <p:tmpl lvl="1">
            <p:tnLst>
              <p:par>
                <p:cTn presetID="1" presetClass="entr" presetSubtype="0" fill="hold" nodeType="withEffect">
                  <p:stCondLst>
                    <p:cond delay="75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7"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17"/>
                        </p:tgtEl>
                        <p:attrNameLst>
                          <p:attrName>ppt_x</p:attrName>
                          <p:attrName>ppt_y</p:attrName>
                        </p:attrNameLst>
                      </p:cBhvr>
                      <p:rCtr x="57377" y="0"/>
                    </p:animMotion>
                  </p:childTnLst>
                </p:cTn>
              </p:par>
            </p:tnLst>
          </p:tmpl>
        </p:tmplLst>
      </p:bldP>
      <p:bldP spid="18" grpId="0" build="p">
        <p:tmplLst>
          <p:tmpl lvl="1">
            <p:tnLst>
              <p:par>
                <p:cTn presetID="1"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8"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18"/>
                        </p:tgtEl>
                        <p:attrNameLst>
                          <p:attrName>ppt_x</p:attrName>
                          <p:attrName>ppt_y</p:attrName>
                        </p:attrNameLst>
                      </p:cBhvr>
                      <p:rCtr x="57377" y="0"/>
                    </p:animMotion>
                  </p:childTnLst>
                </p:cTn>
              </p:par>
            </p:tnLst>
          </p:tmpl>
        </p:tmplLst>
      </p:bldP>
      <p:bldP spid="28" grpId="0"/>
      <p:bldP spid="28" grpId="1"/>
      <p:bldP spid="3" grpId="0" build="p">
        <p:tmplLst>
          <p:tmpl lvl="1">
            <p:tnLst>
              <p:par>
                <p:cTn presetID="2" presetClass="entr" presetSubtype="2"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6053"/>
            <a:ext cx="6994362" cy="1523494"/>
          </a:xfrm>
        </p:spPr>
        <p:txBody>
          <a:bodyPr anchor="ctr" anchorCtr="0">
            <a:no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5145090"/>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1000" y="2362200"/>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10000" b="0" i="0" u="none" strike="noStrike" kern="1200" cap="none" spc="-150" normalizeH="0" baseline="0" noProof="0" dirty="0" smtClean="0">
                <a:ln w="11430"/>
                <a:solidFill>
                  <a:srgbClr val="50308F"/>
                </a:solidFill>
                <a:effectLst/>
                <a:uLnTx/>
                <a:uFillTx/>
                <a:latin typeface="Segoe Light" pitchFamily="34" charset="0"/>
                <a:ea typeface="+mn-ea"/>
                <a:cs typeface="+mn-cs"/>
              </a:defRPr>
            </a:lvl1pPr>
          </a:lstStyle>
          <a:p>
            <a:pPr lvl="0"/>
            <a:r>
              <a:rPr lang="en-US" dirty="0" smtClean="0"/>
              <a:t>Demo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1371600"/>
            <a:ext cx="8363938" cy="4832092"/>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4320000"/>
            <a:ext cx="8363938" cy="1944000"/>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
        <p:nvSpPr>
          <p:cNvPr id="6" name="Text Placeholder 5"/>
          <p:cNvSpPr>
            <a:spLocks noGrp="1"/>
          </p:cNvSpPr>
          <p:nvPr>
            <p:ph type="body" sz="quarter" idx="11"/>
          </p:nvPr>
        </p:nvSpPr>
        <p:spPr>
          <a:xfrm>
            <a:off x="346841" y="1403350"/>
            <a:ext cx="8403021" cy="2130565"/>
          </a:xfrm>
          <a:solidFill>
            <a:schemeClr val="bg2"/>
          </a:solidFill>
          <a:ln>
            <a:solidFill>
              <a:schemeClr val="accent1"/>
            </a:solidFill>
          </a:ln>
        </p:spPr>
        <p:txBody>
          <a:bodyPr lIns="72000" tIns="72000" rIns="72000" bIns="72000"/>
          <a:lstStyle>
            <a:lvl1pPr marL="0" indent="0">
              <a:buNone/>
              <a:defRPr sz="2400" baseline="0">
                <a:solidFill>
                  <a:srgbClr val="000000"/>
                </a:solidFill>
                <a:latin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80666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31800"/>
            <a:ext cx="8363938" cy="664797"/>
          </a:xfrm>
          <a:prstGeom prst="rect">
            <a:avLst/>
          </a:prstGeom>
        </p:spPr>
        <p:txBody>
          <a:bodyPr vert="horz" wrap="square" lIns="0" tIns="0" rIns="0" bIns="0" rtlCol="0" anchor="t">
            <a:spAutoFit/>
          </a:bodyPr>
          <a:lstStyle/>
          <a:p>
            <a:r>
              <a:rPr lang="en-US" dirty="0" smtClean="0"/>
              <a:t>Master title style</a:t>
            </a:r>
            <a:endParaRPr lang="en-US" dirty="0"/>
          </a:p>
        </p:txBody>
      </p:sp>
      <p:sp>
        <p:nvSpPr>
          <p:cNvPr id="3" name="Text Placeholder 2"/>
          <p:cNvSpPr>
            <a:spLocks noGrp="1"/>
          </p:cNvSpPr>
          <p:nvPr>
            <p:ph type="body" idx="1"/>
          </p:nvPr>
        </p:nvSpPr>
        <p:spPr>
          <a:xfrm>
            <a:off x="381000" y="1447800"/>
            <a:ext cx="8363937" cy="212365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1" y="6420022"/>
            <a:ext cx="695326" cy="323678"/>
          </a:xfrm>
          <a:prstGeom prst="rect">
            <a:avLst/>
          </a:prstGeom>
        </p:spPr>
        <p:txBody>
          <a:bodyPr vert="horz" lIns="0" tIns="0" rIns="0" bIns="0" rtlCol="0" anchor="ctr"/>
          <a:lstStyle>
            <a:lvl1pPr algn="r">
              <a:defRPr sz="900">
                <a:solidFill>
                  <a:srgbClr val="50308F"/>
                </a:solidFill>
              </a:defRPr>
            </a:lvl1pPr>
          </a:lstStyle>
          <a:p>
            <a:fld id="{271031BA-9959-4FE2-909F-37D65262A7B4}" type="slidenum">
              <a:rPr lang="en-US" smtClean="0"/>
              <a:pPr/>
              <a:t>‹#›</a:t>
            </a:fld>
            <a:endParaRPr lang="en-US" dirty="0"/>
          </a:p>
        </p:txBody>
      </p:sp>
      <p:sp>
        <p:nvSpPr>
          <p:cNvPr id="5" name="TextBox 4"/>
          <p:cNvSpPr txBox="1"/>
          <p:nvPr/>
        </p:nvSpPr>
        <p:spPr>
          <a:xfrm>
            <a:off x="5788049" y="6420022"/>
            <a:ext cx="3049347" cy="230832"/>
          </a:xfrm>
          <a:prstGeom prst="rect">
            <a:avLst/>
          </a:prstGeom>
          <a:noFill/>
        </p:spPr>
        <p:txBody>
          <a:bodyPr wrap="square" rtlCol="0">
            <a:spAutoFit/>
          </a:bodyPr>
          <a:lstStyle/>
          <a:p>
            <a:pPr algn="r"/>
            <a:r>
              <a:rPr lang="en-US" sz="900" dirty="0" smtClean="0">
                <a:solidFill>
                  <a:srgbClr val="50308F"/>
                </a:solidFill>
                <a:latin typeface="Segoe"/>
                <a:cs typeface="Segoe"/>
              </a:rPr>
              <a:t>Kinect for Windows SDK</a:t>
            </a:r>
            <a:endParaRPr lang="en-US" sz="900" dirty="0">
              <a:solidFill>
                <a:srgbClr val="50308F"/>
              </a:solidFill>
              <a:latin typeface="Segoe"/>
              <a:cs typeface="Segoe"/>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7" r:id="rId3"/>
    <p:sldLayoutId id="2147483791"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baseline="0" dirty="0" smtClean="0">
          <a:ln w="3175">
            <a:noFill/>
          </a:ln>
          <a:solidFill>
            <a:srgbClr val="50308F"/>
          </a:solidFill>
          <a:effectLst/>
          <a:latin typeface="Segoe Light" pitchFamily="34" charset="0"/>
          <a:ea typeface="+mn-ea"/>
          <a:cs typeface="Arial" charset="0"/>
        </a:defRPr>
      </a:lvl1pPr>
    </p:titleStyle>
    <p:body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600" kern="1200" spc="-150">
          <a:gradFill>
            <a:gsLst>
              <a:gs pos="0">
                <a:srgbClr val="737373"/>
              </a:gs>
              <a:gs pos="86000">
                <a:srgbClr val="737373"/>
              </a:gs>
            </a:gsLst>
            <a:lin ang="5400000" scaled="0"/>
          </a:gradFill>
          <a:latin typeface="Segoe Light" pitchFamily="34"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a:gradFill>
            <a:gsLst>
              <a:gs pos="0">
                <a:srgbClr val="737373"/>
              </a:gs>
              <a:gs pos="86000">
                <a:srgbClr val="737373"/>
              </a:gs>
            </a:gsLst>
            <a:lin ang="5400000" scaled="0"/>
          </a:gradFill>
          <a:latin typeface="Segoe Light" pitchFamily="34"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400" kern="1200" spc="-150">
          <a:gradFill>
            <a:gsLst>
              <a:gs pos="0">
                <a:srgbClr val="737373"/>
              </a:gs>
              <a:gs pos="86000">
                <a:srgbClr val="737373"/>
              </a:gs>
            </a:gsLst>
            <a:lin ang="5400000" scaled="0"/>
          </a:gradFill>
          <a:latin typeface="Segoe Light" pitchFamily="34"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Section 2.1</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2" name="Title 1"/>
          <p:cNvSpPr>
            <a:spLocks noGrp="1"/>
          </p:cNvSpPr>
          <p:nvPr>
            <p:ph type="ctrTitle"/>
          </p:nvPr>
        </p:nvSpPr>
        <p:spPr>
          <a:xfrm>
            <a:off x="555738" y="2924048"/>
            <a:ext cx="5201250" cy="1098296"/>
          </a:xfrm>
        </p:spPr>
        <p:txBody>
          <a:bodyPr/>
          <a:lstStyle/>
          <a:p>
            <a:r>
              <a:rPr lang="en-GB" dirty="0" smtClean="0"/>
              <a:t>Writing Kinect Programs</a:t>
            </a:r>
            <a:endParaRPr lang="en-GB" dirty="0"/>
          </a:p>
        </p:txBody>
      </p:sp>
      <p:sp>
        <p:nvSpPr>
          <p:cNvPr id="6" name="Text Placeholder 5"/>
          <p:cNvSpPr>
            <a:spLocks noGrp="1"/>
          </p:cNvSpPr>
          <p:nvPr>
            <p:ph type="body" sz="quarter" idx="12"/>
          </p:nvPr>
        </p:nvSpPr>
        <p:spPr/>
        <p:txBody>
          <a:bodyPr/>
          <a:lstStyle/>
          <a:p>
            <a:r>
              <a:rPr lang="en-GB" dirty="0" smtClean="0"/>
              <a:t>Using the Kinect Video Camera</a:t>
            </a:r>
            <a:endParaRPr lang="en-GB" dirty="0"/>
          </a:p>
        </p:txBody>
      </p:sp>
    </p:spTree>
    <p:extLst>
      <p:ext uri="{BB962C8B-B14F-4D97-AF65-F5344CB8AC3E}">
        <p14:creationId xmlns:p14="http://schemas.microsoft.com/office/powerpoint/2010/main" val="427296024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Binding to Kinect Sensor Events</a:t>
            </a:r>
            <a:endParaRPr lang="en-GB" dirty="0"/>
          </a:p>
        </p:txBody>
      </p:sp>
      <p:sp>
        <p:nvSpPr>
          <p:cNvPr id="3" name="Content Placeholder 2"/>
          <p:cNvSpPr>
            <a:spLocks noGrp="1"/>
          </p:cNvSpPr>
          <p:nvPr>
            <p:ph idx="1"/>
          </p:nvPr>
        </p:nvSpPr>
        <p:spPr>
          <a:xfrm>
            <a:off x="380770" y="2812211"/>
            <a:ext cx="8363938" cy="3102388"/>
          </a:xfrm>
        </p:spPr>
        <p:txBody>
          <a:bodyPr/>
          <a:lstStyle/>
          <a:p>
            <a:r>
              <a:rPr lang="en-GB" dirty="0" smtClean="0"/>
              <a:t>The camera, depth camera and skeleton tracking behaviours can generate events when they have new data</a:t>
            </a:r>
          </a:p>
          <a:p>
            <a:r>
              <a:rPr lang="en-GB" dirty="0" smtClean="0"/>
              <a:t>A program can bind handlers to these events in the same way as programs bind to other software events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10</a:t>
            </a:fld>
            <a:endParaRPr lang="en-US" dirty="0"/>
          </a:p>
        </p:txBody>
      </p:sp>
      <p:sp>
        <p:nvSpPr>
          <p:cNvPr id="5" name="Text Placeholder 4"/>
          <p:cNvSpPr>
            <a:spLocks noGrp="1"/>
          </p:cNvSpPr>
          <p:nvPr>
            <p:ph type="body" sz="quarter" idx="11"/>
          </p:nvPr>
        </p:nvSpPr>
        <p:spPr>
          <a:xfrm>
            <a:off x="346841" y="1403350"/>
            <a:ext cx="8403021" cy="1142602"/>
          </a:xfrm>
        </p:spPr>
        <p:txBody>
          <a:bodyPr/>
          <a:lstStyle/>
          <a:p>
            <a:r>
              <a:rPr lang="en-GB" dirty="0" err="1">
                <a:latin typeface="Consolas"/>
              </a:rPr>
              <a:t>myKinect.ColorFrameReady</a:t>
            </a:r>
            <a:r>
              <a:rPr lang="en-GB" dirty="0">
                <a:latin typeface="Consolas"/>
              </a:rPr>
              <a:t> += </a:t>
            </a:r>
            <a:r>
              <a:rPr lang="en-GB" dirty="0" smtClean="0">
                <a:latin typeface="Consolas"/>
              </a:rPr>
              <a:t/>
            </a:r>
            <a:br>
              <a:rPr lang="en-GB" dirty="0" smtClean="0">
                <a:latin typeface="Consolas"/>
              </a:rPr>
            </a:br>
            <a:r>
              <a:rPr lang="en-GB" dirty="0" smtClean="0">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EventHandler</a:t>
            </a:r>
            <a:r>
              <a:rPr lang="en-GB" dirty="0">
                <a:solidFill>
                  <a:prstClr val="black"/>
                </a:solidFill>
                <a:latin typeface="Consolas"/>
              </a:rPr>
              <a:t>&lt;</a:t>
            </a:r>
            <a:r>
              <a:rPr lang="en-GB" dirty="0" err="1">
                <a:solidFill>
                  <a:srgbClr val="2B91AF"/>
                </a:solidFill>
                <a:latin typeface="Consolas"/>
              </a:rPr>
              <a:t>ColorImageFrameReadyEventArgs</a:t>
            </a:r>
            <a:r>
              <a:rPr lang="en-GB" dirty="0" smtClean="0">
                <a:solidFill>
                  <a:prstClr val="black"/>
                </a:solidFill>
                <a:latin typeface="Consolas"/>
              </a:rPr>
              <a:t>&gt;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myKinect_ColorFrameReady</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6491867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the Sensor </a:t>
            </a:r>
            <a:endParaRPr lang="en-GB" dirty="0"/>
          </a:p>
        </p:txBody>
      </p:sp>
      <p:sp>
        <p:nvSpPr>
          <p:cNvPr id="5" name="Content Placeholder 4"/>
          <p:cNvSpPr>
            <a:spLocks noGrp="1"/>
          </p:cNvSpPr>
          <p:nvPr>
            <p:ph idx="1"/>
          </p:nvPr>
        </p:nvSpPr>
        <p:spPr>
          <a:xfrm>
            <a:off x="380770" y="2363638"/>
            <a:ext cx="8363938" cy="3102388"/>
          </a:xfrm>
        </p:spPr>
        <p:txBody>
          <a:bodyPr/>
          <a:lstStyle/>
          <a:p>
            <a:r>
              <a:rPr lang="en-GB" dirty="0" smtClean="0"/>
              <a:t>This method starts the Kinect sensor running and starts using any of the streams that have been enabled</a:t>
            </a:r>
          </a:p>
          <a:p>
            <a:r>
              <a:rPr lang="en-GB" dirty="0" smtClean="0"/>
              <a:t>It is important to remember this call, otherwise you will spend a long time wondering why your sensor isn’t working..</a:t>
            </a:r>
          </a:p>
        </p:txBody>
      </p:sp>
      <p:sp>
        <p:nvSpPr>
          <p:cNvPr id="4" name="Slide Number Placeholder 3"/>
          <p:cNvSpPr>
            <a:spLocks noGrp="1"/>
          </p:cNvSpPr>
          <p:nvPr>
            <p:ph type="sldNum" sz="quarter" idx="10"/>
          </p:nvPr>
        </p:nvSpPr>
        <p:spPr/>
        <p:txBody>
          <a:bodyPr/>
          <a:lstStyle/>
          <a:p>
            <a:fld id="{271031BA-9959-4FE2-909F-37D65262A7B4}" type="slidenum">
              <a:rPr lang="en-US" smtClean="0"/>
              <a:pPr/>
              <a:t>11</a:t>
            </a:fld>
            <a:endParaRPr lang="en-US" dirty="0"/>
          </a:p>
        </p:txBody>
      </p:sp>
      <p:sp>
        <p:nvSpPr>
          <p:cNvPr id="6" name="Text Placeholder 5"/>
          <p:cNvSpPr>
            <a:spLocks noGrp="1"/>
          </p:cNvSpPr>
          <p:nvPr>
            <p:ph type="body" sz="quarter" idx="11"/>
          </p:nvPr>
        </p:nvSpPr>
        <p:spPr>
          <a:xfrm>
            <a:off x="346841" y="1403350"/>
            <a:ext cx="8403021" cy="477805"/>
          </a:xfrm>
        </p:spPr>
        <p:txBody>
          <a:bodyPr/>
          <a:lstStyle/>
          <a:p>
            <a:r>
              <a:rPr lang="en-GB" dirty="0" err="1">
                <a:latin typeface="Consolas"/>
              </a:rPr>
              <a:t>myKinect.Start</a:t>
            </a:r>
            <a:r>
              <a:rPr lang="en-GB" dirty="0">
                <a:latin typeface="Consolas"/>
              </a:rPr>
              <a:t>();</a:t>
            </a:r>
          </a:p>
        </p:txBody>
      </p:sp>
    </p:spTree>
    <p:extLst>
      <p:ext uri="{BB962C8B-B14F-4D97-AF65-F5344CB8AC3E}">
        <p14:creationId xmlns:p14="http://schemas.microsoft.com/office/powerpoint/2010/main" val="2390738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Receiving sensor data</a:t>
            </a:r>
            <a:endParaRPr lang="en-GB" dirty="0"/>
          </a:p>
        </p:txBody>
      </p:sp>
      <p:sp>
        <p:nvSpPr>
          <p:cNvPr id="6" name="Content Placeholder 5"/>
          <p:cNvSpPr>
            <a:spLocks noGrp="1"/>
          </p:cNvSpPr>
          <p:nvPr>
            <p:ph idx="1"/>
          </p:nvPr>
        </p:nvSpPr>
        <p:spPr>
          <a:xfrm>
            <a:off x="380770" y="3916392"/>
            <a:ext cx="8363938" cy="2105192"/>
          </a:xfrm>
        </p:spPr>
        <p:txBody>
          <a:bodyPr/>
          <a:lstStyle/>
          <a:p>
            <a:r>
              <a:rPr lang="en-GB" dirty="0" smtClean="0"/>
              <a:t>The sensor will deliver a new video frame by calling this method</a:t>
            </a:r>
          </a:p>
          <a:p>
            <a:r>
              <a:rPr lang="en-GB" dirty="0" smtClean="0"/>
              <a:t>The method must make the image data available to the XNA game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12</a:t>
            </a:fld>
            <a:endParaRPr lang="en-US" dirty="0"/>
          </a:p>
        </p:txBody>
      </p:sp>
      <p:sp>
        <p:nvSpPr>
          <p:cNvPr id="7" name="Text Placeholder 6"/>
          <p:cNvSpPr>
            <a:spLocks noGrp="1"/>
          </p:cNvSpPr>
          <p:nvPr>
            <p:ph type="body" sz="quarter" idx="11"/>
          </p:nvPr>
        </p:nvSpPr>
        <p:spPr>
          <a:xfrm>
            <a:off x="346841" y="1403350"/>
            <a:ext cx="8403021" cy="2361398"/>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myKinect_ColorFrameReady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srgbClr val="2B91AF"/>
                </a:solidFill>
                <a:latin typeface="Consolas"/>
              </a:rPr>
              <a:t>ColorImageFrameReadyEventArgs</a:t>
            </a:r>
            <a:r>
              <a:rPr lang="en-GB" dirty="0">
                <a:solidFill>
                  <a:prstClr val="black"/>
                </a:solidFill>
                <a:latin typeface="Consolas"/>
              </a:rPr>
              <a:t> e</a:t>
            </a:r>
            <a:r>
              <a:rPr lang="en-GB" dirty="0" smtClean="0">
                <a:solidFill>
                  <a:prstClr val="black"/>
                </a:solidFill>
                <a:latin typeface="Consolas"/>
              </a:rPr>
              <a:t>)</a:t>
            </a:r>
            <a:endParaRPr lang="en-GB" dirty="0">
              <a:solidFill>
                <a:prstClr val="black"/>
              </a:solidFill>
              <a:latin typeface="Consolas"/>
            </a:endParaRPr>
          </a:p>
          <a:p>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srgbClr val="008000"/>
                </a:solidFill>
                <a:latin typeface="Consolas"/>
              </a:rPr>
              <a:t>// </a:t>
            </a:r>
            <a:r>
              <a:rPr lang="en-GB" dirty="0" smtClean="0">
                <a:solidFill>
                  <a:srgbClr val="008000"/>
                </a:solidFill>
                <a:latin typeface="Consolas"/>
              </a:rPr>
              <a:t>this method will be called each time there</a:t>
            </a:r>
            <a:endParaRPr lang="en-GB" dirty="0">
              <a:solidFill>
                <a:srgbClr val="008000"/>
              </a:solidFill>
              <a:latin typeface="Consolas"/>
            </a:endParaRPr>
          </a:p>
          <a:p>
            <a:r>
              <a:rPr lang="en-GB" dirty="0" smtClean="0">
                <a:solidFill>
                  <a:prstClr val="black"/>
                </a:solidFill>
                <a:latin typeface="Consolas"/>
              </a:rPr>
              <a:t>    </a:t>
            </a:r>
            <a:r>
              <a:rPr lang="en-GB" dirty="0">
                <a:solidFill>
                  <a:srgbClr val="008000"/>
                </a:solidFill>
                <a:latin typeface="Consolas"/>
              </a:rPr>
              <a:t>// </a:t>
            </a:r>
            <a:r>
              <a:rPr lang="en-GB" dirty="0" smtClean="0">
                <a:solidFill>
                  <a:srgbClr val="008000"/>
                </a:solidFill>
                <a:latin typeface="Consolas"/>
              </a:rPr>
              <a:t>is a new frame ready from the image sensor</a:t>
            </a:r>
            <a:endParaRPr lang="en-GB" dirty="0" smtClean="0">
              <a:solidFill>
                <a:prstClr val="black"/>
              </a:solidFill>
              <a:latin typeface="Consolas"/>
            </a:endParaRP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0128912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XNA Textures and Video Data</a:t>
            </a:r>
            <a:endParaRPr lang="en-GB" dirty="0"/>
          </a:p>
        </p:txBody>
      </p:sp>
      <p:sp>
        <p:nvSpPr>
          <p:cNvPr id="3" name="Content Placeholder 2"/>
          <p:cNvSpPr>
            <a:spLocks noGrp="1"/>
          </p:cNvSpPr>
          <p:nvPr>
            <p:ph idx="1"/>
          </p:nvPr>
        </p:nvSpPr>
        <p:spPr>
          <a:xfrm>
            <a:off x="380770" y="2449902"/>
            <a:ext cx="8363938" cy="3379387"/>
          </a:xfrm>
        </p:spPr>
        <p:txBody>
          <a:bodyPr/>
          <a:lstStyle/>
          <a:p>
            <a:r>
              <a:rPr lang="en-GB" dirty="0" smtClean="0"/>
              <a:t>An XNA game uses the </a:t>
            </a:r>
            <a:r>
              <a:rPr lang="en-GB" dirty="0">
                <a:solidFill>
                  <a:srgbClr val="2B91AF"/>
                </a:solidFill>
                <a:latin typeface="Consolas"/>
              </a:rPr>
              <a:t>Texture2D</a:t>
            </a:r>
            <a:r>
              <a:rPr lang="en-GB" sz="4800" dirty="0" smtClean="0"/>
              <a:t> </a:t>
            </a:r>
            <a:r>
              <a:rPr lang="en-GB" dirty="0" smtClean="0"/>
              <a:t>type to hold an image to be drawn</a:t>
            </a:r>
          </a:p>
          <a:p>
            <a:r>
              <a:rPr lang="en-GB" dirty="0" smtClean="0"/>
              <a:t>It uses the </a:t>
            </a:r>
            <a:r>
              <a:rPr lang="en-GB" dirty="0">
                <a:solidFill>
                  <a:srgbClr val="2B91AF"/>
                </a:solidFill>
                <a:latin typeface="Consolas"/>
              </a:rPr>
              <a:t>Rectangle</a:t>
            </a:r>
            <a:r>
              <a:rPr lang="en-GB" dirty="0" smtClean="0"/>
              <a:t> type to position  the image on the screen</a:t>
            </a:r>
          </a:p>
          <a:p>
            <a:r>
              <a:rPr lang="en-GB" dirty="0" smtClean="0"/>
              <a:t>These two variables are used in the game  to position and display the Kinect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13</a:t>
            </a:fld>
            <a:endParaRPr lang="en-US" dirty="0"/>
          </a:p>
        </p:txBody>
      </p:sp>
      <p:sp>
        <p:nvSpPr>
          <p:cNvPr id="5" name="Text Placeholder 4"/>
          <p:cNvSpPr>
            <a:spLocks noGrp="1"/>
          </p:cNvSpPr>
          <p:nvPr>
            <p:ph type="body" sz="quarter" idx="11"/>
          </p:nvPr>
        </p:nvSpPr>
        <p:spPr>
          <a:xfrm>
            <a:off x="346841" y="1403350"/>
            <a:ext cx="8403021" cy="884070"/>
          </a:xfrm>
        </p:spPr>
        <p:txBody>
          <a:bodyPr/>
          <a:lstStyle/>
          <a:p>
            <a:r>
              <a:rPr lang="en-GB" dirty="0">
                <a:solidFill>
                  <a:srgbClr val="2B91AF"/>
                </a:solidFill>
                <a:latin typeface="Consolas"/>
              </a:rPr>
              <a:t>Rectangle</a:t>
            </a:r>
            <a:r>
              <a:rPr lang="en-GB" dirty="0">
                <a:solidFill>
                  <a:prstClr val="black"/>
                </a:solidFill>
                <a:latin typeface="Consolas"/>
              </a:rPr>
              <a:t> </a:t>
            </a:r>
            <a:r>
              <a:rPr lang="en-GB" dirty="0" err="1">
                <a:solidFill>
                  <a:prstClr val="black"/>
                </a:solidFill>
                <a:latin typeface="Consolas"/>
              </a:rPr>
              <a:t>videoDisplayRectangle</a:t>
            </a:r>
            <a:r>
              <a:rPr lang="en-GB" dirty="0">
                <a:solidFill>
                  <a:prstClr val="black"/>
                </a:solidFill>
                <a:latin typeface="Consolas"/>
              </a:rPr>
              <a:t>;</a:t>
            </a:r>
          </a:p>
          <a:p>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kinectVideoTexture</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4380344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display rectangle</a:t>
            </a:r>
            <a:endParaRPr lang="en-GB" dirty="0"/>
          </a:p>
        </p:txBody>
      </p:sp>
      <p:sp>
        <p:nvSpPr>
          <p:cNvPr id="3" name="Content Placeholder 2"/>
          <p:cNvSpPr>
            <a:spLocks noGrp="1"/>
          </p:cNvSpPr>
          <p:nvPr>
            <p:ph idx="1"/>
          </p:nvPr>
        </p:nvSpPr>
        <p:spPr>
          <a:xfrm>
            <a:off x="380770" y="4377128"/>
            <a:ext cx="8363938" cy="1606594"/>
          </a:xfrm>
        </p:spPr>
        <p:txBody>
          <a:bodyPr/>
          <a:lstStyle/>
          <a:p>
            <a:r>
              <a:rPr lang="en-GB" dirty="0" smtClean="0"/>
              <a:t>The </a:t>
            </a:r>
            <a:r>
              <a:rPr lang="en-GB" dirty="0" smtClean="0">
                <a:latin typeface="Consolas" pitchFamily="49" charset="0"/>
                <a:cs typeface="Consolas" pitchFamily="49" charset="0"/>
              </a:rPr>
              <a:t>Initialize</a:t>
            </a:r>
            <a:r>
              <a:rPr lang="en-GB" dirty="0" smtClean="0"/>
              <a:t> method creates the display rectangle</a:t>
            </a:r>
          </a:p>
          <a:p>
            <a:r>
              <a:rPr lang="en-GB" dirty="0" smtClean="0"/>
              <a:t>It makes it the same size as the screen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14</a:t>
            </a:fld>
            <a:endParaRPr lang="en-US" dirty="0"/>
          </a:p>
        </p:txBody>
      </p:sp>
      <p:sp>
        <p:nvSpPr>
          <p:cNvPr id="5" name="Text Placeholder 4"/>
          <p:cNvSpPr>
            <a:spLocks noGrp="1"/>
          </p:cNvSpPr>
          <p:nvPr>
            <p:ph type="body" sz="quarter" idx="11"/>
          </p:nvPr>
        </p:nvSpPr>
        <p:spPr>
          <a:xfrm>
            <a:off x="346841" y="1403350"/>
            <a:ext cx="8403021" cy="2767663"/>
          </a:xfrm>
        </p:spPr>
        <p:txBody>
          <a:bodyPr/>
          <a:lstStyle/>
          <a:p>
            <a:r>
              <a:rPr lang="en-GB" dirty="0">
                <a:solidFill>
                  <a:srgbClr val="0000FF"/>
                </a:solidFill>
                <a:latin typeface="Consolas"/>
              </a:rPr>
              <a:t>protected</a:t>
            </a:r>
            <a:r>
              <a:rPr lang="en-GB" dirty="0">
                <a:solidFill>
                  <a:prstClr val="black"/>
                </a:solidFill>
                <a:latin typeface="Consolas"/>
              </a:rPr>
              <a:t> </a:t>
            </a:r>
            <a:r>
              <a:rPr lang="en-GB" dirty="0">
                <a:solidFill>
                  <a:srgbClr val="0000FF"/>
                </a:solidFill>
                <a:latin typeface="Consolas"/>
              </a:rPr>
              <a:t>override</a:t>
            </a:r>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Initialize()</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videoDisplayRectangle</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Rectangle</a:t>
            </a:r>
            <a:r>
              <a:rPr lang="en-GB" dirty="0">
                <a:solidFill>
                  <a:prstClr val="black"/>
                </a:solidFill>
                <a:latin typeface="Consolas"/>
              </a:rPr>
              <a:t>(0, 0,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GraphicsDevice.Viewport.Width</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GraphicsDevice.Viewport.Height</a:t>
            </a:r>
            <a:r>
              <a:rPr lang="en-GB" dirty="0">
                <a:solidFill>
                  <a:prstClr val="black"/>
                </a:solidFill>
                <a:latin typeface="Consolas"/>
              </a:rPr>
              <a:t>);</a:t>
            </a:r>
          </a:p>
          <a:p>
            <a:r>
              <a:rPr lang="en-GB" dirty="0">
                <a:solidFill>
                  <a:prstClr val="black"/>
                </a:solidFill>
                <a:latin typeface="Consolas"/>
              </a:rPr>
              <a:t>    </a:t>
            </a:r>
            <a:r>
              <a:rPr lang="en-GB" dirty="0" err="1">
                <a:solidFill>
                  <a:srgbClr val="0000FF"/>
                </a:solidFill>
                <a:latin typeface="Consolas"/>
              </a:rPr>
              <a:t>base</a:t>
            </a:r>
            <a:r>
              <a:rPr lang="en-GB" dirty="0" err="1">
                <a:solidFill>
                  <a:prstClr val="black"/>
                </a:solidFill>
                <a:latin typeface="Consolas"/>
              </a:rPr>
              <a:t>.Initialize</a:t>
            </a:r>
            <a:r>
              <a:rPr lang="en-GB" dirty="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116336438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Drawing the Texture</a:t>
            </a:r>
            <a:endParaRPr lang="en-GB" dirty="0"/>
          </a:p>
        </p:txBody>
      </p:sp>
      <p:sp>
        <p:nvSpPr>
          <p:cNvPr id="3" name="Content Placeholder 2"/>
          <p:cNvSpPr>
            <a:spLocks noGrp="1"/>
          </p:cNvSpPr>
          <p:nvPr>
            <p:ph idx="1"/>
          </p:nvPr>
        </p:nvSpPr>
        <p:spPr>
          <a:xfrm>
            <a:off x="380770" y="5516380"/>
            <a:ext cx="8363938" cy="498598"/>
          </a:xfrm>
        </p:spPr>
        <p:txBody>
          <a:bodyPr/>
          <a:lstStyle/>
          <a:p>
            <a:r>
              <a:rPr lang="en-GB" dirty="0" smtClean="0"/>
              <a:t>The </a:t>
            </a:r>
            <a:r>
              <a:rPr lang="en-GB" dirty="0">
                <a:latin typeface="Consolas" pitchFamily="49" charset="0"/>
                <a:cs typeface="Consolas" pitchFamily="49" charset="0"/>
              </a:rPr>
              <a:t>Draw</a:t>
            </a:r>
            <a:r>
              <a:rPr lang="en-GB" dirty="0" smtClean="0"/>
              <a:t> method draws the texture if it exists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15</a:t>
            </a:fld>
            <a:endParaRPr lang="en-US" dirty="0"/>
          </a:p>
        </p:txBody>
      </p:sp>
      <p:sp>
        <p:nvSpPr>
          <p:cNvPr id="5" name="Text Placeholder 4"/>
          <p:cNvSpPr>
            <a:spLocks noGrp="1"/>
          </p:cNvSpPr>
          <p:nvPr>
            <p:ph type="body" sz="quarter" idx="11"/>
          </p:nvPr>
        </p:nvSpPr>
        <p:spPr>
          <a:xfrm>
            <a:off x="346841" y="1403350"/>
            <a:ext cx="8403021" cy="4060324"/>
          </a:xfrm>
        </p:spPr>
        <p:txBody>
          <a:bodyPr/>
          <a:lstStyle/>
          <a:p>
            <a:r>
              <a:rPr lang="en-GB" dirty="0">
                <a:solidFill>
                  <a:srgbClr val="0000FF"/>
                </a:solidFill>
                <a:latin typeface="Consolas"/>
              </a:rPr>
              <a:t>protected</a:t>
            </a:r>
            <a:r>
              <a:rPr lang="en-GB" dirty="0">
                <a:solidFill>
                  <a:prstClr val="black"/>
                </a:solidFill>
                <a:latin typeface="Consolas"/>
              </a:rPr>
              <a:t> </a:t>
            </a:r>
            <a:r>
              <a:rPr lang="en-GB" dirty="0">
                <a:solidFill>
                  <a:srgbClr val="0000FF"/>
                </a:solidFill>
                <a:latin typeface="Consolas"/>
              </a:rPr>
              <a:t>override</a:t>
            </a:r>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Draw(</a:t>
            </a:r>
            <a:r>
              <a:rPr lang="en-GB" dirty="0" err="1">
                <a:solidFill>
                  <a:srgbClr val="2B91AF"/>
                </a:solidFill>
                <a:latin typeface="Consolas"/>
              </a:rPr>
              <a:t>GameTime</a:t>
            </a:r>
            <a:r>
              <a:rPr lang="en-GB" dirty="0">
                <a:solidFill>
                  <a:prstClr val="black"/>
                </a:solidFill>
                <a:latin typeface="Consolas"/>
              </a:rPr>
              <a:t> </a:t>
            </a:r>
            <a:r>
              <a:rPr lang="en-GB" dirty="0" err="1">
                <a:solidFill>
                  <a:prstClr val="black"/>
                </a:solidFill>
                <a:latin typeface="Consolas"/>
              </a:rPr>
              <a:t>gameTime</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GraphicsDevice.Clear</a:t>
            </a:r>
            <a:r>
              <a:rPr lang="en-GB" dirty="0">
                <a:solidFill>
                  <a:prstClr val="black"/>
                </a:solidFill>
                <a:latin typeface="Consolas"/>
              </a:rPr>
              <a:t>(</a:t>
            </a:r>
            <a:r>
              <a:rPr lang="en-GB" dirty="0" err="1">
                <a:solidFill>
                  <a:srgbClr val="2B91AF"/>
                </a:solidFill>
                <a:latin typeface="Consolas"/>
              </a:rPr>
              <a:t>Color</a:t>
            </a:r>
            <a:r>
              <a:rPr lang="en-GB" dirty="0" err="1">
                <a:solidFill>
                  <a:prstClr val="black"/>
                </a:solidFill>
                <a:latin typeface="Consolas"/>
              </a:rPr>
              <a:t>.CornflowerBlue</a:t>
            </a:r>
            <a:r>
              <a:rPr lang="en-GB" dirty="0">
                <a:solidFill>
                  <a:prstClr val="black"/>
                </a:solidFill>
                <a:latin typeface="Consolas"/>
              </a:rPr>
              <a:t>);</a:t>
            </a:r>
          </a:p>
          <a:p>
            <a:r>
              <a:rPr lang="en-GB" dirty="0" smtClean="0">
                <a:solidFill>
                  <a:prstClr val="black"/>
                </a:solidFill>
                <a:latin typeface="Consolas"/>
              </a:rPr>
              <a:t>    </a:t>
            </a:r>
            <a:r>
              <a:rPr lang="en-GB" dirty="0" err="1">
                <a:solidFill>
                  <a:prstClr val="black"/>
                </a:solidFill>
                <a:latin typeface="Consolas"/>
              </a:rPr>
              <a:t>spriteBatch.Begin</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kinectVideoTexture</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spriteBatch.Draw</a:t>
            </a:r>
            <a:r>
              <a:rPr lang="en-GB" dirty="0" smtClean="0">
                <a:solidFill>
                  <a:prstClr val="black"/>
                </a:solidFill>
                <a:latin typeface="Consolas"/>
              </a:rPr>
              <a:t>(</a:t>
            </a:r>
            <a:r>
              <a:rPr lang="en-GB" dirty="0" err="1" smtClean="0">
                <a:solidFill>
                  <a:prstClr val="black"/>
                </a:solidFill>
                <a:latin typeface="Consolas"/>
              </a:rPr>
              <a:t>kinectVideoTexture</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videoDisplayRectangle</a:t>
            </a:r>
            <a:r>
              <a:rPr lang="en-GB" dirty="0">
                <a:solidFill>
                  <a:prstClr val="black"/>
                </a:solidFill>
                <a:latin typeface="Consolas"/>
              </a:rPr>
              <a:t>, </a:t>
            </a:r>
            <a:r>
              <a:rPr lang="en-GB" dirty="0" err="1">
                <a:solidFill>
                  <a:srgbClr val="2B91AF"/>
                </a:solidFill>
                <a:latin typeface="Consolas"/>
              </a:rPr>
              <a:t>Color</a:t>
            </a:r>
            <a:r>
              <a:rPr lang="en-GB" dirty="0" err="1">
                <a:solidFill>
                  <a:prstClr val="black"/>
                </a:solidFill>
                <a:latin typeface="Consolas"/>
              </a:rPr>
              <a:t>.White</a:t>
            </a:r>
            <a:r>
              <a:rPr lang="en-GB" dirty="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spriteBatch.End</a:t>
            </a:r>
            <a:r>
              <a:rPr lang="en-GB" dirty="0">
                <a:solidFill>
                  <a:prstClr val="black"/>
                </a:solidFill>
                <a:latin typeface="Consolas"/>
              </a:rPr>
              <a:t>();</a:t>
            </a:r>
          </a:p>
          <a:p>
            <a:r>
              <a:rPr lang="en-GB" dirty="0" smtClean="0">
                <a:solidFill>
                  <a:prstClr val="black"/>
                </a:solidFill>
                <a:latin typeface="Consolas"/>
              </a:rPr>
              <a:t>    </a:t>
            </a:r>
            <a:r>
              <a:rPr lang="en-GB" dirty="0" err="1">
                <a:solidFill>
                  <a:srgbClr val="0000FF"/>
                </a:solidFill>
                <a:latin typeface="Consolas"/>
              </a:rPr>
              <a:t>base</a:t>
            </a:r>
            <a:r>
              <a:rPr lang="en-GB" dirty="0" err="1">
                <a:solidFill>
                  <a:prstClr val="black"/>
                </a:solidFill>
                <a:latin typeface="Consolas"/>
              </a:rPr>
              <a:t>.Draw</a:t>
            </a:r>
            <a:r>
              <a:rPr lang="en-GB" dirty="0">
                <a:solidFill>
                  <a:prstClr val="black"/>
                </a:solidFill>
                <a:latin typeface="Consolas"/>
              </a:rPr>
              <a:t>(</a:t>
            </a:r>
            <a:r>
              <a:rPr lang="en-GB" dirty="0" err="1">
                <a:solidFill>
                  <a:prstClr val="black"/>
                </a:solidFill>
                <a:latin typeface="Consolas"/>
              </a:rPr>
              <a:t>gameTime</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63479693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Textures in Software</a:t>
            </a:r>
            <a:endParaRPr lang="en-GB" dirty="0"/>
          </a:p>
        </p:txBody>
      </p:sp>
      <p:sp>
        <p:nvSpPr>
          <p:cNvPr id="3" name="Content Placeholder 2"/>
          <p:cNvSpPr>
            <a:spLocks noGrp="1"/>
          </p:cNvSpPr>
          <p:nvPr>
            <p:ph idx="1"/>
          </p:nvPr>
        </p:nvSpPr>
        <p:spPr>
          <a:xfrm>
            <a:off x="380770" y="4934309"/>
            <a:ext cx="8363938" cy="1582059"/>
          </a:xfrm>
        </p:spPr>
        <p:txBody>
          <a:bodyPr/>
          <a:lstStyle/>
          <a:p>
            <a:r>
              <a:rPr lang="en-GB" dirty="0" smtClean="0"/>
              <a:t>A program can create an array of colour values which  can then be used to define a texture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16</a:t>
            </a:fld>
            <a:endParaRPr lang="en-US" dirty="0"/>
          </a:p>
        </p:txBody>
      </p:sp>
      <p:sp>
        <p:nvSpPr>
          <p:cNvPr id="5" name="Text Placeholder 4"/>
          <p:cNvSpPr>
            <a:spLocks noGrp="1"/>
          </p:cNvSpPr>
          <p:nvPr>
            <p:ph type="body" sz="quarter" idx="11"/>
          </p:nvPr>
        </p:nvSpPr>
        <p:spPr>
          <a:xfrm>
            <a:off x="346841" y="1403350"/>
            <a:ext cx="8403021" cy="3432460"/>
          </a:xfrm>
        </p:spPr>
        <p:txBody>
          <a:bodyPr/>
          <a:lstStyle/>
          <a:p>
            <a:r>
              <a:rPr lang="en-GB" dirty="0" err="1" smtClean="0">
                <a:latin typeface="Consolas"/>
              </a:rPr>
              <a:t>kinectVideoTexture</a:t>
            </a:r>
            <a:r>
              <a:rPr lang="en-GB" dirty="0" smtClean="0">
                <a:latin typeface="Consolas"/>
              </a:rPr>
              <a:t> </a:t>
            </a:r>
            <a:r>
              <a:rPr lang="en-GB" dirty="0">
                <a:latin typeface="Consolas"/>
              </a:rPr>
              <a:t>=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a:t>
            </a:r>
            <a:r>
              <a:rPr lang="en-GB" dirty="0" err="1">
                <a:solidFill>
                  <a:prstClr val="black"/>
                </a:solidFill>
                <a:latin typeface="Consolas"/>
              </a:rPr>
              <a:t>GraphicsDevice</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kinectVideoWidth</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kinectVideoHeight</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a:t>
            </a:r>
          </a:p>
          <a:p>
            <a:r>
              <a:rPr lang="en-GB" dirty="0" smtClean="0">
                <a:solidFill>
                  <a:srgbClr val="2B91AF"/>
                </a:solidFill>
                <a:latin typeface="Consolas"/>
              </a:rPr>
              <a:t/>
            </a:r>
            <a:br>
              <a:rPr lang="en-GB" dirty="0" smtClean="0">
                <a:solidFill>
                  <a:srgbClr val="2B91AF"/>
                </a:solidFill>
                <a:latin typeface="Consolas"/>
              </a:rPr>
            </a:br>
            <a:r>
              <a:rPr lang="en-GB" dirty="0" err="1" smtClean="0">
                <a:solidFill>
                  <a:srgbClr val="2B91AF"/>
                </a:solidFill>
                <a:latin typeface="Consolas"/>
              </a:rPr>
              <a:t>Color</a:t>
            </a:r>
            <a:r>
              <a:rPr lang="en-GB" dirty="0" smtClean="0">
                <a:solidFill>
                  <a:prstClr val="black"/>
                </a:solidFill>
                <a:latin typeface="Consolas"/>
              </a:rPr>
              <a:t>[] bitmap = </a:t>
            </a:r>
            <a:r>
              <a:rPr lang="en-GB" dirty="0" smtClean="0">
                <a:solidFill>
                  <a:srgbClr val="0000FF"/>
                </a:solidFill>
                <a:latin typeface="Consolas"/>
              </a:rPr>
              <a:t>new</a:t>
            </a:r>
            <a:r>
              <a:rPr lang="en-GB" dirty="0" smtClean="0">
                <a:solidFill>
                  <a:prstClr val="black"/>
                </a:solidFill>
                <a:latin typeface="Consolas"/>
              </a:rPr>
              <a:t> </a:t>
            </a:r>
            <a:r>
              <a:rPr lang="en-GB" dirty="0" err="1" smtClean="0">
                <a:solidFill>
                  <a:srgbClr val="2B91AF"/>
                </a:solidFill>
                <a:latin typeface="Consolas"/>
              </a:rPr>
              <a:t>Color</a:t>
            </a:r>
            <a:r>
              <a:rPr lang="en-GB" dirty="0" smtClean="0">
                <a:solidFill>
                  <a:prstClr val="black"/>
                </a:solidFill>
                <a:latin typeface="Consolas"/>
              </a:rPr>
              <a:t>[</a:t>
            </a:r>
            <a:r>
              <a:rPr lang="en-GB" dirty="0" err="1" smtClean="0">
                <a:solidFill>
                  <a:prstClr val="black"/>
                </a:solidFill>
                <a:latin typeface="Consolas"/>
              </a:rPr>
              <a:t>kinectVideoWidth</a:t>
            </a:r>
            <a:r>
              <a:rPr lang="en-GB" dirty="0" smtClean="0">
                <a:solidFill>
                  <a:prstClr val="black"/>
                </a:solidFill>
                <a:latin typeface="Consolas"/>
              </a:rPr>
              <a:t> *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kinectVideoHeight</a:t>
            </a:r>
            <a:r>
              <a:rPr lang="en-GB" dirty="0" smtClean="0">
                <a:solidFill>
                  <a:prstClr val="black"/>
                </a:solidFill>
                <a:latin typeface="Consolas"/>
              </a:rPr>
              <a:t>];</a:t>
            </a:r>
          </a:p>
          <a:p>
            <a:r>
              <a:rPr lang="en-GB" dirty="0" smtClean="0">
                <a:solidFill>
                  <a:prstClr val="black"/>
                </a:solidFill>
                <a:latin typeface="Consolas"/>
              </a:rPr>
              <a:t>...</a:t>
            </a:r>
          </a:p>
          <a:p>
            <a:r>
              <a:rPr lang="en-GB" dirty="0" err="1"/>
              <a:t>kinectVideoTexture.SetData</a:t>
            </a:r>
            <a:r>
              <a:rPr lang="en-GB" dirty="0"/>
              <a:t>(bitmap</a:t>
            </a:r>
            <a:r>
              <a:rPr lang="en-GB" dirty="0" smtClean="0"/>
              <a:t>);</a:t>
            </a:r>
            <a:endParaRPr lang="en-GB" dirty="0"/>
          </a:p>
        </p:txBody>
      </p:sp>
    </p:spTree>
    <p:extLst>
      <p:ext uri="{BB962C8B-B14F-4D97-AF65-F5344CB8AC3E}">
        <p14:creationId xmlns:p14="http://schemas.microsoft.com/office/powerpoint/2010/main" val="247855615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1 Creating textures from programs</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17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955" y="1478373"/>
            <a:ext cx="4214004" cy="267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0869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a:t>
            </a:r>
            <a:r>
              <a:rPr lang="en-GB" dirty="0" err="1" smtClean="0"/>
              <a:t>ColorFrameReady</a:t>
            </a:r>
            <a:r>
              <a:rPr lang="en-GB" dirty="0" smtClean="0"/>
              <a:t> event</a:t>
            </a:r>
            <a:endParaRPr lang="en-GB" dirty="0"/>
          </a:p>
        </p:txBody>
      </p:sp>
      <p:sp>
        <p:nvSpPr>
          <p:cNvPr id="6" name="Content Placeholder 5"/>
          <p:cNvSpPr>
            <a:spLocks noGrp="1"/>
          </p:cNvSpPr>
          <p:nvPr>
            <p:ph idx="1"/>
          </p:nvPr>
        </p:nvSpPr>
        <p:spPr>
          <a:xfrm>
            <a:off x="380770" y="3916392"/>
            <a:ext cx="8363938" cy="2105192"/>
          </a:xfrm>
        </p:spPr>
        <p:txBody>
          <a:bodyPr/>
          <a:lstStyle/>
          <a:p>
            <a:r>
              <a:rPr lang="en-GB" dirty="0" smtClean="0"/>
              <a:t>When this method runs it must copy the video data from the camera into an XNA texture</a:t>
            </a:r>
          </a:p>
          <a:p>
            <a:r>
              <a:rPr lang="en-GB" dirty="0" smtClean="0"/>
              <a:t>This will then be displayed by the </a:t>
            </a:r>
            <a:r>
              <a:rPr lang="en-GB" dirty="0" smtClean="0">
                <a:latin typeface="Consolas" pitchFamily="49" charset="0"/>
                <a:cs typeface="Consolas" pitchFamily="49" charset="0"/>
              </a:rPr>
              <a:t>Draw</a:t>
            </a:r>
            <a:r>
              <a:rPr lang="en-GB" dirty="0" smtClean="0"/>
              <a:t> method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18</a:t>
            </a:fld>
            <a:endParaRPr lang="en-US" dirty="0"/>
          </a:p>
        </p:txBody>
      </p:sp>
      <p:sp>
        <p:nvSpPr>
          <p:cNvPr id="7" name="Text Placeholder 6"/>
          <p:cNvSpPr>
            <a:spLocks noGrp="1"/>
          </p:cNvSpPr>
          <p:nvPr>
            <p:ph type="body" sz="quarter" idx="11"/>
          </p:nvPr>
        </p:nvSpPr>
        <p:spPr>
          <a:xfrm>
            <a:off x="346841" y="1403350"/>
            <a:ext cx="8403021" cy="2361398"/>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myKinect_ColorFrameReady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a:t>
            </a:r>
            <a:br>
              <a:rPr lang="en-GB" dirty="0">
                <a:solidFill>
                  <a:prstClr val="black"/>
                </a:solidFill>
                <a:latin typeface="Consolas"/>
              </a:rPr>
            </a:br>
            <a:r>
              <a:rPr lang="en-GB" dirty="0">
                <a:solidFill>
                  <a:prstClr val="black"/>
                </a:solidFill>
                <a:latin typeface="Consolas"/>
              </a:rPr>
              <a:t>                      </a:t>
            </a:r>
            <a:r>
              <a:rPr lang="en-GB" dirty="0" err="1">
                <a:solidFill>
                  <a:srgbClr val="2B91AF"/>
                </a:solidFill>
                <a:latin typeface="Consolas"/>
              </a:rPr>
              <a:t>ColorImageFrameReadyEventArgs</a:t>
            </a:r>
            <a:r>
              <a:rPr lang="en-GB" dirty="0">
                <a:solidFill>
                  <a:prstClr val="black"/>
                </a:solidFill>
                <a:latin typeface="Consolas"/>
              </a:rPr>
              <a:t> e)</a:t>
            </a:r>
          </a:p>
          <a:p>
            <a:r>
              <a:rPr lang="en-GB" dirty="0">
                <a:solidFill>
                  <a:prstClr val="black"/>
                </a:solidFill>
                <a:latin typeface="Consolas"/>
              </a:rPr>
              <a:t>{</a:t>
            </a:r>
            <a:br>
              <a:rPr lang="en-GB" dirty="0">
                <a:solidFill>
                  <a:prstClr val="black"/>
                </a:solidFill>
                <a:latin typeface="Consolas"/>
              </a:rPr>
            </a:br>
            <a:r>
              <a:rPr lang="en-GB" dirty="0">
                <a:solidFill>
                  <a:prstClr val="black"/>
                </a:solidFill>
                <a:latin typeface="Consolas"/>
              </a:rPr>
              <a:t>    </a:t>
            </a:r>
            <a:r>
              <a:rPr lang="en-GB" dirty="0">
                <a:solidFill>
                  <a:srgbClr val="008000"/>
                </a:solidFill>
                <a:latin typeface="Consolas"/>
              </a:rPr>
              <a:t>// this method will be called each time there</a:t>
            </a:r>
          </a:p>
          <a:p>
            <a:r>
              <a:rPr lang="en-GB" dirty="0">
                <a:solidFill>
                  <a:prstClr val="black"/>
                </a:solidFill>
                <a:latin typeface="Consolas"/>
              </a:rPr>
              <a:t>    </a:t>
            </a:r>
            <a:r>
              <a:rPr lang="en-GB" dirty="0">
                <a:solidFill>
                  <a:srgbClr val="008000"/>
                </a:solidFill>
                <a:latin typeface="Consolas"/>
              </a:rPr>
              <a:t>// is a new frame ready from the image sensor</a:t>
            </a:r>
            <a:endParaRPr lang="en-GB" dirty="0">
              <a:solidFill>
                <a:prstClr val="black"/>
              </a:solidFill>
              <a:latin typeface="Consolas"/>
            </a:endParaRPr>
          </a:p>
          <a:p>
            <a:r>
              <a:rPr lang="en-GB" dirty="0">
                <a:solidFill>
                  <a:prstClr val="black"/>
                </a:solidFill>
                <a:latin typeface="Consolas"/>
              </a:rPr>
              <a:t>}</a:t>
            </a:r>
            <a:endParaRPr lang="en-GB" dirty="0"/>
          </a:p>
        </p:txBody>
      </p:sp>
    </p:spTree>
    <p:extLst>
      <p:ext uri="{BB962C8B-B14F-4D97-AF65-F5344CB8AC3E}">
        <p14:creationId xmlns:p14="http://schemas.microsoft.com/office/powerpoint/2010/main" val="72204362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a:t>
            </a:r>
            <a:r>
              <a:rPr lang="en-GB" dirty="0" err="1" smtClean="0"/>
              <a:t>ColorFrameReady</a:t>
            </a:r>
            <a:r>
              <a:rPr lang="en-GB" dirty="0" smtClean="0"/>
              <a:t> event</a:t>
            </a:r>
            <a:endParaRPr lang="en-GB" dirty="0"/>
          </a:p>
        </p:txBody>
      </p:sp>
      <p:sp>
        <p:nvSpPr>
          <p:cNvPr id="6" name="Content Placeholder 5"/>
          <p:cNvSpPr>
            <a:spLocks noGrp="1"/>
          </p:cNvSpPr>
          <p:nvPr>
            <p:ph idx="1"/>
          </p:nvPr>
        </p:nvSpPr>
        <p:spPr>
          <a:xfrm>
            <a:off x="380770" y="3916392"/>
            <a:ext cx="8363938" cy="2105192"/>
          </a:xfrm>
        </p:spPr>
        <p:txBody>
          <a:bodyPr/>
          <a:lstStyle/>
          <a:p>
            <a:r>
              <a:rPr lang="en-GB" dirty="0"/>
              <a:t>The </a:t>
            </a:r>
            <a:r>
              <a:rPr lang="en-GB" dirty="0" err="1" smtClean="0">
                <a:solidFill>
                  <a:srgbClr val="2B91AF"/>
                </a:solidFill>
                <a:latin typeface="Consolas"/>
              </a:rPr>
              <a:t>ColorImageFrameReadyEventArgs</a:t>
            </a:r>
            <a:r>
              <a:rPr lang="en-GB" dirty="0" smtClean="0">
                <a:solidFill>
                  <a:prstClr val="black"/>
                </a:solidFill>
                <a:latin typeface="Consolas"/>
              </a:rPr>
              <a:t> </a:t>
            </a:r>
            <a:r>
              <a:rPr lang="en-GB" dirty="0"/>
              <a:t>parameter </a:t>
            </a:r>
            <a:r>
              <a:rPr lang="en-GB" dirty="0">
                <a:latin typeface="Consolas" pitchFamily="49" charset="0"/>
                <a:cs typeface="Consolas" pitchFamily="49" charset="0"/>
              </a:rPr>
              <a:t>e</a:t>
            </a:r>
            <a:r>
              <a:rPr lang="en-GB" dirty="0"/>
              <a:t> </a:t>
            </a:r>
            <a:r>
              <a:rPr lang="en-GB" dirty="0" smtClean="0"/>
              <a:t>gives access to the </a:t>
            </a:r>
            <a:r>
              <a:rPr lang="en-GB" dirty="0"/>
              <a:t>image data </a:t>
            </a:r>
          </a:p>
          <a:p>
            <a:r>
              <a:rPr lang="en-GB" dirty="0"/>
              <a:t>This is provided in a variable of type </a:t>
            </a:r>
            <a:r>
              <a:rPr lang="en-GB" dirty="0" err="1" smtClean="0">
                <a:solidFill>
                  <a:srgbClr val="2B91AF"/>
                </a:solidFill>
                <a:latin typeface="Consolas"/>
              </a:rPr>
              <a:t>ColorImageFrame</a:t>
            </a:r>
            <a:r>
              <a:rPr lang="en-GB" dirty="0" smtClean="0">
                <a:solidFill>
                  <a:prstClr val="black"/>
                </a:solidFill>
                <a:latin typeface="Consolas"/>
              </a:rPr>
              <a:t>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19</a:t>
            </a:fld>
            <a:endParaRPr lang="en-US" dirty="0"/>
          </a:p>
        </p:txBody>
      </p:sp>
      <p:sp>
        <p:nvSpPr>
          <p:cNvPr id="7" name="Text Placeholder 6"/>
          <p:cNvSpPr>
            <a:spLocks noGrp="1"/>
          </p:cNvSpPr>
          <p:nvPr>
            <p:ph type="body" sz="quarter" idx="11"/>
          </p:nvPr>
        </p:nvSpPr>
        <p:spPr>
          <a:xfrm>
            <a:off x="346841" y="1403350"/>
            <a:ext cx="8403021" cy="2361398"/>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myKinect_ColorFrameReady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a:t>
            </a:r>
            <a:br>
              <a:rPr lang="en-GB" dirty="0">
                <a:solidFill>
                  <a:prstClr val="black"/>
                </a:solidFill>
                <a:latin typeface="Consolas"/>
              </a:rPr>
            </a:br>
            <a:r>
              <a:rPr lang="en-GB" dirty="0">
                <a:solidFill>
                  <a:prstClr val="black"/>
                </a:solidFill>
                <a:latin typeface="Consolas"/>
              </a:rPr>
              <a:t>                      </a:t>
            </a:r>
            <a:r>
              <a:rPr lang="en-GB" dirty="0" err="1">
                <a:solidFill>
                  <a:srgbClr val="2B91AF"/>
                </a:solidFill>
                <a:latin typeface="Consolas"/>
              </a:rPr>
              <a:t>ColorImageFrameReadyEventArgs</a:t>
            </a:r>
            <a:r>
              <a:rPr lang="en-GB" dirty="0">
                <a:solidFill>
                  <a:prstClr val="black"/>
                </a:solidFill>
                <a:latin typeface="Consolas"/>
              </a:rPr>
              <a:t> e)</a:t>
            </a:r>
          </a:p>
          <a:p>
            <a:r>
              <a:rPr lang="en-GB" dirty="0">
                <a:solidFill>
                  <a:prstClr val="black"/>
                </a:solidFill>
                <a:latin typeface="Consolas"/>
              </a:rPr>
              <a:t>{</a:t>
            </a:r>
            <a:br>
              <a:rPr lang="en-GB" dirty="0">
                <a:solidFill>
                  <a:prstClr val="black"/>
                </a:solidFill>
                <a:latin typeface="Consolas"/>
              </a:rPr>
            </a:br>
            <a:r>
              <a:rPr lang="en-GB" dirty="0">
                <a:solidFill>
                  <a:prstClr val="black"/>
                </a:solidFill>
                <a:latin typeface="Consolas"/>
              </a:rPr>
              <a:t>    </a:t>
            </a:r>
            <a:r>
              <a:rPr lang="en-GB" dirty="0">
                <a:solidFill>
                  <a:srgbClr val="008000"/>
                </a:solidFill>
                <a:latin typeface="Consolas"/>
              </a:rPr>
              <a:t>// this method will be called each time there</a:t>
            </a:r>
          </a:p>
          <a:p>
            <a:r>
              <a:rPr lang="en-GB" dirty="0">
                <a:solidFill>
                  <a:prstClr val="black"/>
                </a:solidFill>
                <a:latin typeface="Consolas"/>
              </a:rPr>
              <a:t>    </a:t>
            </a:r>
            <a:r>
              <a:rPr lang="en-GB" dirty="0">
                <a:solidFill>
                  <a:srgbClr val="008000"/>
                </a:solidFill>
                <a:latin typeface="Consolas"/>
              </a:rPr>
              <a:t>// is a new frame ready from the image sensor</a:t>
            </a:r>
            <a:endParaRPr lang="en-GB" dirty="0">
              <a:solidFill>
                <a:prstClr val="black"/>
              </a:solidFill>
              <a:latin typeface="Consolas"/>
            </a:endParaRPr>
          </a:p>
          <a:p>
            <a:r>
              <a:rPr lang="en-GB" dirty="0">
                <a:solidFill>
                  <a:prstClr val="black"/>
                </a:solidFill>
                <a:latin typeface="Consolas"/>
              </a:rPr>
              <a:t>}</a:t>
            </a:r>
            <a:endParaRPr lang="en-GB" dirty="0"/>
          </a:p>
        </p:txBody>
      </p:sp>
      <p:sp>
        <p:nvSpPr>
          <p:cNvPr id="8" name="Rectangle 7"/>
          <p:cNvSpPr/>
          <p:nvPr/>
        </p:nvSpPr>
        <p:spPr bwMode="auto">
          <a:xfrm>
            <a:off x="3588305" y="1790475"/>
            <a:ext cx="4744811" cy="404735"/>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6602437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a:xfrm>
            <a:off x="380770" y="1371600"/>
            <a:ext cx="8363938" cy="4542782"/>
          </a:xfrm>
        </p:spPr>
        <p:txBody>
          <a:bodyPr>
            <a:spAutoFit/>
          </a:bodyPr>
          <a:lstStyle/>
          <a:p>
            <a:r>
              <a:rPr lang="en-GB" dirty="0" smtClean="0"/>
              <a:t>Adding the Kinect components to a Windows application</a:t>
            </a:r>
          </a:p>
          <a:p>
            <a:r>
              <a:rPr lang="en-GB" dirty="0" smtClean="0"/>
              <a:t>Creating a Kinect runtime instance</a:t>
            </a:r>
          </a:p>
          <a:p>
            <a:r>
              <a:rPr lang="en-GB" dirty="0" smtClean="0"/>
              <a:t>Configuring and starting the Kinect video camera</a:t>
            </a:r>
          </a:p>
          <a:p>
            <a:r>
              <a:rPr lang="en-GB" dirty="0" smtClean="0"/>
              <a:t>Building XNA textures from video data</a:t>
            </a:r>
          </a:p>
          <a:p>
            <a:r>
              <a:rPr lang="en-GB" dirty="0" smtClean="0"/>
              <a:t>Displaying error information in XNA programs</a:t>
            </a:r>
          </a:p>
          <a:p>
            <a:endParaRPr lang="en-GB" dirty="0" smtClean="0"/>
          </a:p>
        </p:txBody>
      </p:sp>
      <p:sp>
        <p:nvSpPr>
          <p:cNvPr id="4" name="Slide Number Placeholder 3"/>
          <p:cNvSpPr>
            <a:spLocks noGrp="1"/>
          </p:cNvSpPr>
          <p:nvPr>
            <p:ph type="sldNum" sz="quarter" idx="10"/>
          </p:nvPr>
        </p:nvSpPr>
        <p:spPr/>
        <p:txBody>
          <a:bodyPr/>
          <a:lstStyle/>
          <a:p>
            <a:fld id="{271031BA-9959-4FE2-909F-37D65262A7B4}" type="slidenum">
              <a:rPr lang="en-US" smtClean="0"/>
              <a:pPr/>
              <a:t>2</a:t>
            </a:fld>
            <a:endParaRPr lang="en-US" dirty="0"/>
          </a:p>
        </p:txBody>
      </p:sp>
    </p:spTree>
    <p:extLst>
      <p:ext uri="{BB962C8B-B14F-4D97-AF65-F5344CB8AC3E}">
        <p14:creationId xmlns:p14="http://schemas.microsoft.com/office/powerpoint/2010/main" val="5925485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a:t>
            </a:r>
            <a:r>
              <a:rPr lang="en-GB" dirty="0" err="1" smtClean="0"/>
              <a:t>ColorFrameReady</a:t>
            </a:r>
            <a:r>
              <a:rPr lang="en-GB" dirty="0" smtClean="0"/>
              <a:t> event</a:t>
            </a:r>
            <a:endParaRPr lang="en-GB" dirty="0"/>
          </a:p>
        </p:txBody>
      </p:sp>
      <p:sp>
        <p:nvSpPr>
          <p:cNvPr id="6" name="Content Placeholder 5"/>
          <p:cNvSpPr>
            <a:spLocks noGrp="1"/>
          </p:cNvSpPr>
          <p:nvPr>
            <p:ph idx="1"/>
          </p:nvPr>
        </p:nvSpPr>
        <p:spPr>
          <a:xfrm>
            <a:off x="380770" y="4572000"/>
            <a:ext cx="8363938" cy="1606594"/>
          </a:xfrm>
        </p:spPr>
        <p:txBody>
          <a:bodyPr/>
          <a:lstStyle/>
          <a:p>
            <a:r>
              <a:rPr lang="en-GB" dirty="0"/>
              <a:t>The </a:t>
            </a:r>
            <a:r>
              <a:rPr lang="en-GB" dirty="0" err="1" smtClean="0">
                <a:solidFill>
                  <a:schemeClr val="accent6">
                    <a:lumMod val="50000"/>
                  </a:schemeClr>
                </a:solidFill>
                <a:latin typeface="Consolas"/>
              </a:rPr>
              <a:t>OpenColorImageFrame</a:t>
            </a:r>
            <a:r>
              <a:rPr lang="en-GB" dirty="0" smtClean="0"/>
              <a:t> method gets the colour frame from the parameter </a:t>
            </a:r>
            <a:r>
              <a:rPr lang="en-GB" dirty="0" smtClean="0">
                <a:latin typeface="Consolas" pitchFamily="49" charset="0"/>
                <a:cs typeface="Consolas" pitchFamily="49" charset="0"/>
              </a:rPr>
              <a:t>e</a:t>
            </a:r>
          </a:p>
          <a:p>
            <a:r>
              <a:rPr lang="en-GB" dirty="0" smtClean="0"/>
              <a:t>The frame contains the colour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20</a:t>
            </a:fld>
            <a:endParaRPr lang="en-US" dirty="0"/>
          </a:p>
        </p:txBody>
      </p:sp>
      <p:sp>
        <p:nvSpPr>
          <p:cNvPr id="7" name="Text Placeholder 6"/>
          <p:cNvSpPr>
            <a:spLocks noGrp="1"/>
          </p:cNvSpPr>
          <p:nvPr>
            <p:ph type="body" sz="quarter" idx="11"/>
          </p:nvPr>
        </p:nvSpPr>
        <p:spPr>
          <a:xfrm>
            <a:off x="346841" y="1403350"/>
            <a:ext cx="8403021" cy="302619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myKinect_ColorFrameReady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a:t>
            </a:r>
            <a:br>
              <a:rPr lang="en-GB" dirty="0">
                <a:solidFill>
                  <a:prstClr val="black"/>
                </a:solidFill>
                <a:latin typeface="Consolas"/>
              </a:rPr>
            </a:br>
            <a:r>
              <a:rPr lang="en-GB" dirty="0">
                <a:solidFill>
                  <a:prstClr val="black"/>
                </a:solidFill>
                <a:latin typeface="Consolas"/>
              </a:rPr>
              <a:t>                      </a:t>
            </a:r>
            <a:r>
              <a:rPr lang="en-GB" dirty="0" err="1">
                <a:solidFill>
                  <a:srgbClr val="2B91AF"/>
                </a:solidFill>
                <a:latin typeface="Consolas"/>
              </a:rPr>
              <a:t>ColorImageFrameReadyEventArgs</a:t>
            </a:r>
            <a:r>
              <a:rPr lang="en-GB" dirty="0">
                <a:solidFill>
                  <a:prstClr val="black"/>
                </a:solidFill>
                <a:latin typeface="Consolas"/>
              </a:rPr>
              <a:t> e)</a:t>
            </a:r>
          </a:p>
          <a:p>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srgbClr val="0000FF"/>
                </a:solidFill>
                <a:latin typeface="Consolas"/>
              </a:rPr>
              <a:t>using</a:t>
            </a:r>
            <a:r>
              <a:rPr lang="en-GB" dirty="0">
                <a:solidFill>
                  <a:prstClr val="black"/>
                </a:solidFill>
                <a:latin typeface="Consolas"/>
              </a:rPr>
              <a:t> (</a:t>
            </a:r>
            <a:r>
              <a:rPr lang="en-GB" dirty="0" err="1">
                <a:solidFill>
                  <a:srgbClr val="2B91AF"/>
                </a:solidFill>
                <a:latin typeface="Consolas"/>
              </a:rPr>
              <a:t>ColorImageFrame</a:t>
            </a:r>
            <a:r>
              <a:rPr lang="en-GB" dirty="0">
                <a:solidFill>
                  <a:prstClr val="black"/>
                </a:solidFill>
                <a:latin typeface="Consolas"/>
              </a:rPr>
              <a:t> </a:t>
            </a:r>
            <a:r>
              <a:rPr lang="en-GB" dirty="0" err="1">
                <a:solidFill>
                  <a:prstClr val="black"/>
                </a:solidFill>
                <a:latin typeface="Consolas"/>
              </a:rPr>
              <a:t>colorFrame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e.OpenColorImageFrame</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p>
        </p:txBody>
      </p:sp>
      <p:sp>
        <p:nvSpPr>
          <p:cNvPr id="8" name="Rectangle 7"/>
          <p:cNvSpPr/>
          <p:nvPr/>
        </p:nvSpPr>
        <p:spPr bwMode="auto">
          <a:xfrm>
            <a:off x="948622" y="2515094"/>
            <a:ext cx="6866910" cy="728438"/>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06724184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Enforcing garbage collection</a:t>
            </a:r>
            <a:endParaRPr lang="en-GB" dirty="0"/>
          </a:p>
        </p:txBody>
      </p:sp>
      <p:sp>
        <p:nvSpPr>
          <p:cNvPr id="6" name="Content Placeholder 5"/>
          <p:cNvSpPr>
            <a:spLocks noGrp="1"/>
          </p:cNvSpPr>
          <p:nvPr>
            <p:ph idx="1"/>
          </p:nvPr>
        </p:nvSpPr>
        <p:spPr>
          <a:xfrm>
            <a:off x="380770" y="4572000"/>
            <a:ext cx="8363938" cy="1606594"/>
          </a:xfrm>
        </p:spPr>
        <p:txBody>
          <a:bodyPr/>
          <a:lstStyle/>
          <a:p>
            <a:r>
              <a:rPr lang="en-GB" dirty="0" smtClean="0"/>
              <a:t>The </a:t>
            </a:r>
            <a:r>
              <a:rPr lang="en-GB" dirty="0" err="1">
                <a:solidFill>
                  <a:schemeClr val="accent6">
                    <a:lumMod val="50000"/>
                  </a:schemeClr>
                </a:solidFill>
                <a:latin typeface="Consolas"/>
              </a:rPr>
              <a:t>colorFrame</a:t>
            </a:r>
            <a:r>
              <a:rPr lang="en-GB" dirty="0" smtClean="0"/>
              <a:t> value should be enclosed in a </a:t>
            </a:r>
            <a:r>
              <a:rPr lang="en-GB" dirty="0">
                <a:solidFill>
                  <a:srgbClr val="0000FF"/>
                </a:solidFill>
                <a:latin typeface="Consolas"/>
              </a:rPr>
              <a:t>using</a:t>
            </a:r>
            <a:r>
              <a:rPr lang="en-GB" dirty="0" smtClean="0"/>
              <a:t> block</a:t>
            </a:r>
          </a:p>
          <a:p>
            <a:r>
              <a:rPr lang="en-GB" dirty="0" smtClean="0"/>
              <a:t>This improves garbage collection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21</a:t>
            </a:fld>
            <a:endParaRPr lang="en-US" dirty="0"/>
          </a:p>
        </p:txBody>
      </p:sp>
      <p:sp>
        <p:nvSpPr>
          <p:cNvPr id="7" name="Text Placeholder 6"/>
          <p:cNvSpPr>
            <a:spLocks noGrp="1"/>
          </p:cNvSpPr>
          <p:nvPr>
            <p:ph type="body" sz="quarter" idx="11"/>
          </p:nvPr>
        </p:nvSpPr>
        <p:spPr>
          <a:xfrm>
            <a:off x="346841" y="1403350"/>
            <a:ext cx="8403021" cy="302619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myKinect_ColorFrameReady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a:t>
            </a:r>
            <a:br>
              <a:rPr lang="en-GB" dirty="0">
                <a:solidFill>
                  <a:prstClr val="black"/>
                </a:solidFill>
                <a:latin typeface="Consolas"/>
              </a:rPr>
            </a:br>
            <a:r>
              <a:rPr lang="en-GB" dirty="0">
                <a:solidFill>
                  <a:prstClr val="black"/>
                </a:solidFill>
                <a:latin typeface="Consolas"/>
              </a:rPr>
              <a:t>                      </a:t>
            </a:r>
            <a:r>
              <a:rPr lang="en-GB" dirty="0" err="1">
                <a:solidFill>
                  <a:srgbClr val="2B91AF"/>
                </a:solidFill>
                <a:latin typeface="Consolas"/>
              </a:rPr>
              <a:t>ColorImageFrameReadyEventArgs</a:t>
            </a:r>
            <a:r>
              <a:rPr lang="en-GB" dirty="0">
                <a:solidFill>
                  <a:prstClr val="black"/>
                </a:solidFill>
                <a:latin typeface="Consolas"/>
              </a:rPr>
              <a:t> e)</a:t>
            </a:r>
          </a:p>
          <a:p>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srgbClr val="0000FF"/>
                </a:solidFill>
                <a:latin typeface="Consolas"/>
              </a:rPr>
              <a:t>using</a:t>
            </a:r>
            <a:r>
              <a:rPr lang="en-GB" dirty="0">
                <a:solidFill>
                  <a:prstClr val="black"/>
                </a:solidFill>
                <a:latin typeface="Consolas"/>
              </a:rPr>
              <a:t> (</a:t>
            </a:r>
            <a:r>
              <a:rPr lang="en-GB" dirty="0" err="1">
                <a:solidFill>
                  <a:srgbClr val="2B91AF"/>
                </a:solidFill>
                <a:latin typeface="Consolas"/>
              </a:rPr>
              <a:t>ColorImageFrame</a:t>
            </a:r>
            <a:r>
              <a:rPr lang="en-GB" dirty="0">
                <a:solidFill>
                  <a:prstClr val="black"/>
                </a:solidFill>
                <a:latin typeface="Consolas"/>
              </a:rPr>
              <a:t> </a:t>
            </a:r>
            <a:r>
              <a:rPr lang="en-GB" dirty="0" err="1">
                <a:solidFill>
                  <a:prstClr val="black"/>
                </a:solidFill>
                <a:latin typeface="Consolas"/>
              </a:rPr>
              <a:t>colorFrame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e.OpenColorImageFrame</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p>
        </p:txBody>
      </p:sp>
      <p:sp>
        <p:nvSpPr>
          <p:cNvPr id="8" name="Rectangle 7"/>
          <p:cNvSpPr/>
          <p:nvPr/>
        </p:nvSpPr>
        <p:spPr bwMode="auto">
          <a:xfrm>
            <a:off x="948622" y="3243532"/>
            <a:ext cx="1035453" cy="728438"/>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9430171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Garbage Collection and using</a:t>
            </a:r>
            <a:endParaRPr lang="en-GB" dirty="0"/>
          </a:p>
        </p:txBody>
      </p:sp>
      <p:sp>
        <p:nvSpPr>
          <p:cNvPr id="7" name="Content Placeholder 6"/>
          <p:cNvSpPr>
            <a:spLocks noGrp="1"/>
          </p:cNvSpPr>
          <p:nvPr>
            <p:ph idx="1"/>
          </p:nvPr>
        </p:nvSpPr>
        <p:spPr>
          <a:xfrm>
            <a:off x="380770" y="1371600"/>
            <a:ext cx="8363938" cy="4708981"/>
          </a:xfrm>
        </p:spPr>
        <p:txBody>
          <a:bodyPr/>
          <a:lstStyle/>
          <a:p>
            <a:r>
              <a:rPr lang="en-GB" dirty="0" smtClean="0"/>
              <a:t>The </a:t>
            </a:r>
            <a:r>
              <a:rPr lang="en-GB" dirty="0">
                <a:solidFill>
                  <a:srgbClr val="0000FF"/>
                </a:solidFill>
                <a:latin typeface="Consolas"/>
              </a:rPr>
              <a:t>using</a:t>
            </a:r>
            <a:r>
              <a:rPr lang="en-GB" dirty="0" smtClean="0"/>
              <a:t> keyword allows a program to explicitly state where in a program a particular resource is being used</a:t>
            </a:r>
          </a:p>
          <a:p>
            <a:r>
              <a:rPr lang="en-GB" dirty="0" smtClean="0"/>
              <a:t>When the program exists the block following the </a:t>
            </a:r>
            <a:r>
              <a:rPr lang="en-GB" dirty="0">
                <a:solidFill>
                  <a:srgbClr val="0000FF"/>
                </a:solidFill>
                <a:latin typeface="Consolas"/>
              </a:rPr>
              <a:t>using</a:t>
            </a:r>
            <a:r>
              <a:rPr lang="en-GB" dirty="0" smtClean="0"/>
              <a:t> keyword the resource created at that point can be removed</a:t>
            </a:r>
          </a:p>
          <a:p>
            <a:r>
              <a:rPr lang="en-GB" dirty="0" smtClean="0"/>
              <a:t>This is particularly important in the Kinect application as it will be generating large frames of data many times a second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22</a:t>
            </a:fld>
            <a:endParaRPr lang="en-US" dirty="0"/>
          </a:p>
        </p:txBody>
      </p:sp>
    </p:spTree>
    <p:extLst>
      <p:ext uri="{BB962C8B-B14F-4D97-AF65-F5344CB8AC3E}">
        <p14:creationId xmlns:p14="http://schemas.microsoft.com/office/powerpoint/2010/main" val="42484083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Null image frames</a:t>
            </a:r>
            <a:endParaRPr lang="en-GB" dirty="0"/>
          </a:p>
        </p:txBody>
      </p:sp>
      <p:sp>
        <p:nvSpPr>
          <p:cNvPr id="6" name="Content Placeholder 5"/>
          <p:cNvSpPr>
            <a:spLocks noGrp="1"/>
          </p:cNvSpPr>
          <p:nvPr>
            <p:ph idx="1"/>
          </p:nvPr>
        </p:nvSpPr>
        <p:spPr>
          <a:xfrm>
            <a:off x="380770" y="4961106"/>
            <a:ext cx="8363938" cy="1107996"/>
          </a:xfrm>
        </p:spPr>
        <p:txBody>
          <a:bodyPr/>
          <a:lstStyle/>
          <a:p>
            <a:r>
              <a:rPr lang="en-GB" dirty="0" smtClean="0"/>
              <a:t>If the frame is </a:t>
            </a:r>
            <a:r>
              <a:rPr lang="en-GB" dirty="0">
                <a:solidFill>
                  <a:srgbClr val="0000FF"/>
                </a:solidFill>
                <a:latin typeface="Consolas"/>
              </a:rPr>
              <a:t>null</a:t>
            </a:r>
            <a:r>
              <a:rPr lang="en-GB" dirty="0" smtClean="0"/>
              <a:t> we must not try to use it</a:t>
            </a:r>
          </a:p>
          <a:p>
            <a:r>
              <a:rPr lang="en-GB" dirty="0" smtClean="0"/>
              <a:t>This occurs if the event hander runs late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23</a:t>
            </a:fld>
            <a:endParaRPr lang="en-US" dirty="0"/>
          </a:p>
        </p:txBody>
      </p:sp>
      <p:sp>
        <p:nvSpPr>
          <p:cNvPr id="7" name="Text Placeholder 6"/>
          <p:cNvSpPr>
            <a:spLocks noGrp="1"/>
          </p:cNvSpPr>
          <p:nvPr>
            <p:ph type="body" sz="quarter" idx="11"/>
          </p:nvPr>
        </p:nvSpPr>
        <p:spPr>
          <a:xfrm>
            <a:off x="346841" y="1403350"/>
            <a:ext cx="8403021" cy="350632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myKinect_ColorFrameReady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a:t>
            </a:r>
            <a:br>
              <a:rPr lang="en-GB" dirty="0">
                <a:solidFill>
                  <a:prstClr val="black"/>
                </a:solidFill>
                <a:latin typeface="Consolas"/>
              </a:rPr>
            </a:br>
            <a:r>
              <a:rPr lang="en-GB" dirty="0">
                <a:solidFill>
                  <a:prstClr val="black"/>
                </a:solidFill>
                <a:latin typeface="Consolas"/>
              </a:rPr>
              <a:t>                      </a:t>
            </a:r>
            <a:r>
              <a:rPr lang="en-GB" dirty="0" err="1">
                <a:solidFill>
                  <a:srgbClr val="2B91AF"/>
                </a:solidFill>
                <a:latin typeface="Consolas"/>
              </a:rPr>
              <a:t>ColorImageFrameReadyEventArgs</a:t>
            </a:r>
            <a:r>
              <a:rPr lang="en-GB" dirty="0">
                <a:solidFill>
                  <a:prstClr val="black"/>
                </a:solidFill>
                <a:latin typeface="Consolas"/>
              </a:rPr>
              <a:t> e)</a:t>
            </a:r>
          </a:p>
          <a:p>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srgbClr val="0000FF"/>
                </a:solidFill>
                <a:latin typeface="Consolas"/>
              </a:rPr>
              <a:t>using</a:t>
            </a:r>
            <a:r>
              <a:rPr lang="en-GB" dirty="0">
                <a:solidFill>
                  <a:prstClr val="black"/>
                </a:solidFill>
                <a:latin typeface="Consolas"/>
              </a:rPr>
              <a:t> (</a:t>
            </a:r>
            <a:r>
              <a:rPr lang="en-GB" dirty="0" err="1">
                <a:solidFill>
                  <a:srgbClr val="2B91AF"/>
                </a:solidFill>
                <a:latin typeface="Consolas"/>
              </a:rPr>
              <a:t>ColorImageFrame</a:t>
            </a:r>
            <a:r>
              <a:rPr lang="en-GB" dirty="0">
                <a:solidFill>
                  <a:prstClr val="black"/>
                </a:solidFill>
                <a:latin typeface="Consolas"/>
              </a:rPr>
              <a:t> </a:t>
            </a:r>
            <a:r>
              <a:rPr lang="en-GB" dirty="0" err="1">
                <a:solidFill>
                  <a:prstClr val="black"/>
                </a:solidFill>
                <a:latin typeface="Consolas"/>
              </a:rPr>
              <a:t>colorFrame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e.OpenColorImageFrame</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colorFrame</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a:t>
            </a:r>
          </a:p>
          <a:p>
            <a:r>
              <a:rPr lang="en-GB" dirty="0" smtClean="0">
                <a:solidFill>
                  <a:prstClr val="black"/>
                </a:solidFill>
                <a:latin typeface="Consolas"/>
              </a:rPr>
              <a:t>    }</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96342149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Storing colour data</a:t>
            </a:r>
            <a:endParaRPr lang="en-GB" dirty="0"/>
          </a:p>
        </p:txBody>
      </p:sp>
      <p:sp>
        <p:nvSpPr>
          <p:cNvPr id="6" name="Content Placeholder 5"/>
          <p:cNvSpPr>
            <a:spLocks noGrp="1"/>
          </p:cNvSpPr>
          <p:nvPr>
            <p:ph idx="1"/>
          </p:nvPr>
        </p:nvSpPr>
        <p:spPr>
          <a:xfrm>
            <a:off x="380770" y="3830128"/>
            <a:ext cx="8363938" cy="2591479"/>
          </a:xfrm>
        </p:spPr>
        <p:txBody>
          <a:bodyPr/>
          <a:lstStyle/>
          <a:p>
            <a:r>
              <a:rPr lang="en-GB" dirty="0" smtClean="0"/>
              <a:t>The colour data from the camera is supplied as four data bytes per pixel</a:t>
            </a:r>
          </a:p>
          <a:p>
            <a:pPr lvl="1"/>
            <a:r>
              <a:rPr lang="en-GB" dirty="0" smtClean="0"/>
              <a:t>Blue, Green and Red intensity followed by the transparency (alpha) value</a:t>
            </a:r>
          </a:p>
          <a:p>
            <a:r>
              <a:rPr lang="en-GB" dirty="0" smtClean="0"/>
              <a:t>The larger the value the brighter that colour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24</a:t>
            </a:fld>
            <a:endParaRPr lang="en-US" dirty="0"/>
          </a:p>
        </p:txBody>
      </p:sp>
      <p:sp>
        <p:nvSpPr>
          <p:cNvPr id="7" name="Text Placeholder 6"/>
          <p:cNvSpPr>
            <a:spLocks noGrp="1"/>
          </p:cNvSpPr>
          <p:nvPr>
            <p:ph type="body" sz="quarter" idx="11"/>
          </p:nvPr>
        </p:nvSpPr>
        <p:spPr>
          <a:xfrm>
            <a:off x="346841" y="1403350"/>
            <a:ext cx="8403021" cy="2028999"/>
          </a:xfrm>
        </p:spPr>
        <p:txBody>
          <a:bodyPr/>
          <a:lstStyle/>
          <a:p>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smtClean="0"/>
              <a:t>...</a:t>
            </a: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0000FF"/>
                </a:solidFill>
                <a:latin typeface="Consolas"/>
              </a:rPr>
              <a:t>byte</a:t>
            </a:r>
            <a:r>
              <a:rPr lang="en-GB" dirty="0">
                <a:solidFill>
                  <a:prstClr val="black"/>
                </a:solidFill>
                <a:latin typeface="Consolas"/>
              </a:rPr>
              <a:t>[</a:t>
            </a:r>
            <a:r>
              <a:rPr lang="en-GB" dirty="0" err="1">
                <a:solidFill>
                  <a:prstClr val="black"/>
                </a:solidFill>
                <a:latin typeface="Consolas"/>
              </a:rPr>
              <a:t>colorFrame.Width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colorFrame.Height</a:t>
            </a:r>
            <a:r>
              <a:rPr lang="en-GB" dirty="0">
                <a:solidFill>
                  <a:prstClr val="black"/>
                </a:solidFill>
                <a:latin typeface="Consolas"/>
              </a:rPr>
              <a:t> * 4</a:t>
            </a:r>
            <a:r>
              <a:rPr lang="en-GB" dirty="0" smtClean="0">
                <a:solidFill>
                  <a:prstClr val="black"/>
                </a:solidFill>
                <a:latin typeface="Consolas"/>
              </a:rPr>
              <a:t>];</a:t>
            </a:r>
            <a:endParaRPr lang="en-GB" dirty="0" smtClean="0"/>
          </a:p>
        </p:txBody>
      </p:sp>
    </p:spTree>
    <p:extLst>
      <p:ext uri="{BB962C8B-B14F-4D97-AF65-F5344CB8AC3E}">
        <p14:creationId xmlns:p14="http://schemas.microsoft.com/office/powerpoint/2010/main" val="168567308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Storing colour data</a:t>
            </a:r>
            <a:endParaRPr lang="en-GB" dirty="0"/>
          </a:p>
        </p:txBody>
      </p:sp>
      <p:sp>
        <p:nvSpPr>
          <p:cNvPr id="6" name="Content Placeholder 5"/>
          <p:cNvSpPr>
            <a:spLocks noGrp="1"/>
          </p:cNvSpPr>
          <p:nvPr>
            <p:ph idx="1"/>
          </p:nvPr>
        </p:nvSpPr>
        <p:spPr>
          <a:xfrm>
            <a:off x="380770" y="3830128"/>
            <a:ext cx="8363938" cy="2603790"/>
          </a:xfrm>
        </p:spPr>
        <p:txBody>
          <a:bodyPr/>
          <a:lstStyle/>
          <a:p>
            <a:r>
              <a:rPr lang="en-GB" dirty="0" smtClean="0"/>
              <a:t>The above statements declare a buffer array called </a:t>
            </a:r>
            <a:r>
              <a:rPr lang="en-GB" dirty="0" err="1">
                <a:solidFill>
                  <a:schemeClr val="accent6">
                    <a:lumMod val="50000"/>
                  </a:schemeClr>
                </a:solidFill>
                <a:latin typeface="Consolas"/>
              </a:rPr>
              <a:t>colorData</a:t>
            </a:r>
            <a:endParaRPr lang="en-GB" dirty="0">
              <a:solidFill>
                <a:schemeClr val="accent6">
                  <a:lumMod val="50000"/>
                </a:schemeClr>
              </a:solidFill>
              <a:latin typeface="Consolas"/>
            </a:endParaRPr>
          </a:p>
          <a:p>
            <a:r>
              <a:rPr lang="en-GB" dirty="0" smtClean="0"/>
              <a:t>The first time it is used it is created with the required size, obtained from the </a:t>
            </a:r>
            <a:r>
              <a:rPr lang="en-GB" dirty="0" err="1">
                <a:solidFill>
                  <a:schemeClr val="accent6">
                    <a:lumMod val="50000"/>
                  </a:schemeClr>
                </a:solidFill>
                <a:latin typeface="Consolas"/>
              </a:rPr>
              <a:t>colorFrame</a:t>
            </a:r>
            <a:r>
              <a:rPr lang="en-GB" dirty="0" smtClean="0"/>
              <a:t> dimensions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25</a:t>
            </a:fld>
            <a:endParaRPr lang="en-US" dirty="0"/>
          </a:p>
        </p:txBody>
      </p:sp>
      <p:sp>
        <p:nvSpPr>
          <p:cNvPr id="7" name="Text Placeholder 6"/>
          <p:cNvSpPr>
            <a:spLocks noGrp="1"/>
          </p:cNvSpPr>
          <p:nvPr>
            <p:ph type="body" sz="quarter" idx="11"/>
          </p:nvPr>
        </p:nvSpPr>
        <p:spPr>
          <a:xfrm>
            <a:off x="346841" y="1403350"/>
            <a:ext cx="8403021" cy="2028999"/>
          </a:xfrm>
        </p:spPr>
        <p:txBody>
          <a:bodyPr/>
          <a:lstStyle/>
          <a:p>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smtClean="0"/>
              <a:t>...</a:t>
            </a: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0000FF"/>
                </a:solidFill>
                <a:latin typeface="Consolas"/>
              </a:rPr>
              <a:t>byte</a:t>
            </a:r>
            <a:r>
              <a:rPr lang="en-GB" dirty="0">
                <a:solidFill>
                  <a:prstClr val="black"/>
                </a:solidFill>
                <a:latin typeface="Consolas"/>
              </a:rPr>
              <a:t>[</a:t>
            </a:r>
            <a:r>
              <a:rPr lang="en-GB" dirty="0" err="1">
                <a:solidFill>
                  <a:prstClr val="black"/>
                </a:solidFill>
                <a:latin typeface="Consolas"/>
              </a:rPr>
              <a:t>colorFrame.Width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colorFrame.Height</a:t>
            </a:r>
            <a:r>
              <a:rPr lang="en-GB" dirty="0">
                <a:solidFill>
                  <a:prstClr val="black"/>
                </a:solidFill>
                <a:latin typeface="Consolas"/>
              </a:rPr>
              <a:t> * 4</a:t>
            </a:r>
            <a:r>
              <a:rPr lang="en-GB" dirty="0" smtClean="0">
                <a:solidFill>
                  <a:prstClr val="black"/>
                </a:solidFill>
                <a:latin typeface="Consolas"/>
              </a:rPr>
              <a:t>];</a:t>
            </a:r>
            <a:endParaRPr lang="en-GB" dirty="0" smtClean="0"/>
          </a:p>
        </p:txBody>
      </p:sp>
    </p:spTree>
    <p:extLst>
      <p:ext uri="{BB962C8B-B14F-4D97-AF65-F5344CB8AC3E}">
        <p14:creationId xmlns:p14="http://schemas.microsoft.com/office/powerpoint/2010/main" val="409519033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431800"/>
            <a:ext cx="8363938" cy="1329595"/>
          </a:xfrm>
        </p:spPr>
        <p:txBody>
          <a:bodyPr/>
          <a:lstStyle/>
          <a:p>
            <a:r>
              <a:rPr lang="en-GB" dirty="0" smtClean="0"/>
              <a:t>Copying colour data from the frame into the buffer</a:t>
            </a:r>
            <a:endParaRPr lang="en-GB" dirty="0"/>
          </a:p>
        </p:txBody>
      </p:sp>
      <p:sp>
        <p:nvSpPr>
          <p:cNvPr id="5" name="Content Placeholder 4"/>
          <p:cNvSpPr>
            <a:spLocks noGrp="1"/>
          </p:cNvSpPr>
          <p:nvPr>
            <p:ph idx="1"/>
          </p:nvPr>
        </p:nvSpPr>
        <p:spPr>
          <a:xfrm>
            <a:off x="380770" y="2449902"/>
            <a:ext cx="8363938" cy="2603790"/>
          </a:xfrm>
        </p:spPr>
        <p:txBody>
          <a:bodyPr/>
          <a:lstStyle/>
          <a:p>
            <a:r>
              <a:rPr lang="en-GB" dirty="0" smtClean="0"/>
              <a:t>The </a:t>
            </a:r>
            <a:r>
              <a:rPr lang="en-GB" dirty="0" err="1">
                <a:solidFill>
                  <a:schemeClr val="accent6">
                    <a:lumMod val="50000"/>
                  </a:schemeClr>
                </a:solidFill>
                <a:latin typeface="Consolas"/>
              </a:rPr>
              <a:t>CopyPixelData</a:t>
            </a:r>
            <a:r>
              <a:rPr lang="en-GB" dirty="0" smtClean="0"/>
              <a:t> method gets the colour information out of the frame and places it in the </a:t>
            </a:r>
            <a:r>
              <a:rPr lang="en-GB" dirty="0" err="1">
                <a:solidFill>
                  <a:schemeClr val="accent6">
                    <a:lumMod val="50000"/>
                  </a:schemeClr>
                </a:solidFill>
                <a:latin typeface="Consolas"/>
              </a:rPr>
              <a:t>colorData</a:t>
            </a:r>
            <a:r>
              <a:rPr lang="en-GB" dirty="0" smtClean="0"/>
              <a:t> array</a:t>
            </a:r>
          </a:p>
          <a:p>
            <a:r>
              <a:rPr lang="en-GB" dirty="0" smtClean="0"/>
              <a:t>The program will use this information to create the XNA texture to be drawn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26</a:t>
            </a:fld>
            <a:endParaRPr lang="en-US" dirty="0"/>
          </a:p>
        </p:txBody>
      </p:sp>
      <p:sp>
        <p:nvSpPr>
          <p:cNvPr id="6" name="Text Placeholder 5"/>
          <p:cNvSpPr>
            <a:spLocks noGrp="1"/>
          </p:cNvSpPr>
          <p:nvPr>
            <p:ph type="body" sz="quarter" idx="11"/>
          </p:nvPr>
        </p:nvSpPr>
        <p:spPr>
          <a:xfrm>
            <a:off x="346841" y="1869181"/>
            <a:ext cx="8403021" cy="477805"/>
          </a:xfrm>
        </p:spPr>
        <p:txBody>
          <a:bodyPr/>
          <a:lstStyle/>
          <a:p>
            <a:r>
              <a:rPr lang="en-GB" dirty="0" err="1">
                <a:latin typeface="Consolas"/>
              </a:rPr>
              <a:t>colorFrame.CopyPixelDataTo</a:t>
            </a:r>
            <a:r>
              <a:rPr lang="en-GB" dirty="0">
                <a:latin typeface="Consolas"/>
              </a:rPr>
              <a:t>(</a:t>
            </a:r>
            <a:r>
              <a:rPr lang="en-GB" dirty="0" err="1">
                <a:latin typeface="Consolas"/>
              </a:rPr>
              <a:t>colorData</a:t>
            </a:r>
            <a:r>
              <a:rPr lang="en-GB" dirty="0" smtClean="0">
                <a:latin typeface="Consolas"/>
              </a:rPr>
              <a:t>);</a:t>
            </a:r>
            <a:endParaRPr lang="en-GB" dirty="0"/>
          </a:p>
        </p:txBody>
      </p:sp>
    </p:spTree>
    <p:extLst>
      <p:ext uri="{BB962C8B-B14F-4D97-AF65-F5344CB8AC3E}">
        <p14:creationId xmlns:p14="http://schemas.microsoft.com/office/powerpoint/2010/main" val="1916424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Story so far..</a:t>
            </a:r>
            <a:endParaRPr lang="en-GB" dirty="0"/>
          </a:p>
        </p:txBody>
      </p:sp>
      <p:sp>
        <p:nvSpPr>
          <p:cNvPr id="7" name="Content Placeholder 6"/>
          <p:cNvSpPr>
            <a:spLocks noGrp="1"/>
          </p:cNvSpPr>
          <p:nvPr>
            <p:ph idx="1"/>
          </p:nvPr>
        </p:nvSpPr>
        <p:spPr>
          <a:xfrm>
            <a:off x="380770" y="1371600"/>
            <a:ext cx="8363938" cy="4696670"/>
          </a:xfrm>
        </p:spPr>
        <p:txBody>
          <a:bodyPr/>
          <a:lstStyle/>
          <a:p>
            <a:r>
              <a:rPr lang="en-GB" dirty="0" smtClean="0"/>
              <a:t>The program now has the colour data bytes from the camera image</a:t>
            </a:r>
          </a:p>
          <a:p>
            <a:pPr lvl="1"/>
            <a:r>
              <a:rPr lang="en-GB" dirty="0" smtClean="0"/>
              <a:t>four bytes per pixel giving the colour of each and the transparency</a:t>
            </a:r>
          </a:p>
          <a:p>
            <a:r>
              <a:rPr lang="en-GB" dirty="0" smtClean="0"/>
              <a:t>It could do some image processing on these data bytes at this point</a:t>
            </a:r>
          </a:p>
          <a:p>
            <a:r>
              <a:rPr lang="en-GB" dirty="0" smtClean="0"/>
              <a:t>However, to start with we  are just going to take the values and make a texture for display by the game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27</a:t>
            </a:fld>
            <a:endParaRPr lang="en-US" dirty="0"/>
          </a:p>
        </p:txBody>
      </p:sp>
    </p:spTree>
    <p:extLst>
      <p:ext uri="{BB962C8B-B14F-4D97-AF65-F5344CB8AC3E}">
        <p14:creationId xmlns:p14="http://schemas.microsoft.com/office/powerpoint/2010/main" val="413396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colour values</a:t>
            </a:r>
            <a:endParaRPr lang="en-GB" dirty="0"/>
          </a:p>
        </p:txBody>
      </p:sp>
      <p:sp>
        <p:nvSpPr>
          <p:cNvPr id="3" name="Content Placeholder 2"/>
          <p:cNvSpPr>
            <a:spLocks noGrp="1"/>
          </p:cNvSpPr>
          <p:nvPr>
            <p:ph idx="1"/>
          </p:nvPr>
        </p:nvSpPr>
        <p:spPr>
          <a:xfrm>
            <a:off x="380770" y="2605177"/>
            <a:ext cx="8363938" cy="3711785"/>
          </a:xfrm>
        </p:spPr>
        <p:txBody>
          <a:bodyPr/>
          <a:lstStyle/>
          <a:p>
            <a:r>
              <a:rPr lang="en-GB" dirty="0" smtClean="0"/>
              <a:t>The video texture will be created from an array of </a:t>
            </a:r>
            <a:r>
              <a:rPr lang="en-GB" dirty="0" err="1">
                <a:solidFill>
                  <a:srgbClr val="2B91AF"/>
                </a:solidFill>
                <a:latin typeface="Consolas"/>
              </a:rPr>
              <a:t>Color</a:t>
            </a:r>
            <a:r>
              <a:rPr lang="en-GB" dirty="0" smtClean="0"/>
              <a:t> values </a:t>
            </a:r>
          </a:p>
          <a:p>
            <a:r>
              <a:rPr lang="en-GB" dirty="0" smtClean="0"/>
              <a:t>This statement creates an array of </a:t>
            </a:r>
            <a:r>
              <a:rPr lang="en-GB" dirty="0" err="1">
                <a:solidFill>
                  <a:srgbClr val="2B91AF"/>
                </a:solidFill>
                <a:latin typeface="Consolas"/>
              </a:rPr>
              <a:t>Color</a:t>
            </a:r>
            <a:r>
              <a:rPr lang="en-GB" dirty="0" smtClean="0"/>
              <a:t> values of the appropriate size</a:t>
            </a:r>
          </a:p>
          <a:p>
            <a:r>
              <a:rPr lang="en-GB" dirty="0" smtClean="0"/>
              <a:t>Next the program must set the colour of each location to the colour supplied by the camera for that point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28</a:t>
            </a:fld>
            <a:endParaRPr lang="en-US" dirty="0"/>
          </a:p>
        </p:txBody>
      </p:sp>
      <p:sp>
        <p:nvSpPr>
          <p:cNvPr id="5" name="Text Placeholder 4"/>
          <p:cNvSpPr>
            <a:spLocks noGrp="1"/>
          </p:cNvSpPr>
          <p:nvPr>
            <p:ph type="body" sz="quarter" idx="11"/>
          </p:nvPr>
        </p:nvSpPr>
        <p:spPr>
          <a:xfrm>
            <a:off x="346841" y="1403350"/>
            <a:ext cx="8403021" cy="810204"/>
          </a:xfrm>
        </p:spPr>
        <p:txBody>
          <a:bodyPr/>
          <a:lstStyle/>
          <a:p>
            <a:r>
              <a:rPr lang="en-GB" dirty="0" err="1">
                <a:solidFill>
                  <a:srgbClr val="2B91AF"/>
                </a:solidFill>
                <a:latin typeface="Consolas"/>
              </a:rPr>
              <a:t>Color</a:t>
            </a:r>
            <a:r>
              <a:rPr lang="en-GB" dirty="0">
                <a:solidFill>
                  <a:prstClr val="black"/>
                </a:solidFill>
                <a:latin typeface="Consolas"/>
              </a:rPr>
              <a:t>[] bitmap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colorFrame.Width</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colorFrame.Height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5683167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colour image</a:t>
            </a:r>
            <a:endParaRPr lang="en-GB" dirty="0"/>
          </a:p>
        </p:txBody>
      </p:sp>
      <p:sp>
        <p:nvSpPr>
          <p:cNvPr id="3" name="Content Placeholder 2"/>
          <p:cNvSpPr>
            <a:spLocks noGrp="1"/>
          </p:cNvSpPr>
          <p:nvPr>
            <p:ph idx="1"/>
          </p:nvPr>
        </p:nvSpPr>
        <p:spPr>
          <a:xfrm>
            <a:off x="380770" y="5020574"/>
            <a:ext cx="8363938" cy="997196"/>
          </a:xfrm>
        </p:spPr>
        <p:txBody>
          <a:bodyPr/>
          <a:lstStyle/>
          <a:p>
            <a:r>
              <a:rPr lang="en-GB" dirty="0" smtClean="0"/>
              <a:t>This code creates a </a:t>
            </a:r>
            <a:r>
              <a:rPr lang="en-GB" dirty="0" err="1">
                <a:solidFill>
                  <a:srgbClr val="2B91AF"/>
                </a:solidFill>
                <a:latin typeface="Consolas"/>
              </a:rPr>
              <a:t>Color</a:t>
            </a:r>
            <a:r>
              <a:rPr lang="en-GB" dirty="0" smtClean="0"/>
              <a:t> value for each pixel in the video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29</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bitmap.Length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311373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431800"/>
            <a:ext cx="8363938" cy="664797"/>
          </a:xfrm>
        </p:spPr>
        <p:txBody>
          <a:bodyPr/>
          <a:lstStyle/>
          <a:p>
            <a:r>
              <a:rPr lang="en-GB" dirty="0" smtClean="0"/>
              <a:t>Using Kinect in a program</a:t>
            </a:r>
            <a:endParaRPr lang="en-GB" dirty="0"/>
          </a:p>
        </p:txBody>
      </p:sp>
      <p:sp>
        <p:nvSpPr>
          <p:cNvPr id="3" name="Content Placeholder 2"/>
          <p:cNvSpPr>
            <a:spLocks noGrp="1"/>
          </p:cNvSpPr>
          <p:nvPr>
            <p:ph idx="1"/>
          </p:nvPr>
        </p:nvSpPr>
        <p:spPr>
          <a:xfrm>
            <a:off x="380770" y="1371600"/>
            <a:ext cx="8363938" cy="4173450"/>
          </a:xfrm>
        </p:spPr>
        <p:txBody>
          <a:bodyPr/>
          <a:lstStyle/>
          <a:p>
            <a:r>
              <a:rPr lang="en-GB" dirty="0" smtClean="0"/>
              <a:t>The Kinect sensor can be used in any kind of Windows PC program</a:t>
            </a:r>
          </a:p>
          <a:p>
            <a:pPr lvl="1"/>
            <a:r>
              <a:rPr lang="en-GB" dirty="0" smtClean="0"/>
              <a:t>XNA game</a:t>
            </a:r>
          </a:p>
          <a:p>
            <a:pPr lvl="1"/>
            <a:r>
              <a:rPr lang="en-GB" dirty="0" smtClean="0"/>
              <a:t>Windows Forms application</a:t>
            </a:r>
          </a:p>
          <a:p>
            <a:pPr lvl="1"/>
            <a:r>
              <a:rPr lang="en-GB" dirty="0" smtClean="0"/>
              <a:t>Windows Presentation Foundation (WPF) application</a:t>
            </a:r>
          </a:p>
          <a:p>
            <a:r>
              <a:rPr lang="en-GB" dirty="0" smtClean="0"/>
              <a:t>We are going to focus on the use of Kinect in XNA games on the Windows PC</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a:t>
            </a:fld>
            <a:endParaRPr lang="en-US" dirty="0"/>
          </a:p>
        </p:txBody>
      </p:sp>
    </p:spTree>
    <p:extLst>
      <p:ext uri="{BB962C8B-B14F-4D97-AF65-F5344CB8AC3E}">
        <p14:creationId xmlns:p14="http://schemas.microsoft.com/office/powerpoint/2010/main" val="62541821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the colour image</a:t>
            </a:r>
          </a:p>
        </p:txBody>
      </p:sp>
      <p:sp>
        <p:nvSpPr>
          <p:cNvPr id="3" name="Content Placeholder 2"/>
          <p:cNvSpPr>
            <a:spLocks noGrp="1"/>
          </p:cNvSpPr>
          <p:nvPr>
            <p:ph idx="1"/>
          </p:nvPr>
        </p:nvSpPr>
        <p:spPr>
          <a:xfrm>
            <a:off x="380770" y="5020574"/>
            <a:ext cx="8363938" cy="997196"/>
          </a:xfrm>
        </p:spPr>
        <p:txBody>
          <a:bodyPr/>
          <a:lstStyle/>
          <a:p>
            <a:r>
              <a:rPr lang="en-GB" dirty="0" smtClean="0"/>
              <a:t>Start at the beginning of the colour data received from the camera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30</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bitmap.Length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340530" y="1480633"/>
            <a:ext cx="3334323" cy="307298"/>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8387005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the colour image</a:t>
            </a:r>
          </a:p>
        </p:txBody>
      </p:sp>
      <p:sp>
        <p:nvSpPr>
          <p:cNvPr id="3" name="Content Placeholder 2"/>
          <p:cNvSpPr>
            <a:spLocks noGrp="1"/>
          </p:cNvSpPr>
          <p:nvPr>
            <p:ph idx="1"/>
          </p:nvPr>
        </p:nvSpPr>
        <p:spPr>
          <a:xfrm>
            <a:off x="380770" y="5020574"/>
            <a:ext cx="8363938" cy="997196"/>
          </a:xfrm>
        </p:spPr>
        <p:txBody>
          <a:bodyPr/>
          <a:lstStyle/>
          <a:p>
            <a:r>
              <a:rPr lang="en-GB" dirty="0" smtClean="0"/>
              <a:t>Work through all the colour values in the bitmap</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31</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bitmap.Length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340530" y="1787931"/>
            <a:ext cx="5991259" cy="472190"/>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57034651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the colour image</a:t>
            </a:r>
          </a:p>
        </p:txBody>
      </p:sp>
      <p:sp>
        <p:nvSpPr>
          <p:cNvPr id="3" name="Content Placeholder 2"/>
          <p:cNvSpPr>
            <a:spLocks noGrp="1"/>
          </p:cNvSpPr>
          <p:nvPr>
            <p:ph idx="1"/>
          </p:nvPr>
        </p:nvSpPr>
        <p:spPr>
          <a:xfrm>
            <a:off x="380770" y="5020574"/>
            <a:ext cx="8363938" cy="997196"/>
          </a:xfrm>
        </p:spPr>
        <p:txBody>
          <a:bodyPr/>
          <a:lstStyle/>
          <a:p>
            <a:r>
              <a:rPr lang="en-GB" dirty="0" smtClean="0"/>
              <a:t>Create a new colour value and put it in the colour bitmap</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32</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bitmap.Length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909873" y="2581561"/>
            <a:ext cx="7561267" cy="1386589"/>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27543457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a:t>
            </a:r>
            <a:r>
              <a:rPr lang="en-GB" dirty="0" err="1" smtClean="0"/>
              <a:t>Color</a:t>
            </a:r>
            <a:r>
              <a:rPr lang="en-GB" dirty="0" smtClean="0"/>
              <a:t> value</a:t>
            </a:r>
            <a:endParaRPr lang="en-GB" dirty="0"/>
          </a:p>
        </p:txBody>
      </p:sp>
      <p:sp>
        <p:nvSpPr>
          <p:cNvPr id="3" name="Content Placeholder 2"/>
          <p:cNvSpPr>
            <a:spLocks noGrp="1"/>
          </p:cNvSpPr>
          <p:nvPr>
            <p:ph idx="1"/>
          </p:nvPr>
        </p:nvSpPr>
        <p:spPr>
          <a:xfrm>
            <a:off x="380770" y="3013023"/>
            <a:ext cx="8363938" cy="3213187"/>
          </a:xfrm>
        </p:spPr>
        <p:txBody>
          <a:bodyPr/>
          <a:lstStyle/>
          <a:p>
            <a:r>
              <a:rPr lang="en-GB" dirty="0" smtClean="0"/>
              <a:t>A new </a:t>
            </a:r>
            <a:r>
              <a:rPr lang="en-GB" dirty="0" err="1">
                <a:solidFill>
                  <a:srgbClr val="2B91AF"/>
                </a:solidFill>
                <a:latin typeface="Consolas"/>
              </a:rPr>
              <a:t>Color</a:t>
            </a:r>
            <a:r>
              <a:rPr lang="en-GB" dirty="0" smtClean="0"/>
              <a:t> instance is created using the appropriate parts of the </a:t>
            </a:r>
            <a:r>
              <a:rPr lang="en-GB" dirty="0" err="1" smtClean="0">
                <a:solidFill>
                  <a:srgbClr val="000000"/>
                </a:solidFill>
                <a:latin typeface="Consolas"/>
              </a:rPr>
              <a:t>colourData</a:t>
            </a:r>
            <a:r>
              <a:rPr lang="en-GB" dirty="0" smtClean="0">
                <a:solidFill>
                  <a:srgbClr val="000000"/>
                </a:solidFill>
              </a:rPr>
              <a:t> </a:t>
            </a:r>
            <a:r>
              <a:rPr lang="en-GB" dirty="0" smtClean="0"/>
              <a:t>array</a:t>
            </a:r>
          </a:p>
          <a:p>
            <a:r>
              <a:rPr lang="en-GB" dirty="0" smtClean="0"/>
              <a:t>The </a:t>
            </a:r>
            <a:r>
              <a:rPr lang="en-GB" dirty="0" err="1">
                <a:solidFill>
                  <a:srgbClr val="000000"/>
                </a:solidFill>
                <a:latin typeface="Consolas"/>
              </a:rPr>
              <a:t>sourceOffset</a:t>
            </a:r>
            <a:r>
              <a:rPr lang="en-GB" dirty="0" smtClean="0"/>
              <a:t> variable gives the current position in the array</a:t>
            </a:r>
          </a:p>
          <a:p>
            <a:r>
              <a:rPr lang="en-GB" dirty="0" smtClean="0"/>
              <a:t>The alpha value is set to 255, which is not transparent at all</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33</a:t>
            </a:fld>
            <a:endParaRPr lang="en-US" dirty="0"/>
          </a:p>
        </p:txBody>
      </p:sp>
      <p:sp>
        <p:nvSpPr>
          <p:cNvPr id="5" name="Text Placeholder 4"/>
          <p:cNvSpPr>
            <a:spLocks noGrp="1"/>
          </p:cNvSpPr>
          <p:nvPr>
            <p:ph type="body" sz="quarter" idx="11"/>
          </p:nvPr>
        </p:nvSpPr>
        <p:spPr>
          <a:xfrm>
            <a:off x="346841" y="1403350"/>
            <a:ext cx="8403021" cy="1475001"/>
          </a:xfrm>
        </p:spPr>
        <p:txBody>
          <a:bodyPr/>
          <a:lstStyle/>
          <a:p>
            <a:r>
              <a:rPr lang="en-GB" dirty="0" smtClean="0">
                <a:solidFill>
                  <a:prstClr val="black"/>
                </a:solidFill>
                <a:latin typeface="Consolas"/>
              </a:rPr>
              <a:t>bitmap[i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smtClean="0">
                <a:solidFill>
                  <a:srgbClr val="2B91AF"/>
                </a:solidFill>
                <a:latin typeface="Consolas"/>
              </a:rPr>
              <a:t>Color</a:t>
            </a:r>
            <a:r>
              <a:rPr lang="en-GB" dirty="0" smtClean="0">
                <a:solidFill>
                  <a:prstClr val="black"/>
                </a:solidFill>
                <a:latin typeface="Consolas"/>
              </a:rPr>
              <a:t>(</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smtClean="0">
                <a:solidFill>
                  <a:prstClr val="black"/>
                </a:solidFill>
                <a:latin typeface="Consolas"/>
              </a:rPr>
              <a:t> </a:t>
            </a:r>
            <a:r>
              <a:rPr lang="en-GB" dirty="0">
                <a:solidFill>
                  <a:prstClr val="black"/>
                </a:solidFill>
                <a:latin typeface="Consolas"/>
              </a:rPr>
              <a:t>+ 2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a:t>
            </a:r>
            <a:r>
              <a:rPr lang="en-GB" dirty="0" err="1" smtClean="0">
                <a:solidFill>
                  <a:prstClr val="black"/>
                </a:solidFill>
                <a:latin typeface="Consolas"/>
              </a:rPr>
              <a:t>sourceOffset</a:t>
            </a:r>
            <a:r>
              <a:rPr lang="en-GB" dirty="0" smtClean="0">
                <a:solidFill>
                  <a:prstClr val="black"/>
                </a:solidFill>
                <a:latin typeface="Consolas"/>
              </a:rPr>
              <a:t> </a:t>
            </a:r>
            <a:r>
              <a:rPr lang="en-GB" dirty="0">
                <a:solidFill>
                  <a:prstClr val="black"/>
                </a:solidFill>
                <a:latin typeface="Consolas"/>
              </a:rPr>
              <a:t>+ 1],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 [</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endParaRPr lang="en-GB" dirty="0">
              <a:solidFill>
                <a:prstClr val="black"/>
              </a:solidFill>
              <a:latin typeface="Consolas"/>
            </a:endParaRPr>
          </a:p>
        </p:txBody>
      </p:sp>
    </p:spTree>
    <p:extLst>
      <p:ext uri="{BB962C8B-B14F-4D97-AF65-F5344CB8AC3E}">
        <p14:creationId xmlns:p14="http://schemas.microsoft.com/office/powerpoint/2010/main" val="260931316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colorData</a:t>
            </a:r>
            <a:r>
              <a:rPr lang="en-GB" dirty="0" smtClean="0"/>
              <a:t> array format</a:t>
            </a:r>
            <a:endParaRPr lang="en-GB" dirty="0"/>
          </a:p>
        </p:txBody>
      </p:sp>
      <p:sp>
        <p:nvSpPr>
          <p:cNvPr id="7" name="Content Placeholder 6"/>
          <p:cNvSpPr>
            <a:spLocks noGrp="1"/>
          </p:cNvSpPr>
          <p:nvPr>
            <p:ph idx="1"/>
          </p:nvPr>
        </p:nvSpPr>
        <p:spPr>
          <a:xfrm>
            <a:off x="380770" y="2674110"/>
            <a:ext cx="8363938" cy="3274743"/>
          </a:xfrm>
        </p:spPr>
        <p:txBody>
          <a:bodyPr/>
          <a:lstStyle/>
          <a:p>
            <a:r>
              <a:rPr lang="en-GB" dirty="0" smtClean="0"/>
              <a:t>This format is called BGRA</a:t>
            </a:r>
          </a:p>
          <a:p>
            <a:r>
              <a:rPr lang="en-GB" dirty="0" smtClean="0"/>
              <a:t>Each pixel is given as four bytes in order</a:t>
            </a:r>
          </a:p>
          <a:p>
            <a:pPr lvl="1"/>
            <a:r>
              <a:rPr lang="en-GB" dirty="0" smtClean="0"/>
              <a:t>Blue intensity</a:t>
            </a:r>
          </a:p>
          <a:p>
            <a:pPr lvl="1"/>
            <a:r>
              <a:rPr lang="en-GB" dirty="0" smtClean="0"/>
              <a:t>Green intensity</a:t>
            </a:r>
          </a:p>
          <a:p>
            <a:pPr lvl="1"/>
            <a:r>
              <a:rPr lang="en-GB" dirty="0" smtClean="0"/>
              <a:t>Red intensity</a:t>
            </a:r>
          </a:p>
          <a:p>
            <a:pPr lvl="1"/>
            <a:r>
              <a:rPr lang="en-GB" dirty="0" smtClean="0"/>
              <a:t>Alpha value – the transparency of the pixel</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34</a:t>
            </a:fld>
            <a:endParaRPr lang="en-US" dirty="0"/>
          </a:p>
        </p:txBody>
      </p:sp>
      <p:pic>
        <p:nvPicPr>
          <p:cNvPr id="8" name="Picture 7" descr="C:\Users\Rob\Desktop\Kinect Workspace\Chapter 04 Our First Kinect Program\Figures\G04Kinect0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607" y="1166907"/>
            <a:ext cx="7899816" cy="1507202"/>
          </a:xfrm>
          <a:prstGeom prst="rect">
            <a:avLst/>
          </a:prstGeom>
          <a:noFill/>
          <a:ln>
            <a:noFill/>
          </a:ln>
        </p:spPr>
      </p:pic>
    </p:spTree>
    <p:extLst>
      <p:ext uri="{BB962C8B-B14F-4D97-AF65-F5344CB8AC3E}">
        <p14:creationId xmlns:p14="http://schemas.microsoft.com/office/powerpoint/2010/main" val="227465982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the colour image</a:t>
            </a:r>
          </a:p>
        </p:txBody>
      </p:sp>
      <p:sp>
        <p:nvSpPr>
          <p:cNvPr id="3" name="Content Placeholder 2"/>
          <p:cNvSpPr>
            <a:spLocks noGrp="1"/>
          </p:cNvSpPr>
          <p:nvPr>
            <p:ph idx="1"/>
          </p:nvPr>
        </p:nvSpPr>
        <p:spPr>
          <a:xfrm>
            <a:off x="380770" y="5020574"/>
            <a:ext cx="8363938" cy="997196"/>
          </a:xfrm>
        </p:spPr>
        <p:txBody>
          <a:bodyPr/>
          <a:lstStyle/>
          <a:p>
            <a:r>
              <a:rPr lang="en-GB" dirty="0" smtClean="0"/>
              <a:t>The order of the bytes in the data array is Blue, Green, Red, so the offsets must reflect this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35</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bitmap.Length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4313208" y="2581561"/>
            <a:ext cx="4157932" cy="1110545"/>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43279253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the colour image</a:t>
            </a:r>
          </a:p>
        </p:txBody>
      </p:sp>
      <p:sp>
        <p:nvSpPr>
          <p:cNvPr id="3" name="Content Placeholder 2"/>
          <p:cNvSpPr>
            <a:spLocks noGrp="1"/>
          </p:cNvSpPr>
          <p:nvPr>
            <p:ph idx="1"/>
          </p:nvPr>
        </p:nvSpPr>
        <p:spPr>
          <a:xfrm>
            <a:off x="380770" y="5020574"/>
            <a:ext cx="8363938" cy="997196"/>
          </a:xfrm>
        </p:spPr>
        <p:txBody>
          <a:bodyPr/>
          <a:lstStyle/>
          <a:p>
            <a:r>
              <a:rPr lang="en-GB" dirty="0" smtClean="0"/>
              <a:t>This moves down the video array to the set of four bytes describing the next pixel</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36</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bitmap.Length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colorData</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colorData</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1000665" y="4013547"/>
            <a:ext cx="2794958" cy="420430"/>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81342242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down the </a:t>
            </a:r>
            <a:r>
              <a:rPr lang="en-GB" dirty="0" err="1" smtClean="0"/>
              <a:t>colorData</a:t>
            </a:r>
            <a:r>
              <a:rPr lang="en-GB" dirty="0" smtClean="0"/>
              <a:t> array</a:t>
            </a:r>
            <a:endParaRPr lang="en-GB" dirty="0"/>
          </a:p>
        </p:txBody>
      </p:sp>
      <p:sp>
        <p:nvSpPr>
          <p:cNvPr id="3" name="Content Placeholder 2"/>
          <p:cNvSpPr>
            <a:spLocks noGrp="1"/>
          </p:cNvSpPr>
          <p:nvPr>
            <p:ph idx="1"/>
          </p:nvPr>
        </p:nvSpPr>
        <p:spPr>
          <a:xfrm>
            <a:off x="380770" y="2233534"/>
            <a:ext cx="8363938" cy="2714589"/>
          </a:xfrm>
        </p:spPr>
        <p:txBody>
          <a:bodyPr/>
          <a:lstStyle/>
          <a:p>
            <a:r>
              <a:rPr lang="en-GB" dirty="0" smtClean="0"/>
              <a:t>The </a:t>
            </a:r>
            <a:r>
              <a:rPr lang="en-GB" dirty="0" err="1">
                <a:solidFill>
                  <a:srgbClr val="000000"/>
                </a:solidFill>
                <a:latin typeface="Consolas"/>
              </a:rPr>
              <a:t>sourceOffset</a:t>
            </a:r>
            <a:r>
              <a:rPr lang="en-GB" dirty="0" smtClean="0"/>
              <a:t> variable holds the position in the </a:t>
            </a:r>
            <a:r>
              <a:rPr lang="en-GB" dirty="0" err="1" smtClean="0">
                <a:solidFill>
                  <a:srgbClr val="000000"/>
                </a:solidFill>
                <a:latin typeface="Consolas"/>
              </a:rPr>
              <a:t>colorData</a:t>
            </a:r>
            <a:r>
              <a:rPr lang="en-GB" dirty="0" smtClean="0"/>
              <a:t> array</a:t>
            </a:r>
          </a:p>
          <a:p>
            <a:r>
              <a:rPr lang="en-GB" dirty="0" smtClean="0"/>
              <a:t>After each pixel has been created it is moved on to the next one in the source</a:t>
            </a:r>
          </a:p>
          <a:p>
            <a:r>
              <a:rPr lang="en-GB" dirty="0" smtClean="0"/>
              <a:t>This is four pixels down from the previous one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37</a:t>
            </a:fld>
            <a:endParaRPr lang="en-US" dirty="0"/>
          </a:p>
        </p:txBody>
      </p:sp>
      <p:sp>
        <p:nvSpPr>
          <p:cNvPr id="5" name="Text Placeholder 4"/>
          <p:cNvSpPr>
            <a:spLocks noGrp="1"/>
          </p:cNvSpPr>
          <p:nvPr>
            <p:ph type="body" sz="quarter" idx="11"/>
          </p:nvPr>
        </p:nvSpPr>
        <p:spPr>
          <a:xfrm>
            <a:off x="346841" y="1403350"/>
            <a:ext cx="8403021" cy="477805"/>
          </a:xfrm>
        </p:spPr>
        <p:txBody>
          <a:bodyPr/>
          <a:lstStyle/>
          <a:p>
            <a:r>
              <a:rPr lang="en-GB" dirty="0" err="1">
                <a:solidFill>
                  <a:prstClr val="black"/>
                </a:solidFill>
                <a:latin typeface="Consolas"/>
              </a:rPr>
              <a:t>sourceOffset</a:t>
            </a:r>
            <a:r>
              <a:rPr lang="en-GB" dirty="0">
                <a:solidFill>
                  <a:prstClr val="black"/>
                </a:solidFill>
                <a:latin typeface="Consolas"/>
              </a:rPr>
              <a:t> += 4</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01933411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Image Building loop</a:t>
            </a:r>
            <a:endParaRPr lang="en-GB" dirty="0"/>
          </a:p>
        </p:txBody>
      </p:sp>
      <p:sp>
        <p:nvSpPr>
          <p:cNvPr id="3" name="Content Placeholder 2"/>
          <p:cNvSpPr>
            <a:spLocks noGrp="1"/>
          </p:cNvSpPr>
          <p:nvPr>
            <p:ph idx="1"/>
          </p:nvPr>
        </p:nvSpPr>
        <p:spPr>
          <a:xfrm>
            <a:off x="380770" y="5096656"/>
            <a:ext cx="8363938" cy="498598"/>
          </a:xfrm>
        </p:spPr>
        <p:txBody>
          <a:bodyPr/>
          <a:lstStyle/>
          <a:p>
            <a:r>
              <a:rPr lang="en-GB" dirty="0" smtClean="0"/>
              <a:t>Start at the beginning of the source array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38</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i = 0; i &lt; </a:t>
            </a:r>
            <a:r>
              <a:rPr lang="en-GB" dirty="0" err="1">
                <a:solidFill>
                  <a:prstClr val="black"/>
                </a:solidFill>
                <a:latin typeface="Consolas"/>
              </a:rPr>
              <a:t>bitmap.Length</a:t>
            </a:r>
            <a:r>
              <a:rPr lang="en-GB" dirty="0">
                <a:solidFill>
                  <a:prstClr val="black"/>
                </a:solidFill>
                <a:latin typeface="Consolas"/>
              </a:rPr>
              <a:t>; i++)</a:t>
            </a:r>
          </a:p>
          <a:p>
            <a:r>
              <a:rPr lang="en-GB" dirty="0">
                <a:solidFill>
                  <a:prstClr val="black"/>
                </a:solidFill>
                <a:latin typeface="Consolas"/>
              </a:rPr>
              <a:t>{</a:t>
            </a:r>
          </a:p>
          <a:p>
            <a:r>
              <a:rPr lang="en-GB" dirty="0">
                <a:solidFill>
                  <a:prstClr val="black"/>
                </a:solidFill>
                <a:latin typeface="Consolas"/>
              </a:rPr>
              <a:t>    bitmap[i]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image.Bits</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344774" y="1454046"/>
            <a:ext cx="3237875" cy="329783"/>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63903329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Image Building loop</a:t>
            </a:r>
            <a:endParaRPr lang="en-GB" dirty="0"/>
          </a:p>
        </p:txBody>
      </p:sp>
      <p:sp>
        <p:nvSpPr>
          <p:cNvPr id="3" name="Content Placeholder 2"/>
          <p:cNvSpPr>
            <a:spLocks noGrp="1"/>
          </p:cNvSpPr>
          <p:nvPr>
            <p:ph idx="1"/>
          </p:nvPr>
        </p:nvSpPr>
        <p:spPr>
          <a:xfrm>
            <a:off x="380770" y="5096656"/>
            <a:ext cx="8363938" cy="498598"/>
          </a:xfrm>
        </p:spPr>
        <p:txBody>
          <a:bodyPr/>
          <a:lstStyle/>
          <a:p>
            <a:r>
              <a:rPr lang="en-GB" dirty="0" smtClean="0"/>
              <a:t>Loop through the colour values in the bitmap</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39</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i = 0; i &lt; </a:t>
            </a:r>
            <a:r>
              <a:rPr lang="en-GB" dirty="0" err="1">
                <a:solidFill>
                  <a:prstClr val="black"/>
                </a:solidFill>
                <a:latin typeface="Consolas"/>
              </a:rPr>
              <a:t>bitmap.Length</a:t>
            </a:r>
            <a:r>
              <a:rPr lang="en-GB" dirty="0">
                <a:solidFill>
                  <a:prstClr val="black"/>
                </a:solidFill>
                <a:latin typeface="Consolas"/>
              </a:rPr>
              <a:t>; i++)</a:t>
            </a:r>
          </a:p>
          <a:p>
            <a:r>
              <a:rPr lang="en-GB" dirty="0">
                <a:solidFill>
                  <a:prstClr val="black"/>
                </a:solidFill>
                <a:latin typeface="Consolas"/>
              </a:rPr>
              <a:t>{</a:t>
            </a:r>
          </a:p>
          <a:p>
            <a:r>
              <a:rPr lang="en-GB" dirty="0">
                <a:solidFill>
                  <a:prstClr val="black"/>
                </a:solidFill>
                <a:latin typeface="Consolas"/>
              </a:rPr>
              <a:t>    bitmap[i]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image.Bits</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1199213" y="1888761"/>
            <a:ext cx="4916774" cy="329783"/>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2746355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Kinect for Windows SDK</a:t>
            </a:r>
            <a:endParaRPr lang="en-GB" dirty="0"/>
          </a:p>
        </p:txBody>
      </p:sp>
      <p:sp>
        <p:nvSpPr>
          <p:cNvPr id="3" name="Content Placeholder 2"/>
          <p:cNvSpPr>
            <a:spLocks noGrp="1"/>
          </p:cNvSpPr>
          <p:nvPr>
            <p:ph idx="1"/>
          </p:nvPr>
        </p:nvSpPr>
        <p:spPr>
          <a:xfrm>
            <a:off x="380770" y="4619297"/>
            <a:ext cx="8363938" cy="1495794"/>
          </a:xfrm>
        </p:spPr>
        <p:txBody>
          <a:bodyPr/>
          <a:lstStyle/>
          <a:p>
            <a:r>
              <a:rPr lang="en-GB" dirty="0" smtClean="0"/>
              <a:t>The Kinect for Windows SDK is provided as a library of classes</a:t>
            </a:r>
            <a:r>
              <a:rPr lang="en-GB" dirty="0"/>
              <a:t> </a:t>
            </a:r>
            <a:r>
              <a:rPr lang="en-GB" dirty="0" smtClean="0"/>
              <a:t>which must be added to the references in a project</a:t>
            </a:r>
          </a:p>
        </p:txBody>
      </p:sp>
      <p:sp>
        <p:nvSpPr>
          <p:cNvPr id="4" name="Slide Number Placeholder 3"/>
          <p:cNvSpPr>
            <a:spLocks noGrp="1"/>
          </p:cNvSpPr>
          <p:nvPr>
            <p:ph type="sldNum" sz="quarter" idx="10"/>
          </p:nvPr>
        </p:nvSpPr>
        <p:spPr/>
        <p:txBody>
          <a:bodyPr/>
          <a:lstStyle/>
          <a:p>
            <a:fld id="{271031BA-9959-4FE2-909F-37D65262A7B4}" type="slidenum">
              <a:rPr lang="en-US" smtClean="0"/>
              <a:pPr/>
              <a:t>4</a:t>
            </a:fld>
            <a:endParaRPr lang="en-US" dirty="0"/>
          </a:p>
        </p:txBody>
      </p:sp>
      <p:pic>
        <p:nvPicPr>
          <p:cNvPr id="7" name="Picture 6"/>
          <p:cNvPicPr/>
          <p:nvPr/>
        </p:nvPicPr>
        <p:blipFill>
          <a:blip r:embed="rId2"/>
          <a:stretch>
            <a:fillRect/>
          </a:stretch>
        </p:blipFill>
        <p:spPr>
          <a:xfrm>
            <a:off x="2881282" y="1190417"/>
            <a:ext cx="3933585" cy="3330028"/>
          </a:xfrm>
          <a:prstGeom prst="rect">
            <a:avLst/>
          </a:prstGeom>
        </p:spPr>
      </p:pic>
    </p:spTree>
    <p:extLst>
      <p:ext uri="{BB962C8B-B14F-4D97-AF65-F5344CB8AC3E}">
        <p14:creationId xmlns:p14="http://schemas.microsoft.com/office/powerpoint/2010/main" val="298054899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Image Building loop</a:t>
            </a:r>
            <a:endParaRPr lang="en-GB" dirty="0"/>
          </a:p>
        </p:txBody>
      </p:sp>
      <p:sp>
        <p:nvSpPr>
          <p:cNvPr id="3" name="Content Placeholder 2"/>
          <p:cNvSpPr>
            <a:spLocks noGrp="1"/>
          </p:cNvSpPr>
          <p:nvPr>
            <p:ph idx="1"/>
          </p:nvPr>
        </p:nvSpPr>
        <p:spPr>
          <a:xfrm>
            <a:off x="380770" y="5096656"/>
            <a:ext cx="8363938" cy="498598"/>
          </a:xfrm>
        </p:spPr>
        <p:txBody>
          <a:bodyPr/>
          <a:lstStyle/>
          <a:p>
            <a:r>
              <a:rPr lang="en-GB" dirty="0" smtClean="0"/>
              <a:t>Make a new </a:t>
            </a:r>
            <a:r>
              <a:rPr lang="en-GB" dirty="0" err="1" smtClean="0"/>
              <a:t>color</a:t>
            </a:r>
            <a:r>
              <a:rPr lang="en-GB" dirty="0" smtClean="0"/>
              <a:t> and store it in the bitmap</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40</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i = 0; i &lt; </a:t>
            </a:r>
            <a:r>
              <a:rPr lang="en-GB" dirty="0" err="1">
                <a:solidFill>
                  <a:prstClr val="black"/>
                </a:solidFill>
                <a:latin typeface="Consolas"/>
              </a:rPr>
              <a:t>bitmap.Length</a:t>
            </a:r>
            <a:r>
              <a:rPr lang="en-GB" dirty="0">
                <a:solidFill>
                  <a:prstClr val="black"/>
                </a:solidFill>
                <a:latin typeface="Consolas"/>
              </a:rPr>
              <a:t>; i++)</a:t>
            </a:r>
          </a:p>
          <a:p>
            <a:r>
              <a:rPr lang="en-GB" dirty="0">
                <a:solidFill>
                  <a:prstClr val="black"/>
                </a:solidFill>
                <a:latin typeface="Consolas"/>
              </a:rPr>
              <a:t>{</a:t>
            </a:r>
          </a:p>
          <a:p>
            <a:r>
              <a:rPr lang="en-GB" dirty="0">
                <a:solidFill>
                  <a:prstClr val="black"/>
                </a:solidFill>
                <a:latin typeface="Consolas"/>
              </a:rPr>
              <a:t>    bitmap[i]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image.Bits</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1034321" y="2653259"/>
            <a:ext cx="7629994" cy="1319134"/>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46192096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Image Building loop</a:t>
            </a:r>
            <a:endParaRPr lang="en-GB" dirty="0"/>
          </a:p>
        </p:txBody>
      </p:sp>
      <p:sp>
        <p:nvSpPr>
          <p:cNvPr id="3" name="Content Placeholder 2"/>
          <p:cNvSpPr>
            <a:spLocks noGrp="1"/>
          </p:cNvSpPr>
          <p:nvPr>
            <p:ph idx="1"/>
          </p:nvPr>
        </p:nvSpPr>
        <p:spPr>
          <a:xfrm>
            <a:off x="380770" y="5096656"/>
            <a:ext cx="8363938" cy="498598"/>
          </a:xfrm>
        </p:spPr>
        <p:txBody>
          <a:bodyPr/>
          <a:lstStyle/>
          <a:p>
            <a:r>
              <a:rPr lang="en-GB" dirty="0" smtClean="0"/>
              <a:t>Move on to the next set of BGRA format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41</a:t>
            </a:fld>
            <a:endParaRPr lang="en-US" dirty="0"/>
          </a:p>
        </p:txBody>
      </p:sp>
      <p:sp>
        <p:nvSpPr>
          <p:cNvPr id="5" name="Text Placeholder 4"/>
          <p:cNvSpPr>
            <a:spLocks noGrp="1"/>
          </p:cNvSpPr>
          <p:nvPr>
            <p:ph type="body" sz="quarter" idx="11"/>
          </p:nvPr>
        </p:nvSpPr>
        <p:spPr>
          <a:xfrm>
            <a:off x="346841" y="1403350"/>
            <a:ext cx="8403021" cy="3506326"/>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0;</a:t>
            </a:r>
          </a:p>
          <a:p>
            <a:r>
              <a:rPr lang="en-GB" dirty="0" smtClean="0">
                <a:solidFill>
                  <a:srgbClr val="0000FF"/>
                </a:solidFill>
                <a:latin typeface="Consolas"/>
              </a:rPr>
              <a:t>for</a:t>
            </a:r>
            <a:r>
              <a:rPr lang="en-GB" dirty="0" smtClean="0">
                <a:solidFill>
                  <a:prstClr val="black"/>
                </a:solidFill>
                <a:latin typeface="Consolas"/>
              </a:rPr>
              <a:t> </a:t>
            </a:r>
            <a:r>
              <a:rPr lang="en-GB" dirty="0">
                <a:solidFill>
                  <a:prstClr val="black"/>
                </a:solidFill>
                <a:latin typeface="Consolas"/>
              </a:rPr>
              <a:t>(</a:t>
            </a:r>
            <a:r>
              <a:rPr lang="en-GB" dirty="0" err="1">
                <a:solidFill>
                  <a:srgbClr val="0000FF"/>
                </a:solidFill>
                <a:latin typeface="Consolas"/>
              </a:rPr>
              <a:t>int</a:t>
            </a:r>
            <a:r>
              <a:rPr lang="en-GB" dirty="0">
                <a:solidFill>
                  <a:prstClr val="black"/>
                </a:solidFill>
                <a:latin typeface="Consolas"/>
              </a:rPr>
              <a:t> i = 0; i &lt; </a:t>
            </a:r>
            <a:r>
              <a:rPr lang="en-GB" dirty="0" err="1">
                <a:solidFill>
                  <a:prstClr val="black"/>
                </a:solidFill>
                <a:latin typeface="Consolas"/>
              </a:rPr>
              <a:t>bitmap.Length</a:t>
            </a:r>
            <a:r>
              <a:rPr lang="en-GB" dirty="0">
                <a:solidFill>
                  <a:prstClr val="black"/>
                </a:solidFill>
                <a:latin typeface="Consolas"/>
              </a:rPr>
              <a:t>; i++)</a:t>
            </a:r>
          </a:p>
          <a:p>
            <a:r>
              <a:rPr lang="en-GB" dirty="0">
                <a:solidFill>
                  <a:prstClr val="black"/>
                </a:solidFill>
                <a:latin typeface="Consolas"/>
              </a:rPr>
              <a:t>{</a:t>
            </a:r>
          </a:p>
          <a:p>
            <a:r>
              <a:rPr lang="en-GB" dirty="0">
                <a:solidFill>
                  <a:prstClr val="black"/>
                </a:solidFill>
                <a:latin typeface="Consolas"/>
              </a:rPr>
              <a:t>    bitmap[i]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+ 2</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image.Bits</a:t>
            </a:r>
            <a:r>
              <a:rPr lang="en-GB" dirty="0">
                <a:solidFill>
                  <a:prstClr val="black"/>
                </a:solidFill>
                <a:latin typeface="Consolas"/>
              </a:rPr>
              <a:t>[</a:t>
            </a:r>
            <a:r>
              <a:rPr lang="en-GB" dirty="0" err="1">
                <a:solidFill>
                  <a:prstClr val="black"/>
                </a:solidFill>
                <a:latin typeface="Consolas"/>
              </a:rPr>
              <a:t>sourceOffset</a:t>
            </a:r>
            <a:r>
              <a:rPr lang="en-GB" dirty="0">
                <a:solidFill>
                  <a:prstClr val="black"/>
                </a:solidFill>
                <a:latin typeface="Consolas"/>
              </a:rPr>
              <a:t> + 1],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image.Bits</a:t>
            </a:r>
            <a:r>
              <a:rPr lang="en-GB" dirty="0" smtClean="0">
                <a:solidFill>
                  <a:prstClr val="black"/>
                </a:solidFill>
                <a:latin typeface="Consolas"/>
              </a:rPr>
              <a:t>[</a:t>
            </a:r>
            <a:r>
              <a:rPr lang="en-GB" dirty="0" err="1" smtClean="0">
                <a:solidFill>
                  <a:prstClr val="black"/>
                </a:solidFill>
                <a:latin typeface="Consolas"/>
              </a:rPr>
              <a:t>sourceOffset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255</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sourceOffset</a:t>
            </a:r>
            <a:r>
              <a:rPr lang="en-GB" dirty="0">
                <a:solidFill>
                  <a:prstClr val="black"/>
                </a:solidFill>
                <a:latin typeface="Consolas"/>
              </a:rPr>
              <a:t> += 4;</a:t>
            </a:r>
          </a:p>
          <a:p>
            <a:r>
              <a:rPr lang="en-GB" dirty="0" smtClean="0">
                <a:solidFill>
                  <a:prstClr val="black"/>
                </a:solidFill>
                <a:latin typeface="Consolas"/>
              </a:rPr>
              <a:t>}</a:t>
            </a:r>
            <a:endParaRPr lang="en-GB" dirty="0"/>
          </a:p>
        </p:txBody>
      </p:sp>
      <p:sp>
        <p:nvSpPr>
          <p:cNvPr id="6" name="Rectangle 5"/>
          <p:cNvSpPr/>
          <p:nvPr/>
        </p:nvSpPr>
        <p:spPr bwMode="auto">
          <a:xfrm>
            <a:off x="914400" y="4002374"/>
            <a:ext cx="2818151" cy="404734"/>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69407203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texture</a:t>
            </a:r>
            <a:endParaRPr lang="en-GB" dirty="0"/>
          </a:p>
        </p:txBody>
      </p:sp>
      <p:sp>
        <p:nvSpPr>
          <p:cNvPr id="3" name="Content Placeholder 2"/>
          <p:cNvSpPr>
            <a:spLocks noGrp="1"/>
          </p:cNvSpPr>
          <p:nvPr>
            <p:ph idx="1"/>
          </p:nvPr>
        </p:nvSpPr>
        <p:spPr>
          <a:xfrm>
            <a:off x="380770" y="3502325"/>
            <a:ext cx="8363938" cy="1994392"/>
          </a:xfrm>
        </p:spPr>
        <p:txBody>
          <a:bodyPr/>
          <a:lstStyle/>
          <a:p>
            <a:r>
              <a:rPr lang="en-GB" dirty="0" smtClean="0"/>
              <a:t>Once the program has loaded the new </a:t>
            </a:r>
            <a:r>
              <a:rPr lang="en-GB" dirty="0" err="1">
                <a:solidFill>
                  <a:srgbClr val="2B91AF"/>
                </a:solidFill>
                <a:latin typeface="Consolas"/>
              </a:rPr>
              <a:t>Color</a:t>
            </a:r>
            <a:r>
              <a:rPr lang="en-GB" dirty="0" smtClean="0"/>
              <a:t> data into the </a:t>
            </a:r>
            <a:r>
              <a:rPr lang="en-GB" dirty="0">
                <a:solidFill>
                  <a:srgbClr val="000000"/>
                </a:solidFill>
                <a:latin typeface="Consolas"/>
              </a:rPr>
              <a:t>bitmap</a:t>
            </a:r>
            <a:r>
              <a:rPr lang="en-GB" dirty="0" smtClean="0"/>
              <a:t> array it just has to create an XNA texture and set this to the data as shown above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42</a:t>
            </a:fld>
            <a:endParaRPr lang="en-US" dirty="0"/>
          </a:p>
        </p:txBody>
      </p:sp>
      <p:sp>
        <p:nvSpPr>
          <p:cNvPr id="5" name="Text Placeholder 4"/>
          <p:cNvSpPr>
            <a:spLocks noGrp="1"/>
          </p:cNvSpPr>
          <p:nvPr>
            <p:ph type="body" sz="quarter" idx="11"/>
          </p:nvPr>
        </p:nvSpPr>
        <p:spPr>
          <a:xfrm>
            <a:off x="346841" y="1403350"/>
            <a:ext cx="8403021" cy="1622734"/>
          </a:xfrm>
        </p:spPr>
        <p:txBody>
          <a:bodyPr/>
          <a:lstStyle/>
          <a:p>
            <a:r>
              <a:rPr lang="en-GB" dirty="0" err="1">
                <a:latin typeface="Consolas"/>
              </a:rPr>
              <a:t>kinectVideoTexture</a:t>
            </a:r>
            <a:r>
              <a:rPr lang="en-GB" dirty="0">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a:t>
            </a:r>
            <a:r>
              <a:rPr lang="en-GB" dirty="0" err="1">
                <a:solidFill>
                  <a:prstClr val="black"/>
                </a:solidFill>
                <a:latin typeface="Consolas"/>
              </a:rPr>
              <a:t>GraphicsDevice</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colorFrame.Width</a:t>
            </a:r>
            <a:r>
              <a:rPr lang="en-GB" dirty="0">
                <a:solidFill>
                  <a:prstClr val="black"/>
                </a:solidFill>
                <a:latin typeface="Consolas"/>
              </a:rPr>
              <a:t>, </a:t>
            </a:r>
            <a:r>
              <a:rPr lang="en-GB" dirty="0" err="1">
                <a:solidFill>
                  <a:prstClr val="black"/>
                </a:solidFill>
                <a:latin typeface="Consolas"/>
              </a:rPr>
              <a:t>colorFrame.Height</a:t>
            </a:r>
            <a:r>
              <a:rPr lang="en-GB" dirty="0">
                <a:solidFill>
                  <a:prstClr val="black"/>
                </a:solidFill>
                <a:latin typeface="Consolas"/>
              </a:rPr>
              <a:t>);</a:t>
            </a:r>
          </a:p>
          <a:p>
            <a:endParaRPr lang="en-GB" dirty="0">
              <a:solidFill>
                <a:prstClr val="black"/>
              </a:solidFill>
              <a:latin typeface="Consolas"/>
            </a:endParaRPr>
          </a:p>
          <a:p>
            <a:r>
              <a:rPr lang="en-GB" dirty="0" err="1">
                <a:solidFill>
                  <a:prstClr val="black"/>
                </a:solidFill>
                <a:latin typeface="Consolas"/>
              </a:rPr>
              <a:t>kinectVideoTexture.SetData</a:t>
            </a:r>
            <a:r>
              <a:rPr lang="en-GB" dirty="0">
                <a:solidFill>
                  <a:prstClr val="black"/>
                </a:solidFill>
                <a:latin typeface="Consolas"/>
              </a:rPr>
              <a:t>(bitmap</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783541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Adjusting the camera angle</a:t>
            </a:r>
            <a:endParaRPr lang="en-GB" dirty="0"/>
          </a:p>
        </p:txBody>
      </p:sp>
      <p:sp>
        <p:nvSpPr>
          <p:cNvPr id="7" name="Content Placeholder 6"/>
          <p:cNvSpPr>
            <a:spLocks noGrp="1"/>
          </p:cNvSpPr>
          <p:nvPr>
            <p:ph idx="1"/>
          </p:nvPr>
        </p:nvSpPr>
        <p:spPr>
          <a:xfrm>
            <a:off x="380770" y="2218944"/>
            <a:ext cx="8363938" cy="3711785"/>
          </a:xfrm>
        </p:spPr>
        <p:txBody>
          <a:bodyPr/>
          <a:lstStyle/>
          <a:p>
            <a:r>
              <a:rPr lang="en-GB" dirty="0" smtClean="0"/>
              <a:t>The Kinect sensor bar contains a motor that adjusts the vertical angle of the sensor</a:t>
            </a:r>
          </a:p>
          <a:p>
            <a:r>
              <a:rPr lang="en-GB" dirty="0" smtClean="0"/>
              <a:t>A program can control this motor adjust the elevation angle of the sensor and give it the best view of the scene</a:t>
            </a:r>
          </a:p>
          <a:p>
            <a:r>
              <a:rPr lang="en-GB" dirty="0" smtClean="0"/>
              <a:t>It can do this by adjusting the </a:t>
            </a:r>
            <a:r>
              <a:rPr lang="en-GB" dirty="0" err="1">
                <a:solidFill>
                  <a:srgbClr val="000000"/>
                </a:solidFill>
                <a:latin typeface="Consolas"/>
              </a:rPr>
              <a:t>ElevationAngle</a:t>
            </a:r>
            <a:r>
              <a:rPr lang="en-GB" dirty="0" smtClean="0"/>
              <a:t> as shown above</a:t>
            </a:r>
            <a:endParaRPr lang="en-GB" dirty="0"/>
          </a:p>
        </p:txBody>
      </p:sp>
      <p:sp>
        <p:nvSpPr>
          <p:cNvPr id="8" name="Text Placeholder 7"/>
          <p:cNvSpPr>
            <a:spLocks noGrp="1"/>
          </p:cNvSpPr>
          <p:nvPr>
            <p:ph type="body" sz="quarter" idx="11"/>
          </p:nvPr>
        </p:nvSpPr>
        <p:spPr>
          <a:xfrm>
            <a:off x="346841" y="1403350"/>
            <a:ext cx="8403021" cy="477805"/>
          </a:xfrm>
        </p:spPr>
        <p:txBody>
          <a:bodyPr/>
          <a:lstStyle/>
          <a:p>
            <a:r>
              <a:rPr lang="en-GB" dirty="0" err="1"/>
              <a:t>myKinect</a:t>
            </a:r>
            <a:r>
              <a:rPr lang="en-GB" dirty="0" smtClean="0"/>
              <a:t>. </a:t>
            </a:r>
            <a:r>
              <a:rPr lang="en-GB" dirty="0" err="1" smtClean="0"/>
              <a:t>ElevationAngle</a:t>
            </a:r>
            <a:r>
              <a:rPr lang="en-GB" dirty="0" smtClean="0"/>
              <a:t> </a:t>
            </a:r>
            <a:r>
              <a:rPr lang="en-GB" dirty="0"/>
              <a:t>+= 5</a:t>
            </a:r>
            <a:r>
              <a:rPr lang="en-GB" dirty="0" smtClean="0"/>
              <a:t>;</a:t>
            </a:r>
            <a:endParaRPr lang="en-GB" dirty="0"/>
          </a:p>
        </p:txBody>
      </p:sp>
    </p:spTree>
    <p:extLst>
      <p:ext uri="{BB962C8B-B14F-4D97-AF65-F5344CB8AC3E}">
        <p14:creationId xmlns:p14="http://schemas.microsoft.com/office/powerpoint/2010/main" val="243130172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a:t>2</a:t>
            </a:r>
            <a:r>
              <a:rPr lang="en-GB" dirty="0" smtClean="0"/>
              <a:t> Kinect video output</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44</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1824738"/>
            <a:ext cx="4057650" cy="257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5781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Kinect and Errors</a:t>
            </a:r>
            <a:endParaRPr lang="en-GB" dirty="0"/>
          </a:p>
        </p:txBody>
      </p:sp>
      <p:sp>
        <p:nvSpPr>
          <p:cNvPr id="6" name="Content Placeholder 5"/>
          <p:cNvSpPr>
            <a:spLocks noGrp="1"/>
          </p:cNvSpPr>
          <p:nvPr>
            <p:ph idx="1"/>
          </p:nvPr>
        </p:nvSpPr>
        <p:spPr>
          <a:xfrm>
            <a:off x="380770" y="2203554"/>
            <a:ext cx="8363938" cy="4241161"/>
          </a:xfrm>
        </p:spPr>
        <p:txBody>
          <a:bodyPr/>
          <a:lstStyle/>
          <a:p>
            <a:r>
              <a:rPr lang="en-GB" dirty="0" smtClean="0"/>
              <a:t>At the moment the program has no error handling built in</a:t>
            </a:r>
          </a:p>
          <a:p>
            <a:r>
              <a:rPr lang="en-GB" dirty="0" smtClean="0"/>
              <a:t>If the above call of Enable fails the program will just crash</a:t>
            </a:r>
          </a:p>
          <a:p>
            <a:r>
              <a:rPr lang="en-GB" dirty="0" smtClean="0"/>
              <a:t>This is not acceptable</a:t>
            </a:r>
          </a:p>
          <a:p>
            <a:pPr lvl="1"/>
            <a:r>
              <a:rPr lang="en-GB" dirty="0" smtClean="0"/>
              <a:t>It should not be possible to make the program fail by unplugging the sensor bar</a:t>
            </a:r>
          </a:p>
          <a:p>
            <a:pPr marL="460375" lvl="1" indent="0">
              <a:buNone/>
            </a:pPr>
            <a:r>
              <a:rPr lang="en-GB" dirty="0" smtClean="0"/>
              <a:t> </a:t>
            </a:r>
            <a:endParaRPr lang="en-GB" dirty="0"/>
          </a:p>
        </p:txBody>
      </p:sp>
      <p:sp>
        <p:nvSpPr>
          <p:cNvPr id="7" name="Text Placeholder 6"/>
          <p:cNvSpPr>
            <a:spLocks noGrp="1"/>
          </p:cNvSpPr>
          <p:nvPr>
            <p:ph type="body" sz="quarter" idx="11"/>
          </p:nvPr>
        </p:nvSpPr>
        <p:spPr>
          <a:xfrm>
            <a:off x="346841" y="1403350"/>
            <a:ext cx="8403021" cy="477805"/>
          </a:xfrm>
        </p:spPr>
        <p:txBody>
          <a:bodyPr/>
          <a:lstStyle/>
          <a:p>
            <a:pPr lvl="0">
              <a:buClr>
                <a:srgbClr val="4891DC"/>
              </a:buClr>
            </a:pPr>
            <a:r>
              <a:rPr lang="en-GB" dirty="0" err="1">
                <a:latin typeface="Consolas"/>
              </a:rPr>
              <a:t>myKinect.ColorStream.Enable</a:t>
            </a:r>
            <a:r>
              <a:rPr lang="en-GB" dirty="0">
                <a:latin typeface="Consolas"/>
              </a:rPr>
              <a:t>();</a:t>
            </a:r>
            <a:endParaRPr lang="en-GB" dirty="0"/>
          </a:p>
        </p:txBody>
      </p:sp>
    </p:spTree>
    <p:extLst>
      <p:ext uri="{BB962C8B-B14F-4D97-AF65-F5344CB8AC3E}">
        <p14:creationId xmlns:p14="http://schemas.microsoft.com/office/powerpoint/2010/main" val="284647295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Messages</a:t>
            </a:r>
            <a:endParaRPr lang="en-GB" dirty="0"/>
          </a:p>
        </p:txBody>
      </p:sp>
      <p:sp>
        <p:nvSpPr>
          <p:cNvPr id="6" name="Content Placeholder 5"/>
          <p:cNvSpPr>
            <a:spLocks noGrp="1"/>
          </p:cNvSpPr>
          <p:nvPr>
            <p:ph idx="1"/>
          </p:nvPr>
        </p:nvSpPr>
        <p:spPr>
          <a:xfrm>
            <a:off x="380770" y="4542020"/>
            <a:ext cx="8363938" cy="1606594"/>
          </a:xfrm>
        </p:spPr>
        <p:txBody>
          <a:bodyPr/>
          <a:lstStyle/>
          <a:p>
            <a:r>
              <a:rPr lang="en-GB" dirty="0" smtClean="0"/>
              <a:t>XNA programs cannot draw text directly</a:t>
            </a:r>
          </a:p>
          <a:p>
            <a:r>
              <a:rPr lang="en-GB" dirty="0" smtClean="0"/>
              <a:t>A game must create a </a:t>
            </a:r>
            <a:r>
              <a:rPr lang="en-GB" dirty="0" err="1">
                <a:solidFill>
                  <a:srgbClr val="000000"/>
                </a:solidFill>
                <a:latin typeface="Consolas"/>
              </a:rPr>
              <a:t>SpriteFont</a:t>
            </a:r>
            <a:r>
              <a:rPr lang="en-GB" dirty="0" smtClean="0"/>
              <a:t> asset and use this to draw text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46</a:t>
            </a:fld>
            <a:endParaRPr lang="en-US" dirty="0"/>
          </a:p>
        </p:txBody>
      </p:sp>
      <p:pic>
        <p:nvPicPr>
          <p:cNvPr id="7" name="Picture 6"/>
          <p:cNvPicPr/>
          <p:nvPr/>
        </p:nvPicPr>
        <p:blipFill>
          <a:blip r:embed="rId2"/>
          <a:stretch>
            <a:fillRect/>
          </a:stretch>
        </p:blipFill>
        <p:spPr>
          <a:xfrm>
            <a:off x="1733660" y="1244184"/>
            <a:ext cx="6387219" cy="3009363"/>
          </a:xfrm>
          <a:prstGeom prst="rect">
            <a:avLst/>
          </a:prstGeom>
        </p:spPr>
      </p:pic>
    </p:spTree>
    <p:extLst>
      <p:ext uri="{BB962C8B-B14F-4D97-AF65-F5344CB8AC3E}">
        <p14:creationId xmlns:p14="http://schemas.microsoft.com/office/powerpoint/2010/main" val="334047293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SpriteFont</a:t>
            </a:r>
            <a:r>
              <a:rPr lang="en-GB" dirty="0" smtClean="0"/>
              <a:t> resource</a:t>
            </a:r>
            <a:endParaRPr lang="en-GB" dirty="0"/>
          </a:p>
        </p:txBody>
      </p:sp>
      <p:sp>
        <p:nvSpPr>
          <p:cNvPr id="3" name="Content Placeholder 2"/>
          <p:cNvSpPr>
            <a:spLocks noGrp="1"/>
          </p:cNvSpPr>
          <p:nvPr>
            <p:ph idx="1"/>
          </p:nvPr>
        </p:nvSpPr>
        <p:spPr>
          <a:xfrm>
            <a:off x="380770" y="1371600"/>
            <a:ext cx="4640935" cy="3600986"/>
          </a:xfrm>
        </p:spPr>
        <p:txBody>
          <a:bodyPr/>
          <a:lstStyle/>
          <a:p>
            <a:r>
              <a:rPr lang="en-GB" dirty="0" smtClean="0"/>
              <a:t>Once the </a:t>
            </a:r>
            <a:r>
              <a:rPr lang="en-GB" dirty="0" err="1">
                <a:solidFill>
                  <a:srgbClr val="000000"/>
                </a:solidFill>
                <a:latin typeface="Consolas"/>
              </a:rPr>
              <a:t>SpriteFont</a:t>
            </a:r>
            <a:r>
              <a:rPr lang="en-GB" dirty="0" smtClean="0"/>
              <a:t> has been added to the XNA Content project it can be used in a game to draw text</a:t>
            </a:r>
          </a:p>
          <a:p>
            <a:r>
              <a:rPr lang="en-GB" dirty="0" smtClean="0"/>
              <a:t>We are going to use it to display error messages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47</a:t>
            </a:fld>
            <a:endParaRPr lang="en-US" dirty="0"/>
          </a:p>
        </p:txBody>
      </p:sp>
      <p:pic>
        <p:nvPicPr>
          <p:cNvPr id="7" name="Picture 6"/>
          <p:cNvPicPr/>
          <p:nvPr/>
        </p:nvPicPr>
        <p:blipFill>
          <a:blip r:embed="rId2"/>
          <a:stretch>
            <a:fillRect/>
          </a:stretch>
        </p:blipFill>
        <p:spPr>
          <a:xfrm>
            <a:off x="5721978" y="1554887"/>
            <a:ext cx="3145114" cy="4121294"/>
          </a:xfrm>
          <a:prstGeom prst="rect">
            <a:avLst/>
          </a:prstGeom>
        </p:spPr>
      </p:pic>
    </p:spTree>
    <p:extLst>
      <p:ext uri="{BB962C8B-B14F-4D97-AF65-F5344CB8AC3E}">
        <p14:creationId xmlns:p14="http://schemas.microsoft.com/office/powerpoint/2010/main" val="176929727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Loading the </a:t>
            </a:r>
            <a:r>
              <a:rPr lang="en-GB" dirty="0" err="1" smtClean="0"/>
              <a:t>SpriteFont</a:t>
            </a:r>
            <a:endParaRPr lang="en-GB" dirty="0"/>
          </a:p>
        </p:txBody>
      </p:sp>
      <p:sp>
        <p:nvSpPr>
          <p:cNvPr id="6" name="Content Placeholder 5"/>
          <p:cNvSpPr>
            <a:spLocks noGrp="1"/>
          </p:cNvSpPr>
          <p:nvPr>
            <p:ph idx="1"/>
          </p:nvPr>
        </p:nvSpPr>
        <p:spPr>
          <a:xfrm>
            <a:off x="380770" y="5156616"/>
            <a:ext cx="8363938" cy="997196"/>
          </a:xfrm>
        </p:spPr>
        <p:txBody>
          <a:bodyPr/>
          <a:lstStyle/>
          <a:p>
            <a:r>
              <a:rPr lang="en-GB" dirty="0" smtClean="0"/>
              <a:t>The </a:t>
            </a:r>
            <a:r>
              <a:rPr lang="en-GB" dirty="0" err="1" smtClean="0">
                <a:latin typeface="Consolas" pitchFamily="49" charset="0"/>
                <a:cs typeface="Consolas" pitchFamily="49" charset="0"/>
              </a:rPr>
              <a:t>LoadContent</a:t>
            </a:r>
            <a:r>
              <a:rPr lang="en-GB" dirty="0" smtClean="0"/>
              <a:t> method loads the font into the program</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48</a:t>
            </a:fld>
            <a:endParaRPr lang="en-US" dirty="0"/>
          </a:p>
        </p:txBody>
      </p:sp>
      <p:sp>
        <p:nvSpPr>
          <p:cNvPr id="7" name="Text Placeholder 6"/>
          <p:cNvSpPr>
            <a:spLocks noGrp="1"/>
          </p:cNvSpPr>
          <p:nvPr>
            <p:ph type="body" sz="quarter" idx="11"/>
          </p:nvPr>
        </p:nvSpPr>
        <p:spPr>
          <a:xfrm>
            <a:off x="346841" y="1403350"/>
            <a:ext cx="8403021" cy="3580193"/>
          </a:xfrm>
        </p:spPr>
        <p:txBody>
          <a:bodyPr/>
          <a:lstStyle/>
          <a:p>
            <a:r>
              <a:rPr lang="en-GB" dirty="0" err="1">
                <a:solidFill>
                  <a:srgbClr val="2B91AF"/>
                </a:solidFill>
                <a:latin typeface="Consolas"/>
              </a:rPr>
              <a:t>SpriteFont</a:t>
            </a:r>
            <a:r>
              <a:rPr lang="en-GB" dirty="0">
                <a:solidFill>
                  <a:prstClr val="black"/>
                </a:solidFill>
                <a:latin typeface="Consolas"/>
              </a:rPr>
              <a:t> </a:t>
            </a:r>
            <a:r>
              <a:rPr lang="en-GB" dirty="0" err="1">
                <a:solidFill>
                  <a:prstClr val="black"/>
                </a:solidFill>
                <a:latin typeface="Consolas"/>
              </a:rPr>
              <a:t>messageFont</a:t>
            </a:r>
            <a:r>
              <a:rPr lang="en-GB" dirty="0">
                <a:solidFill>
                  <a:prstClr val="black"/>
                </a:solidFill>
                <a:latin typeface="Consolas"/>
              </a:rPr>
              <a:t>;</a:t>
            </a:r>
          </a:p>
          <a:p>
            <a:r>
              <a:rPr lang="en-GB" dirty="0" smtClean="0">
                <a:solidFill>
                  <a:srgbClr val="0000FF"/>
                </a:solidFill>
                <a:latin typeface="Consolas"/>
              </a:rPr>
              <a:t/>
            </a:r>
            <a:br>
              <a:rPr lang="en-GB" dirty="0" smtClean="0">
                <a:solidFill>
                  <a:srgbClr val="0000FF"/>
                </a:solidFill>
                <a:latin typeface="Consolas"/>
              </a:rPr>
            </a:br>
            <a:r>
              <a:rPr lang="en-GB" dirty="0" smtClean="0">
                <a:solidFill>
                  <a:srgbClr val="0000FF"/>
                </a:solidFill>
                <a:latin typeface="Consolas"/>
              </a:rPr>
              <a:t>protected</a:t>
            </a:r>
            <a:r>
              <a:rPr lang="en-GB" dirty="0" smtClean="0">
                <a:solidFill>
                  <a:prstClr val="black"/>
                </a:solidFill>
                <a:latin typeface="Consolas"/>
              </a:rPr>
              <a:t> </a:t>
            </a:r>
            <a:r>
              <a:rPr lang="en-GB" dirty="0" smtClean="0">
                <a:solidFill>
                  <a:srgbClr val="0000FF"/>
                </a:solidFill>
                <a:latin typeface="Consolas"/>
              </a:rPr>
              <a:t>override</a:t>
            </a:r>
            <a:r>
              <a:rPr lang="en-GB" dirty="0" smtClean="0">
                <a:solidFill>
                  <a:prstClr val="black"/>
                </a:solidFill>
                <a:latin typeface="Consolas"/>
              </a:rPr>
              <a:t> </a:t>
            </a:r>
            <a:r>
              <a:rPr lang="en-GB" dirty="0" smtClean="0">
                <a:solidFill>
                  <a:srgbClr val="0000FF"/>
                </a:solidFill>
                <a:latin typeface="Consolas"/>
              </a:rPr>
              <a:t>void</a:t>
            </a:r>
            <a:r>
              <a:rPr lang="en-GB" dirty="0" smtClean="0">
                <a:solidFill>
                  <a:prstClr val="black"/>
                </a:solidFill>
                <a:latin typeface="Consolas"/>
              </a:rPr>
              <a:t> </a:t>
            </a:r>
            <a:r>
              <a:rPr lang="en-GB" dirty="0" err="1" smtClean="0">
                <a:solidFill>
                  <a:prstClr val="black"/>
                </a:solidFill>
                <a:latin typeface="Consolas"/>
              </a:rPr>
              <a:t>LoadContent</a:t>
            </a:r>
            <a:r>
              <a:rPr lang="en-GB" dirty="0" smtClean="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a:solidFill>
                  <a:srgbClr val="008000"/>
                </a:solidFill>
                <a:latin typeface="Consolas"/>
              </a:rPr>
              <a:t>// Create a new </a:t>
            </a:r>
            <a:r>
              <a:rPr lang="en-GB" dirty="0" err="1">
                <a:solidFill>
                  <a:srgbClr val="008000"/>
                </a:solidFill>
                <a:latin typeface="Consolas"/>
              </a:rPr>
              <a:t>SpriteBatch</a:t>
            </a:r>
            <a:r>
              <a:rPr lang="en-GB" dirty="0">
                <a:solidFill>
                  <a:srgbClr val="008000"/>
                </a:solidFill>
                <a:latin typeface="Consolas"/>
              </a:rPr>
              <a:t>, </a:t>
            </a:r>
            <a:r>
              <a:rPr lang="en-GB" dirty="0" smtClean="0">
                <a:solidFill>
                  <a:srgbClr val="008000"/>
                </a:solidFill>
                <a:latin typeface="Consolas"/>
              </a:rPr>
              <a:t>used </a:t>
            </a:r>
            <a:r>
              <a:rPr lang="en-GB" dirty="0">
                <a:solidFill>
                  <a:srgbClr val="008000"/>
                </a:solidFill>
                <a:latin typeface="Consolas"/>
              </a:rPr>
              <a:t>to draw textures.</a:t>
            </a:r>
            <a:endParaRPr lang="en-GB" dirty="0">
              <a:solidFill>
                <a:prstClr val="black"/>
              </a:solidFill>
              <a:latin typeface="Consolas"/>
            </a:endParaRPr>
          </a:p>
          <a:p>
            <a:r>
              <a:rPr lang="en-GB" dirty="0">
                <a:solidFill>
                  <a:prstClr val="black"/>
                </a:solidFill>
                <a:latin typeface="Consolas"/>
              </a:rPr>
              <a:t>    </a:t>
            </a:r>
            <a:r>
              <a:rPr lang="en-GB" dirty="0" err="1">
                <a:solidFill>
                  <a:prstClr val="black"/>
                </a:solidFill>
                <a:latin typeface="Consolas"/>
              </a:rPr>
              <a:t>spriteBatch</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SpriteBatch</a:t>
            </a:r>
            <a:r>
              <a:rPr lang="en-GB" dirty="0">
                <a:solidFill>
                  <a:prstClr val="black"/>
                </a:solidFill>
                <a:latin typeface="Consolas"/>
              </a:rPr>
              <a:t>(</a:t>
            </a:r>
            <a:r>
              <a:rPr lang="en-GB" dirty="0" err="1">
                <a:solidFill>
                  <a:prstClr val="black"/>
                </a:solidFill>
                <a:latin typeface="Consolas"/>
              </a:rPr>
              <a:t>GraphicsDevice</a:t>
            </a:r>
            <a:r>
              <a:rPr lang="en-GB" dirty="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messageFont</a:t>
            </a:r>
            <a:r>
              <a:rPr lang="en-GB" dirty="0" smtClean="0">
                <a:solidFill>
                  <a:prstClr val="black"/>
                </a:solidFill>
                <a:latin typeface="Consolas"/>
              </a:rPr>
              <a:t> </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Content.Load</a:t>
            </a:r>
            <a:r>
              <a:rPr lang="en-GB" dirty="0" smtClean="0">
                <a:solidFill>
                  <a:prstClr val="black"/>
                </a:solidFill>
                <a:latin typeface="Consolas"/>
              </a:rPr>
              <a:t>&lt;</a:t>
            </a:r>
            <a:r>
              <a:rPr lang="en-GB" dirty="0" err="1" smtClean="0">
                <a:solidFill>
                  <a:srgbClr val="2B91AF"/>
                </a:solidFill>
                <a:latin typeface="Consolas"/>
              </a:rPr>
              <a:t>SpriteFont</a:t>
            </a:r>
            <a:r>
              <a:rPr lang="en-GB" dirty="0">
                <a:solidFill>
                  <a:prstClr val="black"/>
                </a:solidFill>
                <a:latin typeface="Consolas"/>
              </a:rPr>
              <a:t>&gt;(</a:t>
            </a:r>
            <a:r>
              <a:rPr lang="en-GB" dirty="0">
                <a:solidFill>
                  <a:srgbClr val="A31515"/>
                </a:solidFill>
                <a:latin typeface="Consolas"/>
              </a:rPr>
              <a:t>"</a:t>
            </a:r>
            <a:r>
              <a:rPr lang="en-GB" dirty="0" err="1">
                <a:solidFill>
                  <a:srgbClr val="A31515"/>
                </a:solidFill>
                <a:latin typeface="Consolas"/>
              </a:rPr>
              <a:t>MessageFont</a:t>
            </a:r>
            <a:r>
              <a:rPr lang="en-GB" dirty="0">
                <a:solidFill>
                  <a:srgbClr val="A31515"/>
                </a:solidFill>
                <a:latin typeface="Consolas"/>
              </a:rPr>
              <a:t>"</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65520885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Drawing Messages</a:t>
            </a:r>
            <a:endParaRPr lang="en-GB" dirty="0"/>
          </a:p>
        </p:txBody>
      </p:sp>
      <p:sp>
        <p:nvSpPr>
          <p:cNvPr id="6" name="Content Placeholder 5"/>
          <p:cNvSpPr>
            <a:spLocks noGrp="1"/>
          </p:cNvSpPr>
          <p:nvPr>
            <p:ph idx="1"/>
          </p:nvPr>
        </p:nvSpPr>
        <p:spPr>
          <a:xfrm>
            <a:off x="380770" y="5621311"/>
            <a:ext cx="8363938" cy="498598"/>
          </a:xfrm>
        </p:spPr>
        <p:txBody>
          <a:bodyPr/>
          <a:lstStyle/>
          <a:p>
            <a:r>
              <a:rPr lang="en-GB" dirty="0" smtClean="0"/>
              <a:t>The </a:t>
            </a:r>
            <a:r>
              <a:rPr lang="en-GB" dirty="0" smtClean="0">
                <a:latin typeface="Consolas" pitchFamily="49" charset="0"/>
                <a:cs typeface="Consolas" pitchFamily="49" charset="0"/>
              </a:rPr>
              <a:t>Draw</a:t>
            </a:r>
            <a:r>
              <a:rPr lang="en-GB" dirty="0" smtClean="0"/>
              <a:t> method displays any error message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49</a:t>
            </a:fld>
            <a:endParaRPr lang="en-US" dirty="0"/>
          </a:p>
        </p:txBody>
      </p:sp>
      <p:sp>
        <p:nvSpPr>
          <p:cNvPr id="7" name="Text Placeholder 6"/>
          <p:cNvSpPr>
            <a:spLocks noGrp="1"/>
          </p:cNvSpPr>
          <p:nvPr>
            <p:ph type="body" sz="quarter" idx="11"/>
          </p:nvPr>
        </p:nvSpPr>
        <p:spPr>
          <a:xfrm>
            <a:off x="346841" y="1169234"/>
            <a:ext cx="8403021" cy="4302176"/>
          </a:xfrm>
        </p:spPr>
        <p:txBody>
          <a:bodyPr/>
          <a:lstStyle/>
          <a:p>
            <a:r>
              <a:rPr lang="en-GB" dirty="0">
                <a:solidFill>
                  <a:srgbClr val="0000FF"/>
                </a:solidFill>
                <a:latin typeface="Consolas"/>
              </a:rPr>
              <a:t>string</a:t>
            </a:r>
            <a:r>
              <a:rPr lang="en-GB" dirty="0">
                <a:solidFill>
                  <a:prstClr val="black"/>
                </a:solidFill>
                <a:latin typeface="Consolas"/>
              </a:rPr>
              <a:t> </a:t>
            </a:r>
            <a:r>
              <a:rPr lang="en-GB" dirty="0" err="1">
                <a:solidFill>
                  <a:prstClr val="black"/>
                </a:solidFill>
                <a:latin typeface="Consolas"/>
              </a:rPr>
              <a:t>errorMessage</a:t>
            </a:r>
            <a:r>
              <a:rPr lang="en-GB" dirty="0">
                <a:solidFill>
                  <a:prstClr val="black"/>
                </a:solidFill>
                <a:latin typeface="Consolas"/>
              </a:rPr>
              <a:t> = </a:t>
            </a:r>
            <a:r>
              <a:rPr lang="en-GB" dirty="0">
                <a:solidFill>
                  <a:srgbClr val="A31515"/>
                </a:solidFill>
                <a:latin typeface="Consolas"/>
              </a:rPr>
              <a:t>""</a:t>
            </a:r>
            <a:r>
              <a:rPr lang="en-GB" dirty="0">
                <a:solidFill>
                  <a:prstClr val="black"/>
                </a:solidFill>
                <a:latin typeface="Consolas"/>
              </a:rPr>
              <a:t>;</a:t>
            </a:r>
          </a:p>
          <a:p>
            <a:r>
              <a:rPr lang="en-GB" dirty="0">
                <a:solidFill>
                  <a:srgbClr val="0000FF"/>
                </a:solidFill>
                <a:latin typeface="Consolas"/>
              </a:rPr>
              <a:t>protected</a:t>
            </a:r>
            <a:r>
              <a:rPr lang="en-GB" dirty="0">
                <a:solidFill>
                  <a:prstClr val="black"/>
                </a:solidFill>
                <a:latin typeface="Consolas"/>
              </a:rPr>
              <a:t> </a:t>
            </a:r>
            <a:r>
              <a:rPr lang="en-GB" dirty="0">
                <a:solidFill>
                  <a:srgbClr val="0000FF"/>
                </a:solidFill>
                <a:latin typeface="Consolas"/>
              </a:rPr>
              <a:t>override</a:t>
            </a:r>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Draw(</a:t>
            </a:r>
            <a:r>
              <a:rPr lang="en-GB" dirty="0" err="1">
                <a:solidFill>
                  <a:srgbClr val="2B91AF"/>
                </a:solidFill>
                <a:latin typeface="Consolas"/>
              </a:rPr>
              <a:t>GameTime</a:t>
            </a:r>
            <a:r>
              <a:rPr lang="en-GB" dirty="0">
                <a:solidFill>
                  <a:prstClr val="black"/>
                </a:solidFill>
                <a:latin typeface="Consolas"/>
              </a:rPr>
              <a:t> </a:t>
            </a:r>
            <a:r>
              <a:rPr lang="en-GB" dirty="0" err="1">
                <a:solidFill>
                  <a:prstClr val="black"/>
                </a:solidFill>
                <a:latin typeface="Consolas"/>
              </a:rPr>
              <a:t>gameTime</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GraphicsDevice.Clear</a:t>
            </a:r>
            <a:r>
              <a:rPr lang="en-GB" dirty="0">
                <a:solidFill>
                  <a:prstClr val="black"/>
                </a:solidFill>
                <a:latin typeface="Consolas"/>
              </a:rPr>
              <a:t>(</a:t>
            </a:r>
            <a:r>
              <a:rPr lang="en-GB" dirty="0" err="1">
                <a:solidFill>
                  <a:srgbClr val="2B91AF"/>
                </a:solidFill>
                <a:latin typeface="Consolas"/>
              </a:rPr>
              <a:t>Color</a:t>
            </a:r>
            <a:r>
              <a:rPr lang="en-GB" dirty="0" err="1">
                <a:solidFill>
                  <a:prstClr val="black"/>
                </a:solidFill>
                <a:latin typeface="Consolas"/>
              </a:rPr>
              <a:t>.CornflowerBlue</a:t>
            </a:r>
            <a:r>
              <a:rPr lang="en-GB" dirty="0">
                <a:solidFill>
                  <a:prstClr val="black"/>
                </a:solidFill>
                <a:latin typeface="Consolas"/>
              </a:rPr>
              <a:t>);</a:t>
            </a:r>
          </a:p>
          <a:p>
            <a:r>
              <a:rPr lang="en-GB" dirty="0" smtClean="0">
                <a:solidFill>
                  <a:prstClr val="black"/>
                </a:solidFill>
                <a:latin typeface="Consolas"/>
              </a:rPr>
              <a:t>    </a:t>
            </a:r>
            <a:r>
              <a:rPr lang="en-GB" dirty="0" err="1">
                <a:solidFill>
                  <a:prstClr val="black"/>
                </a:solidFill>
                <a:latin typeface="Consolas"/>
              </a:rPr>
              <a:t>spriteBatch.Begin</a:t>
            </a:r>
            <a:r>
              <a:rPr lang="en-GB" dirty="0">
                <a:solidFill>
                  <a:prstClr val="black"/>
                </a:solidFill>
                <a:latin typeface="Consolas"/>
              </a:rPr>
              <a:t>();</a:t>
            </a:r>
          </a:p>
          <a:p>
            <a:r>
              <a:rPr lang="en-GB" dirty="0" smtClean="0">
                <a:solidFill>
                  <a:srgbClr val="0000FF"/>
                </a:solidFill>
                <a:latin typeface="Consolas"/>
              </a:rPr>
              <a:t>    if</a:t>
            </a:r>
            <a:r>
              <a:rPr lang="en-GB" dirty="0" smtClean="0">
                <a:solidFill>
                  <a:prstClr val="black"/>
                </a:solidFill>
                <a:latin typeface="Consolas"/>
              </a:rPr>
              <a:t> </a:t>
            </a:r>
            <a:r>
              <a:rPr lang="en-GB" dirty="0">
                <a:solidFill>
                  <a:prstClr val="black"/>
                </a:solidFill>
                <a:latin typeface="Consolas"/>
              </a:rPr>
              <a:t>(</a:t>
            </a:r>
            <a:r>
              <a:rPr lang="en-GB" dirty="0" err="1">
                <a:solidFill>
                  <a:prstClr val="black"/>
                </a:solidFill>
                <a:latin typeface="Consolas"/>
              </a:rPr>
              <a:t>errorMessage.Length</a:t>
            </a:r>
            <a:r>
              <a:rPr lang="en-GB" dirty="0">
                <a:solidFill>
                  <a:prstClr val="black"/>
                </a:solidFill>
                <a:latin typeface="Consolas"/>
              </a:rPr>
              <a:t> &gt; 0</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spriteBatch.DrawString</a:t>
            </a:r>
            <a:r>
              <a:rPr lang="en-GB" dirty="0" smtClean="0">
                <a:solidFill>
                  <a:prstClr val="black"/>
                </a:solidFill>
                <a:latin typeface="Consolas"/>
              </a:rPr>
              <a:t>(</a:t>
            </a:r>
            <a:r>
              <a:rPr lang="en-GB" dirty="0" err="1" smtClean="0">
                <a:solidFill>
                  <a:prstClr val="black"/>
                </a:solidFill>
                <a:latin typeface="Consolas"/>
              </a:rPr>
              <a:t>messageFont</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errorMessage</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.Zero, </a:t>
            </a:r>
            <a:r>
              <a:rPr lang="en-GB" dirty="0" err="1">
                <a:solidFill>
                  <a:srgbClr val="2B91AF"/>
                </a:solidFill>
                <a:latin typeface="Consolas"/>
              </a:rPr>
              <a:t>Color</a:t>
            </a:r>
            <a:r>
              <a:rPr lang="en-GB" dirty="0" err="1">
                <a:solidFill>
                  <a:prstClr val="black"/>
                </a:solidFill>
                <a:latin typeface="Consolas"/>
              </a:rPr>
              <a:t>.White</a:t>
            </a:r>
            <a:r>
              <a:rPr lang="en-GB" dirty="0">
                <a:solidFill>
                  <a:prstClr val="black"/>
                </a:solidFill>
                <a:latin typeface="Consolas"/>
              </a:rPr>
              <a:t>);</a:t>
            </a:r>
          </a:p>
          <a:p>
            <a:r>
              <a:rPr lang="en-GB" dirty="0" smtClean="0">
                <a:solidFill>
                  <a:prstClr val="black"/>
                </a:solidFill>
                <a:latin typeface="Consolas"/>
              </a:rPr>
              <a:t>    </a:t>
            </a:r>
            <a:r>
              <a:rPr lang="en-GB" dirty="0" err="1">
                <a:solidFill>
                  <a:prstClr val="black"/>
                </a:solidFill>
                <a:latin typeface="Consolas"/>
              </a:rPr>
              <a:t>spriteBatch.End</a:t>
            </a:r>
            <a:r>
              <a:rPr lang="en-GB" dirty="0">
                <a:solidFill>
                  <a:prstClr val="black"/>
                </a:solidFill>
                <a:latin typeface="Consolas"/>
              </a:rPr>
              <a:t>();</a:t>
            </a:r>
          </a:p>
          <a:p>
            <a:r>
              <a:rPr lang="en-GB" dirty="0" smtClean="0">
                <a:solidFill>
                  <a:prstClr val="black"/>
                </a:solidFill>
                <a:latin typeface="Consolas"/>
              </a:rPr>
              <a:t>    </a:t>
            </a:r>
            <a:r>
              <a:rPr lang="en-GB" dirty="0" err="1">
                <a:solidFill>
                  <a:srgbClr val="0000FF"/>
                </a:solidFill>
                <a:latin typeface="Consolas"/>
              </a:rPr>
              <a:t>base</a:t>
            </a:r>
            <a:r>
              <a:rPr lang="en-GB" dirty="0" err="1">
                <a:solidFill>
                  <a:prstClr val="black"/>
                </a:solidFill>
                <a:latin typeface="Consolas"/>
              </a:rPr>
              <a:t>.Draw</a:t>
            </a:r>
            <a:r>
              <a:rPr lang="en-GB" dirty="0">
                <a:solidFill>
                  <a:prstClr val="black"/>
                </a:solidFill>
                <a:latin typeface="Consolas"/>
              </a:rPr>
              <a:t>(</a:t>
            </a:r>
            <a:r>
              <a:rPr lang="en-GB" dirty="0" err="1">
                <a:solidFill>
                  <a:prstClr val="black"/>
                </a:solidFill>
                <a:latin typeface="Consolas"/>
              </a:rPr>
              <a:t>gameTime</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0586207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the Kinect SDK reference</a:t>
            </a:r>
            <a:endParaRPr lang="en-GB" dirty="0"/>
          </a:p>
        </p:txBody>
      </p:sp>
      <p:sp>
        <p:nvSpPr>
          <p:cNvPr id="3" name="Content Placeholder 2"/>
          <p:cNvSpPr>
            <a:spLocks noGrp="1"/>
          </p:cNvSpPr>
          <p:nvPr>
            <p:ph idx="1"/>
          </p:nvPr>
        </p:nvSpPr>
        <p:spPr>
          <a:xfrm>
            <a:off x="380770" y="1371600"/>
            <a:ext cx="5326347" cy="3102388"/>
          </a:xfrm>
        </p:spPr>
        <p:txBody>
          <a:bodyPr/>
          <a:lstStyle/>
          <a:p>
            <a:r>
              <a:rPr lang="en-GB" dirty="0" smtClean="0"/>
              <a:t>Once the reference has been added to the project it can be used by classes within it</a:t>
            </a:r>
          </a:p>
          <a:p>
            <a:r>
              <a:rPr lang="en-GB" dirty="0" smtClean="0"/>
              <a:t>Here you can see the references in an XNA project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a:t>
            </a:fld>
            <a:endParaRPr lang="en-US" dirty="0"/>
          </a:p>
        </p:txBody>
      </p:sp>
      <p:pic>
        <p:nvPicPr>
          <p:cNvPr id="6" name="Picture 5"/>
          <p:cNvPicPr/>
          <p:nvPr/>
        </p:nvPicPr>
        <p:blipFill>
          <a:blip r:embed="rId2"/>
          <a:stretch>
            <a:fillRect/>
          </a:stretch>
        </p:blipFill>
        <p:spPr>
          <a:xfrm>
            <a:off x="5936845" y="1345721"/>
            <a:ext cx="3034628" cy="3977268"/>
          </a:xfrm>
          <a:prstGeom prst="rect">
            <a:avLst/>
          </a:prstGeom>
        </p:spPr>
      </p:pic>
    </p:spTree>
    <p:extLst>
      <p:ext uri="{BB962C8B-B14F-4D97-AF65-F5344CB8AC3E}">
        <p14:creationId xmlns:p14="http://schemas.microsoft.com/office/powerpoint/2010/main" val="1880407361"/>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Kinect errors</a:t>
            </a:r>
            <a:endParaRPr lang="en-GB" dirty="0"/>
          </a:p>
        </p:txBody>
      </p:sp>
      <p:sp>
        <p:nvSpPr>
          <p:cNvPr id="3" name="Content Placeholder 2"/>
          <p:cNvSpPr>
            <a:spLocks noGrp="1"/>
          </p:cNvSpPr>
          <p:nvPr>
            <p:ph idx="1"/>
          </p:nvPr>
        </p:nvSpPr>
        <p:spPr>
          <a:xfrm>
            <a:off x="380770" y="5186596"/>
            <a:ext cx="8363938" cy="997196"/>
          </a:xfrm>
        </p:spPr>
        <p:txBody>
          <a:bodyPr/>
          <a:lstStyle/>
          <a:p>
            <a:r>
              <a:rPr lang="en-GB" dirty="0" smtClean="0"/>
              <a:t>We can create a Kinect setup method that displays errors where appropriate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50</a:t>
            </a:fld>
            <a:endParaRPr lang="en-US" dirty="0"/>
          </a:p>
        </p:txBody>
      </p:sp>
      <p:sp>
        <p:nvSpPr>
          <p:cNvPr id="5" name="Text Placeholder 4"/>
          <p:cNvSpPr>
            <a:spLocks noGrp="1"/>
          </p:cNvSpPr>
          <p:nvPr>
            <p:ph type="body" sz="quarter" idx="11"/>
          </p:nvPr>
        </p:nvSpPr>
        <p:spPr>
          <a:xfrm>
            <a:off x="346841" y="1403350"/>
            <a:ext cx="8403021" cy="3654059"/>
          </a:xfrm>
        </p:spPr>
        <p:txBody>
          <a:bodyPr/>
          <a:lstStyle/>
          <a:p>
            <a:r>
              <a:rPr lang="en-GB" dirty="0">
                <a:solidFill>
                  <a:srgbClr val="0000FF"/>
                </a:solidFill>
                <a:latin typeface="Consolas"/>
              </a:rPr>
              <a:t>protected</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a:t>
            </a:r>
            <a:r>
              <a:rPr lang="en-GB" dirty="0" err="1">
                <a:solidFill>
                  <a:prstClr val="black"/>
                </a:solidFill>
                <a:latin typeface="Consolas"/>
              </a:rPr>
              <a:t>setupKinect</a:t>
            </a:r>
            <a:r>
              <a:rPr lang="en-GB" dirty="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a:p>
            <a:r>
              <a:rPr lang="en-GB" dirty="0" smtClean="0">
                <a:solidFill>
                  <a:srgbClr val="0000FF"/>
                </a:solidFill>
                <a:latin typeface="Consolas"/>
              </a:rPr>
              <a:t>    if</a:t>
            </a:r>
            <a:r>
              <a:rPr lang="en-GB" dirty="0" smtClean="0">
                <a:solidFill>
                  <a:prstClr val="black"/>
                </a:solidFill>
                <a:latin typeface="Consolas"/>
              </a:rPr>
              <a:t> (</a:t>
            </a:r>
            <a:r>
              <a:rPr lang="en-GB" dirty="0" err="1">
                <a:solidFill>
                  <a:srgbClr val="2B91AF"/>
                </a:solidFill>
                <a:latin typeface="Consolas"/>
              </a:rPr>
              <a:t>KinectSensor</a:t>
            </a:r>
            <a:r>
              <a:rPr lang="en-GB" dirty="0" err="1">
                <a:solidFill>
                  <a:prstClr val="black"/>
                </a:solidFill>
                <a:latin typeface="Consolas"/>
              </a:rPr>
              <a:t>.KinectSensors.Count</a:t>
            </a:r>
            <a:r>
              <a:rPr lang="en-GB" dirty="0">
                <a:solidFill>
                  <a:prstClr val="black"/>
                </a:solidFill>
                <a:latin typeface="Consolas"/>
              </a:rPr>
              <a:t> </a:t>
            </a:r>
            <a:r>
              <a:rPr lang="en-GB" dirty="0" smtClean="0">
                <a:solidFill>
                  <a:prstClr val="black"/>
                </a:solidFill>
                <a:latin typeface="Consolas"/>
              </a:rPr>
              <a:t>== 0)</a:t>
            </a:r>
          </a:p>
          <a:p>
            <a:r>
              <a:rPr lang="en-GB" dirty="0" smtClean="0">
                <a:solidFill>
                  <a:prstClr val="black"/>
                </a:solidFill>
                <a:latin typeface="Consolas"/>
              </a:rPr>
              <a:t>    {</a:t>
            </a:r>
            <a:endParaRPr lang="en-GB" dirty="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a:t>
            </a:r>
            <a:r>
              <a:rPr lang="en-GB" dirty="0" err="1" smtClean="0">
                <a:solidFill>
                  <a:prstClr val="black"/>
                </a:solidFill>
                <a:latin typeface="Consolas"/>
              </a:rPr>
              <a:t>errorMessage</a:t>
            </a:r>
            <a:r>
              <a:rPr lang="en-GB" dirty="0" smtClean="0">
                <a:solidFill>
                  <a:prstClr val="black"/>
                </a:solidFill>
                <a:latin typeface="Consolas"/>
              </a:rPr>
              <a:t> </a:t>
            </a:r>
            <a:r>
              <a:rPr lang="en-GB" dirty="0">
                <a:solidFill>
                  <a:prstClr val="black"/>
                </a:solidFill>
                <a:latin typeface="Consolas"/>
              </a:rPr>
              <a:t>= </a:t>
            </a:r>
            <a:r>
              <a:rPr lang="en-GB" dirty="0">
                <a:solidFill>
                  <a:srgbClr val="A31515"/>
                </a:solidFill>
                <a:latin typeface="Consolas"/>
              </a:rPr>
              <a:t>"No Kinects detected"</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a:t>
            </a:r>
            <a:r>
              <a:rPr lang="en-GB" dirty="0" smtClean="0">
                <a:solidFill>
                  <a:srgbClr val="0000FF"/>
                </a:solidFill>
                <a:latin typeface="Consolas"/>
              </a:rPr>
              <a:t>return</a:t>
            </a:r>
            <a:r>
              <a:rPr lang="en-GB" dirty="0" smtClean="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8000"/>
                </a:solidFill>
                <a:latin typeface="Consolas"/>
              </a:rPr>
              <a:t>// Rest of Kinect setup here</a:t>
            </a:r>
            <a:endParaRPr lang="en-GB" dirty="0">
              <a:solidFill>
                <a:prstClr val="black"/>
              </a:solidFill>
              <a:latin typeface="Consolas"/>
            </a:endParaRPr>
          </a:p>
          <a:p>
            <a:r>
              <a:rPr lang="en-GB" dirty="0" smtClean="0"/>
              <a:t>}</a:t>
            </a:r>
            <a:endParaRPr lang="en-GB" dirty="0"/>
          </a:p>
        </p:txBody>
      </p:sp>
    </p:spTree>
    <p:extLst>
      <p:ext uri="{BB962C8B-B14F-4D97-AF65-F5344CB8AC3E}">
        <p14:creationId xmlns:p14="http://schemas.microsoft.com/office/powerpoint/2010/main" val="34311206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3 Kinect Error Detection</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51</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7304" y="2091777"/>
            <a:ext cx="4838933" cy="30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61975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Summary</a:t>
            </a:r>
            <a:endParaRPr lang="en-GB" dirty="0"/>
          </a:p>
        </p:txBody>
      </p:sp>
      <p:sp>
        <p:nvSpPr>
          <p:cNvPr id="37891" name="Content Placeholder 2"/>
          <p:cNvSpPr>
            <a:spLocks noGrp="1"/>
          </p:cNvSpPr>
          <p:nvPr>
            <p:ph idx="1"/>
          </p:nvPr>
        </p:nvSpPr>
        <p:spPr>
          <a:xfrm>
            <a:off x="380770" y="1371600"/>
            <a:ext cx="8363938" cy="4222694"/>
          </a:xfrm>
        </p:spPr>
        <p:txBody>
          <a:bodyPr/>
          <a:lstStyle/>
          <a:p>
            <a:r>
              <a:rPr lang="en-GB" sz="2800" dirty="0" smtClean="0"/>
              <a:t>The Kinect SDK is added as a library assembly to the references for a program</a:t>
            </a:r>
          </a:p>
          <a:p>
            <a:r>
              <a:rPr lang="en-GB" sz="2800" smtClean="0"/>
              <a:t>The Kinectclass </a:t>
            </a:r>
            <a:r>
              <a:rPr lang="en-GB" sz="2800" dirty="0" smtClean="0"/>
              <a:t>provides access to sensor features</a:t>
            </a:r>
          </a:p>
          <a:p>
            <a:r>
              <a:rPr lang="en-GB" sz="2800" dirty="0" smtClean="0"/>
              <a:t>The Kinect video camera can generate events when a new video image is ready for processing</a:t>
            </a:r>
          </a:p>
          <a:p>
            <a:r>
              <a:rPr lang="en-GB" sz="2800" dirty="0" smtClean="0"/>
              <a:t>An XNA program can convert the image information received from the camera into colour information for display on an XNA texture</a:t>
            </a:r>
          </a:p>
          <a:p>
            <a:r>
              <a:rPr lang="en-GB" sz="2800" dirty="0" smtClean="0"/>
              <a:t>Programs can use XNA </a:t>
            </a:r>
            <a:r>
              <a:rPr lang="en-GB" sz="2800" dirty="0" err="1" smtClean="0"/>
              <a:t>SpriteFonts</a:t>
            </a:r>
            <a:r>
              <a:rPr lang="en-GB" sz="2800" dirty="0" smtClean="0"/>
              <a:t> to display error messages to user</a:t>
            </a:r>
          </a:p>
        </p:txBody>
      </p:sp>
      <p:sp>
        <p:nvSpPr>
          <p:cNvPr id="3" name="Slide Number Placeholder 2"/>
          <p:cNvSpPr>
            <a:spLocks noGrp="1"/>
          </p:cNvSpPr>
          <p:nvPr>
            <p:ph type="sldNum" sz="quarter" idx="10"/>
          </p:nvPr>
        </p:nvSpPr>
        <p:spPr/>
        <p:txBody>
          <a:bodyPr/>
          <a:lstStyle/>
          <a:p>
            <a:fld id="{271031BA-9959-4FE2-909F-37D65262A7B4}" type="slidenum">
              <a:rPr lang="en-US" smtClean="0"/>
              <a:pPr/>
              <a:t>52</a:t>
            </a:fld>
            <a:endParaRPr lang="en-US" dirty="0"/>
          </a:p>
        </p:txBody>
      </p:sp>
    </p:spTree>
    <p:extLst>
      <p:ext uri="{BB962C8B-B14F-4D97-AF65-F5344CB8AC3E}">
        <p14:creationId xmlns:p14="http://schemas.microsoft.com/office/powerpoint/2010/main" val="104059570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The Kinect namespaces</a:t>
            </a:r>
            <a:endParaRPr lang="en-GB" dirty="0"/>
          </a:p>
        </p:txBody>
      </p:sp>
      <p:sp>
        <p:nvSpPr>
          <p:cNvPr id="8" name="Content Placeholder 7"/>
          <p:cNvSpPr>
            <a:spLocks noGrp="1"/>
          </p:cNvSpPr>
          <p:nvPr>
            <p:ph idx="1"/>
          </p:nvPr>
        </p:nvSpPr>
        <p:spPr>
          <a:xfrm>
            <a:off x="380770" y="2396359"/>
            <a:ext cx="8363938" cy="2603790"/>
          </a:xfrm>
        </p:spPr>
        <p:txBody>
          <a:bodyPr/>
          <a:lstStyle/>
          <a:p>
            <a:r>
              <a:rPr lang="en-GB" dirty="0" smtClean="0"/>
              <a:t>If you add the using statement to your program you can use the classes in the Kinect SDK directly</a:t>
            </a:r>
          </a:p>
          <a:p>
            <a:r>
              <a:rPr lang="en-GB" dirty="0" smtClean="0"/>
              <a:t>You can use fully formed names if you prefer to make your programs more explicit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a:t>
            </a:fld>
            <a:endParaRPr lang="en-US" dirty="0"/>
          </a:p>
        </p:txBody>
      </p:sp>
      <p:sp>
        <p:nvSpPr>
          <p:cNvPr id="9" name="Text Placeholder 8"/>
          <p:cNvSpPr>
            <a:spLocks noGrp="1"/>
          </p:cNvSpPr>
          <p:nvPr>
            <p:ph type="body" sz="quarter" idx="11"/>
          </p:nvPr>
        </p:nvSpPr>
        <p:spPr>
          <a:xfrm>
            <a:off x="346841" y="1403350"/>
            <a:ext cx="8403021" cy="477805"/>
          </a:xfrm>
        </p:spPr>
        <p:txBody>
          <a:bodyPr/>
          <a:lstStyle/>
          <a:p>
            <a:pPr>
              <a:spcBef>
                <a:spcPts val="1200"/>
              </a:spcBef>
              <a:spcAft>
                <a:spcPts val="0"/>
              </a:spcAft>
            </a:pPr>
            <a:r>
              <a:rPr lang="en-GB" sz="2400" dirty="0">
                <a:solidFill>
                  <a:srgbClr val="0000FF"/>
                </a:solidFill>
                <a:latin typeface="Consolas"/>
                <a:ea typeface="Times New Roman"/>
              </a:rPr>
              <a:t>using</a:t>
            </a:r>
            <a:r>
              <a:rPr lang="en-GB" sz="2400" dirty="0">
                <a:latin typeface="Consolas"/>
                <a:ea typeface="Times New Roman"/>
              </a:rPr>
              <a:t> </a:t>
            </a:r>
            <a:r>
              <a:rPr lang="en-GB" sz="2400" dirty="0" err="1" smtClean="0">
                <a:latin typeface="Consolas"/>
                <a:ea typeface="Times New Roman"/>
              </a:rPr>
              <a:t>Microsoft.Kinect</a:t>
            </a:r>
            <a:r>
              <a:rPr lang="en-GB" sz="2400" dirty="0" smtClean="0">
                <a:latin typeface="Consolas"/>
                <a:ea typeface="Times New Roman"/>
              </a:rPr>
              <a:t>;</a:t>
            </a:r>
            <a:endParaRPr lang="en-GB" dirty="0"/>
          </a:p>
        </p:txBody>
      </p:sp>
    </p:spTree>
    <p:extLst>
      <p:ext uri="{BB962C8B-B14F-4D97-AF65-F5344CB8AC3E}">
        <p14:creationId xmlns:p14="http://schemas.microsoft.com/office/powerpoint/2010/main" val="8605199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KinectSensor</a:t>
            </a:r>
            <a:r>
              <a:rPr lang="en-GB" dirty="0" smtClean="0"/>
              <a:t> Class</a:t>
            </a:r>
            <a:endParaRPr lang="en-GB" dirty="0"/>
          </a:p>
        </p:txBody>
      </p:sp>
      <p:sp>
        <p:nvSpPr>
          <p:cNvPr id="5" name="Content Placeholder 4"/>
          <p:cNvSpPr>
            <a:spLocks noGrp="1"/>
          </p:cNvSpPr>
          <p:nvPr>
            <p:ph idx="1"/>
          </p:nvPr>
        </p:nvSpPr>
        <p:spPr>
          <a:xfrm>
            <a:off x="380770" y="2096814"/>
            <a:ext cx="8363938" cy="3600986"/>
          </a:xfrm>
        </p:spPr>
        <p:txBody>
          <a:bodyPr/>
          <a:lstStyle/>
          <a:p>
            <a:r>
              <a:rPr lang="en-GB" dirty="0" smtClean="0"/>
              <a:t>The </a:t>
            </a:r>
            <a:r>
              <a:rPr lang="en-GB" dirty="0" err="1">
                <a:solidFill>
                  <a:srgbClr val="2B91AF"/>
                </a:solidFill>
                <a:latin typeface="Consolas"/>
              </a:rPr>
              <a:t>KinectSensor</a:t>
            </a:r>
            <a:r>
              <a:rPr lang="en-GB" dirty="0" smtClean="0"/>
              <a:t> class provides a link between the  application and the Kinect device</a:t>
            </a:r>
          </a:p>
          <a:p>
            <a:r>
              <a:rPr lang="en-GB" dirty="0" smtClean="0"/>
              <a:t>It works in the same way as a stream connects to a file or the XNA </a:t>
            </a:r>
            <a:r>
              <a:rPr lang="en-GB" dirty="0" err="1">
                <a:solidFill>
                  <a:srgbClr val="2B91AF"/>
                </a:solidFill>
                <a:latin typeface="Consolas"/>
              </a:rPr>
              <a:t>GraphicsDevice</a:t>
            </a:r>
            <a:r>
              <a:rPr lang="en-GB" dirty="0" smtClean="0"/>
              <a:t> class provides access to the graphics hardware in a game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7</a:t>
            </a:fld>
            <a:endParaRPr lang="en-US" dirty="0"/>
          </a:p>
        </p:txBody>
      </p:sp>
      <p:sp>
        <p:nvSpPr>
          <p:cNvPr id="6" name="Text Placeholder 5"/>
          <p:cNvSpPr>
            <a:spLocks noGrp="1"/>
          </p:cNvSpPr>
          <p:nvPr>
            <p:ph type="body" sz="quarter" idx="11"/>
          </p:nvPr>
        </p:nvSpPr>
        <p:spPr>
          <a:xfrm>
            <a:off x="346841" y="1403350"/>
            <a:ext cx="8403021" cy="477805"/>
          </a:xfrm>
        </p:spPr>
        <p:txBody>
          <a:bodyPr/>
          <a:lstStyle/>
          <a:p>
            <a:r>
              <a:rPr lang="en-GB" dirty="0" err="1" smtClean="0">
                <a:solidFill>
                  <a:srgbClr val="2B91AF"/>
                </a:solidFill>
                <a:latin typeface="Consolas"/>
              </a:rPr>
              <a:t>KinectSensor</a:t>
            </a:r>
            <a:r>
              <a:rPr lang="en-GB" dirty="0" smtClean="0">
                <a:solidFill>
                  <a:prstClr val="black"/>
                </a:solidFill>
                <a:latin typeface="Consolas"/>
              </a:rPr>
              <a:t> </a:t>
            </a:r>
            <a:r>
              <a:rPr lang="en-GB" dirty="0" err="1">
                <a:solidFill>
                  <a:prstClr val="black"/>
                </a:solidFill>
                <a:latin typeface="Consolas"/>
              </a:rPr>
              <a:t>myKinect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6841815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Getting a </a:t>
            </a:r>
            <a:r>
              <a:rPr lang="en-GB" dirty="0" err="1" smtClean="0"/>
              <a:t>KinectSensor</a:t>
            </a:r>
            <a:endParaRPr lang="en-GB" dirty="0"/>
          </a:p>
        </p:txBody>
      </p:sp>
      <p:sp>
        <p:nvSpPr>
          <p:cNvPr id="6" name="Content Placeholder 5"/>
          <p:cNvSpPr>
            <a:spLocks noGrp="1"/>
          </p:cNvSpPr>
          <p:nvPr>
            <p:ph idx="1"/>
          </p:nvPr>
        </p:nvSpPr>
        <p:spPr>
          <a:xfrm>
            <a:off x="380770" y="2501660"/>
            <a:ext cx="8363938" cy="3711785"/>
          </a:xfrm>
        </p:spPr>
        <p:txBody>
          <a:bodyPr/>
          <a:lstStyle/>
          <a:p>
            <a:r>
              <a:rPr lang="en-GB" dirty="0" smtClean="0"/>
              <a:t>The Kinect sensors connected to a computer are exposed as a static collection of </a:t>
            </a:r>
            <a:r>
              <a:rPr lang="en-GB" dirty="0" err="1">
                <a:solidFill>
                  <a:srgbClr val="2B91AF"/>
                </a:solidFill>
                <a:latin typeface="Consolas"/>
              </a:rPr>
              <a:t>KinectSensor</a:t>
            </a:r>
            <a:r>
              <a:rPr lang="en-GB" dirty="0" smtClean="0"/>
              <a:t> instances</a:t>
            </a:r>
          </a:p>
          <a:p>
            <a:r>
              <a:rPr lang="en-GB" dirty="0" smtClean="0"/>
              <a:t>A single program can connect to multiple Kinect sensors</a:t>
            </a:r>
          </a:p>
          <a:p>
            <a:r>
              <a:rPr lang="en-GB" dirty="0" smtClean="0"/>
              <a:t>If there are no Kinect devices available this collection will be empty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8</a:t>
            </a:fld>
            <a:endParaRPr lang="en-US" dirty="0"/>
          </a:p>
        </p:txBody>
      </p:sp>
      <p:sp>
        <p:nvSpPr>
          <p:cNvPr id="7" name="Text Placeholder 6"/>
          <p:cNvSpPr>
            <a:spLocks noGrp="1"/>
          </p:cNvSpPr>
          <p:nvPr>
            <p:ph type="body" sz="quarter" idx="11"/>
          </p:nvPr>
        </p:nvSpPr>
        <p:spPr>
          <a:xfrm>
            <a:off x="346841" y="1403350"/>
            <a:ext cx="8403021" cy="884070"/>
          </a:xfrm>
        </p:spPr>
        <p:txBody>
          <a:bodyPr/>
          <a:lstStyle/>
          <a:p>
            <a:r>
              <a:rPr lang="en-GB" dirty="0">
                <a:solidFill>
                  <a:srgbClr val="008000"/>
                </a:solidFill>
                <a:latin typeface="Consolas"/>
              </a:rPr>
              <a:t>// Get the first Kinect on the computer</a:t>
            </a:r>
            <a:endParaRPr lang="en-GB" dirty="0">
              <a:solidFill>
                <a:prstClr val="black"/>
              </a:solidFill>
              <a:latin typeface="Consolas"/>
            </a:endParaRPr>
          </a:p>
          <a:p>
            <a:r>
              <a:rPr lang="en-GB" dirty="0" err="1">
                <a:latin typeface="Consolas"/>
              </a:rPr>
              <a:t>myKinect</a:t>
            </a:r>
            <a:r>
              <a:rPr lang="en-GB" dirty="0">
                <a:latin typeface="Consolas"/>
              </a:rPr>
              <a:t> = </a:t>
            </a:r>
            <a:r>
              <a:rPr lang="en-GB" dirty="0" err="1">
                <a:solidFill>
                  <a:srgbClr val="2B91AF"/>
                </a:solidFill>
                <a:latin typeface="Consolas"/>
              </a:rPr>
              <a:t>KinectSensor</a:t>
            </a:r>
            <a:r>
              <a:rPr lang="en-GB" dirty="0" err="1">
                <a:solidFill>
                  <a:prstClr val="black"/>
                </a:solidFill>
                <a:latin typeface="Consolas"/>
              </a:rPr>
              <a:t>.KinectSensors</a:t>
            </a:r>
            <a:r>
              <a:rPr lang="en-GB" dirty="0">
                <a:solidFill>
                  <a:prstClr val="black"/>
                </a:solidFill>
                <a:latin typeface="Consolas"/>
              </a:rPr>
              <a:t>[0];</a:t>
            </a:r>
          </a:p>
        </p:txBody>
      </p:sp>
    </p:spTree>
    <p:extLst>
      <p:ext uri="{BB962C8B-B14F-4D97-AF65-F5344CB8AC3E}">
        <p14:creationId xmlns:p14="http://schemas.microsoft.com/office/powerpoint/2010/main" val="15512738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Enabling the colour video stream</a:t>
            </a:r>
            <a:endParaRPr lang="en-GB" dirty="0"/>
          </a:p>
        </p:txBody>
      </p:sp>
      <p:sp>
        <p:nvSpPr>
          <p:cNvPr id="6" name="Content Placeholder 5"/>
          <p:cNvSpPr>
            <a:spLocks noGrp="1"/>
          </p:cNvSpPr>
          <p:nvPr>
            <p:ph idx="1"/>
          </p:nvPr>
        </p:nvSpPr>
        <p:spPr>
          <a:xfrm>
            <a:off x="380770" y="2225615"/>
            <a:ext cx="8363938" cy="3822585"/>
          </a:xfrm>
        </p:spPr>
        <p:txBody>
          <a:bodyPr/>
          <a:lstStyle/>
          <a:p>
            <a:r>
              <a:rPr lang="en-GB" dirty="0" smtClean="0"/>
              <a:t>When a Kinect device is initialised the program  selects the options it will be using</a:t>
            </a:r>
          </a:p>
          <a:p>
            <a:r>
              <a:rPr lang="en-GB" dirty="0" smtClean="0"/>
              <a:t>The </a:t>
            </a:r>
            <a:r>
              <a:rPr lang="en-GB" dirty="0" err="1" smtClean="0">
                <a:latin typeface="Consolas" pitchFamily="49" charset="0"/>
                <a:cs typeface="Consolas" pitchFamily="49" charset="0"/>
              </a:rPr>
              <a:t>ColorStream</a:t>
            </a:r>
            <a:r>
              <a:rPr lang="en-GB" dirty="0" smtClean="0"/>
              <a:t> property exposes an instance of the </a:t>
            </a:r>
            <a:r>
              <a:rPr lang="en-GB" dirty="0" err="1">
                <a:solidFill>
                  <a:srgbClr val="2B91AF"/>
                </a:solidFill>
                <a:latin typeface="Consolas"/>
              </a:rPr>
              <a:t>ColorImageStream</a:t>
            </a:r>
            <a:r>
              <a:rPr lang="en-GB" dirty="0" smtClean="0"/>
              <a:t> class</a:t>
            </a:r>
          </a:p>
          <a:p>
            <a:r>
              <a:rPr lang="en-GB" dirty="0" smtClean="0"/>
              <a:t>A program can call methods on this instance to configure the colour input stream</a:t>
            </a:r>
          </a:p>
          <a:p>
            <a:r>
              <a:rPr lang="en-GB" dirty="0" smtClean="0"/>
              <a:t>We are using the default configuration</a:t>
            </a:r>
          </a:p>
        </p:txBody>
      </p:sp>
      <p:sp>
        <p:nvSpPr>
          <p:cNvPr id="4" name="Slide Number Placeholder 3"/>
          <p:cNvSpPr>
            <a:spLocks noGrp="1"/>
          </p:cNvSpPr>
          <p:nvPr>
            <p:ph type="sldNum" sz="quarter" idx="10"/>
          </p:nvPr>
        </p:nvSpPr>
        <p:spPr/>
        <p:txBody>
          <a:bodyPr/>
          <a:lstStyle/>
          <a:p>
            <a:fld id="{271031BA-9959-4FE2-909F-37D65262A7B4}" type="slidenum">
              <a:rPr lang="en-US" smtClean="0"/>
              <a:pPr/>
              <a:t>9</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err="1">
                <a:latin typeface="Consolas"/>
              </a:rPr>
              <a:t>myKinect.ColorStream.Enable</a:t>
            </a:r>
            <a:r>
              <a:rPr lang="en-GB" dirty="0" smtClean="0">
                <a:latin typeface="Consolas"/>
              </a:rPr>
              <a:t>();</a:t>
            </a:r>
            <a:endParaRPr lang="en-GB" dirty="0"/>
          </a:p>
        </p:txBody>
      </p:sp>
    </p:spTree>
    <p:extLst>
      <p:ext uri="{BB962C8B-B14F-4D97-AF65-F5344CB8AC3E}">
        <p14:creationId xmlns:p14="http://schemas.microsoft.com/office/powerpoint/2010/main" val="41948287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 Phone 7 Template Light_0610">
  <a:themeElements>
    <a:clrScheme name="WP7">
      <a:dk1>
        <a:srgbClr val="737373"/>
      </a:dk1>
      <a:lt1>
        <a:srgbClr val="FFFFFF"/>
      </a:lt1>
      <a:dk2>
        <a:srgbClr val="6BBD46"/>
      </a:dk2>
      <a:lt2>
        <a:srgbClr val="FFFFFF"/>
      </a:lt2>
      <a:accent1>
        <a:srgbClr val="4891DC"/>
      </a:accent1>
      <a:accent2>
        <a:srgbClr val="FF4819"/>
      </a:accent2>
      <a:accent3>
        <a:srgbClr val="6BBD46"/>
      </a:accent3>
      <a:accent4>
        <a:srgbClr val="FFB70F"/>
      </a:accent4>
      <a:accent5>
        <a:srgbClr val="DCDCDC"/>
      </a:accent5>
      <a:accent6>
        <a:srgbClr val="7D7D7D"/>
      </a:accent6>
      <a:hlink>
        <a:srgbClr val="4891DC"/>
      </a:hlink>
      <a:folHlink>
        <a:srgbClr val="803280"/>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Phone 7 Template Light_0610</Template>
  <TotalTime>6714</TotalTime>
  <Words>2586</Words>
  <Application>Microsoft Office PowerPoint</Application>
  <PresentationFormat>On-screen Show (4:3)</PresentationFormat>
  <Paragraphs>425</Paragraphs>
  <Slides>52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Times New Roman</vt:lpstr>
      <vt:lpstr>Segoe</vt:lpstr>
      <vt:lpstr>Segoe UI</vt:lpstr>
      <vt:lpstr>Segoe Light</vt:lpstr>
      <vt:lpstr>Wingdings</vt:lpstr>
      <vt:lpstr>Consolas</vt:lpstr>
      <vt:lpstr>Windows Phone 7 Template Light_0610</vt:lpstr>
      <vt:lpstr>Writing Kinect Programs</vt:lpstr>
      <vt:lpstr>Topics</vt:lpstr>
      <vt:lpstr>Using Kinect in a program</vt:lpstr>
      <vt:lpstr>The Kinect for Windows SDK</vt:lpstr>
      <vt:lpstr>Adding the Kinect SDK reference</vt:lpstr>
      <vt:lpstr>The Kinect namespaces</vt:lpstr>
      <vt:lpstr>The KinectSensor Class</vt:lpstr>
      <vt:lpstr>Getting a KinectSensor</vt:lpstr>
      <vt:lpstr>Enabling the colour video stream</vt:lpstr>
      <vt:lpstr>Binding to Kinect Sensor Events</vt:lpstr>
      <vt:lpstr>Starting the Sensor </vt:lpstr>
      <vt:lpstr>Receiving sensor data</vt:lpstr>
      <vt:lpstr>XNA Textures and Video Data</vt:lpstr>
      <vt:lpstr>Creating the display rectangle</vt:lpstr>
      <vt:lpstr>Drawing the Texture</vt:lpstr>
      <vt:lpstr>Creating Textures in Software</vt:lpstr>
      <vt:lpstr>PowerPoint Presentation</vt:lpstr>
      <vt:lpstr>The ColorFrameReady event</vt:lpstr>
      <vt:lpstr>The ColorFrameReady event</vt:lpstr>
      <vt:lpstr>The ColorFrameReady event</vt:lpstr>
      <vt:lpstr>Enforcing garbage collection</vt:lpstr>
      <vt:lpstr>Garbage Collection and using</vt:lpstr>
      <vt:lpstr>Null image frames</vt:lpstr>
      <vt:lpstr>Storing colour data</vt:lpstr>
      <vt:lpstr>Storing colour data</vt:lpstr>
      <vt:lpstr>Copying colour data from the frame into the buffer</vt:lpstr>
      <vt:lpstr>Story so far..</vt:lpstr>
      <vt:lpstr>Creating the colour values</vt:lpstr>
      <vt:lpstr>Building the colour image</vt:lpstr>
      <vt:lpstr>Building the colour image</vt:lpstr>
      <vt:lpstr>Building the colour image</vt:lpstr>
      <vt:lpstr>Building the colour image</vt:lpstr>
      <vt:lpstr>Creating a Color value</vt:lpstr>
      <vt:lpstr>colorData array format</vt:lpstr>
      <vt:lpstr>Building the colour image</vt:lpstr>
      <vt:lpstr>Building the colour image</vt:lpstr>
      <vt:lpstr>Moving down the colorData array</vt:lpstr>
      <vt:lpstr>The Image Building loop</vt:lpstr>
      <vt:lpstr>The Image Building loop</vt:lpstr>
      <vt:lpstr>The Image Building loop</vt:lpstr>
      <vt:lpstr>The Image Building loop</vt:lpstr>
      <vt:lpstr>Creating the texture</vt:lpstr>
      <vt:lpstr>Adjusting the camera angle</vt:lpstr>
      <vt:lpstr>PowerPoint Presentation</vt:lpstr>
      <vt:lpstr>Kinect and Errors</vt:lpstr>
      <vt:lpstr>Displaying Messages</vt:lpstr>
      <vt:lpstr>The SpriteFont resource</vt:lpstr>
      <vt:lpstr>Loading the SpriteFont</vt:lpstr>
      <vt:lpstr>Drawing Messages</vt:lpstr>
      <vt:lpstr>Handling Kinect errors</vt:lpstr>
      <vt:lpstr>PowerPoint Presentation</vt:lpstr>
      <vt:lpstr>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Windows Phone 7</dc:subject>
  <dc:creator>Rob Miles</dc:creator>
  <dc:description>Template: Andrew Larson, Silver Fox Productions Inc. 
Formatting:
Event Date:
Event Location:
Audience Type: Internal</dc:description>
  <cp:lastModifiedBy>Rob</cp:lastModifiedBy>
  <cp:revision>254</cp:revision>
  <dcterms:created xsi:type="dcterms:W3CDTF">2010-07-14T08:17:59Z</dcterms:created>
  <dcterms:modified xsi:type="dcterms:W3CDTF">2012-02-26T11:26:47Z</dcterms:modified>
</cp:coreProperties>
</file>