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32" r:id="rId1"/>
  </p:sldMasterIdLst>
  <p:notesMasterIdLst>
    <p:notesMasterId r:id="rId45"/>
  </p:notesMasterIdLst>
  <p:handoutMasterIdLst>
    <p:handoutMasterId r:id="rId46"/>
  </p:handoutMasterIdLst>
  <p:sldIdLst>
    <p:sldId id="256" r:id="rId2"/>
    <p:sldId id="290" r:id="rId3"/>
    <p:sldId id="482" r:id="rId4"/>
    <p:sldId id="483" r:id="rId5"/>
    <p:sldId id="496" r:id="rId6"/>
    <p:sldId id="497" r:id="rId7"/>
    <p:sldId id="498" r:id="rId8"/>
    <p:sldId id="499" r:id="rId9"/>
    <p:sldId id="500" r:id="rId10"/>
    <p:sldId id="484" r:id="rId11"/>
    <p:sldId id="529" r:id="rId12"/>
    <p:sldId id="525" r:id="rId13"/>
    <p:sldId id="524" r:id="rId14"/>
    <p:sldId id="495" r:id="rId15"/>
    <p:sldId id="527" r:id="rId16"/>
    <p:sldId id="528" r:id="rId17"/>
    <p:sldId id="526" r:id="rId18"/>
    <p:sldId id="501" r:id="rId19"/>
    <p:sldId id="489" r:id="rId20"/>
    <p:sldId id="491" r:id="rId21"/>
    <p:sldId id="502" r:id="rId22"/>
    <p:sldId id="492" r:id="rId23"/>
    <p:sldId id="508" r:id="rId24"/>
    <p:sldId id="503" r:id="rId25"/>
    <p:sldId id="530" r:id="rId26"/>
    <p:sldId id="531" r:id="rId27"/>
    <p:sldId id="505" r:id="rId28"/>
    <p:sldId id="510" r:id="rId29"/>
    <p:sldId id="509" r:id="rId30"/>
    <p:sldId id="506" r:id="rId31"/>
    <p:sldId id="507" r:id="rId32"/>
    <p:sldId id="521" r:id="rId33"/>
    <p:sldId id="520" r:id="rId34"/>
    <p:sldId id="511" r:id="rId35"/>
    <p:sldId id="518" r:id="rId36"/>
    <p:sldId id="512" r:id="rId37"/>
    <p:sldId id="513" r:id="rId38"/>
    <p:sldId id="514" r:id="rId39"/>
    <p:sldId id="515" r:id="rId40"/>
    <p:sldId id="516" r:id="rId41"/>
    <p:sldId id="522" r:id="rId42"/>
    <p:sldId id="523" r:id="rId43"/>
    <p:sldId id="289" r:id="rId44"/>
  </p:sldIdLst>
  <p:sldSz cx="9144000" cy="6858000" type="screen4x3"/>
  <p:notesSz cx="6858000" cy="9144000"/>
  <p:embeddedFontLst>
    <p:embeddedFont>
      <p:font typeface="Segoe" pitchFamily="34" charset="0"/>
      <p:regular r:id="rId47"/>
      <p:bold r:id="rId48"/>
      <p:italic r:id="rId49"/>
      <p:boldItalic r:id="rId50"/>
    </p:embeddedFont>
    <p:embeddedFont>
      <p:font typeface="Segoe UI" pitchFamily="34" charset="0"/>
      <p:regular r:id="rId51"/>
      <p:bold r:id="rId52"/>
      <p:italic r:id="rId53"/>
      <p:boldItalic r:id="rId54"/>
    </p:embeddedFont>
    <p:embeddedFont>
      <p:font typeface="Segoe Light" pitchFamily="34" charset="0"/>
      <p:regular r:id="rId55"/>
      <p:italic r:id="rId56"/>
    </p:embeddedFont>
    <p:embeddedFont>
      <p:font typeface="Consolas" pitchFamily="49" charset="0"/>
      <p:regular r:id="rId57"/>
      <p:bold r:id="rId58"/>
      <p:italic r:id="rId59"/>
      <p:boldItalic r:id="rId60"/>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0308F"/>
    <a:srgbClr val="2CACE3"/>
    <a:srgbClr val="333333"/>
    <a:srgbClr val="557EB9"/>
    <a:srgbClr val="FFC211"/>
    <a:srgbClr val="FFFFFF"/>
    <a:srgbClr val="292929"/>
    <a:srgbClr val="F8F57B"/>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50" autoAdjust="0"/>
    <p:restoredTop sz="70828" autoAdjust="0"/>
  </p:normalViewPr>
  <p:slideViewPr>
    <p:cSldViewPr snapToGrid="0">
      <p:cViewPr varScale="1">
        <p:scale>
          <a:sx n="55" d="100"/>
          <a:sy n="55" d="100"/>
        </p:scale>
        <p:origin x="-78" y="-444"/>
      </p:cViewPr>
      <p:guideLst>
        <p:guide orient="horz" pos="272"/>
        <p:guide orient="horz" pos="1212"/>
        <p:guide orient="horz" pos="2741"/>
        <p:guide orient="horz" pos="4048"/>
        <p:guide orient="horz" pos="1488"/>
        <p:guide orient="horz" pos="912"/>
        <p:guide orient="horz" pos="2161"/>
        <p:guide orient="horz" pos="3226"/>
        <p:guide pos="2880"/>
        <p:guide pos="240"/>
        <p:guide pos="903"/>
        <p:guide pos="5519"/>
        <p:guide pos="5417"/>
        <p:guide pos="347"/>
        <p:guide pos="4855"/>
      </p:guideLst>
    </p:cSldViewPr>
  </p:slideViewPr>
  <p:notesTextViewPr>
    <p:cViewPr>
      <p:scale>
        <a:sx n="100" d="100"/>
        <a:sy n="100" d="100"/>
      </p:scale>
      <p:origin x="0" y="36"/>
    </p:cViewPr>
  </p:notesTextViewPr>
  <p:sorterViewPr>
    <p:cViewPr>
      <p:scale>
        <a:sx n="100" d="100"/>
        <a:sy n="100" d="100"/>
      </p:scale>
      <p:origin x="0" y="0"/>
    </p:cViewPr>
  </p:sorterViewPr>
  <p:notesViewPr>
    <p:cSldViewPr snapToGrid="0" showGuides="1">
      <p:cViewPr varScale="1">
        <p:scale>
          <a:sx n="72" d="100"/>
          <a:sy n="72" d="100"/>
        </p:scale>
        <p:origin x="-34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7.fntdata"/><Relationship Id="rId58"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59"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Phone 7 </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2/26/2012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Phone 7 </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2/26/2012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6201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50376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demonstration to work you must have installed the Kinect for Windows SDK.</a:t>
            </a:r>
            <a:r>
              <a:rPr lang="en-GB" baseline="0" dirty="0" smtClean="0"/>
              <a:t> You must also have a Kinect sensor plugged into the USB Port on your computer. </a:t>
            </a:r>
          </a:p>
          <a:p>
            <a:endParaRPr lang="en-GB" baseline="0" dirty="0" smtClean="0"/>
          </a:p>
          <a:p>
            <a:pPr marL="228600" indent="-228600">
              <a:buFont typeface="+mj-lt"/>
              <a:buAutoNum type="arabicPeriod"/>
            </a:pPr>
            <a:r>
              <a:rPr lang="en-GB" b="0" baseline="0" dirty="0" smtClean="0"/>
              <a:t>Start Visual Studio 2010</a:t>
            </a:r>
          </a:p>
          <a:p>
            <a:pPr marL="228600" indent="-228600">
              <a:buFont typeface="+mj-lt"/>
              <a:buAutoNum type="arabicPeriod"/>
            </a:pPr>
            <a:r>
              <a:rPr lang="en-GB" b="0" baseline="0" dirty="0" smtClean="0"/>
              <a:t>Open the project </a:t>
            </a:r>
            <a:r>
              <a:rPr lang="en-GB" b="1" baseline="0" dirty="0" err="1" smtClean="0"/>
              <a:t>XNAKinectDepthCamera</a:t>
            </a:r>
            <a:r>
              <a:rPr lang="en-GB" b="1" baseline="0" dirty="0" smtClean="0"/>
              <a:t> </a:t>
            </a:r>
            <a:r>
              <a:rPr lang="en-GB" b="0" baseline="0" dirty="0" smtClean="0"/>
              <a:t>in the </a:t>
            </a:r>
            <a:r>
              <a:rPr lang="en-GB" b="1" baseline="0" dirty="0" smtClean="0"/>
              <a:t>01 Depth Camera </a:t>
            </a:r>
            <a:r>
              <a:rPr lang="en-GB" b="0" baseline="0" dirty="0" smtClean="0"/>
              <a:t>demo folder.</a:t>
            </a:r>
          </a:p>
          <a:p>
            <a:pPr marL="228600" indent="-228600">
              <a:buFont typeface="+mj-lt"/>
              <a:buAutoNum type="arabicPeriod"/>
            </a:pPr>
            <a:r>
              <a:rPr lang="en-GB" baseline="0" dirty="0" smtClean="0"/>
              <a:t>Run the program by pressing </a:t>
            </a:r>
            <a:r>
              <a:rPr lang="en-GB" b="1" baseline="0" dirty="0" smtClean="0"/>
              <a:t>F5</a:t>
            </a:r>
            <a:r>
              <a:rPr lang="en-GB" baseline="0" dirty="0" smtClean="0"/>
              <a:t>.</a:t>
            </a:r>
          </a:p>
          <a:p>
            <a:pPr marL="228600" indent="-228600">
              <a:buFont typeface="+mj-lt"/>
              <a:buAutoNum type="arabicPeriod"/>
            </a:pPr>
            <a:r>
              <a:rPr lang="en-GB" baseline="0" dirty="0" smtClean="0"/>
              <a:t>The program will start running and will display the depth view of the scene in front of the camera.</a:t>
            </a:r>
          </a:p>
          <a:p>
            <a:pPr marL="228600" indent="-228600">
              <a:buFont typeface="+mj-lt"/>
              <a:buAutoNum type="arabicPeriod"/>
            </a:pPr>
            <a:r>
              <a:rPr lang="en-GB" baseline="0" dirty="0" smtClean="0"/>
              <a:t>Stop the program</a:t>
            </a:r>
          </a:p>
          <a:p>
            <a:pPr marL="228600" indent="-228600">
              <a:buFont typeface="+mj-lt"/>
              <a:buAutoNum type="arabicPeriod"/>
            </a:pPr>
            <a:r>
              <a:rPr lang="en-GB" baseline="0" dirty="0" smtClean="0"/>
              <a:t>Open the source file </a:t>
            </a:r>
            <a:r>
              <a:rPr lang="en-GB" b="1" baseline="0" dirty="0" err="1" smtClean="0"/>
              <a:t>KinectDepthCamera.cs</a:t>
            </a:r>
            <a:r>
              <a:rPr lang="en-GB" baseline="0" dirty="0" smtClean="0"/>
              <a:t>.</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baseline="0" dirty="0" smtClean="0"/>
              <a:t>Navigate to the </a:t>
            </a:r>
            <a:r>
              <a:rPr lang="en-GB" sz="900" b="1" kern="1200" dirty="0" err="1" smtClean="0">
                <a:solidFill>
                  <a:schemeClr val="tx1"/>
                </a:solidFill>
                <a:latin typeface="Segoe UI" pitchFamily="34" charset="0"/>
                <a:ea typeface="+mn-ea"/>
                <a:cs typeface="+mn-cs"/>
              </a:rPr>
              <a:t>myKinect_DepthFrameReady</a:t>
            </a:r>
            <a:r>
              <a:rPr lang="en-GB" sz="900" kern="1200" dirty="0" smtClean="0">
                <a:solidFill>
                  <a:schemeClr val="tx1"/>
                </a:solidFill>
                <a:latin typeface="Segoe UI" pitchFamily="34" charset="0"/>
                <a:ea typeface="+mn-ea"/>
                <a:cs typeface="+mn-cs"/>
              </a:rPr>
              <a:t> method. </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baseline="0" dirty="0" smtClean="0"/>
              <a:t>Find the statement: </a:t>
            </a:r>
            <a:r>
              <a:rPr lang="en-GB" sz="900" b="1" kern="1200" dirty="0" smtClean="0">
                <a:solidFill>
                  <a:schemeClr val="tx1"/>
                </a:solidFill>
                <a:latin typeface="Segoe UI" pitchFamily="34" charset="0"/>
                <a:ea typeface="+mn-ea"/>
                <a:cs typeface="+mn-cs"/>
              </a:rPr>
              <a:t>bitmap[i] = new </a:t>
            </a:r>
            <a:r>
              <a:rPr lang="en-GB" sz="900" b="1" kern="1200" dirty="0" err="1" smtClean="0">
                <a:solidFill>
                  <a:schemeClr val="tx1"/>
                </a:solidFill>
                <a:latin typeface="Segoe UI" pitchFamily="34" charset="0"/>
                <a:ea typeface="+mn-ea"/>
                <a:cs typeface="+mn-cs"/>
              </a:rPr>
              <a:t>Color</a:t>
            </a:r>
            <a:r>
              <a:rPr lang="en-GB" sz="900" b="1" kern="1200" dirty="0" smtClean="0">
                <a:solidFill>
                  <a:schemeClr val="tx1"/>
                </a:solidFill>
                <a:latin typeface="Segoe UI" pitchFamily="34" charset="0"/>
                <a:ea typeface="+mn-ea"/>
                <a:cs typeface="+mn-cs"/>
              </a:rPr>
              <a:t>(</a:t>
            </a:r>
            <a:r>
              <a:rPr lang="en-GB" sz="900" b="1" kern="1200" dirty="0" err="1" smtClean="0">
                <a:solidFill>
                  <a:schemeClr val="tx1"/>
                </a:solidFill>
                <a:latin typeface="Segoe UI" pitchFamily="34" charset="0"/>
                <a:ea typeface="+mn-ea"/>
                <a:cs typeface="+mn-cs"/>
              </a:rPr>
              <a:t>depthByte</a:t>
            </a:r>
            <a:r>
              <a:rPr lang="en-GB" sz="900" b="1" kern="1200" dirty="0" smtClean="0">
                <a:solidFill>
                  <a:schemeClr val="tx1"/>
                </a:solidFill>
                <a:latin typeface="Segoe UI" pitchFamily="34" charset="0"/>
                <a:ea typeface="+mn-ea"/>
                <a:cs typeface="+mn-cs"/>
              </a:rPr>
              <a:t>, </a:t>
            </a:r>
            <a:r>
              <a:rPr lang="en-GB" sz="900" b="1" kern="1200" dirty="0" err="1" smtClean="0">
                <a:solidFill>
                  <a:schemeClr val="tx1"/>
                </a:solidFill>
                <a:latin typeface="Segoe UI" pitchFamily="34" charset="0"/>
                <a:ea typeface="+mn-ea"/>
                <a:cs typeface="+mn-cs"/>
              </a:rPr>
              <a:t>depthByte</a:t>
            </a:r>
            <a:r>
              <a:rPr lang="en-GB" sz="900" b="1" kern="1200" dirty="0" smtClean="0">
                <a:solidFill>
                  <a:schemeClr val="tx1"/>
                </a:solidFill>
                <a:latin typeface="Segoe UI" pitchFamily="34" charset="0"/>
                <a:ea typeface="+mn-ea"/>
                <a:cs typeface="+mn-cs"/>
              </a:rPr>
              <a:t>, </a:t>
            </a:r>
            <a:r>
              <a:rPr lang="en-GB" sz="900" b="1" kern="1200" dirty="0" err="1" smtClean="0">
                <a:solidFill>
                  <a:schemeClr val="tx1"/>
                </a:solidFill>
                <a:latin typeface="Segoe UI" pitchFamily="34" charset="0"/>
                <a:ea typeface="+mn-ea"/>
                <a:cs typeface="+mn-cs"/>
              </a:rPr>
              <a:t>depthByte</a:t>
            </a:r>
            <a:r>
              <a:rPr lang="en-GB" sz="900" b="1" kern="1200" dirty="0" smtClean="0">
                <a:solidFill>
                  <a:schemeClr val="tx1"/>
                </a:solidFill>
                <a:latin typeface="Segoe UI" pitchFamily="34" charset="0"/>
                <a:ea typeface="+mn-ea"/>
                <a:cs typeface="+mn-cs"/>
              </a:rPr>
              <a:t>, 255);</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baseline="0" dirty="0" smtClean="0"/>
              <a:t>Ask what would happen if it was changed to: </a:t>
            </a:r>
            <a:r>
              <a:rPr lang="en-GB" sz="900" b="1" kern="1200" dirty="0" smtClean="0">
                <a:solidFill>
                  <a:schemeClr val="tx1"/>
                </a:solidFill>
                <a:latin typeface="Segoe UI" pitchFamily="34" charset="0"/>
                <a:ea typeface="+mn-ea"/>
                <a:cs typeface="+mn-cs"/>
              </a:rPr>
              <a:t>bitmap[i] = new </a:t>
            </a:r>
            <a:r>
              <a:rPr lang="en-GB" sz="900" b="1" kern="1200" dirty="0" err="1" smtClean="0">
                <a:solidFill>
                  <a:schemeClr val="tx1"/>
                </a:solidFill>
                <a:latin typeface="Segoe UI" pitchFamily="34" charset="0"/>
                <a:ea typeface="+mn-ea"/>
                <a:cs typeface="+mn-cs"/>
              </a:rPr>
              <a:t>Color</a:t>
            </a:r>
            <a:r>
              <a:rPr lang="en-GB" sz="900" b="1" kern="1200" dirty="0" smtClean="0">
                <a:solidFill>
                  <a:schemeClr val="tx1"/>
                </a:solidFill>
                <a:latin typeface="Segoe UI" pitchFamily="34" charset="0"/>
                <a:ea typeface="+mn-ea"/>
                <a:cs typeface="+mn-cs"/>
              </a:rPr>
              <a:t>(0, </a:t>
            </a:r>
            <a:r>
              <a:rPr lang="en-GB" sz="900" b="1" kern="1200" dirty="0" err="1" smtClean="0">
                <a:solidFill>
                  <a:schemeClr val="tx1"/>
                </a:solidFill>
                <a:latin typeface="Segoe UI" pitchFamily="34" charset="0"/>
                <a:ea typeface="+mn-ea"/>
                <a:cs typeface="+mn-cs"/>
              </a:rPr>
              <a:t>depthByte</a:t>
            </a:r>
            <a:r>
              <a:rPr lang="en-GB" sz="900" b="1" kern="1200" dirty="0" smtClean="0">
                <a:solidFill>
                  <a:schemeClr val="tx1"/>
                </a:solidFill>
                <a:latin typeface="Segoe UI" pitchFamily="34" charset="0"/>
                <a:ea typeface="+mn-ea"/>
                <a:cs typeface="+mn-cs"/>
              </a:rPr>
              <a:t>, </a:t>
            </a:r>
            <a:r>
              <a:rPr lang="en-GB" sz="900" b="1" kern="1200" dirty="0" err="1" smtClean="0">
                <a:solidFill>
                  <a:schemeClr val="tx1"/>
                </a:solidFill>
                <a:latin typeface="Segoe UI" pitchFamily="34" charset="0"/>
                <a:ea typeface="+mn-ea"/>
                <a:cs typeface="+mn-cs"/>
              </a:rPr>
              <a:t>depthByte</a:t>
            </a:r>
            <a:r>
              <a:rPr lang="en-GB" sz="900" b="1" kern="1200" dirty="0" smtClean="0">
                <a:solidFill>
                  <a:schemeClr val="tx1"/>
                </a:solidFill>
                <a:latin typeface="Segoe UI" pitchFamily="34" charset="0"/>
                <a:ea typeface="+mn-ea"/>
                <a:cs typeface="+mn-cs"/>
              </a:rPr>
              <a:t>, 255);</a:t>
            </a:r>
          </a:p>
          <a:p>
            <a:pPr marL="228600" indent="-228600">
              <a:buFont typeface="+mj-lt"/>
              <a:buAutoNum type="arabicPeriod"/>
            </a:pPr>
            <a:r>
              <a:rPr lang="en-GB" b="1" baseline="0" dirty="0" smtClean="0"/>
              <a:t>Answer: The depth image would have no red content, so it would be made up of blue and green only.</a:t>
            </a:r>
          </a:p>
          <a:p>
            <a:pPr marL="228600" indent="-228600">
              <a:buFont typeface="+mj-lt"/>
              <a:buAutoNum type="arabicPeriod"/>
            </a:pPr>
            <a:r>
              <a:rPr lang="en-GB" b="0" baseline="0" dirty="0" smtClean="0"/>
              <a:t>Run the program and show this is the case.</a:t>
            </a:r>
          </a:p>
          <a:p>
            <a:pPr marL="228600" indent="-228600">
              <a:buFont typeface="+mj-lt"/>
              <a:buAutoNum type="arabicPeriod"/>
            </a:pPr>
            <a:r>
              <a:rPr lang="en-GB" b="0" baseline="0" dirty="0" smtClean="0"/>
              <a:t>Ask how we could get a red display.</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b="1" baseline="0" dirty="0" smtClean="0"/>
              <a:t>Answer: Only have a red component in the </a:t>
            </a:r>
            <a:r>
              <a:rPr lang="en-GB" b="1" baseline="0" dirty="0" err="1" smtClean="0"/>
              <a:t>color</a:t>
            </a:r>
            <a:r>
              <a:rPr lang="en-GB" b="1" baseline="0" dirty="0" smtClean="0"/>
              <a:t>: </a:t>
            </a:r>
            <a:r>
              <a:rPr lang="en-GB" sz="900" b="1" kern="1200" dirty="0" smtClean="0">
                <a:solidFill>
                  <a:schemeClr val="tx1"/>
                </a:solidFill>
                <a:latin typeface="Segoe UI" pitchFamily="34" charset="0"/>
                <a:ea typeface="+mn-ea"/>
                <a:cs typeface="+mn-cs"/>
              </a:rPr>
              <a:t>bitmap[i] = new </a:t>
            </a:r>
            <a:r>
              <a:rPr lang="en-GB" sz="900" b="1" kern="1200" dirty="0" err="1" smtClean="0">
                <a:solidFill>
                  <a:schemeClr val="tx1"/>
                </a:solidFill>
                <a:latin typeface="Segoe UI" pitchFamily="34" charset="0"/>
                <a:ea typeface="+mn-ea"/>
                <a:cs typeface="+mn-cs"/>
              </a:rPr>
              <a:t>Color</a:t>
            </a:r>
            <a:r>
              <a:rPr lang="en-GB" sz="900" b="1" kern="1200" dirty="0" smtClean="0">
                <a:solidFill>
                  <a:schemeClr val="tx1"/>
                </a:solidFill>
                <a:latin typeface="Segoe UI" pitchFamily="34" charset="0"/>
                <a:ea typeface="+mn-ea"/>
                <a:cs typeface="+mn-cs"/>
              </a:rPr>
              <a:t>(</a:t>
            </a:r>
            <a:r>
              <a:rPr lang="en-GB" sz="900" b="1" kern="1200" dirty="0" err="1" smtClean="0">
                <a:solidFill>
                  <a:schemeClr val="tx1"/>
                </a:solidFill>
                <a:latin typeface="Segoe UI" pitchFamily="34" charset="0"/>
                <a:ea typeface="+mn-ea"/>
                <a:cs typeface="+mn-cs"/>
              </a:rPr>
              <a:t>depthByte</a:t>
            </a:r>
            <a:r>
              <a:rPr lang="en-GB" sz="900" b="1" kern="1200" dirty="0" smtClean="0">
                <a:solidFill>
                  <a:schemeClr val="tx1"/>
                </a:solidFill>
                <a:latin typeface="Segoe UI" pitchFamily="34" charset="0"/>
                <a:ea typeface="+mn-ea"/>
                <a:cs typeface="+mn-cs"/>
              </a:rPr>
              <a:t>, 0, 0, 255);</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b="0" kern="1200" dirty="0" smtClean="0">
                <a:solidFill>
                  <a:schemeClr val="tx1"/>
                </a:solidFill>
                <a:latin typeface="Segoe UI" pitchFamily="34" charset="0"/>
                <a:ea typeface="+mn-ea"/>
                <a:cs typeface="+mn-cs"/>
              </a:rPr>
              <a:t>Put the values back</a:t>
            </a:r>
            <a:r>
              <a:rPr lang="en-GB" sz="900" b="0" kern="1200" baseline="0" dirty="0" smtClean="0">
                <a:solidFill>
                  <a:schemeClr val="tx1"/>
                </a:solidFill>
                <a:latin typeface="Segoe UI" pitchFamily="34" charset="0"/>
                <a:ea typeface="+mn-ea"/>
                <a:cs typeface="+mn-cs"/>
              </a:rPr>
              <a:t> to the original ones, save and exit.</a:t>
            </a:r>
            <a:endParaRPr lang="en-GB" sz="900" b="0" kern="1200" dirty="0" smtClean="0">
              <a:solidFill>
                <a:schemeClr val="tx1"/>
              </a:solidFill>
              <a:latin typeface="Segoe UI" pitchFamily="34" charset="0"/>
              <a:ea typeface="+mn-ea"/>
              <a:cs typeface="+mn-cs"/>
            </a:endParaRPr>
          </a:p>
          <a:p>
            <a:pPr marL="228600" indent="-228600">
              <a:buFont typeface="+mj-lt"/>
              <a:buAutoNum type="arabicPeriod"/>
            </a:pPr>
            <a:endParaRPr lang="en-GB" b="1" baseline="0" dirty="0" smtClean="0"/>
          </a:p>
          <a:p>
            <a:pPr marL="228600" indent="-228600">
              <a:buFont typeface="+mj-lt"/>
              <a:buAutoNum type="arabicPeriod"/>
            </a:pPr>
            <a:endParaRPr lang="en-GB" b="0" baseline="0" dirty="0" smtClean="0"/>
          </a:p>
          <a:p>
            <a:pPr marL="228600" indent="-228600">
              <a:buFont typeface="+mj-lt"/>
              <a:buAutoNum type="arabicPeriod"/>
            </a:pPr>
            <a:r>
              <a:rPr lang="en-GB" b="0" baseline="0" dirty="0" smtClean="0"/>
              <a:t>Stop the program and exit Visual Studio.</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1195328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demonstration to work you must have installed the Kinect for Windows SDK.</a:t>
            </a:r>
            <a:r>
              <a:rPr lang="en-GB" baseline="0" dirty="0" smtClean="0"/>
              <a:t> You must also have a Kinect sensor plugged into the USB Port on your computer. </a:t>
            </a:r>
          </a:p>
          <a:p>
            <a:endParaRPr lang="en-GB" baseline="0" dirty="0" smtClean="0"/>
          </a:p>
          <a:p>
            <a:r>
              <a:rPr lang="en-GB" b="1" baseline="0" dirty="0" smtClean="0"/>
              <a:t>You will also need a tape measure or some other device for measuring distance in mm.</a:t>
            </a:r>
          </a:p>
          <a:p>
            <a:endParaRPr lang="en-GB" baseline="0" dirty="0" smtClean="0"/>
          </a:p>
          <a:p>
            <a:pPr marL="228600" indent="-228600">
              <a:buFont typeface="+mj-lt"/>
              <a:buAutoNum type="arabicPeriod"/>
            </a:pPr>
            <a:r>
              <a:rPr lang="en-GB" b="0" baseline="0" dirty="0" smtClean="0"/>
              <a:t>Start Visual Studio 2010</a:t>
            </a:r>
          </a:p>
          <a:p>
            <a:pPr marL="228600" indent="-228600">
              <a:buFont typeface="+mj-lt"/>
              <a:buAutoNum type="arabicPeriod"/>
            </a:pPr>
            <a:r>
              <a:rPr lang="en-GB" b="0" baseline="0" dirty="0" smtClean="0"/>
              <a:t>Open the project </a:t>
            </a:r>
            <a:r>
              <a:rPr lang="en-GB" b="1" baseline="0" dirty="0" err="1" smtClean="0"/>
              <a:t>XNAKinectDepthCamera</a:t>
            </a:r>
            <a:r>
              <a:rPr lang="en-GB" b="1" baseline="0" dirty="0" smtClean="0"/>
              <a:t> </a:t>
            </a:r>
            <a:r>
              <a:rPr lang="en-GB" b="0" baseline="0" dirty="0" smtClean="0"/>
              <a:t>in the </a:t>
            </a:r>
            <a:r>
              <a:rPr lang="en-GB" b="1" baseline="0" dirty="0" smtClean="0"/>
              <a:t>02 Closest Object Highlight </a:t>
            </a:r>
            <a:r>
              <a:rPr lang="en-GB" b="0" baseline="0" dirty="0" smtClean="0"/>
              <a:t>demo folder.</a:t>
            </a:r>
          </a:p>
          <a:p>
            <a:pPr marL="228600" indent="-228600">
              <a:buFont typeface="+mj-lt"/>
              <a:buAutoNum type="arabicPeriod"/>
            </a:pPr>
            <a:r>
              <a:rPr lang="en-GB" baseline="0" dirty="0" smtClean="0"/>
              <a:t>Run the program by pressing </a:t>
            </a:r>
            <a:r>
              <a:rPr lang="en-GB" b="1" baseline="0" dirty="0" smtClean="0"/>
              <a:t>F5</a:t>
            </a:r>
            <a:r>
              <a:rPr lang="en-GB" baseline="0" dirty="0" smtClean="0"/>
              <a:t>.</a:t>
            </a:r>
          </a:p>
          <a:p>
            <a:pPr marL="228600" indent="-228600">
              <a:buFont typeface="+mj-lt"/>
              <a:buAutoNum type="arabicPeriod"/>
            </a:pPr>
            <a:r>
              <a:rPr lang="en-GB" baseline="0" dirty="0" smtClean="0"/>
              <a:t>The program will start running and will display the depth view of the scene in front of the camera. The closest object to the camera will be shown red. Get a measure and measure the distance from this object to the sensor, in mm.</a:t>
            </a:r>
          </a:p>
          <a:p>
            <a:pPr marL="228600" indent="-228600">
              <a:buFont typeface="+mj-lt"/>
              <a:buAutoNum type="arabicPeriod"/>
            </a:pPr>
            <a:r>
              <a:rPr lang="en-GB" b="1" baseline="0" dirty="0" smtClean="0"/>
              <a:t>Leave the program running for the next part.</a:t>
            </a:r>
          </a:p>
          <a:p>
            <a:pPr marL="228600" indent="-228600">
              <a:buFont typeface="+mj-lt"/>
              <a:buAutoNum type="arabicPeriod"/>
            </a:pPr>
            <a:r>
              <a:rPr lang="en-GB" baseline="0" dirty="0" smtClean="0"/>
              <a:t>Open the source file </a:t>
            </a:r>
            <a:r>
              <a:rPr lang="en-GB" b="1" baseline="0" dirty="0" err="1" smtClean="0"/>
              <a:t>KinectDepthCamera.cs</a:t>
            </a:r>
            <a:r>
              <a:rPr lang="en-GB" baseline="0" dirty="0" smtClean="0"/>
              <a:t>.</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baseline="0" dirty="0" smtClean="0"/>
              <a:t>Navigate to the </a:t>
            </a:r>
            <a:r>
              <a:rPr lang="en-GB" sz="900" b="1" kern="1200" dirty="0" err="1" smtClean="0">
                <a:solidFill>
                  <a:schemeClr val="tx1"/>
                </a:solidFill>
                <a:latin typeface="Segoe UI" pitchFamily="34" charset="0"/>
                <a:ea typeface="+mn-ea"/>
                <a:cs typeface="+mn-cs"/>
              </a:rPr>
              <a:t>myKinect_DepthFrameReady</a:t>
            </a:r>
            <a:r>
              <a:rPr lang="en-GB" sz="900" kern="1200" dirty="0" smtClean="0">
                <a:solidFill>
                  <a:schemeClr val="tx1"/>
                </a:solidFill>
                <a:latin typeface="Segoe UI" pitchFamily="34" charset="0"/>
                <a:ea typeface="+mn-ea"/>
                <a:cs typeface="+mn-cs"/>
              </a:rPr>
              <a:t> method. </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baseline="0" dirty="0" smtClean="0"/>
              <a:t>Find the statement: </a:t>
            </a:r>
            <a:r>
              <a:rPr lang="en-GB" sz="900" b="1" kern="1200" dirty="0" smtClean="0">
                <a:solidFill>
                  <a:schemeClr val="tx1"/>
                </a:solidFill>
                <a:latin typeface="Segoe UI" pitchFamily="34" charset="0"/>
                <a:ea typeface="+mn-ea"/>
                <a:cs typeface="+mn-cs"/>
              </a:rPr>
              <a:t>byte </a:t>
            </a:r>
            <a:r>
              <a:rPr lang="en-GB" sz="900" b="1" kern="1200" dirty="0" err="1" smtClean="0">
                <a:solidFill>
                  <a:schemeClr val="tx1"/>
                </a:solidFill>
                <a:latin typeface="Segoe UI" pitchFamily="34" charset="0"/>
                <a:ea typeface="+mn-ea"/>
                <a:cs typeface="+mn-cs"/>
              </a:rPr>
              <a:t>colorValue</a:t>
            </a:r>
            <a:r>
              <a:rPr lang="en-GB" sz="900" b="1" kern="1200" dirty="0" smtClean="0">
                <a:solidFill>
                  <a:schemeClr val="tx1"/>
                </a:solidFill>
                <a:latin typeface="Segoe UI" pitchFamily="34" charset="0"/>
                <a:ea typeface="+mn-ea"/>
                <a:cs typeface="+mn-cs"/>
              </a:rPr>
              <a:t> = (byte)(255 - </a:t>
            </a:r>
            <a:r>
              <a:rPr lang="en-GB" sz="900" b="1" kern="1200" dirty="0" err="1" smtClean="0">
                <a:solidFill>
                  <a:schemeClr val="tx1"/>
                </a:solidFill>
                <a:latin typeface="Segoe UI" pitchFamily="34" charset="0"/>
                <a:ea typeface="+mn-ea"/>
                <a:cs typeface="+mn-cs"/>
              </a:rPr>
              <a:t>depthBytes</a:t>
            </a:r>
            <a:r>
              <a:rPr lang="en-GB" sz="900" b="1" kern="1200" dirty="0" smtClean="0">
                <a:solidFill>
                  <a:schemeClr val="tx1"/>
                </a:solidFill>
                <a:latin typeface="Segoe UI" pitchFamily="34" charset="0"/>
                <a:ea typeface="+mn-ea"/>
                <a:cs typeface="+mn-cs"/>
              </a:rPr>
              <a:t>[i]);</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b="0" kern="1200" dirty="0" smtClean="0">
                <a:solidFill>
                  <a:schemeClr val="tx1"/>
                </a:solidFill>
                <a:latin typeface="Segoe UI" pitchFamily="34" charset="0"/>
                <a:ea typeface="+mn-ea"/>
                <a:cs typeface="+mn-cs"/>
              </a:rPr>
              <a:t>Explain that this is the statement that converts</a:t>
            </a:r>
            <a:r>
              <a:rPr lang="en-GB" sz="900" b="0" kern="1200" baseline="0" dirty="0" smtClean="0">
                <a:solidFill>
                  <a:schemeClr val="tx1"/>
                </a:solidFill>
                <a:latin typeface="Segoe UI" pitchFamily="34" charset="0"/>
                <a:ea typeface="+mn-ea"/>
                <a:cs typeface="+mn-cs"/>
              </a:rPr>
              <a:t> the distance value (which gets bigger as you move further away) into a colour intensity value (that makes closest things brightest)</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b="0" kern="1200" dirty="0" smtClean="0">
                <a:solidFill>
                  <a:schemeClr val="tx1"/>
                </a:solidFill>
                <a:latin typeface="Segoe UI" pitchFamily="34" charset="0"/>
                <a:ea typeface="+mn-ea"/>
                <a:cs typeface="+mn-cs"/>
              </a:rPr>
              <a:t>Click in the left margin</a:t>
            </a:r>
            <a:r>
              <a:rPr lang="en-GB" sz="900" b="0" kern="1200" baseline="0" dirty="0" smtClean="0">
                <a:solidFill>
                  <a:schemeClr val="tx1"/>
                </a:solidFill>
                <a:latin typeface="Segoe UI" pitchFamily="34" charset="0"/>
                <a:ea typeface="+mn-ea"/>
                <a:cs typeface="+mn-cs"/>
              </a:rPr>
              <a:t> of this statement to set a breakpoint. The program should stop there.</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b="0" kern="1200" baseline="0" dirty="0" smtClean="0">
                <a:solidFill>
                  <a:schemeClr val="tx1"/>
                </a:solidFill>
                <a:latin typeface="Segoe UI" pitchFamily="34" charset="0"/>
                <a:ea typeface="+mn-ea"/>
                <a:cs typeface="+mn-cs"/>
              </a:rPr>
              <a:t>Find the value of </a:t>
            </a:r>
            <a:r>
              <a:rPr lang="en-GB" sz="900" b="1" kern="1200" baseline="0" dirty="0" err="1" smtClean="0">
                <a:solidFill>
                  <a:schemeClr val="tx1"/>
                </a:solidFill>
                <a:latin typeface="Segoe UI" pitchFamily="34" charset="0"/>
                <a:ea typeface="+mn-ea"/>
                <a:cs typeface="+mn-cs"/>
              </a:rPr>
              <a:t>closestByte</a:t>
            </a:r>
            <a:r>
              <a:rPr lang="en-GB" sz="900" b="0" kern="1200" baseline="0" dirty="0" smtClean="0">
                <a:solidFill>
                  <a:schemeClr val="tx1"/>
                </a:solidFill>
                <a:latin typeface="Segoe UI" pitchFamily="34" charset="0"/>
                <a:ea typeface="+mn-ea"/>
                <a:cs typeface="+mn-cs"/>
              </a:rPr>
              <a:t>. Explain that this is the distance of the closest object to the sensor, in mm.</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b="0" kern="1200" dirty="0" smtClean="0">
                <a:solidFill>
                  <a:schemeClr val="tx1"/>
                </a:solidFill>
                <a:latin typeface="Segoe UI" pitchFamily="34" charset="0"/>
                <a:ea typeface="+mn-ea"/>
                <a:cs typeface="+mn-cs"/>
              </a:rPr>
              <a:t>Ask the class if the value seems sensible.</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b="1" kern="1200" dirty="0" smtClean="0">
                <a:solidFill>
                  <a:schemeClr val="tx1"/>
                </a:solidFill>
                <a:latin typeface="Segoe UI" pitchFamily="34" charset="0"/>
                <a:ea typeface="+mn-ea"/>
                <a:cs typeface="+mn-cs"/>
              </a:rPr>
              <a:t>Answer: No, it will seem far too small.</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b="0" kern="1200" dirty="0" smtClean="0">
                <a:solidFill>
                  <a:schemeClr val="tx1"/>
                </a:solidFill>
                <a:latin typeface="Segoe UI" pitchFamily="34" charset="0"/>
                <a:ea typeface="+mn-ea"/>
                <a:cs typeface="+mn-cs"/>
              </a:rPr>
              <a:t>Ask the class why the value is too small.</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b="1" kern="1200" dirty="0" smtClean="0">
                <a:solidFill>
                  <a:schemeClr val="tx1"/>
                </a:solidFill>
                <a:latin typeface="Segoe UI" pitchFamily="34" charset="0"/>
                <a:ea typeface="+mn-ea"/>
                <a:cs typeface="+mn-cs"/>
              </a:rPr>
              <a:t>Answer:</a:t>
            </a:r>
            <a:r>
              <a:rPr lang="en-GB" sz="900" b="1" kern="1200" baseline="0" dirty="0" smtClean="0">
                <a:solidFill>
                  <a:schemeClr val="tx1"/>
                </a:solidFill>
                <a:latin typeface="Segoe UI" pitchFamily="34" charset="0"/>
                <a:ea typeface="+mn-ea"/>
                <a:cs typeface="+mn-cs"/>
              </a:rPr>
              <a:t> Because when it was converted from </a:t>
            </a:r>
            <a:r>
              <a:rPr lang="en-GB" sz="900" b="1" kern="1200" baseline="0" dirty="0" smtClean="0">
                <a:solidFill>
                  <a:schemeClr val="tx1"/>
                </a:solidFill>
                <a:latin typeface="Segoe UI" pitchFamily="34" charset="0"/>
                <a:ea typeface="+mn-ea"/>
                <a:cs typeface="+mn-cs"/>
              </a:rPr>
              <a:t>13 </a:t>
            </a:r>
            <a:r>
              <a:rPr lang="en-GB" sz="900" b="1" kern="1200" baseline="0" dirty="0" smtClean="0">
                <a:solidFill>
                  <a:schemeClr val="tx1"/>
                </a:solidFill>
                <a:latin typeface="Segoe UI" pitchFamily="34" charset="0"/>
                <a:ea typeface="+mn-ea"/>
                <a:cs typeface="+mn-cs"/>
              </a:rPr>
              <a:t>bits to 8 bits it was effectively divided by </a:t>
            </a:r>
            <a:r>
              <a:rPr lang="en-GB" sz="900" b="1" kern="1200" baseline="0" dirty="0" smtClean="0">
                <a:solidFill>
                  <a:schemeClr val="tx1"/>
                </a:solidFill>
                <a:latin typeface="Segoe UI" pitchFamily="34" charset="0"/>
                <a:ea typeface="+mn-ea"/>
                <a:cs typeface="+mn-cs"/>
              </a:rPr>
              <a:t>32.</a:t>
            </a:r>
            <a:endParaRPr lang="en-GB" sz="900" b="1" kern="1200" baseline="0" dirty="0" smtClean="0">
              <a:solidFill>
                <a:schemeClr val="tx1"/>
              </a:solidFill>
              <a:latin typeface="Segoe UI" pitchFamily="34" charset="0"/>
              <a:ea typeface="+mn-ea"/>
              <a:cs typeface="+mn-cs"/>
            </a:endParaRP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b="0" kern="1200" baseline="0" dirty="0" smtClean="0">
                <a:solidFill>
                  <a:schemeClr val="tx1"/>
                </a:solidFill>
                <a:latin typeface="Segoe UI" pitchFamily="34" charset="0"/>
                <a:ea typeface="+mn-ea"/>
                <a:cs typeface="+mn-cs"/>
              </a:rPr>
              <a:t>Multiply the value by </a:t>
            </a:r>
            <a:r>
              <a:rPr lang="en-GB" sz="900" b="0" kern="1200" baseline="0" dirty="0" smtClean="0">
                <a:solidFill>
                  <a:schemeClr val="tx1"/>
                </a:solidFill>
                <a:latin typeface="Segoe UI" pitchFamily="34" charset="0"/>
                <a:ea typeface="+mn-ea"/>
                <a:cs typeface="+mn-cs"/>
              </a:rPr>
              <a:t>32 </a:t>
            </a:r>
            <a:r>
              <a:rPr lang="en-GB" sz="900" b="0" kern="1200" baseline="0" dirty="0" smtClean="0">
                <a:solidFill>
                  <a:schemeClr val="tx1"/>
                </a:solidFill>
                <a:latin typeface="Segoe UI" pitchFamily="34" charset="0"/>
                <a:ea typeface="+mn-ea"/>
                <a:cs typeface="+mn-cs"/>
              </a:rPr>
              <a:t>and see how close the Kinect is to the real distance.</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b="0" kern="1200" baseline="0" dirty="0" smtClean="0">
                <a:solidFill>
                  <a:schemeClr val="tx1"/>
                </a:solidFill>
                <a:latin typeface="Segoe UI" pitchFamily="34" charset="0"/>
                <a:ea typeface="+mn-ea"/>
                <a:cs typeface="+mn-cs"/>
              </a:rPr>
              <a:t>Remove the breakpoint for next time.</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b="0" kern="1200" baseline="0" dirty="0" smtClean="0">
                <a:solidFill>
                  <a:schemeClr val="tx1"/>
                </a:solidFill>
                <a:latin typeface="Segoe UI" pitchFamily="34" charset="0"/>
                <a:ea typeface="+mn-ea"/>
                <a:cs typeface="+mn-cs"/>
              </a:rPr>
              <a:t>Stop the program.</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b="0" kern="1200" baseline="0" dirty="0" smtClean="0">
                <a:solidFill>
                  <a:schemeClr val="tx1"/>
                </a:solidFill>
                <a:latin typeface="Segoe UI" pitchFamily="34" charset="0"/>
                <a:ea typeface="+mn-ea"/>
                <a:cs typeface="+mn-cs"/>
              </a:rPr>
              <a:t>Exit Visual Studio.</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1195328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demonstration to work you must have installed the Kinect for Windows SDK.</a:t>
            </a:r>
            <a:r>
              <a:rPr lang="en-GB" baseline="0" dirty="0" smtClean="0"/>
              <a:t> You must also have a Kinect sensor plugged into the USB Port on your computer. </a:t>
            </a:r>
          </a:p>
          <a:p>
            <a:endParaRPr lang="en-GB" baseline="0" dirty="0" smtClean="0"/>
          </a:p>
          <a:p>
            <a:pPr marL="228600" indent="-228600">
              <a:buFont typeface="+mj-lt"/>
              <a:buAutoNum type="arabicPeriod"/>
            </a:pPr>
            <a:r>
              <a:rPr lang="en-GB" b="0" baseline="0" dirty="0" smtClean="0"/>
              <a:t>Start Visual Studio 2010</a:t>
            </a:r>
          </a:p>
          <a:p>
            <a:pPr marL="228600" indent="-228600">
              <a:buFont typeface="+mj-lt"/>
              <a:buAutoNum type="arabicPeriod"/>
            </a:pPr>
            <a:r>
              <a:rPr lang="en-GB" b="0" baseline="0" dirty="0" smtClean="0"/>
              <a:t>Open the project </a:t>
            </a:r>
            <a:r>
              <a:rPr lang="en-GB" b="1" baseline="0" dirty="0" err="1" smtClean="0"/>
              <a:t>XNAKinectDepthCamera</a:t>
            </a:r>
            <a:r>
              <a:rPr lang="en-GB" b="1" baseline="0" dirty="0" smtClean="0"/>
              <a:t> </a:t>
            </a:r>
            <a:r>
              <a:rPr lang="en-GB" b="0" baseline="0" dirty="0" smtClean="0"/>
              <a:t>in the </a:t>
            </a:r>
            <a:r>
              <a:rPr lang="en-GB" b="1" baseline="0" dirty="0" smtClean="0"/>
              <a:t>03 Depth cursor </a:t>
            </a:r>
            <a:r>
              <a:rPr lang="en-GB" b="0" baseline="0" dirty="0" smtClean="0"/>
              <a:t>demo folder.</a:t>
            </a:r>
          </a:p>
          <a:p>
            <a:pPr marL="228600" indent="-228600">
              <a:buFont typeface="+mj-lt"/>
              <a:buAutoNum type="arabicPeriod"/>
            </a:pPr>
            <a:r>
              <a:rPr lang="en-GB" baseline="0" dirty="0" smtClean="0"/>
              <a:t>Run the program by pressing </a:t>
            </a:r>
            <a:r>
              <a:rPr lang="en-GB" b="1" baseline="0" dirty="0" smtClean="0"/>
              <a:t>F5</a:t>
            </a:r>
            <a:r>
              <a:rPr lang="en-GB" baseline="0" dirty="0" smtClean="0"/>
              <a:t>.</a:t>
            </a:r>
          </a:p>
          <a:p>
            <a:pPr marL="228600" indent="-228600">
              <a:buFont typeface="+mj-lt"/>
              <a:buAutoNum type="arabicPeriod"/>
            </a:pPr>
            <a:r>
              <a:rPr lang="en-GB" baseline="0" dirty="0" smtClean="0"/>
              <a:t>The program will start running and will display the depth view of the scene in front of the camera. The closest object to the camera will be shown red and a blue cursor will be drawn over it.</a:t>
            </a:r>
          </a:p>
          <a:p>
            <a:pPr marL="228600" indent="-228600">
              <a:buFont typeface="+mj-lt"/>
              <a:buAutoNum type="arabicPeriod"/>
            </a:pPr>
            <a:r>
              <a:rPr lang="en-GB" baseline="0" dirty="0" smtClean="0"/>
              <a:t>Position the sensor so that it has a clear view of an area. Stand in front of the sensor and point at it. The program should track your finger as you move it around.</a:t>
            </a:r>
          </a:p>
          <a:p>
            <a:pPr marL="228600" indent="-228600">
              <a:buFont typeface="+mj-lt"/>
              <a:buAutoNum type="arabicPeriod"/>
            </a:pPr>
            <a:r>
              <a:rPr lang="en-GB" baseline="0" dirty="0" smtClean="0"/>
              <a:t>Ask what would happen if you pointed with both fingers.</a:t>
            </a:r>
          </a:p>
          <a:p>
            <a:pPr marL="228600" indent="-228600">
              <a:buFont typeface="+mj-lt"/>
              <a:buAutoNum type="arabicPeriod"/>
            </a:pPr>
            <a:r>
              <a:rPr lang="en-GB" b="1" baseline="0" dirty="0" smtClean="0"/>
              <a:t>Answer: The cursor will move between them, since it is averaging.</a:t>
            </a:r>
          </a:p>
          <a:p>
            <a:pPr marL="228600" indent="-228600">
              <a:buFont typeface="+mj-lt"/>
              <a:buAutoNum type="arabicPeriod"/>
            </a:pPr>
            <a:r>
              <a:rPr lang="en-GB" b="0" baseline="0" dirty="0" smtClean="0"/>
              <a:t>Point with both fingers and show this happen.</a:t>
            </a:r>
          </a:p>
          <a:p>
            <a:pPr marL="228600" indent="-228600">
              <a:buFont typeface="+mj-lt"/>
              <a:buAutoNum type="arabicPeriod"/>
            </a:pPr>
            <a:r>
              <a:rPr lang="en-GB" b="0" baseline="0" dirty="0" smtClean="0"/>
              <a:t>Ask how you would implement two cursors</a:t>
            </a:r>
          </a:p>
          <a:p>
            <a:pPr marL="228600" indent="-228600">
              <a:buFont typeface="+mj-lt"/>
              <a:buAutoNum type="arabicPeriod"/>
            </a:pPr>
            <a:r>
              <a:rPr lang="en-GB" b="1" baseline="0" dirty="0" smtClean="0"/>
              <a:t>Answer: Make the depth tracking code find two different areas </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b="0" kern="1200" baseline="0" dirty="0" smtClean="0">
                <a:solidFill>
                  <a:schemeClr val="tx1"/>
                </a:solidFill>
                <a:latin typeface="Segoe UI" pitchFamily="34" charset="0"/>
                <a:ea typeface="+mn-ea"/>
                <a:cs typeface="+mn-cs"/>
              </a:rPr>
              <a:t>Stop the program.</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b="0" kern="1200" baseline="0" dirty="0" smtClean="0">
                <a:solidFill>
                  <a:schemeClr val="tx1"/>
                </a:solidFill>
                <a:latin typeface="Segoe UI" pitchFamily="34" charset="0"/>
                <a:ea typeface="+mn-ea"/>
                <a:cs typeface="+mn-cs"/>
              </a:rPr>
              <a:t>Exit Visual Studio.</a:t>
            </a:r>
          </a:p>
        </p:txBody>
      </p:sp>
      <p:sp>
        <p:nvSpPr>
          <p:cNvPr id="4" name="Slide Number Placeholder 3"/>
          <p:cNvSpPr>
            <a:spLocks noGrp="1"/>
          </p:cNvSpPr>
          <p:nvPr>
            <p:ph type="sldNum" sz="quarter" idx="10"/>
          </p:nvPr>
        </p:nvSpPr>
        <p:spPr/>
        <p:txBody>
          <a:bodyPr/>
          <a:lstStyle/>
          <a:p>
            <a:fld id="{8B263312-38AA-4E1E-B2B5-0F8F122B24FE}" type="slidenum">
              <a:rPr lang="en-US" smtClean="0"/>
              <a:pPr/>
              <a:t>41</a:t>
            </a:fld>
            <a:endParaRPr lang="en-US" dirty="0"/>
          </a:p>
        </p:txBody>
      </p:sp>
    </p:spTree>
    <p:extLst>
      <p:ext uri="{BB962C8B-B14F-4D97-AF65-F5344CB8AC3E}">
        <p14:creationId xmlns:p14="http://schemas.microsoft.com/office/powerpoint/2010/main" val="1195328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42</a:t>
            </a:fld>
            <a:endParaRPr lang="en-US" dirty="0"/>
          </a:p>
        </p:txBody>
      </p:sp>
    </p:spTree>
    <p:extLst>
      <p:ext uri="{BB962C8B-B14F-4D97-AF65-F5344CB8AC3E}">
        <p14:creationId xmlns:p14="http://schemas.microsoft.com/office/powerpoint/2010/main" val="4349334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P7 Annimation ">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1389" y="292352"/>
            <a:ext cx="4382611" cy="2136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6539421" y="2362200"/>
            <a:ext cx="2221992" cy="2221992"/>
          </a:xfrm>
          <a:prstGeom prst="rect">
            <a:avLst/>
          </a:prstGeom>
          <a:solidFill>
            <a:srgbClr val="2CACE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604" tIns="34302" rIns="68604" bIns="34302" numCol="1" rtlCol="0" anchor="ctr" anchorCtr="0" compatLnSpc="1">
            <a:prstTxWarp prst="textNoShape">
              <a:avLst/>
            </a:prstTxWarp>
          </a:bodyPr>
          <a:lstStyle/>
          <a:p>
            <a:pPr lvl="0" algn="ctr" defTabSz="685848" fontAlgn="base">
              <a:spcBef>
                <a:spcPct val="0"/>
              </a:spcBef>
              <a:spcAft>
                <a:spcPct val="0"/>
              </a:spcAft>
            </a:pPr>
            <a:endParaRPr lang="en-US" dirty="0" smtClean="0">
              <a:gradFill>
                <a:gsLst>
                  <a:gs pos="0">
                    <a:srgbClr val="FFFFFF"/>
                  </a:gs>
                  <a:gs pos="100000">
                    <a:srgbClr val="FFFFFF"/>
                  </a:gs>
                </a:gsLst>
                <a:lin ang="5400000" scaled="0"/>
              </a:gradFill>
            </a:endParaRPr>
          </a:p>
        </p:txBody>
      </p:sp>
      <p:sp>
        <p:nvSpPr>
          <p:cNvPr id="14" name="Title 1"/>
          <p:cNvSpPr txBox="1">
            <a:spLocks/>
          </p:cNvSpPr>
          <p:nvPr/>
        </p:nvSpPr>
        <p:spPr>
          <a:xfrm>
            <a:off x="6565940" y="2428875"/>
            <a:ext cx="2187433" cy="2221991"/>
          </a:xfrm>
          <a:prstGeom prst="rect">
            <a:avLst/>
          </a:prstGeom>
        </p:spPr>
        <p:txBody>
          <a:bodyPr vert="horz" wrap="square" lIns="182880" tIns="182880" rIns="182880" bIns="182880" rtlCol="0" anchor="ctr" anchorCtr="0">
            <a:noAutofit/>
          </a:bodyPr>
          <a:lstStyle>
            <a:lvl1pPr algn="l" defTabSz="914363" rtl="0" eaLnBrk="1" latinLnBrk="0" hangingPunct="1">
              <a:lnSpc>
                <a:spcPct val="90000"/>
              </a:lnSpc>
              <a:spcBef>
                <a:spcPct val="0"/>
              </a:spcBef>
              <a:buNone/>
              <a:tabLst>
                <a:tab pos="1504361" algn="l"/>
              </a:tabLst>
              <a:defRPr lang="en-US" sz="4800" b="0" kern="1200" cap="none" spc="-113" baseline="0" dirty="0">
                <a:ln w="3175">
                  <a:noFill/>
                </a:ln>
                <a:gradFill>
                  <a:gsLst>
                    <a:gs pos="0">
                      <a:schemeClr val="bg2"/>
                    </a:gs>
                    <a:gs pos="100000">
                      <a:schemeClr val="bg2"/>
                    </a:gs>
                  </a:gsLst>
                  <a:lin ang="5400000" scaled="0"/>
                </a:gradFill>
                <a:effectLst/>
                <a:latin typeface="Segoe Light" pitchFamily="34" charset="0"/>
                <a:ea typeface="+mn-ea"/>
                <a:cs typeface="+mn-cs"/>
              </a:defRPr>
            </a:lvl1pPr>
          </a:lstStyle>
          <a:p>
            <a:pPr algn="ctr" defTabSz="685961"/>
            <a:r>
              <a:rPr lang="en-US" sz="5400" dirty="0" smtClean="0">
                <a:latin typeface="+mj-lt"/>
              </a:rPr>
              <a:t>Kinect</a:t>
            </a:r>
            <a:endParaRPr lang="en-US" sz="5400" dirty="0">
              <a:latin typeface="+mj-lt"/>
            </a:endParaRPr>
          </a:p>
        </p:txBody>
      </p:sp>
      <p:sp>
        <p:nvSpPr>
          <p:cNvPr id="15" name="Rectangle 14"/>
          <p:cNvSpPr/>
          <p:nvPr/>
        </p:nvSpPr>
        <p:spPr bwMode="auto">
          <a:xfrm>
            <a:off x="381000" y="2362200"/>
            <a:ext cx="6053328" cy="2221992"/>
          </a:xfrm>
          <a:prstGeom prst="rect">
            <a:avLst/>
          </a:prstGeom>
          <a:solidFill>
            <a:srgbClr val="50308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604" tIns="34302" rIns="68604" bIns="34302" numCol="1" rtlCol="0" anchor="ctr" anchorCtr="0" compatLnSpc="1">
            <a:prstTxWarp prst="textNoShape">
              <a:avLst/>
            </a:prstTxWarp>
          </a:bodyPr>
          <a:lstStyle/>
          <a:p>
            <a:pPr lvl="0" algn="ctr" defTabSz="685848" fontAlgn="base">
              <a:spcBef>
                <a:spcPct val="0"/>
              </a:spcBef>
              <a:spcAft>
                <a:spcPct val="0"/>
              </a:spcAft>
            </a:pPr>
            <a:endParaRPr lang="en-US" dirty="0" smtClean="0">
              <a:gradFill>
                <a:gsLst>
                  <a:gs pos="0">
                    <a:srgbClr val="FFFFFF"/>
                  </a:gs>
                  <a:gs pos="100000">
                    <a:srgbClr val="FFFFFF"/>
                  </a:gs>
                </a:gsLst>
                <a:lin ang="5400000" scaled="0"/>
              </a:gradFill>
            </a:endParaRPr>
          </a:p>
        </p:txBody>
      </p:sp>
      <p:sp>
        <p:nvSpPr>
          <p:cNvPr id="16" name="Subtitle 2"/>
          <p:cNvSpPr>
            <a:spLocks noGrp="1"/>
          </p:cNvSpPr>
          <p:nvPr>
            <p:ph type="subTitle" idx="1"/>
          </p:nvPr>
        </p:nvSpPr>
        <p:spPr>
          <a:xfrm>
            <a:off x="550840" y="5426822"/>
            <a:ext cx="5598586" cy="374295"/>
          </a:xfrm>
        </p:spPr>
        <p:txBody>
          <a:bodyPr vert="horz" wrap="square" lIns="0" tIns="0" rIns="0" bIns="0" rtlCol="0" anchor="t">
            <a:spAutoFit/>
          </a:bodyPr>
          <a:lstStyle>
            <a:lvl1pPr marL="0" indent="0">
              <a:spcBef>
                <a:spcPts val="0"/>
              </a:spcBef>
              <a:buFontTx/>
              <a:buNone/>
              <a:defRPr lang="en-US" sz="2700" b="1" kern="1200" spc="-150" dirty="0">
                <a:gradFill>
                  <a:gsLst>
                    <a:gs pos="0">
                      <a:schemeClr val="accent1"/>
                    </a:gs>
                    <a:gs pos="100000">
                      <a:schemeClr val="accent1"/>
                    </a:gs>
                  </a:gsLst>
                  <a:lin ang="5400000" scaled="0"/>
                </a:gradFill>
                <a:latin typeface="Segoe Light" pitchFamily="34" charset="0"/>
                <a:ea typeface="+mn-ea"/>
                <a:cs typeface="+mn-cs"/>
              </a:defRPr>
            </a:lvl1pPr>
          </a:lstStyle>
          <a:p>
            <a:pPr marL="0" lvl="0" indent="0" algn="l" defTabSz="685961" rtl="0" eaLnBrk="1" latinLnBrk="0" hangingPunct="1">
              <a:lnSpc>
                <a:spcPct val="90000"/>
              </a:lnSpc>
              <a:spcBef>
                <a:spcPts val="0"/>
              </a:spcBef>
              <a:buClr>
                <a:schemeClr val="tx2"/>
              </a:buClr>
              <a:buSzPct val="90000"/>
              <a:buFontTx/>
              <a:buNone/>
            </a:pPr>
            <a:r>
              <a:rPr lang="en-US" smtClean="0"/>
              <a:t>Click to edit Master subtitle style</a:t>
            </a:r>
            <a:endParaRPr lang="en-US" dirty="0"/>
          </a:p>
        </p:txBody>
      </p:sp>
      <p:sp>
        <p:nvSpPr>
          <p:cNvPr id="17" name="Text Placeholder 8"/>
          <p:cNvSpPr>
            <a:spLocks noGrp="1"/>
          </p:cNvSpPr>
          <p:nvPr>
            <p:ph type="body" sz="quarter" idx="10" hasCustomPrompt="1"/>
          </p:nvPr>
        </p:nvSpPr>
        <p:spPr>
          <a:xfrm>
            <a:off x="550863" y="5823667"/>
            <a:ext cx="5679569" cy="291118"/>
          </a:xfrm>
        </p:spPr>
        <p:txBody>
          <a:bodyPr/>
          <a:lstStyle>
            <a:lvl1pPr marL="0" indent="0">
              <a:spcBef>
                <a:spcPts val="0"/>
              </a:spcBef>
              <a:buFontTx/>
              <a:buNone/>
              <a:defRPr sz="2100">
                <a:latin typeface="Segoe Light" pitchFamily="34" charset="0"/>
              </a:defRPr>
            </a:lvl1pPr>
          </a:lstStyle>
          <a:p>
            <a:r>
              <a:rPr lang="en-US" dirty="0" smtClean="0"/>
              <a:t>Click to edit Master subtitle style</a:t>
            </a:r>
            <a:endParaRPr lang="en-US" dirty="0"/>
          </a:p>
        </p:txBody>
      </p:sp>
      <p:sp>
        <p:nvSpPr>
          <p:cNvPr id="18" name="Text Placeholder 8"/>
          <p:cNvSpPr>
            <a:spLocks noGrp="1"/>
          </p:cNvSpPr>
          <p:nvPr>
            <p:ph type="body" sz="quarter" idx="11" hasCustomPrompt="1"/>
          </p:nvPr>
        </p:nvSpPr>
        <p:spPr>
          <a:xfrm>
            <a:off x="550864" y="6135082"/>
            <a:ext cx="5667056" cy="291118"/>
          </a:xfrm>
        </p:spPr>
        <p:txBody>
          <a:bodyPr/>
          <a:lstStyle>
            <a:lvl1pPr marL="0" indent="0">
              <a:spcBef>
                <a:spcPts val="0"/>
              </a:spcBef>
              <a:buFontTx/>
              <a:buNone/>
              <a:defRPr sz="2100">
                <a:solidFill>
                  <a:schemeClr val="tx1"/>
                </a:solidFill>
                <a:latin typeface="Segoe Light" pitchFamily="34" charset="0"/>
              </a:defRPr>
            </a:lvl1pPr>
          </a:lstStyle>
          <a:p>
            <a:r>
              <a:rPr lang="en-US" dirty="0" smtClean="0"/>
              <a:t>Click to edit Master subtitle style</a:t>
            </a:r>
            <a:endParaRPr lang="en-US" dirty="0"/>
          </a:p>
        </p:txBody>
      </p:sp>
      <p:sp>
        <p:nvSpPr>
          <p:cNvPr id="28" name="Title 1"/>
          <p:cNvSpPr>
            <a:spLocks noGrp="1"/>
          </p:cNvSpPr>
          <p:nvPr>
            <p:ph type="ctrTitle"/>
          </p:nvPr>
        </p:nvSpPr>
        <p:spPr>
          <a:xfrm>
            <a:off x="555738" y="2924048"/>
            <a:ext cx="4114800" cy="1098296"/>
          </a:xfrm>
        </p:spPr>
        <p:txBody>
          <a:bodyPr anchor="ctr" anchorCtr="0">
            <a:noAutofit/>
          </a:bodyPr>
          <a:lstStyle>
            <a:lvl1pPr>
              <a:lnSpc>
                <a:spcPct val="90000"/>
              </a:lnSpc>
              <a:tabLst>
                <a:tab pos="1504361" algn="l"/>
              </a:tabLst>
              <a:defRPr lang="en-US" sz="4400" b="0" kern="1200" cap="none" spc="-150" baseline="0" dirty="0">
                <a:ln w="3175">
                  <a:noFill/>
                </a:ln>
                <a:gradFill>
                  <a:gsLst>
                    <a:gs pos="0">
                      <a:schemeClr val="bg2"/>
                    </a:gs>
                    <a:gs pos="100000">
                      <a:schemeClr val="bg2"/>
                    </a:gs>
                  </a:gsLst>
                  <a:lin ang="5400000" scaled="0"/>
                </a:gradFill>
                <a:effectLst/>
                <a:latin typeface="Segoe Light" pitchFamily="34" charset="0"/>
                <a:ea typeface="+mn-ea"/>
                <a:cs typeface="+mn-cs"/>
              </a:defRPr>
            </a:lvl1pPr>
          </a:lstStyle>
          <a:p>
            <a:pPr lvl="0" algn="l" defTabSz="685961" rtl="0" eaLnBrk="1" latinLnBrk="0" hangingPunct="1">
              <a:lnSpc>
                <a:spcPct val="90000"/>
              </a:lnSpc>
              <a:spcBef>
                <a:spcPct val="0"/>
              </a:spcBef>
              <a:buNone/>
            </a:pPr>
            <a:r>
              <a:rPr lang="en-US" dirty="0" smtClean="0"/>
              <a:t>Click to edit Master title style</a:t>
            </a:r>
            <a:endParaRPr lang="en-US" dirty="0"/>
          </a:p>
        </p:txBody>
      </p:sp>
      <p:sp>
        <p:nvSpPr>
          <p:cNvPr id="3" name="Text Placeholder 2"/>
          <p:cNvSpPr>
            <a:spLocks noGrp="1"/>
          </p:cNvSpPr>
          <p:nvPr>
            <p:ph type="body" sz="quarter" idx="12"/>
          </p:nvPr>
        </p:nvSpPr>
        <p:spPr>
          <a:xfrm>
            <a:off x="550863" y="4206875"/>
            <a:ext cx="4125912" cy="332399"/>
          </a:xfrm>
        </p:spPr>
        <p:txBody>
          <a:bodyPr/>
          <a:lstStyle>
            <a:lvl1pPr marL="0" indent="0">
              <a:buNone/>
              <a:defRPr sz="2400">
                <a:solidFill>
                  <a:schemeClr val="bg1"/>
                </a:solidFill>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42" presetClass="path" presetSubtype="0" decel="100000" fill="hold" grpId="2" nodeType="withEffect">
                                  <p:stCondLst>
                                    <p:cond delay="0"/>
                                  </p:stCondLst>
                                  <p:childTnLst>
                                    <p:animMotion origin="layout" path="M 2.5553E-6 -4.07407E-6 L 1.03604 -0.00115 " pathEditMode="relative" rAng="0" ptsTypes="AA">
                                      <p:cBhvr>
                                        <p:cTn id="8" dur="750" spd="-100000" fill="hold"/>
                                        <p:tgtEl>
                                          <p:spTgt spid="15"/>
                                        </p:tgtEl>
                                        <p:attrNameLst>
                                          <p:attrName>ppt_x</p:attrName>
                                          <p:attrName>ppt_y</p:attrName>
                                        </p:attrNameLst>
                                      </p:cBhvr>
                                      <p:rCtr x="51795" y="-69"/>
                                    </p:animMotion>
                                  </p:childTnLst>
                                </p:cTn>
                              </p:par>
                              <p:par>
                                <p:cTn id="9" presetID="1" presetClass="entr" presetSubtype="0" fill="hold" grpId="0" nodeType="withEffect">
                                  <p:stCondLst>
                                    <p:cond delay="300"/>
                                  </p:stCondLst>
                                  <p:childTnLst>
                                    <p:set>
                                      <p:cBhvr>
                                        <p:cTn id="10" dur="1" fill="hold">
                                          <p:stCondLst>
                                            <p:cond delay="0"/>
                                          </p:stCondLst>
                                        </p:cTn>
                                        <p:tgtEl>
                                          <p:spTgt spid="28"/>
                                        </p:tgtEl>
                                        <p:attrNameLst>
                                          <p:attrName>style.visibility</p:attrName>
                                        </p:attrNameLst>
                                      </p:cBhvr>
                                      <p:to>
                                        <p:strVal val="visible"/>
                                      </p:to>
                                    </p:set>
                                  </p:childTnLst>
                                </p:cTn>
                              </p:par>
                              <p:par>
                                <p:cTn id="11" presetID="42" presetClass="path" presetSubtype="0" decel="100000" fill="hold" grpId="1" nodeType="withEffect">
                                  <p:stCondLst>
                                    <p:cond delay="250"/>
                                  </p:stCondLst>
                                  <p:childTnLst>
                                    <p:animMotion origin="layout" path="M 2.20661E-6 -4.07407E-6 L 1.02966 -0.00115 " pathEditMode="relative" rAng="0" ptsTypes="AA">
                                      <p:cBhvr>
                                        <p:cTn id="12" dur="750" spd="-100000" fill="hold"/>
                                        <p:tgtEl>
                                          <p:spTgt spid="28"/>
                                        </p:tgtEl>
                                        <p:attrNameLst>
                                          <p:attrName>ppt_x</p:attrName>
                                          <p:attrName>ppt_y</p:attrName>
                                        </p:attrNameLst>
                                      </p:cBhvr>
                                      <p:rCtr x="51483" y="-69"/>
                                    </p:animMotion>
                                  </p:childTnLst>
                                </p:cTn>
                              </p:par>
                              <p:par>
                                <p:cTn id="13" presetID="2" presetClass="entr" presetSubtype="2" fill="hold" grpId="0" nodeType="withEffect">
                                  <p:stCondLst>
                                    <p:cond delay="25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ppt_y"/>
                                          </p:val>
                                        </p:tav>
                                        <p:tav tm="100000">
                                          <p:val>
                                            <p:strVal val="#ppt_y"/>
                                          </p:val>
                                        </p:tav>
                                      </p:tavLst>
                                    </p:anim>
                                  </p:childTnLst>
                                </p:cTn>
                              </p:par>
                              <p:par>
                                <p:cTn id="17" presetID="1" presetClass="entr" presetSubtype="0" fill="hold" grpId="0" nodeType="withEffect">
                                  <p:stCondLst>
                                    <p:cond delay="50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par>
                                <p:cTn id="19" presetID="42" presetClass="path" presetSubtype="0" decel="100000" fill="hold" grpId="1" nodeType="withEffect">
                                  <p:stCondLst>
                                    <p:cond delay="500"/>
                                  </p:stCondLst>
                                  <p:childTnLst>
                                    <p:animMotion origin="layout" path="M 4.93885E-6 3.7037E-6 L 1.09367 -0.00324 " pathEditMode="relative" rAng="0" ptsTypes="AA">
                                      <p:cBhvr>
                                        <p:cTn id="20" dur="750" spd="-100000" fill="hold"/>
                                        <p:tgtEl>
                                          <p:spTgt spid="16">
                                            <p:txEl>
                                              <p:pRg st="0" end="0"/>
                                            </p:txEl>
                                          </p:spTgt>
                                        </p:tgtEl>
                                        <p:attrNameLst>
                                          <p:attrName>ppt_x</p:attrName>
                                          <p:attrName>ppt_y</p:attrName>
                                        </p:attrNameLst>
                                      </p:cBhvr>
                                      <p:rCtr x="54684" y="-162"/>
                                    </p:animMotion>
                                  </p:childTnLst>
                                </p:cTn>
                              </p:par>
                              <p:par>
                                <p:cTn id="21" presetID="1" presetClass="entr" presetSubtype="0" fill="hold" grpId="0" nodeType="withEffect">
                                  <p:stCondLst>
                                    <p:cond delay="75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par>
                                <p:cTn id="23" presetID="42" presetClass="path" presetSubtype="0" decel="100000" fill="hold" grpId="1" nodeType="withEffect">
                                  <p:stCondLst>
                                    <p:cond delay="750"/>
                                  </p:stCondLst>
                                  <p:childTnLst>
                                    <p:animMotion origin="layout" path="M 1.66797E-6 7.40741E-7 L 1.14754 7.40741E-7 " pathEditMode="relative" rAng="0" ptsTypes="AA">
                                      <p:cBhvr>
                                        <p:cTn id="24" dur="750" spd="-100000" fill="hold"/>
                                        <p:tgtEl>
                                          <p:spTgt spid="17">
                                            <p:txEl>
                                              <p:pRg st="0" end="0"/>
                                            </p:txEl>
                                          </p:spTgt>
                                        </p:tgtEl>
                                        <p:attrNameLst>
                                          <p:attrName>ppt_x</p:attrName>
                                          <p:attrName>ppt_y</p:attrName>
                                        </p:attrNameLst>
                                      </p:cBhvr>
                                      <p:rCtr x="57377" y="0"/>
                                    </p:animMotion>
                                  </p:childTnLst>
                                </p:cTn>
                              </p:par>
                              <p:par>
                                <p:cTn id="25" presetID="1" presetClass="entr" presetSubtype="0" fill="hold" grpId="0" nodeType="withEffect">
                                  <p:stCondLst>
                                    <p:cond delay="1000"/>
                                  </p:stCondLst>
                                  <p:childTnLst>
                                    <p:set>
                                      <p:cBhvr>
                                        <p:cTn id="26" dur="1" fill="hold">
                                          <p:stCondLst>
                                            <p:cond delay="0"/>
                                          </p:stCondLst>
                                        </p:cTn>
                                        <p:tgtEl>
                                          <p:spTgt spid="18">
                                            <p:txEl>
                                              <p:pRg st="0" end="0"/>
                                            </p:txEl>
                                          </p:spTgt>
                                        </p:tgtEl>
                                        <p:attrNameLst>
                                          <p:attrName>style.visibility</p:attrName>
                                        </p:attrNameLst>
                                      </p:cBhvr>
                                      <p:to>
                                        <p:strVal val="visible"/>
                                      </p:to>
                                    </p:set>
                                  </p:childTnLst>
                                </p:cTn>
                              </p:par>
                              <p:par>
                                <p:cTn id="27" presetID="42" presetClass="path" presetSubtype="0" decel="100000" fill="hold" grpId="1" nodeType="withEffect">
                                  <p:stCondLst>
                                    <p:cond delay="1000"/>
                                  </p:stCondLst>
                                  <p:childTnLst>
                                    <p:animMotion origin="layout" path="M 1.66797E-6 7.40741E-7 L 1.14754 7.40741E-7 " pathEditMode="relative" rAng="0" ptsTypes="AA">
                                      <p:cBhvr>
                                        <p:cTn id="28" dur="750" spd="-100000" fill="hold"/>
                                        <p:tgtEl>
                                          <p:spTgt spid="18">
                                            <p:txEl>
                                              <p:pRg st="0" end="0"/>
                                            </p:txEl>
                                          </p:spTgt>
                                        </p:tgtEl>
                                        <p:attrNameLst>
                                          <p:attrName>ppt_x</p:attrName>
                                          <p:attrName>ppt_y</p:attrName>
                                        </p:attrNameLst>
                                      </p:cBhvr>
                                      <p:rCtr x="57377" y="0"/>
                                    </p:animMotion>
                                  </p:childTnLst>
                                </p:cTn>
                              </p:par>
                              <p:par>
                                <p:cTn id="29" presetID="1" presetClass="entr" presetSubtype="0" fill="hold" grpId="0" nodeType="withEffect">
                                  <p:stCondLst>
                                    <p:cond delay="800"/>
                                  </p:stCondLst>
                                  <p:childTnLst>
                                    <p:set>
                                      <p:cBhvr>
                                        <p:cTn id="30" dur="1" fill="hold">
                                          <p:stCondLst>
                                            <p:cond delay="0"/>
                                          </p:stCondLst>
                                        </p:cTn>
                                        <p:tgtEl>
                                          <p:spTgt spid="14"/>
                                        </p:tgtEl>
                                        <p:attrNameLst>
                                          <p:attrName>style.visibility</p:attrName>
                                        </p:attrNameLst>
                                      </p:cBhvr>
                                      <p:to>
                                        <p:strVal val="visible"/>
                                      </p:to>
                                    </p:set>
                                  </p:childTnLst>
                                </p:cTn>
                              </p:par>
                              <p:par>
                                <p:cTn id="31" presetID="42" presetClass="path" presetSubtype="0" decel="100000" fill="hold" grpId="1" nodeType="withEffect">
                                  <p:stCondLst>
                                    <p:cond delay="800"/>
                                  </p:stCondLst>
                                  <p:childTnLst>
                                    <p:animMotion origin="layout" path="M 2.20661E-6 -4.07407E-6 L 1.02966 -0.00115 " pathEditMode="relative" rAng="0" ptsTypes="AA">
                                      <p:cBhvr>
                                        <p:cTn id="32" dur="750" spd="-100000" fill="hold"/>
                                        <p:tgtEl>
                                          <p:spTgt spid="14"/>
                                        </p:tgtEl>
                                        <p:attrNameLst>
                                          <p:attrName>ppt_x</p:attrName>
                                          <p:attrName>ppt_y</p:attrName>
                                        </p:attrNameLst>
                                      </p:cBhvr>
                                      <p:rCtr x="51483" y="-69"/>
                                    </p:animMotion>
                                  </p:childTnLst>
                                </p:cTn>
                              </p:par>
                              <p:par>
                                <p:cTn id="33" presetID="1" presetClass="entr" presetSubtype="0" fill="hold" grpId="1" nodeType="withEffect">
                                  <p:stCondLst>
                                    <p:cond delay="800"/>
                                  </p:stCondLst>
                                  <p:childTnLst>
                                    <p:set>
                                      <p:cBhvr>
                                        <p:cTn id="34" dur="1" fill="hold">
                                          <p:stCondLst>
                                            <p:cond delay="0"/>
                                          </p:stCondLst>
                                        </p:cTn>
                                        <p:tgtEl>
                                          <p:spTgt spid="13"/>
                                        </p:tgtEl>
                                        <p:attrNameLst>
                                          <p:attrName>style.visibility</p:attrName>
                                        </p:attrNameLst>
                                      </p:cBhvr>
                                      <p:to>
                                        <p:strVal val="visible"/>
                                      </p:to>
                                    </p:set>
                                  </p:childTnLst>
                                </p:cTn>
                              </p:par>
                              <p:par>
                                <p:cTn id="35" presetID="42" presetClass="path" presetSubtype="0" decel="100000" fill="hold" grpId="2" nodeType="withEffect">
                                  <p:stCondLst>
                                    <p:cond delay="800"/>
                                  </p:stCondLst>
                                  <p:childTnLst>
                                    <p:animMotion origin="layout" path="M 2.5553E-6 -4.07407E-6 L 1.03604 -0.00115 " pathEditMode="relative" rAng="0" ptsTypes="AA">
                                      <p:cBhvr>
                                        <p:cTn id="36" dur="750" spd="-100000" fill="hold"/>
                                        <p:tgtEl>
                                          <p:spTgt spid="13"/>
                                        </p:tgtEl>
                                        <p:attrNameLst>
                                          <p:attrName>ppt_x</p:attrName>
                                          <p:attrName>ppt_y</p:attrName>
                                        </p:attrNameLst>
                                      </p:cBhvr>
                                      <p:rCtr x="51795"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4" grpId="0"/>
      <p:bldP spid="14" grpId="1"/>
      <p:bldP spid="15" grpId="0" animBg="1"/>
      <p:bldP spid="15" grpId="1" animBg="1"/>
      <p:bldP spid="15" grpId="2" animBg="1"/>
      <p:bldP spid="16" grpId="0" build="p">
        <p:tmplLst>
          <p:tmpl lvl="1">
            <p:tnLst>
              <p:par>
                <p:cTn presetID="1"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childTnLst>
                </p:cTn>
              </p:par>
            </p:tnLst>
          </p:tmpl>
        </p:tmplLst>
      </p:bldP>
      <p:bldP spid="16" grpId="1" build="p">
        <p:tmplLst>
          <p:tmpl lvl="1">
            <p:tnLst>
              <p:par>
                <p:cTn presetID="42" presetClass="path" presetSubtype="0" decel="100000" fill="hold" nodeType="withEffect">
                  <p:stCondLst>
                    <p:cond delay="500"/>
                  </p:stCondLst>
                  <p:childTnLst>
                    <p:animMotion origin="layout" path="M 4.93885E-6 3.7037E-6 L 1.09367 -0.00324 " pathEditMode="relative" rAng="0" ptsTypes="AA">
                      <p:cBhvr>
                        <p:cTn dur="750" spd="-100000" fill="hold"/>
                        <p:tgtEl>
                          <p:spTgt spid="16"/>
                        </p:tgtEl>
                        <p:attrNameLst>
                          <p:attrName>ppt_x</p:attrName>
                          <p:attrName>ppt_y</p:attrName>
                        </p:attrNameLst>
                      </p:cBhvr>
                      <p:rCtr x="54684" y="-162"/>
                    </p:animMotion>
                  </p:childTnLst>
                </p:cTn>
              </p:par>
            </p:tnLst>
          </p:tmpl>
        </p:tmplLst>
      </p:bldP>
      <p:bldP spid="17" grpId="0" build="p">
        <p:tmplLst>
          <p:tmpl lvl="1">
            <p:tnLst>
              <p:par>
                <p:cTn presetID="1" presetClass="entr" presetSubtype="0" fill="hold" nodeType="withEffect">
                  <p:stCondLst>
                    <p:cond delay="75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7" grpId="1" build="p">
        <p:tmplLst>
          <p:tmpl lvl="1">
            <p:tnLst>
              <p:par>
                <p:cTn presetID="42" presetClass="path" presetSubtype="0" decel="100000" fill="hold" nodeType="withEffect">
                  <p:stCondLst>
                    <p:cond delay="750"/>
                  </p:stCondLst>
                  <p:childTnLst>
                    <p:animMotion origin="layout" path="M 1.66797E-6 7.40741E-7 L 1.14754 7.40741E-7 " pathEditMode="relative" rAng="0" ptsTypes="AA">
                      <p:cBhvr>
                        <p:cTn dur="750" spd="-100000" fill="hold"/>
                        <p:tgtEl>
                          <p:spTgt spid="17"/>
                        </p:tgtEl>
                        <p:attrNameLst>
                          <p:attrName>ppt_x</p:attrName>
                          <p:attrName>ppt_y</p:attrName>
                        </p:attrNameLst>
                      </p:cBhvr>
                      <p:rCtr x="57377" y="0"/>
                    </p:animMotion>
                  </p:childTnLst>
                </p:cTn>
              </p:par>
            </p:tnLst>
          </p:tmpl>
        </p:tmplLst>
      </p:bldP>
      <p:bldP spid="18" grpId="0" build="p">
        <p:tmplLst>
          <p:tmpl lvl="1">
            <p:tnLst>
              <p:par>
                <p:cTn presetID="1" presetClass="entr" presetSubtype="0" fill="hold" nodeType="withEffect">
                  <p:stCondLst>
                    <p:cond delay="1000"/>
                  </p:stCondLst>
                  <p:childTnLst>
                    <p:set>
                      <p:cBhvr>
                        <p:cTn dur="1" fill="hold">
                          <p:stCondLst>
                            <p:cond delay="0"/>
                          </p:stCondLst>
                        </p:cTn>
                        <p:tgtEl>
                          <p:spTgt spid="18"/>
                        </p:tgtEl>
                        <p:attrNameLst>
                          <p:attrName>style.visibility</p:attrName>
                        </p:attrNameLst>
                      </p:cBhvr>
                      <p:to>
                        <p:strVal val="visible"/>
                      </p:to>
                    </p:set>
                  </p:childTnLst>
                </p:cTn>
              </p:par>
            </p:tnLst>
          </p:tmpl>
        </p:tmplLst>
      </p:bldP>
      <p:bldP spid="18" grpId="1" build="p">
        <p:tmplLst>
          <p:tmpl lvl="1">
            <p:tnLst>
              <p:par>
                <p:cTn presetID="42" presetClass="path" presetSubtype="0" decel="100000" fill="hold" nodeType="withEffect">
                  <p:stCondLst>
                    <p:cond delay="1000"/>
                  </p:stCondLst>
                  <p:childTnLst>
                    <p:animMotion origin="layout" path="M 1.66797E-6 7.40741E-7 L 1.14754 7.40741E-7 " pathEditMode="relative" rAng="0" ptsTypes="AA">
                      <p:cBhvr>
                        <p:cTn dur="750" spd="-100000" fill="hold"/>
                        <p:tgtEl>
                          <p:spTgt spid="18"/>
                        </p:tgtEl>
                        <p:attrNameLst>
                          <p:attrName>ppt_x</p:attrName>
                          <p:attrName>ppt_y</p:attrName>
                        </p:attrNameLst>
                      </p:cBhvr>
                      <p:rCtr x="57377" y="0"/>
                    </p:animMotion>
                  </p:childTnLst>
                </p:cTn>
              </p:par>
            </p:tnLst>
          </p:tmpl>
        </p:tmplLst>
      </p:bldP>
      <p:bldP spid="28" grpId="0"/>
      <p:bldP spid="28" grpId="1"/>
      <p:bldP spid="3" grpId="0" build="p">
        <p:tmplLst>
          <p:tmpl lvl="1">
            <p:tnLst>
              <p:par>
                <p:cTn presetID="2" presetClass="entr" presetSubtype="2"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6053"/>
            <a:ext cx="6994362" cy="1523494"/>
          </a:xfrm>
        </p:spPr>
        <p:txBody>
          <a:bodyPr anchor="ctr" anchorCtr="0">
            <a:noAutofit/>
          </a:bodyPr>
          <a:lstStyle>
            <a:lvl1pPr>
              <a:lnSpc>
                <a:spcPct val="90000"/>
              </a:lnSpc>
              <a:defRPr sz="4800" baseline="0">
                <a:gradFill flip="none" rotWithShape="1">
                  <a:gsLst>
                    <a:gs pos="0">
                      <a:schemeClr val="tx1"/>
                    </a:gs>
                    <a:gs pos="86000">
                      <a:schemeClr val="tx1"/>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5145090"/>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381000" y="2362200"/>
            <a:ext cx="7683914" cy="1378644"/>
          </a:xfrm>
        </p:spPr>
        <p:txBody>
          <a:bodyPr anchor="t" anchorCtr="0">
            <a:noAutofit/>
            <a:scene3d>
              <a:camera prst="orthographicFront"/>
              <a:lightRig rig="flat" dir="t"/>
            </a:scene3d>
            <a:sp3d>
              <a:contourClr>
                <a:schemeClr val="tx1"/>
              </a:contourClr>
            </a:sp3d>
          </a:bodyPr>
          <a:lstStyle>
            <a:lvl1pPr marL="0" indent="0" algn="l">
              <a:buFont typeface="Arial" pitchFamily="34" charset="0"/>
              <a:buNone/>
              <a:defRPr kumimoji="0" lang="en-US" sz="10000" b="0" i="0" u="none" strike="noStrike" kern="1200" cap="none" spc="-150" normalizeH="0" baseline="0" noProof="0" dirty="0" smtClean="0">
                <a:ln w="11430"/>
                <a:solidFill>
                  <a:srgbClr val="50308F"/>
                </a:solidFill>
                <a:effectLst/>
                <a:uLnTx/>
                <a:uFillTx/>
                <a:latin typeface="Segoe Light" pitchFamily="34" charset="0"/>
                <a:ea typeface="+mn-ea"/>
                <a:cs typeface="+mn-cs"/>
              </a:defRPr>
            </a:lvl1pPr>
          </a:lstStyle>
          <a:p>
            <a:pPr lvl="0"/>
            <a:r>
              <a:rPr lang="en-US" dirty="0" smtClean="0"/>
              <a:t>Demo</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2" decel="10000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1+#ppt_w/2"/>
                          </p:val>
                        </p:tav>
                        <p:tav tm="100000">
                          <p:val>
                            <p:strVal val="#ppt_x"/>
                          </p:val>
                        </p:tav>
                      </p:tavLst>
                    </p:anim>
                    <p:anim calcmode="lin" valueType="num">
                      <p:cBhvr additive="base">
                        <p:cTn dur="750" fill="hold"/>
                        <p:tgtEl>
                          <p:spTgt spid="3"/>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63" y="431800"/>
            <a:ext cx="8363938" cy="664797"/>
          </a:xfrm>
        </p:spPr>
        <p:txBody>
          <a:bodyPr/>
          <a:lstStyle>
            <a:lvl1pPr algn="l" defTabSz="914363" rtl="0" eaLnBrk="1" latinLnBrk="0" hangingPunct="1">
              <a:lnSpc>
                <a:spcPct val="90000"/>
              </a:lnSpc>
              <a:spcBef>
                <a:spcPct val="0"/>
              </a:spcBef>
              <a:buNone/>
              <a:defRPr lang="en-US" sz="4800" b="0" kern="1200" cap="none" spc="-150" baseline="0" dirty="0">
                <a:ln w="3175">
                  <a:noFill/>
                </a:ln>
                <a:solidFill>
                  <a:srgbClr val="50308F"/>
                </a:solidFill>
                <a:effectLst/>
                <a:latin typeface="Segoe Light" pitchFamily="34" charset="0"/>
                <a:ea typeface="+mn-ea"/>
                <a:cs typeface="Arial" charset="0"/>
              </a:defRPr>
            </a:lvl1pPr>
          </a:lstStyle>
          <a:p>
            <a:r>
              <a:rPr lang="en-US" dirty="0" smtClean="0"/>
              <a:t>Master title style</a:t>
            </a:r>
            <a:endParaRPr lang="en-US" dirty="0"/>
          </a:p>
        </p:txBody>
      </p:sp>
      <p:sp>
        <p:nvSpPr>
          <p:cNvPr id="3" name="Content Placeholder 2"/>
          <p:cNvSpPr>
            <a:spLocks noGrp="1"/>
          </p:cNvSpPr>
          <p:nvPr>
            <p:ph idx="1"/>
          </p:nvPr>
        </p:nvSpPr>
        <p:spPr>
          <a:xfrm>
            <a:off x="380770" y="1371600"/>
            <a:ext cx="8363938" cy="4832092"/>
          </a:xfrm>
        </p:spPr>
        <p:txBody>
          <a:bodyPr vert="horz" wrap="square" lIns="0" tIns="0" rIns="0" bIns="0" rtlCol="0">
            <a:spAutoFit/>
          </a:bodyPr>
          <a:lstStyle>
            <a:lvl1pPr>
              <a:buClr>
                <a:srgbClr val="2CACE3"/>
              </a:buClr>
              <a:defRPr lang="en-US" dirty="0" smtClean="0"/>
            </a:lvl1pPr>
            <a:lvl2pPr>
              <a:buClr>
                <a:srgbClr val="2CACE3"/>
              </a:buClr>
              <a:defRPr lang="en-US" dirty="0" smtClean="0"/>
            </a:lvl2pPr>
            <a:lvl3pPr>
              <a:buClr>
                <a:srgbClr val="2CACE3"/>
              </a:buClr>
              <a:defRPr lang="en-US" dirty="0" smtClean="0"/>
            </a:lvl3pPr>
            <a:lvl4pPr>
              <a:buClr>
                <a:srgbClr val="2CACE3"/>
              </a:buClr>
              <a:defRPr lang="en-US" dirty="0" smtClean="0"/>
            </a:lvl4pPr>
            <a:lvl5pPr>
              <a:buClr>
                <a:srgbClr val="2CACE3"/>
              </a:buCl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a:p>
        </p:txBody>
      </p:sp>
      <p:sp>
        <p:nvSpPr>
          <p:cNvPr id="5" name="Slide Number Placeholder 4"/>
          <p:cNvSpPr>
            <a:spLocks noGrp="1"/>
          </p:cNvSpPr>
          <p:nvPr>
            <p:ph type="sldNum" sz="quarter" idx="10"/>
          </p:nvPr>
        </p:nvSpPr>
        <p:spPr/>
        <p:txBody>
          <a:bodyPr/>
          <a:lstStyle/>
          <a:p>
            <a:fld id="{271031BA-9959-4FE2-909F-37D65262A7B4}"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63" y="431800"/>
            <a:ext cx="8363938" cy="664797"/>
          </a:xfrm>
        </p:spPr>
        <p:txBody>
          <a:bodyPr/>
          <a:lstStyle>
            <a:lvl1pPr algn="l" defTabSz="914363" rtl="0" eaLnBrk="1" latinLnBrk="0" hangingPunct="1">
              <a:lnSpc>
                <a:spcPct val="90000"/>
              </a:lnSpc>
              <a:spcBef>
                <a:spcPct val="0"/>
              </a:spcBef>
              <a:buNone/>
              <a:defRPr lang="en-US" sz="4800" b="0" kern="1200" cap="none" spc="-150" baseline="0" dirty="0">
                <a:ln w="3175">
                  <a:noFill/>
                </a:ln>
                <a:solidFill>
                  <a:srgbClr val="50308F"/>
                </a:solidFill>
                <a:effectLst/>
                <a:latin typeface="Segoe Light" pitchFamily="34" charset="0"/>
                <a:ea typeface="+mn-ea"/>
                <a:cs typeface="Arial" charset="0"/>
              </a:defRPr>
            </a:lvl1pPr>
          </a:lstStyle>
          <a:p>
            <a:r>
              <a:rPr lang="en-US" dirty="0" smtClean="0"/>
              <a:t>Master title style</a:t>
            </a:r>
            <a:endParaRPr lang="en-US" dirty="0"/>
          </a:p>
        </p:txBody>
      </p:sp>
      <p:sp>
        <p:nvSpPr>
          <p:cNvPr id="3" name="Content Placeholder 2"/>
          <p:cNvSpPr>
            <a:spLocks noGrp="1"/>
          </p:cNvSpPr>
          <p:nvPr>
            <p:ph idx="1"/>
          </p:nvPr>
        </p:nvSpPr>
        <p:spPr>
          <a:xfrm>
            <a:off x="380770" y="4320000"/>
            <a:ext cx="8363938" cy="1944000"/>
          </a:xfrm>
        </p:spPr>
        <p:txBody>
          <a:bodyPr vert="horz" wrap="square" lIns="0" tIns="0" rIns="0" bIns="0" rtlCol="0">
            <a:spAutoFit/>
          </a:bodyPr>
          <a:lstStyle>
            <a:lvl1pPr>
              <a:buClr>
                <a:srgbClr val="2CACE3"/>
              </a:buClr>
              <a:defRPr lang="en-US" dirty="0" smtClean="0"/>
            </a:lvl1pPr>
            <a:lvl2pPr>
              <a:buClr>
                <a:srgbClr val="2CACE3"/>
              </a:buClr>
              <a:defRPr lang="en-US" dirty="0" smtClean="0"/>
            </a:lvl2pPr>
            <a:lvl3pPr>
              <a:buClr>
                <a:srgbClr val="2CACE3"/>
              </a:buClr>
              <a:defRPr lang="en-US" dirty="0" smtClean="0"/>
            </a:lvl3pPr>
            <a:lvl4pPr>
              <a:buClr>
                <a:srgbClr val="2CACE3"/>
              </a:buClr>
              <a:defRPr lang="en-US" dirty="0" smtClean="0"/>
            </a:lvl4pPr>
            <a:lvl5pPr>
              <a:buClr>
                <a:srgbClr val="2CACE3"/>
              </a:buCl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a:p>
        </p:txBody>
      </p:sp>
      <p:sp>
        <p:nvSpPr>
          <p:cNvPr id="5" name="Slide Number Placeholder 4"/>
          <p:cNvSpPr>
            <a:spLocks noGrp="1"/>
          </p:cNvSpPr>
          <p:nvPr>
            <p:ph type="sldNum" sz="quarter" idx="10"/>
          </p:nvPr>
        </p:nvSpPr>
        <p:spPr/>
        <p:txBody>
          <a:bodyPr/>
          <a:lstStyle/>
          <a:p>
            <a:fld id="{271031BA-9959-4FE2-909F-37D65262A7B4}" type="slidenum">
              <a:rPr lang="en-US" smtClean="0"/>
              <a:pPr/>
              <a:t>‹#›</a:t>
            </a:fld>
            <a:endParaRPr lang="en-US" dirty="0"/>
          </a:p>
        </p:txBody>
      </p:sp>
      <p:sp>
        <p:nvSpPr>
          <p:cNvPr id="6" name="Text Placeholder 5"/>
          <p:cNvSpPr>
            <a:spLocks noGrp="1"/>
          </p:cNvSpPr>
          <p:nvPr>
            <p:ph type="body" sz="quarter" idx="11"/>
          </p:nvPr>
        </p:nvSpPr>
        <p:spPr>
          <a:xfrm>
            <a:off x="346841" y="1403350"/>
            <a:ext cx="8403021" cy="2130565"/>
          </a:xfrm>
          <a:solidFill>
            <a:schemeClr val="bg2"/>
          </a:solidFill>
          <a:ln>
            <a:solidFill>
              <a:schemeClr val="accent1"/>
            </a:solidFill>
          </a:ln>
        </p:spPr>
        <p:txBody>
          <a:bodyPr lIns="72000" tIns="72000" rIns="72000" bIns="72000"/>
          <a:lstStyle>
            <a:lvl1pPr marL="0" indent="0">
              <a:buNone/>
              <a:defRPr sz="2400" baseline="0">
                <a:solidFill>
                  <a:srgbClr val="000000"/>
                </a:solidFill>
                <a:latin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84880666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431800"/>
            <a:ext cx="8363938" cy="664797"/>
          </a:xfrm>
          <a:prstGeom prst="rect">
            <a:avLst/>
          </a:prstGeom>
        </p:spPr>
        <p:txBody>
          <a:bodyPr vert="horz" wrap="square" lIns="0" tIns="0" rIns="0" bIns="0" rtlCol="0" anchor="t">
            <a:spAutoFit/>
          </a:bodyPr>
          <a:lstStyle/>
          <a:p>
            <a:r>
              <a:rPr lang="en-US" dirty="0" smtClean="0"/>
              <a:t>Master title style</a:t>
            </a:r>
            <a:endParaRPr lang="en-US" dirty="0"/>
          </a:p>
        </p:txBody>
      </p:sp>
      <p:sp>
        <p:nvSpPr>
          <p:cNvPr id="3" name="Text Placeholder 2"/>
          <p:cNvSpPr>
            <a:spLocks noGrp="1"/>
          </p:cNvSpPr>
          <p:nvPr>
            <p:ph type="body" idx="1"/>
          </p:nvPr>
        </p:nvSpPr>
        <p:spPr>
          <a:xfrm>
            <a:off x="381000" y="1447800"/>
            <a:ext cx="8363937" cy="212365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4"/>
          </p:nvPr>
        </p:nvSpPr>
        <p:spPr>
          <a:xfrm>
            <a:off x="-1" y="6420022"/>
            <a:ext cx="695326" cy="323678"/>
          </a:xfrm>
          <a:prstGeom prst="rect">
            <a:avLst/>
          </a:prstGeom>
        </p:spPr>
        <p:txBody>
          <a:bodyPr vert="horz" lIns="0" tIns="0" rIns="0" bIns="0" rtlCol="0" anchor="ctr"/>
          <a:lstStyle>
            <a:lvl1pPr algn="r">
              <a:defRPr sz="900">
                <a:solidFill>
                  <a:srgbClr val="50308F"/>
                </a:solidFill>
              </a:defRPr>
            </a:lvl1pPr>
          </a:lstStyle>
          <a:p>
            <a:fld id="{271031BA-9959-4FE2-909F-37D65262A7B4}" type="slidenum">
              <a:rPr lang="en-US" smtClean="0"/>
              <a:pPr/>
              <a:t>‹#›</a:t>
            </a:fld>
            <a:endParaRPr lang="en-US" dirty="0"/>
          </a:p>
        </p:txBody>
      </p:sp>
      <p:sp>
        <p:nvSpPr>
          <p:cNvPr id="5" name="TextBox 4"/>
          <p:cNvSpPr txBox="1"/>
          <p:nvPr/>
        </p:nvSpPr>
        <p:spPr>
          <a:xfrm>
            <a:off x="5788049" y="6420022"/>
            <a:ext cx="3049347" cy="230832"/>
          </a:xfrm>
          <a:prstGeom prst="rect">
            <a:avLst/>
          </a:prstGeom>
          <a:noFill/>
        </p:spPr>
        <p:txBody>
          <a:bodyPr wrap="square" rtlCol="0">
            <a:spAutoFit/>
          </a:bodyPr>
          <a:lstStyle/>
          <a:p>
            <a:pPr algn="r"/>
            <a:r>
              <a:rPr lang="en-US" sz="900" dirty="0" smtClean="0">
                <a:solidFill>
                  <a:srgbClr val="50308F"/>
                </a:solidFill>
                <a:latin typeface="Segoe"/>
                <a:cs typeface="Segoe"/>
              </a:rPr>
              <a:t>Kinect for Windows SDK</a:t>
            </a:r>
            <a:endParaRPr lang="en-US" sz="900" dirty="0">
              <a:solidFill>
                <a:srgbClr val="50308F"/>
              </a:solidFill>
              <a:latin typeface="Segoe"/>
              <a:cs typeface="Segoe"/>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7" r:id="rId3"/>
    <p:sldLayoutId id="2147483791" r:id="rId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50" baseline="0" dirty="0" smtClean="0">
          <a:ln w="3175">
            <a:noFill/>
          </a:ln>
          <a:solidFill>
            <a:srgbClr val="50308F"/>
          </a:solidFill>
          <a:effectLst/>
          <a:latin typeface="Segoe Light" pitchFamily="34" charset="0"/>
          <a:ea typeface="+mn-ea"/>
          <a:cs typeface="Arial" charset="0"/>
        </a:defRPr>
      </a:lvl1pPr>
    </p:titleStyle>
    <p:bodyStyle>
      <a:lvl1pPr marL="347663" indent="-347663" algn="l" defTabSz="914363" rtl="0" eaLnBrk="1" latinLnBrk="0" hangingPunct="1">
        <a:lnSpc>
          <a:spcPct val="90000"/>
        </a:lnSpc>
        <a:spcBef>
          <a:spcPct val="20000"/>
        </a:spcBef>
        <a:buClr>
          <a:schemeClr val="accent1"/>
        </a:buClr>
        <a:buSzPct val="100000"/>
        <a:buFont typeface="Wingdings" pitchFamily="2" charset="2"/>
        <a:buChar char="§"/>
        <a:defRPr sz="3600" kern="1200" spc="-150">
          <a:gradFill>
            <a:gsLst>
              <a:gs pos="0">
                <a:srgbClr val="737373"/>
              </a:gs>
              <a:gs pos="86000">
                <a:srgbClr val="737373"/>
              </a:gs>
            </a:gsLst>
            <a:lin ang="5400000" scaled="0"/>
          </a:gradFill>
          <a:latin typeface="Segoe Light" pitchFamily="34" charset="0"/>
          <a:ea typeface="+mn-ea"/>
          <a:cs typeface="+mn-cs"/>
        </a:defRPr>
      </a:lvl1pPr>
      <a:lvl2pPr marL="744538" indent="-284163" algn="l" defTabSz="914363" rtl="0" eaLnBrk="1" latinLnBrk="0" hangingPunct="1">
        <a:lnSpc>
          <a:spcPct val="90000"/>
        </a:lnSpc>
        <a:spcBef>
          <a:spcPct val="20000"/>
        </a:spcBef>
        <a:buClr>
          <a:schemeClr val="tx2"/>
        </a:buClr>
        <a:buSzPct val="100000"/>
        <a:buFont typeface="Wingdings" pitchFamily="2" charset="2"/>
        <a:buChar char="§"/>
        <a:defRPr sz="3200" kern="1200" spc="-150">
          <a:gradFill>
            <a:gsLst>
              <a:gs pos="0">
                <a:srgbClr val="737373"/>
              </a:gs>
              <a:gs pos="86000">
                <a:srgbClr val="737373"/>
              </a:gs>
            </a:gsLst>
            <a:lin ang="5400000" scaled="0"/>
          </a:gradFill>
          <a:latin typeface="Segoe Light" pitchFamily="34" charset="0"/>
          <a:ea typeface="+mn-ea"/>
          <a:cs typeface="+mn-cs"/>
        </a:defRPr>
      </a:lvl2pPr>
      <a:lvl3pPr marL="1143000" indent="-287338" algn="l" defTabSz="914363" rtl="0" eaLnBrk="1" latinLnBrk="0" hangingPunct="1">
        <a:lnSpc>
          <a:spcPct val="90000"/>
        </a:lnSpc>
        <a:spcBef>
          <a:spcPct val="20000"/>
        </a:spcBef>
        <a:buClr>
          <a:schemeClr val="tx2"/>
        </a:buClr>
        <a:buSzPct val="100000"/>
        <a:buFont typeface="Wingdings" pitchFamily="2" charset="2"/>
        <a:buChar char="§"/>
        <a:defRPr sz="2400" kern="1200" spc="-150">
          <a:gradFill>
            <a:gsLst>
              <a:gs pos="0">
                <a:srgbClr val="737373"/>
              </a:gs>
              <a:gs pos="86000">
                <a:srgbClr val="737373"/>
              </a:gs>
            </a:gsLst>
            <a:lin ang="5400000" scaled="0"/>
          </a:gradFill>
          <a:latin typeface="Segoe Light" pitchFamily="34" charset="0"/>
          <a:ea typeface="+mn-ea"/>
          <a:cs typeface="+mn-cs"/>
        </a:defRPr>
      </a:lvl3pPr>
      <a:lvl4pPr marL="1490663" indent="-231775" algn="l" defTabSz="914363" rtl="0" eaLnBrk="1" latinLnBrk="0" hangingPunct="1">
        <a:lnSpc>
          <a:spcPct val="90000"/>
        </a:lnSpc>
        <a:spcBef>
          <a:spcPct val="20000"/>
        </a:spcBef>
        <a:buClr>
          <a:schemeClr val="tx2"/>
        </a:buClr>
        <a:buSzPct val="100000"/>
        <a:buFont typeface="Wingdings" pitchFamily="2" charset="2"/>
        <a:buChar char="§"/>
        <a:defRPr sz="2000" kern="1200" spc="-150">
          <a:gradFill>
            <a:gsLst>
              <a:gs pos="0">
                <a:srgbClr val="737373"/>
              </a:gs>
              <a:gs pos="86000">
                <a:srgbClr val="737373"/>
              </a:gs>
            </a:gsLst>
            <a:lin ang="5400000" scaled="0"/>
          </a:gradFill>
          <a:latin typeface="Segoe Light" pitchFamily="34" charset="0"/>
          <a:ea typeface="+mn-ea"/>
          <a:cs typeface="+mn-cs"/>
        </a:defRPr>
      </a:lvl4pPr>
      <a:lvl5pPr marL="1828800" indent="-223838" algn="l" defTabSz="914363" rtl="0" eaLnBrk="1" latinLnBrk="0" hangingPunct="1">
        <a:lnSpc>
          <a:spcPct val="90000"/>
        </a:lnSpc>
        <a:spcBef>
          <a:spcPct val="20000"/>
        </a:spcBef>
        <a:buClr>
          <a:schemeClr val="tx2"/>
        </a:buClr>
        <a:buSzPct val="100000"/>
        <a:buFont typeface="Wingdings" pitchFamily="2" charset="2"/>
        <a:buChar char="§"/>
        <a:defRPr sz="2000" kern="1200" spc="-150">
          <a:gradFill>
            <a:gsLst>
              <a:gs pos="0">
                <a:srgbClr val="737373"/>
              </a:gs>
              <a:gs pos="86000">
                <a:srgbClr val="737373"/>
              </a:gs>
            </a:gsLst>
            <a:lin ang="5400000" scaled="0"/>
          </a:gradFill>
          <a:latin typeface="Segoe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Section 2.2</a:t>
            </a:r>
            <a:endParaRPr lang="en-GB" dirty="0"/>
          </a:p>
        </p:txBody>
      </p:sp>
      <p:sp>
        <p:nvSpPr>
          <p:cNvPr id="4" name="Text Placeholder 3"/>
          <p:cNvSpPr>
            <a:spLocks noGrp="1"/>
          </p:cNvSpPr>
          <p:nvPr>
            <p:ph type="body" sz="quarter" idx="10"/>
          </p:nvPr>
        </p:nvSpPr>
        <p:spPr/>
        <p:txBody>
          <a:bodyPr/>
          <a:lstStyle/>
          <a:p>
            <a:endParaRPr lang="en-GB"/>
          </a:p>
        </p:txBody>
      </p:sp>
      <p:sp>
        <p:nvSpPr>
          <p:cNvPr id="5" name="Text Placeholder 4"/>
          <p:cNvSpPr>
            <a:spLocks noGrp="1"/>
          </p:cNvSpPr>
          <p:nvPr>
            <p:ph type="body" sz="quarter" idx="11"/>
          </p:nvPr>
        </p:nvSpPr>
        <p:spPr/>
        <p:txBody>
          <a:bodyPr/>
          <a:lstStyle/>
          <a:p>
            <a:endParaRPr lang="en-GB"/>
          </a:p>
        </p:txBody>
      </p:sp>
      <p:sp>
        <p:nvSpPr>
          <p:cNvPr id="2" name="Title 1"/>
          <p:cNvSpPr>
            <a:spLocks noGrp="1"/>
          </p:cNvSpPr>
          <p:nvPr>
            <p:ph type="ctrTitle"/>
          </p:nvPr>
        </p:nvSpPr>
        <p:spPr>
          <a:xfrm>
            <a:off x="555738" y="2924048"/>
            <a:ext cx="5201250" cy="1098296"/>
          </a:xfrm>
        </p:spPr>
        <p:txBody>
          <a:bodyPr/>
          <a:lstStyle/>
          <a:p>
            <a:r>
              <a:rPr lang="en-GB" dirty="0" smtClean="0"/>
              <a:t>Writing Kinect Programs</a:t>
            </a:r>
            <a:endParaRPr lang="en-GB" dirty="0"/>
          </a:p>
        </p:txBody>
      </p:sp>
      <p:sp>
        <p:nvSpPr>
          <p:cNvPr id="6" name="Text Placeholder 5"/>
          <p:cNvSpPr>
            <a:spLocks noGrp="1"/>
          </p:cNvSpPr>
          <p:nvPr>
            <p:ph type="body" sz="quarter" idx="12"/>
          </p:nvPr>
        </p:nvSpPr>
        <p:spPr/>
        <p:txBody>
          <a:bodyPr/>
          <a:lstStyle/>
          <a:p>
            <a:r>
              <a:rPr lang="en-GB" dirty="0" smtClean="0"/>
              <a:t>Using the Kinect Depth Camera</a:t>
            </a:r>
            <a:endParaRPr lang="en-GB" dirty="0"/>
          </a:p>
        </p:txBody>
      </p:sp>
    </p:spTree>
    <p:extLst>
      <p:ext uri="{BB962C8B-B14F-4D97-AF65-F5344CB8AC3E}">
        <p14:creationId xmlns:p14="http://schemas.microsoft.com/office/powerpoint/2010/main" val="4272960245"/>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Depth Sensor data</a:t>
            </a:r>
            <a:endParaRPr lang="en-GB" dirty="0"/>
          </a:p>
        </p:txBody>
      </p:sp>
      <p:sp>
        <p:nvSpPr>
          <p:cNvPr id="3" name="Content Placeholder 2"/>
          <p:cNvSpPr>
            <a:spLocks noGrp="1"/>
          </p:cNvSpPr>
          <p:nvPr>
            <p:ph idx="1"/>
          </p:nvPr>
        </p:nvSpPr>
        <p:spPr>
          <a:xfrm>
            <a:off x="380770" y="1371600"/>
            <a:ext cx="8363938" cy="4696670"/>
          </a:xfrm>
        </p:spPr>
        <p:txBody>
          <a:bodyPr/>
          <a:lstStyle/>
          <a:p>
            <a:r>
              <a:rPr lang="en-GB" dirty="0" smtClean="0"/>
              <a:t>You can regard a “frame” of depth data as very similar to a frame of video</a:t>
            </a:r>
          </a:p>
          <a:p>
            <a:pPr lvl="1"/>
            <a:r>
              <a:rPr lang="en-GB" dirty="0" smtClean="0"/>
              <a:t>A video frame has a particular resolution – </a:t>
            </a:r>
            <a:r>
              <a:rPr lang="en-GB" dirty="0" smtClean="0"/>
              <a:t>640</a:t>
            </a:r>
            <a:r>
              <a:rPr lang="en-GB" dirty="0" smtClean="0"/>
              <a:t>x480 </a:t>
            </a:r>
            <a:r>
              <a:rPr lang="en-GB" dirty="0" smtClean="0"/>
              <a:t>is </a:t>
            </a:r>
            <a:r>
              <a:rPr lang="en-GB" dirty="0" smtClean="0"/>
              <a:t>the default size</a:t>
            </a:r>
            <a:endParaRPr lang="en-GB" dirty="0" smtClean="0"/>
          </a:p>
          <a:p>
            <a:r>
              <a:rPr lang="en-GB" dirty="0" smtClean="0"/>
              <a:t>Each “pixel” in the frame is a depth value which gives the distance into the scene at which an object was detected</a:t>
            </a:r>
          </a:p>
          <a:p>
            <a:r>
              <a:rPr lang="en-GB" dirty="0" smtClean="0"/>
              <a:t>The depth information is expressed in mm as a </a:t>
            </a:r>
            <a:r>
              <a:rPr lang="en-GB" dirty="0" smtClean="0"/>
              <a:t>13 </a:t>
            </a:r>
            <a:r>
              <a:rPr lang="en-GB" dirty="0" smtClean="0"/>
              <a:t>bit value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10</a:t>
            </a:fld>
            <a:endParaRPr lang="en-US" dirty="0"/>
          </a:p>
        </p:txBody>
      </p:sp>
    </p:spTree>
    <p:extLst>
      <p:ext uri="{BB962C8B-B14F-4D97-AF65-F5344CB8AC3E}">
        <p14:creationId xmlns:p14="http://schemas.microsoft.com/office/powerpoint/2010/main" val="11321166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Visualising the depth frame</a:t>
            </a:r>
            <a:endParaRPr lang="en-GB" dirty="0"/>
          </a:p>
        </p:txBody>
      </p:sp>
      <p:sp>
        <p:nvSpPr>
          <p:cNvPr id="6" name="Content Placeholder 5"/>
          <p:cNvSpPr>
            <a:spLocks noGrp="1"/>
          </p:cNvSpPr>
          <p:nvPr>
            <p:ph idx="1"/>
          </p:nvPr>
        </p:nvSpPr>
        <p:spPr>
          <a:xfrm>
            <a:off x="380770" y="2398143"/>
            <a:ext cx="8363938" cy="3213187"/>
          </a:xfrm>
        </p:spPr>
        <p:txBody>
          <a:bodyPr/>
          <a:lstStyle/>
          <a:p>
            <a:r>
              <a:rPr lang="en-GB" dirty="0" smtClean="0"/>
              <a:t>The program will create a set of colour pixels that represent the depth values</a:t>
            </a:r>
          </a:p>
          <a:p>
            <a:r>
              <a:rPr lang="en-GB" dirty="0" smtClean="0"/>
              <a:t>The program will work in the same way as the colour camera</a:t>
            </a:r>
          </a:p>
          <a:p>
            <a:r>
              <a:rPr lang="en-GB" dirty="0" smtClean="0"/>
              <a:t>The above statement sets up the bitmap for the depth image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11</a:t>
            </a:fld>
            <a:endParaRPr lang="en-US" dirty="0"/>
          </a:p>
        </p:txBody>
      </p:sp>
      <p:sp>
        <p:nvSpPr>
          <p:cNvPr id="7" name="Text Placeholder 6"/>
          <p:cNvSpPr>
            <a:spLocks noGrp="1"/>
          </p:cNvSpPr>
          <p:nvPr>
            <p:ph type="body" sz="quarter" idx="11"/>
          </p:nvPr>
        </p:nvSpPr>
        <p:spPr>
          <a:xfrm>
            <a:off x="346841" y="1403350"/>
            <a:ext cx="8403021" cy="810204"/>
          </a:xfrm>
        </p:spPr>
        <p:txBody>
          <a:bodyPr/>
          <a:lstStyle/>
          <a:p>
            <a:r>
              <a:rPr lang="en-GB" dirty="0" err="1">
                <a:solidFill>
                  <a:srgbClr val="2B91AF"/>
                </a:solidFill>
                <a:latin typeface="Consolas"/>
              </a:rPr>
              <a:t>Color</a:t>
            </a:r>
            <a:r>
              <a:rPr lang="en-GB" dirty="0">
                <a:solidFill>
                  <a:prstClr val="black"/>
                </a:solidFill>
                <a:latin typeface="Consolas"/>
              </a:rPr>
              <a:t>[] bitmap = </a:t>
            </a:r>
            <a:r>
              <a:rPr lang="en-GB" dirty="0">
                <a:solidFill>
                  <a:srgbClr val="0000FF"/>
                </a:solidFill>
                <a:latin typeface="Consolas"/>
              </a:rPr>
              <a:t>new</a:t>
            </a:r>
            <a:r>
              <a:rPr lang="en-GB" dirty="0">
                <a:solidFill>
                  <a:prstClr val="black"/>
                </a:solidFill>
                <a:latin typeface="Consolas"/>
              </a:rPr>
              <a:t> </a:t>
            </a:r>
            <a:r>
              <a:rPr lang="en-GB" dirty="0" err="1">
                <a:solidFill>
                  <a:srgbClr val="2B91AF"/>
                </a:solidFill>
                <a:latin typeface="Consolas"/>
              </a:rPr>
              <a:t>Color</a:t>
            </a:r>
            <a:r>
              <a:rPr lang="en-GB" dirty="0">
                <a:solidFill>
                  <a:prstClr val="black"/>
                </a:solidFill>
                <a:latin typeface="Consolas"/>
              </a:rPr>
              <a:t>[</a:t>
            </a:r>
            <a:r>
              <a:rPr lang="en-GB" dirty="0" err="1">
                <a:solidFill>
                  <a:prstClr val="black"/>
                </a:solidFill>
                <a:latin typeface="Consolas"/>
              </a:rPr>
              <a:t>depthFrame.Width</a:t>
            </a:r>
            <a:r>
              <a:rPr lang="en-GB" dirty="0">
                <a:solidFill>
                  <a:prstClr val="black"/>
                </a:solidFill>
                <a:latin typeface="Consolas"/>
              </a:rPr>
              <a:t> *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depthFrame.Height</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87155076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Depth Data Format</a:t>
            </a:r>
            <a:endParaRPr lang="en-GB" dirty="0"/>
          </a:p>
        </p:txBody>
      </p:sp>
      <p:sp>
        <p:nvSpPr>
          <p:cNvPr id="3" name="Content Placeholder 2"/>
          <p:cNvSpPr>
            <a:spLocks noGrp="1"/>
          </p:cNvSpPr>
          <p:nvPr>
            <p:ph idx="1"/>
          </p:nvPr>
        </p:nvSpPr>
        <p:spPr>
          <a:xfrm>
            <a:off x="380770" y="3536827"/>
            <a:ext cx="8363938" cy="2714589"/>
          </a:xfrm>
        </p:spPr>
        <p:txBody>
          <a:bodyPr/>
          <a:lstStyle/>
          <a:p>
            <a:r>
              <a:rPr lang="en-GB" dirty="0" smtClean="0"/>
              <a:t>The depth data is combined with player tracking information</a:t>
            </a:r>
          </a:p>
          <a:p>
            <a:r>
              <a:rPr lang="en-GB" dirty="0" smtClean="0"/>
              <a:t>The bottom three bits hold the number of the player being tracked</a:t>
            </a:r>
          </a:p>
          <a:p>
            <a:r>
              <a:rPr lang="en-GB" dirty="0" smtClean="0"/>
              <a:t>We will need to remove the player information</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12</a:t>
            </a:fld>
            <a:endParaRPr lang="en-US" dirty="0"/>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3506726172"/>
              </p:ext>
            </p:extLst>
          </p:nvPr>
        </p:nvGraphicFramePr>
        <p:xfrm>
          <a:off x="422693" y="1466490"/>
          <a:ext cx="8428413" cy="2087593"/>
        </p:xfrm>
        <a:graphic>
          <a:graphicData uri="http://schemas.openxmlformats.org/presentationml/2006/ole">
            <mc:AlternateContent xmlns:mc="http://schemas.openxmlformats.org/markup-compatibility/2006">
              <mc:Choice xmlns:v="urn:schemas-microsoft-com:vml" Requires="v">
                <p:oleObj spid="_x0000_s13320" name="Visio" r:id="rId3" imgW="8693161" imgH="2158918" progId="Visio.Drawing.11">
                  <p:embed/>
                </p:oleObj>
              </mc:Choice>
              <mc:Fallback>
                <p:oleObj name="Visio" r:id="rId3" imgW="8693161" imgH="2158918"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693" y="1466490"/>
                        <a:ext cx="8428413" cy="2087593"/>
                      </a:xfrm>
                      <a:prstGeom prst="rect">
                        <a:avLst/>
                      </a:prstGeom>
                      <a:noFill/>
                    </p:spPr>
                  </p:pic>
                </p:oleObj>
              </mc:Fallback>
            </mc:AlternateContent>
          </a:graphicData>
        </a:graphic>
      </p:graphicFrame>
    </p:spTree>
    <p:extLst>
      <p:ext uri="{BB962C8B-B14F-4D97-AF65-F5344CB8AC3E}">
        <p14:creationId xmlns:p14="http://schemas.microsoft.com/office/powerpoint/2010/main" val="13580087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Storing the depth data</a:t>
            </a:r>
            <a:endParaRPr lang="en-GB" dirty="0"/>
          </a:p>
        </p:txBody>
      </p:sp>
      <p:sp>
        <p:nvSpPr>
          <p:cNvPr id="6" name="Content Placeholder 5"/>
          <p:cNvSpPr>
            <a:spLocks noGrp="1"/>
          </p:cNvSpPr>
          <p:nvPr>
            <p:ph idx="1"/>
          </p:nvPr>
        </p:nvSpPr>
        <p:spPr>
          <a:xfrm>
            <a:off x="380770" y="3467817"/>
            <a:ext cx="8363938" cy="2714589"/>
          </a:xfrm>
        </p:spPr>
        <p:txBody>
          <a:bodyPr/>
          <a:lstStyle/>
          <a:p>
            <a:r>
              <a:rPr lang="en-GB" dirty="0" smtClean="0"/>
              <a:t>The depth data is supplied in 16 bit short integer values</a:t>
            </a:r>
          </a:p>
          <a:p>
            <a:r>
              <a:rPr lang="en-GB" dirty="0" smtClean="0"/>
              <a:t>The above code creates an array to hold the depth data received from the sensor</a:t>
            </a:r>
          </a:p>
          <a:p>
            <a:r>
              <a:rPr lang="en-GB" dirty="0" smtClean="0"/>
              <a:t>This is exactly how we received the video data</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13</a:t>
            </a:fld>
            <a:endParaRPr lang="en-US" dirty="0"/>
          </a:p>
        </p:txBody>
      </p:sp>
      <p:sp>
        <p:nvSpPr>
          <p:cNvPr id="7" name="Text Placeholder 6"/>
          <p:cNvSpPr>
            <a:spLocks noGrp="1"/>
          </p:cNvSpPr>
          <p:nvPr>
            <p:ph type="body" sz="quarter" idx="11"/>
          </p:nvPr>
        </p:nvSpPr>
        <p:spPr>
          <a:xfrm>
            <a:off x="346841" y="1403350"/>
            <a:ext cx="8403021" cy="1955132"/>
          </a:xfrm>
        </p:spPr>
        <p:txBody>
          <a:bodyPr/>
          <a:lstStyle/>
          <a:p>
            <a:r>
              <a:rPr lang="en-GB" dirty="0">
                <a:solidFill>
                  <a:srgbClr val="0000FF"/>
                </a:solidFill>
                <a:latin typeface="Consolas"/>
              </a:rPr>
              <a:t>short</a:t>
            </a:r>
            <a:r>
              <a:rPr lang="en-GB" dirty="0">
                <a:solidFill>
                  <a:prstClr val="black"/>
                </a:solidFill>
                <a:latin typeface="Consolas"/>
              </a:rPr>
              <a:t>[] </a:t>
            </a:r>
            <a:r>
              <a:rPr lang="en-GB" dirty="0" err="1">
                <a:solidFill>
                  <a:prstClr val="black"/>
                </a:solidFill>
                <a:latin typeface="Consolas"/>
              </a:rPr>
              <a:t>depthData</a:t>
            </a:r>
            <a:r>
              <a:rPr lang="en-GB" dirty="0">
                <a:solidFill>
                  <a:prstClr val="black"/>
                </a:solidFill>
                <a:latin typeface="Consolas"/>
              </a:rPr>
              <a:t> = </a:t>
            </a:r>
            <a:r>
              <a:rPr lang="en-GB" dirty="0">
                <a:solidFill>
                  <a:srgbClr val="0000FF"/>
                </a:solidFill>
                <a:latin typeface="Consolas"/>
              </a:rPr>
              <a:t>null</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a:t>
            </a:r>
          </a:p>
          <a:p>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depthData</a:t>
            </a:r>
            <a:r>
              <a:rPr lang="en-GB" dirty="0">
                <a:solidFill>
                  <a:prstClr val="black"/>
                </a:solidFill>
                <a:latin typeface="Consolas"/>
              </a:rPr>
              <a:t> == </a:t>
            </a:r>
            <a:r>
              <a:rPr lang="en-GB" dirty="0">
                <a:solidFill>
                  <a:srgbClr val="0000FF"/>
                </a:solidFill>
                <a:latin typeface="Consolas"/>
              </a:rPr>
              <a:t>null</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depthData</a:t>
            </a:r>
            <a:r>
              <a:rPr lang="en-GB" dirty="0">
                <a:solidFill>
                  <a:prstClr val="black"/>
                </a:solidFill>
                <a:latin typeface="Consolas"/>
              </a:rPr>
              <a:t> = </a:t>
            </a:r>
            <a:r>
              <a:rPr lang="en-GB" dirty="0">
                <a:solidFill>
                  <a:srgbClr val="0000FF"/>
                </a:solidFill>
                <a:latin typeface="Consolas"/>
              </a:rPr>
              <a:t>new</a:t>
            </a:r>
            <a:r>
              <a:rPr lang="en-GB" dirty="0">
                <a:solidFill>
                  <a:prstClr val="black"/>
                </a:solidFill>
                <a:latin typeface="Consolas"/>
              </a:rPr>
              <a:t> </a:t>
            </a:r>
            <a:r>
              <a:rPr lang="en-GB" dirty="0">
                <a:solidFill>
                  <a:srgbClr val="0000FF"/>
                </a:solidFill>
                <a:latin typeface="Consolas"/>
              </a:rPr>
              <a:t>short</a:t>
            </a:r>
            <a:r>
              <a:rPr lang="en-GB" dirty="0">
                <a:solidFill>
                  <a:prstClr val="black"/>
                </a:solidFill>
                <a:latin typeface="Consolas"/>
              </a:rPr>
              <a:t>[</a:t>
            </a:r>
            <a:r>
              <a:rPr lang="en-GB" dirty="0" err="1">
                <a:solidFill>
                  <a:prstClr val="black"/>
                </a:solidFill>
                <a:latin typeface="Consolas"/>
              </a:rPr>
              <a:t>depthFrame.Width</a:t>
            </a:r>
            <a:r>
              <a:rPr lang="en-GB" dirty="0">
                <a:solidFill>
                  <a:prstClr val="black"/>
                </a:solidFill>
                <a:latin typeface="Consolas"/>
              </a:rPr>
              <a:t> *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depthFrame.Height</a:t>
            </a:r>
            <a:r>
              <a:rPr lang="en-GB" dirty="0" smtClean="0">
                <a:solidFill>
                  <a:prstClr val="black"/>
                </a:solidFill>
                <a:latin typeface="Consolas"/>
              </a:rPr>
              <a:t>];</a:t>
            </a:r>
            <a:endParaRPr lang="en-GB" dirty="0">
              <a:solidFill>
                <a:prstClr val="black"/>
              </a:solidFill>
              <a:latin typeface="Consolas"/>
            </a:endParaRPr>
          </a:p>
        </p:txBody>
      </p:sp>
    </p:spTree>
    <p:extLst>
      <p:ext uri="{BB962C8B-B14F-4D97-AF65-F5344CB8AC3E}">
        <p14:creationId xmlns:p14="http://schemas.microsoft.com/office/powerpoint/2010/main" val="29243691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Removing the player number</a:t>
            </a:r>
            <a:endParaRPr lang="en-GB" dirty="0"/>
          </a:p>
        </p:txBody>
      </p:sp>
      <p:sp>
        <p:nvSpPr>
          <p:cNvPr id="6" name="Content Placeholder 5"/>
          <p:cNvSpPr>
            <a:spLocks noGrp="1"/>
          </p:cNvSpPr>
          <p:nvPr>
            <p:ph idx="1"/>
          </p:nvPr>
        </p:nvSpPr>
        <p:spPr>
          <a:xfrm>
            <a:off x="380770" y="2248525"/>
            <a:ext cx="8363938" cy="3102388"/>
          </a:xfrm>
        </p:spPr>
        <p:txBody>
          <a:bodyPr/>
          <a:lstStyle/>
          <a:p>
            <a:r>
              <a:rPr lang="en-GB" dirty="0" smtClean="0"/>
              <a:t>The depth value is provided as a </a:t>
            </a:r>
            <a:r>
              <a:rPr lang="en-GB" dirty="0" smtClean="0"/>
              <a:t>16 </a:t>
            </a:r>
            <a:r>
              <a:rPr lang="en-GB" dirty="0" smtClean="0"/>
              <a:t>bit </a:t>
            </a:r>
            <a:r>
              <a:rPr lang="en-GB" dirty="0" smtClean="0"/>
              <a:t>value that includes the player number in the bottom three bits</a:t>
            </a:r>
            <a:endParaRPr lang="en-GB" dirty="0" smtClean="0"/>
          </a:p>
          <a:p>
            <a:r>
              <a:rPr lang="en-GB" dirty="0" smtClean="0"/>
              <a:t>The </a:t>
            </a:r>
            <a:r>
              <a:rPr lang="en-GB" dirty="0" smtClean="0"/>
              <a:t>above statement shifts the depth value right </a:t>
            </a:r>
            <a:r>
              <a:rPr lang="en-GB" dirty="0" smtClean="0"/>
              <a:t>3 </a:t>
            </a:r>
            <a:r>
              <a:rPr lang="en-GB" dirty="0" smtClean="0"/>
              <a:t>bits to discard the </a:t>
            </a:r>
            <a:r>
              <a:rPr lang="en-GB" dirty="0" smtClean="0"/>
              <a:t>player number and just leave the depth value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14</a:t>
            </a:fld>
            <a:endParaRPr lang="en-US" dirty="0"/>
          </a:p>
        </p:txBody>
      </p:sp>
      <p:sp>
        <p:nvSpPr>
          <p:cNvPr id="7" name="Text Placeholder 6"/>
          <p:cNvSpPr>
            <a:spLocks noGrp="1"/>
          </p:cNvSpPr>
          <p:nvPr>
            <p:ph type="body" sz="quarter" idx="11"/>
          </p:nvPr>
        </p:nvSpPr>
        <p:spPr>
          <a:xfrm>
            <a:off x="346841" y="1403350"/>
            <a:ext cx="8403021" cy="477805"/>
          </a:xfrm>
        </p:spPr>
        <p:txBody>
          <a:bodyPr/>
          <a:lstStyle/>
          <a:p>
            <a:r>
              <a:rPr lang="en-GB" dirty="0" err="1"/>
              <a:t>int</a:t>
            </a:r>
            <a:r>
              <a:rPr lang="en-GB" dirty="0"/>
              <a:t> depth = </a:t>
            </a:r>
            <a:r>
              <a:rPr lang="en-GB" dirty="0" err="1"/>
              <a:t>depthData</a:t>
            </a:r>
            <a:r>
              <a:rPr lang="en-GB" dirty="0"/>
              <a:t>[</a:t>
            </a:r>
            <a:r>
              <a:rPr lang="en-GB" dirty="0" err="1"/>
              <a:t>i</a:t>
            </a:r>
            <a:r>
              <a:rPr lang="en-GB" dirty="0"/>
              <a:t>] &gt;&gt; 3;</a:t>
            </a:r>
          </a:p>
        </p:txBody>
      </p:sp>
    </p:spTree>
    <p:extLst>
      <p:ext uri="{BB962C8B-B14F-4D97-AF65-F5344CB8AC3E}">
        <p14:creationId xmlns:p14="http://schemas.microsoft.com/office/powerpoint/2010/main" val="346979093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Special Depth values</a:t>
            </a:r>
            <a:endParaRPr lang="en-GB" dirty="0"/>
          </a:p>
        </p:txBody>
      </p:sp>
      <p:sp>
        <p:nvSpPr>
          <p:cNvPr id="7" name="Content Placeholder 6"/>
          <p:cNvSpPr>
            <a:spLocks noGrp="1"/>
          </p:cNvSpPr>
          <p:nvPr>
            <p:ph idx="1"/>
          </p:nvPr>
        </p:nvSpPr>
        <p:spPr>
          <a:xfrm>
            <a:off x="380770" y="1371600"/>
            <a:ext cx="8363938" cy="4339650"/>
          </a:xfrm>
        </p:spPr>
        <p:txBody>
          <a:bodyPr/>
          <a:lstStyle/>
          <a:p>
            <a:r>
              <a:rPr lang="en-GB" dirty="0" smtClean="0"/>
              <a:t>There are some values which are “flag” values for the depth information</a:t>
            </a:r>
          </a:p>
          <a:p>
            <a:pPr lvl="1"/>
            <a:r>
              <a:rPr lang="en-GB" dirty="0" smtClean="0"/>
              <a:t>Unknown depth</a:t>
            </a:r>
          </a:p>
          <a:p>
            <a:pPr lvl="1"/>
            <a:r>
              <a:rPr lang="en-GB" dirty="0" smtClean="0"/>
              <a:t>Depth too far</a:t>
            </a:r>
          </a:p>
          <a:p>
            <a:pPr lvl="1"/>
            <a:r>
              <a:rPr lang="en-GB" dirty="0" smtClean="0"/>
              <a:t>Depth too near</a:t>
            </a:r>
          </a:p>
          <a:p>
            <a:r>
              <a:rPr lang="en-GB" dirty="0" smtClean="0"/>
              <a:t>The Kinect SDK will set depth values to indicate these</a:t>
            </a:r>
          </a:p>
          <a:p>
            <a:r>
              <a:rPr lang="en-GB" dirty="0" smtClean="0"/>
              <a:t>A program can test for them</a:t>
            </a:r>
          </a:p>
        </p:txBody>
      </p:sp>
      <p:sp>
        <p:nvSpPr>
          <p:cNvPr id="4" name="Slide Number Placeholder 3"/>
          <p:cNvSpPr>
            <a:spLocks noGrp="1"/>
          </p:cNvSpPr>
          <p:nvPr>
            <p:ph type="sldNum" sz="quarter" idx="10"/>
          </p:nvPr>
        </p:nvSpPr>
        <p:spPr/>
        <p:txBody>
          <a:bodyPr/>
          <a:lstStyle/>
          <a:p>
            <a:fld id="{271031BA-9959-4FE2-909F-37D65262A7B4}" type="slidenum">
              <a:rPr lang="en-US" smtClean="0"/>
              <a:pPr/>
              <a:t>15</a:t>
            </a:fld>
            <a:endParaRPr lang="en-US" dirty="0"/>
          </a:p>
        </p:txBody>
      </p:sp>
    </p:spTree>
    <p:extLst>
      <p:ext uri="{BB962C8B-B14F-4D97-AF65-F5344CB8AC3E}">
        <p14:creationId xmlns:p14="http://schemas.microsoft.com/office/powerpoint/2010/main" val="188421970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Testing for flag values</a:t>
            </a:r>
            <a:endParaRPr lang="en-GB" dirty="0"/>
          </a:p>
        </p:txBody>
      </p:sp>
      <p:sp>
        <p:nvSpPr>
          <p:cNvPr id="6" name="Content Placeholder 5"/>
          <p:cNvSpPr>
            <a:spLocks noGrp="1"/>
          </p:cNvSpPr>
          <p:nvPr>
            <p:ph idx="1"/>
          </p:nvPr>
        </p:nvSpPr>
        <p:spPr>
          <a:xfrm>
            <a:off x="380770" y="5469146"/>
            <a:ext cx="8363938" cy="997196"/>
          </a:xfrm>
        </p:spPr>
        <p:txBody>
          <a:bodyPr/>
          <a:lstStyle/>
          <a:p>
            <a:r>
              <a:rPr lang="en-GB" dirty="0" smtClean="0"/>
              <a:t>This sets the colour of a pixel to indicate flag values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16</a:t>
            </a:fld>
            <a:endParaRPr lang="en-US" dirty="0"/>
          </a:p>
        </p:txBody>
      </p:sp>
      <p:sp>
        <p:nvSpPr>
          <p:cNvPr id="7" name="Text Placeholder 6"/>
          <p:cNvSpPr>
            <a:spLocks noGrp="1"/>
          </p:cNvSpPr>
          <p:nvPr>
            <p:ph type="body" sz="quarter" idx="11"/>
          </p:nvPr>
        </p:nvSpPr>
        <p:spPr>
          <a:xfrm>
            <a:off x="346841" y="1403350"/>
            <a:ext cx="8403021" cy="3986458"/>
          </a:xfrm>
        </p:spPr>
        <p:txBody>
          <a:bodyPr/>
          <a:lstStyle/>
          <a:p>
            <a:r>
              <a:rPr lang="en-GB" dirty="0">
                <a:solidFill>
                  <a:srgbClr val="0000FF"/>
                </a:solidFill>
                <a:latin typeface="Consolas"/>
              </a:rPr>
              <a:t>if</a:t>
            </a:r>
            <a:r>
              <a:rPr lang="en-GB" dirty="0">
                <a:solidFill>
                  <a:prstClr val="black"/>
                </a:solidFill>
                <a:latin typeface="Consolas"/>
              </a:rPr>
              <a:t> (depth == </a:t>
            </a:r>
            <a:r>
              <a:rPr lang="en-GB" dirty="0" err="1">
                <a:solidFill>
                  <a:prstClr val="black"/>
                </a:solidFill>
                <a:latin typeface="Consolas"/>
              </a:rPr>
              <a:t>myKinect.DepthStream.UnknownDepth</a:t>
            </a:r>
            <a:r>
              <a:rPr lang="en-GB" dirty="0">
                <a:solidFill>
                  <a:prstClr val="black"/>
                </a:solidFill>
                <a:latin typeface="Consolas"/>
              </a:rPr>
              <a:t>)</a:t>
            </a:r>
          </a:p>
          <a:p>
            <a:r>
              <a:rPr lang="en-GB" dirty="0">
                <a:solidFill>
                  <a:prstClr val="black"/>
                </a:solidFill>
                <a:latin typeface="Consolas"/>
              </a:rPr>
              <a:t>    bitmap[</a:t>
            </a:r>
            <a:r>
              <a:rPr lang="en-GB" dirty="0" err="1">
                <a:solidFill>
                  <a:prstClr val="black"/>
                </a:solidFill>
                <a:latin typeface="Consolas"/>
              </a:rPr>
              <a:t>i</a:t>
            </a:r>
            <a:r>
              <a:rPr lang="en-GB" dirty="0">
                <a:solidFill>
                  <a:prstClr val="black"/>
                </a:solidFill>
                <a:latin typeface="Consolas"/>
              </a:rPr>
              <a:t>] = </a:t>
            </a:r>
            <a:r>
              <a:rPr lang="en-GB" dirty="0" err="1">
                <a:solidFill>
                  <a:srgbClr val="2B91AF"/>
                </a:solidFill>
                <a:latin typeface="Consolas"/>
              </a:rPr>
              <a:t>Color</a:t>
            </a:r>
            <a:r>
              <a:rPr lang="en-GB" dirty="0" err="1">
                <a:solidFill>
                  <a:prstClr val="black"/>
                </a:solidFill>
                <a:latin typeface="Consolas"/>
              </a:rPr>
              <a:t>.Red</a:t>
            </a:r>
            <a:r>
              <a:rPr lang="en-GB" dirty="0">
                <a:solidFill>
                  <a:prstClr val="black"/>
                </a:solidFill>
                <a:latin typeface="Consolas"/>
              </a:rPr>
              <a:t>;</a:t>
            </a:r>
          </a:p>
          <a:p>
            <a:r>
              <a:rPr lang="en-GB" dirty="0">
                <a:solidFill>
                  <a:srgbClr val="0000FF"/>
                </a:solidFill>
                <a:latin typeface="Consolas"/>
              </a:rPr>
              <a:t>else</a:t>
            </a:r>
            <a:endParaRPr lang="en-GB" dirty="0">
              <a:solidFill>
                <a:prstClr val="black"/>
              </a:solidFill>
              <a:latin typeface="Consolas"/>
            </a:endParaRPr>
          </a:p>
          <a:p>
            <a:r>
              <a:rPr lang="en-GB" dirty="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(depth == </a:t>
            </a:r>
            <a:r>
              <a:rPr lang="en-GB" dirty="0" err="1">
                <a:solidFill>
                  <a:prstClr val="black"/>
                </a:solidFill>
                <a:latin typeface="Consolas"/>
              </a:rPr>
              <a:t>myKinect.DepthStream.TooFarDepth</a:t>
            </a:r>
            <a:r>
              <a:rPr lang="en-GB" dirty="0">
                <a:solidFill>
                  <a:prstClr val="black"/>
                </a:solidFill>
                <a:latin typeface="Consolas"/>
              </a:rPr>
              <a:t>)</a:t>
            </a:r>
          </a:p>
          <a:p>
            <a:r>
              <a:rPr lang="en-GB" dirty="0">
                <a:solidFill>
                  <a:prstClr val="black"/>
                </a:solidFill>
                <a:latin typeface="Consolas"/>
              </a:rPr>
              <a:t>        bitmap[</a:t>
            </a:r>
            <a:r>
              <a:rPr lang="en-GB" dirty="0" err="1">
                <a:solidFill>
                  <a:prstClr val="black"/>
                </a:solidFill>
                <a:latin typeface="Consolas"/>
              </a:rPr>
              <a:t>i</a:t>
            </a:r>
            <a:r>
              <a:rPr lang="en-GB" dirty="0">
                <a:solidFill>
                  <a:prstClr val="black"/>
                </a:solidFill>
                <a:latin typeface="Consolas"/>
              </a:rPr>
              <a:t>] = </a:t>
            </a:r>
            <a:r>
              <a:rPr lang="en-GB" dirty="0" err="1">
                <a:solidFill>
                  <a:srgbClr val="2B91AF"/>
                </a:solidFill>
                <a:latin typeface="Consolas"/>
              </a:rPr>
              <a:t>Color</a:t>
            </a:r>
            <a:r>
              <a:rPr lang="en-GB" dirty="0" err="1">
                <a:solidFill>
                  <a:prstClr val="black"/>
                </a:solidFill>
                <a:latin typeface="Consolas"/>
              </a:rPr>
              <a:t>.Blue</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else</a:t>
            </a:r>
            <a:endParaRPr lang="en-GB" dirty="0">
              <a:solidFill>
                <a:prstClr val="black"/>
              </a:solidFill>
              <a:latin typeface="Consolas"/>
            </a:endParaRPr>
          </a:p>
          <a:p>
            <a:r>
              <a:rPr lang="en-GB" dirty="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(depth == </a:t>
            </a:r>
            <a:r>
              <a:rPr lang="en-GB" dirty="0" err="1">
                <a:solidFill>
                  <a:prstClr val="black"/>
                </a:solidFill>
                <a:latin typeface="Consolas"/>
              </a:rPr>
              <a:t>myKinect.DepthStream.TooNearDepth</a:t>
            </a:r>
            <a:r>
              <a:rPr lang="en-GB" dirty="0">
                <a:solidFill>
                  <a:prstClr val="black"/>
                </a:solidFill>
                <a:latin typeface="Consolas"/>
              </a:rPr>
              <a:t>)</a:t>
            </a:r>
          </a:p>
          <a:p>
            <a:r>
              <a:rPr lang="en-GB" dirty="0" smtClean="0">
                <a:solidFill>
                  <a:prstClr val="black"/>
                </a:solidFill>
                <a:latin typeface="Consolas"/>
              </a:rPr>
              <a:t>            bitmap[</a:t>
            </a:r>
            <a:r>
              <a:rPr lang="en-GB" dirty="0" err="1" smtClean="0">
                <a:solidFill>
                  <a:prstClr val="black"/>
                </a:solidFill>
                <a:latin typeface="Consolas"/>
              </a:rPr>
              <a:t>i</a:t>
            </a:r>
            <a:r>
              <a:rPr lang="en-GB" dirty="0" smtClean="0">
                <a:solidFill>
                  <a:prstClr val="black"/>
                </a:solidFill>
                <a:latin typeface="Consolas"/>
              </a:rPr>
              <a:t>] = </a:t>
            </a:r>
            <a:r>
              <a:rPr lang="en-GB" dirty="0" err="1" smtClean="0">
                <a:solidFill>
                  <a:srgbClr val="2B91AF"/>
                </a:solidFill>
                <a:latin typeface="Consolas"/>
              </a:rPr>
              <a:t>Color</a:t>
            </a:r>
            <a:r>
              <a:rPr lang="en-GB" dirty="0" err="1" smtClean="0">
                <a:solidFill>
                  <a:prstClr val="black"/>
                </a:solidFill>
                <a:latin typeface="Consolas"/>
              </a:rPr>
              <a:t>.Green</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smtClean="0">
                <a:solidFill>
                  <a:srgbClr val="0000FF"/>
                </a:solidFill>
                <a:latin typeface="Consolas"/>
              </a:rPr>
              <a:t>else</a:t>
            </a:r>
            <a:br>
              <a:rPr lang="en-GB" dirty="0" smtClean="0">
                <a:solidFill>
                  <a:srgbClr val="0000FF"/>
                </a:solidFill>
                <a:latin typeface="Consolas"/>
              </a:rPr>
            </a:br>
            <a:r>
              <a:rPr lang="en-GB" dirty="0" smtClean="0">
                <a:solidFill>
                  <a:srgbClr val="0000FF"/>
                </a:solidFill>
                <a:latin typeface="Consolas"/>
              </a:rPr>
              <a:t>            </a:t>
            </a:r>
            <a:r>
              <a:rPr lang="en-GB" dirty="0" smtClean="0">
                <a:solidFill>
                  <a:srgbClr val="008000"/>
                </a:solidFill>
                <a:latin typeface="Consolas"/>
              </a:rPr>
              <a:t>// </a:t>
            </a:r>
            <a:r>
              <a:rPr lang="en-GB" dirty="0">
                <a:solidFill>
                  <a:srgbClr val="008000"/>
                </a:solidFill>
                <a:latin typeface="Consolas"/>
              </a:rPr>
              <a:t>valid </a:t>
            </a:r>
            <a:r>
              <a:rPr lang="en-GB" dirty="0" smtClean="0">
                <a:solidFill>
                  <a:srgbClr val="008000"/>
                </a:solidFill>
                <a:latin typeface="Consolas"/>
              </a:rPr>
              <a:t>depth</a:t>
            </a:r>
            <a:endParaRPr lang="en-GB" dirty="0"/>
          </a:p>
        </p:txBody>
      </p:sp>
    </p:spTree>
    <p:extLst>
      <p:ext uri="{BB962C8B-B14F-4D97-AF65-F5344CB8AC3E}">
        <p14:creationId xmlns:p14="http://schemas.microsoft.com/office/powerpoint/2010/main" val="110976119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Displaying Depth</a:t>
            </a:r>
            <a:endParaRPr lang="en-GB" dirty="0"/>
          </a:p>
        </p:txBody>
      </p:sp>
      <p:sp>
        <p:nvSpPr>
          <p:cNvPr id="6" name="Content Placeholder 5"/>
          <p:cNvSpPr>
            <a:spLocks noGrp="1"/>
          </p:cNvSpPr>
          <p:nvPr>
            <p:ph idx="1"/>
          </p:nvPr>
        </p:nvSpPr>
        <p:spPr>
          <a:xfrm>
            <a:off x="380770" y="2248525"/>
            <a:ext cx="8363938" cy="3213187"/>
          </a:xfrm>
        </p:spPr>
        <p:txBody>
          <a:bodyPr/>
          <a:lstStyle/>
          <a:p>
            <a:r>
              <a:rPr lang="en-GB" dirty="0" smtClean="0"/>
              <a:t>The depth value is provided as a </a:t>
            </a:r>
            <a:r>
              <a:rPr lang="en-GB" dirty="0" smtClean="0"/>
              <a:t>13 </a:t>
            </a:r>
            <a:r>
              <a:rPr lang="en-GB" dirty="0" smtClean="0"/>
              <a:t>bit value</a:t>
            </a:r>
          </a:p>
          <a:p>
            <a:r>
              <a:rPr lang="en-GB" dirty="0" smtClean="0"/>
              <a:t>However, the intensity of a colour in a texture is given by 8 bits</a:t>
            </a:r>
          </a:p>
          <a:p>
            <a:r>
              <a:rPr lang="en-GB" dirty="0" smtClean="0"/>
              <a:t>The above statement shifts the depth value right </a:t>
            </a:r>
            <a:r>
              <a:rPr lang="en-GB" dirty="0" smtClean="0"/>
              <a:t>5 </a:t>
            </a:r>
            <a:r>
              <a:rPr lang="en-GB" dirty="0" smtClean="0"/>
              <a:t>bits to discard the lowest </a:t>
            </a:r>
            <a:r>
              <a:rPr lang="en-GB" dirty="0" smtClean="0"/>
              <a:t>5 </a:t>
            </a:r>
            <a:r>
              <a:rPr lang="en-GB" dirty="0" smtClean="0"/>
              <a:t>bits in the value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17</a:t>
            </a:fld>
            <a:endParaRPr lang="en-US" dirty="0"/>
          </a:p>
        </p:txBody>
      </p:sp>
      <p:sp>
        <p:nvSpPr>
          <p:cNvPr id="7" name="Text Placeholder 6"/>
          <p:cNvSpPr>
            <a:spLocks noGrp="1"/>
          </p:cNvSpPr>
          <p:nvPr>
            <p:ph type="body" sz="quarter" idx="11"/>
          </p:nvPr>
        </p:nvSpPr>
        <p:spPr>
          <a:xfrm>
            <a:off x="346841" y="1403350"/>
            <a:ext cx="8403021" cy="477805"/>
          </a:xfrm>
        </p:spPr>
        <p:txBody>
          <a:bodyPr/>
          <a:lstStyle/>
          <a:p>
            <a:r>
              <a:rPr lang="en-GB" dirty="0">
                <a:solidFill>
                  <a:srgbClr val="0000FF"/>
                </a:solidFill>
                <a:latin typeface="Consolas"/>
              </a:rPr>
              <a:t>byte</a:t>
            </a:r>
            <a:r>
              <a:rPr lang="en-GB" dirty="0">
                <a:solidFill>
                  <a:prstClr val="black"/>
                </a:solidFill>
                <a:latin typeface="Consolas"/>
              </a:rPr>
              <a:t> </a:t>
            </a:r>
            <a:r>
              <a:rPr lang="en-GB" dirty="0" err="1">
                <a:solidFill>
                  <a:prstClr val="black"/>
                </a:solidFill>
                <a:latin typeface="Consolas"/>
              </a:rPr>
              <a:t>depthByte</a:t>
            </a:r>
            <a:r>
              <a:rPr lang="en-GB" dirty="0">
                <a:solidFill>
                  <a:prstClr val="black"/>
                </a:solidFill>
                <a:latin typeface="Consolas"/>
              </a:rPr>
              <a:t> = (</a:t>
            </a:r>
            <a:r>
              <a:rPr lang="en-GB" dirty="0">
                <a:solidFill>
                  <a:srgbClr val="0000FF"/>
                </a:solidFill>
                <a:latin typeface="Consolas"/>
              </a:rPr>
              <a:t>byte</a:t>
            </a:r>
            <a:r>
              <a:rPr lang="en-GB" dirty="0">
                <a:solidFill>
                  <a:prstClr val="black"/>
                </a:solidFill>
                <a:latin typeface="Consolas"/>
              </a:rPr>
              <a:t>)(255 - </a:t>
            </a:r>
            <a:r>
              <a:rPr lang="en-GB" dirty="0" smtClean="0">
                <a:solidFill>
                  <a:prstClr val="black"/>
                </a:solidFill>
                <a:latin typeface="Consolas"/>
              </a:rPr>
              <a:t>(depth &gt;&gt; </a:t>
            </a:r>
            <a:r>
              <a:rPr lang="en-GB" dirty="0">
                <a:solidFill>
                  <a:prstClr val="black"/>
                </a:solidFill>
                <a:latin typeface="Consolas"/>
              </a:rPr>
              <a:t>5</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41606113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Making closest items brightest</a:t>
            </a:r>
            <a:endParaRPr lang="en-GB" dirty="0"/>
          </a:p>
        </p:txBody>
      </p:sp>
      <p:sp>
        <p:nvSpPr>
          <p:cNvPr id="6" name="Content Placeholder 5"/>
          <p:cNvSpPr>
            <a:spLocks noGrp="1"/>
          </p:cNvSpPr>
          <p:nvPr>
            <p:ph idx="1"/>
          </p:nvPr>
        </p:nvSpPr>
        <p:spPr>
          <a:xfrm>
            <a:off x="380770" y="2248525"/>
            <a:ext cx="8363938" cy="3213187"/>
          </a:xfrm>
        </p:spPr>
        <p:txBody>
          <a:bodyPr/>
          <a:lstStyle/>
          <a:p>
            <a:r>
              <a:rPr lang="en-GB" dirty="0" smtClean="0"/>
              <a:t>The depth value is larger if a pixel is further away</a:t>
            </a:r>
          </a:p>
          <a:p>
            <a:r>
              <a:rPr lang="en-GB" dirty="0" smtClean="0"/>
              <a:t>However, we want things further away to be darker</a:t>
            </a:r>
          </a:p>
          <a:p>
            <a:r>
              <a:rPr lang="en-GB" dirty="0" smtClean="0"/>
              <a:t>We can achieve this by subtracting the depth value from 255 to reverse its sense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18</a:t>
            </a:fld>
            <a:endParaRPr lang="en-US" dirty="0"/>
          </a:p>
        </p:txBody>
      </p:sp>
      <p:sp>
        <p:nvSpPr>
          <p:cNvPr id="7" name="Text Placeholder 6"/>
          <p:cNvSpPr>
            <a:spLocks noGrp="1"/>
          </p:cNvSpPr>
          <p:nvPr>
            <p:ph type="body" sz="quarter" idx="11"/>
          </p:nvPr>
        </p:nvSpPr>
        <p:spPr>
          <a:xfrm>
            <a:off x="346841" y="1403350"/>
            <a:ext cx="8403021" cy="477805"/>
          </a:xfrm>
        </p:spPr>
        <p:txBody>
          <a:bodyPr/>
          <a:lstStyle/>
          <a:p>
            <a:r>
              <a:rPr lang="en-GB" dirty="0">
                <a:solidFill>
                  <a:srgbClr val="0000FF"/>
                </a:solidFill>
                <a:latin typeface="Consolas"/>
              </a:rPr>
              <a:t>byte</a:t>
            </a:r>
            <a:r>
              <a:rPr lang="en-GB" dirty="0">
                <a:solidFill>
                  <a:prstClr val="black"/>
                </a:solidFill>
                <a:latin typeface="Consolas"/>
              </a:rPr>
              <a:t> </a:t>
            </a:r>
            <a:r>
              <a:rPr lang="en-GB" dirty="0" err="1">
                <a:solidFill>
                  <a:prstClr val="black"/>
                </a:solidFill>
                <a:latin typeface="Consolas"/>
              </a:rPr>
              <a:t>depthByte</a:t>
            </a:r>
            <a:r>
              <a:rPr lang="en-GB" dirty="0">
                <a:solidFill>
                  <a:prstClr val="black"/>
                </a:solidFill>
                <a:latin typeface="Consolas"/>
              </a:rPr>
              <a:t> = (</a:t>
            </a:r>
            <a:r>
              <a:rPr lang="en-GB" dirty="0">
                <a:solidFill>
                  <a:srgbClr val="0000FF"/>
                </a:solidFill>
                <a:latin typeface="Consolas"/>
              </a:rPr>
              <a:t>byte</a:t>
            </a:r>
            <a:r>
              <a:rPr lang="en-GB" dirty="0">
                <a:solidFill>
                  <a:prstClr val="black"/>
                </a:solidFill>
                <a:latin typeface="Consolas"/>
              </a:rPr>
              <a:t>)(255 - (</a:t>
            </a:r>
            <a:r>
              <a:rPr lang="en-GB" dirty="0" err="1">
                <a:solidFill>
                  <a:prstClr val="black"/>
                </a:solidFill>
                <a:latin typeface="Consolas"/>
              </a:rPr>
              <a:t>depthValue</a:t>
            </a:r>
            <a:r>
              <a:rPr lang="en-GB" dirty="0">
                <a:solidFill>
                  <a:prstClr val="black"/>
                </a:solidFill>
                <a:latin typeface="Consolas"/>
              </a:rPr>
              <a:t> &gt;&gt; </a:t>
            </a:r>
            <a:r>
              <a:rPr lang="en-GB" dirty="0" smtClean="0">
                <a:solidFill>
                  <a:prstClr val="black"/>
                </a:solidFill>
                <a:latin typeface="Consolas"/>
              </a:rPr>
              <a:t>5))</a:t>
            </a:r>
            <a:endParaRPr lang="en-GB" dirty="0"/>
          </a:p>
        </p:txBody>
      </p:sp>
      <p:sp>
        <p:nvSpPr>
          <p:cNvPr id="8" name="Rectangle 7"/>
          <p:cNvSpPr/>
          <p:nvPr/>
        </p:nvSpPr>
        <p:spPr bwMode="auto">
          <a:xfrm>
            <a:off x="4002374" y="1454047"/>
            <a:ext cx="839449" cy="359764"/>
          </a:xfrm>
          <a:prstGeom prst="rect">
            <a:avLst/>
          </a:prstGeom>
          <a:solidFill>
            <a:schemeClr val="accent4">
              <a:alpha val="50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170052402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Building a Colour value</a:t>
            </a:r>
            <a:endParaRPr lang="en-GB" dirty="0"/>
          </a:p>
        </p:txBody>
      </p:sp>
      <p:sp>
        <p:nvSpPr>
          <p:cNvPr id="6" name="Content Placeholder 5"/>
          <p:cNvSpPr>
            <a:spLocks noGrp="1"/>
          </p:cNvSpPr>
          <p:nvPr>
            <p:ph idx="1"/>
          </p:nvPr>
        </p:nvSpPr>
        <p:spPr>
          <a:xfrm>
            <a:off x="380770" y="3252866"/>
            <a:ext cx="8363938" cy="2105192"/>
          </a:xfrm>
        </p:spPr>
        <p:txBody>
          <a:bodyPr/>
          <a:lstStyle/>
          <a:p>
            <a:r>
              <a:rPr lang="en-GB" dirty="0" smtClean="0"/>
              <a:t>This statement makes a colour value for display at that position in the depth array</a:t>
            </a:r>
          </a:p>
          <a:p>
            <a:r>
              <a:rPr lang="en-GB" dirty="0" smtClean="0"/>
              <a:t>Because Red, Green and Blue values are all the same the colour will be </a:t>
            </a:r>
            <a:r>
              <a:rPr lang="en-GB" dirty="0" err="1" smtClean="0"/>
              <a:t>gray</a:t>
            </a:r>
            <a:r>
              <a:rPr lang="en-GB" dirty="0" smtClean="0"/>
              <a:t> </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19</a:t>
            </a:fld>
            <a:endParaRPr lang="en-US" dirty="0"/>
          </a:p>
        </p:txBody>
      </p:sp>
      <p:sp>
        <p:nvSpPr>
          <p:cNvPr id="7" name="Text Placeholder 6"/>
          <p:cNvSpPr>
            <a:spLocks noGrp="1"/>
          </p:cNvSpPr>
          <p:nvPr>
            <p:ph type="body" sz="quarter" idx="11"/>
          </p:nvPr>
        </p:nvSpPr>
        <p:spPr>
          <a:xfrm>
            <a:off x="346841" y="1403350"/>
            <a:ext cx="8403021" cy="1696600"/>
          </a:xfrm>
        </p:spPr>
        <p:txBody>
          <a:bodyPr/>
          <a:lstStyle/>
          <a:p>
            <a:r>
              <a:rPr lang="en-GB" dirty="0">
                <a:latin typeface="Consolas"/>
              </a:rPr>
              <a:t>bitmap[i] = </a:t>
            </a:r>
            <a:r>
              <a:rPr lang="en-GB" dirty="0">
                <a:solidFill>
                  <a:srgbClr val="0000FF"/>
                </a:solidFill>
                <a:latin typeface="Consolas"/>
              </a:rPr>
              <a:t>new</a:t>
            </a:r>
            <a:r>
              <a:rPr lang="en-GB" dirty="0">
                <a:solidFill>
                  <a:prstClr val="black"/>
                </a:solidFill>
                <a:latin typeface="Consolas"/>
              </a:rPr>
              <a:t> </a:t>
            </a:r>
            <a:r>
              <a:rPr lang="en-GB" dirty="0" err="1" smtClean="0">
                <a:solidFill>
                  <a:srgbClr val="2B91AF"/>
                </a:solidFill>
                <a:latin typeface="Consolas"/>
              </a:rPr>
              <a:t>Color</a:t>
            </a:r>
            <a:r>
              <a:rPr lang="en-GB" dirty="0" smtClean="0">
                <a:solidFill>
                  <a:prstClr val="black"/>
                </a:solidFill>
                <a:latin typeface="Consolas"/>
              </a:rPr>
              <a:t>(</a:t>
            </a:r>
            <a:r>
              <a:rPr lang="en-GB" dirty="0" err="1" smtClean="0">
                <a:solidFill>
                  <a:prstClr val="black"/>
                </a:solidFill>
                <a:latin typeface="Consolas"/>
              </a:rPr>
              <a:t>depthByte</a:t>
            </a:r>
            <a:r>
              <a:rPr lang="en-GB" dirty="0">
                <a:solidFill>
                  <a:prstClr val="black"/>
                </a:solidFill>
                <a:latin typeface="Consolas"/>
              </a:rPr>
              <a:t>, </a:t>
            </a:r>
            <a:endParaRPr lang="en-GB" dirty="0" smtClean="0">
              <a:solidFill>
                <a:prstClr val="black"/>
              </a:solidFill>
              <a:latin typeface="Consolas"/>
            </a:endParaRPr>
          </a:p>
          <a:p>
            <a:r>
              <a:rPr lang="en-GB" dirty="0">
                <a:solidFill>
                  <a:prstClr val="black"/>
                </a:solidFill>
                <a:latin typeface="Consolas"/>
              </a:rPr>
              <a:t> </a:t>
            </a:r>
            <a:r>
              <a:rPr lang="en-GB" dirty="0" smtClean="0">
                <a:solidFill>
                  <a:prstClr val="black"/>
                </a:solidFill>
                <a:latin typeface="Consolas"/>
              </a:rPr>
              <a:t>                     </a:t>
            </a:r>
            <a:r>
              <a:rPr lang="en-GB" dirty="0" err="1" smtClean="0">
                <a:solidFill>
                  <a:prstClr val="black"/>
                </a:solidFill>
                <a:latin typeface="Consolas"/>
              </a:rPr>
              <a:t>depthByte</a:t>
            </a:r>
            <a:r>
              <a:rPr lang="en-GB" dirty="0">
                <a:solidFill>
                  <a:prstClr val="black"/>
                </a:solidFill>
                <a:latin typeface="Consolas"/>
              </a:rPr>
              <a:t>, </a:t>
            </a:r>
            <a:endParaRPr lang="en-GB" dirty="0" smtClean="0">
              <a:solidFill>
                <a:prstClr val="black"/>
              </a:solidFill>
              <a:latin typeface="Consolas"/>
            </a:endParaRPr>
          </a:p>
          <a:p>
            <a:r>
              <a:rPr lang="en-GB" dirty="0">
                <a:solidFill>
                  <a:prstClr val="black"/>
                </a:solidFill>
                <a:latin typeface="Consolas"/>
              </a:rPr>
              <a:t> </a:t>
            </a:r>
            <a:r>
              <a:rPr lang="en-GB" dirty="0" smtClean="0">
                <a:solidFill>
                  <a:prstClr val="black"/>
                </a:solidFill>
                <a:latin typeface="Consolas"/>
              </a:rPr>
              <a:t>                     </a:t>
            </a:r>
            <a:r>
              <a:rPr lang="en-GB" dirty="0" err="1" smtClean="0">
                <a:solidFill>
                  <a:prstClr val="black"/>
                </a:solidFill>
                <a:latin typeface="Consolas"/>
              </a:rPr>
              <a:t>depthByte</a:t>
            </a:r>
            <a:r>
              <a:rPr lang="en-GB" dirty="0">
                <a:solidFill>
                  <a:prstClr val="black"/>
                </a:solidFill>
                <a:latin typeface="Consolas"/>
              </a:rPr>
              <a:t>, </a:t>
            </a:r>
            <a:endParaRPr lang="en-GB" dirty="0" smtClean="0">
              <a:solidFill>
                <a:prstClr val="black"/>
              </a:solidFill>
              <a:latin typeface="Consolas"/>
            </a:endParaRPr>
          </a:p>
          <a:p>
            <a:r>
              <a:rPr lang="en-GB" dirty="0">
                <a:solidFill>
                  <a:prstClr val="black"/>
                </a:solidFill>
                <a:latin typeface="Consolas"/>
              </a:rPr>
              <a:t> </a:t>
            </a:r>
            <a:r>
              <a:rPr lang="en-GB" dirty="0" smtClean="0">
                <a:solidFill>
                  <a:prstClr val="black"/>
                </a:solidFill>
                <a:latin typeface="Consolas"/>
              </a:rPr>
              <a:t>                     255);</a:t>
            </a:r>
            <a:endParaRPr lang="en-GB" dirty="0"/>
          </a:p>
        </p:txBody>
      </p:sp>
    </p:spTree>
    <p:extLst>
      <p:ext uri="{BB962C8B-B14F-4D97-AF65-F5344CB8AC3E}">
        <p14:creationId xmlns:p14="http://schemas.microsoft.com/office/powerpoint/2010/main" val="28016664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a:t>
            </a:r>
            <a:endParaRPr lang="en-GB" dirty="0"/>
          </a:p>
        </p:txBody>
      </p:sp>
      <p:sp>
        <p:nvSpPr>
          <p:cNvPr id="3" name="Content Placeholder 2"/>
          <p:cNvSpPr>
            <a:spLocks noGrp="1"/>
          </p:cNvSpPr>
          <p:nvPr>
            <p:ph idx="1"/>
          </p:nvPr>
        </p:nvSpPr>
        <p:spPr>
          <a:xfrm>
            <a:off x="380770" y="1371600"/>
            <a:ext cx="8363938" cy="3545586"/>
          </a:xfrm>
        </p:spPr>
        <p:txBody>
          <a:bodyPr>
            <a:spAutoFit/>
          </a:bodyPr>
          <a:lstStyle/>
          <a:p>
            <a:r>
              <a:rPr lang="en-GB" dirty="0" smtClean="0"/>
              <a:t>The Kinect depth sensor</a:t>
            </a:r>
          </a:p>
          <a:p>
            <a:r>
              <a:rPr lang="en-GB" dirty="0" smtClean="0"/>
              <a:t>Setting up the depth camera in a program</a:t>
            </a:r>
          </a:p>
          <a:p>
            <a:r>
              <a:rPr lang="en-GB" dirty="0" smtClean="0"/>
              <a:t>The nature of the depth information</a:t>
            </a:r>
          </a:p>
          <a:p>
            <a:r>
              <a:rPr lang="en-GB" dirty="0" smtClean="0"/>
              <a:t>Visualising depth information</a:t>
            </a:r>
          </a:p>
          <a:p>
            <a:r>
              <a:rPr lang="en-GB" dirty="0" smtClean="0"/>
              <a:t>Using the depth information to detect position</a:t>
            </a:r>
          </a:p>
          <a:p>
            <a:endParaRPr lang="en-GB" dirty="0" smtClean="0"/>
          </a:p>
        </p:txBody>
      </p:sp>
      <p:sp>
        <p:nvSpPr>
          <p:cNvPr id="4" name="Slide Number Placeholder 3"/>
          <p:cNvSpPr>
            <a:spLocks noGrp="1"/>
          </p:cNvSpPr>
          <p:nvPr>
            <p:ph type="sldNum" sz="quarter" idx="10"/>
          </p:nvPr>
        </p:nvSpPr>
        <p:spPr/>
        <p:txBody>
          <a:bodyPr/>
          <a:lstStyle/>
          <a:p>
            <a:fld id="{271031BA-9959-4FE2-909F-37D65262A7B4}" type="slidenum">
              <a:rPr lang="en-US" smtClean="0"/>
              <a:pPr/>
              <a:t>2</a:t>
            </a:fld>
            <a:endParaRPr lang="en-US" dirty="0"/>
          </a:p>
        </p:txBody>
      </p:sp>
    </p:spTree>
    <p:extLst>
      <p:ext uri="{BB962C8B-B14F-4D97-AF65-F5344CB8AC3E}">
        <p14:creationId xmlns:p14="http://schemas.microsoft.com/office/powerpoint/2010/main" val="59254854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Depth Camera in action</a:t>
            </a:r>
            <a:endParaRPr lang="en-GB" dirty="0"/>
          </a:p>
        </p:txBody>
      </p:sp>
      <p:sp>
        <p:nvSpPr>
          <p:cNvPr id="3" name="Content Placeholder 2"/>
          <p:cNvSpPr>
            <a:spLocks noGrp="1"/>
          </p:cNvSpPr>
          <p:nvPr>
            <p:ph idx="1"/>
          </p:nvPr>
        </p:nvSpPr>
        <p:spPr>
          <a:xfrm>
            <a:off x="380770" y="3717560"/>
            <a:ext cx="8363938" cy="2215991"/>
          </a:xfrm>
        </p:spPr>
        <p:txBody>
          <a:bodyPr/>
          <a:lstStyle/>
          <a:p>
            <a:r>
              <a:rPr lang="en-GB" dirty="0" smtClean="0"/>
              <a:t>These show the depth and the video images</a:t>
            </a:r>
          </a:p>
          <a:p>
            <a:r>
              <a:rPr lang="en-GB" dirty="0" smtClean="0"/>
              <a:t>The grey areas show the depth values</a:t>
            </a:r>
          </a:p>
          <a:p>
            <a:r>
              <a:rPr lang="en-GB" dirty="0" smtClean="0"/>
              <a:t>The coloured areas show the values out of range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20</a:t>
            </a:fld>
            <a:endParaRPr lang="en-US" dirty="0"/>
          </a:p>
        </p:txBody>
      </p:sp>
      <p:pic>
        <p:nvPicPr>
          <p:cNvPr id="8" name="Picture 7"/>
          <p:cNvPicPr/>
          <p:nvPr/>
        </p:nvPicPr>
        <p:blipFill>
          <a:blip r:embed="rId2"/>
          <a:stretch>
            <a:fillRect/>
          </a:stretch>
        </p:blipFill>
        <p:spPr>
          <a:xfrm>
            <a:off x="402169" y="1137482"/>
            <a:ext cx="3273069" cy="2293361"/>
          </a:xfrm>
          <a:prstGeom prst="rect">
            <a:avLst/>
          </a:prstGeom>
        </p:spPr>
      </p:pic>
      <p:pic>
        <p:nvPicPr>
          <p:cNvPr id="9" name="Picture 8"/>
          <p:cNvPicPr/>
          <p:nvPr/>
        </p:nvPicPr>
        <p:blipFill>
          <a:blip r:embed="rId3"/>
          <a:stretch>
            <a:fillRect/>
          </a:stretch>
        </p:blipFill>
        <p:spPr>
          <a:xfrm>
            <a:off x="5276882" y="1137482"/>
            <a:ext cx="3279782" cy="2295831"/>
          </a:xfrm>
          <a:prstGeom prst="rect">
            <a:avLst/>
          </a:prstGeom>
        </p:spPr>
      </p:pic>
    </p:spTree>
    <p:extLst>
      <p:ext uri="{BB962C8B-B14F-4D97-AF65-F5344CB8AC3E}">
        <p14:creationId xmlns:p14="http://schemas.microsoft.com/office/powerpoint/2010/main" val="383644221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GB" dirty="0"/>
          </a:p>
        </p:txBody>
      </p:sp>
      <p:sp>
        <p:nvSpPr>
          <p:cNvPr id="6" name="Subtitle 5"/>
          <p:cNvSpPr>
            <a:spLocks noGrp="1"/>
          </p:cNvSpPr>
          <p:nvPr>
            <p:ph type="subTitle" idx="1"/>
          </p:nvPr>
        </p:nvSpPr>
        <p:spPr/>
        <p:txBody>
          <a:bodyPr/>
          <a:lstStyle/>
          <a:p>
            <a:r>
              <a:rPr lang="en-GB" dirty="0" smtClean="0"/>
              <a:t>1 Displaying a Depth Image</a:t>
            </a:r>
            <a:endParaRPr lang="en-GB" dirty="0"/>
          </a:p>
        </p:txBody>
      </p:sp>
      <p:sp>
        <p:nvSpPr>
          <p:cNvPr id="7" name="Text Placeholder 6"/>
          <p:cNvSpPr>
            <a:spLocks noGrp="1"/>
          </p:cNvSpPr>
          <p:nvPr>
            <p:ph type="body" sz="quarter" idx="10"/>
          </p:nvPr>
        </p:nvSpPr>
        <p:spPr/>
        <p:txBody>
          <a:bodyPr/>
          <a:lstStyle/>
          <a:p>
            <a:r>
              <a:rPr lang="en-GB" dirty="0" smtClean="0"/>
              <a:t>Demo</a:t>
            </a:r>
            <a:endParaRPr lang="en-GB" dirty="0"/>
          </a:p>
        </p:txBody>
      </p:sp>
      <p:sp>
        <p:nvSpPr>
          <p:cNvPr id="4" name="Slide Number Placeholder 3"/>
          <p:cNvSpPr>
            <a:spLocks noGrp="1"/>
          </p:cNvSpPr>
          <p:nvPr>
            <p:ph type="sldNum" sz="quarter" idx="4294967295"/>
          </p:nvPr>
        </p:nvSpPr>
        <p:spPr>
          <a:xfrm>
            <a:off x="-1" y="6420022"/>
            <a:ext cx="695326" cy="323678"/>
          </a:xfrm>
        </p:spPr>
        <p:txBody>
          <a:bodyPr/>
          <a:lstStyle/>
          <a:p>
            <a:fld id="{271031BA-9959-4FE2-909F-37D65262A7B4}" type="slidenum">
              <a:rPr lang="en-US" smtClean="0"/>
              <a:pPr/>
              <a:t>21</a:t>
            </a:fld>
            <a:endParaRPr lang="en-US" dirty="0"/>
          </a:p>
        </p:txBody>
      </p:sp>
      <p:pic>
        <p:nvPicPr>
          <p:cNvPr id="8" name="Picture 7"/>
          <p:cNvPicPr/>
          <p:nvPr/>
        </p:nvPicPr>
        <p:blipFill>
          <a:blip r:embed="rId3"/>
          <a:stretch>
            <a:fillRect/>
          </a:stretch>
        </p:blipFill>
        <p:spPr>
          <a:xfrm>
            <a:off x="4542849" y="1896606"/>
            <a:ext cx="3704004" cy="2595307"/>
          </a:xfrm>
          <a:prstGeom prst="rect">
            <a:avLst/>
          </a:prstGeom>
        </p:spPr>
      </p:pic>
    </p:spTree>
    <p:extLst>
      <p:ext uri="{BB962C8B-B14F-4D97-AF65-F5344CB8AC3E}">
        <p14:creationId xmlns:p14="http://schemas.microsoft.com/office/powerpoint/2010/main" val="424734871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Depth Data</a:t>
            </a:r>
            <a:endParaRPr lang="en-GB" dirty="0"/>
          </a:p>
        </p:txBody>
      </p:sp>
      <p:sp>
        <p:nvSpPr>
          <p:cNvPr id="3" name="Content Placeholder 2"/>
          <p:cNvSpPr>
            <a:spLocks noGrp="1"/>
          </p:cNvSpPr>
          <p:nvPr>
            <p:ph idx="1"/>
          </p:nvPr>
        </p:nvSpPr>
        <p:spPr>
          <a:xfrm>
            <a:off x="380770" y="1371600"/>
            <a:ext cx="8363938" cy="4819781"/>
          </a:xfrm>
        </p:spPr>
        <p:txBody>
          <a:bodyPr/>
          <a:lstStyle/>
          <a:p>
            <a:r>
              <a:rPr lang="en-GB" dirty="0" smtClean="0"/>
              <a:t>We are going to create a program that will track the finger of a user</a:t>
            </a:r>
          </a:p>
          <a:p>
            <a:r>
              <a:rPr lang="en-GB" dirty="0" smtClean="0"/>
              <a:t>It will work in a very simple way using the following principle</a:t>
            </a:r>
          </a:p>
          <a:p>
            <a:pPr marL="0" indent="0" algn="ctr">
              <a:buNone/>
            </a:pPr>
            <a:r>
              <a:rPr lang="en-GB" i="1" dirty="0" smtClean="0"/>
              <a:t>“When a user points at the Kinect the tip of their finger will be the closest thing to the sensor”</a:t>
            </a:r>
          </a:p>
          <a:p>
            <a:r>
              <a:rPr lang="en-GB" dirty="0" smtClean="0"/>
              <a:t>The program will locate the part of the depth image that is closest to the sensor, i.e. has the smallest depth value greater than 0</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22</a:t>
            </a:fld>
            <a:endParaRPr lang="en-US" dirty="0"/>
          </a:p>
        </p:txBody>
      </p:sp>
    </p:spTree>
    <p:extLst>
      <p:ext uri="{BB962C8B-B14F-4D97-AF65-F5344CB8AC3E}">
        <p14:creationId xmlns:p14="http://schemas.microsoft.com/office/powerpoint/2010/main" val="29971143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en-GB" dirty="0"/>
          </a:p>
        </p:txBody>
      </p:sp>
      <p:sp>
        <p:nvSpPr>
          <p:cNvPr id="3" name="Content Placeholder 2"/>
          <p:cNvSpPr>
            <a:spLocks noGrp="1"/>
          </p:cNvSpPr>
          <p:nvPr>
            <p:ph idx="1"/>
          </p:nvPr>
        </p:nvSpPr>
        <p:spPr>
          <a:xfrm>
            <a:off x="380770" y="1371600"/>
            <a:ext cx="8363938" cy="4210383"/>
          </a:xfrm>
        </p:spPr>
        <p:txBody>
          <a:bodyPr/>
          <a:lstStyle/>
          <a:p>
            <a:r>
              <a:rPr lang="en-GB" dirty="0" smtClean="0"/>
              <a:t>The “cursor” in the program will be the part of the image that contains the pixels closest to the sensor</a:t>
            </a:r>
          </a:p>
          <a:p>
            <a:r>
              <a:rPr lang="en-GB" dirty="0" smtClean="0"/>
              <a:t>We can start by creating a program that will colour these distance values red</a:t>
            </a:r>
          </a:p>
          <a:p>
            <a:r>
              <a:rPr lang="en-GB" dirty="0" smtClean="0"/>
              <a:t>To do this the first thing the program must do is find the distance of those parts of the scene are closest to the sensor</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23</a:t>
            </a:fld>
            <a:endParaRPr lang="en-US" dirty="0"/>
          </a:p>
        </p:txBody>
      </p:sp>
    </p:spTree>
    <p:extLst>
      <p:ext uri="{BB962C8B-B14F-4D97-AF65-F5344CB8AC3E}">
        <p14:creationId xmlns:p14="http://schemas.microsoft.com/office/powerpoint/2010/main" val="156810741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Storing depth values</a:t>
            </a:r>
            <a:endParaRPr lang="en-GB" dirty="0"/>
          </a:p>
        </p:txBody>
      </p:sp>
      <p:sp>
        <p:nvSpPr>
          <p:cNvPr id="5" name="Content Placeholder 4"/>
          <p:cNvSpPr>
            <a:spLocks noGrp="1"/>
          </p:cNvSpPr>
          <p:nvPr>
            <p:ph idx="1"/>
          </p:nvPr>
        </p:nvSpPr>
        <p:spPr>
          <a:xfrm>
            <a:off x="380770" y="3726612"/>
            <a:ext cx="8363938" cy="2105192"/>
          </a:xfrm>
        </p:spPr>
        <p:txBody>
          <a:bodyPr/>
          <a:lstStyle/>
          <a:p>
            <a:r>
              <a:rPr lang="en-GB" dirty="0" smtClean="0"/>
              <a:t>The program will keep a copy of the depth values that it calculates</a:t>
            </a:r>
          </a:p>
          <a:p>
            <a:r>
              <a:rPr lang="en-GB" dirty="0" smtClean="0"/>
              <a:t>These will be used to display each depth reading including the closest ones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24</a:t>
            </a:fld>
            <a:endParaRPr lang="en-US" dirty="0"/>
          </a:p>
        </p:txBody>
      </p:sp>
      <p:sp>
        <p:nvSpPr>
          <p:cNvPr id="6" name="Text Placeholder 5"/>
          <p:cNvSpPr>
            <a:spLocks noGrp="1"/>
          </p:cNvSpPr>
          <p:nvPr>
            <p:ph type="body" sz="quarter" idx="11"/>
          </p:nvPr>
        </p:nvSpPr>
        <p:spPr>
          <a:xfrm>
            <a:off x="346841" y="1403350"/>
            <a:ext cx="8403021" cy="2028999"/>
          </a:xfrm>
        </p:spPr>
        <p:txBody>
          <a:bodyPr/>
          <a:lstStyle/>
          <a:p>
            <a:r>
              <a:rPr lang="en-GB" dirty="0">
                <a:solidFill>
                  <a:srgbClr val="0000FF"/>
                </a:solidFill>
                <a:latin typeface="Consolas"/>
              </a:rPr>
              <a:t>byte</a:t>
            </a:r>
            <a:r>
              <a:rPr lang="en-GB" dirty="0">
                <a:solidFill>
                  <a:prstClr val="black"/>
                </a:solidFill>
                <a:latin typeface="Consolas"/>
              </a:rPr>
              <a:t>[] </a:t>
            </a:r>
            <a:r>
              <a:rPr lang="en-GB" dirty="0" err="1">
                <a:solidFill>
                  <a:prstClr val="black"/>
                </a:solidFill>
                <a:latin typeface="Consolas"/>
              </a:rPr>
              <a:t>depthBytes</a:t>
            </a:r>
            <a:r>
              <a:rPr lang="en-GB" dirty="0">
                <a:solidFill>
                  <a:prstClr val="black"/>
                </a:solidFill>
                <a:latin typeface="Consolas"/>
              </a:rPr>
              <a:t> = </a:t>
            </a:r>
            <a:r>
              <a:rPr lang="en-GB" dirty="0">
                <a:solidFill>
                  <a:srgbClr val="0000FF"/>
                </a:solidFill>
                <a:latin typeface="Consolas"/>
              </a:rPr>
              <a:t>null</a:t>
            </a:r>
            <a:r>
              <a:rPr lang="en-GB" dirty="0">
                <a:solidFill>
                  <a:prstClr val="black"/>
                </a:solidFill>
                <a:latin typeface="Consolas"/>
              </a:rPr>
              <a:t>;</a:t>
            </a:r>
          </a:p>
          <a:p>
            <a:r>
              <a:rPr lang="en-GB" dirty="0" smtClean="0">
                <a:solidFill>
                  <a:prstClr val="black"/>
                </a:solidFill>
                <a:latin typeface="Consolas"/>
              </a:rPr>
              <a:t>...</a:t>
            </a:r>
          </a:p>
          <a:p>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depthBytes</a:t>
            </a:r>
            <a:r>
              <a:rPr lang="en-GB" dirty="0">
                <a:solidFill>
                  <a:prstClr val="black"/>
                </a:solidFill>
                <a:latin typeface="Consolas"/>
              </a:rPr>
              <a:t> == </a:t>
            </a:r>
            <a:r>
              <a:rPr lang="en-GB" dirty="0">
                <a:solidFill>
                  <a:srgbClr val="0000FF"/>
                </a:solidFill>
                <a:latin typeface="Consolas"/>
              </a:rPr>
              <a:t>null</a:t>
            </a:r>
            <a:r>
              <a:rPr lang="en-GB" dirty="0">
                <a:solidFill>
                  <a:prstClr val="black"/>
                </a:solidFill>
                <a:latin typeface="Consolas"/>
              </a:rPr>
              <a:t>)</a:t>
            </a:r>
          </a:p>
          <a:p>
            <a:r>
              <a:rPr lang="en-GB" dirty="0">
                <a:solidFill>
                  <a:prstClr val="black"/>
                </a:solidFill>
                <a:latin typeface="Consolas"/>
              </a:rPr>
              <a:t>  </a:t>
            </a:r>
            <a:r>
              <a:rPr lang="en-GB" dirty="0" err="1" smtClean="0">
                <a:solidFill>
                  <a:prstClr val="black"/>
                </a:solidFill>
                <a:latin typeface="Consolas"/>
              </a:rPr>
              <a:t>depthBytes</a:t>
            </a:r>
            <a:r>
              <a:rPr lang="en-GB" dirty="0" smtClean="0">
                <a:solidFill>
                  <a:prstClr val="black"/>
                </a:solidFill>
                <a:latin typeface="Consolas"/>
              </a:rPr>
              <a:t> </a:t>
            </a:r>
            <a:r>
              <a:rPr lang="en-GB" dirty="0">
                <a:solidFill>
                  <a:prstClr val="black"/>
                </a:solidFill>
                <a:latin typeface="Consolas"/>
              </a:rPr>
              <a:t>= </a:t>
            </a:r>
            <a:r>
              <a:rPr lang="en-GB" dirty="0">
                <a:solidFill>
                  <a:srgbClr val="0000FF"/>
                </a:solidFill>
                <a:latin typeface="Consolas"/>
              </a:rPr>
              <a:t>new</a:t>
            </a:r>
            <a:r>
              <a:rPr lang="en-GB" dirty="0">
                <a:solidFill>
                  <a:prstClr val="black"/>
                </a:solidFill>
                <a:latin typeface="Consolas"/>
              </a:rPr>
              <a:t> </a:t>
            </a:r>
            <a:r>
              <a:rPr lang="en-GB" dirty="0">
                <a:solidFill>
                  <a:srgbClr val="0000FF"/>
                </a:solidFill>
                <a:latin typeface="Consolas"/>
              </a:rPr>
              <a:t>byte</a:t>
            </a:r>
            <a:r>
              <a:rPr lang="en-GB" dirty="0">
                <a:solidFill>
                  <a:prstClr val="black"/>
                </a:solidFill>
                <a:latin typeface="Consolas"/>
              </a:rPr>
              <a:t>[</a:t>
            </a:r>
            <a:r>
              <a:rPr lang="en-GB" dirty="0" err="1">
                <a:solidFill>
                  <a:prstClr val="black"/>
                </a:solidFill>
                <a:latin typeface="Consolas"/>
              </a:rPr>
              <a:t>depthFrame.Width</a:t>
            </a:r>
            <a:r>
              <a:rPr lang="en-GB" dirty="0">
                <a:solidFill>
                  <a:prstClr val="black"/>
                </a:solidFill>
                <a:latin typeface="Consolas"/>
              </a:rPr>
              <a:t> *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depthFrame.Height</a:t>
            </a:r>
            <a:r>
              <a:rPr lang="en-GB" dirty="0" smtClean="0">
                <a:solidFill>
                  <a:prstClr val="black"/>
                </a:solidFill>
                <a:latin typeface="Consolas"/>
              </a:rPr>
              <a:t>];</a:t>
            </a:r>
            <a:endParaRPr lang="en-GB" dirty="0">
              <a:solidFill>
                <a:prstClr val="black"/>
              </a:solidFill>
              <a:latin typeface="Consolas"/>
            </a:endParaRPr>
          </a:p>
        </p:txBody>
      </p:sp>
    </p:spTree>
    <p:extLst>
      <p:ext uri="{BB962C8B-B14F-4D97-AF65-F5344CB8AC3E}">
        <p14:creationId xmlns:p14="http://schemas.microsoft.com/office/powerpoint/2010/main" val="423612107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 </a:t>
            </a:r>
            <a:r>
              <a:rPr lang="en-GB" dirty="0" smtClean="0"/>
              <a:t>depth values</a:t>
            </a:r>
            <a:endParaRPr lang="en-GB" dirty="0"/>
          </a:p>
        </p:txBody>
      </p:sp>
      <p:sp>
        <p:nvSpPr>
          <p:cNvPr id="5" name="Content Placeholder 4"/>
          <p:cNvSpPr>
            <a:spLocks noGrp="1"/>
          </p:cNvSpPr>
          <p:nvPr>
            <p:ph idx="1"/>
          </p:nvPr>
        </p:nvSpPr>
        <p:spPr>
          <a:xfrm>
            <a:off x="380770" y="4315754"/>
            <a:ext cx="8363938" cy="2105192"/>
          </a:xfrm>
        </p:spPr>
        <p:txBody>
          <a:bodyPr/>
          <a:lstStyle/>
          <a:p>
            <a:r>
              <a:rPr lang="en-GB" dirty="0" smtClean="0"/>
              <a:t>This code works out the depth value and then checks for flag values</a:t>
            </a:r>
          </a:p>
          <a:p>
            <a:r>
              <a:rPr lang="en-GB" dirty="0" smtClean="0"/>
              <a:t>If a valid depth reading is found it is converted into a byte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25</a:t>
            </a:fld>
            <a:endParaRPr lang="en-US" dirty="0"/>
          </a:p>
        </p:txBody>
      </p:sp>
      <p:sp>
        <p:nvSpPr>
          <p:cNvPr id="6" name="Text Placeholder 5"/>
          <p:cNvSpPr>
            <a:spLocks noGrp="1"/>
          </p:cNvSpPr>
          <p:nvPr>
            <p:ph type="body" sz="quarter" idx="11"/>
          </p:nvPr>
        </p:nvSpPr>
        <p:spPr>
          <a:xfrm>
            <a:off x="346841" y="1000664"/>
            <a:ext cx="8403021" cy="3281148"/>
          </a:xfrm>
        </p:spPr>
        <p:txBody>
          <a:bodyPr/>
          <a:lstStyle/>
          <a:p>
            <a:r>
              <a:rPr lang="en-GB" dirty="0" err="1" smtClean="0">
                <a:solidFill>
                  <a:srgbClr val="0000FF"/>
                </a:solidFill>
                <a:latin typeface="Consolas"/>
              </a:rPr>
              <a:t>int</a:t>
            </a:r>
            <a:r>
              <a:rPr lang="en-GB" dirty="0" smtClean="0">
                <a:solidFill>
                  <a:prstClr val="black"/>
                </a:solidFill>
                <a:latin typeface="Consolas"/>
              </a:rPr>
              <a:t> </a:t>
            </a:r>
            <a:r>
              <a:rPr lang="en-GB" dirty="0">
                <a:solidFill>
                  <a:prstClr val="black"/>
                </a:solidFill>
                <a:latin typeface="Consolas"/>
              </a:rPr>
              <a:t>depth = </a:t>
            </a:r>
            <a:r>
              <a:rPr lang="en-GB" dirty="0" err="1">
                <a:solidFill>
                  <a:prstClr val="black"/>
                </a:solidFill>
                <a:latin typeface="Consolas"/>
              </a:rPr>
              <a:t>depthData</a:t>
            </a:r>
            <a:r>
              <a:rPr lang="en-GB" dirty="0">
                <a:solidFill>
                  <a:prstClr val="black"/>
                </a:solidFill>
                <a:latin typeface="Consolas"/>
              </a:rPr>
              <a:t>[</a:t>
            </a:r>
            <a:r>
              <a:rPr lang="en-GB" dirty="0" err="1">
                <a:solidFill>
                  <a:prstClr val="black"/>
                </a:solidFill>
                <a:latin typeface="Consolas"/>
              </a:rPr>
              <a:t>i</a:t>
            </a:r>
            <a:r>
              <a:rPr lang="en-GB" dirty="0">
                <a:solidFill>
                  <a:prstClr val="black"/>
                </a:solidFill>
                <a:latin typeface="Consolas"/>
              </a:rPr>
              <a:t>] &gt;&gt; </a:t>
            </a:r>
            <a:r>
              <a:rPr lang="en-GB" dirty="0" smtClean="0">
                <a:solidFill>
                  <a:prstClr val="black"/>
                </a:solidFill>
                <a:latin typeface="Consolas"/>
              </a:rPr>
              <a:t>3;</a:t>
            </a:r>
            <a:br>
              <a:rPr lang="en-GB" dirty="0" smtClean="0">
                <a:solidFill>
                  <a:prstClr val="black"/>
                </a:solidFill>
                <a:latin typeface="Consolas"/>
              </a:rPr>
            </a:br>
            <a:r>
              <a:rPr lang="en-GB" dirty="0" smtClean="0">
                <a:solidFill>
                  <a:srgbClr val="0000FF"/>
                </a:solidFill>
                <a:latin typeface="Consolas"/>
              </a:rPr>
              <a:t>if</a:t>
            </a:r>
            <a:r>
              <a:rPr lang="en-GB" dirty="0" smtClean="0">
                <a:solidFill>
                  <a:prstClr val="black"/>
                </a:solidFill>
                <a:latin typeface="Consolas"/>
              </a:rPr>
              <a:t> </a:t>
            </a:r>
            <a:r>
              <a:rPr lang="en-GB" dirty="0">
                <a:solidFill>
                  <a:prstClr val="black"/>
                </a:solidFill>
                <a:latin typeface="Consolas"/>
              </a:rPr>
              <a:t>(depth == </a:t>
            </a:r>
            <a:r>
              <a:rPr lang="en-GB" dirty="0" err="1">
                <a:solidFill>
                  <a:prstClr val="black"/>
                </a:solidFill>
                <a:latin typeface="Consolas"/>
              </a:rPr>
              <a:t>myKinect.DepthStream.UnknownDepth</a:t>
            </a:r>
            <a:r>
              <a:rPr lang="en-GB" dirty="0">
                <a:solidFill>
                  <a:prstClr val="black"/>
                </a:solidFill>
                <a:latin typeface="Consolas"/>
              </a:rPr>
              <a:t> </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depth </a:t>
            </a:r>
            <a:r>
              <a:rPr lang="en-GB" dirty="0">
                <a:solidFill>
                  <a:prstClr val="black"/>
                </a:solidFill>
                <a:latin typeface="Consolas"/>
              </a:rPr>
              <a:t>== </a:t>
            </a:r>
            <a:r>
              <a:rPr lang="en-GB" dirty="0" err="1">
                <a:solidFill>
                  <a:prstClr val="black"/>
                </a:solidFill>
                <a:latin typeface="Consolas"/>
              </a:rPr>
              <a:t>myKinect.DepthStream.TooFarDepth</a:t>
            </a:r>
            <a:r>
              <a:rPr lang="en-GB" dirty="0">
                <a:solidFill>
                  <a:prstClr val="black"/>
                </a:solidFill>
                <a:latin typeface="Consolas"/>
              </a:rPr>
              <a:t> </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depth </a:t>
            </a:r>
            <a:r>
              <a:rPr lang="en-GB" dirty="0">
                <a:solidFill>
                  <a:prstClr val="black"/>
                </a:solidFill>
                <a:latin typeface="Consolas"/>
              </a:rPr>
              <a:t>== </a:t>
            </a:r>
            <a:r>
              <a:rPr lang="en-GB" dirty="0" err="1">
                <a:solidFill>
                  <a:prstClr val="black"/>
                </a:solidFill>
                <a:latin typeface="Consolas"/>
              </a:rPr>
              <a:t>myKinect.DepthStream.TooNearDepth</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smtClean="0">
                <a:solidFill>
                  <a:srgbClr val="008000"/>
                </a:solidFill>
                <a:latin typeface="Consolas"/>
              </a:rPr>
              <a:t>// </a:t>
            </a:r>
            <a:r>
              <a:rPr lang="en-GB" dirty="0">
                <a:solidFill>
                  <a:srgbClr val="008000"/>
                </a:solidFill>
                <a:latin typeface="Consolas"/>
              </a:rPr>
              <a:t>Mark as an invalid value</a:t>
            </a:r>
            <a:endParaRPr lang="en-GB" dirty="0">
              <a:solidFill>
                <a:prstClr val="black"/>
              </a:solidFill>
              <a:latin typeface="Consolas"/>
            </a:endParaRPr>
          </a:p>
          <a:p>
            <a:r>
              <a:rPr lang="en-GB" dirty="0" smtClean="0">
                <a:solidFill>
                  <a:prstClr val="black"/>
                </a:solidFill>
                <a:latin typeface="Consolas"/>
              </a:rPr>
              <a:t>   </a:t>
            </a:r>
            <a:r>
              <a:rPr lang="en-GB" dirty="0" err="1">
                <a:solidFill>
                  <a:prstClr val="black"/>
                </a:solidFill>
                <a:latin typeface="Consolas"/>
              </a:rPr>
              <a:t>depthBytes</a:t>
            </a:r>
            <a:r>
              <a:rPr lang="en-GB" dirty="0">
                <a:solidFill>
                  <a:prstClr val="black"/>
                </a:solidFill>
                <a:latin typeface="Consolas"/>
              </a:rPr>
              <a:t>[</a:t>
            </a:r>
            <a:r>
              <a:rPr lang="en-GB" dirty="0" err="1">
                <a:solidFill>
                  <a:prstClr val="black"/>
                </a:solidFill>
                <a:latin typeface="Consolas"/>
              </a:rPr>
              <a:t>i</a:t>
            </a:r>
            <a:r>
              <a:rPr lang="en-GB" dirty="0">
                <a:solidFill>
                  <a:prstClr val="black"/>
                </a:solidFill>
                <a:latin typeface="Consolas"/>
              </a:rPr>
              <a:t>] = 255</a:t>
            </a:r>
            <a:r>
              <a:rPr lang="en-GB" dirty="0" smtClean="0">
                <a:solidFill>
                  <a:prstClr val="black"/>
                </a:solidFill>
                <a:latin typeface="Consolas"/>
              </a:rPr>
              <a:t>;</a:t>
            </a:r>
            <a:br>
              <a:rPr lang="en-GB" dirty="0" smtClean="0">
                <a:solidFill>
                  <a:prstClr val="black"/>
                </a:solidFill>
                <a:latin typeface="Consolas"/>
              </a:rPr>
            </a:br>
            <a:r>
              <a:rPr lang="en-GB" dirty="0" smtClean="0">
                <a:solidFill>
                  <a:srgbClr val="0000FF"/>
                </a:solidFill>
                <a:latin typeface="Consolas"/>
              </a:rPr>
              <a:t>else</a:t>
            </a:r>
            <a:br>
              <a:rPr lang="en-GB" dirty="0" smtClean="0">
                <a:solidFill>
                  <a:srgbClr val="0000FF"/>
                </a:solidFill>
                <a:latin typeface="Consolas"/>
              </a:rPr>
            </a:br>
            <a:r>
              <a:rPr lang="en-GB" dirty="0">
                <a:solidFill>
                  <a:prstClr val="black"/>
                </a:solidFill>
                <a:latin typeface="Consolas"/>
              </a:rPr>
              <a:t>{</a:t>
            </a:r>
            <a:r>
              <a:rPr lang="en-GB" dirty="0">
                <a:solidFill>
                  <a:prstClr val="black"/>
                </a:solidFill>
                <a:latin typeface="Consolas"/>
              </a:rPr>
              <a:t/>
            </a:r>
            <a:br>
              <a:rPr lang="en-GB" dirty="0">
                <a:solidFill>
                  <a:prstClr val="black"/>
                </a:solidFill>
                <a:latin typeface="Consolas"/>
              </a:rPr>
            </a:br>
            <a:r>
              <a:rPr lang="en-GB" dirty="0" smtClean="0">
                <a:solidFill>
                  <a:prstClr val="black"/>
                </a:solidFill>
                <a:latin typeface="Consolas"/>
              </a:rPr>
              <a:t>    </a:t>
            </a:r>
            <a:r>
              <a:rPr lang="nb-NO" dirty="0" smtClean="0">
                <a:solidFill>
                  <a:srgbClr val="0000FF"/>
                </a:solidFill>
                <a:latin typeface="Consolas"/>
              </a:rPr>
              <a:t>byte</a:t>
            </a:r>
            <a:r>
              <a:rPr lang="nb-NO" dirty="0" smtClean="0">
                <a:solidFill>
                  <a:prstClr val="black"/>
                </a:solidFill>
                <a:latin typeface="Consolas"/>
              </a:rPr>
              <a:t> </a:t>
            </a:r>
            <a:r>
              <a:rPr lang="nb-NO" dirty="0">
                <a:solidFill>
                  <a:prstClr val="black"/>
                </a:solidFill>
                <a:latin typeface="Consolas"/>
              </a:rPr>
              <a:t>depthByte = (</a:t>
            </a:r>
            <a:r>
              <a:rPr lang="nb-NO" dirty="0">
                <a:solidFill>
                  <a:srgbClr val="0000FF"/>
                </a:solidFill>
                <a:latin typeface="Consolas"/>
              </a:rPr>
              <a:t>byte</a:t>
            </a:r>
            <a:r>
              <a:rPr lang="nb-NO" dirty="0">
                <a:solidFill>
                  <a:prstClr val="black"/>
                </a:solidFill>
                <a:latin typeface="Consolas"/>
              </a:rPr>
              <a:t>)(depth &gt;&gt; 5</a:t>
            </a:r>
            <a:r>
              <a:rPr lang="nb-NO" dirty="0" smtClean="0">
                <a:solidFill>
                  <a:prstClr val="black"/>
                </a:solidFill>
                <a:latin typeface="Consolas"/>
              </a:rPr>
              <a:t>);</a:t>
            </a:r>
            <a:endParaRPr lang="en-GB" dirty="0">
              <a:solidFill>
                <a:prstClr val="black"/>
              </a:solidFill>
              <a:latin typeface="Consolas"/>
            </a:endParaRPr>
          </a:p>
        </p:txBody>
      </p:sp>
    </p:spTree>
    <p:extLst>
      <p:ext uri="{BB962C8B-B14F-4D97-AF65-F5344CB8AC3E}">
        <p14:creationId xmlns:p14="http://schemas.microsoft.com/office/powerpoint/2010/main" val="258136162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 the </a:t>
            </a:r>
            <a:r>
              <a:rPr lang="en-GB" dirty="0" smtClean="0"/>
              <a:t>depth value</a:t>
            </a:r>
            <a:endParaRPr lang="en-GB" dirty="0"/>
          </a:p>
        </p:txBody>
      </p:sp>
      <p:sp>
        <p:nvSpPr>
          <p:cNvPr id="5" name="Content Placeholder 4"/>
          <p:cNvSpPr>
            <a:spLocks noGrp="1"/>
          </p:cNvSpPr>
          <p:nvPr>
            <p:ph idx="1"/>
          </p:nvPr>
        </p:nvSpPr>
        <p:spPr>
          <a:xfrm>
            <a:off x="380770" y="2950234"/>
            <a:ext cx="8363938" cy="1606594"/>
          </a:xfrm>
        </p:spPr>
        <p:txBody>
          <a:bodyPr/>
          <a:lstStyle/>
          <a:p>
            <a:r>
              <a:rPr lang="en-GB" dirty="0" smtClean="0"/>
              <a:t>This is the test at the heart of our algorithm</a:t>
            </a:r>
          </a:p>
          <a:p>
            <a:r>
              <a:rPr lang="en-GB" dirty="0" smtClean="0"/>
              <a:t>If </a:t>
            </a:r>
            <a:r>
              <a:rPr lang="en-GB" dirty="0" smtClean="0"/>
              <a:t>the depth byte value is lower than the current lowest the new lowest is </a:t>
            </a:r>
            <a:r>
              <a:rPr lang="en-GB" dirty="0" smtClean="0"/>
              <a:t>stored</a:t>
            </a:r>
          </a:p>
        </p:txBody>
      </p:sp>
      <p:sp>
        <p:nvSpPr>
          <p:cNvPr id="4" name="Slide Number Placeholder 3"/>
          <p:cNvSpPr>
            <a:spLocks noGrp="1"/>
          </p:cNvSpPr>
          <p:nvPr>
            <p:ph type="sldNum" sz="quarter" idx="10"/>
          </p:nvPr>
        </p:nvSpPr>
        <p:spPr/>
        <p:txBody>
          <a:bodyPr/>
          <a:lstStyle/>
          <a:p>
            <a:fld id="{271031BA-9959-4FE2-909F-37D65262A7B4}" type="slidenum">
              <a:rPr lang="en-US" smtClean="0"/>
              <a:pPr/>
              <a:t>26</a:t>
            </a:fld>
            <a:endParaRPr lang="en-US" dirty="0"/>
          </a:p>
        </p:txBody>
      </p:sp>
      <p:sp>
        <p:nvSpPr>
          <p:cNvPr id="6" name="Text Placeholder 5"/>
          <p:cNvSpPr>
            <a:spLocks noGrp="1"/>
          </p:cNvSpPr>
          <p:nvPr>
            <p:ph type="body" sz="quarter" idx="11"/>
          </p:nvPr>
        </p:nvSpPr>
        <p:spPr>
          <a:xfrm>
            <a:off x="346841" y="1403350"/>
            <a:ext cx="8403021" cy="884070"/>
          </a:xfrm>
        </p:spPr>
        <p:txBody>
          <a:bodyPr/>
          <a:lstStyle/>
          <a:p>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depthByte</a:t>
            </a:r>
            <a:r>
              <a:rPr lang="en-GB" dirty="0">
                <a:solidFill>
                  <a:prstClr val="black"/>
                </a:solidFill>
                <a:latin typeface="Consolas"/>
              </a:rPr>
              <a:t> &lt; </a:t>
            </a:r>
            <a:r>
              <a:rPr lang="en-GB" dirty="0" err="1">
                <a:solidFill>
                  <a:prstClr val="black"/>
                </a:solidFill>
                <a:latin typeface="Consolas"/>
              </a:rPr>
              <a:t>closestByte</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closestByte</a:t>
            </a:r>
            <a:r>
              <a:rPr lang="en-GB" dirty="0">
                <a:solidFill>
                  <a:prstClr val="black"/>
                </a:solidFill>
                <a:latin typeface="Consolas"/>
              </a:rPr>
              <a:t> = </a:t>
            </a:r>
            <a:r>
              <a:rPr lang="en-GB" dirty="0" err="1">
                <a:solidFill>
                  <a:prstClr val="black"/>
                </a:solidFill>
                <a:latin typeface="Consolas"/>
              </a:rPr>
              <a:t>depthByte</a:t>
            </a:r>
            <a:r>
              <a:rPr lang="en-GB" dirty="0" smtClean="0">
                <a:solidFill>
                  <a:prstClr val="black"/>
                </a:solidFill>
                <a:latin typeface="Consolas"/>
              </a:rPr>
              <a:t>;</a:t>
            </a:r>
            <a:endParaRPr lang="en-GB" dirty="0">
              <a:solidFill>
                <a:prstClr val="black"/>
              </a:solidFill>
              <a:latin typeface="Consolas"/>
            </a:endParaRPr>
          </a:p>
        </p:txBody>
      </p:sp>
    </p:spTree>
    <p:extLst>
      <p:ext uri="{BB962C8B-B14F-4D97-AF65-F5344CB8AC3E}">
        <p14:creationId xmlns:p14="http://schemas.microsoft.com/office/powerpoint/2010/main" val="80607131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Creating the depth bytes </a:t>
            </a:r>
            <a:endParaRPr lang="en-GB" dirty="0"/>
          </a:p>
        </p:txBody>
      </p:sp>
      <p:sp>
        <p:nvSpPr>
          <p:cNvPr id="6" name="Content Placeholder 5"/>
          <p:cNvSpPr>
            <a:spLocks noGrp="1"/>
          </p:cNvSpPr>
          <p:nvPr>
            <p:ph idx="1"/>
          </p:nvPr>
        </p:nvSpPr>
        <p:spPr>
          <a:xfrm>
            <a:off x="380770" y="5501390"/>
            <a:ext cx="8363938" cy="498598"/>
          </a:xfrm>
        </p:spPr>
        <p:txBody>
          <a:bodyPr/>
          <a:lstStyle/>
          <a:p>
            <a:r>
              <a:rPr lang="en-GB" dirty="0" smtClean="0"/>
              <a:t>This loop colours all the closest pixels red</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27</a:t>
            </a:fld>
            <a:endParaRPr lang="en-US" dirty="0"/>
          </a:p>
        </p:txBody>
      </p:sp>
      <p:sp>
        <p:nvSpPr>
          <p:cNvPr id="7" name="Text Placeholder 6"/>
          <p:cNvSpPr>
            <a:spLocks noGrp="1"/>
          </p:cNvSpPr>
          <p:nvPr>
            <p:ph type="body" sz="quarter" idx="11"/>
          </p:nvPr>
        </p:nvSpPr>
        <p:spPr>
          <a:xfrm>
            <a:off x="346841" y="1403350"/>
            <a:ext cx="8403021" cy="4060324"/>
          </a:xfrm>
        </p:spPr>
        <p:txBody>
          <a:bodyPr/>
          <a:lstStyle/>
          <a:p>
            <a:r>
              <a:rPr lang="en-GB" dirty="0">
                <a:solidFill>
                  <a:srgbClr val="0000FF"/>
                </a:solidFill>
                <a:latin typeface="Consolas"/>
              </a:rPr>
              <a:t>for</a:t>
            </a:r>
            <a:r>
              <a:rPr lang="en-GB" dirty="0">
                <a:solidFill>
                  <a:prstClr val="black"/>
                </a:solidFill>
                <a:latin typeface="Consolas"/>
              </a:rPr>
              <a:t> (</a:t>
            </a:r>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i</a:t>
            </a:r>
            <a:r>
              <a:rPr lang="en-GB" dirty="0">
                <a:solidFill>
                  <a:prstClr val="black"/>
                </a:solidFill>
                <a:latin typeface="Consolas"/>
              </a:rPr>
              <a:t> = 0; </a:t>
            </a:r>
            <a:r>
              <a:rPr lang="en-GB" dirty="0" err="1">
                <a:solidFill>
                  <a:prstClr val="black"/>
                </a:solidFill>
                <a:latin typeface="Consolas"/>
              </a:rPr>
              <a:t>i</a:t>
            </a:r>
            <a:r>
              <a:rPr lang="en-GB" dirty="0">
                <a:solidFill>
                  <a:prstClr val="black"/>
                </a:solidFill>
                <a:latin typeface="Consolas"/>
              </a:rPr>
              <a:t> &lt; </a:t>
            </a:r>
            <a:r>
              <a:rPr lang="en-GB" dirty="0" err="1">
                <a:solidFill>
                  <a:prstClr val="black"/>
                </a:solidFill>
                <a:latin typeface="Consolas"/>
              </a:rPr>
              <a:t>depthBytes.Length</a:t>
            </a:r>
            <a:r>
              <a:rPr lang="en-GB" dirty="0">
                <a:solidFill>
                  <a:prstClr val="black"/>
                </a:solidFill>
                <a:latin typeface="Consolas"/>
              </a:rPr>
              <a:t>; </a:t>
            </a:r>
            <a:r>
              <a:rPr lang="en-GB" dirty="0" err="1">
                <a:solidFill>
                  <a:prstClr val="black"/>
                </a:solidFill>
                <a:latin typeface="Consolas"/>
              </a:rPr>
              <a:t>i</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byte</a:t>
            </a:r>
            <a:r>
              <a:rPr lang="en-GB" dirty="0">
                <a:solidFill>
                  <a:prstClr val="black"/>
                </a:solidFill>
                <a:latin typeface="Consolas"/>
              </a:rPr>
              <a:t> </a:t>
            </a:r>
            <a:r>
              <a:rPr lang="en-GB" dirty="0" err="1">
                <a:solidFill>
                  <a:prstClr val="black"/>
                </a:solidFill>
                <a:latin typeface="Consolas"/>
              </a:rPr>
              <a:t>colorValue</a:t>
            </a:r>
            <a:r>
              <a:rPr lang="en-GB" dirty="0">
                <a:solidFill>
                  <a:prstClr val="black"/>
                </a:solidFill>
                <a:latin typeface="Consolas"/>
              </a:rPr>
              <a:t> = (</a:t>
            </a:r>
            <a:r>
              <a:rPr lang="en-GB" dirty="0">
                <a:solidFill>
                  <a:srgbClr val="0000FF"/>
                </a:solidFill>
                <a:latin typeface="Consolas"/>
              </a:rPr>
              <a:t>byte</a:t>
            </a:r>
            <a:r>
              <a:rPr lang="en-GB" dirty="0">
                <a:solidFill>
                  <a:prstClr val="black"/>
                </a:solidFill>
                <a:latin typeface="Consolas"/>
              </a:rPr>
              <a:t>)(255 - </a:t>
            </a:r>
            <a:r>
              <a:rPr lang="en-GB" dirty="0" err="1">
                <a:solidFill>
                  <a:prstClr val="black"/>
                </a:solidFill>
                <a:latin typeface="Consolas"/>
              </a:rPr>
              <a:t>depthBytes</a:t>
            </a:r>
            <a:r>
              <a:rPr lang="en-GB" dirty="0">
                <a:solidFill>
                  <a:prstClr val="black"/>
                </a:solidFill>
                <a:latin typeface="Consolas"/>
              </a:rPr>
              <a:t>[</a:t>
            </a:r>
            <a:r>
              <a:rPr lang="en-GB" dirty="0" err="1">
                <a:solidFill>
                  <a:prstClr val="black"/>
                </a:solidFill>
                <a:latin typeface="Consolas"/>
              </a:rPr>
              <a:t>i</a:t>
            </a:r>
            <a:r>
              <a:rPr lang="en-GB" dirty="0">
                <a:solidFill>
                  <a:prstClr val="black"/>
                </a:solidFill>
                <a:latin typeface="Consolas"/>
              </a:rPr>
              <a:t>]);</a:t>
            </a:r>
          </a:p>
          <a:p>
            <a:endParaRPr lang="en-GB" dirty="0">
              <a:solidFill>
                <a:prstClr val="black"/>
              </a:solidFill>
              <a:latin typeface="Consolas"/>
            </a:endParaRPr>
          </a:p>
          <a:p>
            <a:r>
              <a:rPr lang="en-GB" dirty="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depthBytes</a:t>
            </a:r>
            <a:r>
              <a:rPr lang="en-GB" dirty="0">
                <a:solidFill>
                  <a:prstClr val="black"/>
                </a:solidFill>
                <a:latin typeface="Consolas"/>
              </a:rPr>
              <a:t>[</a:t>
            </a:r>
            <a:r>
              <a:rPr lang="en-GB" dirty="0" err="1">
                <a:solidFill>
                  <a:prstClr val="black"/>
                </a:solidFill>
                <a:latin typeface="Consolas"/>
              </a:rPr>
              <a:t>i</a:t>
            </a:r>
            <a:r>
              <a:rPr lang="en-GB" dirty="0">
                <a:solidFill>
                  <a:prstClr val="black"/>
                </a:solidFill>
                <a:latin typeface="Consolas"/>
              </a:rPr>
              <a:t>] == </a:t>
            </a:r>
            <a:r>
              <a:rPr lang="en-GB" dirty="0" err="1">
                <a:solidFill>
                  <a:prstClr val="black"/>
                </a:solidFill>
                <a:latin typeface="Consolas"/>
              </a:rPr>
              <a:t>closestByte</a:t>
            </a:r>
            <a:r>
              <a:rPr lang="en-GB" dirty="0">
                <a:solidFill>
                  <a:prstClr val="black"/>
                </a:solidFill>
                <a:latin typeface="Consolas"/>
              </a:rPr>
              <a:t>)</a:t>
            </a:r>
          </a:p>
          <a:p>
            <a:r>
              <a:rPr lang="en-GB" dirty="0">
                <a:solidFill>
                  <a:prstClr val="black"/>
                </a:solidFill>
                <a:latin typeface="Consolas"/>
              </a:rPr>
              <a:t>        bitmap[</a:t>
            </a:r>
            <a:r>
              <a:rPr lang="en-GB" dirty="0" err="1">
                <a:solidFill>
                  <a:prstClr val="black"/>
                </a:solidFill>
                <a:latin typeface="Consolas"/>
              </a:rPr>
              <a:t>i</a:t>
            </a:r>
            <a:r>
              <a:rPr lang="en-GB" dirty="0">
                <a:solidFill>
                  <a:prstClr val="black"/>
                </a:solidFill>
                <a:latin typeface="Consolas"/>
              </a:rPr>
              <a:t>] = </a:t>
            </a:r>
            <a:r>
              <a:rPr lang="en-GB" dirty="0">
                <a:solidFill>
                  <a:srgbClr val="0000FF"/>
                </a:solidFill>
                <a:latin typeface="Consolas"/>
              </a:rPr>
              <a:t>new</a:t>
            </a:r>
            <a:r>
              <a:rPr lang="en-GB" dirty="0">
                <a:solidFill>
                  <a:prstClr val="black"/>
                </a:solidFill>
                <a:latin typeface="Consolas"/>
              </a:rPr>
              <a:t> </a:t>
            </a:r>
            <a:r>
              <a:rPr lang="en-GB" dirty="0" err="1">
                <a:solidFill>
                  <a:srgbClr val="2B91AF"/>
                </a:solidFill>
                <a:latin typeface="Consolas"/>
              </a:rPr>
              <a:t>Color</a:t>
            </a:r>
            <a:r>
              <a:rPr lang="en-GB" dirty="0">
                <a:solidFill>
                  <a:prstClr val="black"/>
                </a:solidFill>
                <a:latin typeface="Consolas"/>
              </a:rPr>
              <a:t>(</a:t>
            </a:r>
            <a:r>
              <a:rPr lang="en-GB" dirty="0" err="1">
                <a:solidFill>
                  <a:prstClr val="black"/>
                </a:solidFill>
                <a:latin typeface="Consolas"/>
              </a:rPr>
              <a:t>colorValue</a:t>
            </a:r>
            <a:r>
              <a:rPr lang="en-GB" dirty="0">
                <a:solidFill>
                  <a:prstClr val="black"/>
                </a:solidFill>
                <a:latin typeface="Consolas"/>
              </a:rPr>
              <a:t>, 0, 0, 255);</a:t>
            </a:r>
          </a:p>
          <a:p>
            <a:r>
              <a:rPr lang="en-GB" dirty="0">
                <a:solidFill>
                  <a:prstClr val="black"/>
                </a:solidFill>
                <a:latin typeface="Consolas"/>
              </a:rPr>
              <a:t>    </a:t>
            </a:r>
            <a:r>
              <a:rPr lang="en-GB" dirty="0">
                <a:solidFill>
                  <a:srgbClr val="0000FF"/>
                </a:solidFill>
                <a:latin typeface="Consolas"/>
              </a:rPr>
              <a:t>else</a:t>
            </a:r>
            <a:endParaRPr lang="en-GB" dirty="0">
              <a:solidFill>
                <a:prstClr val="black"/>
              </a:solidFill>
              <a:latin typeface="Consolas"/>
            </a:endParaRPr>
          </a:p>
          <a:p>
            <a:r>
              <a:rPr lang="en-GB" dirty="0">
                <a:solidFill>
                  <a:prstClr val="black"/>
                </a:solidFill>
                <a:latin typeface="Consolas"/>
              </a:rPr>
              <a:t>        bitmap[</a:t>
            </a:r>
            <a:r>
              <a:rPr lang="en-GB" dirty="0" err="1">
                <a:solidFill>
                  <a:prstClr val="black"/>
                </a:solidFill>
                <a:latin typeface="Consolas"/>
              </a:rPr>
              <a:t>i</a:t>
            </a:r>
            <a:r>
              <a:rPr lang="en-GB" dirty="0">
                <a:solidFill>
                  <a:prstClr val="black"/>
                </a:solidFill>
                <a:latin typeface="Consolas"/>
              </a:rPr>
              <a:t>] = </a:t>
            </a:r>
            <a:r>
              <a:rPr lang="en-GB" dirty="0">
                <a:solidFill>
                  <a:srgbClr val="0000FF"/>
                </a:solidFill>
                <a:latin typeface="Consolas"/>
              </a:rPr>
              <a:t>new</a:t>
            </a:r>
            <a:r>
              <a:rPr lang="en-GB" dirty="0">
                <a:solidFill>
                  <a:prstClr val="black"/>
                </a:solidFill>
                <a:latin typeface="Consolas"/>
              </a:rPr>
              <a:t> </a:t>
            </a:r>
            <a:r>
              <a:rPr lang="en-GB" dirty="0" err="1">
                <a:solidFill>
                  <a:srgbClr val="2B91AF"/>
                </a:solidFill>
                <a:latin typeface="Consolas"/>
              </a:rPr>
              <a:t>Color</a:t>
            </a:r>
            <a:r>
              <a:rPr lang="en-GB" dirty="0">
                <a:solidFill>
                  <a:prstClr val="black"/>
                </a:solidFill>
                <a:latin typeface="Consolas"/>
              </a:rPr>
              <a:t>(</a:t>
            </a:r>
            <a:r>
              <a:rPr lang="en-GB" dirty="0" err="1">
                <a:solidFill>
                  <a:prstClr val="black"/>
                </a:solidFill>
                <a:latin typeface="Consolas"/>
              </a:rPr>
              <a:t>colorValue</a:t>
            </a:r>
            <a:r>
              <a:rPr lang="en-GB" dirty="0">
                <a:solidFill>
                  <a:prstClr val="black"/>
                </a:solidFill>
                <a:latin typeface="Consolas"/>
              </a:rPr>
              <a:t>, </a:t>
            </a:r>
            <a:r>
              <a:rPr lang="en-GB" dirty="0" err="1">
                <a:solidFill>
                  <a:prstClr val="black"/>
                </a:solidFill>
                <a:latin typeface="Consolas"/>
              </a:rPr>
              <a:t>colorValue</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colorValue</a:t>
            </a:r>
            <a:r>
              <a:rPr lang="en-GB" dirty="0">
                <a:solidFill>
                  <a:prstClr val="black"/>
                </a:solidFill>
                <a:latin typeface="Consolas"/>
              </a:rPr>
              <a:t>, 255);</a:t>
            </a:r>
          </a:p>
          <a:p>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346264353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GB" dirty="0"/>
          </a:p>
        </p:txBody>
      </p:sp>
      <p:sp>
        <p:nvSpPr>
          <p:cNvPr id="6" name="Subtitle 5"/>
          <p:cNvSpPr>
            <a:spLocks noGrp="1"/>
          </p:cNvSpPr>
          <p:nvPr>
            <p:ph type="subTitle" idx="1"/>
          </p:nvPr>
        </p:nvSpPr>
        <p:spPr>
          <a:xfrm>
            <a:off x="381000" y="5145090"/>
            <a:ext cx="7833610" cy="461665"/>
          </a:xfrm>
        </p:spPr>
        <p:txBody>
          <a:bodyPr/>
          <a:lstStyle/>
          <a:p>
            <a:r>
              <a:rPr lang="en-GB" dirty="0"/>
              <a:t>2</a:t>
            </a:r>
            <a:r>
              <a:rPr lang="en-GB" dirty="0" smtClean="0"/>
              <a:t> Displaying the closest parts of an image</a:t>
            </a:r>
            <a:endParaRPr lang="en-GB" dirty="0"/>
          </a:p>
        </p:txBody>
      </p:sp>
      <p:sp>
        <p:nvSpPr>
          <p:cNvPr id="7" name="Text Placeholder 6"/>
          <p:cNvSpPr>
            <a:spLocks noGrp="1"/>
          </p:cNvSpPr>
          <p:nvPr>
            <p:ph type="body" sz="quarter" idx="10"/>
          </p:nvPr>
        </p:nvSpPr>
        <p:spPr/>
        <p:txBody>
          <a:bodyPr/>
          <a:lstStyle/>
          <a:p>
            <a:r>
              <a:rPr lang="en-GB" dirty="0" smtClean="0"/>
              <a:t>Demo</a:t>
            </a:r>
            <a:endParaRPr lang="en-GB" dirty="0"/>
          </a:p>
        </p:txBody>
      </p:sp>
      <p:sp>
        <p:nvSpPr>
          <p:cNvPr id="4" name="Slide Number Placeholder 3"/>
          <p:cNvSpPr>
            <a:spLocks noGrp="1"/>
          </p:cNvSpPr>
          <p:nvPr>
            <p:ph type="sldNum" sz="quarter" idx="4294967295"/>
          </p:nvPr>
        </p:nvSpPr>
        <p:spPr>
          <a:xfrm>
            <a:off x="-1" y="6420022"/>
            <a:ext cx="695326" cy="323678"/>
          </a:xfrm>
        </p:spPr>
        <p:txBody>
          <a:bodyPr/>
          <a:lstStyle/>
          <a:p>
            <a:fld id="{271031BA-9959-4FE2-909F-37D65262A7B4}" type="slidenum">
              <a:rPr lang="en-US" smtClean="0"/>
              <a:pPr/>
              <a:t>28</a:t>
            </a:fld>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792" y="1319134"/>
            <a:ext cx="4617488" cy="291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170039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Finding the Cursor Position</a:t>
            </a:r>
            <a:endParaRPr lang="en-GB" dirty="0"/>
          </a:p>
        </p:txBody>
      </p:sp>
      <p:sp>
        <p:nvSpPr>
          <p:cNvPr id="7" name="Content Placeholder 6"/>
          <p:cNvSpPr>
            <a:spLocks noGrp="1"/>
          </p:cNvSpPr>
          <p:nvPr>
            <p:ph idx="1"/>
          </p:nvPr>
        </p:nvSpPr>
        <p:spPr>
          <a:xfrm>
            <a:off x="380770" y="1371600"/>
            <a:ext cx="8363938" cy="4708981"/>
          </a:xfrm>
        </p:spPr>
        <p:txBody>
          <a:bodyPr/>
          <a:lstStyle/>
          <a:p>
            <a:r>
              <a:rPr lang="en-GB" dirty="0" smtClean="0"/>
              <a:t>We now have a region of depth values that are the ones closest to the Kinect sensor</a:t>
            </a:r>
          </a:p>
          <a:p>
            <a:r>
              <a:rPr lang="en-GB" dirty="0" smtClean="0"/>
              <a:t>Because the program divided the distance value by 16 to create a byte distance value we actually have all the depth values which are within 16mm of the closest distance from the sensor</a:t>
            </a:r>
          </a:p>
          <a:p>
            <a:r>
              <a:rPr lang="en-GB" dirty="0" smtClean="0"/>
              <a:t>We now need to find out the position that this region represents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29</a:t>
            </a:fld>
            <a:endParaRPr lang="en-US" dirty="0"/>
          </a:p>
        </p:txBody>
      </p:sp>
    </p:spTree>
    <p:extLst>
      <p:ext uri="{BB962C8B-B14F-4D97-AF65-F5344CB8AC3E}">
        <p14:creationId xmlns:p14="http://schemas.microsoft.com/office/powerpoint/2010/main" val="282537919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Kinect Depth Sensor</a:t>
            </a:r>
            <a:endParaRPr lang="en-GB" dirty="0"/>
          </a:p>
        </p:txBody>
      </p:sp>
      <p:sp>
        <p:nvSpPr>
          <p:cNvPr id="3" name="Content Placeholder 2"/>
          <p:cNvSpPr>
            <a:spLocks noGrp="1"/>
          </p:cNvSpPr>
          <p:nvPr>
            <p:ph idx="1"/>
          </p:nvPr>
        </p:nvSpPr>
        <p:spPr>
          <a:xfrm>
            <a:off x="380770" y="1371600"/>
            <a:ext cx="8363938" cy="4628960"/>
          </a:xfrm>
        </p:spPr>
        <p:txBody>
          <a:bodyPr/>
          <a:lstStyle/>
          <a:p>
            <a:r>
              <a:rPr lang="en-GB" dirty="0" smtClean="0"/>
              <a:t>The Kinect depth sensor uses an infra-red projector and infra-red camera</a:t>
            </a:r>
          </a:p>
          <a:p>
            <a:pPr lvl="1"/>
            <a:r>
              <a:rPr lang="en-GB" dirty="0" smtClean="0"/>
              <a:t>The projector draws an array of dots over the scene in front of the sensor</a:t>
            </a:r>
          </a:p>
          <a:p>
            <a:pPr lvl="1"/>
            <a:r>
              <a:rPr lang="en-GB" dirty="0" smtClean="0"/>
              <a:t>The camera views this scene</a:t>
            </a:r>
          </a:p>
          <a:p>
            <a:r>
              <a:rPr lang="en-GB" dirty="0" smtClean="0"/>
              <a:t>Processing elements in the sensor bar then work out the distance from the sensor to  each dot based on the displacement of the reflection</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a:t>
            </a:fld>
            <a:endParaRPr lang="en-US" dirty="0"/>
          </a:p>
        </p:txBody>
      </p:sp>
    </p:spTree>
    <p:extLst>
      <p:ext uri="{BB962C8B-B14F-4D97-AF65-F5344CB8AC3E}">
        <p14:creationId xmlns:p14="http://schemas.microsoft.com/office/powerpoint/2010/main" val="198724923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Averaging to get position</a:t>
            </a:r>
            <a:endParaRPr lang="en-GB" dirty="0"/>
          </a:p>
        </p:txBody>
      </p:sp>
      <p:sp>
        <p:nvSpPr>
          <p:cNvPr id="3" name="Content Placeholder 2"/>
          <p:cNvSpPr>
            <a:spLocks noGrp="1"/>
          </p:cNvSpPr>
          <p:nvPr>
            <p:ph idx="1"/>
          </p:nvPr>
        </p:nvSpPr>
        <p:spPr>
          <a:xfrm>
            <a:off x="380770" y="4107304"/>
            <a:ext cx="8363938" cy="1994392"/>
          </a:xfrm>
        </p:spPr>
        <p:txBody>
          <a:bodyPr/>
          <a:lstStyle/>
          <a:p>
            <a:r>
              <a:rPr lang="en-GB" dirty="0" smtClean="0"/>
              <a:t>Since the region of points should be symmetrical a program can get the position of the centre of the region just by taking an average of the points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30</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6" name="Object 5"/>
          <p:cNvGraphicFramePr>
            <a:graphicFrameLocks noChangeAspect="1"/>
          </p:cNvGraphicFramePr>
          <p:nvPr>
            <p:extLst>
              <p:ext uri="{D42A27DB-BD31-4B8C-83A1-F6EECF244321}">
                <p14:modId xmlns:p14="http://schemas.microsoft.com/office/powerpoint/2010/main" val="3636991237"/>
              </p:ext>
            </p:extLst>
          </p:nvPr>
        </p:nvGraphicFramePr>
        <p:xfrm>
          <a:off x="3162924" y="1349115"/>
          <a:ext cx="2818151" cy="2507183"/>
        </p:xfrm>
        <a:graphic>
          <a:graphicData uri="http://schemas.openxmlformats.org/presentationml/2006/ole">
            <mc:AlternateContent xmlns:mc="http://schemas.openxmlformats.org/markup-compatibility/2006">
              <mc:Choice xmlns:v="urn:schemas-microsoft-com:vml" Requires="v">
                <p:oleObj spid="_x0000_s9223" r:id="rId3" imgW="6175239" imgH="5486400" progId="Unknown">
                  <p:embed/>
                </p:oleObj>
              </mc:Choice>
              <mc:Fallback>
                <p:oleObj r:id="rId3" imgW="6175239" imgH="5486400" progId="Unknown">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2924" y="1349115"/>
                        <a:ext cx="2818151" cy="2507183"/>
                      </a:xfrm>
                      <a:prstGeom prst="rect">
                        <a:avLst/>
                      </a:prstGeom>
                      <a:noFill/>
                    </p:spPr>
                  </p:pic>
                </p:oleObj>
              </mc:Fallback>
            </mc:AlternateContent>
          </a:graphicData>
        </a:graphic>
      </p:graphicFrame>
    </p:spTree>
    <p:extLst>
      <p:ext uri="{BB962C8B-B14F-4D97-AF65-F5344CB8AC3E}">
        <p14:creationId xmlns:p14="http://schemas.microsoft.com/office/powerpoint/2010/main" val="65454132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out the averages</a:t>
            </a:r>
            <a:endParaRPr lang="en-GB" dirty="0"/>
          </a:p>
        </p:txBody>
      </p:sp>
      <p:sp>
        <p:nvSpPr>
          <p:cNvPr id="3" name="Content Placeholder 2"/>
          <p:cNvSpPr>
            <a:spLocks noGrp="1"/>
          </p:cNvSpPr>
          <p:nvPr>
            <p:ph idx="1"/>
          </p:nvPr>
        </p:nvSpPr>
        <p:spPr>
          <a:xfrm>
            <a:off x="380770" y="2863121"/>
            <a:ext cx="8363938" cy="2105192"/>
          </a:xfrm>
        </p:spPr>
        <p:txBody>
          <a:bodyPr/>
          <a:lstStyle/>
          <a:p>
            <a:r>
              <a:rPr lang="en-GB" dirty="0" smtClean="0"/>
              <a:t>The average of a series of values is the sum of the values divided by the number of values</a:t>
            </a:r>
          </a:p>
          <a:p>
            <a:r>
              <a:rPr lang="en-GB" dirty="0" smtClean="0"/>
              <a:t>These are the variables that are going to be used to work these out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31</a:t>
            </a:fld>
            <a:endParaRPr lang="en-US" dirty="0"/>
          </a:p>
        </p:txBody>
      </p:sp>
      <p:sp>
        <p:nvSpPr>
          <p:cNvPr id="5" name="Text Placeholder 4"/>
          <p:cNvSpPr>
            <a:spLocks noGrp="1"/>
          </p:cNvSpPr>
          <p:nvPr>
            <p:ph type="body" sz="quarter" idx="11"/>
          </p:nvPr>
        </p:nvSpPr>
        <p:spPr>
          <a:xfrm>
            <a:off x="346841" y="1403350"/>
            <a:ext cx="8403021" cy="1290335"/>
          </a:xfrm>
        </p:spPr>
        <p:txBody>
          <a:bodyPr/>
          <a:lstStyle/>
          <a:p>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closestXTotal</a:t>
            </a:r>
            <a:r>
              <a:rPr lang="en-GB" dirty="0">
                <a:solidFill>
                  <a:prstClr val="black"/>
                </a:solidFill>
                <a:latin typeface="Consolas"/>
              </a:rPr>
              <a:t> = 0;</a:t>
            </a:r>
          </a:p>
          <a:p>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closestYTotal</a:t>
            </a:r>
            <a:r>
              <a:rPr lang="en-GB" dirty="0">
                <a:solidFill>
                  <a:prstClr val="black"/>
                </a:solidFill>
                <a:latin typeface="Consolas"/>
              </a:rPr>
              <a:t> = 0;</a:t>
            </a:r>
          </a:p>
          <a:p>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closestCount</a:t>
            </a:r>
            <a:r>
              <a:rPr lang="en-GB" dirty="0">
                <a:solidFill>
                  <a:prstClr val="black"/>
                </a:solidFill>
                <a:latin typeface="Consolas"/>
              </a:rPr>
              <a:t> = 0</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304189811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Getting the X and Y values</a:t>
            </a:r>
            <a:endParaRPr lang="en-GB" dirty="0"/>
          </a:p>
        </p:txBody>
      </p:sp>
      <p:sp>
        <p:nvSpPr>
          <p:cNvPr id="7" name="Content Placeholder 6"/>
          <p:cNvSpPr>
            <a:spLocks noGrp="1"/>
          </p:cNvSpPr>
          <p:nvPr>
            <p:ph idx="1"/>
          </p:nvPr>
        </p:nvSpPr>
        <p:spPr>
          <a:xfrm>
            <a:off x="380770" y="1371600"/>
            <a:ext cx="8363938" cy="3213187"/>
          </a:xfrm>
        </p:spPr>
        <p:txBody>
          <a:bodyPr/>
          <a:lstStyle/>
          <a:p>
            <a:r>
              <a:rPr lang="en-GB" dirty="0" smtClean="0"/>
              <a:t>When the program is working through the depth data it is actually using a long thin array</a:t>
            </a:r>
          </a:p>
          <a:p>
            <a:r>
              <a:rPr lang="en-GB" dirty="0" smtClean="0"/>
              <a:t>At any given instant the program has reached a particular position in that array</a:t>
            </a:r>
          </a:p>
          <a:p>
            <a:r>
              <a:rPr lang="en-GB" dirty="0" smtClean="0"/>
              <a:t>This position needs to be converted into X and Y values for averaging</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32</a:t>
            </a:fld>
            <a:endParaRPr lang="en-US" dirty="0"/>
          </a:p>
        </p:txBody>
      </p:sp>
    </p:spTree>
    <p:extLst>
      <p:ext uri="{BB962C8B-B14F-4D97-AF65-F5344CB8AC3E}">
        <p14:creationId xmlns:p14="http://schemas.microsoft.com/office/powerpoint/2010/main" val="46565676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Calculating X and Y</a:t>
            </a:r>
            <a:endParaRPr lang="en-GB" dirty="0"/>
          </a:p>
        </p:txBody>
      </p:sp>
      <p:sp>
        <p:nvSpPr>
          <p:cNvPr id="7" name="Content Placeholder 6"/>
          <p:cNvSpPr>
            <a:spLocks noGrp="1"/>
          </p:cNvSpPr>
          <p:nvPr>
            <p:ph idx="1"/>
          </p:nvPr>
        </p:nvSpPr>
        <p:spPr>
          <a:xfrm>
            <a:off x="380770" y="4811842"/>
            <a:ext cx="8363938" cy="1495794"/>
          </a:xfrm>
        </p:spPr>
        <p:txBody>
          <a:bodyPr/>
          <a:lstStyle/>
          <a:p>
            <a:r>
              <a:rPr lang="en-GB" dirty="0" smtClean="0"/>
              <a:t>The depth information we is supplied in frames that are </a:t>
            </a:r>
            <a:r>
              <a:rPr lang="en-GB" dirty="0" smtClean="0"/>
              <a:t>64</a:t>
            </a:r>
            <a:r>
              <a:rPr lang="en-GB" dirty="0" smtClean="0"/>
              <a:t>0 </a:t>
            </a:r>
            <a:r>
              <a:rPr lang="en-GB" dirty="0" smtClean="0"/>
              <a:t>pixels wide </a:t>
            </a:r>
            <a:r>
              <a:rPr lang="en-GB" dirty="0" smtClean="0"/>
              <a:t>and 480 </a:t>
            </a:r>
            <a:r>
              <a:rPr lang="en-GB" dirty="0" smtClean="0"/>
              <a:t>lines high</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33</a:t>
            </a:fld>
            <a:endParaRPr lang="en-US" dirty="0"/>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 name="Object 2"/>
          <p:cNvGraphicFramePr>
            <a:graphicFrameLocks noChangeAspect="1"/>
          </p:cNvGraphicFramePr>
          <p:nvPr>
            <p:extLst>
              <p:ext uri="{D42A27DB-BD31-4B8C-83A1-F6EECF244321}">
                <p14:modId xmlns:p14="http://schemas.microsoft.com/office/powerpoint/2010/main" val="3761593515"/>
              </p:ext>
            </p:extLst>
          </p:nvPr>
        </p:nvGraphicFramePr>
        <p:xfrm>
          <a:off x="932674" y="1293962"/>
          <a:ext cx="7278652" cy="3278037"/>
        </p:xfrm>
        <a:graphic>
          <a:graphicData uri="http://schemas.openxmlformats.org/presentationml/2006/ole">
            <mc:AlternateContent xmlns:mc="http://schemas.openxmlformats.org/markup-compatibility/2006">
              <mc:Choice xmlns:v="urn:schemas-microsoft-com:vml" Requires="v">
                <p:oleObj spid="_x0000_s11273" name="Visio" r:id="rId3" imgW="6425086" imgH="2879279" progId="Visio.Drawing.11">
                  <p:embed/>
                </p:oleObj>
              </mc:Choice>
              <mc:Fallback>
                <p:oleObj name="Visio" r:id="rId3" imgW="6425086" imgH="2879279" progId="Visio.Drawing.11">
                  <p:embed/>
                  <p:pic>
                    <p:nvPicPr>
                      <p:cNvPr id="0" name="Object 6"/>
                      <p:cNvPicPr>
                        <a:picLocks noChangeAspect="1" noChangeArrowheads="1"/>
                      </p:cNvPicPr>
                      <p:nvPr/>
                    </p:nvPicPr>
                    <p:blipFill>
                      <a:blip r:embed="rId4"/>
                      <a:srcRect/>
                      <a:stretch>
                        <a:fillRect/>
                      </a:stretch>
                    </p:blipFill>
                    <p:spPr bwMode="auto">
                      <a:xfrm>
                        <a:off x="932674" y="1293962"/>
                        <a:ext cx="7278652" cy="3278037"/>
                      </a:xfrm>
                      <a:prstGeom prst="rect">
                        <a:avLst/>
                      </a:prstGeom>
                      <a:noFill/>
                    </p:spPr>
                  </p:pic>
                </p:oleObj>
              </mc:Fallback>
            </mc:AlternateContent>
          </a:graphicData>
        </a:graphic>
      </p:graphicFrame>
    </p:spTree>
    <p:extLst>
      <p:ext uri="{BB962C8B-B14F-4D97-AF65-F5344CB8AC3E}">
        <p14:creationId xmlns:p14="http://schemas.microsoft.com/office/powerpoint/2010/main" val="10085832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Calculating X and Y</a:t>
            </a:r>
            <a:endParaRPr lang="en-GB" dirty="0"/>
          </a:p>
        </p:txBody>
      </p:sp>
      <p:sp>
        <p:nvSpPr>
          <p:cNvPr id="7" name="Content Placeholder 6"/>
          <p:cNvSpPr>
            <a:spLocks noGrp="1"/>
          </p:cNvSpPr>
          <p:nvPr>
            <p:ph idx="1"/>
          </p:nvPr>
        </p:nvSpPr>
        <p:spPr>
          <a:xfrm>
            <a:off x="380770" y="4811842"/>
            <a:ext cx="8363938" cy="1495794"/>
          </a:xfrm>
        </p:spPr>
        <p:txBody>
          <a:bodyPr/>
          <a:lstStyle/>
          <a:p>
            <a:r>
              <a:rPr lang="en-GB" dirty="0" smtClean="0"/>
              <a:t>This diagram shows the X and Y position of a point which is </a:t>
            </a:r>
            <a:r>
              <a:rPr lang="en-GB" dirty="0" smtClean="0"/>
              <a:t>1580</a:t>
            </a:r>
            <a:r>
              <a:rPr lang="en-GB" dirty="0" smtClean="0"/>
              <a:t> </a:t>
            </a:r>
            <a:r>
              <a:rPr lang="en-GB" dirty="0" smtClean="0"/>
              <a:t>pixels from the start of the long thin array</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34</a:t>
            </a:fld>
            <a:endParaRPr lang="en-US" dirty="0"/>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 name="Object 1"/>
          <p:cNvGraphicFramePr>
            <a:graphicFrameLocks noChangeAspect="1"/>
          </p:cNvGraphicFramePr>
          <p:nvPr>
            <p:extLst>
              <p:ext uri="{D42A27DB-BD31-4B8C-83A1-F6EECF244321}">
                <p14:modId xmlns:p14="http://schemas.microsoft.com/office/powerpoint/2010/main" val="3761593515"/>
              </p:ext>
            </p:extLst>
          </p:nvPr>
        </p:nvGraphicFramePr>
        <p:xfrm>
          <a:off x="933450" y="1293813"/>
          <a:ext cx="7277100" cy="3278187"/>
        </p:xfrm>
        <a:graphic>
          <a:graphicData uri="http://schemas.openxmlformats.org/presentationml/2006/ole">
            <mc:AlternateContent xmlns:mc="http://schemas.openxmlformats.org/markup-compatibility/2006">
              <mc:Choice xmlns:v="urn:schemas-microsoft-com:vml" Requires="v">
                <p:oleObj spid="_x0000_s10249" name="Visio" r:id="rId3" imgW="6425086" imgH="2879279" progId="Visio.Drawing.11">
                  <p:embed/>
                </p:oleObj>
              </mc:Choice>
              <mc:Fallback>
                <p:oleObj name="Visio" r:id="rId3" imgW="6425086" imgH="2879279"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50" y="1293813"/>
                        <a:ext cx="7277100" cy="327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939611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Calculating X and Y</a:t>
            </a:r>
            <a:endParaRPr lang="en-GB" dirty="0"/>
          </a:p>
        </p:txBody>
      </p:sp>
      <p:sp>
        <p:nvSpPr>
          <p:cNvPr id="7" name="Content Placeholder 6"/>
          <p:cNvSpPr>
            <a:spLocks noGrp="1"/>
          </p:cNvSpPr>
          <p:nvPr>
            <p:ph idx="1"/>
          </p:nvPr>
        </p:nvSpPr>
        <p:spPr>
          <a:xfrm>
            <a:off x="380770" y="4811842"/>
            <a:ext cx="8363938" cy="1606594"/>
          </a:xfrm>
        </p:spPr>
        <p:txBody>
          <a:bodyPr/>
          <a:lstStyle/>
          <a:p>
            <a:r>
              <a:rPr lang="en-GB" dirty="0" smtClean="0"/>
              <a:t>This location is </a:t>
            </a:r>
            <a:r>
              <a:rPr lang="en-GB" dirty="0" smtClean="0"/>
              <a:t>158</a:t>
            </a:r>
            <a:r>
              <a:rPr lang="en-GB" dirty="0" smtClean="0"/>
              <a:t>0 </a:t>
            </a:r>
            <a:r>
              <a:rPr lang="en-GB" dirty="0" smtClean="0"/>
              <a:t>from the start of the list</a:t>
            </a:r>
          </a:p>
          <a:p>
            <a:r>
              <a:rPr lang="en-GB" dirty="0" smtClean="0"/>
              <a:t>Y is 2 and X is </a:t>
            </a:r>
            <a:r>
              <a:rPr lang="en-GB" dirty="0" smtClean="0"/>
              <a:t>300</a:t>
            </a:r>
            <a:r>
              <a:rPr lang="en-GB" dirty="0" smtClean="0"/>
              <a:t/>
            </a:r>
            <a:br>
              <a:rPr lang="en-GB" dirty="0" smtClean="0"/>
            </a:br>
            <a:r>
              <a:rPr lang="en-GB" dirty="0" smtClean="0"/>
              <a:t>	</a:t>
            </a:r>
            <a:r>
              <a:rPr lang="en-GB" dirty="0" smtClean="0"/>
              <a:t>640</a:t>
            </a:r>
            <a:r>
              <a:rPr lang="en-GB" dirty="0" smtClean="0"/>
              <a:t>*2 </a:t>
            </a:r>
            <a:r>
              <a:rPr lang="en-GB" dirty="0" smtClean="0"/>
              <a:t>+ </a:t>
            </a:r>
            <a:r>
              <a:rPr lang="en-GB" dirty="0" smtClean="0"/>
              <a:t>30</a:t>
            </a:r>
            <a:r>
              <a:rPr lang="en-GB" dirty="0" smtClean="0"/>
              <a:t>0 </a:t>
            </a:r>
            <a:r>
              <a:rPr lang="en-GB" dirty="0" smtClean="0"/>
              <a:t>= </a:t>
            </a:r>
            <a:r>
              <a:rPr lang="en-GB" dirty="0" smtClean="0"/>
              <a:t>1580</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35</a:t>
            </a:fld>
            <a:endParaRPr lang="en-US" dirty="0"/>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2" name="Object 1"/>
          <p:cNvGraphicFramePr>
            <a:graphicFrameLocks noChangeAspect="1"/>
          </p:cNvGraphicFramePr>
          <p:nvPr>
            <p:extLst>
              <p:ext uri="{D42A27DB-BD31-4B8C-83A1-F6EECF244321}">
                <p14:modId xmlns:p14="http://schemas.microsoft.com/office/powerpoint/2010/main" val="3761593515"/>
              </p:ext>
            </p:extLst>
          </p:nvPr>
        </p:nvGraphicFramePr>
        <p:xfrm>
          <a:off x="933450" y="1293813"/>
          <a:ext cx="7277100" cy="3278187"/>
        </p:xfrm>
        <a:graphic>
          <a:graphicData uri="http://schemas.openxmlformats.org/presentationml/2006/ole">
            <mc:AlternateContent xmlns:mc="http://schemas.openxmlformats.org/markup-compatibility/2006">
              <mc:Choice xmlns:v="urn:schemas-microsoft-com:vml" Requires="v">
                <p:oleObj spid="_x0000_s12295" name="Visio" r:id="rId3" imgW="6425086" imgH="2879279" progId="Visio.Drawing.11">
                  <p:embed/>
                </p:oleObj>
              </mc:Choice>
              <mc:Fallback>
                <p:oleObj name="Visio" r:id="rId3" imgW="6425086" imgH="2879279"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50" y="1293813"/>
                        <a:ext cx="7277100" cy="327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8335266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Calculating X and Y</a:t>
            </a:r>
            <a:endParaRPr lang="en-GB" dirty="0"/>
          </a:p>
        </p:txBody>
      </p:sp>
      <p:sp>
        <p:nvSpPr>
          <p:cNvPr id="3" name="Content Placeholder 2"/>
          <p:cNvSpPr>
            <a:spLocks noGrp="1"/>
          </p:cNvSpPr>
          <p:nvPr>
            <p:ph idx="1"/>
          </p:nvPr>
        </p:nvSpPr>
        <p:spPr>
          <a:xfrm>
            <a:off x="380770" y="2533338"/>
            <a:ext cx="8363938" cy="2714589"/>
          </a:xfrm>
        </p:spPr>
        <p:txBody>
          <a:bodyPr/>
          <a:lstStyle/>
          <a:p>
            <a:r>
              <a:rPr lang="en-GB" dirty="0"/>
              <a:t>The control variable </a:t>
            </a:r>
            <a:r>
              <a:rPr lang="en-GB" dirty="0">
                <a:latin typeface="Consolas" pitchFamily="49" charset="0"/>
                <a:cs typeface="Consolas" pitchFamily="49" charset="0"/>
              </a:rPr>
              <a:t>i</a:t>
            </a:r>
            <a:r>
              <a:rPr lang="en-GB" dirty="0"/>
              <a:t> contains the position in the array of depth </a:t>
            </a:r>
            <a:r>
              <a:rPr lang="en-GB" dirty="0" smtClean="0"/>
              <a:t>values</a:t>
            </a:r>
          </a:p>
          <a:p>
            <a:r>
              <a:rPr lang="en-GB" dirty="0" smtClean="0"/>
              <a:t>The modulus operator (</a:t>
            </a:r>
            <a:r>
              <a:rPr lang="en-GB" dirty="0" smtClean="0">
                <a:latin typeface="Consolas" pitchFamily="49" charset="0"/>
                <a:cs typeface="Consolas" pitchFamily="49" charset="0"/>
              </a:rPr>
              <a:t>%</a:t>
            </a:r>
            <a:r>
              <a:rPr lang="en-GB" dirty="0" smtClean="0"/>
              <a:t>) gives the value of X and the divide operator (</a:t>
            </a:r>
            <a:r>
              <a:rPr lang="en-GB" dirty="0" smtClean="0">
                <a:latin typeface="Consolas" pitchFamily="49" charset="0"/>
                <a:cs typeface="Consolas" pitchFamily="49" charset="0"/>
              </a:rPr>
              <a:t>/</a:t>
            </a:r>
            <a:r>
              <a:rPr lang="en-GB" dirty="0" smtClean="0"/>
              <a:t>) gives the Y value</a:t>
            </a:r>
          </a:p>
          <a:p>
            <a:r>
              <a:rPr lang="en-GB" dirty="0" smtClean="0"/>
              <a:t>Both these calculations produce integer results</a:t>
            </a:r>
          </a:p>
        </p:txBody>
      </p:sp>
      <p:sp>
        <p:nvSpPr>
          <p:cNvPr id="4" name="Slide Number Placeholder 3"/>
          <p:cNvSpPr>
            <a:spLocks noGrp="1"/>
          </p:cNvSpPr>
          <p:nvPr>
            <p:ph type="sldNum" sz="quarter" idx="10"/>
          </p:nvPr>
        </p:nvSpPr>
        <p:spPr/>
        <p:txBody>
          <a:bodyPr/>
          <a:lstStyle/>
          <a:p>
            <a:fld id="{271031BA-9959-4FE2-909F-37D65262A7B4}" type="slidenum">
              <a:rPr lang="en-US" smtClean="0"/>
              <a:pPr/>
              <a:t>36</a:t>
            </a:fld>
            <a:endParaRPr lang="en-US" dirty="0"/>
          </a:p>
        </p:txBody>
      </p:sp>
      <p:sp>
        <p:nvSpPr>
          <p:cNvPr id="5" name="Text Placeholder 4"/>
          <p:cNvSpPr>
            <a:spLocks noGrp="1"/>
          </p:cNvSpPr>
          <p:nvPr>
            <p:ph type="body" sz="quarter" idx="11"/>
          </p:nvPr>
        </p:nvSpPr>
        <p:spPr>
          <a:xfrm>
            <a:off x="346841" y="1403350"/>
            <a:ext cx="8403021" cy="884070"/>
          </a:xfrm>
        </p:spPr>
        <p:txBody>
          <a:bodyPr/>
          <a:lstStyle/>
          <a:p>
            <a:r>
              <a:rPr lang="en-GB" dirty="0" err="1">
                <a:solidFill>
                  <a:srgbClr val="0000FF"/>
                </a:solidFill>
                <a:latin typeface="Consolas"/>
              </a:rPr>
              <a:t>int</a:t>
            </a:r>
            <a:r>
              <a:rPr lang="en-GB" dirty="0">
                <a:solidFill>
                  <a:prstClr val="black"/>
                </a:solidFill>
                <a:latin typeface="Consolas"/>
              </a:rPr>
              <a:t> X = i % </a:t>
            </a:r>
            <a:r>
              <a:rPr lang="en-GB" dirty="0" err="1">
                <a:solidFill>
                  <a:prstClr val="black"/>
                </a:solidFill>
                <a:latin typeface="Consolas"/>
              </a:rPr>
              <a:t>image.Width</a:t>
            </a:r>
            <a:r>
              <a:rPr lang="en-GB" dirty="0">
                <a:solidFill>
                  <a:prstClr val="black"/>
                </a:solidFill>
                <a:latin typeface="Consolas"/>
              </a:rPr>
              <a:t>;</a:t>
            </a:r>
          </a:p>
          <a:p>
            <a:r>
              <a:rPr lang="en-GB" dirty="0" err="1">
                <a:solidFill>
                  <a:srgbClr val="0000FF"/>
                </a:solidFill>
                <a:latin typeface="Consolas"/>
              </a:rPr>
              <a:t>int</a:t>
            </a:r>
            <a:r>
              <a:rPr lang="en-GB" dirty="0">
                <a:solidFill>
                  <a:prstClr val="black"/>
                </a:solidFill>
                <a:latin typeface="Consolas"/>
              </a:rPr>
              <a:t> Y = i / </a:t>
            </a:r>
            <a:r>
              <a:rPr lang="en-GB" dirty="0" err="1">
                <a:solidFill>
                  <a:prstClr val="black"/>
                </a:solidFill>
                <a:latin typeface="Consolas"/>
              </a:rPr>
              <a:t>image.Width</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404201474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Complete Loop</a:t>
            </a:r>
            <a:endParaRPr lang="en-GB" dirty="0"/>
          </a:p>
        </p:txBody>
      </p:sp>
      <p:sp>
        <p:nvSpPr>
          <p:cNvPr id="3" name="Content Placeholder 2"/>
          <p:cNvSpPr>
            <a:spLocks noGrp="1"/>
          </p:cNvSpPr>
          <p:nvPr>
            <p:ph idx="1"/>
          </p:nvPr>
        </p:nvSpPr>
        <p:spPr>
          <a:xfrm>
            <a:off x="380770" y="5456420"/>
            <a:ext cx="8363938" cy="997196"/>
          </a:xfrm>
        </p:spPr>
        <p:txBody>
          <a:bodyPr/>
          <a:lstStyle/>
          <a:p>
            <a:r>
              <a:rPr lang="en-GB" dirty="0" smtClean="0"/>
              <a:t>This works through the depth bitmap and calculates the cursor positions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37</a:t>
            </a:fld>
            <a:endParaRPr lang="en-US" dirty="0"/>
          </a:p>
        </p:txBody>
      </p:sp>
      <p:sp>
        <p:nvSpPr>
          <p:cNvPr id="5" name="Text Placeholder 4"/>
          <p:cNvSpPr>
            <a:spLocks noGrp="1"/>
          </p:cNvSpPr>
          <p:nvPr>
            <p:ph type="body" sz="quarter" idx="11"/>
          </p:nvPr>
        </p:nvSpPr>
        <p:spPr>
          <a:xfrm>
            <a:off x="331851" y="1133528"/>
            <a:ext cx="8403021" cy="4146502"/>
          </a:xfrm>
        </p:spPr>
        <p:txBody>
          <a:bodyPr/>
          <a:lstStyle/>
          <a:p>
            <a:r>
              <a:rPr lang="en-GB" sz="2000" dirty="0">
                <a:solidFill>
                  <a:srgbClr val="0000FF"/>
                </a:solidFill>
                <a:latin typeface="Consolas"/>
              </a:rPr>
              <a:t>for</a:t>
            </a:r>
            <a:r>
              <a:rPr lang="en-GB" sz="2000" dirty="0">
                <a:solidFill>
                  <a:prstClr val="black"/>
                </a:solidFill>
                <a:latin typeface="Consolas"/>
              </a:rPr>
              <a:t> (</a:t>
            </a:r>
            <a:r>
              <a:rPr lang="en-GB" sz="2000" dirty="0" err="1">
                <a:solidFill>
                  <a:srgbClr val="0000FF"/>
                </a:solidFill>
                <a:latin typeface="Consolas"/>
              </a:rPr>
              <a:t>int</a:t>
            </a:r>
            <a:r>
              <a:rPr lang="en-GB" sz="2000" dirty="0">
                <a:solidFill>
                  <a:prstClr val="black"/>
                </a:solidFill>
                <a:latin typeface="Consolas"/>
              </a:rPr>
              <a:t> i = 0; i &lt; </a:t>
            </a:r>
            <a:r>
              <a:rPr lang="en-GB" sz="2000" dirty="0" err="1">
                <a:solidFill>
                  <a:prstClr val="black"/>
                </a:solidFill>
                <a:latin typeface="Consolas"/>
              </a:rPr>
              <a:t>bitmap.Length</a:t>
            </a:r>
            <a:r>
              <a:rPr lang="en-GB" sz="2000" dirty="0">
                <a:solidFill>
                  <a:prstClr val="black"/>
                </a:solidFill>
                <a:latin typeface="Consolas"/>
              </a:rPr>
              <a:t>; i++)</a:t>
            </a:r>
          </a:p>
          <a:p>
            <a:r>
              <a:rPr lang="en-GB" sz="2000" dirty="0">
                <a:solidFill>
                  <a:prstClr val="black"/>
                </a:solidFill>
                <a:latin typeface="Consolas"/>
              </a:rPr>
              <a:t>{</a:t>
            </a:r>
          </a:p>
          <a:p>
            <a:r>
              <a:rPr lang="en-GB" sz="2000" dirty="0" smtClean="0">
                <a:solidFill>
                  <a:srgbClr val="0000FF"/>
                </a:solidFill>
                <a:latin typeface="Consolas"/>
              </a:rPr>
              <a:t>    if</a:t>
            </a:r>
            <a:r>
              <a:rPr lang="en-GB" sz="2000" dirty="0" smtClean="0">
                <a:solidFill>
                  <a:prstClr val="black"/>
                </a:solidFill>
                <a:latin typeface="Consolas"/>
              </a:rPr>
              <a:t> </a:t>
            </a:r>
            <a:r>
              <a:rPr lang="en-GB" sz="2000" dirty="0">
                <a:solidFill>
                  <a:prstClr val="black"/>
                </a:solidFill>
                <a:latin typeface="Consolas"/>
              </a:rPr>
              <a:t>(</a:t>
            </a:r>
            <a:r>
              <a:rPr lang="en-GB" sz="2000" dirty="0" err="1">
                <a:solidFill>
                  <a:prstClr val="black"/>
                </a:solidFill>
                <a:latin typeface="Consolas"/>
              </a:rPr>
              <a:t>depthBytes</a:t>
            </a:r>
            <a:r>
              <a:rPr lang="en-GB" sz="2000" dirty="0">
                <a:solidFill>
                  <a:prstClr val="black"/>
                </a:solidFill>
                <a:latin typeface="Consolas"/>
              </a:rPr>
              <a:t>[i] == </a:t>
            </a:r>
            <a:r>
              <a:rPr lang="en-GB" sz="2000" dirty="0" err="1">
                <a:solidFill>
                  <a:prstClr val="black"/>
                </a:solidFill>
                <a:latin typeface="Consolas"/>
              </a:rPr>
              <a:t>closestByte</a:t>
            </a:r>
            <a:r>
              <a:rPr lang="en-GB" sz="2000" dirty="0" smtClean="0">
                <a:solidFill>
                  <a:prstClr val="black"/>
                </a:solidFill>
                <a:latin typeface="Consolas"/>
              </a:rPr>
              <a:t>) {</a:t>
            </a:r>
            <a:endParaRPr lang="en-GB" sz="2000" dirty="0">
              <a:solidFill>
                <a:prstClr val="black"/>
              </a:solidFill>
              <a:latin typeface="Consolas"/>
            </a:endParaRPr>
          </a:p>
          <a:p>
            <a:r>
              <a:rPr lang="en-GB" sz="2000" dirty="0" smtClean="0">
                <a:solidFill>
                  <a:srgbClr val="008000"/>
                </a:solidFill>
                <a:latin typeface="Consolas"/>
              </a:rPr>
              <a:t>        // </a:t>
            </a:r>
            <a:r>
              <a:rPr lang="en-GB" sz="2000" dirty="0">
                <a:solidFill>
                  <a:srgbClr val="008000"/>
                </a:solidFill>
                <a:latin typeface="Consolas"/>
              </a:rPr>
              <a:t>Calculate X and Y</a:t>
            </a:r>
            <a:endParaRPr lang="en-GB" sz="2000" dirty="0">
              <a:solidFill>
                <a:prstClr val="black"/>
              </a:solidFill>
              <a:latin typeface="Consolas"/>
            </a:endParaRPr>
          </a:p>
          <a:p>
            <a:r>
              <a:rPr lang="en-GB" sz="2000" dirty="0">
                <a:solidFill>
                  <a:prstClr val="black"/>
                </a:solidFill>
                <a:latin typeface="Consolas"/>
              </a:rPr>
              <a:t>        </a:t>
            </a:r>
            <a:r>
              <a:rPr lang="en-GB" sz="2000" dirty="0" err="1">
                <a:solidFill>
                  <a:srgbClr val="0000FF"/>
                </a:solidFill>
                <a:latin typeface="Consolas"/>
              </a:rPr>
              <a:t>int</a:t>
            </a:r>
            <a:r>
              <a:rPr lang="en-GB" sz="2000" dirty="0">
                <a:solidFill>
                  <a:prstClr val="black"/>
                </a:solidFill>
                <a:latin typeface="Consolas"/>
              </a:rPr>
              <a:t> X = i % </a:t>
            </a:r>
            <a:r>
              <a:rPr lang="en-GB" sz="2000" dirty="0" err="1">
                <a:solidFill>
                  <a:prstClr val="black"/>
                </a:solidFill>
                <a:latin typeface="Consolas"/>
              </a:rPr>
              <a:t>image.Width</a:t>
            </a:r>
            <a:r>
              <a:rPr lang="en-GB" sz="2000" dirty="0">
                <a:solidFill>
                  <a:prstClr val="black"/>
                </a:solidFill>
                <a:latin typeface="Consolas"/>
              </a:rPr>
              <a:t>;</a:t>
            </a:r>
          </a:p>
          <a:p>
            <a:r>
              <a:rPr lang="en-GB" sz="2000" dirty="0">
                <a:solidFill>
                  <a:prstClr val="black"/>
                </a:solidFill>
                <a:latin typeface="Consolas"/>
              </a:rPr>
              <a:t>        </a:t>
            </a:r>
            <a:r>
              <a:rPr lang="en-GB" sz="2000" dirty="0" err="1">
                <a:solidFill>
                  <a:srgbClr val="0000FF"/>
                </a:solidFill>
                <a:latin typeface="Consolas"/>
              </a:rPr>
              <a:t>int</a:t>
            </a:r>
            <a:r>
              <a:rPr lang="en-GB" sz="2000" dirty="0">
                <a:solidFill>
                  <a:prstClr val="black"/>
                </a:solidFill>
                <a:latin typeface="Consolas"/>
              </a:rPr>
              <a:t> Y = i / </a:t>
            </a:r>
            <a:r>
              <a:rPr lang="en-GB" sz="2000" dirty="0" err="1">
                <a:solidFill>
                  <a:prstClr val="black"/>
                </a:solidFill>
                <a:latin typeface="Consolas"/>
              </a:rPr>
              <a:t>image.Width</a:t>
            </a:r>
            <a:r>
              <a:rPr lang="en-GB" sz="2000" dirty="0">
                <a:solidFill>
                  <a:prstClr val="black"/>
                </a:solidFill>
                <a:latin typeface="Consolas"/>
              </a:rPr>
              <a:t>;</a:t>
            </a:r>
          </a:p>
          <a:p>
            <a:r>
              <a:rPr lang="en-GB" sz="2000" dirty="0">
                <a:solidFill>
                  <a:prstClr val="black"/>
                </a:solidFill>
                <a:latin typeface="Consolas"/>
              </a:rPr>
              <a:t>        </a:t>
            </a:r>
            <a:r>
              <a:rPr lang="en-GB" sz="2000" dirty="0">
                <a:solidFill>
                  <a:srgbClr val="008000"/>
                </a:solidFill>
                <a:latin typeface="Consolas"/>
              </a:rPr>
              <a:t>// Add these to the total</a:t>
            </a:r>
            <a:endParaRPr lang="en-GB" sz="2000" dirty="0">
              <a:solidFill>
                <a:prstClr val="black"/>
              </a:solidFill>
              <a:latin typeface="Consolas"/>
            </a:endParaRPr>
          </a:p>
          <a:p>
            <a:r>
              <a:rPr lang="en-GB" sz="2000" dirty="0">
                <a:solidFill>
                  <a:prstClr val="black"/>
                </a:solidFill>
                <a:latin typeface="Consolas"/>
              </a:rPr>
              <a:t>        </a:t>
            </a:r>
            <a:r>
              <a:rPr lang="en-GB" sz="2000" dirty="0" err="1">
                <a:solidFill>
                  <a:prstClr val="black"/>
                </a:solidFill>
                <a:latin typeface="Consolas"/>
              </a:rPr>
              <a:t>closestXTotal</a:t>
            </a:r>
            <a:r>
              <a:rPr lang="en-GB" sz="2000" dirty="0">
                <a:solidFill>
                  <a:prstClr val="black"/>
                </a:solidFill>
                <a:latin typeface="Consolas"/>
              </a:rPr>
              <a:t> += X;</a:t>
            </a:r>
          </a:p>
          <a:p>
            <a:r>
              <a:rPr lang="en-GB" sz="2000" dirty="0">
                <a:solidFill>
                  <a:prstClr val="black"/>
                </a:solidFill>
                <a:latin typeface="Consolas"/>
              </a:rPr>
              <a:t>        </a:t>
            </a:r>
            <a:r>
              <a:rPr lang="en-GB" sz="2000" dirty="0" err="1">
                <a:solidFill>
                  <a:prstClr val="black"/>
                </a:solidFill>
                <a:latin typeface="Consolas"/>
              </a:rPr>
              <a:t>closestYTotal</a:t>
            </a:r>
            <a:r>
              <a:rPr lang="en-GB" sz="2000" dirty="0">
                <a:solidFill>
                  <a:prstClr val="black"/>
                </a:solidFill>
                <a:latin typeface="Consolas"/>
              </a:rPr>
              <a:t> += Y;</a:t>
            </a:r>
          </a:p>
          <a:p>
            <a:r>
              <a:rPr lang="en-GB" sz="2000" dirty="0">
                <a:solidFill>
                  <a:prstClr val="black"/>
                </a:solidFill>
                <a:latin typeface="Consolas"/>
              </a:rPr>
              <a:t>        </a:t>
            </a:r>
            <a:r>
              <a:rPr lang="en-GB" sz="2000" dirty="0" err="1">
                <a:solidFill>
                  <a:prstClr val="black"/>
                </a:solidFill>
                <a:latin typeface="Consolas"/>
              </a:rPr>
              <a:t>closestCount</a:t>
            </a:r>
            <a:r>
              <a:rPr lang="en-GB" sz="2000" dirty="0">
                <a:solidFill>
                  <a:prstClr val="black"/>
                </a:solidFill>
                <a:latin typeface="Consolas"/>
              </a:rPr>
              <a:t>++;</a:t>
            </a:r>
          </a:p>
          <a:p>
            <a:r>
              <a:rPr lang="en-GB" sz="2000" dirty="0">
                <a:solidFill>
                  <a:prstClr val="black"/>
                </a:solidFill>
                <a:latin typeface="Consolas"/>
              </a:rPr>
              <a:t>    }</a:t>
            </a:r>
          </a:p>
          <a:p>
            <a:r>
              <a:rPr lang="en-GB" sz="2000" dirty="0" smtClean="0">
                <a:solidFill>
                  <a:prstClr val="black"/>
                </a:solidFill>
                <a:latin typeface="Consolas"/>
              </a:rPr>
              <a:t>}</a:t>
            </a:r>
            <a:endParaRPr lang="en-GB" sz="2800" dirty="0">
              <a:solidFill>
                <a:prstClr val="black"/>
              </a:solidFill>
              <a:latin typeface="Consolas"/>
            </a:endParaRPr>
          </a:p>
        </p:txBody>
      </p:sp>
    </p:spTree>
    <p:extLst>
      <p:ext uri="{BB962C8B-B14F-4D97-AF65-F5344CB8AC3E}">
        <p14:creationId xmlns:p14="http://schemas.microsoft.com/office/powerpoint/2010/main" val="288690993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Calculating the Averages</a:t>
            </a:r>
            <a:endParaRPr lang="en-GB" dirty="0"/>
          </a:p>
        </p:txBody>
      </p:sp>
      <p:sp>
        <p:nvSpPr>
          <p:cNvPr id="3" name="Content Placeholder 2"/>
          <p:cNvSpPr>
            <a:spLocks noGrp="1"/>
          </p:cNvSpPr>
          <p:nvPr>
            <p:ph idx="1"/>
          </p:nvPr>
        </p:nvSpPr>
        <p:spPr>
          <a:xfrm>
            <a:off x="380770" y="2653259"/>
            <a:ext cx="8363938" cy="2714589"/>
          </a:xfrm>
        </p:spPr>
        <p:txBody>
          <a:bodyPr/>
          <a:lstStyle/>
          <a:p>
            <a:r>
              <a:rPr lang="en-GB" dirty="0" smtClean="0"/>
              <a:t>Once the program has the total and count values it can work out the averages</a:t>
            </a:r>
          </a:p>
          <a:p>
            <a:r>
              <a:rPr lang="en-GB" dirty="0" smtClean="0"/>
              <a:t>These should give the position of the cursor in pixels</a:t>
            </a:r>
          </a:p>
          <a:p>
            <a:r>
              <a:rPr lang="en-GB" dirty="0" smtClean="0"/>
              <a:t>It will be a floating point value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38</a:t>
            </a:fld>
            <a:endParaRPr lang="en-US" dirty="0"/>
          </a:p>
        </p:txBody>
      </p:sp>
      <p:sp>
        <p:nvSpPr>
          <p:cNvPr id="5" name="Text Placeholder 4"/>
          <p:cNvSpPr>
            <a:spLocks noGrp="1"/>
          </p:cNvSpPr>
          <p:nvPr>
            <p:ph type="body" sz="quarter" idx="11"/>
          </p:nvPr>
        </p:nvSpPr>
        <p:spPr>
          <a:xfrm>
            <a:off x="346841" y="1403350"/>
            <a:ext cx="8403021" cy="884070"/>
          </a:xfrm>
        </p:spPr>
        <p:txBody>
          <a:bodyPr/>
          <a:lstStyle/>
          <a:p>
            <a:r>
              <a:rPr lang="en-GB" dirty="0">
                <a:solidFill>
                  <a:srgbClr val="0000FF"/>
                </a:solidFill>
                <a:latin typeface="Consolas"/>
              </a:rPr>
              <a:t>float</a:t>
            </a:r>
            <a:r>
              <a:rPr lang="en-GB" dirty="0">
                <a:solidFill>
                  <a:prstClr val="black"/>
                </a:solidFill>
                <a:latin typeface="Consolas"/>
              </a:rPr>
              <a:t> </a:t>
            </a:r>
            <a:r>
              <a:rPr lang="en-GB" dirty="0" err="1">
                <a:solidFill>
                  <a:prstClr val="black"/>
                </a:solidFill>
                <a:latin typeface="Consolas"/>
              </a:rPr>
              <a:t>closestX</a:t>
            </a:r>
            <a:r>
              <a:rPr lang="en-GB" dirty="0">
                <a:solidFill>
                  <a:prstClr val="black"/>
                </a:solidFill>
                <a:latin typeface="Consolas"/>
              </a:rPr>
              <a:t> = (</a:t>
            </a:r>
            <a:r>
              <a:rPr lang="en-GB" dirty="0">
                <a:solidFill>
                  <a:srgbClr val="0000FF"/>
                </a:solidFill>
                <a:latin typeface="Consolas"/>
              </a:rPr>
              <a:t>float</a:t>
            </a:r>
            <a:r>
              <a:rPr lang="en-GB" dirty="0">
                <a:solidFill>
                  <a:prstClr val="black"/>
                </a:solidFill>
                <a:latin typeface="Consolas"/>
              </a:rPr>
              <a:t>)</a:t>
            </a:r>
            <a:r>
              <a:rPr lang="en-GB" dirty="0" err="1">
                <a:solidFill>
                  <a:prstClr val="black"/>
                </a:solidFill>
                <a:latin typeface="Consolas"/>
              </a:rPr>
              <a:t>closestXTotal</a:t>
            </a:r>
            <a:r>
              <a:rPr lang="en-GB" dirty="0">
                <a:solidFill>
                  <a:prstClr val="black"/>
                </a:solidFill>
                <a:latin typeface="Consolas"/>
              </a:rPr>
              <a:t> / </a:t>
            </a:r>
            <a:r>
              <a:rPr lang="en-GB" dirty="0" err="1">
                <a:solidFill>
                  <a:prstClr val="black"/>
                </a:solidFill>
                <a:latin typeface="Consolas"/>
              </a:rPr>
              <a:t>closestCount</a:t>
            </a:r>
            <a:r>
              <a:rPr lang="en-GB" dirty="0">
                <a:solidFill>
                  <a:prstClr val="black"/>
                </a:solidFill>
                <a:latin typeface="Consolas"/>
              </a:rPr>
              <a:t>;</a:t>
            </a:r>
          </a:p>
          <a:p>
            <a:r>
              <a:rPr lang="en-GB" dirty="0">
                <a:solidFill>
                  <a:srgbClr val="0000FF"/>
                </a:solidFill>
                <a:latin typeface="Consolas"/>
              </a:rPr>
              <a:t>float</a:t>
            </a:r>
            <a:r>
              <a:rPr lang="en-GB" dirty="0">
                <a:solidFill>
                  <a:prstClr val="black"/>
                </a:solidFill>
                <a:latin typeface="Consolas"/>
              </a:rPr>
              <a:t> </a:t>
            </a:r>
            <a:r>
              <a:rPr lang="en-GB" dirty="0" err="1">
                <a:solidFill>
                  <a:prstClr val="black"/>
                </a:solidFill>
                <a:latin typeface="Consolas"/>
              </a:rPr>
              <a:t>closestY</a:t>
            </a:r>
            <a:r>
              <a:rPr lang="en-GB" dirty="0">
                <a:solidFill>
                  <a:prstClr val="black"/>
                </a:solidFill>
                <a:latin typeface="Consolas"/>
              </a:rPr>
              <a:t> = (</a:t>
            </a:r>
            <a:r>
              <a:rPr lang="en-GB" dirty="0">
                <a:solidFill>
                  <a:srgbClr val="0000FF"/>
                </a:solidFill>
                <a:latin typeface="Consolas"/>
              </a:rPr>
              <a:t>float</a:t>
            </a:r>
            <a:r>
              <a:rPr lang="en-GB" dirty="0">
                <a:solidFill>
                  <a:prstClr val="black"/>
                </a:solidFill>
                <a:latin typeface="Consolas"/>
              </a:rPr>
              <a:t>)</a:t>
            </a:r>
            <a:r>
              <a:rPr lang="en-GB" dirty="0" err="1">
                <a:solidFill>
                  <a:prstClr val="black"/>
                </a:solidFill>
                <a:latin typeface="Consolas"/>
              </a:rPr>
              <a:t>closestYTotal</a:t>
            </a:r>
            <a:r>
              <a:rPr lang="en-GB" dirty="0">
                <a:solidFill>
                  <a:prstClr val="black"/>
                </a:solidFill>
                <a:latin typeface="Consolas"/>
              </a:rPr>
              <a:t> / </a:t>
            </a:r>
            <a:r>
              <a:rPr lang="en-GB" dirty="0" err="1">
                <a:solidFill>
                  <a:prstClr val="black"/>
                </a:solidFill>
                <a:latin typeface="Consolas"/>
              </a:rPr>
              <a:t>closestCount</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123477666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useful averages</a:t>
            </a:r>
            <a:endParaRPr lang="en-GB" dirty="0"/>
          </a:p>
        </p:txBody>
      </p:sp>
      <p:sp>
        <p:nvSpPr>
          <p:cNvPr id="3" name="Content Placeholder 2"/>
          <p:cNvSpPr>
            <a:spLocks noGrp="1"/>
          </p:cNvSpPr>
          <p:nvPr>
            <p:ph idx="1"/>
          </p:nvPr>
        </p:nvSpPr>
        <p:spPr>
          <a:xfrm>
            <a:off x="380770" y="3282846"/>
            <a:ext cx="8363938" cy="2603790"/>
          </a:xfrm>
        </p:spPr>
        <p:txBody>
          <a:bodyPr/>
          <a:lstStyle/>
          <a:p>
            <a:r>
              <a:rPr lang="en-GB" dirty="0" smtClean="0"/>
              <a:t>They users of the cursor should not have to know the dimensions of the depth image</a:t>
            </a:r>
          </a:p>
          <a:p>
            <a:r>
              <a:rPr lang="en-GB" dirty="0" smtClean="0"/>
              <a:t>The best way to make the cursor position available is as a value between 0 and 1, as a fraction of the display size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39</a:t>
            </a:fld>
            <a:endParaRPr lang="en-US" dirty="0"/>
          </a:p>
        </p:txBody>
      </p:sp>
      <p:sp>
        <p:nvSpPr>
          <p:cNvPr id="5" name="Text Placeholder 4"/>
          <p:cNvSpPr>
            <a:spLocks noGrp="1"/>
          </p:cNvSpPr>
          <p:nvPr>
            <p:ph type="body" sz="quarter" idx="11"/>
          </p:nvPr>
        </p:nvSpPr>
        <p:spPr>
          <a:xfrm>
            <a:off x="346841" y="1403350"/>
            <a:ext cx="8403021" cy="1622734"/>
          </a:xfrm>
        </p:spPr>
        <p:txBody>
          <a:bodyPr/>
          <a:lstStyle/>
          <a:p>
            <a:r>
              <a:rPr lang="en-GB" dirty="0">
                <a:solidFill>
                  <a:srgbClr val="008000"/>
                </a:solidFill>
                <a:latin typeface="Consolas"/>
              </a:rPr>
              <a:t>// work out the cursor positions as a </a:t>
            </a:r>
            <a:r>
              <a:rPr lang="en-GB" dirty="0" smtClean="0">
                <a:solidFill>
                  <a:srgbClr val="008000"/>
                </a:solidFill>
                <a:latin typeface="Consolas"/>
              </a:rPr>
              <a:t/>
            </a:r>
            <a:br>
              <a:rPr lang="en-GB" dirty="0" smtClean="0">
                <a:solidFill>
                  <a:srgbClr val="008000"/>
                </a:solidFill>
                <a:latin typeface="Consolas"/>
              </a:rPr>
            </a:br>
            <a:r>
              <a:rPr lang="en-GB" dirty="0" smtClean="0">
                <a:solidFill>
                  <a:srgbClr val="008000"/>
                </a:solidFill>
                <a:latin typeface="Consolas"/>
              </a:rPr>
              <a:t>// fraction </a:t>
            </a:r>
            <a:r>
              <a:rPr lang="en-GB" dirty="0">
                <a:solidFill>
                  <a:srgbClr val="008000"/>
                </a:solidFill>
                <a:latin typeface="Consolas"/>
              </a:rPr>
              <a:t>of the screen size</a:t>
            </a:r>
            <a:endParaRPr lang="en-GB" dirty="0">
              <a:solidFill>
                <a:prstClr val="black"/>
              </a:solidFill>
              <a:latin typeface="Consolas"/>
            </a:endParaRPr>
          </a:p>
          <a:p>
            <a:r>
              <a:rPr lang="en-GB" dirty="0" err="1">
                <a:solidFill>
                  <a:prstClr val="black"/>
                </a:solidFill>
                <a:latin typeface="Consolas"/>
              </a:rPr>
              <a:t>cursorX</a:t>
            </a:r>
            <a:r>
              <a:rPr lang="en-GB" dirty="0">
                <a:solidFill>
                  <a:prstClr val="black"/>
                </a:solidFill>
                <a:latin typeface="Consolas"/>
              </a:rPr>
              <a:t> = </a:t>
            </a:r>
            <a:r>
              <a:rPr lang="en-GB" dirty="0" err="1">
                <a:solidFill>
                  <a:prstClr val="black"/>
                </a:solidFill>
                <a:latin typeface="Consolas"/>
              </a:rPr>
              <a:t>closestX</a:t>
            </a:r>
            <a:r>
              <a:rPr lang="en-GB" dirty="0">
                <a:solidFill>
                  <a:prstClr val="black"/>
                </a:solidFill>
                <a:latin typeface="Consolas"/>
              </a:rPr>
              <a:t> / </a:t>
            </a:r>
            <a:r>
              <a:rPr lang="en-GB" dirty="0" err="1">
                <a:solidFill>
                  <a:prstClr val="black"/>
                </a:solidFill>
                <a:latin typeface="Consolas"/>
              </a:rPr>
              <a:t>image.Width</a:t>
            </a:r>
            <a:r>
              <a:rPr lang="en-GB" dirty="0">
                <a:solidFill>
                  <a:prstClr val="black"/>
                </a:solidFill>
                <a:latin typeface="Consolas"/>
              </a:rPr>
              <a:t>;</a:t>
            </a:r>
          </a:p>
          <a:p>
            <a:r>
              <a:rPr lang="en-GB" dirty="0" err="1">
                <a:solidFill>
                  <a:prstClr val="black"/>
                </a:solidFill>
                <a:latin typeface="Consolas"/>
              </a:rPr>
              <a:t>cursorY</a:t>
            </a:r>
            <a:r>
              <a:rPr lang="en-GB" dirty="0">
                <a:solidFill>
                  <a:prstClr val="black"/>
                </a:solidFill>
                <a:latin typeface="Consolas"/>
              </a:rPr>
              <a:t> = </a:t>
            </a:r>
            <a:r>
              <a:rPr lang="en-GB" dirty="0" err="1">
                <a:solidFill>
                  <a:prstClr val="black"/>
                </a:solidFill>
                <a:latin typeface="Consolas"/>
              </a:rPr>
              <a:t>closestY</a:t>
            </a:r>
            <a:r>
              <a:rPr lang="en-GB" dirty="0">
                <a:solidFill>
                  <a:prstClr val="black"/>
                </a:solidFill>
                <a:latin typeface="Consolas"/>
              </a:rPr>
              <a:t> / </a:t>
            </a:r>
            <a:r>
              <a:rPr lang="en-GB" dirty="0" err="1">
                <a:solidFill>
                  <a:prstClr val="black"/>
                </a:solidFill>
                <a:latin typeface="Consolas"/>
              </a:rPr>
              <a:t>image.Height</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393743712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Depth Sensor Characteristics</a:t>
            </a:r>
            <a:endParaRPr lang="en-GB" dirty="0"/>
          </a:p>
        </p:txBody>
      </p:sp>
      <p:sp>
        <p:nvSpPr>
          <p:cNvPr id="3" name="Content Placeholder 2"/>
          <p:cNvSpPr>
            <a:spLocks noGrp="1"/>
          </p:cNvSpPr>
          <p:nvPr>
            <p:ph idx="1"/>
          </p:nvPr>
        </p:nvSpPr>
        <p:spPr>
          <a:xfrm>
            <a:off x="380770" y="1371600"/>
            <a:ext cx="8363938" cy="3711785"/>
          </a:xfrm>
        </p:spPr>
        <p:txBody>
          <a:bodyPr/>
          <a:lstStyle/>
          <a:p>
            <a:r>
              <a:rPr lang="en-GB" dirty="0" smtClean="0"/>
              <a:t>The effective range of the sensor is 80cm to around 4 metres</a:t>
            </a:r>
          </a:p>
          <a:p>
            <a:r>
              <a:rPr lang="en-GB" dirty="0" smtClean="0"/>
              <a:t>Increased dot spacing for objects further away means that resolution decreases with distance</a:t>
            </a:r>
          </a:p>
          <a:p>
            <a:r>
              <a:rPr lang="en-GB" dirty="0" smtClean="0"/>
              <a:t>Because the camera and the projector are not on the same axis it is possible for shadows to obscure parts of the depth scene</a:t>
            </a:r>
          </a:p>
        </p:txBody>
      </p:sp>
      <p:sp>
        <p:nvSpPr>
          <p:cNvPr id="4" name="Slide Number Placeholder 3"/>
          <p:cNvSpPr>
            <a:spLocks noGrp="1"/>
          </p:cNvSpPr>
          <p:nvPr>
            <p:ph type="sldNum" sz="quarter" idx="10"/>
          </p:nvPr>
        </p:nvSpPr>
        <p:spPr/>
        <p:txBody>
          <a:bodyPr/>
          <a:lstStyle/>
          <a:p>
            <a:fld id="{271031BA-9959-4FE2-909F-37D65262A7B4}" type="slidenum">
              <a:rPr lang="en-US" smtClean="0"/>
              <a:pPr/>
              <a:t>4</a:t>
            </a:fld>
            <a:endParaRPr lang="en-US" dirty="0"/>
          </a:p>
        </p:txBody>
      </p:sp>
    </p:spTree>
    <p:extLst>
      <p:ext uri="{BB962C8B-B14F-4D97-AF65-F5344CB8AC3E}">
        <p14:creationId xmlns:p14="http://schemas.microsoft.com/office/powerpoint/2010/main" val="273120197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Cursor</a:t>
            </a:r>
            <a:endParaRPr lang="en-GB" dirty="0"/>
          </a:p>
        </p:txBody>
      </p:sp>
      <p:sp>
        <p:nvSpPr>
          <p:cNvPr id="3" name="Content Placeholder 2"/>
          <p:cNvSpPr>
            <a:spLocks noGrp="1"/>
          </p:cNvSpPr>
          <p:nvPr>
            <p:ph idx="1"/>
          </p:nvPr>
        </p:nvSpPr>
        <p:spPr>
          <a:xfrm>
            <a:off x="380770" y="3747541"/>
            <a:ext cx="8363938" cy="2105192"/>
          </a:xfrm>
        </p:spPr>
        <p:txBody>
          <a:bodyPr/>
          <a:lstStyle/>
          <a:p>
            <a:r>
              <a:rPr lang="en-GB" dirty="0" smtClean="0"/>
              <a:t>This code will centre a rectangle about the depth cursor position in the display</a:t>
            </a:r>
          </a:p>
          <a:p>
            <a:r>
              <a:rPr lang="en-GB" dirty="0" smtClean="0"/>
              <a:t>The rectangle can then be used to draw things that will track the depth cursor</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40</a:t>
            </a:fld>
            <a:endParaRPr lang="en-US" dirty="0"/>
          </a:p>
        </p:txBody>
      </p:sp>
      <p:sp>
        <p:nvSpPr>
          <p:cNvPr id="5" name="Text Placeholder 4"/>
          <p:cNvSpPr>
            <a:spLocks noGrp="1"/>
          </p:cNvSpPr>
          <p:nvPr>
            <p:ph type="body" sz="quarter" idx="11"/>
          </p:nvPr>
        </p:nvSpPr>
        <p:spPr>
          <a:xfrm>
            <a:off x="346841" y="1403350"/>
            <a:ext cx="8403021" cy="2213665"/>
          </a:xfrm>
        </p:spPr>
        <p:txBody>
          <a:bodyPr/>
          <a:lstStyle/>
          <a:p>
            <a:r>
              <a:rPr lang="en-GB" dirty="0" err="1">
                <a:latin typeface="Consolas"/>
              </a:rPr>
              <a:t>ballRectangle.X</a:t>
            </a:r>
            <a:r>
              <a:rPr lang="en-GB" dirty="0">
                <a:latin typeface="Consolas"/>
              </a:rPr>
              <a:t> = (</a:t>
            </a:r>
            <a:r>
              <a:rPr lang="en-GB" dirty="0" err="1">
                <a:solidFill>
                  <a:srgbClr val="0000FF"/>
                </a:solidFill>
                <a:latin typeface="Consolas"/>
              </a:rPr>
              <a:t>int</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cursorX</a:t>
            </a:r>
            <a:r>
              <a:rPr lang="en-GB" dirty="0">
                <a:solidFill>
                  <a:prstClr val="black"/>
                </a:solidFill>
                <a:latin typeface="Consolas"/>
              </a:rPr>
              <a:t> * </a:t>
            </a:r>
            <a:r>
              <a:rPr lang="en-GB" dirty="0" err="1">
                <a:solidFill>
                  <a:prstClr val="black"/>
                </a:solidFill>
                <a:latin typeface="Consolas"/>
              </a:rPr>
              <a:t>GraphicsDevice.Viewport.Width</a:t>
            </a:r>
            <a:r>
              <a:rPr lang="en-GB" dirty="0" smtClean="0">
                <a:solidFill>
                  <a:prstClr val="black"/>
                </a:solidFill>
                <a:latin typeface="Consolas"/>
              </a:rPr>
              <a:t>)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ballRectangle.Width</a:t>
            </a:r>
            <a:r>
              <a:rPr lang="en-GB" dirty="0" smtClean="0">
                <a:solidFill>
                  <a:prstClr val="black"/>
                </a:solidFill>
                <a:latin typeface="Consolas"/>
              </a:rPr>
              <a:t> </a:t>
            </a:r>
            <a:r>
              <a:rPr lang="en-GB" dirty="0">
                <a:solidFill>
                  <a:prstClr val="black"/>
                </a:solidFill>
                <a:latin typeface="Consolas"/>
              </a:rPr>
              <a:t>/ 2);</a:t>
            </a:r>
          </a:p>
          <a:p>
            <a:r>
              <a:rPr lang="en-GB" dirty="0" err="1">
                <a:solidFill>
                  <a:prstClr val="black"/>
                </a:solidFill>
                <a:latin typeface="Consolas"/>
              </a:rPr>
              <a:t>ballRectangle.Y</a:t>
            </a:r>
            <a:r>
              <a:rPr lang="en-GB" dirty="0">
                <a:solidFill>
                  <a:prstClr val="black"/>
                </a:solidFill>
                <a:latin typeface="Consolas"/>
              </a:rPr>
              <a:t> = (</a:t>
            </a:r>
            <a:r>
              <a:rPr lang="en-GB" dirty="0" err="1">
                <a:solidFill>
                  <a:srgbClr val="0000FF"/>
                </a:solidFill>
                <a:latin typeface="Consolas"/>
              </a:rPr>
              <a:t>int</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cursorY</a:t>
            </a:r>
            <a:r>
              <a:rPr lang="en-GB" dirty="0">
                <a:solidFill>
                  <a:prstClr val="black"/>
                </a:solidFill>
                <a:latin typeface="Consolas"/>
              </a:rPr>
              <a:t> * </a:t>
            </a:r>
            <a:r>
              <a:rPr lang="en-GB" dirty="0" err="1">
                <a:solidFill>
                  <a:prstClr val="black"/>
                </a:solidFill>
                <a:latin typeface="Consolas"/>
              </a:rPr>
              <a:t>GraphicsDevice.Viewport.Height</a:t>
            </a:r>
            <a:r>
              <a:rPr lang="en-GB" dirty="0">
                <a:solidFill>
                  <a:prstClr val="black"/>
                </a:solidFill>
                <a:latin typeface="Consolas"/>
              </a:rPr>
              <a:t>) </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ballRectangle.Height</a:t>
            </a:r>
            <a:r>
              <a:rPr lang="en-GB" dirty="0" smtClean="0">
                <a:solidFill>
                  <a:prstClr val="black"/>
                </a:solidFill>
                <a:latin typeface="Consolas"/>
              </a:rPr>
              <a:t> </a:t>
            </a:r>
            <a:r>
              <a:rPr lang="en-GB" dirty="0">
                <a:solidFill>
                  <a:prstClr val="black"/>
                </a:solidFill>
                <a:latin typeface="Consolas"/>
              </a:rPr>
              <a:t>/ 2</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289512440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GB" dirty="0"/>
          </a:p>
        </p:txBody>
      </p:sp>
      <p:sp>
        <p:nvSpPr>
          <p:cNvPr id="6" name="Subtitle 5"/>
          <p:cNvSpPr>
            <a:spLocks noGrp="1"/>
          </p:cNvSpPr>
          <p:nvPr>
            <p:ph type="subTitle" idx="1"/>
          </p:nvPr>
        </p:nvSpPr>
        <p:spPr>
          <a:xfrm>
            <a:off x="381000" y="5145090"/>
            <a:ext cx="7833610" cy="461665"/>
          </a:xfrm>
        </p:spPr>
        <p:txBody>
          <a:bodyPr/>
          <a:lstStyle/>
          <a:p>
            <a:r>
              <a:rPr lang="en-GB" dirty="0" smtClean="0"/>
              <a:t>3 Making a “depth cursor</a:t>
            </a:r>
            <a:endParaRPr lang="en-GB" dirty="0"/>
          </a:p>
        </p:txBody>
      </p:sp>
      <p:sp>
        <p:nvSpPr>
          <p:cNvPr id="7" name="Text Placeholder 6"/>
          <p:cNvSpPr>
            <a:spLocks noGrp="1"/>
          </p:cNvSpPr>
          <p:nvPr>
            <p:ph type="body" sz="quarter" idx="10"/>
          </p:nvPr>
        </p:nvSpPr>
        <p:spPr/>
        <p:txBody>
          <a:bodyPr/>
          <a:lstStyle/>
          <a:p>
            <a:r>
              <a:rPr lang="en-GB" dirty="0" smtClean="0"/>
              <a:t>Demo</a:t>
            </a:r>
            <a:endParaRPr lang="en-GB" dirty="0"/>
          </a:p>
        </p:txBody>
      </p:sp>
      <p:sp>
        <p:nvSpPr>
          <p:cNvPr id="4" name="Slide Number Placeholder 3"/>
          <p:cNvSpPr>
            <a:spLocks noGrp="1"/>
          </p:cNvSpPr>
          <p:nvPr>
            <p:ph type="sldNum" sz="quarter" idx="4294967295"/>
          </p:nvPr>
        </p:nvSpPr>
        <p:spPr>
          <a:xfrm>
            <a:off x="-1" y="6420022"/>
            <a:ext cx="695326" cy="323678"/>
          </a:xfrm>
        </p:spPr>
        <p:txBody>
          <a:bodyPr/>
          <a:lstStyle/>
          <a:p>
            <a:fld id="{271031BA-9959-4FE2-909F-37D65262A7B4}" type="slidenum">
              <a:rPr lang="en-US" smtClean="0"/>
              <a:pPr/>
              <a:t>41</a:t>
            </a:fld>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7325" y="1655734"/>
            <a:ext cx="4678024" cy="294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0545291"/>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Decoding Depth Information</a:t>
            </a:r>
            <a:endParaRPr lang="en-GB" dirty="0"/>
          </a:p>
        </p:txBody>
      </p:sp>
      <p:sp>
        <p:nvSpPr>
          <p:cNvPr id="6" name="Content Placeholder 5"/>
          <p:cNvSpPr>
            <a:spLocks noGrp="1"/>
          </p:cNvSpPr>
          <p:nvPr>
            <p:ph idx="1"/>
          </p:nvPr>
        </p:nvSpPr>
        <p:spPr>
          <a:xfrm>
            <a:off x="380770" y="1371600"/>
            <a:ext cx="8363938" cy="4530471"/>
          </a:xfrm>
        </p:spPr>
        <p:txBody>
          <a:bodyPr/>
          <a:lstStyle/>
          <a:p>
            <a:r>
              <a:rPr lang="en-GB" dirty="0" smtClean="0"/>
              <a:t>This shows that actually making a program appear clever </a:t>
            </a:r>
            <a:r>
              <a:rPr lang="en-GB" dirty="0" smtClean="0"/>
              <a:t>is </a:t>
            </a:r>
            <a:r>
              <a:rPr lang="en-GB" dirty="0" smtClean="0"/>
              <a:t>actually quite simple</a:t>
            </a:r>
          </a:p>
          <a:p>
            <a:pPr lvl="1"/>
            <a:r>
              <a:rPr lang="en-GB" dirty="0" smtClean="0"/>
              <a:t>We can use the same kinds of techniques to detect changes in a scene or objects moving towards the sensor</a:t>
            </a:r>
          </a:p>
          <a:p>
            <a:r>
              <a:rPr lang="en-GB" dirty="0" smtClean="0"/>
              <a:t>You could develop this technique to allow multiple tracking points on a person but the Kinect sensor provides full skeleton tracking, as we shall see later</a:t>
            </a:r>
            <a:endParaRPr lang="en-GB" dirty="0"/>
          </a:p>
        </p:txBody>
      </p:sp>
    </p:spTree>
    <p:extLst>
      <p:ext uri="{BB962C8B-B14F-4D97-AF65-F5344CB8AC3E}">
        <p14:creationId xmlns:p14="http://schemas.microsoft.com/office/powerpoint/2010/main" val="159334185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Summary</a:t>
            </a:r>
            <a:endParaRPr lang="en-GB" dirty="0"/>
          </a:p>
        </p:txBody>
      </p:sp>
      <p:sp>
        <p:nvSpPr>
          <p:cNvPr id="37891" name="Content Placeholder 2"/>
          <p:cNvSpPr>
            <a:spLocks noGrp="1"/>
          </p:cNvSpPr>
          <p:nvPr>
            <p:ph idx="1"/>
          </p:nvPr>
        </p:nvSpPr>
        <p:spPr>
          <a:xfrm>
            <a:off x="380770" y="1371600"/>
            <a:ext cx="8363938" cy="3834896"/>
          </a:xfrm>
        </p:spPr>
        <p:txBody>
          <a:bodyPr/>
          <a:lstStyle/>
          <a:p>
            <a:r>
              <a:rPr lang="en-GB" sz="2800" dirty="0" smtClean="0"/>
              <a:t>The Kinect depth sensor can resolve  objects which are between 80mm and 4m from the sensor</a:t>
            </a:r>
          </a:p>
          <a:p>
            <a:r>
              <a:rPr lang="en-GB" sz="2800" dirty="0" smtClean="0"/>
              <a:t>The interface to the depth sensor is identical to the video camera interface</a:t>
            </a:r>
          </a:p>
          <a:p>
            <a:r>
              <a:rPr lang="en-GB" sz="2800" dirty="0" smtClean="0"/>
              <a:t>The depth data is provided as a 12 bit value in two bytes</a:t>
            </a:r>
          </a:p>
          <a:p>
            <a:r>
              <a:rPr lang="en-GB" sz="2800" dirty="0" smtClean="0"/>
              <a:t>Programs can visualise the depth scene by converting the depth data into coloured pixels</a:t>
            </a:r>
          </a:p>
          <a:p>
            <a:r>
              <a:rPr lang="en-GB" sz="2800" dirty="0" smtClean="0"/>
              <a:t>Programs can identify and track objects in a scene by working through the depth data values</a:t>
            </a:r>
          </a:p>
        </p:txBody>
      </p:sp>
      <p:sp>
        <p:nvSpPr>
          <p:cNvPr id="3" name="Slide Number Placeholder 2"/>
          <p:cNvSpPr>
            <a:spLocks noGrp="1"/>
          </p:cNvSpPr>
          <p:nvPr>
            <p:ph type="sldNum" sz="quarter" idx="10"/>
          </p:nvPr>
        </p:nvSpPr>
        <p:spPr/>
        <p:txBody>
          <a:bodyPr/>
          <a:lstStyle/>
          <a:p>
            <a:fld id="{271031BA-9959-4FE2-909F-37D65262A7B4}" type="slidenum">
              <a:rPr lang="en-US" smtClean="0"/>
              <a:pPr/>
              <a:t>43</a:t>
            </a:fld>
            <a:endParaRPr lang="en-US" dirty="0"/>
          </a:p>
        </p:txBody>
      </p:sp>
    </p:spTree>
    <p:extLst>
      <p:ext uri="{BB962C8B-B14F-4D97-AF65-F5344CB8AC3E}">
        <p14:creationId xmlns:p14="http://schemas.microsoft.com/office/powerpoint/2010/main" val="104059570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Initializing the depth camera</a:t>
            </a:r>
            <a:endParaRPr lang="en-GB" dirty="0"/>
          </a:p>
        </p:txBody>
      </p:sp>
      <p:sp>
        <p:nvSpPr>
          <p:cNvPr id="6" name="Content Placeholder 5"/>
          <p:cNvSpPr>
            <a:spLocks noGrp="1"/>
          </p:cNvSpPr>
          <p:nvPr>
            <p:ph idx="1"/>
          </p:nvPr>
        </p:nvSpPr>
        <p:spPr>
          <a:xfrm>
            <a:off x="380770" y="3927423"/>
            <a:ext cx="8363938" cy="2105192"/>
          </a:xfrm>
        </p:spPr>
        <p:txBody>
          <a:bodyPr/>
          <a:lstStyle/>
          <a:p>
            <a:r>
              <a:rPr lang="en-GB" dirty="0" smtClean="0"/>
              <a:t>These statements create a Kinect runtime and initialize the depth  camera</a:t>
            </a:r>
          </a:p>
          <a:p>
            <a:r>
              <a:rPr lang="en-GB" dirty="0" smtClean="0"/>
              <a:t>Note that they do not perform any error handling</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5</a:t>
            </a:fld>
            <a:endParaRPr lang="en-US" dirty="0"/>
          </a:p>
        </p:txBody>
      </p:sp>
      <p:sp>
        <p:nvSpPr>
          <p:cNvPr id="7" name="Text Placeholder 6"/>
          <p:cNvSpPr>
            <a:spLocks noGrp="1"/>
          </p:cNvSpPr>
          <p:nvPr>
            <p:ph type="body" sz="quarter" idx="11"/>
          </p:nvPr>
        </p:nvSpPr>
        <p:spPr>
          <a:xfrm>
            <a:off x="346841" y="1403350"/>
            <a:ext cx="8403021" cy="2102865"/>
          </a:xfrm>
        </p:spPr>
        <p:txBody>
          <a:bodyPr/>
          <a:lstStyle/>
          <a:p>
            <a:r>
              <a:rPr lang="en-GB" dirty="0" err="1" smtClean="0">
                <a:solidFill>
                  <a:srgbClr val="2B91AF"/>
                </a:solidFill>
                <a:latin typeface="Consolas"/>
              </a:rPr>
              <a:t>KinectSensor</a:t>
            </a:r>
            <a:r>
              <a:rPr lang="en-GB" dirty="0" smtClean="0">
                <a:solidFill>
                  <a:prstClr val="black"/>
                </a:solidFill>
                <a:latin typeface="Consolas"/>
              </a:rPr>
              <a:t> </a:t>
            </a:r>
            <a:r>
              <a:rPr lang="en-GB" dirty="0" err="1">
                <a:solidFill>
                  <a:prstClr val="black"/>
                </a:solidFill>
                <a:latin typeface="Consolas"/>
              </a:rPr>
              <a:t>myKinect</a:t>
            </a:r>
            <a:r>
              <a:rPr lang="en-GB" dirty="0">
                <a:solidFill>
                  <a:prstClr val="black"/>
                </a:solidFill>
                <a:latin typeface="Consolas"/>
              </a:rPr>
              <a:t>;</a:t>
            </a:r>
          </a:p>
          <a:p>
            <a:endParaRPr lang="en-GB" dirty="0">
              <a:latin typeface="Consolas"/>
            </a:endParaRPr>
          </a:p>
          <a:p>
            <a:r>
              <a:rPr lang="en-GB" dirty="0" err="1">
                <a:latin typeface="Consolas"/>
              </a:rPr>
              <a:t>myKinect</a:t>
            </a:r>
            <a:r>
              <a:rPr lang="en-GB" dirty="0">
                <a:latin typeface="Consolas"/>
              </a:rPr>
              <a:t> = </a:t>
            </a:r>
            <a:r>
              <a:rPr lang="en-GB" dirty="0" err="1">
                <a:solidFill>
                  <a:srgbClr val="2B91AF"/>
                </a:solidFill>
                <a:latin typeface="Consolas"/>
              </a:rPr>
              <a:t>KinectSensor</a:t>
            </a:r>
            <a:r>
              <a:rPr lang="en-GB" dirty="0" err="1">
                <a:solidFill>
                  <a:prstClr val="black"/>
                </a:solidFill>
                <a:latin typeface="Consolas"/>
              </a:rPr>
              <a:t>.KinectSensors</a:t>
            </a:r>
            <a:r>
              <a:rPr lang="en-GB" dirty="0">
                <a:solidFill>
                  <a:prstClr val="black"/>
                </a:solidFill>
                <a:latin typeface="Consolas"/>
              </a:rPr>
              <a:t>[0</a:t>
            </a:r>
            <a:r>
              <a:rPr lang="en-GB" dirty="0" smtClean="0">
                <a:solidFill>
                  <a:prstClr val="black"/>
                </a:solidFill>
                <a:latin typeface="Consolas"/>
              </a:rPr>
              <a:t>];</a:t>
            </a:r>
            <a:endParaRPr lang="en-GB" dirty="0" smtClean="0">
              <a:solidFill>
                <a:prstClr val="black"/>
              </a:solidFill>
              <a:latin typeface="Consolas"/>
            </a:endParaRPr>
          </a:p>
          <a:p>
            <a:endParaRPr lang="en-GB" dirty="0" smtClean="0">
              <a:solidFill>
                <a:prstClr val="black"/>
              </a:solidFill>
              <a:latin typeface="Consolas"/>
            </a:endParaRPr>
          </a:p>
          <a:p>
            <a:r>
              <a:rPr lang="en-GB" dirty="0" err="1"/>
              <a:t>myKinect.DepthStream.Enable</a:t>
            </a:r>
            <a:r>
              <a:rPr lang="en-GB" dirty="0" smtClean="0"/>
              <a:t>()</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5588065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Using multiple options</a:t>
            </a:r>
            <a:endParaRPr lang="en-GB" dirty="0"/>
          </a:p>
        </p:txBody>
      </p:sp>
      <p:sp>
        <p:nvSpPr>
          <p:cNvPr id="6" name="Content Placeholder 5"/>
          <p:cNvSpPr>
            <a:spLocks noGrp="1"/>
          </p:cNvSpPr>
          <p:nvPr>
            <p:ph idx="1"/>
          </p:nvPr>
        </p:nvSpPr>
        <p:spPr>
          <a:xfrm>
            <a:off x="380770" y="4037161"/>
            <a:ext cx="8363938" cy="1495794"/>
          </a:xfrm>
        </p:spPr>
        <p:txBody>
          <a:bodyPr/>
          <a:lstStyle/>
          <a:p>
            <a:r>
              <a:rPr lang="en-GB" dirty="0" smtClean="0"/>
              <a:t>If we want to use the depth and the colour cameras we can </a:t>
            </a:r>
            <a:r>
              <a:rPr lang="en-GB" dirty="0" smtClean="0"/>
              <a:t>enable them both at the same time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6</a:t>
            </a:fld>
            <a:endParaRPr lang="en-US" dirty="0"/>
          </a:p>
        </p:txBody>
      </p:sp>
      <p:sp>
        <p:nvSpPr>
          <p:cNvPr id="7" name="Text Placeholder 6"/>
          <p:cNvSpPr>
            <a:spLocks noGrp="1"/>
          </p:cNvSpPr>
          <p:nvPr>
            <p:ph type="body" sz="quarter" idx="11"/>
          </p:nvPr>
        </p:nvSpPr>
        <p:spPr>
          <a:xfrm>
            <a:off x="346841" y="1403350"/>
            <a:ext cx="8403021" cy="2435264"/>
          </a:xfrm>
        </p:spPr>
        <p:txBody>
          <a:bodyPr/>
          <a:lstStyle/>
          <a:p>
            <a:r>
              <a:rPr lang="en-GB" dirty="0" err="1" smtClean="0">
                <a:solidFill>
                  <a:srgbClr val="2B91AF"/>
                </a:solidFill>
                <a:latin typeface="Consolas"/>
              </a:rPr>
              <a:t>KinectSensor</a:t>
            </a:r>
            <a:r>
              <a:rPr lang="en-GB" dirty="0" smtClean="0">
                <a:solidFill>
                  <a:srgbClr val="2B91AF"/>
                </a:solidFill>
                <a:latin typeface="Consolas"/>
              </a:rPr>
              <a:t> </a:t>
            </a:r>
            <a:r>
              <a:rPr lang="en-GB" dirty="0" err="1" smtClean="0">
                <a:solidFill>
                  <a:prstClr val="black"/>
                </a:solidFill>
                <a:latin typeface="Consolas"/>
              </a:rPr>
              <a:t>myKinect</a:t>
            </a:r>
            <a:r>
              <a:rPr lang="en-GB" dirty="0">
                <a:solidFill>
                  <a:prstClr val="black"/>
                </a:solidFill>
                <a:latin typeface="Consolas"/>
              </a:rPr>
              <a:t>;</a:t>
            </a:r>
          </a:p>
          <a:p>
            <a:endParaRPr lang="en-GB" dirty="0">
              <a:latin typeface="Consolas"/>
            </a:endParaRPr>
          </a:p>
          <a:p>
            <a:r>
              <a:rPr lang="en-GB" dirty="0" err="1">
                <a:latin typeface="Consolas"/>
              </a:rPr>
              <a:t>myKinect</a:t>
            </a:r>
            <a:r>
              <a:rPr lang="en-GB" dirty="0">
                <a:latin typeface="Consolas"/>
              </a:rPr>
              <a:t> = </a:t>
            </a:r>
            <a:r>
              <a:rPr lang="en-GB" dirty="0" err="1">
                <a:solidFill>
                  <a:srgbClr val="2B91AF"/>
                </a:solidFill>
                <a:latin typeface="Consolas"/>
              </a:rPr>
              <a:t>KinectSensor</a:t>
            </a:r>
            <a:r>
              <a:rPr lang="en-GB" dirty="0" err="1">
                <a:solidFill>
                  <a:prstClr val="black"/>
                </a:solidFill>
                <a:latin typeface="Consolas"/>
              </a:rPr>
              <a:t>.KinectSensors</a:t>
            </a:r>
            <a:r>
              <a:rPr lang="en-GB" dirty="0">
                <a:solidFill>
                  <a:prstClr val="black"/>
                </a:solidFill>
                <a:latin typeface="Consolas"/>
              </a:rPr>
              <a:t>[0];</a:t>
            </a:r>
          </a:p>
          <a:p>
            <a:endParaRPr lang="en-GB" dirty="0">
              <a:solidFill>
                <a:prstClr val="black"/>
              </a:solidFill>
              <a:latin typeface="Consolas"/>
            </a:endParaRPr>
          </a:p>
          <a:p>
            <a:r>
              <a:rPr lang="en-GB" dirty="0" err="1"/>
              <a:t>myKinect.DepthStream.Enable</a:t>
            </a:r>
            <a:r>
              <a:rPr lang="en-GB" dirty="0" smtClean="0"/>
              <a:t>()</a:t>
            </a:r>
            <a:r>
              <a:rPr lang="en-GB" dirty="0" smtClean="0">
                <a:solidFill>
                  <a:prstClr val="black"/>
                </a:solidFill>
                <a:latin typeface="Consolas"/>
              </a:rPr>
              <a:t>;</a:t>
            </a:r>
            <a:br>
              <a:rPr lang="en-GB" dirty="0" smtClean="0">
                <a:solidFill>
                  <a:prstClr val="black"/>
                </a:solidFill>
                <a:latin typeface="Consolas"/>
              </a:rPr>
            </a:br>
            <a:r>
              <a:rPr lang="en-GB" dirty="0" err="1" smtClean="0">
                <a:solidFill>
                  <a:prstClr val="black"/>
                </a:solidFill>
                <a:latin typeface="Consolas"/>
              </a:rPr>
              <a:t>myKinect.ColorStream.Enable</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28856545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Binding to Depth Camera Events</a:t>
            </a:r>
            <a:endParaRPr lang="en-GB" dirty="0"/>
          </a:p>
        </p:txBody>
      </p:sp>
      <p:sp>
        <p:nvSpPr>
          <p:cNvPr id="3" name="Content Placeholder 2"/>
          <p:cNvSpPr>
            <a:spLocks noGrp="1"/>
          </p:cNvSpPr>
          <p:nvPr>
            <p:ph idx="1"/>
          </p:nvPr>
        </p:nvSpPr>
        <p:spPr>
          <a:xfrm>
            <a:off x="380770" y="2983043"/>
            <a:ext cx="8363938" cy="2646878"/>
          </a:xfrm>
        </p:spPr>
        <p:txBody>
          <a:bodyPr/>
          <a:lstStyle/>
          <a:p>
            <a:r>
              <a:rPr lang="en-GB" dirty="0" smtClean="0"/>
              <a:t>The Depth camera can generate events when it has a new reading</a:t>
            </a:r>
          </a:p>
          <a:p>
            <a:pPr lvl="1"/>
            <a:r>
              <a:rPr lang="en-GB" dirty="0" smtClean="0"/>
              <a:t>This is just like the video camera</a:t>
            </a:r>
          </a:p>
          <a:p>
            <a:r>
              <a:rPr lang="en-GB" dirty="0" smtClean="0"/>
              <a:t>The </a:t>
            </a:r>
            <a:r>
              <a:rPr lang="en-GB" dirty="0" err="1" smtClean="0">
                <a:solidFill>
                  <a:prstClr val="black"/>
                </a:solidFill>
                <a:latin typeface="Consolas"/>
              </a:rPr>
              <a:t>myKinect_DepthFrameReady</a:t>
            </a:r>
            <a:r>
              <a:rPr lang="en-GB" dirty="0" smtClean="0"/>
              <a:t> method will be called when new depth data is ready</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7</a:t>
            </a:fld>
            <a:endParaRPr lang="en-US" dirty="0"/>
          </a:p>
        </p:txBody>
      </p:sp>
      <p:sp>
        <p:nvSpPr>
          <p:cNvPr id="5" name="Text Placeholder 4"/>
          <p:cNvSpPr>
            <a:spLocks noGrp="1"/>
          </p:cNvSpPr>
          <p:nvPr>
            <p:ph type="body" sz="quarter" idx="11"/>
          </p:nvPr>
        </p:nvSpPr>
        <p:spPr>
          <a:xfrm>
            <a:off x="346841" y="1403350"/>
            <a:ext cx="8403021" cy="1142602"/>
          </a:xfrm>
        </p:spPr>
        <p:txBody>
          <a:bodyPr/>
          <a:lstStyle/>
          <a:p>
            <a:r>
              <a:rPr lang="en-GB" dirty="0" err="1">
                <a:latin typeface="Consolas"/>
              </a:rPr>
              <a:t>myKinect.DepthFrameReady</a:t>
            </a:r>
            <a:r>
              <a:rPr lang="en-GB" dirty="0">
                <a:latin typeface="Consolas"/>
              </a:rPr>
              <a:t> += </a:t>
            </a:r>
            <a:r>
              <a:rPr lang="en-GB" dirty="0" smtClean="0">
                <a:latin typeface="Consolas"/>
              </a:rPr>
              <a:t/>
            </a:r>
            <a:br>
              <a:rPr lang="en-GB" dirty="0" smtClean="0">
                <a:latin typeface="Consolas"/>
              </a:rPr>
            </a:br>
            <a:r>
              <a:rPr lang="en-GB" dirty="0" smtClean="0">
                <a:latin typeface="Consolas"/>
              </a:rPr>
              <a:t>      </a:t>
            </a:r>
            <a:r>
              <a:rPr lang="en-GB" dirty="0" smtClean="0">
                <a:solidFill>
                  <a:srgbClr val="0000FF"/>
                </a:solidFill>
                <a:latin typeface="Consolas"/>
              </a:rPr>
              <a:t>new</a:t>
            </a:r>
            <a:r>
              <a:rPr lang="en-GB" dirty="0" smtClean="0">
                <a:solidFill>
                  <a:prstClr val="black"/>
                </a:solidFill>
                <a:latin typeface="Consolas"/>
              </a:rPr>
              <a:t> </a:t>
            </a:r>
            <a:r>
              <a:rPr lang="en-GB" dirty="0" err="1">
                <a:solidFill>
                  <a:srgbClr val="2B91AF"/>
                </a:solidFill>
                <a:latin typeface="Consolas"/>
              </a:rPr>
              <a:t>EventHandler</a:t>
            </a:r>
            <a:r>
              <a:rPr lang="en-GB" dirty="0">
                <a:solidFill>
                  <a:prstClr val="black"/>
                </a:solidFill>
                <a:latin typeface="Consolas"/>
              </a:rPr>
              <a:t>&lt;</a:t>
            </a:r>
            <a:r>
              <a:rPr lang="en-GB" dirty="0" err="1">
                <a:solidFill>
                  <a:srgbClr val="2B91AF"/>
                </a:solidFill>
                <a:latin typeface="Consolas"/>
              </a:rPr>
              <a:t>DepthImageFrameReadyEventArgs</a:t>
            </a:r>
            <a:r>
              <a:rPr lang="en-GB" dirty="0" smtClean="0">
                <a:solidFill>
                  <a:prstClr val="black"/>
                </a:solidFill>
                <a:latin typeface="Consolas"/>
              </a:rPr>
              <a:t>&gt;</a:t>
            </a:r>
            <a:br>
              <a:rPr lang="en-GB" dirty="0" smtClean="0">
                <a:solidFill>
                  <a:prstClr val="black"/>
                </a:solidFill>
                <a:latin typeface="Consolas"/>
              </a:rPr>
            </a:br>
            <a:r>
              <a:rPr lang="en-GB" dirty="0" smtClean="0">
                <a:solidFill>
                  <a:prstClr val="black"/>
                </a:solidFill>
                <a:latin typeface="Consolas"/>
              </a:rPr>
              <a:t>                       (</a:t>
            </a:r>
            <a:r>
              <a:rPr lang="en-GB" dirty="0" err="1">
                <a:solidFill>
                  <a:prstClr val="black"/>
                </a:solidFill>
                <a:latin typeface="Consolas"/>
              </a:rPr>
              <a:t>myKinect_DepthFrameReady</a:t>
            </a:r>
            <a:r>
              <a:rPr lang="en-GB" dirty="0">
                <a:solidFill>
                  <a:prstClr val="black"/>
                </a:solidFill>
                <a:latin typeface="Consolas"/>
              </a:rPr>
              <a:t>);</a:t>
            </a:r>
          </a:p>
        </p:txBody>
      </p:sp>
    </p:spTree>
    <p:extLst>
      <p:ext uri="{BB962C8B-B14F-4D97-AF65-F5344CB8AC3E}">
        <p14:creationId xmlns:p14="http://schemas.microsoft.com/office/powerpoint/2010/main" val="31387551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Starting the Depth Camera</a:t>
            </a:r>
            <a:endParaRPr lang="en-GB" dirty="0"/>
          </a:p>
        </p:txBody>
      </p:sp>
      <p:sp>
        <p:nvSpPr>
          <p:cNvPr id="3" name="Content Placeholder 2"/>
          <p:cNvSpPr>
            <a:spLocks noGrp="1"/>
          </p:cNvSpPr>
          <p:nvPr>
            <p:ph idx="1"/>
          </p:nvPr>
        </p:nvSpPr>
        <p:spPr>
          <a:xfrm>
            <a:off x="380770" y="2848131"/>
            <a:ext cx="8363938" cy="3213187"/>
          </a:xfrm>
        </p:spPr>
        <p:txBody>
          <a:bodyPr/>
          <a:lstStyle/>
          <a:p>
            <a:r>
              <a:rPr lang="en-GB" dirty="0" smtClean="0"/>
              <a:t>This method call starts </a:t>
            </a:r>
            <a:r>
              <a:rPr lang="en-GB" dirty="0" smtClean="0"/>
              <a:t>the sensor </a:t>
            </a:r>
            <a:r>
              <a:rPr lang="en-GB" dirty="0" smtClean="0"/>
              <a:t>running</a:t>
            </a:r>
            <a:endParaRPr lang="en-GB" dirty="0" smtClean="0"/>
          </a:p>
          <a:p>
            <a:r>
              <a:rPr lang="en-GB" dirty="0" smtClean="0"/>
              <a:t>The Kinect runtime will now start collecting depth data from the sensor and calling the event handler when new depth data is </a:t>
            </a:r>
            <a:r>
              <a:rPr lang="en-GB" dirty="0" smtClean="0"/>
              <a:t>ready</a:t>
            </a:r>
          </a:p>
          <a:p>
            <a:r>
              <a:rPr lang="en-GB" dirty="0" smtClean="0"/>
              <a:t>This is the same start method as used with the colour camera</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8</a:t>
            </a:fld>
            <a:endParaRPr lang="en-US" dirty="0"/>
          </a:p>
        </p:txBody>
      </p:sp>
      <p:sp>
        <p:nvSpPr>
          <p:cNvPr id="5" name="Text Placeholder 4"/>
          <p:cNvSpPr>
            <a:spLocks noGrp="1"/>
          </p:cNvSpPr>
          <p:nvPr>
            <p:ph type="body" sz="quarter" idx="11"/>
          </p:nvPr>
        </p:nvSpPr>
        <p:spPr>
          <a:xfrm>
            <a:off x="346841" y="1403350"/>
            <a:ext cx="8403021" cy="477805"/>
          </a:xfrm>
        </p:spPr>
        <p:txBody>
          <a:bodyPr/>
          <a:lstStyle/>
          <a:p>
            <a:r>
              <a:rPr lang="en-GB" dirty="0" err="1">
                <a:latin typeface="Consolas"/>
              </a:rPr>
              <a:t>myKinect.Start</a:t>
            </a:r>
            <a:r>
              <a:rPr lang="en-GB" dirty="0">
                <a:latin typeface="Consolas"/>
              </a:rPr>
              <a:t>();</a:t>
            </a:r>
          </a:p>
        </p:txBody>
      </p:sp>
    </p:spTree>
    <p:extLst>
      <p:ext uri="{BB962C8B-B14F-4D97-AF65-F5344CB8AC3E}">
        <p14:creationId xmlns:p14="http://schemas.microsoft.com/office/powerpoint/2010/main" val="295538204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DepthFrameReady</a:t>
            </a:r>
            <a:r>
              <a:rPr lang="en-GB" dirty="0" smtClean="0"/>
              <a:t> event handler</a:t>
            </a:r>
            <a:endParaRPr lang="en-GB" dirty="0"/>
          </a:p>
        </p:txBody>
      </p:sp>
      <p:sp>
        <p:nvSpPr>
          <p:cNvPr id="3" name="Content Placeholder 2"/>
          <p:cNvSpPr>
            <a:spLocks noGrp="1"/>
          </p:cNvSpPr>
          <p:nvPr>
            <p:ph idx="1"/>
          </p:nvPr>
        </p:nvSpPr>
        <p:spPr>
          <a:xfrm>
            <a:off x="380770" y="4631960"/>
            <a:ext cx="8363938" cy="1606594"/>
          </a:xfrm>
        </p:spPr>
        <p:txBody>
          <a:bodyPr/>
          <a:lstStyle/>
          <a:p>
            <a:r>
              <a:rPr lang="en-GB" dirty="0" smtClean="0"/>
              <a:t>This method is called in exactly the same way as the video ready event handler</a:t>
            </a:r>
          </a:p>
          <a:p>
            <a:r>
              <a:rPr lang="en-GB" dirty="0" smtClean="0"/>
              <a:t>It </a:t>
            </a:r>
            <a:r>
              <a:rPr lang="en-GB" dirty="0" smtClean="0"/>
              <a:t>can create </a:t>
            </a:r>
            <a:r>
              <a:rPr lang="en-GB" dirty="0" smtClean="0"/>
              <a:t>a texture from the depth values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9</a:t>
            </a:fld>
            <a:endParaRPr lang="en-US" dirty="0"/>
          </a:p>
        </p:txBody>
      </p:sp>
      <p:sp>
        <p:nvSpPr>
          <p:cNvPr id="5" name="Text Placeholder 4"/>
          <p:cNvSpPr>
            <a:spLocks noGrp="1"/>
          </p:cNvSpPr>
          <p:nvPr>
            <p:ph type="body" sz="quarter" idx="11"/>
          </p:nvPr>
        </p:nvSpPr>
        <p:spPr>
          <a:xfrm>
            <a:off x="346841" y="1317085"/>
            <a:ext cx="8403021" cy="3100061"/>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myKinect_DepthFrameReady</a:t>
            </a:r>
            <a:r>
              <a:rPr lang="en-GB" dirty="0">
                <a:solidFill>
                  <a:prstClr val="black"/>
                </a:solidFill>
                <a:latin typeface="Consolas"/>
              </a:rPr>
              <a:t>(</a:t>
            </a:r>
            <a:r>
              <a:rPr lang="en-GB" dirty="0">
                <a:solidFill>
                  <a:srgbClr val="0000FF"/>
                </a:solidFill>
                <a:latin typeface="Consolas"/>
              </a:rPr>
              <a:t>object</a:t>
            </a:r>
            <a:r>
              <a:rPr lang="en-GB" dirty="0">
                <a:solidFill>
                  <a:prstClr val="black"/>
                </a:solidFill>
                <a:latin typeface="Consolas"/>
              </a:rPr>
              <a:t> sender,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srgbClr val="2B91AF"/>
                </a:solidFill>
                <a:latin typeface="Consolas"/>
              </a:rPr>
              <a:t>DepthImageFrameReadyEventArgs</a:t>
            </a:r>
            <a:r>
              <a:rPr lang="en-GB" dirty="0" smtClean="0">
                <a:solidFill>
                  <a:prstClr val="black"/>
                </a:solidFill>
                <a:latin typeface="Consolas"/>
              </a:rPr>
              <a:t> </a:t>
            </a:r>
            <a:r>
              <a:rPr lang="en-GB" dirty="0">
                <a:solidFill>
                  <a:prstClr val="black"/>
                </a:solidFill>
                <a:latin typeface="Consolas"/>
              </a:rPr>
              <a:t>e)</a:t>
            </a:r>
          </a:p>
          <a:p>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using</a:t>
            </a:r>
            <a:r>
              <a:rPr lang="en-GB" dirty="0">
                <a:solidFill>
                  <a:prstClr val="black"/>
                </a:solidFill>
                <a:latin typeface="Consolas"/>
              </a:rPr>
              <a:t> (</a:t>
            </a:r>
            <a:r>
              <a:rPr lang="en-GB" dirty="0" err="1">
                <a:solidFill>
                  <a:srgbClr val="2B91AF"/>
                </a:solidFill>
                <a:latin typeface="Consolas"/>
              </a:rPr>
              <a:t>DepthImageFrame</a:t>
            </a:r>
            <a:r>
              <a:rPr lang="en-GB" dirty="0">
                <a:solidFill>
                  <a:prstClr val="black"/>
                </a:solidFill>
                <a:latin typeface="Consolas"/>
              </a:rPr>
              <a:t> </a:t>
            </a:r>
            <a:r>
              <a:rPr lang="en-GB" dirty="0" err="1">
                <a:solidFill>
                  <a:prstClr val="black"/>
                </a:solidFill>
                <a:latin typeface="Consolas"/>
              </a:rPr>
              <a:t>depthFrame</a:t>
            </a:r>
            <a:r>
              <a:rPr lang="en-GB" dirty="0">
                <a:solidFill>
                  <a:prstClr val="black"/>
                </a:solidFill>
                <a:latin typeface="Consolas"/>
              </a:rPr>
              <a:t> =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e.OpenDepthImageFrame</a:t>
            </a:r>
            <a:r>
              <a:rPr lang="en-GB" dirty="0">
                <a:solidFill>
                  <a:prstClr val="black"/>
                </a:solidFill>
                <a:latin typeface="Consolas"/>
              </a:rPr>
              <a:t>())</a:t>
            </a:r>
          </a:p>
          <a:p>
            <a:r>
              <a:rPr lang="en-GB" dirty="0">
                <a:solidFill>
                  <a:prstClr val="black"/>
                </a:solidFill>
                <a:latin typeface="Consolas"/>
              </a:rPr>
              <a:t>    </a:t>
            </a:r>
            <a:r>
              <a:rPr lang="en-GB" dirty="0" smtClean="0">
                <a:solidFill>
                  <a:prstClr val="black"/>
                </a:solidFill>
                <a:latin typeface="Consolas"/>
              </a:rPr>
              <a:t>{</a:t>
            </a:r>
            <a:br>
              <a:rPr lang="en-GB" dirty="0" smtClean="0">
                <a:solidFill>
                  <a:prstClr val="black"/>
                </a:solidFill>
                <a:latin typeface="Consolas"/>
              </a:rPr>
            </a:br>
            <a:r>
              <a:rPr lang="en-GB" dirty="0" smtClean="0">
                <a:solidFill>
                  <a:prstClr val="black"/>
                </a:solidFill>
                <a:latin typeface="Consolas"/>
              </a:rPr>
              <a:t>    }</a:t>
            </a:r>
            <a:endParaRPr lang="en-GB" dirty="0">
              <a:solidFill>
                <a:prstClr val="black"/>
              </a:solidFill>
              <a:latin typeface="Consolas"/>
            </a:endParaRPr>
          </a:p>
          <a:p>
            <a:r>
              <a:rPr lang="en-GB" dirty="0" smtClean="0">
                <a:solidFill>
                  <a:prstClr val="black"/>
                </a:solidFill>
                <a:latin typeface="Consolas"/>
              </a:rPr>
              <a:t>}</a:t>
            </a:r>
            <a:endParaRPr lang="en-GB" dirty="0">
              <a:solidFill>
                <a:prstClr val="black"/>
              </a:solidFill>
              <a:latin typeface="Consolas"/>
            </a:endParaRPr>
          </a:p>
        </p:txBody>
      </p:sp>
    </p:spTree>
    <p:extLst>
      <p:ext uri="{BB962C8B-B14F-4D97-AF65-F5344CB8AC3E}">
        <p14:creationId xmlns:p14="http://schemas.microsoft.com/office/powerpoint/2010/main" val="2357164193"/>
      </p:ext>
    </p:extLst>
  </p:cSld>
  <p:clrMapOvr>
    <a:masterClrMapping/>
  </p:clrMapOvr>
  <p:transition>
    <p:fade/>
  </p:transition>
</p:sld>
</file>

<file path=ppt/theme/theme1.xml><?xml version="1.0" encoding="utf-8"?>
<a:theme xmlns:a="http://schemas.openxmlformats.org/drawingml/2006/main" name="Windows Phone 7 Template Light_0610">
  <a:themeElements>
    <a:clrScheme name="WP7">
      <a:dk1>
        <a:srgbClr val="737373"/>
      </a:dk1>
      <a:lt1>
        <a:srgbClr val="FFFFFF"/>
      </a:lt1>
      <a:dk2>
        <a:srgbClr val="6BBD46"/>
      </a:dk2>
      <a:lt2>
        <a:srgbClr val="FFFFFF"/>
      </a:lt2>
      <a:accent1>
        <a:srgbClr val="4891DC"/>
      </a:accent1>
      <a:accent2>
        <a:srgbClr val="FF4819"/>
      </a:accent2>
      <a:accent3>
        <a:srgbClr val="6BBD46"/>
      </a:accent3>
      <a:accent4>
        <a:srgbClr val="FFB70F"/>
      </a:accent4>
      <a:accent5>
        <a:srgbClr val="DCDCDC"/>
      </a:accent5>
      <a:accent6>
        <a:srgbClr val="7D7D7D"/>
      </a:accent6>
      <a:hlink>
        <a:srgbClr val="4891DC"/>
      </a:hlink>
      <a:folHlink>
        <a:srgbClr val="803280"/>
      </a:folHlink>
    </a:clrScheme>
    <a:fontScheme name="Segoe">
      <a:majorFont>
        <a:latin typeface="Segoe"/>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spc="-150" dirty="0" smtClean="0">
            <a:gradFill>
              <a:gsLst>
                <a:gs pos="0">
                  <a:srgbClr val="FFFFFF"/>
                </a:gs>
                <a:gs pos="100000">
                  <a:srgbClr val="FFFFFF"/>
                </a:gs>
              </a:gsLst>
              <a:lin ang="5400000" scaled="0"/>
            </a:gradFill>
            <a:latin typeface="Segoe Light" pitchFamily="34" charset="0"/>
          </a:defRPr>
        </a:defPPr>
      </a:lstStyle>
      <a:style>
        <a:lnRef idx="2">
          <a:schemeClr val="accent3">
            <a:shade val="50000"/>
          </a:schemeClr>
        </a:lnRef>
        <a:fillRef idx="1">
          <a:schemeClr val="accent3"/>
        </a:fillRef>
        <a:effectRef idx="0">
          <a:schemeClr val="accent3"/>
        </a:effectRef>
        <a:fontRef idx="minor">
          <a:schemeClr val="lt1"/>
        </a:fontRef>
      </a:style>
    </a:spDef>
    <a:txDef>
      <a:spPr>
        <a:noFill/>
      </a:spPr>
      <a:bodyPr wrap="square" lIns="0" tIns="0" rIns="0" bIns="0" rtlCol="0">
        <a:spAutoFit/>
      </a:bodyPr>
      <a:lstStyle>
        <a:defPPr>
          <a:defRPr sz="2200" spc="-150" dirty="0" smtClean="0">
            <a:gradFill>
              <a:gsLst>
                <a:gs pos="0">
                  <a:schemeClr val="tx1"/>
                </a:gs>
                <a:gs pos="86000">
                  <a:schemeClr val="tx1"/>
                </a:gs>
              </a:gsLst>
              <a:lin ang="5400000" scaled="0"/>
            </a:gradFill>
            <a:latin typeface="Segoe Light"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 Phone 7 Template Light_0610</Template>
  <TotalTime>6950</TotalTime>
  <Words>2674</Words>
  <Application>Microsoft Office PowerPoint</Application>
  <PresentationFormat>On-screen Show (4:3)</PresentationFormat>
  <Paragraphs>330</Paragraphs>
  <Slides>43</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2" baseType="lpstr">
      <vt:lpstr>Arial</vt:lpstr>
      <vt:lpstr>Segoe</vt:lpstr>
      <vt:lpstr>Segoe UI</vt:lpstr>
      <vt:lpstr>Segoe Light</vt:lpstr>
      <vt:lpstr>Wingdings</vt:lpstr>
      <vt:lpstr>Consolas</vt:lpstr>
      <vt:lpstr>Windows Phone 7 Template Light_0610</vt:lpstr>
      <vt:lpstr>Unknown</vt:lpstr>
      <vt:lpstr>Microsoft Visio Drawing</vt:lpstr>
      <vt:lpstr>Writing Kinect Programs</vt:lpstr>
      <vt:lpstr>Topics</vt:lpstr>
      <vt:lpstr>The Kinect Depth Sensor</vt:lpstr>
      <vt:lpstr>Depth Sensor Characteristics</vt:lpstr>
      <vt:lpstr>Initializing the depth camera</vt:lpstr>
      <vt:lpstr>Using multiple options</vt:lpstr>
      <vt:lpstr>Binding to Depth Camera Events</vt:lpstr>
      <vt:lpstr>Starting the Depth Camera</vt:lpstr>
      <vt:lpstr>DepthFrameReady event handler</vt:lpstr>
      <vt:lpstr>The Depth Sensor data</vt:lpstr>
      <vt:lpstr>Visualising the depth frame</vt:lpstr>
      <vt:lpstr>Depth Data Format</vt:lpstr>
      <vt:lpstr>Storing the depth data</vt:lpstr>
      <vt:lpstr>Removing the player number</vt:lpstr>
      <vt:lpstr>Special Depth values</vt:lpstr>
      <vt:lpstr>Testing for flag values</vt:lpstr>
      <vt:lpstr>Displaying Depth</vt:lpstr>
      <vt:lpstr>Making closest items brightest</vt:lpstr>
      <vt:lpstr>Building a Colour value</vt:lpstr>
      <vt:lpstr>The Depth Camera in action</vt:lpstr>
      <vt:lpstr>PowerPoint Presentation</vt:lpstr>
      <vt:lpstr>Using the Depth Data</vt:lpstr>
      <vt:lpstr>Getting Started</vt:lpstr>
      <vt:lpstr>Storing depth values</vt:lpstr>
      <vt:lpstr>Finding depth values</vt:lpstr>
      <vt:lpstr>Finding the depth value</vt:lpstr>
      <vt:lpstr>Creating the depth bytes </vt:lpstr>
      <vt:lpstr>PowerPoint Presentation</vt:lpstr>
      <vt:lpstr>Finding the Cursor Position</vt:lpstr>
      <vt:lpstr>Using Averaging to get position</vt:lpstr>
      <vt:lpstr>Working out the averages</vt:lpstr>
      <vt:lpstr>Getting the X and Y values</vt:lpstr>
      <vt:lpstr>Calculating X and Y</vt:lpstr>
      <vt:lpstr>Calculating X and Y</vt:lpstr>
      <vt:lpstr>Calculating X and Y</vt:lpstr>
      <vt:lpstr>Calculating X and Y</vt:lpstr>
      <vt:lpstr>Complete Loop</vt:lpstr>
      <vt:lpstr>Calculating the Averages</vt:lpstr>
      <vt:lpstr>Creating useful averages</vt:lpstr>
      <vt:lpstr>Using the Cursor</vt:lpstr>
      <vt:lpstr>PowerPoint Presentation</vt:lpstr>
      <vt:lpstr>Decoding Depth Information</vt:lpstr>
      <vt:lpstr>Summary</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Windows Phone 7</dc:subject>
  <dc:creator>Rob Miles</dc:creator>
  <dc:description>Template: Andrew Larson, Silver Fox Productions Inc. 
Formatting:
Event Date:
Event Location:
Audience Type: Internal</dc:description>
  <cp:lastModifiedBy>Rob</cp:lastModifiedBy>
  <cp:revision>268</cp:revision>
  <dcterms:created xsi:type="dcterms:W3CDTF">2010-07-14T08:17:59Z</dcterms:created>
  <dcterms:modified xsi:type="dcterms:W3CDTF">2012-02-26T11:58:50Z</dcterms:modified>
</cp:coreProperties>
</file>