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32" r:id="rId1"/>
  </p:sldMasterIdLst>
  <p:notesMasterIdLst>
    <p:notesMasterId r:id="rId34"/>
  </p:notesMasterIdLst>
  <p:handoutMasterIdLst>
    <p:handoutMasterId r:id="rId35"/>
  </p:handoutMasterIdLst>
  <p:sldIdLst>
    <p:sldId id="256" r:id="rId2"/>
    <p:sldId id="290" r:id="rId3"/>
    <p:sldId id="524" r:id="rId4"/>
    <p:sldId id="525" r:id="rId5"/>
    <p:sldId id="530" r:id="rId6"/>
    <p:sldId id="539" r:id="rId7"/>
    <p:sldId id="540" r:id="rId8"/>
    <p:sldId id="541" r:id="rId9"/>
    <p:sldId id="543" r:id="rId10"/>
    <p:sldId id="544" r:id="rId11"/>
    <p:sldId id="542" r:id="rId12"/>
    <p:sldId id="545" r:id="rId13"/>
    <p:sldId id="528" r:id="rId14"/>
    <p:sldId id="526" r:id="rId15"/>
    <p:sldId id="529" r:id="rId16"/>
    <p:sldId id="527" r:id="rId17"/>
    <p:sldId id="531" r:id="rId18"/>
    <p:sldId id="554" r:id="rId19"/>
    <p:sldId id="532" r:id="rId20"/>
    <p:sldId id="547" r:id="rId21"/>
    <p:sldId id="548" r:id="rId22"/>
    <p:sldId id="549" r:id="rId23"/>
    <p:sldId id="533" r:id="rId24"/>
    <p:sldId id="534" r:id="rId25"/>
    <p:sldId id="535" r:id="rId26"/>
    <p:sldId id="536" r:id="rId27"/>
    <p:sldId id="537" r:id="rId28"/>
    <p:sldId id="550" r:id="rId29"/>
    <p:sldId id="552" r:id="rId30"/>
    <p:sldId id="502" r:id="rId31"/>
    <p:sldId id="553" r:id="rId32"/>
    <p:sldId id="289" r:id="rId33"/>
  </p:sldIdLst>
  <p:sldSz cx="9144000" cy="6858000" type="screen4x3"/>
  <p:notesSz cx="6858000" cy="9144000"/>
  <p:embeddedFontLst>
    <p:embeddedFont>
      <p:font typeface="Segoe Light" pitchFamily="34" charset="0"/>
      <p:regular r:id="rId36"/>
      <p:italic r:id="rId37"/>
    </p:embeddedFont>
    <p:embeddedFont>
      <p:font typeface="Segoe UI" pitchFamily="34" charset="0"/>
      <p:regular r:id="rId38"/>
      <p:bold r:id="rId39"/>
      <p:italic r:id="rId40"/>
      <p:boldItalic r:id="rId41"/>
    </p:embeddedFont>
    <p:embeddedFont>
      <p:font typeface="Segoe" pitchFamily="34" charset="0"/>
      <p:regular r:id="rId42"/>
      <p:bold r:id="rId43"/>
      <p:italic r:id="rId44"/>
      <p:boldItalic r:id="rId45"/>
    </p:embeddedFont>
    <p:embeddedFont>
      <p:font typeface="Consolas" pitchFamily="49" charset="0"/>
      <p:regular r:id="rId46"/>
      <p:bold r:id="rId47"/>
      <p:italic r:id="rId48"/>
      <p:boldItalic r:id="rId49"/>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0308F"/>
    <a:srgbClr val="2CACE3"/>
    <a:srgbClr val="333333"/>
    <a:srgbClr val="557EB9"/>
    <a:srgbClr val="FFC211"/>
    <a:srgbClr val="FFFFFF"/>
    <a:srgbClr val="292929"/>
    <a:srgbClr val="F8F57B"/>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50" autoAdjust="0"/>
    <p:restoredTop sz="70828" autoAdjust="0"/>
  </p:normalViewPr>
  <p:slideViewPr>
    <p:cSldViewPr snapToGrid="0">
      <p:cViewPr varScale="1">
        <p:scale>
          <a:sx n="55" d="100"/>
          <a:sy n="55" d="100"/>
        </p:scale>
        <p:origin x="-78" y="-492"/>
      </p:cViewPr>
      <p:guideLst>
        <p:guide orient="horz" pos="272"/>
        <p:guide orient="horz" pos="1212"/>
        <p:guide orient="horz" pos="2741"/>
        <p:guide orient="horz" pos="4048"/>
        <p:guide orient="horz" pos="1488"/>
        <p:guide orient="horz" pos="912"/>
        <p:guide orient="horz" pos="2161"/>
        <p:guide orient="horz" pos="3226"/>
        <p:guide pos="2880"/>
        <p:guide pos="240"/>
        <p:guide pos="903"/>
        <p:guide pos="5519"/>
        <p:guide pos="5417"/>
        <p:guide pos="347"/>
        <p:guide pos="485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2" d="100"/>
          <a:sy n="72" d="100"/>
        </p:scale>
        <p:origin x="-34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Phone 7 </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Phone 7 </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2/26/2012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this demonstration to work you must have installed the Kinect for Windows SDK.</a:t>
            </a:r>
            <a:r>
              <a:rPr lang="en-GB" baseline="0" dirty="0" smtClean="0"/>
              <a:t> You must also have a Kinect sensor plugged into the USB Port on your computer. </a:t>
            </a:r>
          </a:p>
          <a:p>
            <a:endParaRPr lang="en-GB" baseline="0" dirty="0" smtClean="0"/>
          </a:p>
          <a:p>
            <a:pPr marL="228600" indent="-228600">
              <a:buFont typeface="+mj-lt"/>
              <a:buAutoNum type="arabicPeriod"/>
            </a:pPr>
            <a:r>
              <a:rPr lang="en-GB" b="0" baseline="0" dirty="0" smtClean="0"/>
              <a:t>Start Visual Studio 2010</a:t>
            </a:r>
          </a:p>
          <a:p>
            <a:pPr marL="228600" indent="-228600">
              <a:buFont typeface="+mj-lt"/>
              <a:buAutoNum type="arabicPeriod"/>
            </a:pPr>
            <a:r>
              <a:rPr lang="en-GB" b="0" baseline="0" dirty="0" smtClean="0"/>
              <a:t>Open the project </a:t>
            </a:r>
            <a:r>
              <a:rPr lang="en-GB" b="1" baseline="0" dirty="0" err="1" smtClean="0"/>
              <a:t>KinectParrot</a:t>
            </a:r>
            <a:r>
              <a:rPr lang="en-GB" b="0" baseline="0" dirty="0" err="1" smtClean="0"/>
              <a:t>in</a:t>
            </a:r>
            <a:r>
              <a:rPr lang="en-GB" b="0" baseline="0" dirty="0" smtClean="0"/>
              <a:t> the </a:t>
            </a:r>
            <a:r>
              <a:rPr lang="en-GB" b="1" baseline="0" dirty="0" smtClean="0"/>
              <a:t>01 Kinect Parrot </a:t>
            </a:r>
            <a:r>
              <a:rPr lang="en-GB" b="0" baseline="0" dirty="0" smtClean="0"/>
              <a:t>demo folder.</a:t>
            </a:r>
          </a:p>
          <a:p>
            <a:pPr marL="228600" indent="-228600">
              <a:buFont typeface="+mj-lt"/>
              <a:buAutoNum type="arabicPeriod"/>
            </a:pPr>
            <a:r>
              <a:rPr lang="en-GB" baseline="0" dirty="0" smtClean="0"/>
              <a:t>Run the program by pressing </a:t>
            </a:r>
            <a:r>
              <a:rPr lang="en-GB" b="1" baseline="0" dirty="0" smtClean="0"/>
              <a:t>F5</a:t>
            </a:r>
            <a:r>
              <a:rPr lang="en-GB" baseline="0" dirty="0" smtClean="0"/>
              <a:t>.</a:t>
            </a:r>
          </a:p>
          <a:p>
            <a:pPr marL="228600" indent="-228600">
              <a:buFont typeface="+mj-lt"/>
              <a:buAutoNum type="arabicPeriod"/>
            </a:pPr>
            <a:r>
              <a:rPr lang="en-GB" baseline="0" dirty="0" smtClean="0"/>
              <a:t>The program will start running.  Press B (on gamepad or keyboard) to record a message)</a:t>
            </a:r>
          </a:p>
          <a:p>
            <a:pPr marL="228600" indent="-228600">
              <a:buFont typeface="+mj-lt"/>
              <a:buAutoNum type="arabicPeriod"/>
            </a:pPr>
            <a:r>
              <a:rPr lang="en-GB" baseline="0" dirty="0" smtClean="0"/>
              <a:t>Press A to play back the message.</a:t>
            </a:r>
          </a:p>
          <a:p>
            <a:pPr marL="228600" indent="-228600">
              <a:buFont typeface="+mj-lt"/>
              <a:buAutoNum type="arabicPeriod"/>
            </a:pPr>
            <a:r>
              <a:rPr lang="en-GB" baseline="0" dirty="0" smtClean="0"/>
              <a:t>Move the left </a:t>
            </a:r>
            <a:r>
              <a:rPr lang="en-GB" baseline="0" dirty="0" err="1" smtClean="0"/>
              <a:t>thumbstick</a:t>
            </a:r>
            <a:r>
              <a:rPr lang="en-GB" baseline="0" dirty="0" smtClean="0"/>
              <a:t> all the way to the left.</a:t>
            </a:r>
          </a:p>
          <a:p>
            <a:pPr marL="228600" indent="-228600">
              <a:buFont typeface="+mj-lt"/>
              <a:buAutoNum type="arabicPeriod"/>
            </a:pPr>
            <a:r>
              <a:rPr lang="en-GB" baseline="0" dirty="0" smtClean="0"/>
              <a:t>Press A again to play the message.</a:t>
            </a:r>
          </a:p>
          <a:p>
            <a:pPr marL="228600" indent="-228600">
              <a:buFont typeface="+mj-lt"/>
              <a:buAutoNum type="arabicPeriod"/>
            </a:pPr>
            <a:r>
              <a:rPr lang="en-GB" baseline="0" dirty="0" smtClean="0"/>
              <a:t>Ask what just happened.</a:t>
            </a:r>
          </a:p>
          <a:p>
            <a:pPr marL="228600" indent="-228600">
              <a:buFont typeface="+mj-lt"/>
              <a:buAutoNum type="arabicPeriod"/>
            </a:pPr>
            <a:r>
              <a:rPr lang="en-GB" b="1" baseline="0" dirty="0" smtClean="0"/>
              <a:t>Answer: The message was played at a much lower pitch.</a:t>
            </a:r>
          </a:p>
          <a:p>
            <a:pPr marL="228600" indent="-228600">
              <a:buFont typeface="+mj-lt"/>
              <a:buAutoNum type="arabicPeriod"/>
            </a:pPr>
            <a:r>
              <a:rPr lang="en-GB" b="0" baseline="0" dirty="0" smtClean="0"/>
              <a:t>Ask how this could work</a:t>
            </a:r>
            <a:endParaRPr lang="en-GB" b="1" baseline="0" dirty="0" smtClean="0"/>
          </a:p>
          <a:p>
            <a:pPr marL="228600" indent="-228600">
              <a:buFont typeface="+mj-lt"/>
              <a:buAutoNum type="arabicPeriod"/>
            </a:pPr>
            <a:r>
              <a:rPr lang="en-GB" b="1" baseline="0" dirty="0" smtClean="0"/>
              <a:t>Answer: The sound effect playback speed can be modified.</a:t>
            </a:r>
          </a:p>
          <a:p>
            <a:pPr marL="228600" indent="-228600">
              <a:buFont typeface="+mj-lt"/>
              <a:buAutoNum type="arabicPeriod"/>
            </a:pPr>
            <a:r>
              <a:rPr lang="en-GB" b="0" baseline="0" dirty="0" smtClean="0"/>
              <a:t>Open the </a:t>
            </a:r>
            <a:r>
              <a:rPr lang="en-GB" b="1" baseline="0" dirty="0" err="1" smtClean="0"/>
              <a:t>KinectParrotGame.cs</a:t>
            </a:r>
            <a:r>
              <a:rPr lang="en-GB" b="0" baseline="0" dirty="0" smtClean="0"/>
              <a:t> source file.</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b="0" baseline="0" dirty="0" smtClean="0"/>
              <a:t>Navigate to the </a:t>
            </a:r>
            <a:r>
              <a:rPr lang="en-GB" sz="900" b="1" kern="1200" dirty="0" err="1" smtClean="0">
                <a:solidFill>
                  <a:schemeClr val="tx1"/>
                </a:solidFill>
                <a:latin typeface="Segoe UI" pitchFamily="34" charset="0"/>
                <a:ea typeface="+mn-ea"/>
                <a:cs typeface="+mn-cs"/>
              </a:rPr>
              <a:t>updatePlayback</a:t>
            </a:r>
            <a:r>
              <a:rPr lang="en-GB" sz="900" kern="1200" dirty="0" smtClean="0">
                <a:solidFill>
                  <a:schemeClr val="tx1"/>
                </a:solidFill>
                <a:latin typeface="Segoe UI" pitchFamily="34" charset="0"/>
                <a:ea typeface="+mn-ea"/>
                <a:cs typeface="+mn-cs"/>
              </a:rPr>
              <a:t> method.</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dirty="0" smtClean="0">
                <a:solidFill>
                  <a:schemeClr val="tx1"/>
                </a:solidFill>
                <a:latin typeface="Segoe UI" pitchFamily="34" charset="0"/>
                <a:ea typeface="+mn-ea"/>
                <a:cs typeface="+mn-cs"/>
              </a:rPr>
              <a:t>Show how</a:t>
            </a:r>
            <a:r>
              <a:rPr lang="en-GB" sz="900" kern="1200" baseline="0" dirty="0" smtClean="0">
                <a:solidFill>
                  <a:schemeClr val="tx1"/>
                </a:solidFill>
                <a:latin typeface="Segoe UI" pitchFamily="34" charset="0"/>
                <a:ea typeface="+mn-ea"/>
                <a:cs typeface="+mn-cs"/>
              </a:rPr>
              <a:t> if the sound sample is playing the playback pitch of the </a:t>
            </a:r>
            <a:r>
              <a:rPr lang="en-GB" sz="900" kern="1200" baseline="0" dirty="0" err="1" smtClean="0">
                <a:solidFill>
                  <a:schemeClr val="tx1"/>
                </a:solidFill>
                <a:latin typeface="Segoe UI" pitchFamily="34" charset="0"/>
                <a:ea typeface="+mn-ea"/>
                <a:cs typeface="+mn-cs"/>
              </a:rPr>
              <a:t>soundeffect</a:t>
            </a:r>
            <a:r>
              <a:rPr lang="en-GB" sz="900" kern="1200" baseline="0" dirty="0" smtClean="0">
                <a:solidFill>
                  <a:schemeClr val="tx1"/>
                </a:solidFill>
                <a:latin typeface="Segoe UI" pitchFamily="34" charset="0"/>
                <a:ea typeface="+mn-ea"/>
                <a:cs typeface="+mn-cs"/>
              </a:rPr>
              <a:t> is varied by using the left </a:t>
            </a:r>
            <a:r>
              <a:rPr lang="en-GB" sz="900" kern="1200" baseline="0" dirty="0" err="1" smtClean="0">
                <a:solidFill>
                  <a:schemeClr val="tx1"/>
                </a:solidFill>
                <a:latin typeface="Segoe UI" pitchFamily="34" charset="0"/>
                <a:ea typeface="+mn-ea"/>
                <a:cs typeface="+mn-cs"/>
              </a:rPr>
              <a:t>thumbstick</a:t>
            </a:r>
            <a:r>
              <a:rPr lang="en-GB" sz="900" kern="1200" baseline="0" dirty="0" smtClean="0">
                <a:solidFill>
                  <a:schemeClr val="tx1"/>
                </a:solidFill>
                <a:latin typeface="Segoe UI" pitchFamily="34" charset="0"/>
                <a:ea typeface="+mn-ea"/>
                <a:cs typeface="+mn-cs"/>
              </a:rPr>
              <a:t>. </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baseline="0" dirty="0" smtClean="0">
                <a:solidFill>
                  <a:schemeClr val="tx1"/>
                </a:solidFill>
                <a:latin typeface="Segoe UI" pitchFamily="34" charset="0"/>
                <a:ea typeface="+mn-ea"/>
                <a:cs typeface="+mn-cs"/>
              </a:rPr>
              <a:t>Make the point that the sound playback speed can be varied during playback using this method.</a:t>
            </a:r>
          </a:p>
          <a:p>
            <a:pPr marL="228600" marR="0" indent="-228600" algn="l" defTabSz="914363" rtl="0" eaLnBrk="1" fontAlgn="auto" latinLnBrk="0" hangingPunct="1">
              <a:lnSpc>
                <a:spcPct val="90000"/>
              </a:lnSpc>
              <a:spcBef>
                <a:spcPts val="0"/>
              </a:spcBef>
              <a:spcAft>
                <a:spcPts val="333"/>
              </a:spcAft>
              <a:buClrTx/>
              <a:buSzTx/>
              <a:buFont typeface="+mj-lt"/>
              <a:buAutoNum type="arabicPeriod"/>
              <a:tabLst/>
              <a:defRPr/>
            </a:pPr>
            <a:r>
              <a:rPr lang="en-GB" sz="900" kern="1200" dirty="0" smtClean="0">
                <a:solidFill>
                  <a:schemeClr val="tx1"/>
                </a:solidFill>
                <a:latin typeface="Segoe UI" pitchFamily="34" charset="0"/>
                <a:ea typeface="+mn-ea"/>
                <a:cs typeface="+mn-cs"/>
              </a:rPr>
              <a:t> </a:t>
            </a:r>
            <a:r>
              <a:rPr lang="en-GB" b="0" baseline="0" dirty="0" smtClean="0"/>
              <a:t>Stop the program and exit Visual Studio.</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195328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P7 Annimation ">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61389" y="292352"/>
            <a:ext cx="4382611" cy="2136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bwMode="auto">
          <a:xfrm>
            <a:off x="6539421" y="2362200"/>
            <a:ext cx="2221992" cy="2221992"/>
          </a:xfrm>
          <a:prstGeom prst="rect">
            <a:avLst/>
          </a:prstGeom>
          <a:solidFill>
            <a:srgbClr val="2CACE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4" name="Title 1"/>
          <p:cNvSpPr txBox="1">
            <a:spLocks/>
          </p:cNvSpPr>
          <p:nvPr/>
        </p:nvSpPr>
        <p:spPr>
          <a:xfrm>
            <a:off x="6565940" y="2428875"/>
            <a:ext cx="2187433" cy="2221991"/>
          </a:xfrm>
          <a:prstGeom prst="rect">
            <a:avLst/>
          </a:prstGeom>
        </p:spPr>
        <p:txBody>
          <a:bodyPr vert="horz" wrap="square" lIns="182880" tIns="182880" rIns="182880" bIns="182880" rtlCol="0" anchor="ctr" anchorCtr="0">
            <a:noAutofit/>
          </a:bodyPr>
          <a:lstStyle>
            <a:lvl1pPr algn="l" defTabSz="914363" rtl="0" eaLnBrk="1" latinLnBrk="0" hangingPunct="1">
              <a:lnSpc>
                <a:spcPct val="90000"/>
              </a:lnSpc>
              <a:spcBef>
                <a:spcPct val="0"/>
              </a:spcBef>
              <a:buNone/>
              <a:tabLst>
                <a:tab pos="1504361" algn="l"/>
              </a:tabLst>
              <a:defRPr lang="en-US" sz="4800" b="0" kern="1200" cap="none" spc="-113"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algn="ctr" defTabSz="685961"/>
            <a:r>
              <a:rPr lang="en-US" sz="5400" dirty="0" smtClean="0">
                <a:latin typeface="+mj-lt"/>
              </a:rPr>
              <a:t>Kinect</a:t>
            </a:r>
            <a:endParaRPr lang="en-US" sz="5400" dirty="0">
              <a:latin typeface="+mj-lt"/>
            </a:endParaRPr>
          </a:p>
        </p:txBody>
      </p:sp>
      <p:sp>
        <p:nvSpPr>
          <p:cNvPr id="15" name="Rectangle 14"/>
          <p:cNvSpPr/>
          <p:nvPr/>
        </p:nvSpPr>
        <p:spPr bwMode="auto">
          <a:xfrm>
            <a:off x="381000" y="2362200"/>
            <a:ext cx="6053328" cy="2221992"/>
          </a:xfrm>
          <a:prstGeom prst="rect">
            <a:avLst/>
          </a:prstGeom>
          <a:solidFill>
            <a:srgbClr val="50308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68604" tIns="34302" rIns="68604" bIns="34302" numCol="1" rtlCol="0" anchor="ctr" anchorCtr="0" compatLnSpc="1">
            <a:prstTxWarp prst="textNoShape">
              <a:avLst/>
            </a:prstTxWarp>
          </a:bodyPr>
          <a:lstStyle/>
          <a:p>
            <a:pPr lvl="0" algn="ctr" defTabSz="685848" fontAlgn="base">
              <a:spcBef>
                <a:spcPct val="0"/>
              </a:spcBef>
              <a:spcAft>
                <a:spcPct val="0"/>
              </a:spcAft>
            </a:pPr>
            <a:endParaRPr lang="en-US" dirty="0" smtClean="0">
              <a:gradFill>
                <a:gsLst>
                  <a:gs pos="0">
                    <a:srgbClr val="FFFFFF"/>
                  </a:gs>
                  <a:gs pos="100000">
                    <a:srgbClr val="FFFFFF"/>
                  </a:gs>
                </a:gsLst>
                <a:lin ang="5400000" scaled="0"/>
              </a:gradFill>
            </a:endParaRPr>
          </a:p>
        </p:txBody>
      </p:sp>
      <p:sp>
        <p:nvSpPr>
          <p:cNvPr id="16" name="Subtitle 2"/>
          <p:cNvSpPr>
            <a:spLocks noGrp="1"/>
          </p:cNvSpPr>
          <p:nvPr>
            <p:ph type="subTitle" idx="1"/>
          </p:nvPr>
        </p:nvSpPr>
        <p:spPr>
          <a:xfrm>
            <a:off x="550840" y="5426822"/>
            <a:ext cx="5598586" cy="374295"/>
          </a:xfrm>
        </p:spPr>
        <p:txBody>
          <a:bodyPr vert="horz" wrap="square" lIns="0" tIns="0" rIns="0" bIns="0" rtlCol="0" anchor="t">
            <a:spAutoFit/>
          </a:bodyPr>
          <a:lstStyle>
            <a:lvl1pPr marL="0" indent="0">
              <a:spcBef>
                <a:spcPts val="0"/>
              </a:spcBef>
              <a:buFontTx/>
              <a:buNone/>
              <a:defRPr lang="en-US" sz="2700" b="1" kern="1200" spc="-150" dirty="0">
                <a:gradFill>
                  <a:gsLst>
                    <a:gs pos="0">
                      <a:schemeClr val="accent1"/>
                    </a:gs>
                    <a:gs pos="100000">
                      <a:schemeClr val="accent1"/>
                    </a:gs>
                  </a:gsLst>
                  <a:lin ang="5400000" scaled="0"/>
                </a:gradFill>
                <a:latin typeface="Segoe Light" pitchFamily="34" charset="0"/>
                <a:ea typeface="+mn-ea"/>
                <a:cs typeface="+mn-cs"/>
              </a:defRPr>
            </a:lvl1pPr>
          </a:lstStyle>
          <a:p>
            <a:pPr marL="0" lvl="0" indent="0" algn="l" defTabSz="685961" rtl="0" eaLnBrk="1" latinLnBrk="0" hangingPunct="1">
              <a:lnSpc>
                <a:spcPct val="90000"/>
              </a:lnSpc>
              <a:spcBef>
                <a:spcPts val="0"/>
              </a:spcBef>
              <a:buClr>
                <a:schemeClr val="tx2"/>
              </a:buClr>
              <a:buSzPct val="90000"/>
              <a:buFontTx/>
              <a:buNone/>
            </a:pPr>
            <a:r>
              <a:rPr lang="en-US" smtClean="0"/>
              <a:t>Click to edit Master subtitle style</a:t>
            </a:r>
            <a:endParaRPr lang="en-US" dirty="0"/>
          </a:p>
        </p:txBody>
      </p:sp>
      <p:sp>
        <p:nvSpPr>
          <p:cNvPr id="17" name="Text Placeholder 8"/>
          <p:cNvSpPr>
            <a:spLocks noGrp="1"/>
          </p:cNvSpPr>
          <p:nvPr>
            <p:ph type="body" sz="quarter" idx="10" hasCustomPrompt="1"/>
          </p:nvPr>
        </p:nvSpPr>
        <p:spPr>
          <a:xfrm>
            <a:off x="550863" y="5823667"/>
            <a:ext cx="5679569" cy="291118"/>
          </a:xfrm>
        </p:spPr>
        <p:txBody>
          <a:bodyPr/>
          <a:lstStyle>
            <a:lvl1pPr marL="0" indent="0">
              <a:spcBef>
                <a:spcPts val="0"/>
              </a:spcBef>
              <a:buFontTx/>
              <a:buNone/>
              <a:defRPr sz="2100">
                <a:latin typeface="Segoe Light" pitchFamily="34" charset="0"/>
              </a:defRPr>
            </a:lvl1pPr>
          </a:lstStyle>
          <a:p>
            <a:r>
              <a:rPr lang="en-US" dirty="0" smtClean="0"/>
              <a:t>Click to edit Master subtitle style</a:t>
            </a:r>
            <a:endParaRPr lang="en-US" dirty="0"/>
          </a:p>
        </p:txBody>
      </p:sp>
      <p:sp>
        <p:nvSpPr>
          <p:cNvPr id="18" name="Text Placeholder 8"/>
          <p:cNvSpPr>
            <a:spLocks noGrp="1"/>
          </p:cNvSpPr>
          <p:nvPr>
            <p:ph type="body" sz="quarter" idx="11" hasCustomPrompt="1"/>
          </p:nvPr>
        </p:nvSpPr>
        <p:spPr>
          <a:xfrm>
            <a:off x="550864" y="6135082"/>
            <a:ext cx="5667056" cy="291118"/>
          </a:xfrm>
        </p:spPr>
        <p:txBody>
          <a:bodyPr/>
          <a:lstStyle>
            <a:lvl1pPr marL="0" indent="0">
              <a:spcBef>
                <a:spcPts val="0"/>
              </a:spcBef>
              <a:buFontTx/>
              <a:buNone/>
              <a:defRPr sz="2100">
                <a:solidFill>
                  <a:schemeClr val="tx1"/>
                </a:solidFill>
                <a:latin typeface="Segoe Light" pitchFamily="34" charset="0"/>
              </a:defRPr>
            </a:lvl1pPr>
          </a:lstStyle>
          <a:p>
            <a:r>
              <a:rPr lang="en-US" dirty="0" smtClean="0"/>
              <a:t>Click to edit Master subtitle style</a:t>
            </a:r>
            <a:endParaRPr lang="en-US" dirty="0"/>
          </a:p>
        </p:txBody>
      </p:sp>
      <p:sp>
        <p:nvSpPr>
          <p:cNvPr id="28" name="Title 1"/>
          <p:cNvSpPr>
            <a:spLocks noGrp="1"/>
          </p:cNvSpPr>
          <p:nvPr>
            <p:ph type="ctrTitle"/>
          </p:nvPr>
        </p:nvSpPr>
        <p:spPr>
          <a:xfrm>
            <a:off x="555738" y="2924048"/>
            <a:ext cx="4114800" cy="1098296"/>
          </a:xfrm>
        </p:spPr>
        <p:txBody>
          <a:bodyPr anchor="ctr" anchorCtr="0">
            <a:noAutofit/>
          </a:bodyPr>
          <a:lstStyle>
            <a:lvl1pPr>
              <a:lnSpc>
                <a:spcPct val="90000"/>
              </a:lnSpc>
              <a:tabLst>
                <a:tab pos="1504361" algn="l"/>
              </a:tabLst>
              <a:defRPr lang="en-US" sz="4400" b="0" kern="1200" cap="none" spc="-150" baseline="0" dirty="0">
                <a:ln w="3175">
                  <a:noFill/>
                </a:ln>
                <a:gradFill>
                  <a:gsLst>
                    <a:gs pos="0">
                      <a:schemeClr val="bg2"/>
                    </a:gs>
                    <a:gs pos="100000">
                      <a:schemeClr val="bg2"/>
                    </a:gs>
                  </a:gsLst>
                  <a:lin ang="5400000" scaled="0"/>
                </a:gradFill>
                <a:effectLst/>
                <a:latin typeface="Segoe Light" pitchFamily="34" charset="0"/>
                <a:ea typeface="+mn-ea"/>
                <a:cs typeface="+mn-cs"/>
              </a:defRPr>
            </a:lvl1pPr>
          </a:lstStyle>
          <a:p>
            <a:pPr lvl="0" algn="l" defTabSz="685961" rtl="0" eaLnBrk="1" latinLnBrk="0" hangingPunct="1">
              <a:lnSpc>
                <a:spcPct val="90000"/>
              </a:lnSpc>
              <a:spcBef>
                <a:spcPct val="0"/>
              </a:spcBef>
              <a:buNone/>
            </a:pPr>
            <a:r>
              <a:rPr lang="en-US" dirty="0" smtClean="0"/>
              <a:t>Click to edit Master title style</a:t>
            </a:r>
            <a:endParaRPr lang="en-US" dirty="0"/>
          </a:p>
        </p:txBody>
      </p:sp>
      <p:sp>
        <p:nvSpPr>
          <p:cNvPr id="3" name="Text Placeholder 2"/>
          <p:cNvSpPr>
            <a:spLocks noGrp="1"/>
          </p:cNvSpPr>
          <p:nvPr>
            <p:ph type="body" sz="quarter" idx="12"/>
          </p:nvPr>
        </p:nvSpPr>
        <p:spPr>
          <a:xfrm>
            <a:off x="550863" y="4206875"/>
            <a:ext cx="4125912" cy="332399"/>
          </a:xfrm>
        </p:spPr>
        <p:txBody>
          <a:bodyPr/>
          <a:lstStyle>
            <a:lvl1pPr marL="0" indent="0">
              <a:buNone/>
              <a:defRPr sz="2400">
                <a:solidFill>
                  <a:schemeClr val="bg1"/>
                </a:solidFill>
              </a:defRPr>
            </a:lvl1pPr>
          </a:lstStyle>
          <a:p>
            <a:pPr lvl="0"/>
            <a:r>
              <a:rPr lang="en-US" smtClean="0"/>
              <a:t>Click to edit Master text styles</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42" presetClass="path" presetSubtype="0" decel="100000" fill="hold" grpId="2" nodeType="withEffect">
                                  <p:stCondLst>
                                    <p:cond delay="0"/>
                                  </p:stCondLst>
                                  <p:childTnLst>
                                    <p:animMotion origin="layout" path="M 2.5553E-6 -4.07407E-6 L 1.03604 -0.00115 " pathEditMode="relative" rAng="0" ptsTypes="AA">
                                      <p:cBhvr>
                                        <p:cTn id="8" dur="750" spd="-100000" fill="hold"/>
                                        <p:tgtEl>
                                          <p:spTgt spid="15"/>
                                        </p:tgtEl>
                                        <p:attrNameLst>
                                          <p:attrName>ppt_x</p:attrName>
                                          <p:attrName>ppt_y</p:attrName>
                                        </p:attrNameLst>
                                      </p:cBhvr>
                                      <p:rCtr x="51795" y="-69"/>
                                    </p:animMotion>
                                  </p:childTnLst>
                                </p:cTn>
                              </p:par>
                              <p:par>
                                <p:cTn id="9" presetID="1" presetClass="entr" presetSubtype="0" fill="hold" grpId="0" nodeType="withEffect">
                                  <p:stCondLst>
                                    <p:cond delay="300"/>
                                  </p:stCondLst>
                                  <p:childTnLst>
                                    <p:set>
                                      <p:cBhvr>
                                        <p:cTn id="10" dur="1" fill="hold">
                                          <p:stCondLst>
                                            <p:cond delay="0"/>
                                          </p:stCondLst>
                                        </p:cTn>
                                        <p:tgtEl>
                                          <p:spTgt spid="28"/>
                                        </p:tgtEl>
                                        <p:attrNameLst>
                                          <p:attrName>style.visibility</p:attrName>
                                        </p:attrNameLst>
                                      </p:cBhvr>
                                      <p:to>
                                        <p:strVal val="visible"/>
                                      </p:to>
                                    </p:set>
                                  </p:childTnLst>
                                </p:cTn>
                              </p:par>
                              <p:par>
                                <p:cTn id="11" presetID="42" presetClass="path" presetSubtype="0" decel="100000" fill="hold" grpId="1" nodeType="withEffect">
                                  <p:stCondLst>
                                    <p:cond delay="250"/>
                                  </p:stCondLst>
                                  <p:childTnLst>
                                    <p:animMotion origin="layout" path="M 2.20661E-6 -4.07407E-6 L 1.02966 -0.00115 " pathEditMode="relative" rAng="0" ptsTypes="AA">
                                      <p:cBhvr>
                                        <p:cTn id="12" dur="750" spd="-100000" fill="hold"/>
                                        <p:tgtEl>
                                          <p:spTgt spid="28"/>
                                        </p:tgtEl>
                                        <p:attrNameLst>
                                          <p:attrName>ppt_x</p:attrName>
                                          <p:attrName>ppt_y</p:attrName>
                                        </p:attrNameLst>
                                      </p:cBhvr>
                                      <p:rCtr x="51483" y="-69"/>
                                    </p:animMotion>
                                  </p:childTnLst>
                                </p:cTn>
                              </p:par>
                              <p:par>
                                <p:cTn id="13" presetID="2" presetClass="entr" presetSubtype="2" fill="hold" grpId="0" nodeType="with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50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42" presetClass="path" presetSubtype="0" decel="100000" fill="hold" grpId="1" nodeType="withEffect">
                                  <p:stCondLst>
                                    <p:cond delay="500"/>
                                  </p:stCondLst>
                                  <p:childTnLst>
                                    <p:animMotion origin="layout" path="M 4.93885E-6 3.7037E-6 L 1.09367 -0.00324 " pathEditMode="relative" rAng="0" ptsTypes="AA">
                                      <p:cBhvr>
                                        <p:cTn id="20" dur="750" spd="-100000" fill="hold"/>
                                        <p:tgtEl>
                                          <p:spTgt spid="16">
                                            <p:txEl>
                                              <p:pRg st="0" end="0"/>
                                            </p:txEl>
                                          </p:spTgt>
                                        </p:tgtEl>
                                        <p:attrNameLst>
                                          <p:attrName>ppt_x</p:attrName>
                                          <p:attrName>ppt_y</p:attrName>
                                        </p:attrNameLst>
                                      </p:cBhvr>
                                      <p:rCtr x="54684" y="-162"/>
                                    </p:animMotion>
                                  </p:childTnLst>
                                </p:cTn>
                              </p:par>
                              <p:par>
                                <p:cTn id="21" presetID="1" presetClass="entr" presetSubtype="0" fill="hold" grpId="0" nodeType="withEffect">
                                  <p:stCondLst>
                                    <p:cond delay="75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par>
                                <p:cTn id="23" presetID="42" presetClass="path" presetSubtype="0" decel="100000" fill="hold" grpId="1" nodeType="withEffect">
                                  <p:stCondLst>
                                    <p:cond delay="750"/>
                                  </p:stCondLst>
                                  <p:childTnLst>
                                    <p:animMotion origin="layout" path="M 1.66797E-6 7.40741E-7 L 1.14754 7.40741E-7 " pathEditMode="relative" rAng="0" ptsTypes="AA">
                                      <p:cBhvr>
                                        <p:cTn id="24" dur="750" spd="-100000" fill="hold"/>
                                        <p:tgtEl>
                                          <p:spTgt spid="17">
                                            <p:txEl>
                                              <p:pRg st="0" end="0"/>
                                            </p:txEl>
                                          </p:spTgt>
                                        </p:tgtEl>
                                        <p:attrNameLst>
                                          <p:attrName>ppt_x</p:attrName>
                                          <p:attrName>ppt_y</p:attrName>
                                        </p:attrNameLst>
                                      </p:cBhvr>
                                      <p:rCtr x="57377" y="0"/>
                                    </p:animMotion>
                                  </p:childTnLst>
                                </p:cTn>
                              </p:par>
                              <p:par>
                                <p:cTn id="25" presetID="1" presetClass="entr" presetSubtype="0" fill="hold" grpId="0" nodeType="withEffect">
                                  <p:stCondLst>
                                    <p:cond delay="100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42" presetClass="path" presetSubtype="0" decel="100000" fill="hold" grpId="1" nodeType="withEffect">
                                  <p:stCondLst>
                                    <p:cond delay="1000"/>
                                  </p:stCondLst>
                                  <p:childTnLst>
                                    <p:animMotion origin="layout" path="M 1.66797E-6 7.40741E-7 L 1.14754 7.40741E-7 " pathEditMode="relative" rAng="0" ptsTypes="AA">
                                      <p:cBhvr>
                                        <p:cTn id="28" dur="750" spd="-100000" fill="hold"/>
                                        <p:tgtEl>
                                          <p:spTgt spid="18">
                                            <p:txEl>
                                              <p:pRg st="0" end="0"/>
                                            </p:txEl>
                                          </p:spTgt>
                                        </p:tgtEl>
                                        <p:attrNameLst>
                                          <p:attrName>ppt_x</p:attrName>
                                          <p:attrName>ppt_y</p:attrName>
                                        </p:attrNameLst>
                                      </p:cBhvr>
                                      <p:rCtr x="57377" y="0"/>
                                    </p:animMotion>
                                  </p:childTnLst>
                                </p:cTn>
                              </p:par>
                              <p:par>
                                <p:cTn id="29" presetID="1" presetClass="entr" presetSubtype="0" fill="hold" grpId="0" nodeType="withEffect">
                                  <p:stCondLst>
                                    <p:cond delay="800"/>
                                  </p:stCondLst>
                                  <p:childTnLst>
                                    <p:set>
                                      <p:cBhvr>
                                        <p:cTn id="30" dur="1" fill="hold">
                                          <p:stCondLst>
                                            <p:cond delay="0"/>
                                          </p:stCondLst>
                                        </p:cTn>
                                        <p:tgtEl>
                                          <p:spTgt spid="14"/>
                                        </p:tgtEl>
                                        <p:attrNameLst>
                                          <p:attrName>style.visibility</p:attrName>
                                        </p:attrNameLst>
                                      </p:cBhvr>
                                      <p:to>
                                        <p:strVal val="visible"/>
                                      </p:to>
                                    </p:set>
                                  </p:childTnLst>
                                </p:cTn>
                              </p:par>
                              <p:par>
                                <p:cTn id="31" presetID="42" presetClass="path" presetSubtype="0" decel="100000" fill="hold" grpId="1" nodeType="withEffect">
                                  <p:stCondLst>
                                    <p:cond delay="800"/>
                                  </p:stCondLst>
                                  <p:childTnLst>
                                    <p:animMotion origin="layout" path="M 2.20661E-6 -4.07407E-6 L 1.02966 -0.00115 " pathEditMode="relative" rAng="0" ptsTypes="AA">
                                      <p:cBhvr>
                                        <p:cTn id="32" dur="750" spd="-100000" fill="hold"/>
                                        <p:tgtEl>
                                          <p:spTgt spid="14"/>
                                        </p:tgtEl>
                                        <p:attrNameLst>
                                          <p:attrName>ppt_x</p:attrName>
                                          <p:attrName>ppt_y</p:attrName>
                                        </p:attrNameLst>
                                      </p:cBhvr>
                                      <p:rCtr x="51483" y="-69"/>
                                    </p:animMotion>
                                  </p:childTnLst>
                                </p:cTn>
                              </p:par>
                              <p:par>
                                <p:cTn id="33" presetID="1" presetClass="entr" presetSubtype="0" fill="hold" grpId="1" nodeType="withEffect">
                                  <p:stCondLst>
                                    <p:cond delay="800"/>
                                  </p:stCondLst>
                                  <p:childTnLst>
                                    <p:set>
                                      <p:cBhvr>
                                        <p:cTn id="34" dur="1" fill="hold">
                                          <p:stCondLst>
                                            <p:cond delay="0"/>
                                          </p:stCondLst>
                                        </p:cTn>
                                        <p:tgtEl>
                                          <p:spTgt spid="13"/>
                                        </p:tgtEl>
                                        <p:attrNameLst>
                                          <p:attrName>style.visibility</p:attrName>
                                        </p:attrNameLst>
                                      </p:cBhvr>
                                      <p:to>
                                        <p:strVal val="visible"/>
                                      </p:to>
                                    </p:set>
                                  </p:childTnLst>
                                </p:cTn>
                              </p:par>
                              <p:par>
                                <p:cTn id="35" presetID="42" presetClass="path" presetSubtype="0" decel="100000" fill="hold" grpId="2" nodeType="withEffect">
                                  <p:stCondLst>
                                    <p:cond delay="800"/>
                                  </p:stCondLst>
                                  <p:childTnLst>
                                    <p:animMotion origin="layout" path="M 2.5553E-6 -4.07407E-6 L 1.03604 -0.00115 " pathEditMode="relative" rAng="0" ptsTypes="AA">
                                      <p:cBhvr>
                                        <p:cTn id="36" dur="750" spd="-100000" fill="hold"/>
                                        <p:tgtEl>
                                          <p:spTgt spid="13"/>
                                        </p:tgtEl>
                                        <p:attrNameLst>
                                          <p:attrName>ppt_x</p:attrName>
                                          <p:attrName>ppt_y</p:attrName>
                                        </p:attrNameLst>
                                      </p:cBhvr>
                                      <p:rCtr x="51795"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4" grpId="0"/>
      <p:bldP spid="14" grpId="1"/>
      <p:bldP spid="15" grpId="0" animBg="1"/>
      <p:bldP spid="15" grpId="1" animBg="1"/>
      <p:bldP spid="15" grpId="2" animBg="1"/>
      <p:bldP spid="16" grpId="0" build="p">
        <p:tmplLst>
          <p:tmpl lvl="1">
            <p:tnLst>
              <p:par>
                <p:cTn presetID="1"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6" grpId="1" build="p">
        <p:tmplLst>
          <p:tmpl lvl="1">
            <p:tnLst>
              <p:par>
                <p:cTn presetID="42" presetClass="path" presetSubtype="0" decel="100000" fill="hold" nodeType="withEffect">
                  <p:stCondLst>
                    <p:cond delay="500"/>
                  </p:stCondLst>
                  <p:childTnLst>
                    <p:animMotion origin="layout" path="M 4.93885E-6 3.7037E-6 L 1.09367 -0.00324 " pathEditMode="relative" rAng="0" ptsTypes="AA">
                      <p:cBhvr>
                        <p:cTn dur="750" spd="-100000" fill="hold"/>
                        <p:tgtEl>
                          <p:spTgt spid="16"/>
                        </p:tgtEl>
                        <p:attrNameLst>
                          <p:attrName>ppt_x</p:attrName>
                          <p:attrName>ppt_y</p:attrName>
                        </p:attrNameLst>
                      </p:cBhvr>
                      <p:rCtr x="54684" y="-162"/>
                    </p:animMotion>
                  </p:childTnLst>
                </p:cTn>
              </p:par>
            </p:tnLst>
          </p:tmpl>
        </p:tmplLst>
      </p:bldP>
      <p:bldP spid="17" grpId="0" build="p">
        <p:tmplLst>
          <p:tmpl lvl="1">
            <p:tnLst>
              <p:par>
                <p:cTn presetID="1" presetClass="entr" presetSubtype="0" fill="hold" nodeType="withEffect">
                  <p:stCondLst>
                    <p:cond delay="75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7" grpId="1" build="p">
        <p:tmplLst>
          <p:tmpl lvl="1">
            <p:tnLst>
              <p:par>
                <p:cTn presetID="42" presetClass="path" presetSubtype="0" decel="100000" fill="hold" nodeType="withEffect">
                  <p:stCondLst>
                    <p:cond delay="750"/>
                  </p:stCondLst>
                  <p:childTnLst>
                    <p:animMotion origin="layout" path="M 1.66797E-6 7.40741E-7 L 1.14754 7.40741E-7 " pathEditMode="relative" rAng="0" ptsTypes="AA">
                      <p:cBhvr>
                        <p:cTn dur="750" spd="-100000" fill="hold"/>
                        <p:tgtEl>
                          <p:spTgt spid="17"/>
                        </p:tgtEl>
                        <p:attrNameLst>
                          <p:attrName>ppt_x</p:attrName>
                          <p:attrName>ppt_y</p:attrName>
                        </p:attrNameLst>
                      </p:cBhvr>
                      <p:rCtr x="57377" y="0"/>
                    </p:animMotion>
                  </p:childTnLst>
                </p:cTn>
              </p:par>
            </p:tnLst>
          </p:tmpl>
        </p:tmplLst>
      </p:bldP>
      <p:bldP spid="18" grpId="0" build="p">
        <p:tmplLst>
          <p:tmpl lvl="1">
            <p:tnLst>
              <p:par>
                <p:cTn presetID="1" presetClass="entr" presetSubtype="0" fill="hold" nodeType="withEffect">
                  <p:stCondLst>
                    <p:cond delay="100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8" grpId="1" build="p">
        <p:tmplLst>
          <p:tmpl lvl="1">
            <p:tnLst>
              <p:par>
                <p:cTn presetID="42" presetClass="path" presetSubtype="0" decel="100000" fill="hold" nodeType="withEffect">
                  <p:stCondLst>
                    <p:cond delay="1000"/>
                  </p:stCondLst>
                  <p:childTnLst>
                    <p:animMotion origin="layout" path="M 1.66797E-6 7.40741E-7 L 1.14754 7.40741E-7 " pathEditMode="relative" rAng="0" ptsTypes="AA">
                      <p:cBhvr>
                        <p:cTn dur="750" spd="-100000" fill="hold"/>
                        <p:tgtEl>
                          <p:spTgt spid="18"/>
                        </p:tgtEl>
                        <p:attrNameLst>
                          <p:attrName>ppt_x</p:attrName>
                          <p:attrName>ppt_y</p:attrName>
                        </p:attrNameLst>
                      </p:cBhvr>
                      <p:rCtr x="57377" y="0"/>
                    </p:animMotion>
                  </p:childTnLst>
                </p:cTn>
              </p:par>
            </p:tnLst>
          </p:tmpl>
        </p:tmplLst>
      </p:bldP>
      <p:bldP spid="28" grpId="0"/>
      <p:bldP spid="28" grpId="1"/>
      <p:bldP spid="3" grpId="0" build="p">
        <p:tmplLst>
          <p:tmpl lvl="1">
            <p:tnLst>
              <p:par>
                <p:cTn presetID="2" presetClass="entr" presetSubtype="2"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6053"/>
            <a:ext cx="6994362" cy="1523494"/>
          </a:xfrm>
        </p:spPr>
        <p:txBody>
          <a:bodyPr anchor="ctr" anchorCtr="0">
            <a:noAutofit/>
          </a:bodyPr>
          <a:lstStyle>
            <a:lvl1pPr>
              <a:lnSpc>
                <a:spcPct val="90000"/>
              </a:lnSpc>
              <a:defRPr sz="4800" baseline="0">
                <a:gradFill flip="none" rotWithShape="1">
                  <a:gsLst>
                    <a:gs pos="0">
                      <a:schemeClr val="tx1"/>
                    </a:gs>
                    <a:gs pos="86000">
                      <a:schemeClr val="tx1"/>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5145090"/>
            <a:ext cx="6994363" cy="461665"/>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381000" y="2362200"/>
            <a:ext cx="7683914" cy="1378644"/>
          </a:xfr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10000" b="0" i="0" u="none" strike="noStrike" kern="1200" cap="none" spc="-150" normalizeH="0" baseline="0" noProof="0" dirty="0" smtClean="0">
                <a:ln w="11430"/>
                <a:solidFill>
                  <a:srgbClr val="50308F"/>
                </a:solidFill>
                <a:effectLst/>
                <a:uLnTx/>
                <a:uFillTx/>
                <a:latin typeface="Segoe Light" pitchFamily="34" charset="0"/>
                <a:ea typeface="+mn-ea"/>
                <a:cs typeface="+mn-cs"/>
              </a:defRPr>
            </a:lvl1pPr>
          </a:lstStyle>
          <a:p>
            <a:pPr lvl="0"/>
            <a:r>
              <a:rPr lang="en-US" dirty="0" smtClean="0"/>
              <a:t>Demo</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1+#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75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 presetClass="entr" presetSubtype="2" decel="100000" fill="hold" nodeType="withEffect">
                  <p:stCondLst>
                    <p:cond delay="50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1+#ppt_w/2"/>
                          </p:val>
                        </p:tav>
                        <p:tav tm="100000">
                          <p:val>
                            <p:strVal val="#ppt_x"/>
                          </p:val>
                        </p:tav>
                      </p:tavLst>
                    </p:anim>
                    <p:anim calcmode="lin" valueType="num">
                      <p:cBhvr additive="base">
                        <p:cTn dur="750" fill="hold"/>
                        <p:tgtEl>
                          <p:spTgt spid="3"/>
                        </p:tgtEl>
                        <p:attrNameLst>
                          <p:attrName>ppt_y</p:attrName>
                        </p:attrNameLst>
                      </p:cBhvr>
                      <p:tavLst>
                        <p:tav tm="0">
                          <p:val>
                            <p:strVal val="#ppt_y"/>
                          </p:val>
                        </p:tav>
                        <p:tav tm="100000">
                          <p:val>
                            <p:strVal val="#ppt_y"/>
                          </p:val>
                        </p:tav>
                      </p:tavLst>
                    </p:anim>
                  </p:childTnLst>
                </p:cTn>
              </p:par>
            </p:tnLst>
          </p:tmpl>
        </p:tmplLst>
      </p:bldP>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1371600"/>
            <a:ext cx="8363938" cy="4832092"/>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63" y="431800"/>
            <a:ext cx="8363938" cy="664797"/>
          </a:xfrm>
        </p:spPr>
        <p:txBody>
          <a:bodyPr/>
          <a:lstStyle>
            <a:lvl1pPr algn="l" defTabSz="914363" rtl="0" eaLnBrk="1" latinLnBrk="0" hangingPunct="1">
              <a:lnSpc>
                <a:spcPct val="90000"/>
              </a:lnSpc>
              <a:spcBef>
                <a:spcPct val="0"/>
              </a:spcBef>
              <a:buNone/>
              <a:defRPr lang="en-US" sz="4800" b="0" kern="1200" cap="none" spc="-150" baseline="0" dirty="0">
                <a:ln w="3175">
                  <a:noFill/>
                </a:ln>
                <a:solidFill>
                  <a:srgbClr val="50308F"/>
                </a:solidFill>
                <a:effectLst/>
                <a:latin typeface="Segoe Light" pitchFamily="34" charset="0"/>
                <a:ea typeface="+mn-ea"/>
                <a:cs typeface="Arial" charset="0"/>
              </a:defRPr>
            </a:lvl1pPr>
          </a:lstStyle>
          <a:p>
            <a:r>
              <a:rPr lang="en-US" dirty="0" smtClean="0"/>
              <a:t>Master title style</a:t>
            </a:r>
            <a:endParaRPr lang="en-US" dirty="0"/>
          </a:p>
        </p:txBody>
      </p:sp>
      <p:sp>
        <p:nvSpPr>
          <p:cNvPr id="3" name="Content Placeholder 2"/>
          <p:cNvSpPr>
            <a:spLocks noGrp="1"/>
          </p:cNvSpPr>
          <p:nvPr>
            <p:ph idx="1"/>
          </p:nvPr>
        </p:nvSpPr>
        <p:spPr>
          <a:xfrm>
            <a:off x="380770" y="4320000"/>
            <a:ext cx="8363938" cy="1944000"/>
          </a:xfrm>
        </p:spPr>
        <p:txBody>
          <a:bodyPr vert="horz" wrap="square" lIns="0" tIns="0" rIns="0" bIns="0" rtlCol="0">
            <a:spAutoFit/>
          </a:bodyPr>
          <a:lstStyle>
            <a:lvl1pPr>
              <a:buClr>
                <a:srgbClr val="2CACE3"/>
              </a:buClr>
              <a:defRPr lang="en-US" dirty="0" smtClean="0"/>
            </a:lvl1pPr>
            <a:lvl2pPr>
              <a:buClr>
                <a:srgbClr val="2CACE3"/>
              </a:buClr>
              <a:defRPr lang="en-US" dirty="0" smtClean="0"/>
            </a:lvl2pPr>
            <a:lvl3pPr>
              <a:buClr>
                <a:srgbClr val="2CACE3"/>
              </a:buClr>
              <a:defRPr lang="en-US" dirty="0" smtClean="0"/>
            </a:lvl3pPr>
            <a:lvl4pPr>
              <a:buClr>
                <a:srgbClr val="2CACE3"/>
              </a:buClr>
              <a:defRPr lang="en-US" dirty="0" smtClean="0"/>
            </a:lvl4pPr>
            <a:lvl5pPr>
              <a:buClr>
                <a:srgbClr val="2CACE3"/>
              </a:buClr>
              <a:defRPr lang="en-US" dirty="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smtClean="0"/>
          </a:p>
          <a:p>
            <a:pPr lvl="4"/>
            <a:endParaRPr lang="en-US" dirty="0"/>
          </a:p>
        </p:txBody>
      </p:sp>
      <p:sp>
        <p:nvSpPr>
          <p:cNvPr id="5" name="Slide Number Placeholder 4"/>
          <p:cNvSpPr>
            <a:spLocks noGrp="1"/>
          </p:cNvSpPr>
          <p:nvPr>
            <p:ph type="sldNum" sz="quarter" idx="10"/>
          </p:nvPr>
        </p:nvSpPr>
        <p:spPr/>
        <p:txBody>
          <a:bodyPr/>
          <a:lstStyle/>
          <a:p>
            <a:fld id="{271031BA-9959-4FE2-909F-37D65262A7B4}" type="slidenum">
              <a:rPr lang="en-US" smtClean="0"/>
              <a:pPr/>
              <a:t>‹#›</a:t>
            </a:fld>
            <a:endParaRPr lang="en-US" dirty="0"/>
          </a:p>
        </p:txBody>
      </p:sp>
      <p:sp>
        <p:nvSpPr>
          <p:cNvPr id="6" name="Text Placeholder 5"/>
          <p:cNvSpPr>
            <a:spLocks noGrp="1"/>
          </p:cNvSpPr>
          <p:nvPr>
            <p:ph type="body" sz="quarter" idx="11"/>
          </p:nvPr>
        </p:nvSpPr>
        <p:spPr>
          <a:xfrm>
            <a:off x="346841" y="1403350"/>
            <a:ext cx="8403021" cy="2130565"/>
          </a:xfrm>
          <a:solidFill>
            <a:schemeClr val="bg2"/>
          </a:solidFill>
          <a:ln>
            <a:solidFill>
              <a:schemeClr val="accent1"/>
            </a:solidFill>
          </a:ln>
        </p:spPr>
        <p:txBody>
          <a:bodyPr lIns="72000" tIns="72000" rIns="72000" bIns="72000"/>
          <a:lstStyle>
            <a:lvl1pPr marL="0" indent="0">
              <a:buNone/>
              <a:defRPr sz="2400" baseline="0">
                <a:solidFill>
                  <a:srgbClr val="000000"/>
                </a:solidFill>
                <a:latin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84880666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31800"/>
            <a:ext cx="8363938" cy="664797"/>
          </a:xfrm>
          <a:prstGeom prst="rect">
            <a:avLst/>
          </a:prstGeom>
        </p:spPr>
        <p:txBody>
          <a:bodyPr vert="horz" wrap="square" lIns="0" tIns="0" rIns="0" bIns="0" rtlCol="0" anchor="t">
            <a:spAutoFit/>
          </a:bodyPr>
          <a:lstStyle/>
          <a:p>
            <a:r>
              <a:rPr lang="en-US" dirty="0" smtClean="0"/>
              <a:t>Master title style</a:t>
            </a:r>
            <a:endParaRPr lang="en-US" dirty="0"/>
          </a:p>
        </p:txBody>
      </p:sp>
      <p:sp>
        <p:nvSpPr>
          <p:cNvPr id="3" name="Text Placeholder 2"/>
          <p:cNvSpPr>
            <a:spLocks noGrp="1"/>
          </p:cNvSpPr>
          <p:nvPr>
            <p:ph type="body" idx="1"/>
          </p:nvPr>
        </p:nvSpPr>
        <p:spPr>
          <a:xfrm>
            <a:off x="381000" y="1447800"/>
            <a:ext cx="8363937" cy="212365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1" y="6420022"/>
            <a:ext cx="695326" cy="323678"/>
          </a:xfrm>
          <a:prstGeom prst="rect">
            <a:avLst/>
          </a:prstGeom>
        </p:spPr>
        <p:txBody>
          <a:bodyPr vert="horz" lIns="0" tIns="0" rIns="0" bIns="0" rtlCol="0" anchor="ctr"/>
          <a:lstStyle>
            <a:lvl1pPr algn="r">
              <a:defRPr sz="900">
                <a:solidFill>
                  <a:srgbClr val="50308F"/>
                </a:solidFill>
              </a:defRPr>
            </a:lvl1pPr>
          </a:lstStyle>
          <a:p>
            <a:fld id="{271031BA-9959-4FE2-909F-37D65262A7B4}" type="slidenum">
              <a:rPr lang="en-US" smtClean="0"/>
              <a:pPr/>
              <a:t>‹#›</a:t>
            </a:fld>
            <a:endParaRPr lang="en-US" dirty="0"/>
          </a:p>
        </p:txBody>
      </p:sp>
      <p:sp>
        <p:nvSpPr>
          <p:cNvPr id="5" name="TextBox 4"/>
          <p:cNvSpPr txBox="1"/>
          <p:nvPr/>
        </p:nvSpPr>
        <p:spPr>
          <a:xfrm>
            <a:off x="5788049" y="6420022"/>
            <a:ext cx="3049347" cy="230832"/>
          </a:xfrm>
          <a:prstGeom prst="rect">
            <a:avLst/>
          </a:prstGeom>
          <a:noFill/>
        </p:spPr>
        <p:txBody>
          <a:bodyPr wrap="square" rtlCol="0">
            <a:spAutoFit/>
          </a:bodyPr>
          <a:lstStyle/>
          <a:p>
            <a:pPr algn="r"/>
            <a:r>
              <a:rPr lang="en-US" sz="900" dirty="0" smtClean="0">
                <a:solidFill>
                  <a:srgbClr val="50308F"/>
                </a:solidFill>
                <a:latin typeface="Segoe"/>
                <a:cs typeface="Segoe"/>
              </a:rPr>
              <a:t>Kinect for Windows SDK</a:t>
            </a:r>
            <a:endParaRPr lang="en-US" sz="900" dirty="0">
              <a:solidFill>
                <a:srgbClr val="50308F"/>
              </a:solidFill>
              <a:latin typeface="Segoe"/>
              <a:cs typeface="Segoe"/>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7" r:id="rId3"/>
    <p:sldLayoutId id="2147483791" r:id="rId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4800" b="0" kern="1200" cap="none" spc="-150" baseline="0" dirty="0" smtClean="0">
          <a:ln w="3175">
            <a:noFill/>
          </a:ln>
          <a:solidFill>
            <a:srgbClr val="50308F"/>
          </a:solidFill>
          <a:effectLst/>
          <a:latin typeface="Segoe Light" pitchFamily="34" charset="0"/>
          <a:ea typeface="+mn-ea"/>
          <a:cs typeface="Arial" charset="0"/>
        </a:defRPr>
      </a:lvl1pPr>
    </p:titleStyle>
    <p:bodyStyle>
      <a:lvl1pPr marL="347663" indent="-347663" algn="l" defTabSz="914363" rtl="0" eaLnBrk="1" latinLnBrk="0" hangingPunct="1">
        <a:lnSpc>
          <a:spcPct val="90000"/>
        </a:lnSpc>
        <a:spcBef>
          <a:spcPct val="20000"/>
        </a:spcBef>
        <a:buClr>
          <a:schemeClr val="accent1"/>
        </a:buClr>
        <a:buSzPct val="100000"/>
        <a:buFont typeface="Wingdings" pitchFamily="2" charset="2"/>
        <a:buChar char="§"/>
        <a:defRPr sz="3600" kern="1200" spc="-150">
          <a:gradFill>
            <a:gsLst>
              <a:gs pos="0">
                <a:srgbClr val="737373"/>
              </a:gs>
              <a:gs pos="86000">
                <a:srgbClr val="737373"/>
              </a:gs>
            </a:gsLst>
            <a:lin ang="5400000" scaled="0"/>
          </a:gradFill>
          <a:latin typeface="Segoe Light" pitchFamily="34" charset="0"/>
          <a:ea typeface="+mn-ea"/>
          <a:cs typeface="+mn-cs"/>
        </a:defRPr>
      </a:lvl1pPr>
      <a:lvl2pPr marL="744538" indent="-284163" algn="l" defTabSz="914363" rtl="0" eaLnBrk="1" latinLnBrk="0" hangingPunct="1">
        <a:lnSpc>
          <a:spcPct val="90000"/>
        </a:lnSpc>
        <a:spcBef>
          <a:spcPct val="20000"/>
        </a:spcBef>
        <a:buClr>
          <a:schemeClr val="tx2"/>
        </a:buClr>
        <a:buSzPct val="100000"/>
        <a:buFont typeface="Wingdings" pitchFamily="2" charset="2"/>
        <a:buChar char="§"/>
        <a:defRPr sz="3200" kern="1200" spc="-150">
          <a:gradFill>
            <a:gsLst>
              <a:gs pos="0">
                <a:srgbClr val="737373"/>
              </a:gs>
              <a:gs pos="86000">
                <a:srgbClr val="737373"/>
              </a:gs>
            </a:gsLst>
            <a:lin ang="5400000" scaled="0"/>
          </a:gradFill>
          <a:latin typeface="Segoe Light" pitchFamily="34" charset="0"/>
          <a:ea typeface="+mn-ea"/>
          <a:cs typeface="+mn-cs"/>
        </a:defRPr>
      </a:lvl2pPr>
      <a:lvl3pPr marL="1143000" indent="-287338" algn="l" defTabSz="914363" rtl="0" eaLnBrk="1" latinLnBrk="0" hangingPunct="1">
        <a:lnSpc>
          <a:spcPct val="90000"/>
        </a:lnSpc>
        <a:spcBef>
          <a:spcPct val="20000"/>
        </a:spcBef>
        <a:buClr>
          <a:schemeClr val="tx2"/>
        </a:buClr>
        <a:buSzPct val="100000"/>
        <a:buFont typeface="Wingdings" pitchFamily="2" charset="2"/>
        <a:buChar char="§"/>
        <a:defRPr sz="2400" kern="1200" spc="-150">
          <a:gradFill>
            <a:gsLst>
              <a:gs pos="0">
                <a:srgbClr val="737373"/>
              </a:gs>
              <a:gs pos="86000">
                <a:srgbClr val="737373"/>
              </a:gs>
            </a:gsLst>
            <a:lin ang="5400000" scaled="0"/>
          </a:gradFill>
          <a:latin typeface="Segoe Light" pitchFamily="34" charset="0"/>
          <a:ea typeface="+mn-ea"/>
          <a:cs typeface="+mn-cs"/>
        </a:defRPr>
      </a:lvl3pPr>
      <a:lvl4pPr marL="1490663" indent="-231775"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4pPr>
      <a:lvl5pPr marL="1828800" indent="-223838" algn="l" defTabSz="914363" rtl="0" eaLnBrk="1" latinLnBrk="0" hangingPunct="1">
        <a:lnSpc>
          <a:spcPct val="90000"/>
        </a:lnSpc>
        <a:spcBef>
          <a:spcPct val="20000"/>
        </a:spcBef>
        <a:buClr>
          <a:schemeClr val="tx2"/>
        </a:buClr>
        <a:buSzPct val="100000"/>
        <a:buFont typeface="Wingdings" pitchFamily="2" charset="2"/>
        <a:buChar char="§"/>
        <a:defRPr sz="2000" kern="1200" spc="-150">
          <a:gradFill>
            <a:gsLst>
              <a:gs pos="0">
                <a:srgbClr val="737373"/>
              </a:gs>
              <a:gs pos="86000">
                <a:srgbClr val="737373"/>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Section 2.3</a:t>
            </a:r>
            <a:endParaRPr lang="en-GB" dirty="0"/>
          </a:p>
        </p:txBody>
      </p:sp>
      <p:sp>
        <p:nvSpPr>
          <p:cNvPr id="4" name="Text Placeholder 3"/>
          <p:cNvSpPr>
            <a:spLocks noGrp="1"/>
          </p:cNvSpPr>
          <p:nvPr>
            <p:ph type="body" sz="quarter" idx="10"/>
          </p:nvPr>
        </p:nvSpPr>
        <p:spPr/>
        <p:txBody>
          <a:bodyPr/>
          <a:lstStyle/>
          <a:p>
            <a:endParaRPr lang="en-GB"/>
          </a:p>
        </p:txBody>
      </p:sp>
      <p:sp>
        <p:nvSpPr>
          <p:cNvPr id="5" name="Text Placeholder 4"/>
          <p:cNvSpPr>
            <a:spLocks noGrp="1"/>
          </p:cNvSpPr>
          <p:nvPr>
            <p:ph type="body" sz="quarter" idx="11"/>
          </p:nvPr>
        </p:nvSpPr>
        <p:spPr/>
        <p:txBody>
          <a:bodyPr/>
          <a:lstStyle/>
          <a:p>
            <a:endParaRPr lang="en-GB"/>
          </a:p>
        </p:txBody>
      </p:sp>
      <p:sp>
        <p:nvSpPr>
          <p:cNvPr id="2" name="Title 1"/>
          <p:cNvSpPr>
            <a:spLocks noGrp="1"/>
          </p:cNvSpPr>
          <p:nvPr>
            <p:ph type="ctrTitle"/>
          </p:nvPr>
        </p:nvSpPr>
        <p:spPr>
          <a:xfrm>
            <a:off x="555738" y="2924048"/>
            <a:ext cx="5201250" cy="1098296"/>
          </a:xfrm>
        </p:spPr>
        <p:txBody>
          <a:bodyPr/>
          <a:lstStyle/>
          <a:p>
            <a:r>
              <a:rPr lang="en-GB" dirty="0" smtClean="0"/>
              <a:t>Writing Kinect Programs</a:t>
            </a:r>
            <a:endParaRPr lang="en-GB" dirty="0"/>
          </a:p>
        </p:txBody>
      </p:sp>
      <p:sp>
        <p:nvSpPr>
          <p:cNvPr id="6" name="Text Placeholder 5"/>
          <p:cNvSpPr>
            <a:spLocks noGrp="1"/>
          </p:cNvSpPr>
          <p:nvPr>
            <p:ph type="body" sz="quarter" idx="12"/>
          </p:nvPr>
        </p:nvSpPr>
        <p:spPr/>
        <p:txBody>
          <a:bodyPr/>
          <a:lstStyle/>
          <a:p>
            <a:r>
              <a:rPr lang="en-GB" dirty="0" smtClean="0"/>
              <a:t>Using Sound </a:t>
            </a:r>
            <a:r>
              <a:rPr lang="en-GB" smtClean="0"/>
              <a:t>with Kinect</a:t>
            </a:r>
            <a:endParaRPr lang="en-GB" dirty="0"/>
          </a:p>
        </p:txBody>
      </p:sp>
    </p:spTree>
    <p:extLst>
      <p:ext uri="{BB962C8B-B14F-4D97-AF65-F5344CB8AC3E}">
        <p14:creationId xmlns:p14="http://schemas.microsoft.com/office/powerpoint/2010/main" val="4272960245"/>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Detecting </a:t>
            </a:r>
            <a:r>
              <a:rPr lang="en-GB" dirty="0" err="1" smtClean="0"/>
              <a:t>keypresses</a:t>
            </a:r>
            <a:endParaRPr lang="en-GB" dirty="0"/>
          </a:p>
        </p:txBody>
      </p:sp>
      <p:sp>
        <p:nvSpPr>
          <p:cNvPr id="3" name="Content Placeholder 2"/>
          <p:cNvSpPr>
            <a:spLocks noGrp="1"/>
          </p:cNvSpPr>
          <p:nvPr>
            <p:ph idx="1"/>
          </p:nvPr>
        </p:nvSpPr>
        <p:spPr>
          <a:xfrm>
            <a:off x="380770" y="3761117"/>
            <a:ext cx="8363938" cy="2105192"/>
          </a:xfrm>
        </p:spPr>
        <p:txBody>
          <a:bodyPr/>
          <a:lstStyle/>
          <a:p>
            <a:r>
              <a:rPr lang="en-GB" dirty="0" smtClean="0"/>
              <a:t>A </a:t>
            </a:r>
            <a:r>
              <a:rPr lang="en-GB" dirty="0" err="1" smtClean="0"/>
              <a:t>keypress</a:t>
            </a:r>
            <a:r>
              <a:rPr lang="en-GB" dirty="0" smtClean="0"/>
              <a:t> is registered when the state of a key changes from up to down</a:t>
            </a:r>
          </a:p>
          <a:p>
            <a:r>
              <a:rPr lang="en-GB" dirty="0" smtClean="0"/>
              <a:t>The </a:t>
            </a:r>
            <a:r>
              <a:rPr lang="en-GB" dirty="0" smtClean="0">
                <a:latin typeface="Consolas" pitchFamily="49" charset="0"/>
                <a:cs typeface="Consolas" pitchFamily="49" charset="0"/>
              </a:rPr>
              <a:t>Update</a:t>
            </a:r>
            <a:r>
              <a:rPr lang="en-GB" dirty="0" smtClean="0"/>
              <a:t> method keeps these variables up to date for the use of other methods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10</a:t>
            </a:fld>
            <a:endParaRPr lang="en-US" dirty="0"/>
          </a:p>
        </p:txBody>
      </p:sp>
      <p:sp>
        <p:nvSpPr>
          <p:cNvPr id="5" name="Text Placeholder 4"/>
          <p:cNvSpPr>
            <a:spLocks noGrp="1"/>
          </p:cNvSpPr>
          <p:nvPr>
            <p:ph type="body" sz="quarter" idx="11"/>
          </p:nvPr>
        </p:nvSpPr>
        <p:spPr>
          <a:xfrm>
            <a:off x="346841" y="1403350"/>
            <a:ext cx="8403021" cy="2102865"/>
          </a:xfrm>
        </p:spPr>
        <p:txBody>
          <a:bodyPr/>
          <a:lstStyle/>
          <a:p>
            <a:r>
              <a:rPr lang="en-GB" dirty="0" err="1">
                <a:solidFill>
                  <a:srgbClr val="2B91AF"/>
                </a:solidFill>
                <a:latin typeface="Consolas"/>
              </a:rPr>
              <a:t>GamePadState</a:t>
            </a:r>
            <a:r>
              <a:rPr lang="en-GB" dirty="0">
                <a:solidFill>
                  <a:prstClr val="black"/>
                </a:solidFill>
                <a:latin typeface="Consolas"/>
              </a:rPr>
              <a:t> </a:t>
            </a:r>
            <a:r>
              <a:rPr lang="en-GB" dirty="0" err="1">
                <a:solidFill>
                  <a:prstClr val="black"/>
                </a:solidFill>
                <a:latin typeface="Consolas"/>
              </a:rPr>
              <a:t>oldPadState</a:t>
            </a:r>
            <a:r>
              <a:rPr lang="en-GB" dirty="0">
                <a:solidFill>
                  <a:prstClr val="black"/>
                </a:solidFill>
                <a:latin typeface="Consolas"/>
              </a:rPr>
              <a:t>;</a:t>
            </a:r>
          </a:p>
          <a:p>
            <a:r>
              <a:rPr lang="en-GB" dirty="0" err="1">
                <a:solidFill>
                  <a:srgbClr val="2B91AF"/>
                </a:solidFill>
                <a:latin typeface="Consolas"/>
              </a:rPr>
              <a:t>GamePadState</a:t>
            </a:r>
            <a:r>
              <a:rPr lang="en-GB" dirty="0">
                <a:solidFill>
                  <a:prstClr val="black"/>
                </a:solidFill>
                <a:latin typeface="Consolas"/>
              </a:rPr>
              <a:t> </a:t>
            </a:r>
            <a:r>
              <a:rPr lang="en-GB" dirty="0" err="1">
                <a:solidFill>
                  <a:prstClr val="black"/>
                </a:solidFill>
                <a:latin typeface="Consolas"/>
              </a:rPr>
              <a:t>padState</a:t>
            </a:r>
            <a:r>
              <a:rPr lang="en-GB" dirty="0">
                <a:solidFill>
                  <a:prstClr val="black"/>
                </a:solidFill>
                <a:latin typeface="Consolas"/>
              </a:rPr>
              <a:t>;</a:t>
            </a:r>
          </a:p>
          <a:p>
            <a:endParaRPr lang="en-GB" dirty="0">
              <a:solidFill>
                <a:prstClr val="black"/>
              </a:solidFill>
              <a:latin typeface="Consolas"/>
            </a:endParaRPr>
          </a:p>
          <a:p>
            <a:r>
              <a:rPr lang="en-GB" dirty="0" err="1">
                <a:solidFill>
                  <a:srgbClr val="2B91AF"/>
                </a:solidFill>
                <a:latin typeface="Consolas"/>
              </a:rPr>
              <a:t>KeyboardState</a:t>
            </a:r>
            <a:r>
              <a:rPr lang="en-GB" dirty="0">
                <a:solidFill>
                  <a:prstClr val="black"/>
                </a:solidFill>
                <a:latin typeface="Consolas"/>
              </a:rPr>
              <a:t> </a:t>
            </a:r>
            <a:r>
              <a:rPr lang="en-GB" dirty="0" err="1">
                <a:solidFill>
                  <a:prstClr val="black"/>
                </a:solidFill>
                <a:latin typeface="Consolas"/>
              </a:rPr>
              <a:t>oldKeyState</a:t>
            </a:r>
            <a:r>
              <a:rPr lang="en-GB" dirty="0">
                <a:solidFill>
                  <a:prstClr val="black"/>
                </a:solidFill>
                <a:latin typeface="Consolas"/>
              </a:rPr>
              <a:t>;</a:t>
            </a:r>
          </a:p>
          <a:p>
            <a:r>
              <a:rPr lang="en-GB" dirty="0" err="1">
                <a:solidFill>
                  <a:srgbClr val="2B91AF"/>
                </a:solidFill>
                <a:latin typeface="Consolas"/>
              </a:rPr>
              <a:t>KeyboardState</a:t>
            </a:r>
            <a:r>
              <a:rPr lang="en-GB" dirty="0">
                <a:solidFill>
                  <a:prstClr val="black"/>
                </a:solidFill>
                <a:latin typeface="Consolas"/>
              </a:rPr>
              <a:t> </a:t>
            </a:r>
            <a:r>
              <a:rPr lang="en-GB" dirty="0" err="1">
                <a:solidFill>
                  <a:prstClr val="black"/>
                </a:solidFill>
                <a:latin typeface="Consolas"/>
              </a:rPr>
              <a:t>keyState</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443351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t>
            </a:r>
            <a:r>
              <a:rPr lang="en-GB" dirty="0" err="1" smtClean="0"/>
              <a:t>updateIdle</a:t>
            </a:r>
            <a:r>
              <a:rPr lang="en-GB" dirty="0" smtClean="0"/>
              <a:t> method</a:t>
            </a:r>
            <a:endParaRPr lang="en-GB" dirty="0"/>
          </a:p>
        </p:txBody>
      </p:sp>
      <p:sp>
        <p:nvSpPr>
          <p:cNvPr id="3" name="Content Placeholder 2"/>
          <p:cNvSpPr>
            <a:spLocks noGrp="1"/>
          </p:cNvSpPr>
          <p:nvPr>
            <p:ph idx="1"/>
          </p:nvPr>
        </p:nvSpPr>
        <p:spPr>
          <a:xfrm>
            <a:off x="380770" y="5400136"/>
            <a:ext cx="8363938" cy="997196"/>
          </a:xfrm>
        </p:spPr>
        <p:txBody>
          <a:bodyPr/>
          <a:lstStyle/>
          <a:p>
            <a:r>
              <a:rPr lang="en-GB" dirty="0"/>
              <a:t>The </a:t>
            </a:r>
            <a:r>
              <a:rPr lang="en-GB" dirty="0" err="1" smtClean="0">
                <a:latin typeface="Consolas" pitchFamily="49" charset="0"/>
                <a:cs typeface="Consolas" pitchFamily="49" charset="0"/>
              </a:rPr>
              <a:t>updateIdle</a:t>
            </a:r>
            <a:r>
              <a:rPr lang="en-GB" dirty="0" smtClean="0"/>
              <a:t> method checks for key events and calls the appropriate methods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11</a:t>
            </a:fld>
            <a:endParaRPr lang="en-US" dirty="0"/>
          </a:p>
        </p:txBody>
      </p:sp>
      <p:sp>
        <p:nvSpPr>
          <p:cNvPr id="5" name="Text Placeholder 4"/>
          <p:cNvSpPr>
            <a:spLocks noGrp="1"/>
          </p:cNvSpPr>
          <p:nvPr>
            <p:ph type="body" sz="quarter" idx="11"/>
          </p:nvPr>
        </p:nvSpPr>
        <p:spPr>
          <a:xfrm>
            <a:off x="346841" y="1403350"/>
            <a:ext cx="8403021" cy="3986458"/>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updateIdle</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smtClean="0">
                <a:solidFill>
                  <a:prstClr val="black"/>
                </a:solidFill>
                <a:latin typeface="Consolas"/>
              </a:rPr>
              <a:t>(</a:t>
            </a:r>
            <a:r>
              <a:rPr lang="en-GB" dirty="0" err="1" smtClean="0">
                <a:solidFill>
                  <a:prstClr val="black"/>
                </a:solidFill>
                <a:latin typeface="Consolas"/>
              </a:rPr>
              <a:t>oldKeyState.IsKeyUp</a:t>
            </a:r>
            <a:r>
              <a:rPr lang="en-GB" dirty="0" smtClean="0">
                <a:solidFill>
                  <a:prstClr val="black"/>
                </a:solidFill>
                <a:latin typeface="Consolas"/>
              </a:rPr>
              <a:t>(</a:t>
            </a:r>
            <a:r>
              <a:rPr lang="en-GB" dirty="0" err="1" smtClean="0">
                <a:solidFill>
                  <a:srgbClr val="2B91AF"/>
                </a:solidFill>
                <a:latin typeface="Consolas"/>
              </a:rPr>
              <a:t>Keys</a:t>
            </a:r>
            <a:r>
              <a:rPr lang="en-GB" dirty="0" err="1" smtClean="0">
                <a:solidFill>
                  <a:prstClr val="black"/>
                </a:solidFill>
                <a:latin typeface="Consolas"/>
              </a:rPr>
              <a:t>.A</a:t>
            </a:r>
            <a:r>
              <a:rPr lang="en-GB" dirty="0" smtClean="0">
                <a:solidFill>
                  <a:prstClr val="black"/>
                </a:solidFill>
                <a:latin typeface="Consolas"/>
              </a:rPr>
              <a:t>) &amp;&amp;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keyState.IsKeyDown</a:t>
            </a:r>
            <a:r>
              <a:rPr lang="en-GB" dirty="0" smtClean="0">
                <a:solidFill>
                  <a:prstClr val="black"/>
                </a:solidFill>
                <a:latin typeface="Consolas"/>
              </a:rPr>
              <a:t>(</a:t>
            </a:r>
            <a:r>
              <a:rPr lang="en-GB" dirty="0" err="1" smtClean="0">
                <a:solidFill>
                  <a:srgbClr val="2B91AF"/>
                </a:solidFill>
                <a:latin typeface="Consolas"/>
              </a:rPr>
              <a:t>Keys</a:t>
            </a:r>
            <a:r>
              <a:rPr lang="en-GB" dirty="0" err="1" smtClean="0">
                <a:solidFill>
                  <a:prstClr val="black"/>
                </a:solidFill>
                <a:latin typeface="Consolas"/>
              </a:rPr>
              <a:t>.A</a:t>
            </a:r>
            <a:r>
              <a:rPr lang="en-GB" dirty="0" smtClean="0">
                <a:solidFill>
                  <a:prstClr val="black"/>
                </a:solidFill>
                <a:latin typeface="Consolas"/>
              </a:rPr>
              <a:t>))</a:t>
            </a:r>
          </a:p>
          <a:p>
            <a:r>
              <a:rPr lang="en-GB" dirty="0" smtClean="0">
                <a:solidFill>
                  <a:prstClr val="black"/>
                </a:solidFill>
                <a:latin typeface="Consolas"/>
              </a:rPr>
              <a:t>        </a:t>
            </a:r>
            <a:r>
              <a:rPr lang="en-GB" dirty="0" err="1" smtClean="0">
                <a:solidFill>
                  <a:prstClr val="black"/>
                </a:solidFill>
                <a:latin typeface="Consolas"/>
              </a:rPr>
              <a:t>startPlayback</a:t>
            </a:r>
            <a:r>
              <a:rPr lang="en-GB" dirty="0">
                <a:solidFill>
                  <a:prstClr val="black"/>
                </a:solidFill>
                <a:latin typeface="Consolas"/>
              </a:rPr>
              <a:t>();</a:t>
            </a:r>
          </a:p>
          <a:p>
            <a:endParaRPr lang="en-GB" dirty="0">
              <a:solidFill>
                <a:prstClr val="black"/>
              </a:solidFill>
              <a:latin typeface="Consolas"/>
            </a:endParaRP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smtClean="0">
                <a:solidFill>
                  <a:prstClr val="black"/>
                </a:solidFill>
                <a:latin typeface="Consolas"/>
              </a:rPr>
              <a:t>(</a:t>
            </a:r>
            <a:r>
              <a:rPr lang="en-GB" dirty="0" err="1" smtClean="0">
                <a:solidFill>
                  <a:prstClr val="black"/>
                </a:solidFill>
                <a:latin typeface="Consolas"/>
              </a:rPr>
              <a:t>oldKeyState.IsKeyUp</a:t>
            </a:r>
            <a:r>
              <a:rPr lang="en-GB" dirty="0" smtClean="0">
                <a:solidFill>
                  <a:prstClr val="black"/>
                </a:solidFill>
                <a:latin typeface="Consolas"/>
              </a:rPr>
              <a:t>(</a:t>
            </a:r>
            <a:r>
              <a:rPr lang="en-GB" dirty="0" err="1" smtClean="0">
                <a:solidFill>
                  <a:srgbClr val="2B91AF"/>
                </a:solidFill>
                <a:latin typeface="Consolas"/>
              </a:rPr>
              <a:t>Keys</a:t>
            </a:r>
            <a:r>
              <a:rPr lang="en-GB" dirty="0" err="1" smtClean="0">
                <a:solidFill>
                  <a:prstClr val="black"/>
                </a:solidFill>
                <a:latin typeface="Consolas"/>
              </a:rPr>
              <a:t>.B</a:t>
            </a:r>
            <a:r>
              <a:rPr lang="en-GB" dirty="0" smtClean="0">
                <a:solidFill>
                  <a:prstClr val="black"/>
                </a:solidFill>
                <a:latin typeface="Consolas"/>
              </a:rPr>
              <a:t>) &amp;&amp;</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keyState.IsKeyDown</a:t>
            </a:r>
            <a:r>
              <a:rPr lang="en-GB" dirty="0" smtClean="0">
                <a:solidFill>
                  <a:prstClr val="black"/>
                </a:solidFill>
                <a:latin typeface="Consolas"/>
              </a:rPr>
              <a:t>(</a:t>
            </a:r>
            <a:r>
              <a:rPr lang="en-GB" dirty="0" err="1" smtClean="0">
                <a:solidFill>
                  <a:srgbClr val="2B91AF"/>
                </a:solidFill>
                <a:latin typeface="Consolas"/>
              </a:rPr>
              <a:t>Keys</a:t>
            </a:r>
            <a:r>
              <a:rPr lang="en-GB" dirty="0" err="1" smtClean="0">
                <a:solidFill>
                  <a:prstClr val="black"/>
                </a:solidFill>
                <a:latin typeface="Consolas"/>
              </a:rPr>
              <a:t>.B</a:t>
            </a:r>
            <a:r>
              <a:rPr lang="en-GB" dirty="0" smtClean="0">
                <a:solidFill>
                  <a:prstClr val="black"/>
                </a:solidFill>
                <a:latin typeface="Consolas"/>
              </a:rPr>
              <a:t>)))</a:t>
            </a:r>
          </a:p>
          <a:p>
            <a:r>
              <a:rPr lang="en-GB" dirty="0" smtClean="0">
                <a:solidFill>
                  <a:prstClr val="black"/>
                </a:solidFill>
                <a:latin typeface="Consolas"/>
              </a:rPr>
              <a:t>        </a:t>
            </a:r>
            <a:r>
              <a:rPr lang="en-GB" dirty="0" err="1" smtClean="0">
                <a:solidFill>
                  <a:prstClr val="black"/>
                </a:solidFill>
                <a:latin typeface="Consolas"/>
              </a:rPr>
              <a:t>startRecording</a:t>
            </a:r>
            <a:r>
              <a:rPr lang="en-GB" dirty="0" smtClean="0">
                <a:solidFill>
                  <a:prstClr val="black"/>
                </a:solidFill>
                <a:latin typeface="Consolas"/>
              </a:rPr>
              <a:t>();</a:t>
            </a:r>
          </a:p>
          <a:p>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27371187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Recording Audio</a:t>
            </a:r>
            <a:endParaRPr lang="en-GB" dirty="0"/>
          </a:p>
        </p:txBody>
      </p:sp>
      <p:sp>
        <p:nvSpPr>
          <p:cNvPr id="6" name="Content Placeholder 5"/>
          <p:cNvSpPr>
            <a:spLocks noGrp="1"/>
          </p:cNvSpPr>
          <p:nvPr>
            <p:ph idx="1"/>
          </p:nvPr>
        </p:nvSpPr>
        <p:spPr>
          <a:xfrm>
            <a:off x="380770" y="1371600"/>
            <a:ext cx="8363938" cy="4321183"/>
          </a:xfrm>
        </p:spPr>
        <p:txBody>
          <a:bodyPr/>
          <a:lstStyle/>
          <a:p>
            <a:r>
              <a:rPr lang="en-GB" dirty="0" smtClean="0"/>
              <a:t>When the program starts to record audio it connects to the Kinect sensor fetches sound data from it</a:t>
            </a:r>
          </a:p>
          <a:p>
            <a:r>
              <a:rPr lang="en-GB" dirty="0" smtClean="0"/>
              <a:t>The data is stored in the program</a:t>
            </a:r>
          </a:p>
          <a:p>
            <a:r>
              <a:rPr lang="en-GB" dirty="0" smtClean="0"/>
              <a:t>When the recording is finished the game returns to the idle state</a:t>
            </a:r>
          </a:p>
          <a:p>
            <a:r>
              <a:rPr lang="en-GB" dirty="0" smtClean="0"/>
              <a:t>The </a:t>
            </a:r>
            <a:r>
              <a:rPr lang="en-GB" dirty="0" err="1" smtClean="0">
                <a:latin typeface="Consolas" pitchFamily="49" charset="0"/>
                <a:cs typeface="Consolas" pitchFamily="49" charset="0"/>
              </a:rPr>
              <a:t>startRecording</a:t>
            </a:r>
            <a:r>
              <a:rPr lang="en-GB" dirty="0" smtClean="0"/>
              <a:t> method sets up the recording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12</a:t>
            </a:fld>
            <a:endParaRPr lang="en-US" dirty="0"/>
          </a:p>
        </p:txBody>
      </p:sp>
    </p:spTree>
    <p:extLst>
      <p:ext uri="{BB962C8B-B14F-4D97-AF65-F5344CB8AC3E}">
        <p14:creationId xmlns:p14="http://schemas.microsoft.com/office/powerpoint/2010/main" val="37140387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Storing sound data</a:t>
            </a:r>
            <a:endParaRPr lang="en-GB" dirty="0"/>
          </a:p>
        </p:txBody>
      </p:sp>
      <p:sp>
        <p:nvSpPr>
          <p:cNvPr id="3" name="Content Placeholder 2"/>
          <p:cNvSpPr>
            <a:spLocks noGrp="1"/>
          </p:cNvSpPr>
          <p:nvPr>
            <p:ph idx="1"/>
          </p:nvPr>
        </p:nvSpPr>
        <p:spPr>
          <a:xfrm>
            <a:off x="380770" y="2984740"/>
            <a:ext cx="8363938" cy="2714589"/>
          </a:xfrm>
        </p:spPr>
        <p:txBody>
          <a:bodyPr/>
          <a:lstStyle/>
          <a:p>
            <a:r>
              <a:rPr lang="en-GB" dirty="0" smtClean="0"/>
              <a:t>Sound data from the Kinect can be stored in an array of byte values</a:t>
            </a:r>
          </a:p>
          <a:p>
            <a:r>
              <a:rPr lang="en-GB" dirty="0" smtClean="0"/>
              <a:t>A single sound sample value will be stored in two bytes in the array</a:t>
            </a:r>
          </a:p>
          <a:p>
            <a:r>
              <a:rPr lang="en-GB" dirty="0" smtClean="0"/>
              <a:t>The above array can store 25,000 samples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13</a:t>
            </a:fld>
            <a:endParaRPr lang="en-US" dirty="0"/>
          </a:p>
        </p:txBody>
      </p:sp>
      <p:sp>
        <p:nvSpPr>
          <p:cNvPr id="5" name="Text Placeholder 4"/>
          <p:cNvSpPr>
            <a:spLocks noGrp="1"/>
          </p:cNvSpPr>
          <p:nvPr>
            <p:ph type="body" sz="quarter" idx="11"/>
          </p:nvPr>
        </p:nvSpPr>
        <p:spPr>
          <a:xfrm>
            <a:off x="346841" y="1403350"/>
            <a:ext cx="8403021" cy="1290335"/>
          </a:xfrm>
        </p:spPr>
        <p:txBody>
          <a:bodyPr/>
          <a:lstStyle/>
          <a:p>
            <a:r>
              <a:rPr lang="en-GB" dirty="0" err="1">
                <a:solidFill>
                  <a:srgbClr val="0000FF"/>
                </a:solidFill>
                <a:latin typeface="Consolas"/>
              </a:rPr>
              <a:t>const</a:t>
            </a:r>
            <a:r>
              <a:rPr lang="en-GB" dirty="0">
                <a:solidFill>
                  <a:prstClr val="black"/>
                </a:solidFill>
                <a:latin typeface="Consolas"/>
              </a:rPr>
              <a:t> </a:t>
            </a:r>
            <a:r>
              <a:rPr lang="en-GB" dirty="0" err="1">
                <a:solidFill>
                  <a:srgbClr val="0000FF"/>
                </a:solidFill>
                <a:latin typeface="Consolas"/>
              </a:rPr>
              <a:t>int</a:t>
            </a:r>
            <a:r>
              <a:rPr lang="en-GB" dirty="0">
                <a:solidFill>
                  <a:prstClr val="black"/>
                </a:solidFill>
                <a:latin typeface="Consolas"/>
              </a:rPr>
              <a:t> </a:t>
            </a:r>
            <a:r>
              <a:rPr lang="en-GB" dirty="0" err="1">
                <a:solidFill>
                  <a:prstClr val="black"/>
                </a:solidFill>
                <a:latin typeface="Consolas"/>
              </a:rPr>
              <a:t>bufferSize</a:t>
            </a:r>
            <a:r>
              <a:rPr lang="en-GB" dirty="0">
                <a:solidFill>
                  <a:prstClr val="black"/>
                </a:solidFill>
                <a:latin typeface="Consolas"/>
              </a:rPr>
              <a:t> = 50000;</a:t>
            </a:r>
          </a:p>
          <a:p>
            <a:endParaRPr lang="en-GB" dirty="0">
              <a:solidFill>
                <a:prstClr val="black"/>
              </a:solidFill>
              <a:latin typeface="Consolas"/>
            </a:endParaRPr>
          </a:p>
          <a:p>
            <a:r>
              <a:rPr lang="en-GB" dirty="0">
                <a:solidFill>
                  <a:srgbClr val="0000FF"/>
                </a:solidFill>
                <a:latin typeface="Consolas"/>
              </a:rPr>
              <a:t>byte</a:t>
            </a:r>
            <a:r>
              <a:rPr lang="en-GB" dirty="0">
                <a:solidFill>
                  <a:prstClr val="black"/>
                </a:solidFill>
                <a:latin typeface="Consolas"/>
              </a:rPr>
              <a:t>[] </a:t>
            </a:r>
            <a:r>
              <a:rPr lang="en-GB" dirty="0" err="1">
                <a:solidFill>
                  <a:prstClr val="black"/>
                </a:solidFill>
                <a:latin typeface="Consolas"/>
              </a:rPr>
              <a:t>soundSampleBuffer</a:t>
            </a:r>
            <a:r>
              <a:rPr lang="en-GB" dirty="0">
                <a:solidFill>
                  <a:prstClr val="black"/>
                </a:solidFill>
                <a:latin typeface="Consolas"/>
              </a:rPr>
              <a:t> = </a:t>
            </a:r>
            <a:r>
              <a:rPr lang="en-GB" dirty="0">
                <a:solidFill>
                  <a:srgbClr val="0000FF"/>
                </a:solidFill>
                <a:latin typeface="Consolas"/>
              </a:rPr>
              <a:t>new</a:t>
            </a:r>
            <a:r>
              <a:rPr lang="en-GB" dirty="0">
                <a:solidFill>
                  <a:prstClr val="black"/>
                </a:solidFill>
                <a:latin typeface="Consolas"/>
              </a:rPr>
              <a:t> </a:t>
            </a:r>
            <a:r>
              <a:rPr lang="en-GB" dirty="0">
                <a:solidFill>
                  <a:srgbClr val="0000FF"/>
                </a:solidFill>
                <a:latin typeface="Consolas"/>
              </a:rPr>
              <a:t>byte</a:t>
            </a:r>
            <a:r>
              <a:rPr lang="en-GB" dirty="0">
                <a:solidFill>
                  <a:prstClr val="black"/>
                </a:solidFill>
                <a:latin typeface="Consolas"/>
              </a:rPr>
              <a:t>[</a:t>
            </a:r>
            <a:r>
              <a:rPr lang="en-GB" dirty="0" err="1">
                <a:solidFill>
                  <a:prstClr val="black"/>
                </a:solidFill>
                <a:latin typeface="Consolas"/>
              </a:rPr>
              <a:t>bufferSize</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25575794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Capturing Sound using Kinect</a:t>
            </a:r>
            <a:endParaRPr lang="en-GB" dirty="0"/>
          </a:p>
        </p:txBody>
      </p:sp>
      <p:sp>
        <p:nvSpPr>
          <p:cNvPr id="3" name="Content Placeholder 2"/>
          <p:cNvSpPr>
            <a:spLocks noGrp="1"/>
          </p:cNvSpPr>
          <p:nvPr>
            <p:ph idx="1"/>
          </p:nvPr>
        </p:nvSpPr>
        <p:spPr>
          <a:xfrm>
            <a:off x="380770" y="1371600"/>
            <a:ext cx="8363938" cy="4376583"/>
          </a:xfrm>
        </p:spPr>
        <p:txBody>
          <a:bodyPr/>
          <a:lstStyle/>
          <a:p>
            <a:r>
              <a:rPr lang="en-GB" dirty="0" smtClean="0"/>
              <a:t>The </a:t>
            </a:r>
            <a:r>
              <a:rPr lang="en-GB" dirty="0" smtClean="0"/>
              <a:t>Kinect for Windows SDK contains a </a:t>
            </a:r>
            <a:r>
              <a:rPr lang="en-GB" dirty="0" err="1">
                <a:solidFill>
                  <a:srgbClr val="2B91AF"/>
                </a:solidFill>
                <a:latin typeface="Consolas"/>
              </a:rPr>
              <a:t>KinectAudioSource</a:t>
            </a:r>
            <a:r>
              <a:rPr lang="en-GB" sz="4800" dirty="0" smtClean="0"/>
              <a:t> </a:t>
            </a:r>
            <a:r>
              <a:rPr lang="en-GB" dirty="0" smtClean="0"/>
              <a:t>class that manages the sound output from the </a:t>
            </a:r>
            <a:r>
              <a:rPr lang="en-GB" dirty="0" smtClean="0"/>
              <a:t>sensor</a:t>
            </a:r>
          </a:p>
          <a:p>
            <a:r>
              <a:rPr lang="en-GB" dirty="0" smtClean="0"/>
              <a:t>An instance of this class is exposed by the </a:t>
            </a:r>
            <a:r>
              <a:rPr lang="en-GB" dirty="0" err="1">
                <a:latin typeface="Consolas" pitchFamily="49" charset="0"/>
                <a:cs typeface="Consolas" pitchFamily="49" charset="0"/>
              </a:rPr>
              <a:t>AudioSource</a:t>
            </a:r>
            <a:r>
              <a:rPr lang="en-GB" dirty="0" smtClean="0"/>
              <a:t> property of a </a:t>
            </a:r>
            <a:r>
              <a:rPr lang="en-GB" dirty="0" err="1">
                <a:solidFill>
                  <a:srgbClr val="2B91AF"/>
                </a:solidFill>
                <a:latin typeface="Consolas"/>
              </a:rPr>
              <a:t>KinectSensor</a:t>
            </a:r>
            <a:r>
              <a:rPr lang="en-GB" dirty="0" smtClean="0"/>
              <a:t> instance</a:t>
            </a:r>
            <a:endParaRPr lang="en-GB" dirty="0" smtClean="0"/>
          </a:p>
          <a:p>
            <a:r>
              <a:rPr lang="en-GB" dirty="0" smtClean="0"/>
              <a:t>Programs can configure the audio capture process and connect to an audio stream</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14</a:t>
            </a:fld>
            <a:endParaRPr lang="en-US" dirty="0"/>
          </a:p>
        </p:txBody>
      </p:sp>
    </p:spTree>
    <p:extLst>
      <p:ext uri="{BB962C8B-B14F-4D97-AF65-F5344CB8AC3E}">
        <p14:creationId xmlns:p14="http://schemas.microsoft.com/office/powerpoint/2010/main" val="5884932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Reading sound data</a:t>
            </a:r>
            <a:endParaRPr lang="en-GB" dirty="0"/>
          </a:p>
        </p:txBody>
      </p:sp>
      <p:sp>
        <p:nvSpPr>
          <p:cNvPr id="3" name="Content Placeholder 2"/>
          <p:cNvSpPr>
            <a:spLocks noGrp="1"/>
          </p:cNvSpPr>
          <p:nvPr>
            <p:ph idx="1"/>
          </p:nvPr>
        </p:nvSpPr>
        <p:spPr>
          <a:xfrm>
            <a:off x="380770" y="1371600"/>
            <a:ext cx="8363938" cy="4819781"/>
          </a:xfrm>
        </p:spPr>
        <p:txBody>
          <a:bodyPr/>
          <a:lstStyle/>
          <a:p>
            <a:r>
              <a:rPr lang="en-GB" dirty="0" smtClean="0"/>
              <a:t>The sound data is supplied to the program via a </a:t>
            </a:r>
            <a:r>
              <a:rPr lang="en-GB" dirty="0">
                <a:solidFill>
                  <a:srgbClr val="2B91AF"/>
                </a:solidFill>
                <a:latin typeface="Consolas"/>
              </a:rPr>
              <a:t>Stream</a:t>
            </a:r>
          </a:p>
          <a:p>
            <a:r>
              <a:rPr lang="en-GB" dirty="0"/>
              <a:t>A</a:t>
            </a:r>
            <a:r>
              <a:rPr lang="en-GB" dirty="0" smtClean="0"/>
              <a:t> </a:t>
            </a:r>
            <a:r>
              <a:rPr lang="en-GB" dirty="0">
                <a:solidFill>
                  <a:srgbClr val="2B91AF"/>
                </a:solidFill>
                <a:latin typeface="Consolas"/>
              </a:rPr>
              <a:t>Stream</a:t>
            </a:r>
            <a:r>
              <a:rPr lang="en-GB" dirty="0" smtClean="0"/>
              <a:t> is a software construct for transferring data into or out of a program</a:t>
            </a:r>
          </a:p>
          <a:p>
            <a:r>
              <a:rPr lang="en-GB" dirty="0" smtClean="0"/>
              <a:t>Programs call methods on a </a:t>
            </a:r>
            <a:r>
              <a:rPr lang="en-GB" dirty="0" smtClean="0">
                <a:solidFill>
                  <a:srgbClr val="2B91AF"/>
                </a:solidFill>
                <a:latin typeface="Consolas"/>
              </a:rPr>
              <a:t>Stream</a:t>
            </a:r>
            <a:r>
              <a:rPr lang="en-GB" dirty="0" smtClean="0"/>
              <a:t> instance to send or receive data</a:t>
            </a:r>
          </a:p>
          <a:p>
            <a:r>
              <a:rPr lang="en-GB" dirty="0" smtClean="0"/>
              <a:t>The </a:t>
            </a:r>
            <a:r>
              <a:rPr lang="en-GB" dirty="0" err="1">
                <a:solidFill>
                  <a:srgbClr val="2B91AF"/>
                </a:solidFill>
                <a:latin typeface="Consolas"/>
              </a:rPr>
              <a:t>KinectAudioSource</a:t>
            </a:r>
            <a:r>
              <a:rPr lang="en-GB" dirty="0" smtClean="0"/>
              <a:t> type can provide a </a:t>
            </a:r>
            <a:r>
              <a:rPr lang="en-GB" dirty="0">
                <a:solidFill>
                  <a:srgbClr val="2B91AF"/>
                </a:solidFill>
                <a:latin typeface="Consolas"/>
              </a:rPr>
              <a:t>Stream</a:t>
            </a:r>
            <a:r>
              <a:rPr lang="en-GB" dirty="0" smtClean="0"/>
              <a:t> that delivers audio data each time the program reads from it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15</a:t>
            </a:fld>
            <a:endParaRPr lang="en-US" dirty="0"/>
          </a:p>
        </p:txBody>
      </p:sp>
    </p:spTree>
    <p:extLst>
      <p:ext uri="{BB962C8B-B14F-4D97-AF65-F5344CB8AC3E}">
        <p14:creationId xmlns:p14="http://schemas.microsoft.com/office/powerpoint/2010/main" val="34294163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Creating a Kinect Audio </a:t>
            </a:r>
            <a:r>
              <a:rPr lang="en-GB" dirty="0" smtClean="0"/>
              <a:t>stream</a:t>
            </a:r>
            <a:endParaRPr lang="en-GB" dirty="0"/>
          </a:p>
        </p:txBody>
      </p:sp>
      <p:sp>
        <p:nvSpPr>
          <p:cNvPr id="6" name="Content Placeholder 5"/>
          <p:cNvSpPr>
            <a:spLocks noGrp="1"/>
          </p:cNvSpPr>
          <p:nvPr>
            <p:ph idx="1"/>
          </p:nvPr>
        </p:nvSpPr>
        <p:spPr>
          <a:xfrm>
            <a:off x="380770" y="3674853"/>
            <a:ext cx="8363938" cy="2603790"/>
          </a:xfrm>
        </p:spPr>
        <p:txBody>
          <a:bodyPr/>
          <a:lstStyle/>
          <a:p>
            <a:r>
              <a:rPr lang="en-GB" dirty="0" smtClean="0"/>
              <a:t>This creates an instance of the </a:t>
            </a:r>
            <a:r>
              <a:rPr lang="en-GB" dirty="0" err="1" smtClean="0">
                <a:solidFill>
                  <a:srgbClr val="2B91AF"/>
                </a:solidFill>
                <a:latin typeface="Consolas"/>
              </a:rPr>
              <a:t>KinectAudioStream</a:t>
            </a:r>
            <a:r>
              <a:rPr lang="en-GB" dirty="0" smtClean="0"/>
              <a:t> class which will supply audio data</a:t>
            </a:r>
            <a:endParaRPr lang="en-GB" dirty="0" smtClean="0"/>
          </a:p>
          <a:p>
            <a:r>
              <a:rPr lang="en-GB" dirty="0" smtClean="0"/>
              <a:t>Note that the program must also start the Kinect sensor</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16</a:t>
            </a:fld>
            <a:endParaRPr lang="en-US" dirty="0"/>
          </a:p>
        </p:txBody>
      </p:sp>
      <p:sp>
        <p:nvSpPr>
          <p:cNvPr id="7" name="Text Placeholder 6"/>
          <p:cNvSpPr>
            <a:spLocks noGrp="1"/>
          </p:cNvSpPr>
          <p:nvPr>
            <p:ph type="body" sz="quarter" idx="11"/>
          </p:nvPr>
        </p:nvSpPr>
        <p:spPr>
          <a:xfrm>
            <a:off x="346841" y="1403350"/>
            <a:ext cx="8403021" cy="2102865"/>
          </a:xfrm>
        </p:spPr>
        <p:txBody>
          <a:bodyPr/>
          <a:lstStyle/>
          <a:p>
            <a:r>
              <a:rPr lang="en-GB" dirty="0">
                <a:solidFill>
                  <a:srgbClr val="2B91AF"/>
                </a:solidFill>
                <a:latin typeface="Consolas"/>
              </a:rPr>
              <a:t>Stream</a:t>
            </a:r>
            <a:r>
              <a:rPr lang="en-GB" dirty="0">
                <a:solidFill>
                  <a:prstClr val="black"/>
                </a:solidFill>
                <a:latin typeface="Consolas"/>
              </a:rPr>
              <a:t> </a:t>
            </a:r>
            <a:r>
              <a:rPr lang="en-GB" dirty="0" err="1">
                <a:solidFill>
                  <a:prstClr val="black"/>
                </a:solidFill>
                <a:latin typeface="Consolas"/>
              </a:rPr>
              <a:t>kinectAudioStream</a:t>
            </a:r>
            <a:r>
              <a:rPr lang="en-GB" dirty="0">
                <a:solidFill>
                  <a:prstClr val="black"/>
                </a:solidFill>
                <a:latin typeface="Consolas"/>
              </a:rPr>
              <a:t>;</a:t>
            </a:r>
          </a:p>
          <a:p>
            <a:r>
              <a:rPr lang="en-GB" dirty="0" smtClean="0"/>
              <a:t>...</a:t>
            </a:r>
          </a:p>
          <a:p>
            <a:r>
              <a:rPr lang="en-GB" dirty="0" err="1">
                <a:latin typeface="Consolas"/>
              </a:rPr>
              <a:t>kinectAudioStream</a:t>
            </a:r>
            <a:r>
              <a:rPr lang="en-GB" dirty="0">
                <a:latin typeface="Consolas"/>
              </a:rPr>
              <a:t> = </a:t>
            </a:r>
            <a:r>
              <a:rPr lang="en-GB" dirty="0" err="1">
                <a:latin typeface="Consolas"/>
              </a:rPr>
              <a:t>myKinect.AudioSource.Start</a:t>
            </a:r>
            <a:r>
              <a:rPr lang="en-GB" dirty="0" smtClean="0">
                <a:latin typeface="Consolas"/>
              </a:rPr>
              <a:t>();</a:t>
            </a:r>
          </a:p>
          <a:p>
            <a:endParaRPr lang="en-GB" dirty="0">
              <a:latin typeface="Consolas"/>
            </a:endParaRPr>
          </a:p>
          <a:p>
            <a:r>
              <a:rPr lang="en-GB" dirty="0" err="1" smtClean="0">
                <a:latin typeface="Consolas"/>
              </a:rPr>
              <a:t>myKinect.Start</a:t>
            </a:r>
            <a:r>
              <a:rPr lang="en-GB" dirty="0" smtClean="0">
                <a:latin typeface="Consolas"/>
              </a:rPr>
              <a:t>();</a:t>
            </a:r>
            <a:endParaRPr lang="en-GB" dirty="0"/>
          </a:p>
        </p:txBody>
      </p:sp>
    </p:spTree>
    <p:extLst>
      <p:ext uri="{BB962C8B-B14F-4D97-AF65-F5344CB8AC3E}">
        <p14:creationId xmlns:p14="http://schemas.microsoft.com/office/powerpoint/2010/main" val="28267957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Starting recording</a:t>
            </a:r>
            <a:endParaRPr lang="en-GB" dirty="0"/>
          </a:p>
        </p:txBody>
      </p:sp>
      <p:sp>
        <p:nvSpPr>
          <p:cNvPr id="6" name="Content Placeholder 5"/>
          <p:cNvSpPr>
            <a:spLocks noGrp="1"/>
          </p:cNvSpPr>
          <p:nvPr>
            <p:ph idx="1"/>
          </p:nvPr>
        </p:nvSpPr>
        <p:spPr>
          <a:xfrm>
            <a:off x="380770" y="4917057"/>
            <a:ext cx="8363938" cy="1710111"/>
          </a:xfrm>
        </p:spPr>
        <p:txBody>
          <a:bodyPr/>
          <a:lstStyle/>
          <a:p>
            <a:r>
              <a:rPr lang="en-GB" dirty="0" smtClean="0"/>
              <a:t>This method starts recording</a:t>
            </a:r>
          </a:p>
          <a:p>
            <a:r>
              <a:rPr lang="en-GB" dirty="0" smtClean="0"/>
              <a:t>It makes a new audio source and then connects to the stream it provides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17</a:t>
            </a:fld>
            <a:endParaRPr lang="en-US" dirty="0"/>
          </a:p>
        </p:txBody>
      </p:sp>
      <p:sp>
        <p:nvSpPr>
          <p:cNvPr id="7" name="Text Placeholder 6"/>
          <p:cNvSpPr>
            <a:spLocks noGrp="1"/>
          </p:cNvSpPr>
          <p:nvPr>
            <p:ph type="body" sz="quarter" idx="11"/>
          </p:nvPr>
        </p:nvSpPr>
        <p:spPr>
          <a:xfrm>
            <a:off x="346841" y="1144555"/>
            <a:ext cx="8403021" cy="3321660"/>
          </a:xfrm>
        </p:spPr>
        <p:txBody>
          <a:bodyPr/>
          <a:lstStyle/>
          <a:p>
            <a:r>
              <a:rPr lang="en-GB" dirty="0" smtClean="0">
                <a:solidFill>
                  <a:srgbClr val="2B91AF"/>
                </a:solidFill>
                <a:latin typeface="Consolas"/>
              </a:rPr>
              <a:t>Stream</a:t>
            </a:r>
            <a:r>
              <a:rPr lang="en-GB" dirty="0" smtClean="0">
                <a:solidFill>
                  <a:prstClr val="black"/>
                </a:solidFill>
                <a:latin typeface="Consolas"/>
              </a:rPr>
              <a:t> </a:t>
            </a:r>
            <a:r>
              <a:rPr lang="en-GB" dirty="0" err="1">
                <a:solidFill>
                  <a:prstClr val="black"/>
                </a:solidFill>
                <a:latin typeface="Consolas"/>
              </a:rPr>
              <a:t>kinectAudioStream</a:t>
            </a:r>
            <a:r>
              <a:rPr lang="en-GB" dirty="0">
                <a:solidFill>
                  <a:prstClr val="black"/>
                </a:solidFill>
                <a:latin typeface="Consolas"/>
              </a:rPr>
              <a:t>;</a:t>
            </a:r>
          </a:p>
          <a:p>
            <a:endParaRPr lang="en-GB" dirty="0">
              <a:solidFill>
                <a:prstClr val="black"/>
              </a:solidFill>
              <a:latin typeface="Consolas"/>
            </a:endParaRPr>
          </a:p>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startRecording</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kinectAudioStream</a:t>
            </a:r>
            <a:r>
              <a:rPr lang="en-GB" dirty="0">
                <a:solidFill>
                  <a:prstClr val="black"/>
                </a:solidFill>
                <a:latin typeface="Consolas"/>
              </a:rPr>
              <a:t> = </a:t>
            </a:r>
            <a:r>
              <a:rPr lang="en-GB" dirty="0" err="1">
                <a:solidFill>
                  <a:prstClr val="black"/>
                </a:solidFill>
                <a:latin typeface="Consolas"/>
              </a:rPr>
              <a:t>myKinect.AudioSource.Start</a:t>
            </a:r>
            <a:r>
              <a:rPr lang="en-GB" dirty="0">
                <a:solidFill>
                  <a:prstClr val="black"/>
                </a:solidFill>
                <a:latin typeface="Consolas"/>
              </a:rPr>
              <a:t>();</a:t>
            </a:r>
          </a:p>
          <a:p>
            <a:r>
              <a:rPr lang="en-GB" dirty="0">
                <a:solidFill>
                  <a:prstClr val="black"/>
                </a:solidFill>
                <a:latin typeface="Consolas"/>
              </a:rPr>
              <a:t>    state = </a:t>
            </a:r>
            <a:r>
              <a:rPr lang="en-GB" dirty="0" err="1">
                <a:solidFill>
                  <a:srgbClr val="2B91AF"/>
                </a:solidFill>
                <a:latin typeface="Consolas"/>
              </a:rPr>
              <a:t>ParrotState</a:t>
            </a:r>
            <a:r>
              <a:rPr lang="en-GB" dirty="0" err="1">
                <a:solidFill>
                  <a:prstClr val="black"/>
                </a:solidFill>
                <a:latin typeface="Consolas"/>
              </a:rPr>
              <a:t>.recording</a:t>
            </a:r>
            <a:r>
              <a:rPr lang="en-GB" dirty="0">
                <a:solidFill>
                  <a:prstClr val="black"/>
                </a:solidFill>
                <a:latin typeface="Consolas"/>
              </a:rPr>
              <a:t>;</a:t>
            </a:r>
          </a:p>
          <a:p>
            <a:r>
              <a:rPr lang="en-GB" dirty="0">
                <a:solidFill>
                  <a:prstClr val="black"/>
                </a:solidFill>
                <a:latin typeface="Consolas"/>
              </a:rPr>
              <a:t>    message = </a:t>
            </a:r>
            <a:r>
              <a:rPr lang="en-GB" dirty="0">
                <a:solidFill>
                  <a:srgbClr val="A31515"/>
                </a:solidFill>
                <a:latin typeface="Consolas"/>
              </a:rPr>
              <a:t>"Recording"</a:t>
            </a:r>
            <a:r>
              <a:rPr lang="en-GB" dirty="0">
                <a:solidFill>
                  <a:prstClr val="black"/>
                </a:solidFill>
                <a:latin typeface="Consolas"/>
              </a:rPr>
              <a:t>;</a:t>
            </a:r>
          </a:p>
          <a:p>
            <a:r>
              <a:rPr lang="en-GB" dirty="0" smtClean="0">
                <a:solidFill>
                  <a:prstClr val="black"/>
                </a:solidFill>
                <a:latin typeface="Consolas"/>
              </a:rPr>
              <a:t>}</a:t>
            </a:r>
            <a:endParaRPr lang="en-GB" dirty="0">
              <a:solidFill>
                <a:prstClr val="black"/>
              </a:solidFill>
              <a:latin typeface="Consolas"/>
            </a:endParaRPr>
          </a:p>
        </p:txBody>
      </p:sp>
    </p:spTree>
    <p:extLst>
      <p:ext uri="{BB962C8B-B14F-4D97-AF65-F5344CB8AC3E}">
        <p14:creationId xmlns:p14="http://schemas.microsoft.com/office/powerpoint/2010/main" val="32463393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Starting recording</a:t>
            </a:r>
            <a:endParaRPr lang="en-GB" dirty="0"/>
          </a:p>
        </p:txBody>
      </p:sp>
      <p:sp>
        <p:nvSpPr>
          <p:cNvPr id="6" name="Content Placeholder 5"/>
          <p:cNvSpPr>
            <a:spLocks noGrp="1"/>
          </p:cNvSpPr>
          <p:nvPr>
            <p:ph idx="1"/>
          </p:nvPr>
        </p:nvSpPr>
        <p:spPr>
          <a:xfrm>
            <a:off x="380770" y="4917057"/>
            <a:ext cx="8363938" cy="997196"/>
          </a:xfrm>
        </p:spPr>
        <p:txBody>
          <a:bodyPr/>
          <a:lstStyle/>
          <a:p>
            <a:r>
              <a:rPr lang="en-GB" dirty="0"/>
              <a:t>The Start method returns the stream that delivers audio data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18</a:t>
            </a:fld>
            <a:endParaRPr lang="en-US" dirty="0"/>
          </a:p>
        </p:txBody>
      </p:sp>
      <p:sp>
        <p:nvSpPr>
          <p:cNvPr id="7" name="Text Placeholder 6"/>
          <p:cNvSpPr>
            <a:spLocks noGrp="1"/>
          </p:cNvSpPr>
          <p:nvPr>
            <p:ph type="body" sz="quarter" idx="11"/>
          </p:nvPr>
        </p:nvSpPr>
        <p:spPr>
          <a:xfrm>
            <a:off x="346841" y="1144555"/>
            <a:ext cx="8403021" cy="3321660"/>
          </a:xfrm>
        </p:spPr>
        <p:txBody>
          <a:bodyPr/>
          <a:lstStyle/>
          <a:p>
            <a:r>
              <a:rPr lang="en-GB" dirty="0" smtClean="0">
                <a:solidFill>
                  <a:srgbClr val="2B91AF"/>
                </a:solidFill>
                <a:latin typeface="Consolas"/>
              </a:rPr>
              <a:t>Stream</a:t>
            </a:r>
            <a:r>
              <a:rPr lang="en-GB" dirty="0" smtClean="0">
                <a:solidFill>
                  <a:prstClr val="black"/>
                </a:solidFill>
                <a:latin typeface="Consolas"/>
              </a:rPr>
              <a:t> </a:t>
            </a:r>
            <a:r>
              <a:rPr lang="en-GB" dirty="0" err="1">
                <a:solidFill>
                  <a:prstClr val="black"/>
                </a:solidFill>
                <a:latin typeface="Consolas"/>
              </a:rPr>
              <a:t>kinectAudioStream</a:t>
            </a:r>
            <a:r>
              <a:rPr lang="en-GB" dirty="0">
                <a:solidFill>
                  <a:prstClr val="black"/>
                </a:solidFill>
                <a:latin typeface="Consolas"/>
              </a:rPr>
              <a:t>;</a:t>
            </a:r>
          </a:p>
          <a:p>
            <a:endParaRPr lang="en-GB" dirty="0">
              <a:solidFill>
                <a:prstClr val="black"/>
              </a:solidFill>
              <a:latin typeface="Consolas"/>
            </a:endParaRPr>
          </a:p>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startRecording</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kinectAudioStream</a:t>
            </a:r>
            <a:r>
              <a:rPr lang="en-GB" dirty="0">
                <a:solidFill>
                  <a:prstClr val="black"/>
                </a:solidFill>
                <a:latin typeface="Consolas"/>
              </a:rPr>
              <a:t> = </a:t>
            </a:r>
            <a:r>
              <a:rPr lang="en-GB" dirty="0" err="1">
                <a:solidFill>
                  <a:prstClr val="black"/>
                </a:solidFill>
                <a:latin typeface="Consolas"/>
              </a:rPr>
              <a:t>myKinect.AudioSource.Start</a:t>
            </a:r>
            <a:r>
              <a:rPr lang="en-GB" dirty="0">
                <a:solidFill>
                  <a:prstClr val="black"/>
                </a:solidFill>
                <a:latin typeface="Consolas"/>
              </a:rPr>
              <a:t>();</a:t>
            </a:r>
          </a:p>
          <a:p>
            <a:r>
              <a:rPr lang="en-GB" dirty="0">
                <a:solidFill>
                  <a:prstClr val="black"/>
                </a:solidFill>
                <a:latin typeface="Consolas"/>
              </a:rPr>
              <a:t>    state = </a:t>
            </a:r>
            <a:r>
              <a:rPr lang="en-GB" dirty="0" err="1">
                <a:solidFill>
                  <a:srgbClr val="2B91AF"/>
                </a:solidFill>
                <a:latin typeface="Consolas"/>
              </a:rPr>
              <a:t>ParrotState</a:t>
            </a:r>
            <a:r>
              <a:rPr lang="en-GB" dirty="0" err="1">
                <a:solidFill>
                  <a:prstClr val="black"/>
                </a:solidFill>
                <a:latin typeface="Consolas"/>
              </a:rPr>
              <a:t>.recording</a:t>
            </a:r>
            <a:r>
              <a:rPr lang="en-GB" dirty="0">
                <a:solidFill>
                  <a:prstClr val="black"/>
                </a:solidFill>
                <a:latin typeface="Consolas"/>
              </a:rPr>
              <a:t>;</a:t>
            </a:r>
          </a:p>
          <a:p>
            <a:r>
              <a:rPr lang="en-GB" dirty="0">
                <a:solidFill>
                  <a:prstClr val="black"/>
                </a:solidFill>
                <a:latin typeface="Consolas"/>
              </a:rPr>
              <a:t>    message = </a:t>
            </a:r>
            <a:r>
              <a:rPr lang="en-GB" dirty="0">
                <a:solidFill>
                  <a:srgbClr val="A31515"/>
                </a:solidFill>
                <a:latin typeface="Consolas"/>
              </a:rPr>
              <a:t>"Recording"</a:t>
            </a:r>
            <a:r>
              <a:rPr lang="en-GB" dirty="0">
                <a:solidFill>
                  <a:prstClr val="black"/>
                </a:solidFill>
                <a:latin typeface="Consolas"/>
              </a:rPr>
              <a:t>;</a:t>
            </a:r>
          </a:p>
          <a:p>
            <a:r>
              <a:rPr lang="en-GB" dirty="0" smtClean="0">
                <a:solidFill>
                  <a:prstClr val="black"/>
                </a:solidFill>
                <a:latin typeface="Consolas"/>
              </a:rPr>
              <a:t>}</a:t>
            </a:r>
            <a:endParaRPr lang="en-GB" dirty="0">
              <a:solidFill>
                <a:prstClr val="black"/>
              </a:solidFill>
              <a:latin typeface="Consolas"/>
            </a:endParaRPr>
          </a:p>
        </p:txBody>
      </p:sp>
      <p:sp>
        <p:nvSpPr>
          <p:cNvPr id="8" name="Rectangle 7"/>
          <p:cNvSpPr/>
          <p:nvPr/>
        </p:nvSpPr>
        <p:spPr bwMode="auto">
          <a:xfrm>
            <a:off x="1000664" y="2760454"/>
            <a:ext cx="7315200" cy="431320"/>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8611253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a:t>
            </a:r>
            <a:r>
              <a:rPr lang="en-GB" dirty="0" err="1" smtClean="0"/>
              <a:t>updateRecording</a:t>
            </a:r>
            <a:r>
              <a:rPr lang="en-GB" dirty="0" smtClean="0"/>
              <a:t> method</a:t>
            </a:r>
            <a:endParaRPr lang="en-GB" dirty="0"/>
          </a:p>
        </p:txBody>
      </p:sp>
      <p:sp>
        <p:nvSpPr>
          <p:cNvPr id="6" name="Content Placeholder 5"/>
          <p:cNvSpPr>
            <a:spLocks noGrp="1"/>
          </p:cNvSpPr>
          <p:nvPr>
            <p:ph idx="1"/>
          </p:nvPr>
        </p:nvSpPr>
        <p:spPr>
          <a:xfrm>
            <a:off x="380770" y="4796286"/>
            <a:ext cx="8363938" cy="997196"/>
          </a:xfrm>
        </p:spPr>
        <p:txBody>
          <a:bodyPr/>
          <a:lstStyle/>
          <a:p>
            <a:r>
              <a:rPr lang="en-GB" dirty="0" smtClean="0"/>
              <a:t>This method updates the game when the recording state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19</a:t>
            </a:fld>
            <a:endParaRPr lang="en-US" dirty="0"/>
          </a:p>
        </p:txBody>
      </p:sp>
      <p:sp>
        <p:nvSpPr>
          <p:cNvPr id="7" name="Text Placeholder 6"/>
          <p:cNvSpPr>
            <a:spLocks noGrp="1"/>
          </p:cNvSpPr>
          <p:nvPr>
            <p:ph type="body" sz="quarter" idx="11"/>
          </p:nvPr>
        </p:nvSpPr>
        <p:spPr>
          <a:xfrm>
            <a:off x="346841" y="1403350"/>
            <a:ext cx="8403021" cy="3247794"/>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updateRecording</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kinectAudioStream.Read</a:t>
            </a:r>
            <a:r>
              <a:rPr lang="en-GB" dirty="0">
                <a:solidFill>
                  <a:prstClr val="black"/>
                </a:solidFill>
                <a:latin typeface="Consolas"/>
              </a:rPr>
              <a:t>(</a:t>
            </a:r>
            <a:r>
              <a:rPr lang="en-GB" dirty="0" err="1">
                <a:solidFill>
                  <a:prstClr val="black"/>
                </a:solidFill>
                <a:latin typeface="Consolas"/>
              </a:rPr>
              <a:t>soundSampleBuffer</a:t>
            </a:r>
            <a:r>
              <a:rPr lang="en-GB" dirty="0">
                <a:solidFill>
                  <a:prstClr val="black"/>
                </a:solidFill>
                <a:latin typeface="Consolas"/>
              </a:rPr>
              <a:t>, 0,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soundSampleBuffer.Length</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kinectSource.Stop</a:t>
            </a:r>
            <a:r>
              <a:rPr lang="en-GB" dirty="0">
                <a:solidFill>
                  <a:prstClr val="black"/>
                </a:solidFill>
                <a:latin typeface="Consolas"/>
              </a:rPr>
              <a:t>();</a:t>
            </a:r>
          </a:p>
          <a:p>
            <a:r>
              <a:rPr lang="en-GB" dirty="0">
                <a:solidFill>
                  <a:prstClr val="black"/>
                </a:solidFill>
                <a:latin typeface="Consolas"/>
              </a:rPr>
              <a:t>    message = </a:t>
            </a:r>
            <a:r>
              <a:rPr lang="en-GB" dirty="0">
                <a:solidFill>
                  <a:srgbClr val="A31515"/>
                </a:solidFill>
                <a:latin typeface="Consolas"/>
              </a:rPr>
              <a:t>"Press A to playback B to record again"</a:t>
            </a:r>
            <a:r>
              <a:rPr lang="en-GB" dirty="0">
                <a:solidFill>
                  <a:prstClr val="black"/>
                </a:solidFill>
                <a:latin typeface="Consolas"/>
              </a:rPr>
              <a:t>;</a:t>
            </a:r>
          </a:p>
          <a:p>
            <a:r>
              <a:rPr lang="en-GB" dirty="0">
                <a:solidFill>
                  <a:prstClr val="black"/>
                </a:solidFill>
                <a:latin typeface="Consolas"/>
              </a:rPr>
              <a:t>    state = </a:t>
            </a:r>
            <a:r>
              <a:rPr lang="en-GB" dirty="0" err="1">
                <a:solidFill>
                  <a:srgbClr val="2B91AF"/>
                </a:solidFill>
                <a:latin typeface="Consolas"/>
              </a:rPr>
              <a:t>ParrotState</a:t>
            </a:r>
            <a:r>
              <a:rPr lang="en-GB" dirty="0" err="1">
                <a:solidFill>
                  <a:prstClr val="black"/>
                </a:solidFill>
                <a:latin typeface="Consolas"/>
              </a:rPr>
              <a:t>.idle</a:t>
            </a:r>
            <a:r>
              <a:rPr lang="en-GB" dirty="0">
                <a:solidFill>
                  <a:prstClr val="black"/>
                </a:solidFill>
                <a:latin typeface="Consolas"/>
              </a:rPr>
              <a:t>;</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40847987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a:t>
            </a:r>
            <a:endParaRPr lang="en-GB" dirty="0"/>
          </a:p>
        </p:txBody>
      </p:sp>
      <p:sp>
        <p:nvSpPr>
          <p:cNvPr id="3" name="Content Placeholder 2"/>
          <p:cNvSpPr>
            <a:spLocks noGrp="1"/>
          </p:cNvSpPr>
          <p:nvPr>
            <p:ph idx="1"/>
          </p:nvPr>
        </p:nvSpPr>
        <p:spPr>
          <a:xfrm>
            <a:off x="380770" y="1371600"/>
            <a:ext cx="8363938" cy="2936188"/>
          </a:xfrm>
        </p:spPr>
        <p:txBody>
          <a:bodyPr>
            <a:spAutoFit/>
          </a:bodyPr>
          <a:lstStyle/>
          <a:p>
            <a:r>
              <a:rPr lang="en-GB" dirty="0" smtClean="0"/>
              <a:t>The Kinect microphone array</a:t>
            </a:r>
          </a:p>
          <a:p>
            <a:r>
              <a:rPr lang="en-GB" dirty="0" smtClean="0"/>
              <a:t>Connecting to the Kinect audio source</a:t>
            </a:r>
          </a:p>
          <a:p>
            <a:r>
              <a:rPr lang="en-GB" dirty="0" smtClean="0"/>
              <a:t>Storing audio data in a program</a:t>
            </a:r>
          </a:p>
          <a:p>
            <a:r>
              <a:rPr lang="en-GB" dirty="0" smtClean="0"/>
              <a:t>Playing audio in XNA</a:t>
            </a:r>
          </a:p>
          <a:p>
            <a:endParaRPr lang="en-GB" dirty="0" smtClean="0"/>
          </a:p>
        </p:txBody>
      </p:sp>
      <p:sp>
        <p:nvSpPr>
          <p:cNvPr id="4" name="Slide Number Placeholder 3"/>
          <p:cNvSpPr>
            <a:spLocks noGrp="1"/>
          </p:cNvSpPr>
          <p:nvPr>
            <p:ph type="sldNum" sz="quarter" idx="10"/>
          </p:nvPr>
        </p:nvSpPr>
        <p:spPr/>
        <p:txBody>
          <a:bodyPr/>
          <a:lstStyle/>
          <a:p>
            <a:fld id="{271031BA-9959-4FE2-909F-37D65262A7B4}" type="slidenum">
              <a:rPr lang="en-US" smtClean="0"/>
              <a:pPr/>
              <a:t>2</a:t>
            </a:fld>
            <a:endParaRPr lang="en-US" dirty="0"/>
          </a:p>
        </p:txBody>
      </p:sp>
    </p:spTree>
    <p:extLst>
      <p:ext uri="{BB962C8B-B14F-4D97-AF65-F5344CB8AC3E}">
        <p14:creationId xmlns:p14="http://schemas.microsoft.com/office/powerpoint/2010/main" val="5925485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Reading from the audio stream</a:t>
            </a:r>
            <a:endParaRPr lang="en-GB" dirty="0"/>
          </a:p>
        </p:txBody>
      </p:sp>
      <p:sp>
        <p:nvSpPr>
          <p:cNvPr id="6" name="Content Placeholder 5"/>
          <p:cNvSpPr>
            <a:spLocks noGrp="1"/>
          </p:cNvSpPr>
          <p:nvPr>
            <p:ph idx="1"/>
          </p:nvPr>
        </p:nvSpPr>
        <p:spPr>
          <a:xfrm>
            <a:off x="380770" y="4796286"/>
            <a:ext cx="8363938" cy="997196"/>
          </a:xfrm>
        </p:spPr>
        <p:txBody>
          <a:bodyPr/>
          <a:lstStyle/>
          <a:p>
            <a:r>
              <a:rPr lang="en-GB" dirty="0" smtClean="0"/>
              <a:t>This call reads audio from the Kinect until the buffer has been filled up</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20</a:t>
            </a:fld>
            <a:endParaRPr lang="en-US" dirty="0"/>
          </a:p>
        </p:txBody>
      </p:sp>
      <p:sp>
        <p:nvSpPr>
          <p:cNvPr id="7" name="Text Placeholder 6"/>
          <p:cNvSpPr>
            <a:spLocks noGrp="1"/>
          </p:cNvSpPr>
          <p:nvPr>
            <p:ph type="body" sz="quarter" idx="11"/>
          </p:nvPr>
        </p:nvSpPr>
        <p:spPr>
          <a:xfrm>
            <a:off x="346841" y="1403350"/>
            <a:ext cx="8403021" cy="3247794"/>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updateRecording</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kinectAudioStream.Read</a:t>
            </a:r>
            <a:r>
              <a:rPr lang="en-GB" dirty="0">
                <a:solidFill>
                  <a:prstClr val="black"/>
                </a:solidFill>
                <a:latin typeface="Consolas"/>
              </a:rPr>
              <a:t>(</a:t>
            </a:r>
            <a:r>
              <a:rPr lang="en-GB" dirty="0" err="1">
                <a:solidFill>
                  <a:prstClr val="black"/>
                </a:solidFill>
                <a:latin typeface="Consolas"/>
              </a:rPr>
              <a:t>soundSampleBuffer</a:t>
            </a:r>
            <a:r>
              <a:rPr lang="en-GB" dirty="0">
                <a:solidFill>
                  <a:prstClr val="black"/>
                </a:solidFill>
                <a:latin typeface="Consolas"/>
              </a:rPr>
              <a:t>, 0,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soundSampleBuffer.Length</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kinectSource.Stop</a:t>
            </a:r>
            <a:r>
              <a:rPr lang="en-GB" dirty="0">
                <a:solidFill>
                  <a:prstClr val="black"/>
                </a:solidFill>
                <a:latin typeface="Consolas"/>
              </a:rPr>
              <a:t>();</a:t>
            </a:r>
          </a:p>
          <a:p>
            <a:r>
              <a:rPr lang="en-GB" dirty="0">
                <a:solidFill>
                  <a:prstClr val="black"/>
                </a:solidFill>
                <a:latin typeface="Consolas"/>
              </a:rPr>
              <a:t>    message = </a:t>
            </a:r>
            <a:r>
              <a:rPr lang="en-GB" dirty="0">
                <a:solidFill>
                  <a:srgbClr val="A31515"/>
                </a:solidFill>
                <a:latin typeface="Consolas"/>
              </a:rPr>
              <a:t>"Press A to playback B to record again"</a:t>
            </a:r>
            <a:r>
              <a:rPr lang="en-GB" dirty="0">
                <a:solidFill>
                  <a:prstClr val="black"/>
                </a:solidFill>
                <a:latin typeface="Consolas"/>
              </a:rPr>
              <a:t>;</a:t>
            </a:r>
          </a:p>
          <a:p>
            <a:r>
              <a:rPr lang="en-GB" dirty="0">
                <a:solidFill>
                  <a:prstClr val="black"/>
                </a:solidFill>
                <a:latin typeface="Consolas"/>
              </a:rPr>
              <a:t>    state = </a:t>
            </a:r>
            <a:r>
              <a:rPr lang="en-GB" dirty="0" err="1">
                <a:solidFill>
                  <a:srgbClr val="2B91AF"/>
                </a:solidFill>
                <a:latin typeface="Consolas"/>
              </a:rPr>
              <a:t>ParrotState</a:t>
            </a:r>
            <a:r>
              <a:rPr lang="en-GB" dirty="0" err="1">
                <a:solidFill>
                  <a:prstClr val="black"/>
                </a:solidFill>
                <a:latin typeface="Consolas"/>
              </a:rPr>
              <a:t>.idle</a:t>
            </a:r>
            <a:r>
              <a:rPr lang="en-GB" dirty="0">
                <a:solidFill>
                  <a:prstClr val="black"/>
                </a:solidFill>
                <a:latin typeface="Consolas"/>
              </a:rPr>
              <a:t>;</a:t>
            </a:r>
          </a:p>
          <a:p>
            <a:r>
              <a:rPr lang="en-GB" dirty="0" smtClean="0">
                <a:solidFill>
                  <a:prstClr val="black"/>
                </a:solidFill>
                <a:latin typeface="Consolas"/>
              </a:rPr>
              <a:t>}</a:t>
            </a:r>
            <a:endParaRPr lang="en-GB" dirty="0"/>
          </a:p>
        </p:txBody>
      </p:sp>
      <p:sp>
        <p:nvSpPr>
          <p:cNvPr id="8" name="Rectangle 7"/>
          <p:cNvSpPr/>
          <p:nvPr/>
        </p:nvSpPr>
        <p:spPr bwMode="auto">
          <a:xfrm>
            <a:off x="1000663" y="2208363"/>
            <a:ext cx="7418718" cy="810882"/>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257732315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Stopping the audio stream</a:t>
            </a:r>
            <a:endParaRPr lang="en-GB" dirty="0"/>
          </a:p>
        </p:txBody>
      </p:sp>
      <p:sp>
        <p:nvSpPr>
          <p:cNvPr id="6" name="Content Placeholder 5"/>
          <p:cNvSpPr>
            <a:spLocks noGrp="1"/>
          </p:cNvSpPr>
          <p:nvPr>
            <p:ph idx="1"/>
          </p:nvPr>
        </p:nvSpPr>
        <p:spPr>
          <a:xfrm>
            <a:off x="380770" y="4796286"/>
            <a:ext cx="8363938" cy="997196"/>
          </a:xfrm>
        </p:spPr>
        <p:txBody>
          <a:bodyPr/>
          <a:lstStyle/>
          <a:p>
            <a:r>
              <a:rPr lang="en-GB" dirty="0" smtClean="0"/>
              <a:t>This stops the audio stream from producing any more data</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21</a:t>
            </a:fld>
            <a:endParaRPr lang="en-US" dirty="0"/>
          </a:p>
        </p:txBody>
      </p:sp>
      <p:sp>
        <p:nvSpPr>
          <p:cNvPr id="7" name="Text Placeholder 6"/>
          <p:cNvSpPr>
            <a:spLocks noGrp="1"/>
          </p:cNvSpPr>
          <p:nvPr>
            <p:ph type="body" sz="quarter" idx="11"/>
          </p:nvPr>
        </p:nvSpPr>
        <p:spPr>
          <a:xfrm>
            <a:off x="346841" y="1403350"/>
            <a:ext cx="8403021" cy="3247794"/>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updateRecording</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kinectAudioStream.Read</a:t>
            </a:r>
            <a:r>
              <a:rPr lang="en-GB" dirty="0">
                <a:solidFill>
                  <a:prstClr val="black"/>
                </a:solidFill>
                <a:latin typeface="Consolas"/>
              </a:rPr>
              <a:t>(</a:t>
            </a:r>
            <a:r>
              <a:rPr lang="en-GB" dirty="0" err="1">
                <a:solidFill>
                  <a:prstClr val="black"/>
                </a:solidFill>
                <a:latin typeface="Consolas"/>
              </a:rPr>
              <a:t>soundSampleBuffer</a:t>
            </a:r>
            <a:r>
              <a:rPr lang="en-GB" dirty="0">
                <a:solidFill>
                  <a:prstClr val="black"/>
                </a:solidFill>
                <a:latin typeface="Consolas"/>
              </a:rPr>
              <a:t>, 0,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soundSampleBuffer.Length</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kinectSource.Stop</a:t>
            </a:r>
            <a:r>
              <a:rPr lang="en-GB" dirty="0">
                <a:solidFill>
                  <a:prstClr val="black"/>
                </a:solidFill>
                <a:latin typeface="Consolas"/>
              </a:rPr>
              <a:t>();</a:t>
            </a:r>
          </a:p>
          <a:p>
            <a:r>
              <a:rPr lang="en-GB" dirty="0">
                <a:solidFill>
                  <a:prstClr val="black"/>
                </a:solidFill>
                <a:latin typeface="Consolas"/>
              </a:rPr>
              <a:t>    message = </a:t>
            </a:r>
            <a:r>
              <a:rPr lang="en-GB" dirty="0">
                <a:solidFill>
                  <a:srgbClr val="A31515"/>
                </a:solidFill>
                <a:latin typeface="Consolas"/>
              </a:rPr>
              <a:t>"Press A to playback B to record again"</a:t>
            </a:r>
            <a:r>
              <a:rPr lang="en-GB" dirty="0">
                <a:solidFill>
                  <a:prstClr val="black"/>
                </a:solidFill>
                <a:latin typeface="Consolas"/>
              </a:rPr>
              <a:t>;</a:t>
            </a:r>
          </a:p>
          <a:p>
            <a:r>
              <a:rPr lang="en-GB" dirty="0">
                <a:solidFill>
                  <a:prstClr val="black"/>
                </a:solidFill>
                <a:latin typeface="Consolas"/>
              </a:rPr>
              <a:t>    state = </a:t>
            </a:r>
            <a:r>
              <a:rPr lang="en-GB" dirty="0" err="1">
                <a:solidFill>
                  <a:srgbClr val="2B91AF"/>
                </a:solidFill>
                <a:latin typeface="Consolas"/>
              </a:rPr>
              <a:t>ParrotState</a:t>
            </a:r>
            <a:r>
              <a:rPr lang="en-GB" dirty="0" err="1">
                <a:solidFill>
                  <a:prstClr val="black"/>
                </a:solidFill>
                <a:latin typeface="Consolas"/>
              </a:rPr>
              <a:t>.idle</a:t>
            </a:r>
            <a:r>
              <a:rPr lang="en-GB" dirty="0">
                <a:solidFill>
                  <a:prstClr val="black"/>
                </a:solidFill>
                <a:latin typeface="Consolas"/>
              </a:rPr>
              <a:t>;</a:t>
            </a:r>
          </a:p>
          <a:p>
            <a:r>
              <a:rPr lang="en-GB" dirty="0" smtClean="0">
                <a:solidFill>
                  <a:prstClr val="black"/>
                </a:solidFill>
                <a:latin typeface="Consolas"/>
              </a:rPr>
              <a:t>}</a:t>
            </a:r>
            <a:endParaRPr lang="en-GB" dirty="0"/>
          </a:p>
        </p:txBody>
      </p:sp>
      <p:sp>
        <p:nvSpPr>
          <p:cNvPr id="8" name="Rectangle 7"/>
          <p:cNvSpPr/>
          <p:nvPr/>
        </p:nvSpPr>
        <p:spPr bwMode="auto">
          <a:xfrm>
            <a:off x="1000663" y="3019244"/>
            <a:ext cx="3053752" cy="405441"/>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2116578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Returning to the idle state</a:t>
            </a:r>
            <a:endParaRPr lang="en-GB" dirty="0"/>
          </a:p>
        </p:txBody>
      </p:sp>
      <p:sp>
        <p:nvSpPr>
          <p:cNvPr id="6" name="Content Placeholder 5"/>
          <p:cNvSpPr>
            <a:spLocks noGrp="1"/>
          </p:cNvSpPr>
          <p:nvPr>
            <p:ph idx="1"/>
          </p:nvPr>
        </p:nvSpPr>
        <p:spPr>
          <a:xfrm>
            <a:off x="380770" y="4796286"/>
            <a:ext cx="8363938" cy="1495794"/>
          </a:xfrm>
        </p:spPr>
        <p:txBody>
          <a:bodyPr/>
          <a:lstStyle/>
          <a:p>
            <a:r>
              <a:rPr lang="en-GB" dirty="0" smtClean="0"/>
              <a:t>These statements update the prompt message on the screen and return the program to the idle state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22</a:t>
            </a:fld>
            <a:endParaRPr lang="en-US" dirty="0"/>
          </a:p>
        </p:txBody>
      </p:sp>
      <p:sp>
        <p:nvSpPr>
          <p:cNvPr id="7" name="Text Placeholder 6"/>
          <p:cNvSpPr>
            <a:spLocks noGrp="1"/>
          </p:cNvSpPr>
          <p:nvPr>
            <p:ph type="body" sz="quarter" idx="11"/>
          </p:nvPr>
        </p:nvSpPr>
        <p:spPr>
          <a:xfrm>
            <a:off x="346841" y="1403350"/>
            <a:ext cx="8403021" cy="3247794"/>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updateRecording</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kinectAudioStream.Read</a:t>
            </a:r>
            <a:r>
              <a:rPr lang="en-GB" dirty="0">
                <a:solidFill>
                  <a:prstClr val="black"/>
                </a:solidFill>
                <a:latin typeface="Consolas"/>
              </a:rPr>
              <a:t>(</a:t>
            </a:r>
            <a:r>
              <a:rPr lang="en-GB" dirty="0" err="1">
                <a:solidFill>
                  <a:prstClr val="black"/>
                </a:solidFill>
                <a:latin typeface="Consolas"/>
              </a:rPr>
              <a:t>soundSampleBuffer</a:t>
            </a:r>
            <a:r>
              <a:rPr lang="en-GB" dirty="0">
                <a:solidFill>
                  <a:prstClr val="black"/>
                </a:solidFill>
                <a:latin typeface="Consolas"/>
              </a:rPr>
              <a:t>, 0,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prstClr val="black"/>
                </a:solidFill>
                <a:latin typeface="Consolas"/>
              </a:rPr>
              <a:t>soundSampleBuffer.Length</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kinectSource.Stop</a:t>
            </a:r>
            <a:r>
              <a:rPr lang="en-GB" dirty="0">
                <a:solidFill>
                  <a:prstClr val="black"/>
                </a:solidFill>
                <a:latin typeface="Consolas"/>
              </a:rPr>
              <a:t>();</a:t>
            </a:r>
          </a:p>
          <a:p>
            <a:r>
              <a:rPr lang="en-GB" dirty="0">
                <a:solidFill>
                  <a:prstClr val="black"/>
                </a:solidFill>
                <a:latin typeface="Consolas"/>
              </a:rPr>
              <a:t>    message = </a:t>
            </a:r>
            <a:r>
              <a:rPr lang="en-GB" dirty="0">
                <a:solidFill>
                  <a:srgbClr val="A31515"/>
                </a:solidFill>
                <a:latin typeface="Consolas"/>
              </a:rPr>
              <a:t>"Press A to playback B to record again"</a:t>
            </a:r>
            <a:r>
              <a:rPr lang="en-GB" dirty="0">
                <a:solidFill>
                  <a:prstClr val="black"/>
                </a:solidFill>
                <a:latin typeface="Consolas"/>
              </a:rPr>
              <a:t>;</a:t>
            </a:r>
          </a:p>
          <a:p>
            <a:r>
              <a:rPr lang="en-GB" dirty="0">
                <a:solidFill>
                  <a:prstClr val="black"/>
                </a:solidFill>
                <a:latin typeface="Consolas"/>
              </a:rPr>
              <a:t>    state = </a:t>
            </a:r>
            <a:r>
              <a:rPr lang="en-GB" dirty="0" err="1">
                <a:solidFill>
                  <a:srgbClr val="2B91AF"/>
                </a:solidFill>
                <a:latin typeface="Consolas"/>
              </a:rPr>
              <a:t>ParrotState</a:t>
            </a:r>
            <a:r>
              <a:rPr lang="en-GB" dirty="0" err="1">
                <a:solidFill>
                  <a:prstClr val="black"/>
                </a:solidFill>
                <a:latin typeface="Consolas"/>
              </a:rPr>
              <a:t>.idle</a:t>
            </a:r>
            <a:r>
              <a:rPr lang="en-GB" dirty="0">
                <a:solidFill>
                  <a:prstClr val="black"/>
                </a:solidFill>
                <a:latin typeface="Consolas"/>
              </a:rPr>
              <a:t>;</a:t>
            </a:r>
          </a:p>
          <a:p>
            <a:r>
              <a:rPr lang="en-GB" dirty="0" smtClean="0">
                <a:solidFill>
                  <a:prstClr val="black"/>
                </a:solidFill>
                <a:latin typeface="Consolas"/>
              </a:rPr>
              <a:t>}</a:t>
            </a:r>
            <a:endParaRPr lang="en-GB" dirty="0"/>
          </a:p>
        </p:txBody>
      </p:sp>
      <p:sp>
        <p:nvSpPr>
          <p:cNvPr id="8" name="Rectangle 7"/>
          <p:cNvSpPr/>
          <p:nvPr/>
        </p:nvSpPr>
        <p:spPr bwMode="auto">
          <a:xfrm>
            <a:off x="1000662" y="3424685"/>
            <a:ext cx="7608499" cy="802258"/>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5500010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Threads and XNA</a:t>
            </a:r>
            <a:endParaRPr lang="en-GB" dirty="0"/>
          </a:p>
        </p:txBody>
      </p:sp>
      <p:sp>
        <p:nvSpPr>
          <p:cNvPr id="3" name="Content Placeholder 2"/>
          <p:cNvSpPr>
            <a:spLocks noGrp="1"/>
          </p:cNvSpPr>
          <p:nvPr>
            <p:ph idx="1"/>
          </p:nvPr>
        </p:nvSpPr>
        <p:spPr>
          <a:xfrm>
            <a:off x="380770" y="1371600"/>
            <a:ext cx="8363938" cy="4696670"/>
          </a:xfrm>
        </p:spPr>
        <p:txBody>
          <a:bodyPr/>
          <a:lstStyle/>
          <a:p>
            <a:r>
              <a:rPr lang="en-GB" dirty="0" smtClean="0"/>
              <a:t>This version of </a:t>
            </a:r>
            <a:r>
              <a:rPr lang="en-GB" dirty="0" err="1" smtClean="0">
                <a:latin typeface="Consolas" pitchFamily="49" charset="0"/>
                <a:cs typeface="Consolas" pitchFamily="49" charset="0"/>
              </a:rPr>
              <a:t>updateRecording</a:t>
            </a:r>
            <a:r>
              <a:rPr lang="en-GB" dirty="0" smtClean="0"/>
              <a:t> is not very well written</a:t>
            </a:r>
          </a:p>
          <a:p>
            <a:r>
              <a:rPr lang="en-GB" dirty="0" smtClean="0"/>
              <a:t>It will pause the game update calls while the audio is recorded</a:t>
            </a:r>
          </a:p>
          <a:p>
            <a:pPr lvl="1"/>
            <a:r>
              <a:rPr lang="en-GB" dirty="0" smtClean="0"/>
              <a:t>This would cause the screen to pause during recording</a:t>
            </a:r>
          </a:p>
          <a:p>
            <a:r>
              <a:rPr lang="en-GB" dirty="0" smtClean="0"/>
              <a:t>A better design would be to start a thread off that performs the recording in the background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23</a:t>
            </a:fld>
            <a:endParaRPr lang="en-US" dirty="0"/>
          </a:p>
        </p:txBody>
      </p:sp>
    </p:spTree>
    <p:extLst>
      <p:ext uri="{BB962C8B-B14F-4D97-AF65-F5344CB8AC3E}">
        <p14:creationId xmlns:p14="http://schemas.microsoft.com/office/powerpoint/2010/main" val="24755384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Playing back data</a:t>
            </a:r>
            <a:endParaRPr lang="en-GB" dirty="0"/>
          </a:p>
        </p:txBody>
      </p:sp>
      <p:sp>
        <p:nvSpPr>
          <p:cNvPr id="3" name="Content Placeholder 2"/>
          <p:cNvSpPr>
            <a:spLocks noGrp="1"/>
          </p:cNvSpPr>
          <p:nvPr>
            <p:ph idx="1"/>
          </p:nvPr>
        </p:nvSpPr>
        <p:spPr>
          <a:xfrm>
            <a:off x="380770" y="1371600"/>
            <a:ext cx="8363938" cy="4321183"/>
          </a:xfrm>
        </p:spPr>
        <p:txBody>
          <a:bodyPr/>
          <a:lstStyle/>
          <a:p>
            <a:r>
              <a:rPr lang="en-GB" dirty="0" smtClean="0"/>
              <a:t>Once the audio has been captured the next thing is to play it back</a:t>
            </a:r>
          </a:p>
          <a:p>
            <a:r>
              <a:rPr lang="en-GB" dirty="0" smtClean="0"/>
              <a:t>The XNA framework provides a number of types that can play sounds</a:t>
            </a:r>
          </a:p>
          <a:p>
            <a:r>
              <a:rPr lang="en-GB" dirty="0" smtClean="0"/>
              <a:t>The one we are going to use is the </a:t>
            </a:r>
            <a:r>
              <a:rPr lang="en-GB" dirty="0" err="1">
                <a:solidFill>
                  <a:srgbClr val="2B91AF"/>
                </a:solidFill>
                <a:latin typeface="Consolas"/>
              </a:rPr>
              <a:t>DynamicSoundEffectInstance</a:t>
            </a:r>
            <a:endParaRPr lang="en-GB" dirty="0">
              <a:solidFill>
                <a:srgbClr val="2B91AF"/>
              </a:solidFill>
              <a:latin typeface="Consolas"/>
            </a:endParaRPr>
          </a:p>
          <a:p>
            <a:r>
              <a:rPr lang="en-GB" dirty="0" smtClean="0"/>
              <a:t>This can be given a buffer of sound values to play back</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24</a:t>
            </a:fld>
            <a:endParaRPr lang="en-US" dirty="0"/>
          </a:p>
        </p:txBody>
      </p:sp>
    </p:spTree>
    <p:extLst>
      <p:ext uri="{BB962C8B-B14F-4D97-AF65-F5344CB8AC3E}">
        <p14:creationId xmlns:p14="http://schemas.microsoft.com/office/powerpoint/2010/main" val="53295165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Dynamic Sound Playback</a:t>
            </a:r>
            <a:endParaRPr lang="en-GB" dirty="0"/>
          </a:p>
        </p:txBody>
      </p:sp>
      <p:sp>
        <p:nvSpPr>
          <p:cNvPr id="3" name="Content Placeholder 2"/>
          <p:cNvSpPr>
            <a:spLocks noGrp="1"/>
          </p:cNvSpPr>
          <p:nvPr>
            <p:ph idx="1"/>
          </p:nvPr>
        </p:nvSpPr>
        <p:spPr>
          <a:xfrm>
            <a:off x="380770" y="1371600"/>
            <a:ext cx="8363938" cy="4708981"/>
          </a:xfrm>
        </p:spPr>
        <p:txBody>
          <a:bodyPr/>
          <a:lstStyle/>
          <a:p>
            <a:r>
              <a:rPr lang="en-GB" dirty="0" smtClean="0"/>
              <a:t>The XNA </a:t>
            </a:r>
            <a:r>
              <a:rPr lang="en-GB" dirty="0" err="1">
                <a:solidFill>
                  <a:srgbClr val="2B91AF"/>
                </a:solidFill>
                <a:latin typeface="Consolas"/>
              </a:rPr>
              <a:t>SoundEffectInstance</a:t>
            </a:r>
            <a:r>
              <a:rPr lang="en-GB" dirty="0" smtClean="0"/>
              <a:t> and </a:t>
            </a:r>
            <a:r>
              <a:rPr lang="en-GB" dirty="0" err="1" smtClean="0">
                <a:solidFill>
                  <a:srgbClr val="2B91AF"/>
                </a:solidFill>
                <a:latin typeface="Consolas"/>
              </a:rPr>
              <a:t>SoundEffect</a:t>
            </a:r>
            <a:r>
              <a:rPr lang="en-GB" dirty="0" smtClean="0"/>
              <a:t> classes can be used to play back sounds loaded from sound assets that have been loaded into the game</a:t>
            </a:r>
          </a:p>
          <a:p>
            <a:r>
              <a:rPr lang="en-GB" dirty="0" smtClean="0"/>
              <a:t>The </a:t>
            </a:r>
            <a:r>
              <a:rPr lang="en-GB" dirty="0" err="1" smtClean="0">
                <a:solidFill>
                  <a:srgbClr val="2B91AF"/>
                </a:solidFill>
                <a:latin typeface="Consolas"/>
              </a:rPr>
              <a:t>DynamicSoundEffectInstance</a:t>
            </a:r>
            <a:r>
              <a:rPr lang="en-GB" dirty="0" smtClean="0"/>
              <a:t> can be given an array of sound values which it will play back</a:t>
            </a:r>
          </a:p>
          <a:p>
            <a:r>
              <a:rPr lang="en-GB" dirty="0" smtClean="0"/>
              <a:t>It can play back sound in a variety of formats, including the produced by Kinect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25</a:t>
            </a:fld>
            <a:endParaRPr lang="en-US" dirty="0"/>
          </a:p>
        </p:txBody>
      </p:sp>
    </p:spTree>
    <p:extLst>
      <p:ext uri="{BB962C8B-B14F-4D97-AF65-F5344CB8AC3E}">
        <p14:creationId xmlns:p14="http://schemas.microsoft.com/office/powerpoint/2010/main" val="28313548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Creating a playback sound effect</a:t>
            </a:r>
            <a:endParaRPr lang="en-GB" dirty="0"/>
          </a:p>
        </p:txBody>
      </p:sp>
      <p:sp>
        <p:nvSpPr>
          <p:cNvPr id="6" name="Content Placeholder 5"/>
          <p:cNvSpPr>
            <a:spLocks noGrp="1"/>
          </p:cNvSpPr>
          <p:nvPr>
            <p:ph idx="1"/>
          </p:nvPr>
        </p:nvSpPr>
        <p:spPr>
          <a:xfrm>
            <a:off x="380770" y="2812211"/>
            <a:ext cx="8363938" cy="3102388"/>
          </a:xfrm>
        </p:spPr>
        <p:txBody>
          <a:bodyPr/>
          <a:lstStyle/>
          <a:p>
            <a:r>
              <a:rPr lang="en-GB" dirty="0" smtClean="0"/>
              <a:t>This </a:t>
            </a:r>
            <a:r>
              <a:rPr lang="en-GB" dirty="0" err="1" smtClean="0">
                <a:solidFill>
                  <a:srgbClr val="2B91AF"/>
                </a:solidFill>
                <a:latin typeface="Consolas"/>
              </a:rPr>
              <a:t>DynamicSoundEffectInstance</a:t>
            </a:r>
            <a:r>
              <a:rPr lang="en-GB" dirty="0" smtClean="0"/>
              <a:t> is configured to play the stored sound data directly</a:t>
            </a:r>
          </a:p>
          <a:p>
            <a:r>
              <a:rPr lang="en-GB" dirty="0" smtClean="0"/>
              <a:t>The first parameter to the constructor is the sample rate (16000 samples a second) and the next parameter is the audio format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26</a:t>
            </a:fld>
            <a:endParaRPr lang="en-US" dirty="0"/>
          </a:p>
        </p:txBody>
      </p:sp>
      <p:sp>
        <p:nvSpPr>
          <p:cNvPr id="7" name="Text Placeholder 6"/>
          <p:cNvSpPr>
            <a:spLocks noGrp="1"/>
          </p:cNvSpPr>
          <p:nvPr>
            <p:ph type="body" sz="quarter" idx="11"/>
          </p:nvPr>
        </p:nvSpPr>
        <p:spPr>
          <a:xfrm>
            <a:off x="346841" y="1403350"/>
            <a:ext cx="8403021" cy="1142602"/>
          </a:xfrm>
        </p:spPr>
        <p:txBody>
          <a:bodyPr/>
          <a:lstStyle/>
          <a:p>
            <a:r>
              <a:rPr lang="en-GB" dirty="0" err="1">
                <a:solidFill>
                  <a:srgbClr val="2B91AF"/>
                </a:solidFill>
                <a:latin typeface="Consolas"/>
              </a:rPr>
              <a:t>DynamicSoundEffectInstance</a:t>
            </a:r>
            <a:r>
              <a:rPr lang="en-GB" dirty="0">
                <a:solidFill>
                  <a:prstClr val="black"/>
                </a:solidFill>
                <a:latin typeface="Consolas"/>
              </a:rPr>
              <a:t> playback =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0000FF"/>
                </a:solidFill>
                <a:latin typeface="Consolas"/>
              </a:rPr>
              <a:t>new</a:t>
            </a:r>
            <a:r>
              <a:rPr lang="en-GB" dirty="0" smtClean="0">
                <a:solidFill>
                  <a:prstClr val="black"/>
                </a:solidFill>
                <a:latin typeface="Consolas"/>
              </a:rPr>
              <a:t> </a:t>
            </a:r>
            <a:r>
              <a:rPr lang="en-GB" dirty="0" err="1">
                <a:solidFill>
                  <a:srgbClr val="2B91AF"/>
                </a:solidFill>
                <a:latin typeface="Consolas"/>
              </a:rPr>
              <a:t>DynamicSoundEffectInstance</a:t>
            </a:r>
            <a:r>
              <a:rPr lang="en-GB" dirty="0">
                <a:solidFill>
                  <a:prstClr val="black"/>
                </a:solidFill>
                <a:latin typeface="Consolas"/>
              </a:rPr>
              <a:t>(16000, </a:t>
            </a:r>
            <a:r>
              <a:rPr lang="en-GB" dirty="0" smtClean="0">
                <a:solidFill>
                  <a:prstClr val="black"/>
                </a:solidFill>
                <a:latin typeface="Consolas"/>
              </a:rPr>
              <a:t/>
            </a:r>
            <a:br>
              <a:rPr lang="en-GB" dirty="0" smtClean="0">
                <a:solidFill>
                  <a:prstClr val="black"/>
                </a:solidFill>
                <a:latin typeface="Consolas"/>
              </a:rPr>
            </a:br>
            <a:r>
              <a:rPr lang="en-GB" dirty="0" smtClean="0">
                <a:solidFill>
                  <a:prstClr val="black"/>
                </a:solidFill>
                <a:latin typeface="Consolas"/>
              </a:rPr>
              <a:t>                            </a:t>
            </a:r>
            <a:r>
              <a:rPr lang="en-GB" dirty="0" err="1" smtClean="0">
                <a:solidFill>
                  <a:srgbClr val="2B91AF"/>
                </a:solidFill>
                <a:latin typeface="Consolas"/>
              </a:rPr>
              <a:t>AudioChannels</a:t>
            </a:r>
            <a:r>
              <a:rPr lang="en-GB" dirty="0" err="1" smtClean="0">
                <a:solidFill>
                  <a:prstClr val="black"/>
                </a:solidFill>
                <a:latin typeface="Consolas"/>
              </a:rPr>
              <a:t>.Mono</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9326317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Starting playback</a:t>
            </a:r>
            <a:endParaRPr lang="en-GB" dirty="0"/>
          </a:p>
        </p:txBody>
      </p:sp>
      <p:sp>
        <p:nvSpPr>
          <p:cNvPr id="6" name="Content Placeholder 5"/>
          <p:cNvSpPr>
            <a:spLocks noGrp="1"/>
          </p:cNvSpPr>
          <p:nvPr>
            <p:ph idx="1"/>
          </p:nvPr>
        </p:nvSpPr>
        <p:spPr>
          <a:xfrm>
            <a:off x="380770" y="4320000"/>
            <a:ext cx="8363938" cy="1606594"/>
          </a:xfrm>
        </p:spPr>
        <p:txBody>
          <a:bodyPr/>
          <a:lstStyle/>
          <a:p>
            <a:r>
              <a:rPr lang="en-GB" dirty="0" smtClean="0"/>
              <a:t>The </a:t>
            </a:r>
            <a:r>
              <a:rPr lang="en-GB" dirty="0" err="1" smtClean="0">
                <a:latin typeface="Consolas" pitchFamily="49" charset="0"/>
                <a:cs typeface="Consolas" pitchFamily="49" charset="0"/>
              </a:rPr>
              <a:t>SubmitBuffer</a:t>
            </a:r>
            <a:r>
              <a:rPr lang="en-GB" dirty="0" smtClean="0"/>
              <a:t> method sets the sample buffer to be played back</a:t>
            </a:r>
          </a:p>
          <a:p>
            <a:r>
              <a:rPr lang="en-GB" dirty="0" smtClean="0"/>
              <a:t>The </a:t>
            </a:r>
            <a:r>
              <a:rPr lang="en-GB" dirty="0">
                <a:latin typeface="Consolas" pitchFamily="49" charset="0"/>
                <a:cs typeface="Consolas" pitchFamily="49" charset="0"/>
              </a:rPr>
              <a:t>Play</a:t>
            </a:r>
            <a:r>
              <a:rPr lang="en-GB" dirty="0" smtClean="0"/>
              <a:t> method starts the playback</a:t>
            </a:r>
          </a:p>
        </p:txBody>
      </p:sp>
      <p:sp>
        <p:nvSpPr>
          <p:cNvPr id="4" name="Slide Number Placeholder 3"/>
          <p:cNvSpPr>
            <a:spLocks noGrp="1"/>
          </p:cNvSpPr>
          <p:nvPr>
            <p:ph type="sldNum" sz="quarter" idx="10"/>
          </p:nvPr>
        </p:nvSpPr>
        <p:spPr/>
        <p:txBody>
          <a:bodyPr/>
          <a:lstStyle/>
          <a:p>
            <a:fld id="{271031BA-9959-4FE2-909F-37D65262A7B4}" type="slidenum">
              <a:rPr lang="en-US" smtClean="0"/>
              <a:pPr/>
              <a:t>27</a:t>
            </a:fld>
            <a:endParaRPr lang="en-US" dirty="0"/>
          </a:p>
        </p:txBody>
      </p:sp>
      <p:sp>
        <p:nvSpPr>
          <p:cNvPr id="7" name="Text Placeholder 6"/>
          <p:cNvSpPr>
            <a:spLocks noGrp="1"/>
          </p:cNvSpPr>
          <p:nvPr>
            <p:ph type="body" sz="quarter" idx="11"/>
          </p:nvPr>
        </p:nvSpPr>
        <p:spPr>
          <a:xfrm>
            <a:off x="346841" y="1403350"/>
            <a:ext cx="8403021" cy="2915395"/>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startPlayback</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playback.SubmitBuffer</a:t>
            </a:r>
            <a:r>
              <a:rPr lang="en-GB" dirty="0">
                <a:solidFill>
                  <a:prstClr val="black"/>
                </a:solidFill>
                <a:latin typeface="Consolas"/>
              </a:rPr>
              <a:t>(</a:t>
            </a:r>
            <a:r>
              <a:rPr lang="en-GB" dirty="0" err="1">
                <a:solidFill>
                  <a:prstClr val="black"/>
                </a:solidFill>
                <a:latin typeface="Consolas"/>
              </a:rPr>
              <a:t>soundSampleBuffer</a:t>
            </a:r>
            <a:r>
              <a:rPr lang="en-GB" dirty="0">
                <a:solidFill>
                  <a:prstClr val="black"/>
                </a:solidFill>
                <a:latin typeface="Consolas"/>
              </a:rPr>
              <a:t>);</a:t>
            </a:r>
          </a:p>
          <a:p>
            <a:r>
              <a:rPr lang="en-GB" dirty="0">
                <a:solidFill>
                  <a:prstClr val="black"/>
                </a:solidFill>
                <a:latin typeface="Consolas"/>
              </a:rPr>
              <a:t>    </a:t>
            </a:r>
            <a:r>
              <a:rPr lang="en-GB" dirty="0" err="1">
                <a:solidFill>
                  <a:prstClr val="black"/>
                </a:solidFill>
                <a:latin typeface="Consolas"/>
              </a:rPr>
              <a:t>playback.Play</a:t>
            </a:r>
            <a:r>
              <a:rPr lang="en-GB" dirty="0">
                <a:solidFill>
                  <a:prstClr val="black"/>
                </a:solidFill>
                <a:latin typeface="Consolas"/>
              </a:rPr>
              <a:t>();</a:t>
            </a:r>
          </a:p>
          <a:p>
            <a:r>
              <a:rPr lang="en-GB" dirty="0">
                <a:solidFill>
                  <a:prstClr val="black"/>
                </a:solidFill>
                <a:latin typeface="Consolas"/>
              </a:rPr>
              <a:t>    message = </a:t>
            </a:r>
            <a:r>
              <a:rPr lang="en-GB" dirty="0">
                <a:solidFill>
                  <a:srgbClr val="A31515"/>
                </a:solidFill>
                <a:latin typeface="Consolas"/>
              </a:rPr>
              <a:t>"Playing"</a:t>
            </a:r>
            <a:r>
              <a:rPr lang="en-GB" dirty="0">
                <a:solidFill>
                  <a:prstClr val="black"/>
                </a:solidFill>
                <a:latin typeface="Consolas"/>
              </a:rPr>
              <a:t>;</a:t>
            </a:r>
          </a:p>
          <a:p>
            <a:r>
              <a:rPr lang="en-GB" dirty="0">
                <a:solidFill>
                  <a:prstClr val="black"/>
                </a:solidFill>
                <a:latin typeface="Consolas"/>
              </a:rPr>
              <a:t>    state = </a:t>
            </a:r>
            <a:r>
              <a:rPr lang="en-GB" dirty="0" err="1">
                <a:solidFill>
                  <a:srgbClr val="2B91AF"/>
                </a:solidFill>
                <a:latin typeface="Consolas"/>
              </a:rPr>
              <a:t>ParrotState</a:t>
            </a:r>
            <a:r>
              <a:rPr lang="en-GB" dirty="0" err="1">
                <a:solidFill>
                  <a:prstClr val="black"/>
                </a:solidFill>
                <a:latin typeface="Consolas"/>
              </a:rPr>
              <a:t>.playing</a:t>
            </a:r>
            <a:r>
              <a:rPr lang="en-GB" dirty="0">
                <a:solidFill>
                  <a:prstClr val="black"/>
                </a:solidFill>
                <a:latin typeface="Consolas"/>
              </a:rPr>
              <a:t>;</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29414761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playback</a:t>
            </a:r>
            <a:endParaRPr lang="en-GB" dirty="0"/>
          </a:p>
        </p:txBody>
      </p:sp>
      <p:sp>
        <p:nvSpPr>
          <p:cNvPr id="3" name="Content Placeholder 2"/>
          <p:cNvSpPr>
            <a:spLocks noGrp="1"/>
          </p:cNvSpPr>
          <p:nvPr>
            <p:ph idx="1"/>
          </p:nvPr>
        </p:nvSpPr>
        <p:spPr>
          <a:xfrm>
            <a:off x="380770" y="5158596"/>
            <a:ext cx="8363938" cy="997196"/>
          </a:xfrm>
        </p:spPr>
        <p:txBody>
          <a:bodyPr/>
          <a:lstStyle/>
          <a:p>
            <a:r>
              <a:rPr lang="en-GB" dirty="0" smtClean="0"/>
              <a:t>The </a:t>
            </a:r>
            <a:r>
              <a:rPr lang="en-GB" dirty="0" err="1" smtClean="0">
                <a:latin typeface="Consolas" pitchFamily="49" charset="0"/>
                <a:cs typeface="Consolas" pitchFamily="49" charset="0"/>
              </a:rPr>
              <a:t>updatePlayback</a:t>
            </a:r>
            <a:r>
              <a:rPr lang="en-GB" dirty="0" smtClean="0"/>
              <a:t> method checks to see if playback has finished </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28</a:t>
            </a:fld>
            <a:endParaRPr lang="en-US" dirty="0"/>
          </a:p>
        </p:txBody>
      </p:sp>
      <p:sp>
        <p:nvSpPr>
          <p:cNvPr id="5" name="Text Placeholder 4"/>
          <p:cNvSpPr>
            <a:spLocks noGrp="1"/>
          </p:cNvSpPr>
          <p:nvPr>
            <p:ph type="body" sz="quarter" idx="11"/>
          </p:nvPr>
        </p:nvSpPr>
        <p:spPr>
          <a:xfrm>
            <a:off x="346841" y="1403350"/>
            <a:ext cx="8403021" cy="3654059"/>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updatePlayback</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playback.PendingBufferCount</a:t>
            </a:r>
            <a:r>
              <a:rPr lang="en-GB" dirty="0">
                <a:solidFill>
                  <a:prstClr val="black"/>
                </a:solidFill>
                <a:latin typeface="Consolas"/>
              </a:rPr>
              <a:t> == 0)</a:t>
            </a:r>
          </a:p>
          <a:p>
            <a:r>
              <a:rPr lang="en-GB" dirty="0" smtClean="0">
                <a:solidFill>
                  <a:prstClr val="black"/>
                </a:solidFill>
                <a:latin typeface="Consolas"/>
              </a:rPr>
              <a:t>    {</a:t>
            </a:r>
          </a:p>
          <a:p>
            <a:r>
              <a:rPr lang="en-GB" dirty="0" smtClean="0">
                <a:solidFill>
                  <a:prstClr val="black"/>
                </a:solidFill>
                <a:latin typeface="Consolas"/>
              </a:rPr>
              <a:t>        message =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A31515"/>
                </a:solidFill>
                <a:latin typeface="Consolas"/>
              </a:rPr>
              <a:t>"Press A to playback B to record again"</a:t>
            </a:r>
            <a:r>
              <a:rPr lang="en-GB" dirty="0" smtClean="0">
                <a:solidFill>
                  <a:prstClr val="black"/>
                </a:solidFill>
                <a:latin typeface="Consolas"/>
              </a:rPr>
              <a:t>;</a:t>
            </a:r>
          </a:p>
          <a:p>
            <a:r>
              <a:rPr lang="en-GB" dirty="0" smtClean="0">
                <a:solidFill>
                  <a:prstClr val="black"/>
                </a:solidFill>
                <a:latin typeface="Consolas"/>
              </a:rPr>
              <a:t>        </a:t>
            </a:r>
            <a:r>
              <a:rPr lang="en-GB" dirty="0">
                <a:solidFill>
                  <a:prstClr val="black"/>
                </a:solidFill>
                <a:latin typeface="Consolas"/>
              </a:rPr>
              <a:t>state = </a:t>
            </a:r>
            <a:r>
              <a:rPr lang="en-GB" dirty="0" err="1">
                <a:solidFill>
                  <a:srgbClr val="2B91AF"/>
                </a:solidFill>
                <a:latin typeface="Consolas"/>
              </a:rPr>
              <a:t>ParrotState</a:t>
            </a:r>
            <a:r>
              <a:rPr lang="en-GB" dirty="0" err="1">
                <a:solidFill>
                  <a:prstClr val="black"/>
                </a:solidFill>
                <a:latin typeface="Consolas"/>
              </a:rPr>
              <a:t>.idle</a:t>
            </a:r>
            <a:r>
              <a:rPr lang="en-GB" dirty="0">
                <a:solidFill>
                  <a:prstClr val="black"/>
                </a:solidFill>
                <a:latin typeface="Consolas"/>
              </a:rPr>
              <a:t>;</a:t>
            </a:r>
          </a:p>
          <a:p>
            <a:r>
              <a:rPr lang="en-GB" dirty="0">
                <a:solidFill>
                  <a:prstClr val="black"/>
                </a:solidFill>
                <a:latin typeface="Consolas"/>
              </a:rPr>
              <a:t>    }</a:t>
            </a:r>
          </a:p>
          <a:p>
            <a:r>
              <a:rPr lang="en-GB" dirty="0" smtClean="0">
                <a:solidFill>
                  <a:prstClr val="black"/>
                </a:solidFill>
                <a:latin typeface="Consolas"/>
              </a:rPr>
              <a:t>}</a:t>
            </a:r>
            <a:endParaRPr lang="en-GB" dirty="0"/>
          </a:p>
        </p:txBody>
      </p:sp>
      <p:sp>
        <p:nvSpPr>
          <p:cNvPr id="6" name="Rectangle 5"/>
          <p:cNvSpPr/>
          <p:nvPr/>
        </p:nvSpPr>
        <p:spPr bwMode="auto">
          <a:xfrm>
            <a:off x="1552753" y="2242867"/>
            <a:ext cx="5072334" cy="405441"/>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16731659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playback</a:t>
            </a:r>
            <a:endParaRPr lang="en-GB" dirty="0"/>
          </a:p>
        </p:txBody>
      </p:sp>
      <p:sp>
        <p:nvSpPr>
          <p:cNvPr id="3" name="Content Placeholder 2"/>
          <p:cNvSpPr>
            <a:spLocks noGrp="1"/>
          </p:cNvSpPr>
          <p:nvPr>
            <p:ph idx="1"/>
          </p:nvPr>
        </p:nvSpPr>
        <p:spPr>
          <a:xfrm>
            <a:off x="380770" y="5158596"/>
            <a:ext cx="8363938" cy="997196"/>
          </a:xfrm>
        </p:spPr>
        <p:txBody>
          <a:bodyPr/>
          <a:lstStyle/>
          <a:p>
            <a:r>
              <a:rPr lang="en-GB" dirty="0" smtClean="0"/>
              <a:t>If there are no bytes left to play the method returns the state of the game to idle</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29</a:t>
            </a:fld>
            <a:endParaRPr lang="en-US" dirty="0"/>
          </a:p>
        </p:txBody>
      </p:sp>
      <p:sp>
        <p:nvSpPr>
          <p:cNvPr id="5" name="Text Placeholder 4"/>
          <p:cNvSpPr>
            <a:spLocks noGrp="1"/>
          </p:cNvSpPr>
          <p:nvPr>
            <p:ph type="body" sz="quarter" idx="11"/>
          </p:nvPr>
        </p:nvSpPr>
        <p:spPr>
          <a:xfrm>
            <a:off x="346841" y="1403350"/>
            <a:ext cx="8403021" cy="3654059"/>
          </a:xfrm>
        </p:spPr>
        <p:txBody>
          <a:bodyPr/>
          <a:lstStyle/>
          <a:p>
            <a:r>
              <a:rPr lang="en-GB" dirty="0">
                <a:solidFill>
                  <a:srgbClr val="0000FF"/>
                </a:solidFill>
                <a:latin typeface="Consolas"/>
              </a:rPr>
              <a:t>void</a:t>
            </a:r>
            <a:r>
              <a:rPr lang="en-GB" dirty="0">
                <a:solidFill>
                  <a:prstClr val="black"/>
                </a:solidFill>
                <a:latin typeface="Consolas"/>
              </a:rPr>
              <a:t> </a:t>
            </a:r>
            <a:r>
              <a:rPr lang="en-GB" dirty="0" err="1">
                <a:solidFill>
                  <a:prstClr val="black"/>
                </a:solidFill>
                <a:latin typeface="Consolas"/>
              </a:rPr>
              <a:t>updatePlayback</a:t>
            </a:r>
            <a:r>
              <a:rPr lang="en-GB" dirty="0">
                <a:solidFill>
                  <a:prstClr val="black"/>
                </a:solidFill>
                <a:latin typeface="Consolas"/>
              </a:rPr>
              <a:t>()</a:t>
            </a:r>
          </a:p>
          <a:p>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if</a:t>
            </a:r>
            <a:r>
              <a:rPr lang="en-GB" dirty="0">
                <a:solidFill>
                  <a:prstClr val="black"/>
                </a:solidFill>
                <a:latin typeface="Consolas"/>
              </a:rPr>
              <a:t> (</a:t>
            </a:r>
            <a:r>
              <a:rPr lang="en-GB" dirty="0" err="1">
                <a:solidFill>
                  <a:prstClr val="black"/>
                </a:solidFill>
                <a:latin typeface="Consolas"/>
              </a:rPr>
              <a:t>playback.PendingBufferCount</a:t>
            </a:r>
            <a:r>
              <a:rPr lang="en-GB" dirty="0">
                <a:solidFill>
                  <a:prstClr val="black"/>
                </a:solidFill>
                <a:latin typeface="Consolas"/>
              </a:rPr>
              <a:t> == 0)</a:t>
            </a:r>
          </a:p>
          <a:p>
            <a:r>
              <a:rPr lang="en-GB" dirty="0" smtClean="0">
                <a:solidFill>
                  <a:prstClr val="black"/>
                </a:solidFill>
                <a:latin typeface="Consolas"/>
              </a:rPr>
              <a:t>    {</a:t>
            </a:r>
          </a:p>
          <a:p>
            <a:r>
              <a:rPr lang="en-GB" dirty="0" smtClean="0">
                <a:solidFill>
                  <a:prstClr val="black"/>
                </a:solidFill>
                <a:latin typeface="Consolas"/>
              </a:rPr>
              <a:t>        message = </a:t>
            </a:r>
            <a:br>
              <a:rPr lang="en-GB" dirty="0" smtClean="0">
                <a:solidFill>
                  <a:prstClr val="black"/>
                </a:solidFill>
                <a:latin typeface="Consolas"/>
              </a:rPr>
            </a:br>
            <a:r>
              <a:rPr lang="en-GB" dirty="0" smtClean="0">
                <a:solidFill>
                  <a:prstClr val="black"/>
                </a:solidFill>
                <a:latin typeface="Consolas"/>
              </a:rPr>
              <a:t>              </a:t>
            </a:r>
            <a:r>
              <a:rPr lang="en-GB" dirty="0" smtClean="0">
                <a:solidFill>
                  <a:srgbClr val="A31515"/>
                </a:solidFill>
                <a:latin typeface="Consolas"/>
              </a:rPr>
              <a:t>"Press A to playback B to record again"</a:t>
            </a:r>
            <a:r>
              <a:rPr lang="en-GB" dirty="0" smtClean="0">
                <a:solidFill>
                  <a:prstClr val="black"/>
                </a:solidFill>
                <a:latin typeface="Consolas"/>
              </a:rPr>
              <a:t>;</a:t>
            </a:r>
          </a:p>
          <a:p>
            <a:r>
              <a:rPr lang="en-GB" dirty="0" smtClean="0">
                <a:solidFill>
                  <a:prstClr val="black"/>
                </a:solidFill>
                <a:latin typeface="Consolas"/>
              </a:rPr>
              <a:t>        </a:t>
            </a:r>
            <a:r>
              <a:rPr lang="en-GB" dirty="0">
                <a:solidFill>
                  <a:prstClr val="black"/>
                </a:solidFill>
                <a:latin typeface="Consolas"/>
              </a:rPr>
              <a:t>state = </a:t>
            </a:r>
            <a:r>
              <a:rPr lang="en-GB" dirty="0" err="1">
                <a:solidFill>
                  <a:srgbClr val="2B91AF"/>
                </a:solidFill>
                <a:latin typeface="Consolas"/>
              </a:rPr>
              <a:t>ParrotState</a:t>
            </a:r>
            <a:r>
              <a:rPr lang="en-GB" dirty="0" err="1">
                <a:solidFill>
                  <a:prstClr val="black"/>
                </a:solidFill>
                <a:latin typeface="Consolas"/>
              </a:rPr>
              <a:t>.idle</a:t>
            </a:r>
            <a:r>
              <a:rPr lang="en-GB" dirty="0">
                <a:solidFill>
                  <a:prstClr val="black"/>
                </a:solidFill>
                <a:latin typeface="Consolas"/>
              </a:rPr>
              <a:t>;</a:t>
            </a:r>
          </a:p>
          <a:p>
            <a:r>
              <a:rPr lang="en-GB" dirty="0">
                <a:solidFill>
                  <a:prstClr val="black"/>
                </a:solidFill>
                <a:latin typeface="Consolas"/>
              </a:rPr>
              <a:t>    }</a:t>
            </a:r>
          </a:p>
          <a:p>
            <a:r>
              <a:rPr lang="en-GB" dirty="0" smtClean="0">
                <a:solidFill>
                  <a:prstClr val="black"/>
                </a:solidFill>
                <a:latin typeface="Consolas"/>
              </a:rPr>
              <a:t>}</a:t>
            </a:r>
            <a:endParaRPr lang="en-GB" dirty="0"/>
          </a:p>
        </p:txBody>
      </p:sp>
      <p:sp>
        <p:nvSpPr>
          <p:cNvPr id="6" name="Rectangle 5"/>
          <p:cNvSpPr/>
          <p:nvPr/>
        </p:nvSpPr>
        <p:spPr bwMode="auto">
          <a:xfrm>
            <a:off x="1552752" y="3036497"/>
            <a:ext cx="7004651" cy="1242205"/>
          </a:xfrm>
          <a:prstGeom prst="rect">
            <a:avLst/>
          </a:prstGeom>
          <a:solidFill>
            <a:schemeClr val="accent4">
              <a:alpha val="52000"/>
            </a:schemeClr>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GB" sz="2200" spc="-150" dirty="0" smtClean="0">
              <a:gradFill>
                <a:gsLst>
                  <a:gs pos="0">
                    <a:srgbClr val="FFFFFF"/>
                  </a:gs>
                  <a:gs pos="100000">
                    <a:srgbClr val="FFFFFF"/>
                  </a:gs>
                </a:gsLst>
                <a:lin ang="5400000" scaled="0"/>
              </a:gradFill>
              <a:latin typeface="Segoe Light" pitchFamily="34" charset="0"/>
            </a:endParaRPr>
          </a:p>
        </p:txBody>
      </p:sp>
    </p:spTree>
    <p:extLst>
      <p:ext uri="{BB962C8B-B14F-4D97-AF65-F5344CB8AC3E}">
        <p14:creationId xmlns:p14="http://schemas.microsoft.com/office/powerpoint/2010/main" val="30389535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Kinect sensor microphones</a:t>
            </a:r>
            <a:endParaRPr lang="en-GB" dirty="0"/>
          </a:p>
        </p:txBody>
      </p:sp>
      <p:sp>
        <p:nvSpPr>
          <p:cNvPr id="3" name="Content Placeholder 2"/>
          <p:cNvSpPr>
            <a:spLocks noGrp="1"/>
          </p:cNvSpPr>
          <p:nvPr>
            <p:ph idx="1"/>
          </p:nvPr>
        </p:nvSpPr>
        <p:spPr>
          <a:xfrm>
            <a:off x="380770" y="1371600"/>
            <a:ext cx="8363938" cy="3822585"/>
          </a:xfrm>
        </p:spPr>
        <p:txBody>
          <a:bodyPr/>
          <a:lstStyle/>
          <a:p>
            <a:r>
              <a:rPr lang="en-GB" dirty="0" smtClean="0"/>
              <a:t>The Kinect sensor contains four microphones</a:t>
            </a:r>
          </a:p>
          <a:p>
            <a:r>
              <a:rPr lang="en-GB" dirty="0" smtClean="0"/>
              <a:t>These are spaced out along the sensor bar</a:t>
            </a:r>
          </a:p>
          <a:p>
            <a:r>
              <a:rPr lang="en-GB" dirty="0" smtClean="0"/>
              <a:t>The sensor also contains Digital Signal Processing (DSP) hardware that can refine the signal to discard background noise</a:t>
            </a:r>
          </a:p>
          <a:p>
            <a:r>
              <a:rPr lang="en-GB" dirty="0" smtClean="0"/>
              <a:t>The multiple microphones are not used for multi-channel audio input</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3</a:t>
            </a:fld>
            <a:endParaRPr lang="en-US" dirty="0"/>
          </a:p>
        </p:txBody>
      </p:sp>
    </p:spTree>
    <p:extLst>
      <p:ext uri="{BB962C8B-B14F-4D97-AF65-F5344CB8AC3E}">
        <p14:creationId xmlns:p14="http://schemas.microsoft.com/office/powerpoint/2010/main" val="195699954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sp>
        <p:nvSpPr>
          <p:cNvPr id="6" name="Subtitle 5"/>
          <p:cNvSpPr>
            <a:spLocks noGrp="1"/>
          </p:cNvSpPr>
          <p:nvPr>
            <p:ph type="subTitle" idx="1"/>
          </p:nvPr>
        </p:nvSpPr>
        <p:spPr/>
        <p:txBody>
          <a:bodyPr/>
          <a:lstStyle/>
          <a:p>
            <a:r>
              <a:rPr lang="en-GB" dirty="0" smtClean="0"/>
              <a:t>1 Kinect parrot</a:t>
            </a:r>
            <a:endParaRPr lang="en-GB" dirty="0"/>
          </a:p>
        </p:txBody>
      </p:sp>
      <p:sp>
        <p:nvSpPr>
          <p:cNvPr id="7" name="Text Placeholder 6"/>
          <p:cNvSpPr>
            <a:spLocks noGrp="1"/>
          </p:cNvSpPr>
          <p:nvPr>
            <p:ph type="body" sz="quarter" idx="10"/>
          </p:nvPr>
        </p:nvSpPr>
        <p:spPr/>
        <p:txBody>
          <a:bodyPr/>
          <a:lstStyle/>
          <a:p>
            <a:r>
              <a:rPr lang="en-GB" dirty="0" smtClean="0"/>
              <a:t>Demo</a:t>
            </a:r>
            <a:endParaRPr lang="en-GB" dirty="0"/>
          </a:p>
        </p:txBody>
      </p:sp>
      <p:sp>
        <p:nvSpPr>
          <p:cNvPr id="4" name="Slide Number Placeholder 3"/>
          <p:cNvSpPr>
            <a:spLocks noGrp="1"/>
          </p:cNvSpPr>
          <p:nvPr>
            <p:ph type="sldNum" sz="quarter" idx="4294967295"/>
          </p:nvPr>
        </p:nvSpPr>
        <p:spPr>
          <a:xfrm>
            <a:off x="-1" y="6420022"/>
            <a:ext cx="695326" cy="323678"/>
          </a:xfrm>
        </p:spPr>
        <p:txBody>
          <a:bodyPr/>
          <a:lstStyle/>
          <a:p>
            <a:fld id="{271031BA-9959-4FE2-909F-37D65262A7B4}" type="slidenum">
              <a:rPr lang="en-US" smtClean="0"/>
              <a:pPr/>
              <a:t>30</a:t>
            </a:fld>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710" y="1604513"/>
            <a:ext cx="4857821" cy="308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3487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Changing the pitch of a sound</a:t>
            </a:r>
            <a:endParaRPr lang="en-GB" dirty="0"/>
          </a:p>
        </p:txBody>
      </p:sp>
      <p:sp>
        <p:nvSpPr>
          <p:cNvPr id="6" name="Content Placeholder 5"/>
          <p:cNvSpPr>
            <a:spLocks noGrp="1"/>
          </p:cNvSpPr>
          <p:nvPr>
            <p:ph idx="1"/>
          </p:nvPr>
        </p:nvSpPr>
        <p:spPr>
          <a:xfrm>
            <a:off x="380770" y="2380891"/>
            <a:ext cx="8363938" cy="3822585"/>
          </a:xfrm>
        </p:spPr>
        <p:txBody>
          <a:bodyPr/>
          <a:lstStyle/>
          <a:p>
            <a:r>
              <a:rPr lang="en-GB" dirty="0" smtClean="0"/>
              <a:t>XNA allows a program to change the pitch of a sound effect as it is playing</a:t>
            </a:r>
          </a:p>
          <a:p>
            <a:r>
              <a:rPr lang="en-GB" dirty="0" smtClean="0"/>
              <a:t>The statement above uses the X position of the left </a:t>
            </a:r>
            <a:r>
              <a:rPr lang="en-GB" dirty="0" err="1" smtClean="0"/>
              <a:t>thumbstick</a:t>
            </a:r>
            <a:r>
              <a:rPr lang="en-GB" dirty="0" smtClean="0"/>
              <a:t> to control the pitch</a:t>
            </a:r>
          </a:p>
          <a:p>
            <a:r>
              <a:rPr lang="en-GB" dirty="0" smtClean="0"/>
              <a:t>A program can also control the volume and the left-right position of the sound</a:t>
            </a:r>
          </a:p>
          <a:p>
            <a:endParaRPr lang="en-GB" dirty="0"/>
          </a:p>
        </p:txBody>
      </p:sp>
      <p:sp>
        <p:nvSpPr>
          <p:cNvPr id="7" name="Text Placeholder 6"/>
          <p:cNvSpPr>
            <a:spLocks noGrp="1"/>
          </p:cNvSpPr>
          <p:nvPr>
            <p:ph type="body" sz="quarter" idx="11"/>
          </p:nvPr>
        </p:nvSpPr>
        <p:spPr>
          <a:xfrm>
            <a:off x="346841" y="1403350"/>
            <a:ext cx="8403021" cy="477805"/>
          </a:xfrm>
        </p:spPr>
        <p:txBody>
          <a:bodyPr/>
          <a:lstStyle/>
          <a:p>
            <a:r>
              <a:rPr lang="en-GB" dirty="0" err="1">
                <a:latin typeface="Consolas"/>
              </a:rPr>
              <a:t>playback.Pitch</a:t>
            </a:r>
            <a:r>
              <a:rPr lang="en-GB" dirty="0">
                <a:latin typeface="Consolas"/>
              </a:rPr>
              <a:t> = </a:t>
            </a:r>
            <a:r>
              <a:rPr lang="en-GB" dirty="0" err="1">
                <a:latin typeface="Consolas"/>
              </a:rPr>
              <a:t>padState.ThumbSticks.Left.X</a:t>
            </a:r>
            <a:r>
              <a:rPr lang="en-GB" dirty="0" smtClean="0">
                <a:latin typeface="Consolas"/>
              </a:rPr>
              <a:t>;</a:t>
            </a:r>
            <a:endParaRPr lang="en-GB" dirty="0"/>
          </a:p>
        </p:txBody>
      </p:sp>
    </p:spTree>
    <p:extLst>
      <p:ext uri="{BB962C8B-B14F-4D97-AF65-F5344CB8AC3E}">
        <p14:creationId xmlns:p14="http://schemas.microsoft.com/office/powerpoint/2010/main" val="320021748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Summary</a:t>
            </a:r>
            <a:endParaRPr lang="en-GB" dirty="0"/>
          </a:p>
        </p:txBody>
      </p:sp>
      <p:sp>
        <p:nvSpPr>
          <p:cNvPr id="37891" name="Content Placeholder 2"/>
          <p:cNvSpPr>
            <a:spLocks noGrp="1"/>
          </p:cNvSpPr>
          <p:nvPr>
            <p:ph idx="1"/>
          </p:nvPr>
        </p:nvSpPr>
        <p:spPr>
          <a:xfrm>
            <a:off x="380770" y="1371600"/>
            <a:ext cx="8363938" cy="4308872"/>
          </a:xfrm>
        </p:spPr>
        <p:txBody>
          <a:bodyPr/>
          <a:lstStyle/>
          <a:p>
            <a:r>
              <a:rPr lang="en-GB" sz="2800" dirty="0" smtClean="0"/>
              <a:t>The Kinect sensor bar holds four high quality microphones</a:t>
            </a:r>
          </a:p>
          <a:p>
            <a:r>
              <a:rPr lang="en-GB" sz="2800" dirty="0" smtClean="0"/>
              <a:t>These are not for multi-channel sound but so the Kinect sensor can isolate sounds, particularly speech</a:t>
            </a:r>
          </a:p>
          <a:p>
            <a:r>
              <a:rPr lang="en-GB" sz="2800" dirty="0"/>
              <a:t>To record sound in Kinect you use the </a:t>
            </a:r>
            <a:r>
              <a:rPr lang="en-GB" sz="2800" dirty="0" err="1">
                <a:solidFill>
                  <a:srgbClr val="2B91AF"/>
                </a:solidFill>
                <a:latin typeface="Consolas"/>
              </a:rPr>
              <a:t>KinectAudioSource</a:t>
            </a:r>
            <a:r>
              <a:rPr lang="en-GB" sz="2800" dirty="0"/>
              <a:t>  class</a:t>
            </a:r>
          </a:p>
          <a:p>
            <a:r>
              <a:rPr lang="en-GB" sz="2800" dirty="0" smtClean="0"/>
              <a:t>Sound is sampled 16,000 times a second, producing 16 bit values which can be stored in a byte array</a:t>
            </a:r>
          </a:p>
          <a:p>
            <a:r>
              <a:rPr lang="en-GB" sz="2800" dirty="0" smtClean="0"/>
              <a:t>Stored data can be played back by a XNA program by using the </a:t>
            </a:r>
            <a:r>
              <a:rPr lang="en-GB" sz="2800" dirty="0" err="1">
                <a:solidFill>
                  <a:srgbClr val="2B91AF"/>
                </a:solidFill>
                <a:latin typeface="Consolas"/>
              </a:rPr>
              <a:t>DynamicSoundEffectInstance</a:t>
            </a:r>
            <a:r>
              <a:rPr lang="en-GB" sz="2800" dirty="0" smtClean="0"/>
              <a:t> class</a:t>
            </a:r>
          </a:p>
          <a:p>
            <a:endParaRPr lang="en-GB" sz="2800" dirty="0" smtClean="0"/>
          </a:p>
        </p:txBody>
      </p:sp>
      <p:sp>
        <p:nvSpPr>
          <p:cNvPr id="3" name="Slide Number Placeholder 2"/>
          <p:cNvSpPr>
            <a:spLocks noGrp="1"/>
          </p:cNvSpPr>
          <p:nvPr>
            <p:ph type="sldNum" sz="quarter" idx="10"/>
          </p:nvPr>
        </p:nvSpPr>
        <p:spPr/>
        <p:txBody>
          <a:bodyPr/>
          <a:lstStyle/>
          <a:p>
            <a:fld id="{271031BA-9959-4FE2-909F-37D65262A7B4}" type="slidenum">
              <a:rPr lang="en-US" smtClean="0"/>
              <a:pPr/>
              <a:t>32</a:t>
            </a:fld>
            <a:endParaRPr lang="en-US" dirty="0"/>
          </a:p>
        </p:txBody>
      </p:sp>
    </p:spTree>
    <p:extLst>
      <p:ext uri="{BB962C8B-B14F-4D97-AF65-F5344CB8AC3E}">
        <p14:creationId xmlns:p14="http://schemas.microsoft.com/office/powerpoint/2010/main" val="10405957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Microphones and sound sources</a:t>
            </a:r>
            <a:endParaRPr lang="en-GB" dirty="0"/>
          </a:p>
        </p:txBody>
      </p:sp>
      <p:sp>
        <p:nvSpPr>
          <p:cNvPr id="3" name="Content Placeholder 2"/>
          <p:cNvSpPr>
            <a:spLocks noGrp="1"/>
          </p:cNvSpPr>
          <p:nvPr>
            <p:ph idx="1"/>
          </p:nvPr>
        </p:nvSpPr>
        <p:spPr>
          <a:xfrm>
            <a:off x="380770" y="1371600"/>
            <a:ext cx="4940738" cy="4708981"/>
          </a:xfrm>
        </p:spPr>
        <p:txBody>
          <a:bodyPr/>
          <a:lstStyle/>
          <a:p>
            <a:r>
              <a:rPr lang="en-GB" dirty="0" smtClean="0"/>
              <a:t>Sound arrives at slightly different times at the Kinect sensor</a:t>
            </a:r>
          </a:p>
          <a:p>
            <a:r>
              <a:rPr lang="en-GB" dirty="0" smtClean="0"/>
              <a:t>By analysing the signals the Kinect sensor can determine the direction the sound is coming from</a:t>
            </a:r>
          </a:p>
          <a:p>
            <a:r>
              <a:rPr lang="en-GB" dirty="0" smtClean="0"/>
              <a:t>It can also discard sounds from other directions</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4</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Object 5"/>
          <p:cNvGraphicFramePr>
            <a:graphicFrameLocks noChangeAspect="1"/>
          </p:cNvGraphicFramePr>
          <p:nvPr>
            <p:extLst>
              <p:ext uri="{D42A27DB-BD31-4B8C-83A1-F6EECF244321}">
                <p14:modId xmlns:p14="http://schemas.microsoft.com/office/powerpoint/2010/main" val="300583540"/>
              </p:ext>
            </p:extLst>
          </p:nvPr>
        </p:nvGraphicFramePr>
        <p:xfrm>
          <a:off x="5321503" y="2083634"/>
          <a:ext cx="3724031" cy="2908092"/>
        </p:xfrm>
        <a:graphic>
          <a:graphicData uri="http://schemas.openxmlformats.org/presentationml/2006/ole">
            <mc:AlternateContent xmlns:mc="http://schemas.openxmlformats.org/markup-compatibility/2006">
              <mc:Choice xmlns:v="urn:schemas-microsoft-com:vml" Requires="v">
                <p:oleObj spid="_x0000_s13320" name="Visio" r:id="rId3" imgW="2063546" imgH="1611360" progId="Visio.Drawing.11">
                  <p:embed/>
                </p:oleObj>
              </mc:Choice>
              <mc:Fallback>
                <p:oleObj name="Visio" r:id="rId3" imgW="2063546" imgH="161136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1503" y="2083634"/>
                        <a:ext cx="3724031" cy="2908092"/>
                      </a:xfrm>
                      <a:prstGeom prst="rect">
                        <a:avLst/>
                      </a:prstGeom>
                      <a:noFill/>
                    </p:spPr>
                  </p:pic>
                </p:oleObj>
              </mc:Fallback>
            </mc:AlternateContent>
          </a:graphicData>
        </a:graphic>
      </p:graphicFrame>
    </p:spTree>
    <p:extLst>
      <p:ext uri="{BB962C8B-B14F-4D97-AF65-F5344CB8AC3E}">
        <p14:creationId xmlns:p14="http://schemas.microsoft.com/office/powerpoint/2010/main" val="10378245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Kinect audio source</a:t>
            </a:r>
            <a:endParaRPr lang="en-GB" dirty="0"/>
          </a:p>
        </p:txBody>
      </p:sp>
      <p:sp>
        <p:nvSpPr>
          <p:cNvPr id="3" name="Content Placeholder 2"/>
          <p:cNvSpPr>
            <a:spLocks noGrp="1"/>
          </p:cNvSpPr>
          <p:nvPr>
            <p:ph idx="1"/>
          </p:nvPr>
        </p:nvSpPr>
        <p:spPr>
          <a:xfrm>
            <a:off x="380770" y="1371600"/>
            <a:ext cx="8363938" cy="3865674"/>
          </a:xfrm>
        </p:spPr>
        <p:txBody>
          <a:bodyPr/>
          <a:lstStyle/>
          <a:p>
            <a:r>
              <a:rPr lang="en-GB" dirty="0" smtClean="0"/>
              <a:t>The Kinect audio hardware provides 16,000 samples a second </a:t>
            </a:r>
          </a:p>
          <a:p>
            <a:r>
              <a:rPr lang="en-GB" dirty="0" smtClean="0"/>
              <a:t>Each sample is a 16 bit value</a:t>
            </a:r>
          </a:p>
          <a:p>
            <a:r>
              <a:rPr lang="en-GB" dirty="0" smtClean="0"/>
              <a:t>This is not High Fidelity, </a:t>
            </a:r>
          </a:p>
          <a:p>
            <a:pPr lvl="1"/>
            <a:r>
              <a:rPr lang="en-GB" dirty="0" smtClean="0"/>
              <a:t>A music CD uses over 44,000 samples a second</a:t>
            </a:r>
          </a:p>
          <a:p>
            <a:r>
              <a:rPr lang="en-GB" dirty="0" smtClean="0"/>
              <a:t>The Kinect audio signal is perfect for high quality voice communication</a:t>
            </a:r>
          </a:p>
        </p:txBody>
      </p:sp>
      <p:sp>
        <p:nvSpPr>
          <p:cNvPr id="4" name="Slide Number Placeholder 3"/>
          <p:cNvSpPr>
            <a:spLocks noGrp="1"/>
          </p:cNvSpPr>
          <p:nvPr>
            <p:ph type="sldNum" sz="quarter" idx="10"/>
          </p:nvPr>
        </p:nvSpPr>
        <p:spPr/>
        <p:txBody>
          <a:bodyPr/>
          <a:lstStyle/>
          <a:p>
            <a:fld id="{271031BA-9959-4FE2-909F-37D65262A7B4}" type="slidenum">
              <a:rPr lang="en-US" smtClean="0"/>
              <a:pPr/>
              <a:t>5</a:t>
            </a:fld>
            <a:endParaRPr lang="en-US" dirty="0"/>
          </a:p>
        </p:txBody>
      </p:sp>
    </p:spTree>
    <p:extLst>
      <p:ext uri="{BB962C8B-B14F-4D97-AF65-F5344CB8AC3E}">
        <p14:creationId xmlns:p14="http://schemas.microsoft.com/office/powerpoint/2010/main" val="6256449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Kinect Parrot</a:t>
            </a:r>
            <a:endParaRPr lang="en-GB" dirty="0"/>
          </a:p>
        </p:txBody>
      </p:sp>
      <p:sp>
        <p:nvSpPr>
          <p:cNvPr id="3" name="Content Placeholder 2"/>
          <p:cNvSpPr>
            <a:spLocks noGrp="1"/>
          </p:cNvSpPr>
          <p:nvPr>
            <p:ph idx="1"/>
          </p:nvPr>
        </p:nvSpPr>
        <p:spPr>
          <a:xfrm>
            <a:off x="380770" y="1371600"/>
            <a:ext cx="8363938" cy="3754874"/>
          </a:xfrm>
        </p:spPr>
        <p:txBody>
          <a:bodyPr/>
          <a:lstStyle/>
          <a:p>
            <a:r>
              <a:rPr lang="en-GB" dirty="0" smtClean="0"/>
              <a:t>We are going to create a program that will work in the same way as a parrot</a:t>
            </a:r>
          </a:p>
          <a:p>
            <a:pPr lvl="1"/>
            <a:r>
              <a:rPr lang="en-GB" dirty="0" smtClean="0"/>
              <a:t>You can record a sound sample and play it back</a:t>
            </a:r>
          </a:p>
          <a:p>
            <a:r>
              <a:rPr lang="en-GB" dirty="0" smtClean="0"/>
              <a:t>The program will work as an XNA game</a:t>
            </a:r>
          </a:p>
          <a:p>
            <a:r>
              <a:rPr lang="en-GB" dirty="0" smtClean="0"/>
              <a:t>To make it work we will have to record audio from the Kinect, store it in memory and then play it back</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6</a:t>
            </a:fld>
            <a:endParaRPr lang="en-US" dirty="0"/>
          </a:p>
        </p:txBody>
      </p:sp>
    </p:spTree>
    <p:extLst>
      <p:ext uri="{BB962C8B-B14F-4D97-AF65-F5344CB8AC3E}">
        <p14:creationId xmlns:p14="http://schemas.microsoft.com/office/powerpoint/2010/main" val="7646239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The Kinect Parrot state</a:t>
            </a:r>
            <a:endParaRPr lang="en-GB" dirty="0"/>
          </a:p>
        </p:txBody>
      </p:sp>
      <p:sp>
        <p:nvSpPr>
          <p:cNvPr id="6" name="Content Placeholder 5"/>
          <p:cNvSpPr>
            <a:spLocks noGrp="1"/>
          </p:cNvSpPr>
          <p:nvPr>
            <p:ph idx="1"/>
          </p:nvPr>
        </p:nvSpPr>
        <p:spPr>
          <a:xfrm>
            <a:off x="380770" y="4830791"/>
            <a:ext cx="8363938" cy="1293963"/>
          </a:xfrm>
        </p:spPr>
        <p:txBody>
          <a:bodyPr/>
          <a:lstStyle/>
          <a:p>
            <a:r>
              <a:rPr lang="en-GB" dirty="0" smtClean="0"/>
              <a:t>This type will hold the state of the Parrot program</a:t>
            </a:r>
          </a:p>
          <a:p>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7</a:t>
            </a:fld>
            <a:endParaRPr lang="en-US" dirty="0"/>
          </a:p>
        </p:txBody>
      </p:sp>
      <p:sp>
        <p:nvSpPr>
          <p:cNvPr id="7" name="Text Placeholder 6"/>
          <p:cNvSpPr>
            <a:spLocks noGrp="1"/>
          </p:cNvSpPr>
          <p:nvPr>
            <p:ph type="body" sz="quarter" idx="11"/>
          </p:nvPr>
        </p:nvSpPr>
        <p:spPr>
          <a:xfrm>
            <a:off x="346841" y="1403350"/>
            <a:ext cx="8403021" cy="3321660"/>
          </a:xfrm>
        </p:spPr>
        <p:txBody>
          <a:bodyPr/>
          <a:lstStyle/>
          <a:p>
            <a:r>
              <a:rPr lang="en-GB" dirty="0" err="1">
                <a:solidFill>
                  <a:srgbClr val="0000FF"/>
                </a:solidFill>
                <a:latin typeface="Consolas"/>
              </a:rPr>
              <a:t>enum</a:t>
            </a:r>
            <a:r>
              <a:rPr lang="en-GB" dirty="0">
                <a:solidFill>
                  <a:prstClr val="black"/>
                </a:solidFill>
                <a:latin typeface="Consolas"/>
              </a:rPr>
              <a:t> </a:t>
            </a:r>
            <a:r>
              <a:rPr lang="en-GB" dirty="0" err="1">
                <a:solidFill>
                  <a:srgbClr val="2B91AF"/>
                </a:solidFill>
                <a:latin typeface="Consolas"/>
              </a:rPr>
              <a:t>ParrotState</a:t>
            </a:r>
            <a:endParaRPr lang="en-GB" dirty="0">
              <a:solidFill>
                <a:prstClr val="black"/>
              </a:solidFill>
              <a:latin typeface="Consolas"/>
            </a:endParaRPr>
          </a:p>
          <a:p>
            <a:r>
              <a:rPr lang="en-GB" dirty="0">
                <a:solidFill>
                  <a:prstClr val="black"/>
                </a:solidFill>
                <a:latin typeface="Consolas"/>
              </a:rPr>
              <a:t>{</a:t>
            </a:r>
          </a:p>
          <a:p>
            <a:r>
              <a:rPr lang="en-GB" dirty="0">
                <a:solidFill>
                  <a:prstClr val="black"/>
                </a:solidFill>
                <a:latin typeface="Consolas"/>
              </a:rPr>
              <a:t>    </a:t>
            </a:r>
            <a:r>
              <a:rPr lang="en-GB" dirty="0" smtClean="0">
                <a:solidFill>
                  <a:prstClr val="black"/>
                </a:solidFill>
                <a:latin typeface="Consolas"/>
              </a:rPr>
              <a:t>idle,</a:t>
            </a:r>
            <a:endParaRPr lang="en-GB" dirty="0">
              <a:solidFill>
                <a:prstClr val="black"/>
              </a:solidFill>
              <a:latin typeface="Consolas"/>
            </a:endParaRPr>
          </a:p>
          <a:p>
            <a:r>
              <a:rPr lang="en-GB" dirty="0">
                <a:solidFill>
                  <a:prstClr val="black"/>
                </a:solidFill>
                <a:latin typeface="Consolas"/>
              </a:rPr>
              <a:t>    recording,</a:t>
            </a:r>
          </a:p>
          <a:p>
            <a:r>
              <a:rPr lang="en-GB" dirty="0">
                <a:solidFill>
                  <a:prstClr val="black"/>
                </a:solidFill>
                <a:latin typeface="Consolas"/>
              </a:rPr>
              <a:t>    playing</a:t>
            </a:r>
          </a:p>
          <a:p>
            <a:r>
              <a:rPr lang="en-GB" dirty="0" smtClean="0">
                <a:solidFill>
                  <a:prstClr val="black"/>
                </a:solidFill>
                <a:latin typeface="Consolas"/>
              </a:rPr>
              <a:t>};</a:t>
            </a:r>
          </a:p>
          <a:p>
            <a:endParaRPr lang="en-GB" dirty="0">
              <a:solidFill>
                <a:prstClr val="black"/>
              </a:solidFill>
              <a:latin typeface="Consolas"/>
            </a:endParaRPr>
          </a:p>
          <a:p>
            <a:r>
              <a:rPr lang="en-GB" dirty="0" err="1">
                <a:solidFill>
                  <a:srgbClr val="2B91AF"/>
                </a:solidFill>
                <a:latin typeface="Consolas"/>
              </a:rPr>
              <a:t>ParrotState</a:t>
            </a:r>
            <a:r>
              <a:rPr lang="en-GB" dirty="0">
                <a:solidFill>
                  <a:prstClr val="black"/>
                </a:solidFill>
                <a:latin typeface="Consolas"/>
              </a:rPr>
              <a:t> state</a:t>
            </a:r>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1799538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a state machine</a:t>
            </a:r>
            <a:endParaRPr lang="en-GB" dirty="0"/>
          </a:p>
        </p:txBody>
      </p:sp>
      <p:sp>
        <p:nvSpPr>
          <p:cNvPr id="3" name="Content Placeholder 2"/>
          <p:cNvSpPr>
            <a:spLocks noGrp="1"/>
          </p:cNvSpPr>
          <p:nvPr>
            <p:ph idx="1"/>
          </p:nvPr>
        </p:nvSpPr>
        <p:spPr>
          <a:xfrm>
            <a:off x="380770" y="5779698"/>
            <a:ext cx="8363938" cy="498598"/>
          </a:xfrm>
        </p:spPr>
        <p:txBody>
          <a:bodyPr/>
          <a:lstStyle/>
          <a:p>
            <a:r>
              <a:rPr lang="en-GB" dirty="0" smtClean="0">
                <a:latin typeface="Consolas" pitchFamily="49" charset="0"/>
                <a:cs typeface="Consolas" pitchFamily="49" charset="0"/>
              </a:rPr>
              <a:t>Update</a:t>
            </a:r>
            <a:r>
              <a:rPr lang="en-GB" dirty="0" smtClean="0"/>
              <a:t> calls the appropriate state method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8</a:t>
            </a:fld>
            <a:endParaRPr lang="en-US" dirty="0"/>
          </a:p>
        </p:txBody>
      </p:sp>
      <p:sp>
        <p:nvSpPr>
          <p:cNvPr id="5" name="Text Placeholder 4"/>
          <p:cNvSpPr>
            <a:spLocks noGrp="1"/>
          </p:cNvSpPr>
          <p:nvPr>
            <p:ph type="body" sz="quarter" idx="11"/>
          </p:nvPr>
        </p:nvSpPr>
        <p:spPr>
          <a:xfrm>
            <a:off x="346841" y="1161808"/>
            <a:ext cx="8403021" cy="4540456"/>
          </a:xfrm>
        </p:spPr>
        <p:txBody>
          <a:bodyPr/>
          <a:lstStyle/>
          <a:p>
            <a:r>
              <a:rPr lang="en-GB" dirty="0">
                <a:solidFill>
                  <a:srgbClr val="0000FF"/>
                </a:solidFill>
                <a:latin typeface="Consolas"/>
              </a:rPr>
              <a:t>protected</a:t>
            </a:r>
            <a:r>
              <a:rPr lang="en-GB" dirty="0">
                <a:solidFill>
                  <a:prstClr val="black"/>
                </a:solidFill>
                <a:latin typeface="Consolas"/>
              </a:rPr>
              <a:t> </a:t>
            </a:r>
            <a:r>
              <a:rPr lang="en-GB" dirty="0">
                <a:solidFill>
                  <a:srgbClr val="0000FF"/>
                </a:solidFill>
                <a:latin typeface="Consolas"/>
              </a:rPr>
              <a:t>override</a:t>
            </a:r>
            <a:r>
              <a:rPr lang="en-GB" dirty="0">
                <a:solidFill>
                  <a:prstClr val="black"/>
                </a:solidFill>
                <a:latin typeface="Consolas"/>
              </a:rPr>
              <a:t> </a:t>
            </a:r>
            <a:r>
              <a:rPr lang="en-GB" dirty="0">
                <a:solidFill>
                  <a:srgbClr val="0000FF"/>
                </a:solidFill>
                <a:latin typeface="Consolas"/>
              </a:rPr>
              <a:t>void</a:t>
            </a:r>
            <a:r>
              <a:rPr lang="en-GB" dirty="0">
                <a:solidFill>
                  <a:prstClr val="black"/>
                </a:solidFill>
                <a:latin typeface="Consolas"/>
              </a:rPr>
              <a:t> Update(</a:t>
            </a:r>
            <a:r>
              <a:rPr lang="en-GB" dirty="0" err="1">
                <a:solidFill>
                  <a:srgbClr val="2B91AF"/>
                </a:solidFill>
                <a:latin typeface="Consolas"/>
              </a:rPr>
              <a:t>GameTime</a:t>
            </a:r>
            <a:r>
              <a:rPr lang="en-GB" dirty="0">
                <a:solidFill>
                  <a:prstClr val="black"/>
                </a:solidFill>
                <a:latin typeface="Consolas"/>
              </a:rPr>
              <a:t> </a:t>
            </a:r>
            <a:r>
              <a:rPr lang="en-GB" dirty="0" err="1">
                <a:solidFill>
                  <a:prstClr val="black"/>
                </a:solidFill>
                <a:latin typeface="Consolas"/>
              </a:rPr>
              <a:t>gameTime</a:t>
            </a:r>
            <a:r>
              <a:rPr lang="en-GB" dirty="0">
                <a:solidFill>
                  <a:prstClr val="black"/>
                </a:solidFill>
                <a:latin typeface="Consolas"/>
              </a:rPr>
              <a:t>)</a:t>
            </a:r>
          </a:p>
          <a:p>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switch</a:t>
            </a:r>
            <a:r>
              <a:rPr lang="en-GB" dirty="0">
                <a:solidFill>
                  <a:prstClr val="black"/>
                </a:solidFill>
                <a:latin typeface="Consolas"/>
              </a:rPr>
              <a:t> (state</a:t>
            </a:r>
            <a:r>
              <a:rPr lang="en-GB" dirty="0" smtClean="0">
                <a:solidFill>
                  <a:prstClr val="black"/>
                </a:solidFill>
                <a:latin typeface="Consolas"/>
              </a:rPr>
              <a:t>) {</a:t>
            </a:r>
            <a:endParaRPr lang="en-GB" dirty="0">
              <a:solidFill>
                <a:prstClr val="black"/>
              </a:solidFill>
              <a:latin typeface="Consolas"/>
            </a:endParaRPr>
          </a:p>
          <a:p>
            <a:r>
              <a:rPr lang="en-GB" dirty="0">
                <a:solidFill>
                  <a:prstClr val="black"/>
                </a:solidFill>
                <a:latin typeface="Consolas"/>
              </a:rPr>
              <a:t>        </a:t>
            </a:r>
            <a:r>
              <a:rPr lang="en-GB" dirty="0">
                <a:solidFill>
                  <a:srgbClr val="0000FF"/>
                </a:solidFill>
                <a:latin typeface="Consolas"/>
              </a:rPr>
              <a:t>case</a:t>
            </a:r>
            <a:r>
              <a:rPr lang="en-GB" dirty="0">
                <a:solidFill>
                  <a:prstClr val="black"/>
                </a:solidFill>
                <a:latin typeface="Consolas"/>
              </a:rPr>
              <a:t> </a:t>
            </a:r>
            <a:r>
              <a:rPr lang="en-GB" dirty="0" err="1">
                <a:solidFill>
                  <a:srgbClr val="2B91AF"/>
                </a:solidFill>
                <a:latin typeface="Consolas"/>
              </a:rPr>
              <a:t>ParrotState</a:t>
            </a:r>
            <a:r>
              <a:rPr lang="en-GB" dirty="0" err="1">
                <a:solidFill>
                  <a:prstClr val="black"/>
                </a:solidFill>
                <a:latin typeface="Consolas"/>
              </a:rPr>
              <a:t>.idle</a:t>
            </a:r>
            <a:r>
              <a:rPr lang="en-GB" dirty="0" smtClean="0">
                <a:solidFill>
                  <a:prstClr val="black"/>
                </a:solidFill>
                <a:latin typeface="Consolas"/>
              </a:rPr>
              <a:t>:      </a:t>
            </a:r>
            <a:r>
              <a:rPr lang="en-GB" dirty="0" err="1" smtClean="0">
                <a:solidFill>
                  <a:prstClr val="black"/>
                </a:solidFill>
                <a:latin typeface="Consolas"/>
              </a:rPr>
              <a:t>updateIdle</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break</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case</a:t>
            </a:r>
            <a:r>
              <a:rPr lang="en-GB" dirty="0">
                <a:solidFill>
                  <a:prstClr val="black"/>
                </a:solidFill>
                <a:latin typeface="Consolas"/>
              </a:rPr>
              <a:t> </a:t>
            </a:r>
            <a:r>
              <a:rPr lang="en-GB" dirty="0" err="1">
                <a:solidFill>
                  <a:srgbClr val="2B91AF"/>
                </a:solidFill>
                <a:latin typeface="Consolas"/>
              </a:rPr>
              <a:t>ParrotState</a:t>
            </a:r>
            <a:r>
              <a:rPr lang="en-GB" dirty="0" err="1">
                <a:solidFill>
                  <a:prstClr val="black"/>
                </a:solidFill>
                <a:latin typeface="Consolas"/>
              </a:rPr>
              <a:t>.recording</a:t>
            </a:r>
            <a:r>
              <a:rPr lang="en-GB" dirty="0" smtClean="0">
                <a:solidFill>
                  <a:prstClr val="black"/>
                </a:solidFill>
                <a:latin typeface="Consolas"/>
              </a:rPr>
              <a:t>: </a:t>
            </a:r>
            <a:r>
              <a:rPr lang="en-GB" dirty="0" err="1">
                <a:solidFill>
                  <a:prstClr val="black"/>
                </a:solidFill>
                <a:latin typeface="Consolas"/>
              </a:rPr>
              <a:t>updateRecording</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break</a:t>
            </a:r>
            <a:r>
              <a:rPr lang="en-GB" dirty="0">
                <a:solidFill>
                  <a:prstClr val="black"/>
                </a:solidFill>
                <a:latin typeface="Consolas"/>
              </a:rPr>
              <a:t>;</a:t>
            </a:r>
          </a:p>
          <a:p>
            <a:r>
              <a:rPr lang="en-GB" dirty="0" smtClean="0">
                <a:solidFill>
                  <a:prstClr val="black"/>
                </a:solidFill>
                <a:latin typeface="Consolas"/>
              </a:rPr>
              <a:t>        </a:t>
            </a:r>
            <a:r>
              <a:rPr lang="en-GB" dirty="0">
                <a:solidFill>
                  <a:srgbClr val="0000FF"/>
                </a:solidFill>
                <a:latin typeface="Consolas"/>
              </a:rPr>
              <a:t>case</a:t>
            </a:r>
            <a:r>
              <a:rPr lang="en-GB" dirty="0">
                <a:solidFill>
                  <a:prstClr val="black"/>
                </a:solidFill>
                <a:latin typeface="Consolas"/>
              </a:rPr>
              <a:t> </a:t>
            </a:r>
            <a:r>
              <a:rPr lang="en-GB" dirty="0" err="1">
                <a:solidFill>
                  <a:srgbClr val="2B91AF"/>
                </a:solidFill>
                <a:latin typeface="Consolas"/>
              </a:rPr>
              <a:t>ParrotState</a:t>
            </a:r>
            <a:r>
              <a:rPr lang="en-GB" dirty="0" err="1">
                <a:solidFill>
                  <a:prstClr val="black"/>
                </a:solidFill>
                <a:latin typeface="Consolas"/>
              </a:rPr>
              <a:t>.playing</a:t>
            </a:r>
            <a:r>
              <a:rPr lang="en-GB" dirty="0" smtClean="0">
                <a:solidFill>
                  <a:prstClr val="black"/>
                </a:solidFill>
                <a:latin typeface="Consolas"/>
              </a:rPr>
              <a:t>:   </a:t>
            </a:r>
            <a:r>
              <a:rPr lang="en-GB" dirty="0" err="1" smtClean="0">
                <a:solidFill>
                  <a:prstClr val="black"/>
                </a:solidFill>
                <a:latin typeface="Consolas"/>
              </a:rPr>
              <a:t>updatePlayback</a:t>
            </a:r>
            <a:r>
              <a:rPr lang="en-GB" dirty="0">
                <a:solidFill>
                  <a:prstClr val="black"/>
                </a:solidFill>
                <a:latin typeface="Consolas"/>
              </a:rPr>
              <a:t>();</a:t>
            </a:r>
          </a:p>
          <a:p>
            <a:r>
              <a:rPr lang="en-GB" dirty="0">
                <a:solidFill>
                  <a:prstClr val="black"/>
                </a:solidFill>
                <a:latin typeface="Consolas"/>
              </a:rPr>
              <a:t>            </a:t>
            </a:r>
            <a:r>
              <a:rPr lang="en-GB" dirty="0">
                <a:solidFill>
                  <a:srgbClr val="0000FF"/>
                </a:solidFill>
                <a:latin typeface="Consolas"/>
              </a:rPr>
              <a:t>break</a:t>
            </a:r>
            <a:r>
              <a:rPr lang="en-GB" dirty="0">
                <a:solidFill>
                  <a:prstClr val="black"/>
                </a:solidFill>
                <a:latin typeface="Consolas"/>
              </a:rPr>
              <a:t>;</a:t>
            </a:r>
          </a:p>
          <a:p>
            <a:r>
              <a:rPr lang="en-GB" dirty="0">
                <a:solidFill>
                  <a:prstClr val="black"/>
                </a:solidFill>
                <a:latin typeface="Consolas"/>
              </a:rPr>
              <a:t>    }</a:t>
            </a:r>
          </a:p>
          <a:p>
            <a:r>
              <a:rPr lang="en-GB" dirty="0" smtClean="0">
                <a:solidFill>
                  <a:prstClr val="black"/>
                </a:solidFill>
                <a:latin typeface="Consolas"/>
              </a:rPr>
              <a:t>}</a:t>
            </a:r>
            <a:endParaRPr lang="en-GB" dirty="0"/>
          </a:p>
        </p:txBody>
      </p:sp>
    </p:spTree>
    <p:extLst>
      <p:ext uri="{BB962C8B-B14F-4D97-AF65-F5344CB8AC3E}">
        <p14:creationId xmlns:p14="http://schemas.microsoft.com/office/powerpoint/2010/main" val="35213141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The idle state</a:t>
            </a:r>
            <a:endParaRPr lang="en-GB" dirty="0"/>
          </a:p>
        </p:txBody>
      </p:sp>
      <p:sp>
        <p:nvSpPr>
          <p:cNvPr id="7" name="Content Placeholder 6"/>
          <p:cNvSpPr>
            <a:spLocks noGrp="1"/>
          </p:cNvSpPr>
          <p:nvPr>
            <p:ph idx="1"/>
          </p:nvPr>
        </p:nvSpPr>
        <p:spPr>
          <a:xfrm>
            <a:off x="380770" y="1371600"/>
            <a:ext cx="8363938" cy="4296561"/>
          </a:xfrm>
        </p:spPr>
        <p:txBody>
          <a:bodyPr/>
          <a:lstStyle/>
          <a:p>
            <a:r>
              <a:rPr lang="en-GB" dirty="0" smtClean="0"/>
              <a:t>When the program is in the idle state it is just waiting for a command to record or playback</a:t>
            </a:r>
          </a:p>
          <a:p>
            <a:r>
              <a:rPr lang="en-GB" dirty="0" smtClean="0"/>
              <a:t>The command are selected by two buttons or keys</a:t>
            </a:r>
          </a:p>
          <a:p>
            <a:pPr lvl="1"/>
            <a:r>
              <a:rPr lang="en-GB" dirty="0" smtClean="0"/>
              <a:t>A button/key start playback</a:t>
            </a:r>
          </a:p>
          <a:p>
            <a:pPr lvl="1"/>
            <a:r>
              <a:rPr lang="en-GB" dirty="0" smtClean="0"/>
              <a:t>B button/key start record</a:t>
            </a:r>
          </a:p>
          <a:p>
            <a:r>
              <a:rPr lang="en-GB" dirty="0" smtClean="0"/>
              <a:t>The </a:t>
            </a:r>
            <a:r>
              <a:rPr lang="en-GB" dirty="0" err="1">
                <a:latin typeface="Consolas" pitchFamily="49" charset="0"/>
                <a:cs typeface="Consolas" pitchFamily="49" charset="0"/>
              </a:rPr>
              <a:t>updateIdle</a:t>
            </a:r>
            <a:r>
              <a:rPr lang="en-GB" dirty="0" smtClean="0"/>
              <a:t> method checks to see if either of these keys has been pressed</a:t>
            </a:r>
            <a:endParaRPr lang="en-GB" dirty="0"/>
          </a:p>
        </p:txBody>
      </p:sp>
      <p:sp>
        <p:nvSpPr>
          <p:cNvPr id="4" name="Slide Number Placeholder 3"/>
          <p:cNvSpPr>
            <a:spLocks noGrp="1"/>
          </p:cNvSpPr>
          <p:nvPr>
            <p:ph type="sldNum" sz="quarter" idx="10"/>
          </p:nvPr>
        </p:nvSpPr>
        <p:spPr/>
        <p:txBody>
          <a:bodyPr/>
          <a:lstStyle/>
          <a:p>
            <a:fld id="{271031BA-9959-4FE2-909F-37D65262A7B4}" type="slidenum">
              <a:rPr lang="en-US" smtClean="0"/>
              <a:pPr/>
              <a:t>9</a:t>
            </a:fld>
            <a:endParaRPr lang="en-US" dirty="0"/>
          </a:p>
        </p:txBody>
      </p:sp>
    </p:spTree>
    <p:extLst>
      <p:ext uri="{BB962C8B-B14F-4D97-AF65-F5344CB8AC3E}">
        <p14:creationId xmlns:p14="http://schemas.microsoft.com/office/powerpoint/2010/main" val="3301915938"/>
      </p:ext>
    </p:extLst>
  </p:cSld>
  <p:clrMapOvr>
    <a:masterClrMapping/>
  </p:clrMapOvr>
  <p:transition>
    <p:fade/>
  </p:transition>
</p:sld>
</file>

<file path=ppt/theme/theme1.xml><?xml version="1.0" encoding="utf-8"?>
<a:theme xmlns:a="http://schemas.openxmlformats.org/drawingml/2006/main" name="Windows Phone 7 Template Light_0610">
  <a:themeElements>
    <a:clrScheme name="WP7">
      <a:dk1>
        <a:srgbClr val="737373"/>
      </a:dk1>
      <a:lt1>
        <a:srgbClr val="FFFFFF"/>
      </a:lt1>
      <a:dk2>
        <a:srgbClr val="6BBD46"/>
      </a:dk2>
      <a:lt2>
        <a:srgbClr val="FFFFFF"/>
      </a:lt2>
      <a:accent1>
        <a:srgbClr val="4891DC"/>
      </a:accent1>
      <a:accent2>
        <a:srgbClr val="FF4819"/>
      </a:accent2>
      <a:accent3>
        <a:srgbClr val="6BBD46"/>
      </a:accent3>
      <a:accent4>
        <a:srgbClr val="FFB70F"/>
      </a:accent4>
      <a:accent5>
        <a:srgbClr val="DCDCDC"/>
      </a:accent5>
      <a:accent6>
        <a:srgbClr val="7D7D7D"/>
      </a:accent6>
      <a:hlink>
        <a:srgbClr val="4891DC"/>
      </a:hlink>
      <a:folHlink>
        <a:srgbClr val="803280"/>
      </a:folHlink>
    </a:clrScheme>
    <a:fontScheme name="Segoe">
      <a:majorFont>
        <a:latin typeface="Segoe"/>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spc="-150" dirty="0" smtClean="0">
            <a:gradFill>
              <a:gsLst>
                <a:gs pos="0">
                  <a:srgbClr val="FFFFFF"/>
                </a:gs>
                <a:gs pos="100000">
                  <a:srgbClr val="FFFFFF"/>
                </a:gs>
              </a:gsLst>
              <a:lin ang="5400000" scaled="0"/>
            </a:gradFill>
            <a:latin typeface="Segoe Light" pitchFamily="34" charset="0"/>
          </a:defRPr>
        </a:defPPr>
      </a:lstStyle>
      <a:style>
        <a:lnRef idx="2">
          <a:schemeClr val="accent3">
            <a:shade val="50000"/>
          </a:schemeClr>
        </a:lnRef>
        <a:fillRef idx="1">
          <a:schemeClr val="accent3"/>
        </a:fillRef>
        <a:effectRef idx="0">
          <a:schemeClr val="accent3"/>
        </a:effectRef>
        <a:fontRef idx="minor">
          <a:schemeClr val="lt1"/>
        </a:fontRef>
      </a:style>
    </a:spDef>
    <a:txDef>
      <a:spPr>
        <a:noFill/>
      </a:spPr>
      <a:bodyPr wrap="square" lIns="0" tIns="0" rIns="0" bIns="0" rtlCol="0">
        <a:spAutoFit/>
      </a:bodyPr>
      <a:lstStyle>
        <a:defPPr>
          <a:defRPr sz="2200" spc="-150" dirty="0" smtClean="0">
            <a:gradFill>
              <a:gsLst>
                <a:gs pos="0">
                  <a:schemeClr val="tx1"/>
                </a:gs>
                <a:gs pos="86000">
                  <a:schemeClr val="tx1"/>
                </a:gs>
              </a:gsLst>
              <a:lin ang="5400000" scaled="0"/>
            </a:gradFill>
            <a:latin typeface="Segoe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 Phone 7 Template Light_0610</Template>
  <TotalTime>7137</TotalTime>
  <Words>1516</Words>
  <Application>Microsoft Office PowerPoint</Application>
  <PresentationFormat>On-screen Show (4:3)</PresentationFormat>
  <Paragraphs>272</Paragraphs>
  <Slides>32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0" baseType="lpstr">
      <vt:lpstr>Arial</vt:lpstr>
      <vt:lpstr>Segoe Light</vt:lpstr>
      <vt:lpstr>Segoe UI</vt:lpstr>
      <vt:lpstr>Wingdings</vt:lpstr>
      <vt:lpstr>Segoe</vt:lpstr>
      <vt:lpstr>Consolas</vt:lpstr>
      <vt:lpstr>Windows Phone 7 Template Light_0610</vt:lpstr>
      <vt:lpstr>Visio</vt:lpstr>
      <vt:lpstr>Writing Kinect Programs</vt:lpstr>
      <vt:lpstr>Topics</vt:lpstr>
      <vt:lpstr>The Kinect sensor microphones</vt:lpstr>
      <vt:lpstr>Microphones and sound sources</vt:lpstr>
      <vt:lpstr>The Kinect audio source</vt:lpstr>
      <vt:lpstr>Creating a Kinect Parrot</vt:lpstr>
      <vt:lpstr>The Kinect Parrot state</vt:lpstr>
      <vt:lpstr>Implementing a state machine</vt:lpstr>
      <vt:lpstr>The idle state</vt:lpstr>
      <vt:lpstr>Detecting keypresses</vt:lpstr>
      <vt:lpstr>The updateIdle method</vt:lpstr>
      <vt:lpstr>Recording Audio</vt:lpstr>
      <vt:lpstr>Storing sound data</vt:lpstr>
      <vt:lpstr>Capturing Sound using Kinect</vt:lpstr>
      <vt:lpstr>Reading sound data</vt:lpstr>
      <vt:lpstr>Creating a Kinect Audio stream</vt:lpstr>
      <vt:lpstr>Starting recording</vt:lpstr>
      <vt:lpstr>Starting recording</vt:lpstr>
      <vt:lpstr>The updateRecording method</vt:lpstr>
      <vt:lpstr>Reading from the audio stream</vt:lpstr>
      <vt:lpstr>Stopping the audio stream</vt:lpstr>
      <vt:lpstr>Returning to the idle state</vt:lpstr>
      <vt:lpstr>Threads and XNA</vt:lpstr>
      <vt:lpstr>Playing back data</vt:lpstr>
      <vt:lpstr>Dynamic Sound Playback</vt:lpstr>
      <vt:lpstr>Creating a playback sound effect</vt:lpstr>
      <vt:lpstr>Starting playback</vt:lpstr>
      <vt:lpstr>Updating playback</vt:lpstr>
      <vt:lpstr>Updating playback</vt:lpstr>
      <vt:lpstr>PowerPoint Presentation</vt:lpstr>
      <vt:lpstr>Changing the pitch of a sound</vt:lpstr>
      <vt:lpstr>Summary</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Windows Phone 7</dc:subject>
  <dc:creator>Rob Miles</dc:creator>
  <dc:description>Template: Andrew Larson, Silver Fox Productions Inc. 
Formatting:
Event Date:
Event Location:
Audience Type: Internal</dc:description>
  <cp:lastModifiedBy>Rob</cp:lastModifiedBy>
  <cp:revision>275</cp:revision>
  <dcterms:created xsi:type="dcterms:W3CDTF">2010-07-14T08:17:59Z</dcterms:created>
  <dcterms:modified xsi:type="dcterms:W3CDTF">2012-02-26T12:10:24Z</dcterms:modified>
</cp:coreProperties>
</file>