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2" r:id="rId1"/>
  </p:sldMasterIdLst>
  <p:notesMasterIdLst>
    <p:notesMasterId r:id="rId40"/>
  </p:notesMasterIdLst>
  <p:handoutMasterIdLst>
    <p:handoutMasterId r:id="rId41"/>
  </p:handoutMasterIdLst>
  <p:sldIdLst>
    <p:sldId id="256" r:id="rId2"/>
    <p:sldId id="290" r:id="rId3"/>
    <p:sldId id="554" r:id="rId4"/>
    <p:sldId id="555" r:id="rId5"/>
    <p:sldId id="556" r:id="rId6"/>
    <p:sldId id="557" r:id="rId7"/>
    <p:sldId id="558" r:id="rId8"/>
    <p:sldId id="559" r:id="rId9"/>
    <p:sldId id="560" r:id="rId10"/>
    <p:sldId id="597" r:id="rId11"/>
    <p:sldId id="599" r:id="rId12"/>
    <p:sldId id="600" r:id="rId13"/>
    <p:sldId id="601" r:id="rId14"/>
    <p:sldId id="561" r:id="rId15"/>
    <p:sldId id="562" r:id="rId16"/>
    <p:sldId id="574" r:id="rId17"/>
    <p:sldId id="563" r:id="rId18"/>
    <p:sldId id="564" r:id="rId19"/>
    <p:sldId id="565" r:id="rId20"/>
    <p:sldId id="570" r:id="rId21"/>
    <p:sldId id="571" r:id="rId22"/>
    <p:sldId id="572" r:id="rId23"/>
    <p:sldId id="573" r:id="rId24"/>
    <p:sldId id="576" r:id="rId25"/>
    <p:sldId id="602" r:id="rId26"/>
    <p:sldId id="603" r:id="rId27"/>
    <p:sldId id="604" r:id="rId28"/>
    <p:sldId id="605" r:id="rId29"/>
    <p:sldId id="577" r:id="rId30"/>
    <p:sldId id="591" r:id="rId31"/>
    <p:sldId id="578" r:id="rId32"/>
    <p:sldId id="592" r:id="rId33"/>
    <p:sldId id="593" r:id="rId34"/>
    <p:sldId id="594" r:id="rId35"/>
    <p:sldId id="595" r:id="rId36"/>
    <p:sldId id="596" r:id="rId37"/>
    <p:sldId id="502" r:id="rId38"/>
    <p:sldId id="289" r:id="rId39"/>
  </p:sldIdLst>
  <p:sldSz cx="9144000" cy="6858000" type="screen4x3"/>
  <p:notesSz cx="6858000" cy="9144000"/>
  <p:embeddedFontLst>
    <p:embeddedFont>
      <p:font typeface="Segoe" pitchFamily="34" charset="0"/>
      <p:regular r:id="rId42"/>
      <p:bold r:id="rId43"/>
      <p:italic r:id="rId44"/>
      <p:boldItalic r:id="rId45"/>
    </p:embeddedFont>
    <p:embeddedFont>
      <p:font typeface="Segoe UI" pitchFamily="34" charset="0"/>
      <p:regular r:id="rId46"/>
      <p:bold r:id="rId47"/>
      <p:italic r:id="rId48"/>
      <p:boldItalic r:id="rId49"/>
    </p:embeddedFont>
    <p:embeddedFont>
      <p:font typeface="Segoe Light" pitchFamily="34" charset="0"/>
      <p:regular r:id="rId50"/>
      <p:italic r:id="rId51"/>
    </p:embeddedFont>
    <p:embeddedFont>
      <p:font typeface="Consolas" pitchFamily="49" charset="0"/>
      <p:regular r:id="rId52"/>
      <p:bold r:id="rId53"/>
      <p:italic r:id="rId54"/>
      <p:boldItalic r:id="rId5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CD6"/>
    <a:srgbClr val="000000"/>
    <a:srgbClr val="50308F"/>
    <a:srgbClr val="2CACE3"/>
    <a:srgbClr val="333333"/>
    <a:srgbClr val="557EB9"/>
    <a:srgbClr val="FFC211"/>
    <a:srgbClr val="FFFFFF"/>
    <a:srgbClr val="292929"/>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0" autoAdjust="0"/>
    <p:restoredTop sz="70828" autoAdjust="0"/>
  </p:normalViewPr>
  <p:slideViewPr>
    <p:cSldViewPr snapToGrid="0">
      <p:cViewPr varScale="1">
        <p:scale>
          <a:sx n="55" d="100"/>
          <a:sy n="55" d="100"/>
        </p:scale>
        <p:origin x="-78" y="-444"/>
      </p:cViewPr>
      <p:guideLst>
        <p:guide orient="horz" pos="272"/>
        <p:guide orient="horz" pos="1212"/>
        <p:guide orient="horz" pos="2741"/>
        <p:guide orient="horz" pos="4048"/>
        <p:guide orient="horz" pos="1488"/>
        <p:guide orient="horz" pos="912"/>
        <p:guide orient="horz" pos="2161"/>
        <p:guide orient="horz" pos="3226"/>
        <p:guide pos="2880"/>
        <p:guide pos="240"/>
        <p:guide pos="903"/>
        <p:guide pos="5519"/>
        <p:guide pos="5417"/>
        <p:guide pos="347"/>
        <p:guide pos="4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2" d="100"/>
          <a:sy n="72" d="100"/>
        </p:scale>
        <p:origin x="-34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Phone 7 </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Phone 7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21368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XNASkeletonTracker</a:t>
            </a:r>
            <a:r>
              <a:rPr lang="en-GB" b="1" baseline="0" dirty="0" smtClean="0"/>
              <a:t> </a:t>
            </a:r>
            <a:r>
              <a:rPr lang="en-GB" b="0" baseline="0" dirty="0" smtClean="0"/>
              <a:t>in the </a:t>
            </a:r>
            <a:r>
              <a:rPr lang="en-GB" b="1" baseline="0" dirty="0" smtClean="0"/>
              <a:t>01 Skeleton Display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Get a volunteer to stand in front of the sensor. It should display their skeleton on the screen.</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Wait for a round of applause.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dirty="0" smtClean="0">
                <a:solidFill>
                  <a:schemeClr val="tx1"/>
                </a:solidFill>
                <a:latin typeface="Segoe UI" pitchFamily="34" charset="0"/>
                <a:ea typeface="+mn-ea"/>
                <a:cs typeface="+mn-cs"/>
              </a:rPr>
              <a:t> </a:t>
            </a: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19532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P7 Annimation ">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1389" y="292352"/>
            <a:ext cx="4382611" cy="21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6539421" y="2362200"/>
            <a:ext cx="2221992" cy="2221992"/>
          </a:xfrm>
          <a:prstGeom prst="rect">
            <a:avLst/>
          </a:prstGeom>
          <a:solidFill>
            <a:srgbClr val="2CACE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4" name="Title 1"/>
          <p:cNvSpPr txBox="1">
            <a:spLocks/>
          </p:cNvSpPr>
          <p:nvPr/>
        </p:nvSpPr>
        <p:spPr>
          <a:xfrm>
            <a:off x="6565940" y="2428875"/>
            <a:ext cx="2187433" cy="2221991"/>
          </a:xfrm>
          <a:prstGeom prst="rect">
            <a:avLst/>
          </a:prstGeom>
        </p:spPr>
        <p:txBody>
          <a:bodyPr vert="horz" wrap="square" lIns="182880" tIns="182880" rIns="182880" bIns="182880" rtlCol="0" anchor="ctr" anchorCtr="0">
            <a:noAutofit/>
          </a:bodyPr>
          <a:lstStyle>
            <a:lvl1pPr algn="l" defTabSz="914363" rtl="0" eaLnBrk="1" latinLnBrk="0" hangingPunct="1">
              <a:lnSpc>
                <a:spcPct val="90000"/>
              </a:lnSpc>
              <a:spcBef>
                <a:spcPct val="0"/>
              </a:spcBef>
              <a:buNone/>
              <a:tabLst>
                <a:tab pos="1504361" algn="l"/>
              </a:tabLst>
              <a:defRPr lang="en-US" sz="480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algn="ctr" defTabSz="685961"/>
            <a:r>
              <a:rPr lang="en-US" sz="5400" dirty="0" smtClean="0">
                <a:latin typeface="+mj-lt"/>
              </a:rPr>
              <a:t>Kinect</a:t>
            </a:r>
            <a:endParaRPr lang="en-US" sz="5400" dirty="0">
              <a:latin typeface="+mj-lt"/>
            </a:endParaRPr>
          </a:p>
        </p:txBody>
      </p:sp>
      <p:sp>
        <p:nvSpPr>
          <p:cNvPr id="15" name="Rectangle 14"/>
          <p:cNvSpPr/>
          <p:nvPr/>
        </p:nvSpPr>
        <p:spPr bwMode="auto">
          <a:xfrm>
            <a:off x="381000" y="2362200"/>
            <a:ext cx="6053328" cy="2221992"/>
          </a:xfrm>
          <a:prstGeom prst="rect">
            <a:avLst/>
          </a:prstGeom>
          <a:solidFill>
            <a:srgbClr val="50308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6" name="Subtitle 2"/>
          <p:cNvSpPr>
            <a:spLocks noGrp="1"/>
          </p:cNvSpPr>
          <p:nvPr>
            <p:ph type="subTitle" idx="1"/>
          </p:nvPr>
        </p:nvSpPr>
        <p:spPr>
          <a:xfrm>
            <a:off x="550840" y="5426822"/>
            <a:ext cx="5598586"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accent1"/>
                    </a:gs>
                    <a:gs pos="100000">
                      <a:schemeClr val="accent1"/>
                    </a:gs>
                  </a:gsLst>
                  <a:lin ang="5400000" scaled="0"/>
                </a:gradFill>
                <a:latin typeface="Segoe Light" pitchFamily="34" charset="0"/>
                <a:ea typeface="+mn-ea"/>
                <a:cs typeface="+mn-cs"/>
              </a:defRPr>
            </a:lvl1pPr>
          </a:lstStyle>
          <a:p>
            <a:pPr marL="0" lvl="0" indent="0" algn="l" defTabSz="685961" rtl="0" eaLnBrk="1" latinLnBrk="0" hangingPunct="1">
              <a:lnSpc>
                <a:spcPct val="90000"/>
              </a:lnSpc>
              <a:spcBef>
                <a:spcPts val="0"/>
              </a:spcBef>
              <a:buClr>
                <a:schemeClr val="tx2"/>
              </a:buClr>
              <a:buSzPct val="90000"/>
              <a:buFontTx/>
              <a:buNone/>
            </a:pPr>
            <a:r>
              <a:rPr lang="en-US" smtClean="0"/>
              <a:t>Click to edit Master subtitle style</a:t>
            </a:r>
            <a:endParaRPr lang="en-US" dirty="0"/>
          </a:p>
        </p:txBody>
      </p:sp>
      <p:sp>
        <p:nvSpPr>
          <p:cNvPr id="17" name="Text Placeholder 8"/>
          <p:cNvSpPr>
            <a:spLocks noGrp="1"/>
          </p:cNvSpPr>
          <p:nvPr>
            <p:ph type="body" sz="quarter" idx="10" hasCustomPrompt="1"/>
          </p:nvPr>
        </p:nvSpPr>
        <p:spPr>
          <a:xfrm>
            <a:off x="550863" y="5823667"/>
            <a:ext cx="5679569"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18" name="Text Placeholder 8"/>
          <p:cNvSpPr>
            <a:spLocks noGrp="1"/>
          </p:cNvSpPr>
          <p:nvPr>
            <p:ph type="body" sz="quarter" idx="11" hasCustomPrompt="1"/>
          </p:nvPr>
        </p:nvSpPr>
        <p:spPr>
          <a:xfrm>
            <a:off x="550864" y="6135082"/>
            <a:ext cx="5667056" cy="291118"/>
          </a:xfrm>
        </p:spPr>
        <p:txBody>
          <a:bodyPr/>
          <a:lstStyle>
            <a:lvl1pPr marL="0" indent="0">
              <a:spcBef>
                <a:spcPts val="0"/>
              </a:spcBef>
              <a:buFontTx/>
              <a:buNone/>
              <a:defRPr sz="2100">
                <a:solidFill>
                  <a:schemeClr val="tx1"/>
                </a:solidFill>
                <a:latin typeface="Segoe Light" pitchFamily="34" charset="0"/>
              </a:defRPr>
            </a:lvl1pPr>
          </a:lstStyle>
          <a:p>
            <a:r>
              <a:rPr lang="en-US" dirty="0" smtClean="0"/>
              <a:t>Click to edit Master subtitle style</a:t>
            </a:r>
            <a:endParaRPr lang="en-US" dirty="0"/>
          </a:p>
        </p:txBody>
      </p:sp>
      <p:sp>
        <p:nvSpPr>
          <p:cNvPr id="28" name="Title 1"/>
          <p:cNvSpPr>
            <a:spLocks noGrp="1"/>
          </p:cNvSpPr>
          <p:nvPr>
            <p:ph type="ctrTitle"/>
          </p:nvPr>
        </p:nvSpPr>
        <p:spPr>
          <a:xfrm>
            <a:off x="555738" y="2924048"/>
            <a:ext cx="4114800" cy="1098296"/>
          </a:xfrm>
        </p:spPr>
        <p:txBody>
          <a:bodyPr anchor="ctr" anchorCtr="0">
            <a:noAutofit/>
          </a:bodyPr>
          <a:lstStyle>
            <a:lvl1pPr>
              <a:lnSpc>
                <a:spcPct val="90000"/>
              </a:lnSpc>
              <a:tabLst>
                <a:tab pos="1504361" algn="l"/>
              </a:tabLst>
              <a:defRPr lang="en-US" sz="4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961" rtl="0" eaLnBrk="1" latinLnBrk="0" hangingPunct="1">
              <a:lnSpc>
                <a:spcPct val="90000"/>
              </a:lnSpc>
              <a:spcBef>
                <a:spcPct val="0"/>
              </a:spcBef>
              <a:buNone/>
            </a:pPr>
            <a:r>
              <a:rPr lang="en-US" dirty="0" smtClean="0"/>
              <a:t>Click to edit Master title style</a:t>
            </a:r>
            <a:endParaRPr lang="en-US" dirty="0"/>
          </a:p>
        </p:txBody>
      </p:sp>
      <p:sp>
        <p:nvSpPr>
          <p:cNvPr id="3" name="Text Placeholder 2"/>
          <p:cNvSpPr>
            <a:spLocks noGrp="1"/>
          </p:cNvSpPr>
          <p:nvPr>
            <p:ph type="body" sz="quarter" idx="12"/>
          </p:nvPr>
        </p:nvSpPr>
        <p:spPr>
          <a:xfrm>
            <a:off x="550863" y="4206875"/>
            <a:ext cx="4125912" cy="332399"/>
          </a:xfrm>
        </p:spPr>
        <p:txBody>
          <a:bodyPr/>
          <a:lstStyle>
            <a:lvl1pPr marL="0" indent="0">
              <a:buNone/>
              <a:defRPr sz="2400">
                <a:solidFill>
                  <a:schemeClr val="bg1"/>
                </a:solidFill>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15"/>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28"/>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28"/>
                                        </p:tgtEl>
                                        <p:attrNameLst>
                                          <p:attrName>ppt_x</p:attrName>
                                          <p:attrName>ppt_y</p:attrName>
                                        </p:attrNameLst>
                                      </p:cBhvr>
                                      <p:rCtr x="51483" y="-69"/>
                                    </p:animMotion>
                                  </p:childTnLst>
                                </p:cTn>
                              </p:par>
                              <p:par>
                                <p:cTn id="13" presetID="2" presetClass="entr" presetSubtype="2"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500"/>
                                  </p:stCondLst>
                                  <p:childTnLst>
                                    <p:animMotion origin="layout" path="M 4.93885E-6 3.7037E-6 L 1.09367 -0.00324 " pathEditMode="relative" rAng="0" ptsTypes="AA">
                                      <p:cBhvr>
                                        <p:cTn id="20" dur="750" spd="-100000" fill="hold"/>
                                        <p:tgtEl>
                                          <p:spTgt spid="16">
                                            <p:txEl>
                                              <p:pRg st="0" end="0"/>
                                            </p:txEl>
                                          </p:spTgt>
                                        </p:tgtEl>
                                        <p:attrNameLst>
                                          <p:attrName>ppt_x</p:attrName>
                                          <p:attrName>ppt_y</p:attrName>
                                        </p:attrNameLst>
                                      </p:cBhvr>
                                      <p:rCtr x="54684" y="-162"/>
                                    </p:animMotion>
                                  </p:childTnLst>
                                </p:cTn>
                              </p:par>
                              <p:par>
                                <p:cTn id="21" presetID="1" presetClass="entr" presetSubtype="0" fill="hold" grpId="0" nodeType="withEffect">
                                  <p:stCondLst>
                                    <p:cond delay="75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750"/>
                                  </p:stCondLst>
                                  <p:childTnLst>
                                    <p:animMotion origin="layout" path="M 1.66797E-6 7.40741E-7 L 1.14754 7.40741E-7 " pathEditMode="relative" rAng="0" ptsTypes="AA">
                                      <p:cBhvr>
                                        <p:cTn id="24" dur="750" spd="-100000" fill="hold"/>
                                        <p:tgtEl>
                                          <p:spTgt spid="17">
                                            <p:txEl>
                                              <p:pRg st="0" end="0"/>
                                            </p:txEl>
                                          </p:spTgt>
                                        </p:tgtEl>
                                        <p:attrNameLst>
                                          <p:attrName>ppt_x</p:attrName>
                                          <p:attrName>ppt_y</p:attrName>
                                        </p:attrNameLst>
                                      </p:cBhvr>
                                      <p:rCtr x="57377" y="0"/>
                                    </p:animMotion>
                                  </p:childTnLst>
                                </p:cTn>
                              </p:par>
                              <p:par>
                                <p:cTn id="25" presetID="1" presetClass="entr" presetSubtype="0" fill="hold" grpId="0" nodeType="withEffect">
                                  <p:stCondLst>
                                    <p:cond delay="10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42" presetClass="path" presetSubtype="0" decel="100000" fill="hold" grpId="1" nodeType="withEffect">
                                  <p:stCondLst>
                                    <p:cond delay="1000"/>
                                  </p:stCondLst>
                                  <p:childTnLst>
                                    <p:animMotion origin="layout" path="M 1.66797E-6 7.40741E-7 L 1.14754 7.40741E-7 " pathEditMode="relative" rAng="0" ptsTypes="AA">
                                      <p:cBhvr>
                                        <p:cTn id="28" dur="750" spd="-100000" fill="hold"/>
                                        <p:tgtEl>
                                          <p:spTgt spid="18">
                                            <p:txEl>
                                              <p:pRg st="0" end="0"/>
                                            </p:txEl>
                                          </p:spTgt>
                                        </p:tgtEl>
                                        <p:attrNameLst>
                                          <p:attrName>ppt_x</p:attrName>
                                          <p:attrName>ppt_y</p:attrName>
                                        </p:attrNameLst>
                                      </p:cBhvr>
                                      <p:rCtr x="57377" y="0"/>
                                    </p:animMotion>
                                  </p:childTnLst>
                                </p:cTn>
                              </p:par>
                              <p:par>
                                <p:cTn id="29" presetID="1"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childTnLst>
                                </p:cTn>
                              </p:par>
                              <p:par>
                                <p:cTn id="31" presetID="42" presetClass="path" presetSubtype="0" decel="100000" fill="hold" grpId="1" nodeType="withEffect">
                                  <p:stCondLst>
                                    <p:cond delay="800"/>
                                  </p:stCondLst>
                                  <p:childTnLst>
                                    <p:animMotion origin="layout" path="M 2.20661E-6 -4.07407E-6 L 1.02966 -0.00115 " pathEditMode="relative" rAng="0" ptsTypes="AA">
                                      <p:cBhvr>
                                        <p:cTn id="32" dur="750" spd="-100000" fill="hold"/>
                                        <p:tgtEl>
                                          <p:spTgt spid="14"/>
                                        </p:tgtEl>
                                        <p:attrNameLst>
                                          <p:attrName>ppt_x</p:attrName>
                                          <p:attrName>ppt_y</p:attrName>
                                        </p:attrNameLst>
                                      </p:cBhvr>
                                      <p:rCtr x="51483" y="-69"/>
                                    </p:animMotion>
                                  </p:childTnLst>
                                </p:cTn>
                              </p:par>
                              <p:par>
                                <p:cTn id="33" presetID="1" presetClass="entr" presetSubtype="0" fill="hold" grpId="1" nodeType="withEffect">
                                  <p:stCondLst>
                                    <p:cond delay="80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decel="100000" fill="hold" grpId="2" nodeType="withEffect">
                                  <p:stCondLst>
                                    <p:cond delay="800"/>
                                  </p:stCondLst>
                                  <p:childTnLst>
                                    <p:animMotion origin="layout" path="M 2.5553E-6 -4.07407E-6 L 1.03604 -0.00115 " pathEditMode="relative" rAng="0" ptsTypes="AA">
                                      <p:cBhvr>
                                        <p:cTn id="36" dur="750" spd="-100000" fill="hold"/>
                                        <p:tgtEl>
                                          <p:spTgt spid="13"/>
                                        </p:tgtEl>
                                        <p:attrNameLst>
                                          <p:attrName>ppt_x</p:attrName>
                                          <p:attrName>ppt_y</p:attrName>
                                        </p:attrNameLst>
                                      </p:cBhvr>
                                      <p:rCtr x="517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p:bldP spid="14" grpId="1"/>
      <p:bldP spid="15" grpId="0" animBg="1"/>
      <p:bldP spid="15" grpId="1" animBg="1"/>
      <p:bldP spid="15" grpId="2" animBg="1"/>
      <p:bldP spid="16" grpId="0" build="p">
        <p:tmplLst>
          <p:tmpl lvl="1">
            <p:tnLst>
              <p:par>
                <p:cTn presetID="1"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6"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16"/>
                        </p:tgtEl>
                        <p:attrNameLst>
                          <p:attrName>ppt_x</p:attrName>
                          <p:attrName>ppt_y</p:attrName>
                        </p:attrNameLst>
                      </p:cBhvr>
                      <p:rCtr x="54684" y="-162"/>
                    </p:animMotion>
                  </p:childTnLst>
                </p:cTn>
              </p:par>
            </p:tnLst>
          </p:tmpl>
        </p:tmplLst>
      </p:bldP>
      <p:bldP spid="17" grpId="0" build="p">
        <p:tmplLst>
          <p:tmpl lvl="1">
            <p:tnLst>
              <p:par>
                <p:cTn presetID="1" presetClass="entr" presetSubtype="0" fill="hold" nodeType="withEffect">
                  <p:stCondLst>
                    <p:cond delay="75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7"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17"/>
                        </p:tgtEl>
                        <p:attrNameLst>
                          <p:attrName>ppt_x</p:attrName>
                          <p:attrName>ppt_y</p:attrName>
                        </p:attrNameLst>
                      </p:cBhvr>
                      <p:rCtr x="57377" y="0"/>
                    </p:animMotion>
                  </p:childTnLst>
                </p:cTn>
              </p:par>
            </p:tnLst>
          </p:tmpl>
        </p:tmplLst>
      </p:bldP>
      <p:bldP spid="18" grpId="0" build="p">
        <p:tmplLst>
          <p:tmpl lvl="1">
            <p:tnLst>
              <p:par>
                <p:cTn presetID="1"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8"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18"/>
                        </p:tgtEl>
                        <p:attrNameLst>
                          <p:attrName>ppt_x</p:attrName>
                          <p:attrName>ppt_y</p:attrName>
                        </p:attrNameLst>
                      </p:cBhvr>
                      <p:rCtr x="57377" y="0"/>
                    </p:animMotion>
                  </p:childTnLst>
                </p:cTn>
              </p:par>
            </p:tnLst>
          </p:tmpl>
        </p:tmplLst>
      </p:bldP>
      <p:bldP spid="28" grpId="0"/>
      <p:bldP spid="28" grpId="1"/>
      <p:bldP spid="3" grpId="0" build="p">
        <p:tmplLst>
          <p:tmpl lvl="1">
            <p:tnLst>
              <p:par>
                <p:cTn presetID="2" presetClass="entr" presetSubtype="2"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6053"/>
            <a:ext cx="6994362" cy="1523494"/>
          </a:xfrm>
        </p:spPr>
        <p:txBody>
          <a:bodyPr anchor="ctr" anchorCtr="0">
            <a:no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5145090"/>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1000" y="2362200"/>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10000" b="0" i="0" u="none" strike="noStrike" kern="1200" cap="none" spc="-150" normalizeH="0" baseline="0" noProof="0" dirty="0" smtClean="0">
                <a:ln w="11430"/>
                <a:solidFill>
                  <a:srgbClr val="50308F"/>
                </a:solidFill>
                <a:effectLst/>
                <a:uLnTx/>
                <a:uFillTx/>
                <a:latin typeface="Segoe Light" pitchFamily="34" charset="0"/>
                <a:ea typeface="+mn-ea"/>
                <a:cs typeface="+mn-cs"/>
              </a:defRPr>
            </a:lvl1pPr>
          </a:lstStyle>
          <a:p>
            <a:pPr lvl="0"/>
            <a:r>
              <a:rPr lang="en-US" dirty="0" smtClean="0"/>
              <a:t>Demo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1371600"/>
            <a:ext cx="8363938" cy="4832092"/>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4320000"/>
            <a:ext cx="8363938" cy="1944000"/>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
        <p:nvSpPr>
          <p:cNvPr id="6" name="Text Placeholder 5"/>
          <p:cNvSpPr>
            <a:spLocks noGrp="1"/>
          </p:cNvSpPr>
          <p:nvPr>
            <p:ph type="body" sz="quarter" idx="11"/>
          </p:nvPr>
        </p:nvSpPr>
        <p:spPr>
          <a:xfrm>
            <a:off x="346841" y="1403350"/>
            <a:ext cx="8403021" cy="2130565"/>
          </a:xfrm>
          <a:solidFill>
            <a:schemeClr val="bg2"/>
          </a:solidFill>
          <a:ln>
            <a:solidFill>
              <a:schemeClr val="accent1"/>
            </a:solidFill>
          </a:ln>
        </p:spPr>
        <p:txBody>
          <a:bodyPr lIns="72000" tIns="72000" rIns="72000" bIns="72000"/>
          <a:lstStyle>
            <a:lvl1pPr marL="0" indent="0">
              <a:buNone/>
              <a:defRPr sz="2400" baseline="0">
                <a:solidFill>
                  <a:srgbClr val="000000"/>
                </a:solidFill>
                <a:latin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80666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31800"/>
            <a:ext cx="8363938" cy="664797"/>
          </a:xfrm>
          <a:prstGeom prst="rect">
            <a:avLst/>
          </a:prstGeom>
        </p:spPr>
        <p:txBody>
          <a:bodyPr vert="horz" wrap="square" lIns="0" tIns="0" rIns="0" bIns="0" rtlCol="0" anchor="t">
            <a:spAutoFit/>
          </a:bodyPr>
          <a:lstStyle/>
          <a:p>
            <a:r>
              <a:rPr lang="en-US" dirty="0" smtClean="0"/>
              <a:t>Master title style</a:t>
            </a:r>
            <a:endParaRPr lang="en-US" dirty="0"/>
          </a:p>
        </p:txBody>
      </p:sp>
      <p:sp>
        <p:nvSpPr>
          <p:cNvPr id="3" name="Text Placeholder 2"/>
          <p:cNvSpPr>
            <a:spLocks noGrp="1"/>
          </p:cNvSpPr>
          <p:nvPr>
            <p:ph type="body" idx="1"/>
          </p:nvPr>
        </p:nvSpPr>
        <p:spPr>
          <a:xfrm>
            <a:off x="381000" y="1447800"/>
            <a:ext cx="8363937" cy="212365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1" y="6420022"/>
            <a:ext cx="695326" cy="323678"/>
          </a:xfrm>
          <a:prstGeom prst="rect">
            <a:avLst/>
          </a:prstGeom>
        </p:spPr>
        <p:txBody>
          <a:bodyPr vert="horz" lIns="0" tIns="0" rIns="0" bIns="0" rtlCol="0" anchor="ctr"/>
          <a:lstStyle>
            <a:lvl1pPr algn="r">
              <a:defRPr sz="900">
                <a:solidFill>
                  <a:srgbClr val="50308F"/>
                </a:solidFill>
              </a:defRPr>
            </a:lvl1pPr>
          </a:lstStyle>
          <a:p>
            <a:fld id="{271031BA-9959-4FE2-909F-37D65262A7B4}" type="slidenum">
              <a:rPr lang="en-US" smtClean="0"/>
              <a:pPr/>
              <a:t>‹#›</a:t>
            </a:fld>
            <a:endParaRPr lang="en-US" dirty="0"/>
          </a:p>
        </p:txBody>
      </p:sp>
      <p:sp>
        <p:nvSpPr>
          <p:cNvPr id="5" name="TextBox 4"/>
          <p:cNvSpPr txBox="1"/>
          <p:nvPr/>
        </p:nvSpPr>
        <p:spPr>
          <a:xfrm>
            <a:off x="5788049" y="6420022"/>
            <a:ext cx="3049347" cy="230832"/>
          </a:xfrm>
          <a:prstGeom prst="rect">
            <a:avLst/>
          </a:prstGeom>
          <a:noFill/>
        </p:spPr>
        <p:txBody>
          <a:bodyPr wrap="square" rtlCol="0">
            <a:spAutoFit/>
          </a:bodyPr>
          <a:lstStyle/>
          <a:p>
            <a:pPr algn="r"/>
            <a:r>
              <a:rPr lang="en-US" sz="900" dirty="0" smtClean="0">
                <a:solidFill>
                  <a:srgbClr val="50308F"/>
                </a:solidFill>
                <a:latin typeface="Segoe"/>
                <a:cs typeface="Segoe"/>
              </a:rPr>
              <a:t>Kinect for Windows SDK</a:t>
            </a:r>
            <a:endParaRPr lang="en-US" sz="900" dirty="0">
              <a:solidFill>
                <a:srgbClr val="50308F"/>
              </a:solidFill>
              <a:latin typeface="Segoe"/>
              <a:cs typeface="Segoe"/>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7" r:id="rId3"/>
    <p:sldLayoutId id="2147483791"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baseline="0" dirty="0" smtClean="0">
          <a:ln w="3175">
            <a:noFill/>
          </a:ln>
          <a:solidFill>
            <a:srgbClr val="50308F"/>
          </a:solidFill>
          <a:effectLst/>
          <a:latin typeface="Segoe Light" pitchFamily="34" charset="0"/>
          <a:ea typeface="+mn-ea"/>
          <a:cs typeface="Arial" charset="0"/>
        </a:defRPr>
      </a:lvl1pPr>
    </p:titleStyle>
    <p:body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600" kern="1200" spc="-150">
          <a:gradFill>
            <a:gsLst>
              <a:gs pos="0">
                <a:srgbClr val="737373"/>
              </a:gs>
              <a:gs pos="86000">
                <a:srgbClr val="737373"/>
              </a:gs>
            </a:gsLst>
            <a:lin ang="5400000" scaled="0"/>
          </a:gradFill>
          <a:latin typeface="Segoe Light" pitchFamily="34"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a:gradFill>
            <a:gsLst>
              <a:gs pos="0">
                <a:srgbClr val="737373"/>
              </a:gs>
              <a:gs pos="86000">
                <a:srgbClr val="737373"/>
              </a:gs>
            </a:gsLst>
            <a:lin ang="5400000" scaled="0"/>
          </a:gradFill>
          <a:latin typeface="Segoe Light" pitchFamily="34"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400" kern="1200" spc="-150">
          <a:gradFill>
            <a:gsLst>
              <a:gs pos="0">
                <a:srgbClr val="737373"/>
              </a:gs>
              <a:gs pos="86000">
                <a:srgbClr val="737373"/>
              </a:gs>
            </a:gsLst>
            <a:lin ang="5400000" scaled="0"/>
          </a:gradFill>
          <a:latin typeface="Segoe Light" pitchFamily="34"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file:///C:\Users\Rob\Desktop\Kinect%20Workspace\Chapter%2008%20Body%20Tracking%20with%20Kinect\Figures\G08Kinect01.png"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file:///C:\Users\Rob\Desktop\Kinect%20Workspace\Chapter%2008%20Body%20Tracking%20with%20Kinect\Figures\G08Kinect02.png"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Section 3.1</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2" name="Title 1"/>
          <p:cNvSpPr>
            <a:spLocks noGrp="1"/>
          </p:cNvSpPr>
          <p:nvPr>
            <p:ph type="ctrTitle"/>
          </p:nvPr>
        </p:nvSpPr>
        <p:spPr>
          <a:xfrm>
            <a:off x="555738" y="2924048"/>
            <a:ext cx="5201250" cy="1098296"/>
          </a:xfrm>
        </p:spPr>
        <p:txBody>
          <a:bodyPr/>
          <a:lstStyle/>
          <a:p>
            <a:r>
              <a:rPr lang="en-GB" dirty="0" smtClean="0"/>
              <a:t>Kinect Natural User Interfaces</a:t>
            </a:r>
            <a:endParaRPr lang="en-GB" dirty="0"/>
          </a:p>
        </p:txBody>
      </p:sp>
      <p:sp>
        <p:nvSpPr>
          <p:cNvPr id="6" name="Text Placeholder 5"/>
          <p:cNvSpPr>
            <a:spLocks noGrp="1"/>
          </p:cNvSpPr>
          <p:nvPr>
            <p:ph type="body" sz="quarter" idx="12"/>
          </p:nvPr>
        </p:nvSpPr>
        <p:spPr/>
        <p:txBody>
          <a:bodyPr/>
          <a:lstStyle/>
          <a:p>
            <a:r>
              <a:rPr lang="en-GB" dirty="0" smtClean="0"/>
              <a:t>Body Tracking with Kinect</a:t>
            </a:r>
            <a:endParaRPr lang="en-GB" dirty="0"/>
          </a:p>
        </p:txBody>
      </p:sp>
    </p:spTree>
    <p:extLst>
      <p:ext uri="{BB962C8B-B14F-4D97-AF65-F5344CB8AC3E}">
        <p14:creationId xmlns:p14="http://schemas.microsoft.com/office/powerpoint/2010/main" val="427296024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a skeleton</a:t>
            </a:r>
            <a:endParaRPr lang="en-GB" dirty="0"/>
          </a:p>
        </p:txBody>
      </p:sp>
      <p:sp>
        <p:nvSpPr>
          <p:cNvPr id="5" name="Content Placeholder 4"/>
          <p:cNvSpPr>
            <a:spLocks noGrp="1"/>
          </p:cNvSpPr>
          <p:nvPr>
            <p:ph idx="1"/>
          </p:nvPr>
        </p:nvSpPr>
        <p:spPr>
          <a:xfrm>
            <a:off x="380770" y="5246556"/>
            <a:ext cx="8363938" cy="997196"/>
          </a:xfrm>
        </p:spPr>
        <p:txBody>
          <a:bodyPr/>
          <a:lstStyle/>
          <a:p>
            <a:r>
              <a:rPr lang="en-GB" dirty="0"/>
              <a:t>The argument to the method contains information about the skeleton data found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10</a:t>
            </a:fld>
            <a:endParaRPr lang="en-US" dirty="0"/>
          </a:p>
        </p:txBody>
      </p:sp>
      <p:sp>
        <p:nvSpPr>
          <p:cNvPr id="6" name="Text Placeholder 5"/>
          <p:cNvSpPr>
            <a:spLocks noGrp="1"/>
          </p:cNvSpPr>
          <p:nvPr>
            <p:ph type="body" sz="quarter" idx="11"/>
          </p:nvPr>
        </p:nvSpPr>
        <p:spPr>
          <a:xfrm>
            <a:off x="346841" y="1403350"/>
            <a:ext cx="8797159" cy="3746392"/>
          </a:xfrm>
        </p:spPr>
        <p:txBody>
          <a:bodyPr/>
          <a:lstStyle/>
          <a:p>
            <a:r>
              <a:rPr lang="en-GB" sz="2000" dirty="0">
                <a:solidFill>
                  <a:srgbClr val="0000FF"/>
                </a:solidFill>
                <a:latin typeface="Consolas"/>
              </a:rPr>
              <a:t>void</a:t>
            </a:r>
            <a:r>
              <a:rPr lang="en-GB" sz="2000" dirty="0">
                <a:solidFill>
                  <a:prstClr val="black"/>
                </a:solidFill>
                <a:latin typeface="Consolas"/>
              </a:rPr>
              <a:t> </a:t>
            </a:r>
            <a:r>
              <a:rPr lang="en-GB" sz="2000" dirty="0" err="1">
                <a:solidFill>
                  <a:prstClr val="black"/>
                </a:solidFill>
                <a:latin typeface="Consolas"/>
              </a:rPr>
              <a:t>myKinect_SkeletonFrameReady</a:t>
            </a:r>
            <a:r>
              <a:rPr lang="en-GB" sz="2000" dirty="0">
                <a:solidFill>
                  <a:prstClr val="black"/>
                </a:solidFill>
                <a:latin typeface="Consolas"/>
              </a:rPr>
              <a:t>(</a:t>
            </a:r>
            <a:r>
              <a:rPr lang="en-GB" sz="2000" dirty="0">
                <a:solidFill>
                  <a:srgbClr val="0000FF"/>
                </a:solidFill>
                <a:latin typeface="Consolas"/>
              </a:rPr>
              <a:t>object</a:t>
            </a:r>
            <a:r>
              <a:rPr lang="en-GB" sz="2000" dirty="0">
                <a:solidFill>
                  <a:prstClr val="black"/>
                </a:solidFill>
                <a:latin typeface="Consolas"/>
              </a:rPr>
              <a:t> sender, </a:t>
            </a:r>
            <a:r>
              <a:rPr lang="en-GB" sz="2000" dirty="0" smtClean="0">
                <a:solidFill>
                  <a:prstClr val="black"/>
                </a:solidFill>
                <a:latin typeface="Consolas"/>
              </a:rPr>
              <a:t/>
            </a:r>
            <a:br>
              <a:rPr lang="en-GB" sz="2000" dirty="0" smtClean="0">
                <a:solidFill>
                  <a:prstClr val="black"/>
                </a:solidFill>
                <a:latin typeface="Consolas"/>
              </a:rPr>
            </a:br>
            <a:r>
              <a:rPr lang="en-GB" sz="2000" dirty="0" smtClean="0">
                <a:solidFill>
                  <a:prstClr val="black"/>
                </a:solidFill>
                <a:latin typeface="Consolas"/>
              </a:rPr>
              <a:t>                                 </a:t>
            </a:r>
            <a:r>
              <a:rPr lang="en-GB" sz="2000" dirty="0" err="1" smtClean="0">
                <a:solidFill>
                  <a:srgbClr val="2B91AF"/>
                </a:solidFill>
                <a:latin typeface="Consolas"/>
              </a:rPr>
              <a:t>SkeletonFrameReadyEventArgs</a:t>
            </a:r>
            <a:r>
              <a:rPr lang="en-GB" sz="2000" dirty="0" smtClean="0">
                <a:solidFill>
                  <a:prstClr val="black"/>
                </a:solidFill>
                <a:latin typeface="Consolas"/>
              </a:rPr>
              <a:t> </a:t>
            </a:r>
            <a:r>
              <a:rPr lang="en-GB" sz="2000" dirty="0">
                <a:solidFill>
                  <a:prstClr val="black"/>
                </a:solidFill>
                <a:latin typeface="Consolas"/>
              </a:rPr>
              <a:t>e)</a:t>
            </a:r>
          </a:p>
          <a:p>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using</a:t>
            </a:r>
            <a:r>
              <a:rPr lang="en-GB" sz="2000" dirty="0">
                <a:solidFill>
                  <a:prstClr val="black"/>
                </a:solidFill>
                <a:latin typeface="Consolas"/>
              </a:rPr>
              <a:t> (</a:t>
            </a:r>
            <a:r>
              <a:rPr lang="en-GB" sz="2000" dirty="0" err="1">
                <a:solidFill>
                  <a:srgbClr val="2B91AF"/>
                </a:solidFill>
                <a:latin typeface="Consolas"/>
              </a:rPr>
              <a:t>SkeletonFrame</a:t>
            </a:r>
            <a:r>
              <a:rPr lang="en-GB" sz="2000" dirty="0">
                <a:solidFill>
                  <a:prstClr val="black"/>
                </a:solidFill>
                <a:latin typeface="Consolas"/>
              </a:rPr>
              <a:t> frame = </a:t>
            </a:r>
            <a:r>
              <a:rPr lang="en-GB" sz="2000" dirty="0" err="1">
                <a:solidFill>
                  <a:prstClr val="black"/>
                </a:solidFill>
                <a:latin typeface="Consolas"/>
              </a:rPr>
              <a:t>e.OpenSkeletonFrame</a:t>
            </a:r>
            <a:r>
              <a:rPr lang="en-GB" sz="2000" dirty="0" smtClean="0">
                <a:solidFill>
                  <a:prstClr val="black"/>
                </a:solidFill>
                <a:latin typeface="Consolas"/>
              </a:rPr>
              <a:t>()) </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if</a:t>
            </a:r>
            <a:r>
              <a:rPr lang="en-GB" sz="2000" dirty="0">
                <a:solidFill>
                  <a:prstClr val="black"/>
                </a:solidFill>
                <a:latin typeface="Consolas"/>
              </a:rPr>
              <a:t> (frame != </a:t>
            </a:r>
            <a:r>
              <a:rPr lang="en-GB" sz="2000" dirty="0">
                <a:solidFill>
                  <a:srgbClr val="0000FF"/>
                </a:solidFill>
                <a:latin typeface="Consolas"/>
              </a:rPr>
              <a:t>null</a:t>
            </a:r>
            <a:r>
              <a:rPr lang="en-GB" sz="2000" dirty="0" smtClean="0">
                <a:solidFill>
                  <a:prstClr val="black"/>
                </a:solidFill>
                <a:latin typeface="Consolas"/>
              </a:rPr>
              <a:t>) {</a:t>
            </a:r>
            <a:endParaRPr lang="en-GB" sz="2000" dirty="0">
              <a:solidFill>
                <a:prstClr val="black"/>
              </a:solidFill>
              <a:latin typeface="Consolas"/>
            </a:endParaRPr>
          </a:p>
          <a:p>
            <a:r>
              <a:rPr lang="en-GB" sz="2000" dirty="0">
                <a:solidFill>
                  <a:prstClr val="black"/>
                </a:solidFill>
                <a:latin typeface="Consolas"/>
              </a:rPr>
              <a:t>            skeletons = </a:t>
            </a:r>
            <a:r>
              <a:rPr lang="en-GB" sz="2000" dirty="0">
                <a:solidFill>
                  <a:srgbClr val="0000FF"/>
                </a:solidFill>
                <a:latin typeface="Consolas"/>
              </a:rPr>
              <a:t>new</a:t>
            </a:r>
            <a:r>
              <a:rPr lang="en-GB" sz="2000" dirty="0">
                <a:solidFill>
                  <a:prstClr val="black"/>
                </a:solidFill>
                <a:latin typeface="Consolas"/>
              </a:rPr>
              <a:t> </a:t>
            </a:r>
            <a:r>
              <a:rPr lang="en-GB" sz="2000" dirty="0">
                <a:solidFill>
                  <a:srgbClr val="2B91AF"/>
                </a:solidFill>
                <a:latin typeface="Consolas"/>
              </a:rPr>
              <a:t>Skeleton</a:t>
            </a:r>
            <a:r>
              <a:rPr lang="en-GB" sz="2000" dirty="0">
                <a:solidFill>
                  <a:prstClr val="black"/>
                </a:solidFill>
                <a:latin typeface="Consolas"/>
              </a:rPr>
              <a:t>[</a:t>
            </a:r>
            <a:r>
              <a:rPr lang="en-GB" sz="2000" dirty="0" err="1">
                <a:solidFill>
                  <a:prstClr val="black"/>
                </a:solidFill>
                <a:latin typeface="Consolas"/>
              </a:rPr>
              <a:t>frame.SkeletonArrayLength</a:t>
            </a:r>
            <a:r>
              <a:rPr lang="en-GB" sz="2000" dirty="0">
                <a:solidFill>
                  <a:prstClr val="black"/>
                </a:solidFill>
                <a:latin typeface="Consolas"/>
              </a:rPr>
              <a:t>];</a:t>
            </a:r>
          </a:p>
          <a:p>
            <a:r>
              <a:rPr lang="en-GB" sz="2000" dirty="0">
                <a:solidFill>
                  <a:prstClr val="black"/>
                </a:solidFill>
                <a:latin typeface="Consolas"/>
              </a:rPr>
              <a:t>            </a:t>
            </a:r>
            <a:r>
              <a:rPr lang="en-GB" sz="2000" dirty="0" err="1">
                <a:solidFill>
                  <a:prstClr val="black"/>
                </a:solidFill>
                <a:latin typeface="Consolas"/>
              </a:rPr>
              <a:t>frame.CopySkeletonDataTo</a:t>
            </a:r>
            <a:r>
              <a:rPr lang="en-GB" sz="2000" dirty="0">
                <a:solidFill>
                  <a:prstClr val="black"/>
                </a:solidFill>
                <a:latin typeface="Consolas"/>
              </a:rPr>
              <a:t>(skeletons);</a:t>
            </a:r>
          </a:p>
          <a:p>
            <a:r>
              <a:rPr lang="en-GB" sz="2000" dirty="0">
                <a:solidFill>
                  <a:prstClr val="black"/>
                </a:solidFill>
                <a:latin typeface="Consolas"/>
              </a:rPr>
              <a:t>        }</a:t>
            </a:r>
          </a:p>
          <a:p>
            <a:r>
              <a:rPr lang="en-GB" sz="2000" dirty="0">
                <a:solidFill>
                  <a:prstClr val="black"/>
                </a:solidFill>
                <a:latin typeface="Consolas"/>
              </a:rPr>
              <a:t>    }</a:t>
            </a:r>
          </a:p>
          <a:p>
            <a:r>
              <a:rPr lang="en-GB" sz="2000" dirty="0">
                <a:solidFill>
                  <a:prstClr val="black"/>
                </a:solidFill>
                <a:latin typeface="Consolas"/>
              </a:rPr>
              <a:t>}</a:t>
            </a:r>
          </a:p>
          <a:p>
            <a:endParaRPr lang="en-GB" sz="2000" dirty="0">
              <a:solidFill>
                <a:prstClr val="black"/>
              </a:solidFill>
              <a:latin typeface="Consolas"/>
            </a:endParaRPr>
          </a:p>
        </p:txBody>
      </p:sp>
      <p:sp>
        <p:nvSpPr>
          <p:cNvPr id="7" name="Rectangle 6"/>
          <p:cNvSpPr/>
          <p:nvPr/>
        </p:nvSpPr>
        <p:spPr bwMode="auto">
          <a:xfrm>
            <a:off x="4468483" y="1757386"/>
            <a:ext cx="3485072" cy="356228"/>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5899698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a skeleton</a:t>
            </a:r>
            <a:endParaRPr lang="en-GB" dirty="0"/>
          </a:p>
        </p:txBody>
      </p:sp>
      <p:sp>
        <p:nvSpPr>
          <p:cNvPr id="5" name="Content Placeholder 4"/>
          <p:cNvSpPr>
            <a:spLocks noGrp="1"/>
          </p:cNvSpPr>
          <p:nvPr>
            <p:ph idx="1"/>
          </p:nvPr>
        </p:nvSpPr>
        <p:spPr>
          <a:xfrm>
            <a:off x="380770" y="5246556"/>
            <a:ext cx="8363938" cy="997196"/>
          </a:xfrm>
        </p:spPr>
        <p:txBody>
          <a:bodyPr/>
          <a:lstStyle/>
          <a:p>
            <a:r>
              <a:rPr lang="en-GB" dirty="0" smtClean="0"/>
              <a:t>The </a:t>
            </a:r>
            <a:r>
              <a:rPr lang="en-GB" dirty="0" err="1">
                <a:latin typeface="Consolas" pitchFamily="49" charset="0"/>
                <a:cs typeface="Consolas" pitchFamily="49" charset="0"/>
              </a:rPr>
              <a:t>SkeletonFrame</a:t>
            </a:r>
            <a:r>
              <a:rPr lang="en-GB" dirty="0" smtClean="0"/>
              <a:t> object holds skeleton information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11</a:t>
            </a:fld>
            <a:endParaRPr lang="en-US" dirty="0"/>
          </a:p>
        </p:txBody>
      </p:sp>
      <p:sp>
        <p:nvSpPr>
          <p:cNvPr id="6" name="Text Placeholder 5"/>
          <p:cNvSpPr>
            <a:spLocks noGrp="1"/>
          </p:cNvSpPr>
          <p:nvPr>
            <p:ph type="body" sz="quarter" idx="11"/>
          </p:nvPr>
        </p:nvSpPr>
        <p:spPr>
          <a:xfrm>
            <a:off x="346841" y="1403350"/>
            <a:ext cx="8797159" cy="3746392"/>
          </a:xfrm>
        </p:spPr>
        <p:txBody>
          <a:bodyPr/>
          <a:lstStyle/>
          <a:p>
            <a:r>
              <a:rPr lang="en-GB" sz="2000" dirty="0">
                <a:solidFill>
                  <a:srgbClr val="0000FF"/>
                </a:solidFill>
                <a:latin typeface="Consolas"/>
              </a:rPr>
              <a:t>void</a:t>
            </a:r>
            <a:r>
              <a:rPr lang="en-GB" sz="2000" dirty="0">
                <a:solidFill>
                  <a:prstClr val="black"/>
                </a:solidFill>
                <a:latin typeface="Consolas"/>
              </a:rPr>
              <a:t> </a:t>
            </a:r>
            <a:r>
              <a:rPr lang="en-GB" sz="2000" dirty="0" err="1">
                <a:solidFill>
                  <a:prstClr val="black"/>
                </a:solidFill>
                <a:latin typeface="Consolas"/>
              </a:rPr>
              <a:t>myKinect_SkeletonFrameReady</a:t>
            </a:r>
            <a:r>
              <a:rPr lang="en-GB" sz="2000" dirty="0">
                <a:solidFill>
                  <a:prstClr val="black"/>
                </a:solidFill>
                <a:latin typeface="Consolas"/>
              </a:rPr>
              <a:t>(</a:t>
            </a:r>
            <a:r>
              <a:rPr lang="en-GB" sz="2000" dirty="0">
                <a:solidFill>
                  <a:srgbClr val="0000FF"/>
                </a:solidFill>
                <a:latin typeface="Consolas"/>
              </a:rPr>
              <a:t>object</a:t>
            </a:r>
            <a:r>
              <a:rPr lang="en-GB" sz="2000" dirty="0">
                <a:solidFill>
                  <a:prstClr val="black"/>
                </a:solidFill>
                <a:latin typeface="Consolas"/>
              </a:rPr>
              <a:t> sender, </a:t>
            </a:r>
            <a:r>
              <a:rPr lang="en-GB" sz="2000" dirty="0" smtClean="0">
                <a:solidFill>
                  <a:prstClr val="black"/>
                </a:solidFill>
                <a:latin typeface="Consolas"/>
              </a:rPr>
              <a:t/>
            </a:r>
            <a:br>
              <a:rPr lang="en-GB" sz="2000" dirty="0" smtClean="0">
                <a:solidFill>
                  <a:prstClr val="black"/>
                </a:solidFill>
                <a:latin typeface="Consolas"/>
              </a:rPr>
            </a:br>
            <a:r>
              <a:rPr lang="en-GB" sz="2000" dirty="0" smtClean="0">
                <a:solidFill>
                  <a:prstClr val="black"/>
                </a:solidFill>
                <a:latin typeface="Consolas"/>
              </a:rPr>
              <a:t>                                 </a:t>
            </a:r>
            <a:r>
              <a:rPr lang="en-GB" sz="2000" dirty="0" err="1" smtClean="0">
                <a:solidFill>
                  <a:srgbClr val="2B91AF"/>
                </a:solidFill>
                <a:latin typeface="Consolas"/>
              </a:rPr>
              <a:t>SkeletonFrameReadyEventArgs</a:t>
            </a:r>
            <a:r>
              <a:rPr lang="en-GB" sz="2000" dirty="0" smtClean="0">
                <a:solidFill>
                  <a:prstClr val="black"/>
                </a:solidFill>
                <a:latin typeface="Consolas"/>
              </a:rPr>
              <a:t> </a:t>
            </a:r>
            <a:r>
              <a:rPr lang="en-GB" sz="2000" dirty="0">
                <a:solidFill>
                  <a:prstClr val="black"/>
                </a:solidFill>
                <a:latin typeface="Consolas"/>
              </a:rPr>
              <a:t>e)</a:t>
            </a:r>
          </a:p>
          <a:p>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using</a:t>
            </a:r>
            <a:r>
              <a:rPr lang="en-GB" sz="2000" dirty="0">
                <a:solidFill>
                  <a:prstClr val="black"/>
                </a:solidFill>
                <a:latin typeface="Consolas"/>
              </a:rPr>
              <a:t> (</a:t>
            </a:r>
            <a:r>
              <a:rPr lang="en-GB" sz="2000" dirty="0" err="1">
                <a:solidFill>
                  <a:srgbClr val="2B91AF"/>
                </a:solidFill>
                <a:latin typeface="Consolas"/>
              </a:rPr>
              <a:t>SkeletonFrame</a:t>
            </a:r>
            <a:r>
              <a:rPr lang="en-GB" sz="2000" dirty="0">
                <a:solidFill>
                  <a:prstClr val="black"/>
                </a:solidFill>
                <a:latin typeface="Consolas"/>
              </a:rPr>
              <a:t> frame = </a:t>
            </a:r>
            <a:r>
              <a:rPr lang="en-GB" sz="2000" dirty="0" err="1">
                <a:solidFill>
                  <a:prstClr val="black"/>
                </a:solidFill>
                <a:latin typeface="Consolas"/>
              </a:rPr>
              <a:t>e.OpenSkeletonFrame</a:t>
            </a:r>
            <a:r>
              <a:rPr lang="en-GB" sz="2000" dirty="0" smtClean="0">
                <a:solidFill>
                  <a:prstClr val="black"/>
                </a:solidFill>
                <a:latin typeface="Consolas"/>
              </a:rPr>
              <a:t>()) </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if</a:t>
            </a:r>
            <a:r>
              <a:rPr lang="en-GB" sz="2000" dirty="0">
                <a:solidFill>
                  <a:prstClr val="black"/>
                </a:solidFill>
                <a:latin typeface="Consolas"/>
              </a:rPr>
              <a:t> (frame != </a:t>
            </a:r>
            <a:r>
              <a:rPr lang="en-GB" sz="2000" dirty="0">
                <a:solidFill>
                  <a:srgbClr val="0000FF"/>
                </a:solidFill>
                <a:latin typeface="Consolas"/>
              </a:rPr>
              <a:t>null</a:t>
            </a:r>
            <a:r>
              <a:rPr lang="en-GB" sz="2000" dirty="0" smtClean="0">
                <a:solidFill>
                  <a:prstClr val="black"/>
                </a:solidFill>
                <a:latin typeface="Consolas"/>
              </a:rPr>
              <a:t>) {</a:t>
            </a:r>
            <a:endParaRPr lang="en-GB" sz="2000" dirty="0">
              <a:solidFill>
                <a:prstClr val="black"/>
              </a:solidFill>
              <a:latin typeface="Consolas"/>
            </a:endParaRPr>
          </a:p>
          <a:p>
            <a:r>
              <a:rPr lang="en-GB" sz="2000" dirty="0">
                <a:solidFill>
                  <a:prstClr val="black"/>
                </a:solidFill>
                <a:latin typeface="Consolas"/>
              </a:rPr>
              <a:t>            skeletons = </a:t>
            </a:r>
            <a:r>
              <a:rPr lang="en-GB" sz="2000" dirty="0">
                <a:solidFill>
                  <a:srgbClr val="0000FF"/>
                </a:solidFill>
                <a:latin typeface="Consolas"/>
              </a:rPr>
              <a:t>new</a:t>
            </a:r>
            <a:r>
              <a:rPr lang="en-GB" sz="2000" dirty="0">
                <a:solidFill>
                  <a:prstClr val="black"/>
                </a:solidFill>
                <a:latin typeface="Consolas"/>
              </a:rPr>
              <a:t> </a:t>
            </a:r>
            <a:r>
              <a:rPr lang="en-GB" sz="2000" dirty="0">
                <a:solidFill>
                  <a:srgbClr val="2B91AF"/>
                </a:solidFill>
                <a:latin typeface="Consolas"/>
              </a:rPr>
              <a:t>Skeleton</a:t>
            </a:r>
            <a:r>
              <a:rPr lang="en-GB" sz="2000" dirty="0">
                <a:solidFill>
                  <a:prstClr val="black"/>
                </a:solidFill>
                <a:latin typeface="Consolas"/>
              </a:rPr>
              <a:t>[</a:t>
            </a:r>
            <a:r>
              <a:rPr lang="en-GB" sz="2000" dirty="0" err="1">
                <a:solidFill>
                  <a:prstClr val="black"/>
                </a:solidFill>
                <a:latin typeface="Consolas"/>
              </a:rPr>
              <a:t>frame.SkeletonArrayLength</a:t>
            </a:r>
            <a:r>
              <a:rPr lang="en-GB" sz="2000" dirty="0">
                <a:solidFill>
                  <a:prstClr val="black"/>
                </a:solidFill>
                <a:latin typeface="Consolas"/>
              </a:rPr>
              <a:t>];</a:t>
            </a:r>
          </a:p>
          <a:p>
            <a:r>
              <a:rPr lang="en-GB" sz="2000" dirty="0">
                <a:solidFill>
                  <a:prstClr val="black"/>
                </a:solidFill>
                <a:latin typeface="Consolas"/>
              </a:rPr>
              <a:t>            </a:t>
            </a:r>
            <a:r>
              <a:rPr lang="en-GB" sz="2000" dirty="0" err="1">
                <a:solidFill>
                  <a:prstClr val="black"/>
                </a:solidFill>
                <a:latin typeface="Consolas"/>
              </a:rPr>
              <a:t>frame.CopySkeletonDataTo</a:t>
            </a:r>
            <a:r>
              <a:rPr lang="en-GB" sz="2000" dirty="0">
                <a:solidFill>
                  <a:prstClr val="black"/>
                </a:solidFill>
                <a:latin typeface="Consolas"/>
              </a:rPr>
              <a:t>(skeletons);</a:t>
            </a:r>
          </a:p>
          <a:p>
            <a:r>
              <a:rPr lang="en-GB" sz="2000" dirty="0">
                <a:solidFill>
                  <a:prstClr val="black"/>
                </a:solidFill>
                <a:latin typeface="Consolas"/>
              </a:rPr>
              <a:t>        }</a:t>
            </a:r>
          </a:p>
          <a:p>
            <a:r>
              <a:rPr lang="en-GB" sz="2000" dirty="0">
                <a:solidFill>
                  <a:prstClr val="black"/>
                </a:solidFill>
                <a:latin typeface="Consolas"/>
              </a:rPr>
              <a:t>    }</a:t>
            </a:r>
          </a:p>
          <a:p>
            <a:r>
              <a:rPr lang="en-GB" sz="2000" dirty="0">
                <a:solidFill>
                  <a:prstClr val="black"/>
                </a:solidFill>
                <a:latin typeface="Consolas"/>
              </a:rPr>
              <a:t>}</a:t>
            </a:r>
          </a:p>
          <a:p>
            <a:endParaRPr lang="en-GB" sz="2000" dirty="0">
              <a:solidFill>
                <a:prstClr val="black"/>
              </a:solidFill>
              <a:latin typeface="Consolas"/>
            </a:endParaRPr>
          </a:p>
        </p:txBody>
      </p:sp>
      <p:sp>
        <p:nvSpPr>
          <p:cNvPr id="7" name="Rectangle 6"/>
          <p:cNvSpPr/>
          <p:nvPr/>
        </p:nvSpPr>
        <p:spPr bwMode="auto">
          <a:xfrm>
            <a:off x="741871" y="2395741"/>
            <a:ext cx="6418053" cy="356228"/>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620500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a skeleton</a:t>
            </a:r>
            <a:endParaRPr lang="en-GB" dirty="0"/>
          </a:p>
        </p:txBody>
      </p:sp>
      <p:sp>
        <p:nvSpPr>
          <p:cNvPr id="5" name="Content Placeholder 4"/>
          <p:cNvSpPr>
            <a:spLocks noGrp="1"/>
          </p:cNvSpPr>
          <p:nvPr>
            <p:ph idx="1"/>
          </p:nvPr>
        </p:nvSpPr>
        <p:spPr>
          <a:xfrm>
            <a:off x="380770" y="5246556"/>
            <a:ext cx="8363938" cy="997196"/>
          </a:xfrm>
        </p:spPr>
        <p:txBody>
          <a:bodyPr/>
          <a:lstStyle/>
          <a:p>
            <a:r>
              <a:rPr lang="en-GB" dirty="0" smtClean="0"/>
              <a:t>If we have new skeleton information an array is created and the data copied into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12</a:t>
            </a:fld>
            <a:endParaRPr lang="en-US" dirty="0"/>
          </a:p>
        </p:txBody>
      </p:sp>
      <p:sp>
        <p:nvSpPr>
          <p:cNvPr id="6" name="Text Placeholder 5"/>
          <p:cNvSpPr>
            <a:spLocks noGrp="1"/>
          </p:cNvSpPr>
          <p:nvPr>
            <p:ph type="body" sz="quarter" idx="11"/>
          </p:nvPr>
        </p:nvSpPr>
        <p:spPr>
          <a:xfrm>
            <a:off x="346841" y="1403350"/>
            <a:ext cx="8797159" cy="3746392"/>
          </a:xfrm>
        </p:spPr>
        <p:txBody>
          <a:bodyPr/>
          <a:lstStyle/>
          <a:p>
            <a:r>
              <a:rPr lang="en-GB" sz="2000" dirty="0">
                <a:solidFill>
                  <a:srgbClr val="0000FF"/>
                </a:solidFill>
                <a:latin typeface="Consolas"/>
              </a:rPr>
              <a:t>void</a:t>
            </a:r>
            <a:r>
              <a:rPr lang="en-GB" sz="2000" dirty="0">
                <a:solidFill>
                  <a:prstClr val="black"/>
                </a:solidFill>
                <a:latin typeface="Consolas"/>
              </a:rPr>
              <a:t> </a:t>
            </a:r>
            <a:r>
              <a:rPr lang="en-GB" sz="2000" dirty="0" err="1">
                <a:solidFill>
                  <a:prstClr val="black"/>
                </a:solidFill>
                <a:latin typeface="Consolas"/>
              </a:rPr>
              <a:t>myKinect_SkeletonFrameReady</a:t>
            </a:r>
            <a:r>
              <a:rPr lang="en-GB" sz="2000" dirty="0">
                <a:solidFill>
                  <a:prstClr val="black"/>
                </a:solidFill>
                <a:latin typeface="Consolas"/>
              </a:rPr>
              <a:t>(</a:t>
            </a:r>
            <a:r>
              <a:rPr lang="en-GB" sz="2000" dirty="0">
                <a:solidFill>
                  <a:srgbClr val="0000FF"/>
                </a:solidFill>
                <a:latin typeface="Consolas"/>
              </a:rPr>
              <a:t>object</a:t>
            </a:r>
            <a:r>
              <a:rPr lang="en-GB" sz="2000" dirty="0">
                <a:solidFill>
                  <a:prstClr val="black"/>
                </a:solidFill>
                <a:latin typeface="Consolas"/>
              </a:rPr>
              <a:t> sender, </a:t>
            </a:r>
            <a:r>
              <a:rPr lang="en-GB" sz="2000" dirty="0" smtClean="0">
                <a:solidFill>
                  <a:prstClr val="black"/>
                </a:solidFill>
                <a:latin typeface="Consolas"/>
              </a:rPr>
              <a:t/>
            </a:r>
            <a:br>
              <a:rPr lang="en-GB" sz="2000" dirty="0" smtClean="0">
                <a:solidFill>
                  <a:prstClr val="black"/>
                </a:solidFill>
                <a:latin typeface="Consolas"/>
              </a:rPr>
            </a:br>
            <a:r>
              <a:rPr lang="en-GB" sz="2000" dirty="0" smtClean="0">
                <a:solidFill>
                  <a:prstClr val="black"/>
                </a:solidFill>
                <a:latin typeface="Consolas"/>
              </a:rPr>
              <a:t>                                 </a:t>
            </a:r>
            <a:r>
              <a:rPr lang="en-GB" sz="2000" dirty="0" err="1" smtClean="0">
                <a:solidFill>
                  <a:srgbClr val="2B91AF"/>
                </a:solidFill>
                <a:latin typeface="Consolas"/>
              </a:rPr>
              <a:t>SkeletonFrameReadyEventArgs</a:t>
            </a:r>
            <a:r>
              <a:rPr lang="en-GB" sz="2000" dirty="0" smtClean="0">
                <a:solidFill>
                  <a:prstClr val="black"/>
                </a:solidFill>
                <a:latin typeface="Consolas"/>
              </a:rPr>
              <a:t> </a:t>
            </a:r>
            <a:r>
              <a:rPr lang="en-GB" sz="2000" dirty="0">
                <a:solidFill>
                  <a:prstClr val="black"/>
                </a:solidFill>
                <a:latin typeface="Consolas"/>
              </a:rPr>
              <a:t>e)</a:t>
            </a:r>
          </a:p>
          <a:p>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using</a:t>
            </a:r>
            <a:r>
              <a:rPr lang="en-GB" sz="2000" dirty="0">
                <a:solidFill>
                  <a:prstClr val="black"/>
                </a:solidFill>
                <a:latin typeface="Consolas"/>
              </a:rPr>
              <a:t> (</a:t>
            </a:r>
            <a:r>
              <a:rPr lang="en-GB" sz="2000" dirty="0" err="1">
                <a:solidFill>
                  <a:srgbClr val="2B91AF"/>
                </a:solidFill>
                <a:latin typeface="Consolas"/>
              </a:rPr>
              <a:t>SkeletonFrame</a:t>
            </a:r>
            <a:r>
              <a:rPr lang="en-GB" sz="2000" dirty="0">
                <a:solidFill>
                  <a:prstClr val="black"/>
                </a:solidFill>
                <a:latin typeface="Consolas"/>
              </a:rPr>
              <a:t> frame = </a:t>
            </a:r>
            <a:r>
              <a:rPr lang="en-GB" sz="2000" dirty="0" err="1">
                <a:solidFill>
                  <a:prstClr val="black"/>
                </a:solidFill>
                <a:latin typeface="Consolas"/>
              </a:rPr>
              <a:t>e.OpenSkeletonFrame</a:t>
            </a:r>
            <a:r>
              <a:rPr lang="en-GB" sz="2000" dirty="0" smtClean="0">
                <a:solidFill>
                  <a:prstClr val="black"/>
                </a:solidFill>
                <a:latin typeface="Consolas"/>
              </a:rPr>
              <a:t>()) </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if</a:t>
            </a:r>
            <a:r>
              <a:rPr lang="en-GB" sz="2000" dirty="0">
                <a:solidFill>
                  <a:prstClr val="black"/>
                </a:solidFill>
                <a:latin typeface="Consolas"/>
              </a:rPr>
              <a:t> (frame != </a:t>
            </a:r>
            <a:r>
              <a:rPr lang="en-GB" sz="2000" dirty="0">
                <a:solidFill>
                  <a:srgbClr val="0000FF"/>
                </a:solidFill>
                <a:latin typeface="Consolas"/>
              </a:rPr>
              <a:t>null</a:t>
            </a:r>
            <a:r>
              <a:rPr lang="en-GB" sz="2000" dirty="0" smtClean="0">
                <a:solidFill>
                  <a:prstClr val="black"/>
                </a:solidFill>
                <a:latin typeface="Consolas"/>
              </a:rPr>
              <a:t>) {</a:t>
            </a:r>
            <a:endParaRPr lang="en-GB" sz="2000" dirty="0">
              <a:solidFill>
                <a:prstClr val="black"/>
              </a:solidFill>
              <a:latin typeface="Consolas"/>
            </a:endParaRPr>
          </a:p>
          <a:p>
            <a:r>
              <a:rPr lang="en-GB" sz="2000" dirty="0">
                <a:solidFill>
                  <a:prstClr val="black"/>
                </a:solidFill>
                <a:latin typeface="Consolas"/>
              </a:rPr>
              <a:t>            skeletons = </a:t>
            </a:r>
            <a:r>
              <a:rPr lang="en-GB" sz="2000" dirty="0">
                <a:solidFill>
                  <a:srgbClr val="0000FF"/>
                </a:solidFill>
                <a:latin typeface="Consolas"/>
              </a:rPr>
              <a:t>new</a:t>
            </a:r>
            <a:r>
              <a:rPr lang="en-GB" sz="2000" dirty="0">
                <a:solidFill>
                  <a:prstClr val="black"/>
                </a:solidFill>
                <a:latin typeface="Consolas"/>
              </a:rPr>
              <a:t> </a:t>
            </a:r>
            <a:r>
              <a:rPr lang="en-GB" sz="2000" dirty="0">
                <a:solidFill>
                  <a:srgbClr val="2B91AF"/>
                </a:solidFill>
                <a:latin typeface="Consolas"/>
              </a:rPr>
              <a:t>Skeleton</a:t>
            </a:r>
            <a:r>
              <a:rPr lang="en-GB" sz="2000" dirty="0">
                <a:solidFill>
                  <a:prstClr val="black"/>
                </a:solidFill>
                <a:latin typeface="Consolas"/>
              </a:rPr>
              <a:t>[</a:t>
            </a:r>
            <a:r>
              <a:rPr lang="en-GB" sz="2000" dirty="0" err="1">
                <a:solidFill>
                  <a:prstClr val="black"/>
                </a:solidFill>
                <a:latin typeface="Consolas"/>
              </a:rPr>
              <a:t>frame.SkeletonArrayLength</a:t>
            </a:r>
            <a:r>
              <a:rPr lang="en-GB" sz="2000" dirty="0">
                <a:solidFill>
                  <a:prstClr val="black"/>
                </a:solidFill>
                <a:latin typeface="Consolas"/>
              </a:rPr>
              <a:t>];</a:t>
            </a:r>
          </a:p>
          <a:p>
            <a:r>
              <a:rPr lang="en-GB" sz="2000" dirty="0">
                <a:solidFill>
                  <a:prstClr val="black"/>
                </a:solidFill>
                <a:latin typeface="Consolas"/>
              </a:rPr>
              <a:t>            </a:t>
            </a:r>
            <a:r>
              <a:rPr lang="en-GB" sz="2000" dirty="0" err="1">
                <a:solidFill>
                  <a:prstClr val="black"/>
                </a:solidFill>
                <a:latin typeface="Consolas"/>
              </a:rPr>
              <a:t>frame.CopySkeletonDataTo</a:t>
            </a:r>
            <a:r>
              <a:rPr lang="en-GB" sz="2000" dirty="0">
                <a:solidFill>
                  <a:prstClr val="black"/>
                </a:solidFill>
                <a:latin typeface="Consolas"/>
              </a:rPr>
              <a:t>(skeletons);</a:t>
            </a:r>
          </a:p>
          <a:p>
            <a:r>
              <a:rPr lang="en-GB" sz="2000" dirty="0">
                <a:solidFill>
                  <a:prstClr val="black"/>
                </a:solidFill>
                <a:latin typeface="Consolas"/>
              </a:rPr>
              <a:t>        }</a:t>
            </a:r>
          </a:p>
          <a:p>
            <a:r>
              <a:rPr lang="en-GB" sz="2000" dirty="0">
                <a:solidFill>
                  <a:prstClr val="black"/>
                </a:solidFill>
                <a:latin typeface="Consolas"/>
              </a:rPr>
              <a:t>    }</a:t>
            </a:r>
          </a:p>
          <a:p>
            <a:r>
              <a:rPr lang="en-GB" sz="2000" dirty="0">
                <a:solidFill>
                  <a:prstClr val="black"/>
                </a:solidFill>
                <a:latin typeface="Consolas"/>
              </a:rPr>
              <a:t>}</a:t>
            </a:r>
          </a:p>
          <a:p>
            <a:endParaRPr lang="en-GB" sz="2000" dirty="0">
              <a:solidFill>
                <a:prstClr val="black"/>
              </a:solidFill>
              <a:latin typeface="Consolas"/>
            </a:endParaRPr>
          </a:p>
        </p:txBody>
      </p:sp>
      <p:sp>
        <p:nvSpPr>
          <p:cNvPr id="7" name="Rectangle 6"/>
          <p:cNvSpPr/>
          <p:nvPr/>
        </p:nvSpPr>
        <p:spPr bwMode="auto">
          <a:xfrm>
            <a:off x="1345720" y="2751968"/>
            <a:ext cx="6866627" cy="1319699"/>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3157245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a skeleton</a:t>
            </a:r>
            <a:endParaRPr lang="en-GB" dirty="0"/>
          </a:p>
        </p:txBody>
      </p:sp>
      <p:sp>
        <p:nvSpPr>
          <p:cNvPr id="5" name="Content Placeholder 4"/>
          <p:cNvSpPr>
            <a:spLocks noGrp="1"/>
          </p:cNvSpPr>
          <p:nvPr>
            <p:ph idx="1"/>
          </p:nvPr>
        </p:nvSpPr>
        <p:spPr>
          <a:xfrm>
            <a:off x="380770" y="5246556"/>
            <a:ext cx="8363938" cy="997196"/>
          </a:xfrm>
        </p:spPr>
        <p:txBody>
          <a:bodyPr/>
          <a:lstStyle/>
          <a:p>
            <a:r>
              <a:rPr lang="en-GB" dirty="0" smtClean="0"/>
              <a:t>This pattern is exactly the same as the one used for depth and video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13</a:t>
            </a:fld>
            <a:endParaRPr lang="en-US" dirty="0"/>
          </a:p>
        </p:txBody>
      </p:sp>
      <p:sp>
        <p:nvSpPr>
          <p:cNvPr id="6" name="Text Placeholder 5"/>
          <p:cNvSpPr>
            <a:spLocks noGrp="1"/>
          </p:cNvSpPr>
          <p:nvPr>
            <p:ph type="body" sz="quarter" idx="11"/>
          </p:nvPr>
        </p:nvSpPr>
        <p:spPr>
          <a:xfrm>
            <a:off x="346841" y="1403350"/>
            <a:ext cx="8797159" cy="3746392"/>
          </a:xfrm>
        </p:spPr>
        <p:txBody>
          <a:bodyPr/>
          <a:lstStyle/>
          <a:p>
            <a:r>
              <a:rPr lang="en-GB" sz="2000" dirty="0">
                <a:solidFill>
                  <a:srgbClr val="0000FF"/>
                </a:solidFill>
                <a:latin typeface="Consolas"/>
              </a:rPr>
              <a:t>void</a:t>
            </a:r>
            <a:r>
              <a:rPr lang="en-GB" sz="2000" dirty="0">
                <a:solidFill>
                  <a:prstClr val="black"/>
                </a:solidFill>
                <a:latin typeface="Consolas"/>
              </a:rPr>
              <a:t> </a:t>
            </a:r>
            <a:r>
              <a:rPr lang="en-GB" sz="2000" dirty="0" err="1">
                <a:solidFill>
                  <a:prstClr val="black"/>
                </a:solidFill>
                <a:latin typeface="Consolas"/>
              </a:rPr>
              <a:t>myKinect_SkeletonFrameReady</a:t>
            </a:r>
            <a:r>
              <a:rPr lang="en-GB" sz="2000" dirty="0">
                <a:solidFill>
                  <a:prstClr val="black"/>
                </a:solidFill>
                <a:latin typeface="Consolas"/>
              </a:rPr>
              <a:t>(</a:t>
            </a:r>
            <a:r>
              <a:rPr lang="en-GB" sz="2000" dirty="0">
                <a:solidFill>
                  <a:srgbClr val="0000FF"/>
                </a:solidFill>
                <a:latin typeface="Consolas"/>
              </a:rPr>
              <a:t>object</a:t>
            </a:r>
            <a:r>
              <a:rPr lang="en-GB" sz="2000" dirty="0">
                <a:solidFill>
                  <a:prstClr val="black"/>
                </a:solidFill>
                <a:latin typeface="Consolas"/>
              </a:rPr>
              <a:t> sender, </a:t>
            </a:r>
            <a:r>
              <a:rPr lang="en-GB" sz="2000" dirty="0" smtClean="0">
                <a:solidFill>
                  <a:prstClr val="black"/>
                </a:solidFill>
                <a:latin typeface="Consolas"/>
              </a:rPr>
              <a:t/>
            </a:r>
            <a:br>
              <a:rPr lang="en-GB" sz="2000" dirty="0" smtClean="0">
                <a:solidFill>
                  <a:prstClr val="black"/>
                </a:solidFill>
                <a:latin typeface="Consolas"/>
              </a:rPr>
            </a:br>
            <a:r>
              <a:rPr lang="en-GB" sz="2000" dirty="0" smtClean="0">
                <a:solidFill>
                  <a:prstClr val="black"/>
                </a:solidFill>
                <a:latin typeface="Consolas"/>
              </a:rPr>
              <a:t>                                 </a:t>
            </a:r>
            <a:r>
              <a:rPr lang="en-GB" sz="2000" dirty="0" err="1" smtClean="0">
                <a:solidFill>
                  <a:srgbClr val="2B91AF"/>
                </a:solidFill>
                <a:latin typeface="Consolas"/>
              </a:rPr>
              <a:t>SkeletonFrameReadyEventArgs</a:t>
            </a:r>
            <a:r>
              <a:rPr lang="en-GB" sz="2000" dirty="0" smtClean="0">
                <a:solidFill>
                  <a:prstClr val="black"/>
                </a:solidFill>
                <a:latin typeface="Consolas"/>
              </a:rPr>
              <a:t> </a:t>
            </a:r>
            <a:r>
              <a:rPr lang="en-GB" sz="2000" dirty="0">
                <a:solidFill>
                  <a:prstClr val="black"/>
                </a:solidFill>
                <a:latin typeface="Consolas"/>
              </a:rPr>
              <a:t>e)</a:t>
            </a:r>
          </a:p>
          <a:p>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using</a:t>
            </a:r>
            <a:r>
              <a:rPr lang="en-GB" sz="2000" dirty="0">
                <a:solidFill>
                  <a:prstClr val="black"/>
                </a:solidFill>
                <a:latin typeface="Consolas"/>
              </a:rPr>
              <a:t> (</a:t>
            </a:r>
            <a:r>
              <a:rPr lang="en-GB" sz="2000" dirty="0" err="1">
                <a:solidFill>
                  <a:srgbClr val="2B91AF"/>
                </a:solidFill>
                <a:latin typeface="Consolas"/>
              </a:rPr>
              <a:t>SkeletonFrame</a:t>
            </a:r>
            <a:r>
              <a:rPr lang="en-GB" sz="2000" dirty="0">
                <a:solidFill>
                  <a:prstClr val="black"/>
                </a:solidFill>
                <a:latin typeface="Consolas"/>
              </a:rPr>
              <a:t> frame = </a:t>
            </a:r>
            <a:r>
              <a:rPr lang="en-GB" sz="2000" dirty="0" err="1">
                <a:solidFill>
                  <a:prstClr val="black"/>
                </a:solidFill>
                <a:latin typeface="Consolas"/>
              </a:rPr>
              <a:t>e.OpenSkeletonFrame</a:t>
            </a:r>
            <a:r>
              <a:rPr lang="en-GB" sz="2000" dirty="0" smtClean="0">
                <a:solidFill>
                  <a:prstClr val="black"/>
                </a:solidFill>
                <a:latin typeface="Consolas"/>
              </a:rPr>
              <a:t>()) </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if</a:t>
            </a:r>
            <a:r>
              <a:rPr lang="en-GB" sz="2000" dirty="0">
                <a:solidFill>
                  <a:prstClr val="black"/>
                </a:solidFill>
                <a:latin typeface="Consolas"/>
              </a:rPr>
              <a:t> (frame != </a:t>
            </a:r>
            <a:r>
              <a:rPr lang="en-GB" sz="2000" dirty="0">
                <a:solidFill>
                  <a:srgbClr val="0000FF"/>
                </a:solidFill>
                <a:latin typeface="Consolas"/>
              </a:rPr>
              <a:t>null</a:t>
            </a:r>
            <a:r>
              <a:rPr lang="en-GB" sz="2000" dirty="0" smtClean="0">
                <a:solidFill>
                  <a:prstClr val="black"/>
                </a:solidFill>
                <a:latin typeface="Consolas"/>
              </a:rPr>
              <a:t>) {</a:t>
            </a:r>
            <a:endParaRPr lang="en-GB" sz="2000" dirty="0">
              <a:solidFill>
                <a:prstClr val="black"/>
              </a:solidFill>
              <a:latin typeface="Consolas"/>
            </a:endParaRPr>
          </a:p>
          <a:p>
            <a:r>
              <a:rPr lang="en-GB" sz="2000" dirty="0">
                <a:solidFill>
                  <a:prstClr val="black"/>
                </a:solidFill>
                <a:latin typeface="Consolas"/>
              </a:rPr>
              <a:t>            skeletons = </a:t>
            </a:r>
            <a:r>
              <a:rPr lang="en-GB" sz="2000" dirty="0">
                <a:solidFill>
                  <a:srgbClr val="0000FF"/>
                </a:solidFill>
                <a:latin typeface="Consolas"/>
              </a:rPr>
              <a:t>new</a:t>
            </a:r>
            <a:r>
              <a:rPr lang="en-GB" sz="2000" dirty="0">
                <a:solidFill>
                  <a:prstClr val="black"/>
                </a:solidFill>
                <a:latin typeface="Consolas"/>
              </a:rPr>
              <a:t> </a:t>
            </a:r>
            <a:r>
              <a:rPr lang="en-GB" sz="2000" dirty="0">
                <a:solidFill>
                  <a:srgbClr val="2B91AF"/>
                </a:solidFill>
                <a:latin typeface="Consolas"/>
              </a:rPr>
              <a:t>Skeleton</a:t>
            </a:r>
            <a:r>
              <a:rPr lang="en-GB" sz="2000" dirty="0">
                <a:solidFill>
                  <a:prstClr val="black"/>
                </a:solidFill>
                <a:latin typeface="Consolas"/>
              </a:rPr>
              <a:t>[</a:t>
            </a:r>
            <a:r>
              <a:rPr lang="en-GB" sz="2000" dirty="0" err="1">
                <a:solidFill>
                  <a:prstClr val="black"/>
                </a:solidFill>
                <a:latin typeface="Consolas"/>
              </a:rPr>
              <a:t>frame.SkeletonArrayLength</a:t>
            </a:r>
            <a:r>
              <a:rPr lang="en-GB" sz="2000" dirty="0">
                <a:solidFill>
                  <a:prstClr val="black"/>
                </a:solidFill>
                <a:latin typeface="Consolas"/>
              </a:rPr>
              <a:t>];</a:t>
            </a:r>
          </a:p>
          <a:p>
            <a:r>
              <a:rPr lang="en-GB" sz="2000" dirty="0">
                <a:solidFill>
                  <a:prstClr val="black"/>
                </a:solidFill>
                <a:latin typeface="Consolas"/>
              </a:rPr>
              <a:t>            </a:t>
            </a:r>
            <a:r>
              <a:rPr lang="en-GB" sz="2000" dirty="0" err="1">
                <a:solidFill>
                  <a:prstClr val="black"/>
                </a:solidFill>
                <a:latin typeface="Consolas"/>
              </a:rPr>
              <a:t>frame.CopySkeletonDataTo</a:t>
            </a:r>
            <a:r>
              <a:rPr lang="en-GB" sz="2000" dirty="0">
                <a:solidFill>
                  <a:prstClr val="black"/>
                </a:solidFill>
                <a:latin typeface="Consolas"/>
              </a:rPr>
              <a:t>(skeletons);</a:t>
            </a:r>
          </a:p>
          <a:p>
            <a:r>
              <a:rPr lang="en-GB" sz="2000" dirty="0">
                <a:solidFill>
                  <a:prstClr val="black"/>
                </a:solidFill>
                <a:latin typeface="Consolas"/>
              </a:rPr>
              <a:t>        }</a:t>
            </a:r>
          </a:p>
          <a:p>
            <a:r>
              <a:rPr lang="en-GB" sz="2000" dirty="0">
                <a:solidFill>
                  <a:prstClr val="black"/>
                </a:solidFill>
                <a:latin typeface="Consolas"/>
              </a:rPr>
              <a:t>    }</a:t>
            </a:r>
          </a:p>
          <a:p>
            <a:r>
              <a:rPr lang="en-GB" sz="2000" dirty="0">
                <a:solidFill>
                  <a:prstClr val="black"/>
                </a:solidFill>
                <a:latin typeface="Consolas"/>
              </a:rPr>
              <a:t>}</a:t>
            </a:r>
          </a:p>
          <a:p>
            <a:endParaRPr lang="en-GB" sz="2000" dirty="0">
              <a:solidFill>
                <a:prstClr val="black"/>
              </a:solidFill>
              <a:latin typeface="Consolas"/>
            </a:endParaRPr>
          </a:p>
        </p:txBody>
      </p:sp>
    </p:spTree>
    <p:extLst>
      <p:ext uri="{BB962C8B-B14F-4D97-AF65-F5344CB8AC3E}">
        <p14:creationId xmlns:p14="http://schemas.microsoft.com/office/powerpoint/2010/main" val="5524163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 method</a:t>
            </a:r>
            <a:endParaRPr lang="en-GB" dirty="0"/>
          </a:p>
        </p:txBody>
      </p:sp>
      <p:sp>
        <p:nvSpPr>
          <p:cNvPr id="5" name="Content Placeholder 4"/>
          <p:cNvSpPr>
            <a:spLocks noGrp="1"/>
          </p:cNvSpPr>
          <p:nvPr>
            <p:ph idx="1"/>
          </p:nvPr>
        </p:nvSpPr>
        <p:spPr>
          <a:xfrm>
            <a:off x="380770" y="5727940"/>
            <a:ext cx="8363938" cy="690113"/>
          </a:xfrm>
        </p:spPr>
        <p:txBody>
          <a:bodyPr/>
          <a:lstStyle/>
          <a:p>
            <a:r>
              <a:rPr lang="en-GB" dirty="0" smtClean="0">
                <a:latin typeface="Consolas" pitchFamily="49" charset="0"/>
                <a:cs typeface="Consolas" pitchFamily="49" charset="0"/>
              </a:rPr>
              <a:t>Draw</a:t>
            </a:r>
            <a:r>
              <a:rPr lang="en-GB" dirty="0" smtClean="0"/>
              <a:t> calls </a:t>
            </a:r>
            <a:r>
              <a:rPr lang="en-GB" dirty="0" err="1">
                <a:latin typeface="Consolas" pitchFamily="49" charset="0"/>
                <a:cs typeface="Consolas" pitchFamily="49" charset="0"/>
              </a:rPr>
              <a:t>drawSkeleton</a:t>
            </a:r>
            <a:r>
              <a:rPr lang="en-GB" dirty="0" smtClean="0"/>
              <a:t> to do the drawing</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14</a:t>
            </a:fld>
            <a:endParaRPr lang="en-US" dirty="0"/>
          </a:p>
        </p:txBody>
      </p:sp>
      <p:sp>
        <p:nvSpPr>
          <p:cNvPr id="6" name="Text Placeholder 5"/>
          <p:cNvSpPr>
            <a:spLocks noGrp="1"/>
          </p:cNvSpPr>
          <p:nvPr>
            <p:ph type="body" sz="quarter" idx="11"/>
          </p:nvPr>
        </p:nvSpPr>
        <p:spPr>
          <a:xfrm>
            <a:off x="346841" y="1103550"/>
            <a:ext cx="8403021" cy="4651255"/>
          </a:xfrm>
        </p:spPr>
        <p:txBody>
          <a:bodyPr/>
          <a:lstStyle/>
          <a:p>
            <a:r>
              <a:rPr lang="en-GB" dirty="0">
                <a:solidFill>
                  <a:srgbClr val="0000FF"/>
                </a:solidFill>
                <a:latin typeface="Consolas"/>
              </a:rPr>
              <a:t>protected</a:t>
            </a:r>
            <a:r>
              <a:rPr lang="en-GB" dirty="0">
                <a:solidFill>
                  <a:prstClr val="black"/>
                </a:solidFill>
                <a:latin typeface="Consolas"/>
              </a:rPr>
              <a:t> </a:t>
            </a:r>
            <a:r>
              <a:rPr lang="en-GB" dirty="0">
                <a:solidFill>
                  <a:srgbClr val="0000FF"/>
                </a:solidFill>
                <a:latin typeface="Consolas"/>
              </a:rPr>
              <a:t>override</a:t>
            </a:r>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Draw(</a:t>
            </a:r>
            <a:r>
              <a:rPr lang="en-GB" dirty="0" err="1">
                <a:solidFill>
                  <a:srgbClr val="2B91AF"/>
                </a:solidFill>
                <a:latin typeface="Consolas"/>
              </a:rPr>
              <a:t>GameTime</a:t>
            </a:r>
            <a:r>
              <a:rPr lang="en-GB" dirty="0">
                <a:solidFill>
                  <a:prstClr val="black"/>
                </a:solidFill>
                <a:latin typeface="Consolas"/>
              </a:rPr>
              <a:t> </a:t>
            </a:r>
            <a:r>
              <a:rPr lang="en-GB" dirty="0" err="1">
                <a:solidFill>
                  <a:prstClr val="black"/>
                </a:solidFill>
                <a:latin typeface="Consolas"/>
              </a:rPr>
              <a:t>gameTime</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GraphicsDevice.Clear</a:t>
            </a:r>
            <a:r>
              <a:rPr lang="en-GB" dirty="0">
                <a:solidFill>
                  <a:prstClr val="black"/>
                </a:solidFill>
                <a:latin typeface="Consolas"/>
              </a:rPr>
              <a:t>(</a:t>
            </a:r>
            <a:r>
              <a:rPr lang="en-GB" dirty="0" err="1">
                <a:solidFill>
                  <a:srgbClr val="2B91AF"/>
                </a:solidFill>
                <a:latin typeface="Consolas"/>
              </a:rPr>
              <a:t>Color</a:t>
            </a:r>
            <a:r>
              <a:rPr lang="en-GB" dirty="0" err="1">
                <a:solidFill>
                  <a:prstClr val="black"/>
                </a:solidFill>
                <a:latin typeface="Consolas"/>
              </a:rPr>
              <a:t>.CornflowerBlue</a:t>
            </a:r>
            <a:r>
              <a:rPr lang="en-GB" dirty="0">
                <a:solidFill>
                  <a:prstClr val="black"/>
                </a:solidFill>
                <a:latin typeface="Consolas"/>
              </a:rPr>
              <a:t>);</a:t>
            </a:r>
          </a:p>
          <a:p>
            <a:r>
              <a:rPr lang="en-GB" dirty="0" smtClean="0">
                <a:solidFill>
                  <a:prstClr val="black"/>
                </a:solidFill>
                <a:latin typeface="Consolas"/>
              </a:rPr>
              <a:t>    </a:t>
            </a:r>
            <a:r>
              <a:rPr lang="en-GB" dirty="0" err="1">
                <a:solidFill>
                  <a:prstClr val="black"/>
                </a:solidFill>
                <a:latin typeface="Consolas"/>
              </a:rPr>
              <a:t>spriteBatch.Begin</a:t>
            </a:r>
            <a:r>
              <a:rPr lang="en-GB" dirty="0">
                <a:solidFill>
                  <a:prstClr val="black"/>
                </a:solidFill>
                <a:latin typeface="Consolas"/>
              </a:rPr>
              <a:t>();</a:t>
            </a:r>
          </a:p>
          <a:p>
            <a:r>
              <a:rPr lang="en-GB" dirty="0" smtClean="0">
                <a:latin typeface="Consolas"/>
              </a:rPr>
              <a:t>    </a:t>
            </a:r>
            <a:r>
              <a:rPr lang="en-GB" dirty="0" smtClean="0">
                <a:solidFill>
                  <a:srgbClr val="0000FF"/>
                </a:solidFill>
                <a:latin typeface="Consolas"/>
              </a:rPr>
              <a:t>if</a:t>
            </a:r>
            <a:r>
              <a:rPr lang="en-GB" dirty="0" smtClean="0">
                <a:solidFill>
                  <a:prstClr val="black"/>
                </a:solidFill>
                <a:latin typeface="Consolas"/>
              </a:rPr>
              <a:t> </a:t>
            </a:r>
            <a:r>
              <a:rPr lang="en-GB" dirty="0">
                <a:solidFill>
                  <a:prstClr val="black"/>
                </a:solidFill>
                <a:latin typeface="Consolas"/>
              </a:rPr>
              <a:t>( skeletons != </a:t>
            </a:r>
            <a:r>
              <a:rPr lang="en-GB" dirty="0">
                <a:solidFill>
                  <a:srgbClr val="0000FF"/>
                </a:solidFill>
                <a:latin typeface="Consolas"/>
              </a:rPr>
              <a:t>null</a:t>
            </a:r>
            <a:r>
              <a:rPr lang="en-GB" dirty="0">
                <a:solidFill>
                  <a:prstClr val="black"/>
                </a:solidFill>
                <a:latin typeface="Consolas"/>
              </a:rPr>
              <a:t> )</a:t>
            </a:r>
          </a:p>
          <a:p>
            <a:r>
              <a:rPr lang="en-GB" dirty="0">
                <a:solidFill>
                  <a:prstClr val="black"/>
                </a:solidFill>
                <a:latin typeface="Consolas"/>
              </a:rPr>
              <a:t>    </a:t>
            </a:r>
            <a:r>
              <a:rPr lang="en-GB" dirty="0" smtClean="0">
                <a:solidFill>
                  <a:prstClr val="black"/>
                </a:solidFill>
                <a:latin typeface="Consolas"/>
              </a:rPr>
              <a:t>   </a:t>
            </a:r>
            <a:r>
              <a:rPr lang="en-GB" dirty="0" err="1">
                <a:solidFill>
                  <a:srgbClr val="0000FF"/>
                </a:solidFill>
                <a:latin typeface="Consolas"/>
              </a:rPr>
              <a:t>foreach</a:t>
            </a:r>
            <a:r>
              <a:rPr lang="en-GB" dirty="0">
                <a:solidFill>
                  <a:prstClr val="black"/>
                </a:solidFill>
                <a:latin typeface="Consolas"/>
              </a:rPr>
              <a:t> ( </a:t>
            </a:r>
            <a:r>
              <a:rPr lang="en-GB" dirty="0">
                <a:solidFill>
                  <a:srgbClr val="2B91AF"/>
                </a:solidFill>
                <a:latin typeface="Consolas"/>
              </a:rPr>
              <a:t>Skeleton</a:t>
            </a:r>
            <a:r>
              <a:rPr lang="en-GB" dirty="0">
                <a:solidFill>
                  <a:prstClr val="black"/>
                </a:solidFill>
                <a:latin typeface="Consolas"/>
              </a:rPr>
              <a:t> s </a:t>
            </a:r>
            <a:r>
              <a:rPr lang="en-GB" dirty="0">
                <a:solidFill>
                  <a:srgbClr val="0000FF"/>
                </a:solidFill>
                <a:latin typeface="Consolas"/>
              </a:rPr>
              <a:t>in</a:t>
            </a:r>
            <a:r>
              <a:rPr lang="en-GB" dirty="0">
                <a:solidFill>
                  <a:prstClr val="black"/>
                </a:solidFill>
                <a:latin typeface="Consolas"/>
              </a:rPr>
              <a:t> skeletons)</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s.TrackingState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SkeletonTrackingState</a:t>
            </a:r>
            <a:r>
              <a:rPr lang="en-GB" dirty="0" err="1" smtClean="0">
                <a:solidFill>
                  <a:prstClr val="black"/>
                </a:solidFill>
                <a:latin typeface="Consolas"/>
              </a:rPr>
              <a:t>.Tracked</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drawSkeleton</a:t>
            </a:r>
            <a:r>
              <a:rPr lang="en-GB" dirty="0">
                <a:solidFill>
                  <a:prstClr val="black"/>
                </a:solidFill>
                <a:latin typeface="Consolas"/>
              </a:rPr>
              <a:t>(s, </a:t>
            </a:r>
            <a:r>
              <a:rPr lang="en-GB" dirty="0" err="1">
                <a:solidFill>
                  <a:srgbClr val="2B91AF"/>
                </a:solidFill>
                <a:latin typeface="Consolas"/>
              </a:rPr>
              <a:t>Color</a:t>
            </a:r>
            <a:r>
              <a:rPr lang="en-GB" dirty="0" err="1">
                <a:solidFill>
                  <a:prstClr val="black"/>
                </a:solidFill>
                <a:latin typeface="Consolas"/>
              </a:rPr>
              <a:t>.White</a:t>
            </a:r>
            <a:r>
              <a:rPr lang="en-GB" dirty="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spriteBatch.End</a:t>
            </a:r>
            <a:r>
              <a:rPr lang="en-GB" dirty="0">
                <a:solidFill>
                  <a:prstClr val="black"/>
                </a:solidFill>
                <a:latin typeface="Consolas"/>
              </a:rPr>
              <a:t>();</a:t>
            </a:r>
          </a:p>
          <a:p>
            <a:r>
              <a:rPr lang="en-GB" dirty="0" smtClean="0">
                <a:solidFill>
                  <a:prstClr val="black"/>
                </a:solidFill>
                <a:latin typeface="Consolas"/>
              </a:rPr>
              <a:t>    </a:t>
            </a:r>
            <a:r>
              <a:rPr lang="en-GB" dirty="0" err="1">
                <a:solidFill>
                  <a:srgbClr val="0000FF"/>
                </a:solidFill>
                <a:latin typeface="Consolas"/>
              </a:rPr>
              <a:t>base</a:t>
            </a:r>
            <a:r>
              <a:rPr lang="en-GB" dirty="0" err="1">
                <a:solidFill>
                  <a:prstClr val="black"/>
                </a:solidFill>
                <a:latin typeface="Consolas"/>
              </a:rPr>
              <a:t>.Draw</a:t>
            </a:r>
            <a:r>
              <a:rPr lang="en-GB" dirty="0">
                <a:solidFill>
                  <a:prstClr val="black"/>
                </a:solidFill>
                <a:latin typeface="Consolas"/>
              </a:rPr>
              <a:t>(</a:t>
            </a:r>
            <a:r>
              <a:rPr lang="en-GB" dirty="0" err="1">
                <a:solidFill>
                  <a:prstClr val="black"/>
                </a:solidFill>
                <a:latin typeface="Consolas"/>
              </a:rPr>
              <a:t>gameTime</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0316405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operation</a:t>
            </a:r>
            <a:endParaRPr lang="en-GB" dirty="0"/>
          </a:p>
        </p:txBody>
      </p:sp>
      <p:sp>
        <p:nvSpPr>
          <p:cNvPr id="3" name="Content Placeholder 2"/>
          <p:cNvSpPr>
            <a:spLocks noGrp="1"/>
          </p:cNvSpPr>
          <p:nvPr>
            <p:ph idx="1"/>
          </p:nvPr>
        </p:nvSpPr>
        <p:spPr>
          <a:xfrm>
            <a:off x="380770" y="1371600"/>
            <a:ext cx="8363938" cy="4795159"/>
          </a:xfrm>
        </p:spPr>
        <p:txBody>
          <a:bodyPr/>
          <a:lstStyle/>
          <a:p>
            <a:r>
              <a:rPr lang="en-GB" dirty="0" smtClean="0"/>
              <a:t>When the game is running the </a:t>
            </a:r>
            <a:r>
              <a:rPr lang="en-GB" dirty="0">
                <a:latin typeface="Consolas" pitchFamily="49" charset="0"/>
                <a:cs typeface="Consolas" pitchFamily="49" charset="0"/>
              </a:rPr>
              <a:t>Update</a:t>
            </a:r>
            <a:r>
              <a:rPr lang="en-GB" dirty="0" smtClean="0">
                <a:solidFill>
                  <a:prstClr val="black"/>
                </a:solidFill>
                <a:latin typeface="Consolas"/>
              </a:rPr>
              <a:t> </a:t>
            </a:r>
            <a:r>
              <a:rPr lang="en-GB" dirty="0" smtClean="0"/>
              <a:t>and </a:t>
            </a:r>
            <a:r>
              <a:rPr lang="en-GB" dirty="0">
                <a:latin typeface="Consolas" pitchFamily="49" charset="0"/>
                <a:cs typeface="Consolas" pitchFamily="49" charset="0"/>
              </a:rPr>
              <a:t>Draw</a:t>
            </a:r>
            <a:r>
              <a:rPr lang="en-GB" dirty="0" smtClean="0">
                <a:solidFill>
                  <a:prstClr val="black"/>
                </a:solidFill>
                <a:latin typeface="Consolas"/>
              </a:rPr>
              <a:t> </a:t>
            </a:r>
            <a:r>
              <a:rPr lang="en-GB" dirty="0" smtClean="0"/>
              <a:t>methods are called 60 times a second</a:t>
            </a:r>
          </a:p>
          <a:p>
            <a:pPr lvl="1"/>
            <a:r>
              <a:rPr lang="en-GB" dirty="0" smtClean="0"/>
              <a:t>These can read the </a:t>
            </a:r>
            <a:r>
              <a:rPr lang="en-GB" dirty="0" smtClean="0">
                <a:latin typeface="Consolas" pitchFamily="49" charset="0"/>
                <a:cs typeface="Consolas" pitchFamily="49" charset="0"/>
              </a:rPr>
              <a:t>Skeletons</a:t>
            </a:r>
            <a:r>
              <a:rPr lang="en-GB" dirty="0" smtClean="0"/>
              <a:t> </a:t>
            </a:r>
            <a:r>
              <a:rPr lang="en-GB" dirty="0" smtClean="0"/>
              <a:t>value</a:t>
            </a:r>
          </a:p>
          <a:p>
            <a:r>
              <a:rPr lang="en-GB" dirty="0" smtClean="0"/>
              <a:t>The </a:t>
            </a:r>
            <a:r>
              <a:rPr lang="en-GB" dirty="0" err="1">
                <a:latin typeface="Consolas" pitchFamily="49" charset="0"/>
                <a:cs typeface="Consolas" pitchFamily="49" charset="0"/>
              </a:rPr>
              <a:t>myKinect_SkeletonFrameReady</a:t>
            </a:r>
            <a:r>
              <a:rPr lang="en-GB" dirty="0" smtClean="0">
                <a:solidFill>
                  <a:prstClr val="black"/>
                </a:solidFill>
                <a:latin typeface="Consolas"/>
              </a:rPr>
              <a:t> </a:t>
            </a:r>
            <a:r>
              <a:rPr lang="en-GB" dirty="0" smtClean="0"/>
              <a:t>method is called whenever new skeleton data is ready for processing by the game</a:t>
            </a:r>
          </a:p>
          <a:p>
            <a:pPr lvl="1"/>
            <a:r>
              <a:rPr lang="en-GB" dirty="0" smtClean="0"/>
              <a:t>This will set the </a:t>
            </a:r>
            <a:r>
              <a:rPr lang="en-GB" dirty="0" smtClean="0">
                <a:latin typeface="Consolas" pitchFamily="49" charset="0"/>
                <a:cs typeface="Consolas" pitchFamily="49" charset="0"/>
              </a:rPr>
              <a:t>Skeletons</a:t>
            </a:r>
            <a:r>
              <a:rPr lang="en-GB" dirty="0" smtClean="0"/>
              <a:t> </a:t>
            </a:r>
            <a:r>
              <a:rPr lang="en-GB" dirty="0" smtClean="0"/>
              <a:t>value</a:t>
            </a:r>
          </a:p>
          <a:p>
            <a:r>
              <a:rPr lang="en-GB" dirty="0" smtClean="0"/>
              <a:t>The </a:t>
            </a:r>
            <a:r>
              <a:rPr lang="en-GB" dirty="0">
                <a:latin typeface="Consolas" pitchFamily="49" charset="0"/>
                <a:cs typeface="Consolas" pitchFamily="49" charset="0"/>
              </a:rPr>
              <a:t>Draw</a:t>
            </a:r>
            <a:r>
              <a:rPr lang="en-GB" dirty="0" smtClean="0"/>
              <a:t> method calls </a:t>
            </a:r>
            <a:r>
              <a:rPr lang="en-GB" dirty="0" err="1">
                <a:latin typeface="Consolas" pitchFamily="49" charset="0"/>
                <a:cs typeface="Consolas" pitchFamily="49" charset="0"/>
              </a:rPr>
              <a:t>drawSkeleton</a:t>
            </a:r>
            <a:r>
              <a:rPr lang="en-GB" dirty="0" smtClean="0"/>
              <a:t> to draw the skeleton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15</a:t>
            </a:fld>
            <a:endParaRPr lang="en-US" dirty="0"/>
          </a:p>
        </p:txBody>
      </p:sp>
    </p:spTree>
    <p:extLst>
      <p:ext uri="{BB962C8B-B14F-4D97-AF65-F5344CB8AC3E}">
        <p14:creationId xmlns:p14="http://schemas.microsoft.com/office/powerpoint/2010/main" val="90630205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Sharing skeleton data</a:t>
            </a:r>
            <a:endParaRPr lang="en-GB" dirty="0"/>
          </a:p>
        </p:txBody>
      </p:sp>
      <p:sp>
        <p:nvSpPr>
          <p:cNvPr id="3" name="Content Placeholder 2"/>
          <p:cNvSpPr>
            <a:spLocks noGrp="1"/>
          </p:cNvSpPr>
          <p:nvPr>
            <p:ph idx="1"/>
          </p:nvPr>
        </p:nvSpPr>
        <p:spPr>
          <a:xfrm>
            <a:off x="380770" y="4482058"/>
            <a:ext cx="8363938" cy="1606594"/>
          </a:xfrm>
        </p:spPr>
        <p:txBody>
          <a:bodyPr/>
          <a:lstStyle/>
          <a:p>
            <a:r>
              <a:rPr lang="en-GB" dirty="0" smtClean="0"/>
              <a:t>The skeleton processing and the Draw method are running independently</a:t>
            </a:r>
          </a:p>
          <a:p>
            <a:r>
              <a:rPr lang="en-GB" dirty="0" smtClean="0"/>
              <a:t>One produces values and the other consumes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16</a:t>
            </a:fld>
            <a:endParaRPr lang="en-US" dirty="0"/>
          </a:p>
        </p:txBody>
      </p:sp>
      <p:sp>
        <p:nvSpPr>
          <p:cNvPr id="5" name="Rectangle 4"/>
          <p:cNvSpPr/>
          <p:nvPr/>
        </p:nvSpPr>
        <p:spPr bwMode="auto">
          <a:xfrm>
            <a:off x="3102964" y="1319134"/>
            <a:ext cx="2458387" cy="914400"/>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spc="-150" dirty="0" smtClean="0">
                <a:gradFill>
                  <a:gsLst>
                    <a:gs pos="0">
                      <a:srgbClr val="FFFFFF"/>
                    </a:gs>
                    <a:gs pos="100000">
                      <a:srgbClr val="FFFFFF"/>
                    </a:gs>
                  </a:gsLst>
                  <a:lin ang="5400000" scaled="0"/>
                </a:gradFill>
                <a:latin typeface="Segoe Light" pitchFamily="34" charset="0"/>
              </a:rPr>
              <a:t>skeletons</a:t>
            </a:r>
            <a:endParaRPr lang="en-GB" sz="2200" spc="-150" dirty="0" smtClean="0">
              <a:gradFill>
                <a:gsLst>
                  <a:gs pos="0">
                    <a:srgbClr val="FFFFFF"/>
                  </a:gs>
                  <a:gs pos="100000">
                    <a:srgbClr val="FFFFFF"/>
                  </a:gs>
                </a:gsLst>
                <a:lin ang="5400000" scaled="0"/>
              </a:gradFill>
              <a:latin typeface="Segoe Light" pitchFamily="34" charset="0"/>
            </a:endParaRPr>
          </a:p>
        </p:txBody>
      </p:sp>
      <p:sp>
        <p:nvSpPr>
          <p:cNvPr id="6" name="Rectangle 5"/>
          <p:cNvSpPr/>
          <p:nvPr/>
        </p:nvSpPr>
        <p:spPr bwMode="auto">
          <a:xfrm>
            <a:off x="509666" y="3087974"/>
            <a:ext cx="3972393" cy="914400"/>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spc="-150" dirty="0" err="1" smtClean="0">
                <a:gradFill>
                  <a:gsLst>
                    <a:gs pos="0">
                      <a:srgbClr val="FFFFFF"/>
                    </a:gs>
                    <a:gs pos="100000">
                      <a:srgbClr val="FFFFFF"/>
                    </a:gs>
                  </a:gsLst>
                  <a:lin ang="5400000" scaled="0"/>
                </a:gradFill>
                <a:latin typeface="Segoe Light" pitchFamily="34" charset="0"/>
              </a:rPr>
              <a:t>myKinect_SkeletonFrameReady</a:t>
            </a:r>
            <a:endParaRPr lang="en-GB" sz="2200" spc="-150" dirty="0" smtClean="0">
              <a:gradFill>
                <a:gsLst>
                  <a:gs pos="0">
                    <a:srgbClr val="FFFFFF"/>
                  </a:gs>
                  <a:gs pos="100000">
                    <a:srgbClr val="FFFFFF"/>
                  </a:gs>
                </a:gsLst>
                <a:lin ang="5400000" scaled="0"/>
              </a:gradFill>
              <a:latin typeface="Segoe Light" pitchFamily="34" charset="0"/>
            </a:endParaRPr>
          </a:p>
        </p:txBody>
      </p:sp>
      <p:sp>
        <p:nvSpPr>
          <p:cNvPr id="7" name="Rectangle 6"/>
          <p:cNvSpPr/>
          <p:nvPr/>
        </p:nvSpPr>
        <p:spPr bwMode="auto">
          <a:xfrm>
            <a:off x="5561351" y="3087974"/>
            <a:ext cx="2458387" cy="914400"/>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spc="-150" dirty="0" smtClean="0">
                <a:gradFill>
                  <a:gsLst>
                    <a:gs pos="0">
                      <a:srgbClr val="FFFFFF"/>
                    </a:gs>
                    <a:gs pos="100000">
                      <a:srgbClr val="FFFFFF"/>
                    </a:gs>
                  </a:gsLst>
                  <a:lin ang="5400000" scaled="0"/>
                </a:gradFill>
                <a:latin typeface="Segoe Light" pitchFamily="34" charset="0"/>
              </a:rPr>
              <a:t>Draw</a:t>
            </a:r>
          </a:p>
        </p:txBody>
      </p:sp>
      <p:sp>
        <p:nvSpPr>
          <p:cNvPr id="8" name="Right Arrow 7"/>
          <p:cNvSpPr/>
          <p:nvPr/>
        </p:nvSpPr>
        <p:spPr bwMode="auto">
          <a:xfrm rot="18514169">
            <a:off x="2293404" y="2214755"/>
            <a:ext cx="794479" cy="794479"/>
          </a:xfrm>
          <a:prstGeom prst="rightArrow">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
        <p:nvSpPr>
          <p:cNvPr id="11" name="Right Arrow 10"/>
          <p:cNvSpPr/>
          <p:nvPr/>
        </p:nvSpPr>
        <p:spPr bwMode="auto">
          <a:xfrm rot="2630347">
            <a:off x="5725777" y="2129068"/>
            <a:ext cx="794479" cy="794479"/>
          </a:xfrm>
          <a:prstGeom prst="rightArrow">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94280795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Skeletons and joints</a:t>
            </a:r>
            <a:endParaRPr lang="en-GB" dirty="0"/>
          </a:p>
        </p:txBody>
      </p:sp>
      <p:sp>
        <p:nvSpPr>
          <p:cNvPr id="3" name="Content Placeholder 2"/>
          <p:cNvSpPr>
            <a:spLocks noGrp="1"/>
          </p:cNvSpPr>
          <p:nvPr>
            <p:ph idx="1"/>
          </p:nvPr>
        </p:nvSpPr>
        <p:spPr>
          <a:xfrm>
            <a:off x="380770" y="1371600"/>
            <a:ext cx="8363938" cy="4228850"/>
          </a:xfrm>
        </p:spPr>
        <p:txBody>
          <a:bodyPr/>
          <a:lstStyle/>
          <a:p>
            <a:r>
              <a:rPr lang="en-GB" dirty="0" smtClean="0"/>
              <a:t>The skeleton information contains 20 joint values</a:t>
            </a:r>
          </a:p>
          <a:p>
            <a:r>
              <a:rPr lang="en-GB" dirty="0" smtClean="0"/>
              <a:t>Each joint value contains the position of the joint and information about the quality of the data</a:t>
            </a:r>
          </a:p>
          <a:p>
            <a:pPr lvl="1"/>
            <a:r>
              <a:rPr lang="en-GB" b="1" dirty="0" err="1" smtClean="0"/>
              <a:t>NotTracked</a:t>
            </a:r>
            <a:r>
              <a:rPr lang="en-GB" dirty="0" smtClean="0"/>
              <a:t> – not visible to be tracked</a:t>
            </a:r>
          </a:p>
          <a:p>
            <a:pPr lvl="1"/>
            <a:r>
              <a:rPr lang="en-GB" b="1" dirty="0" smtClean="0"/>
              <a:t>Inferred</a:t>
            </a:r>
            <a:r>
              <a:rPr lang="en-GB" dirty="0" smtClean="0"/>
              <a:t> – calculated based on other joints</a:t>
            </a:r>
          </a:p>
          <a:p>
            <a:pPr lvl="1"/>
            <a:r>
              <a:rPr lang="en-GB" b="1" dirty="0" smtClean="0"/>
              <a:t>Tracked</a:t>
            </a:r>
            <a:r>
              <a:rPr lang="en-GB" dirty="0" smtClean="0"/>
              <a:t> – visible and tracked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17</a:t>
            </a:fld>
            <a:endParaRPr lang="en-US" dirty="0"/>
          </a:p>
        </p:txBody>
      </p:sp>
    </p:spTree>
    <p:extLst>
      <p:ext uri="{BB962C8B-B14F-4D97-AF65-F5344CB8AC3E}">
        <p14:creationId xmlns:p14="http://schemas.microsoft.com/office/powerpoint/2010/main" val="22435505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Joints collection</a:t>
            </a:r>
            <a:endParaRPr lang="en-GB" dirty="0"/>
          </a:p>
        </p:txBody>
      </p:sp>
      <p:sp>
        <p:nvSpPr>
          <p:cNvPr id="5" name="Content Placeholder 4"/>
          <p:cNvSpPr>
            <a:spLocks noGrp="1"/>
          </p:cNvSpPr>
          <p:nvPr>
            <p:ph idx="1"/>
          </p:nvPr>
        </p:nvSpPr>
        <p:spPr>
          <a:xfrm>
            <a:off x="380770" y="2233534"/>
            <a:ext cx="8363938" cy="4265783"/>
          </a:xfrm>
        </p:spPr>
        <p:txBody>
          <a:bodyPr/>
          <a:lstStyle/>
          <a:p>
            <a:r>
              <a:rPr lang="en-GB" dirty="0" smtClean="0"/>
              <a:t>A skeleton contains a collection of joints that define its position</a:t>
            </a:r>
          </a:p>
          <a:p>
            <a:r>
              <a:rPr lang="en-GB" dirty="0" smtClean="0"/>
              <a:t>The collection can be indexed to find the required </a:t>
            </a:r>
            <a:r>
              <a:rPr lang="en-GB" dirty="0">
                <a:solidFill>
                  <a:srgbClr val="2B91AF"/>
                </a:solidFill>
                <a:latin typeface="Consolas"/>
              </a:rPr>
              <a:t>Joint</a:t>
            </a:r>
          </a:p>
          <a:p>
            <a:pPr lvl="1"/>
            <a:r>
              <a:rPr lang="en-GB" dirty="0" smtClean="0"/>
              <a:t>The </a:t>
            </a:r>
            <a:r>
              <a:rPr lang="en-GB" sz="3600" dirty="0" err="1" smtClean="0">
                <a:solidFill>
                  <a:srgbClr val="2B91AF"/>
                </a:solidFill>
                <a:latin typeface="Consolas"/>
              </a:rPr>
              <a:t>JointType</a:t>
            </a:r>
            <a:r>
              <a:rPr lang="en-GB" dirty="0" smtClean="0"/>
              <a:t> </a:t>
            </a:r>
            <a:r>
              <a:rPr lang="en-GB" dirty="0" smtClean="0"/>
              <a:t>class holds values that represent the joint types</a:t>
            </a:r>
          </a:p>
          <a:p>
            <a:r>
              <a:rPr lang="en-GB" dirty="0" smtClean="0"/>
              <a:t>Above is a statement that gets the head joint from the active skeleton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18</a:t>
            </a:fld>
            <a:endParaRPr lang="en-US" dirty="0"/>
          </a:p>
        </p:txBody>
      </p:sp>
      <p:sp>
        <p:nvSpPr>
          <p:cNvPr id="6" name="Text Placeholder 5"/>
          <p:cNvSpPr>
            <a:spLocks noGrp="1"/>
          </p:cNvSpPr>
          <p:nvPr>
            <p:ph type="body" sz="quarter" idx="11"/>
          </p:nvPr>
        </p:nvSpPr>
        <p:spPr>
          <a:xfrm>
            <a:off x="346841" y="1403350"/>
            <a:ext cx="8403021" cy="477805"/>
          </a:xfrm>
        </p:spPr>
        <p:txBody>
          <a:bodyPr/>
          <a:lstStyle/>
          <a:p>
            <a:r>
              <a:rPr lang="en-GB" dirty="0">
                <a:solidFill>
                  <a:srgbClr val="2B91AF"/>
                </a:solidFill>
                <a:latin typeface="Consolas"/>
                <a:ea typeface="Times New Roman"/>
              </a:rPr>
              <a:t>Joint</a:t>
            </a:r>
            <a:r>
              <a:rPr lang="en-GB" dirty="0">
                <a:latin typeface="Times New Roman"/>
                <a:ea typeface="Times New Roman"/>
              </a:rPr>
              <a:t> </a:t>
            </a:r>
            <a:r>
              <a:rPr lang="en-GB" dirty="0" smtClean="0">
                <a:latin typeface="Consolas"/>
                <a:ea typeface="Times New Roman"/>
              </a:rPr>
              <a:t>head </a:t>
            </a:r>
            <a:r>
              <a:rPr lang="en-GB" dirty="0">
                <a:latin typeface="Consolas"/>
                <a:ea typeface="Times New Roman"/>
              </a:rPr>
              <a:t>= </a:t>
            </a:r>
            <a:r>
              <a:rPr lang="en-GB" dirty="0" err="1" smtClean="0">
                <a:latin typeface="Consolas"/>
                <a:ea typeface="Times New Roman"/>
              </a:rPr>
              <a:t>activeSkeleton.Joints</a:t>
            </a:r>
            <a:r>
              <a:rPr lang="en-GB" dirty="0" smtClean="0">
                <a:latin typeface="Consolas"/>
                <a:ea typeface="Times New Roman"/>
              </a:rPr>
              <a:t>[</a:t>
            </a:r>
            <a:r>
              <a:rPr lang="en-GB" dirty="0" err="1" smtClean="0">
                <a:solidFill>
                  <a:srgbClr val="2B91AF"/>
                </a:solidFill>
                <a:latin typeface="Consolas"/>
                <a:ea typeface="Times New Roman"/>
              </a:rPr>
              <a:t>JointType</a:t>
            </a:r>
            <a:r>
              <a:rPr lang="en-GB" dirty="0" err="1" smtClean="0">
                <a:latin typeface="Consolas"/>
                <a:ea typeface="Times New Roman"/>
              </a:rPr>
              <a:t>.Head</a:t>
            </a:r>
            <a:r>
              <a:rPr lang="en-GB" dirty="0">
                <a:latin typeface="Consolas"/>
                <a:ea typeface="Times New Roman"/>
              </a:rPr>
              <a:t>];</a:t>
            </a:r>
          </a:p>
        </p:txBody>
      </p:sp>
    </p:spTree>
    <p:extLst>
      <p:ext uri="{BB962C8B-B14F-4D97-AF65-F5344CB8AC3E}">
        <p14:creationId xmlns:p14="http://schemas.microsoft.com/office/powerpoint/2010/main" val="17716756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Drawing individual “bones”</a:t>
            </a:r>
            <a:endParaRPr lang="en-GB" dirty="0"/>
          </a:p>
        </p:txBody>
      </p:sp>
      <p:sp>
        <p:nvSpPr>
          <p:cNvPr id="6" name="Content Placeholder 5"/>
          <p:cNvSpPr>
            <a:spLocks noGrp="1"/>
          </p:cNvSpPr>
          <p:nvPr>
            <p:ph idx="1"/>
          </p:nvPr>
        </p:nvSpPr>
        <p:spPr>
          <a:xfrm>
            <a:off x="380770" y="2593298"/>
            <a:ext cx="8363938" cy="2714589"/>
          </a:xfrm>
        </p:spPr>
        <p:txBody>
          <a:bodyPr/>
          <a:lstStyle/>
          <a:p>
            <a:r>
              <a:rPr lang="en-GB" dirty="0" smtClean="0"/>
              <a:t>The </a:t>
            </a:r>
            <a:r>
              <a:rPr lang="en-GB" dirty="0" err="1">
                <a:latin typeface="Consolas" pitchFamily="49" charset="0"/>
                <a:cs typeface="Consolas" pitchFamily="49" charset="0"/>
              </a:rPr>
              <a:t>drawBone</a:t>
            </a:r>
            <a:r>
              <a:rPr lang="en-GB" dirty="0" smtClean="0"/>
              <a:t> method draws a bone that links two joints together</a:t>
            </a:r>
          </a:p>
          <a:p>
            <a:r>
              <a:rPr lang="en-GB" dirty="0" smtClean="0"/>
              <a:t>It is supplied with the colour to draw the bone</a:t>
            </a:r>
          </a:p>
          <a:p>
            <a:r>
              <a:rPr lang="en-GB" dirty="0" smtClean="0"/>
              <a:t>By making the appropriate calls to </a:t>
            </a:r>
            <a:r>
              <a:rPr lang="en-GB" dirty="0" err="1">
                <a:latin typeface="Consolas" pitchFamily="49" charset="0"/>
                <a:cs typeface="Consolas" pitchFamily="49" charset="0"/>
              </a:rPr>
              <a:t>drawBone</a:t>
            </a:r>
            <a:r>
              <a:rPr lang="en-GB" dirty="0" smtClean="0"/>
              <a:t> the program can draw the entire skeleton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19</a:t>
            </a:fld>
            <a:endParaRPr lang="en-US" dirty="0"/>
          </a:p>
        </p:txBody>
      </p:sp>
      <p:sp>
        <p:nvSpPr>
          <p:cNvPr id="7" name="Text Placeholder 6"/>
          <p:cNvSpPr>
            <a:spLocks noGrp="1"/>
          </p:cNvSpPr>
          <p:nvPr>
            <p:ph type="body" sz="quarter" idx="11"/>
          </p:nvPr>
        </p:nvSpPr>
        <p:spPr>
          <a:xfrm>
            <a:off x="346841" y="1403350"/>
            <a:ext cx="8403021" cy="1142602"/>
          </a:xfrm>
        </p:spPr>
        <p:txBody>
          <a:bodyPr/>
          <a:lstStyle/>
          <a:p>
            <a:r>
              <a:rPr lang="en-GB" dirty="0" err="1" smtClean="0">
                <a:latin typeface="Consolas"/>
              </a:rPr>
              <a:t>drawBone</a:t>
            </a:r>
            <a:r>
              <a:rPr lang="en-GB" dirty="0" smtClean="0">
                <a:latin typeface="Consolas"/>
              </a:rPr>
              <a:t>(</a:t>
            </a:r>
            <a:r>
              <a:rPr lang="en-GB" dirty="0" err="1" smtClean="0">
                <a:latin typeface="Consolas"/>
              </a:rPr>
              <a:t>skel.Joints</a:t>
            </a:r>
            <a:r>
              <a:rPr lang="en-GB" dirty="0" smtClean="0">
                <a:latin typeface="Consolas"/>
              </a:rPr>
              <a:t>[</a:t>
            </a:r>
            <a:r>
              <a:rPr lang="en-GB" dirty="0" err="1" smtClean="0">
                <a:solidFill>
                  <a:srgbClr val="2B91AF"/>
                </a:solidFill>
                <a:latin typeface="Consolas"/>
              </a:rPr>
              <a:t>JointType</a:t>
            </a:r>
            <a:r>
              <a:rPr lang="en-GB" dirty="0" err="1" smtClean="0">
                <a:solidFill>
                  <a:prstClr val="black"/>
                </a:solidFill>
                <a:latin typeface="Consolas"/>
              </a:rPr>
              <a:t>.Head</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skel.Joints</a:t>
            </a:r>
            <a:r>
              <a:rPr lang="en-GB" dirty="0" smtClean="0">
                <a:solidFill>
                  <a:prstClr val="black"/>
                </a:solidFill>
                <a:latin typeface="Consolas"/>
              </a:rPr>
              <a:t>[</a:t>
            </a:r>
            <a:r>
              <a:rPr lang="en-GB" dirty="0" err="1" smtClean="0">
                <a:solidFill>
                  <a:srgbClr val="2B91AF"/>
                </a:solidFill>
                <a:latin typeface="Consolas"/>
              </a:rPr>
              <a:t>JointType</a:t>
            </a:r>
            <a:r>
              <a:rPr lang="en-GB" dirty="0" err="1" smtClean="0">
                <a:solidFill>
                  <a:prstClr val="black"/>
                </a:solidFill>
                <a:latin typeface="Consolas"/>
              </a:rPr>
              <a:t>.ShoulderCenter</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col);</a:t>
            </a:r>
            <a:endParaRPr lang="en-GB" dirty="0"/>
          </a:p>
        </p:txBody>
      </p:sp>
    </p:spTree>
    <p:extLst>
      <p:ext uri="{BB962C8B-B14F-4D97-AF65-F5344CB8AC3E}">
        <p14:creationId xmlns:p14="http://schemas.microsoft.com/office/powerpoint/2010/main" val="24816175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a:xfrm>
            <a:off x="380770" y="1371600"/>
            <a:ext cx="8363938" cy="2936188"/>
          </a:xfrm>
        </p:spPr>
        <p:txBody>
          <a:bodyPr>
            <a:spAutoFit/>
          </a:bodyPr>
          <a:lstStyle/>
          <a:p>
            <a:r>
              <a:rPr lang="en-GB" dirty="0" smtClean="0"/>
              <a:t>People tracking with Kinect</a:t>
            </a:r>
          </a:p>
          <a:p>
            <a:r>
              <a:rPr lang="en-GB" dirty="0" smtClean="0"/>
              <a:t>Kinect skeleton data</a:t>
            </a:r>
          </a:p>
          <a:p>
            <a:r>
              <a:rPr lang="en-GB" dirty="0" smtClean="0"/>
              <a:t>Setting up the Kinect skeleton tracking</a:t>
            </a:r>
          </a:p>
          <a:p>
            <a:r>
              <a:rPr lang="en-GB" dirty="0" smtClean="0"/>
              <a:t>Skeletons and joints</a:t>
            </a:r>
          </a:p>
          <a:p>
            <a:r>
              <a:rPr lang="en-GB" dirty="0" smtClean="0"/>
              <a:t>Drawing a skeleton in XNA</a:t>
            </a:r>
          </a:p>
        </p:txBody>
      </p:sp>
      <p:sp>
        <p:nvSpPr>
          <p:cNvPr id="4" name="Slide Number Placeholder 3"/>
          <p:cNvSpPr>
            <a:spLocks noGrp="1"/>
          </p:cNvSpPr>
          <p:nvPr>
            <p:ph type="sldNum" sz="quarter" idx="10"/>
          </p:nvPr>
        </p:nvSpPr>
        <p:spPr/>
        <p:txBody>
          <a:bodyPr/>
          <a:lstStyle/>
          <a:p>
            <a:fld id="{271031BA-9959-4FE2-909F-37D65262A7B4}" type="slidenum">
              <a:rPr lang="en-US" smtClean="0"/>
              <a:pPr/>
              <a:t>2</a:t>
            </a:fld>
            <a:endParaRPr lang="en-US" dirty="0"/>
          </a:p>
        </p:txBody>
      </p:sp>
    </p:spTree>
    <p:extLst>
      <p:ext uri="{BB962C8B-B14F-4D97-AF65-F5344CB8AC3E}">
        <p14:creationId xmlns:p14="http://schemas.microsoft.com/office/powerpoint/2010/main" val="5925485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Joint positions and the screen</a:t>
            </a:r>
            <a:endParaRPr lang="en-GB" dirty="0"/>
          </a:p>
        </p:txBody>
      </p:sp>
      <p:sp>
        <p:nvSpPr>
          <p:cNvPr id="3" name="Content Placeholder 2"/>
          <p:cNvSpPr>
            <a:spLocks noGrp="1"/>
          </p:cNvSpPr>
          <p:nvPr>
            <p:ph idx="1"/>
          </p:nvPr>
        </p:nvSpPr>
        <p:spPr>
          <a:xfrm>
            <a:off x="380770" y="1371600"/>
            <a:ext cx="8363938" cy="4210383"/>
          </a:xfrm>
        </p:spPr>
        <p:txBody>
          <a:bodyPr/>
          <a:lstStyle/>
          <a:p>
            <a:r>
              <a:rPr lang="en-GB" dirty="0" smtClean="0"/>
              <a:t>The position of each joint is given in three dimensions (X, Y and Z)</a:t>
            </a:r>
          </a:p>
          <a:p>
            <a:r>
              <a:rPr lang="en-GB" dirty="0" smtClean="0"/>
              <a:t>The 3D position of a joint must be mapped into 2D coordinates to set the position of the joint on the screen</a:t>
            </a:r>
          </a:p>
          <a:p>
            <a:r>
              <a:rPr lang="en-GB" dirty="0" smtClean="0"/>
              <a:t>The Kinect SDK provides a method that will take 3D values and return the 2D position in the </a:t>
            </a:r>
            <a:r>
              <a:rPr lang="en-GB" dirty="0" smtClean="0"/>
              <a:t>colour video image </a:t>
            </a:r>
            <a:r>
              <a:rPr lang="en-GB" dirty="0" smtClean="0"/>
              <a:t>of that joint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20</a:t>
            </a:fld>
            <a:endParaRPr lang="en-US" dirty="0"/>
          </a:p>
        </p:txBody>
      </p:sp>
    </p:spTree>
    <p:extLst>
      <p:ext uri="{BB962C8B-B14F-4D97-AF65-F5344CB8AC3E}">
        <p14:creationId xmlns:p14="http://schemas.microsoft.com/office/powerpoint/2010/main" val="33905959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a:t>MapSkeletonPointToColor</a:t>
            </a:r>
            <a:endParaRPr lang="en-GB" dirty="0"/>
          </a:p>
        </p:txBody>
      </p:sp>
      <p:sp>
        <p:nvSpPr>
          <p:cNvPr id="6" name="Content Placeholder 5"/>
          <p:cNvSpPr>
            <a:spLocks noGrp="1"/>
          </p:cNvSpPr>
          <p:nvPr>
            <p:ph idx="1"/>
          </p:nvPr>
        </p:nvSpPr>
        <p:spPr>
          <a:xfrm>
            <a:off x="380770" y="3226279"/>
            <a:ext cx="8363938" cy="3213187"/>
          </a:xfrm>
        </p:spPr>
        <p:txBody>
          <a:bodyPr/>
          <a:lstStyle/>
          <a:p>
            <a:r>
              <a:rPr lang="en-GB" dirty="0" smtClean="0"/>
              <a:t>The method takes the position of a joint and </a:t>
            </a:r>
            <a:r>
              <a:rPr lang="en-GB" dirty="0" smtClean="0"/>
              <a:t>works out the  </a:t>
            </a:r>
            <a:r>
              <a:rPr lang="en-GB" dirty="0" smtClean="0"/>
              <a:t>x and y </a:t>
            </a:r>
            <a:r>
              <a:rPr lang="en-GB" dirty="0" smtClean="0"/>
              <a:t>positions in the colour image frame of that point</a:t>
            </a:r>
          </a:p>
          <a:p>
            <a:r>
              <a:rPr lang="en-GB" dirty="0" smtClean="0"/>
              <a:t>The method is told the target resolution </a:t>
            </a:r>
            <a:endParaRPr lang="en-GB" dirty="0" smtClean="0"/>
          </a:p>
          <a:p>
            <a:r>
              <a:rPr lang="en-GB" dirty="0" smtClean="0"/>
              <a:t>The result is returned as a value of type </a:t>
            </a:r>
            <a:r>
              <a:rPr lang="en-GB" dirty="0" err="1">
                <a:solidFill>
                  <a:srgbClr val="2B91AF"/>
                </a:solidFill>
                <a:latin typeface="Consolas"/>
              </a:rPr>
              <a:t>ColorImagePoint</a:t>
            </a:r>
            <a:endParaRPr lang="en-GB" dirty="0">
              <a:solidFill>
                <a:srgbClr val="2B91AF"/>
              </a:solidFill>
              <a:latin typeface="Consolas"/>
            </a:endParaRPr>
          </a:p>
        </p:txBody>
      </p:sp>
      <p:sp>
        <p:nvSpPr>
          <p:cNvPr id="4" name="Slide Number Placeholder 3"/>
          <p:cNvSpPr>
            <a:spLocks noGrp="1"/>
          </p:cNvSpPr>
          <p:nvPr>
            <p:ph type="sldNum" sz="quarter" idx="10"/>
          </p:nvPr>
        </p:nvSpPr>
        <p:spPr/>
        <p:txBody>
          <a:bodyPr/>
          <a:lstStyle/>
          <a:p>
            <a:fld id="{271031BA-9959-4FE2-909F-37D65262A7B4}" type="slidenum">
              <a:rPr lang="en-US" smtClean="0"/>
              <a:pPr/>
              <a:t>21</a:t>
            </a:fld>
            <a:endParaRPr lang="en-US" dirty="0"/>
          </a:p>
        </p:txBody>
      </p:sp>
      <p:sp>
        <p:nvSpPr>
          <p:cNvPr id="7" name="Text Placeholder 6"/>
          <p:cNvSpPr>
            <a:spLocks noGrp="1"/>
          </p:cNvSpPr>
          <p:nvPr>
            <p:ph type="body" sz="quarter" idx="11"/>
          </p:nvPr>
        </p:nvSpPr>
        <p:spPr>
          <a:xfrm>
            <a:off x="346841" y="1403350"/>
            <a:ext cx="8403021" cy="1622734"/>
          </a:xfrm>
        </p:spPr>
        <p:txBody>
          <a:bodyPr/>
          <a:lstStyle/>
          <a:p>
            <a:r>
              <a:rPr lang="en-GB" dirty="0" err="1">
                <a:solidFill>
                  <a:srgbClr val="2B91AF"/>
                </a:solidFill>
                <a:latin typeface="Consolas"/>
              </a:rPr>
              <a:t>ColorImagePoint</a:t>
            </a:r>
            <a:r>
              <a:rPr lang="en-GB" dirty="0">
                <a:solidFill>
                  <a:prstClr val="black"/>
                </a:solidFill>
                <a:latin typeface="Consolas"/>
              </a:rPr>
              <a:t> </a:t>
            </a:r>
            <a:r>
              <a:rPr lang="en-GB" dirty="0" err="1">
                <a:solidFill>
                  <a:prstClr val="black"/>
                </a:solidFill>
                <a:latin typeface="Consolas"/>
              </a:rPr>
              <a:t>headPos</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myKinect.MapSkeletonPointToColor</a:t>
            </a:r>
            <a:r>
              <a:rPr lang="en-GB" dirty="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head.Position</a:t>
            </a:r>
            <a:r>
              <a:rPr lang="en-GB" dirty="0">
                <a:solidFill>
                  <a:prstClr val="black"/>
                </a:solidFill>
                <a:latin typeface="Consolas"/>
              </a:rPr>
              <a:t>,</a:t>
            </a:r>
          </a:p>
          <a:p>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r>
              <a:rPr lang="en-GB" dirty="0">
                <a:solidFill>
                  <a:prstClr val="black"/>
                </a:solidFill>
                <a:latin typeface="Consolas"/>
              </a:rPr>
              <a:t>);</a:t>
            </a:r>
          </a:p>
        </p:txBody>
      </p:sp>
    </p:spTree>
    <p:extLst>
      <p:ext uri="{BB962C8B-B14F-4D97-AF65-F5344CB8AC3E}">
        <p14:creationId xmlns:p14="http://schemas.microsoft.com/office/powerpoint/2010/main" val="33006466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story so far…</a:t>
            </a:r>
            <a:endParaRPr lang="en-GB" dirty="0"/>
          </a:p>
        </p:txBody>
      </p:sp>
      <p:sp>
        <p:nvSpPr>
          <p:cNvPr id="3" name="Content Placeholder 2"/>
          <p:cNvSpPr>
            <a:spLocks noGrp="1"/>
          </p:cNvSpPr>
          <p:nvPr>
            <p:ph idx="1"/>
          </p:nvPr>
        </p:nvSpPr>
        <p:spPr>
          <a:xfrm>
            <a:off x="380770" y="1371600"/>
            <a:ext cx="8363938" cy="4819781"/>
          </a:xfrm>
        </p:spPr>
        <p:txBody>
          <a:bodyPr/>
          <a:lstStyle/>
          <a:p>
            <a:r>
              <a:rPr lang="en-GB" dirty="0" smtClean="0"/>
              <a:t>The program wants to draw the skeleton by drawing lines between the joint positions</a:t>
            </a:r>
          </a:p>
          <a:p>
            <a:r>
              <a:rPr lang="en-GB" dirty="0" smtClean="0"/>
              <a:t>It needs to know the start and end points of the lines it will draw</a:t>
            </a:r>
          </a:p>
          <a:p>
            <a:r>
              <a:rPr lang="en-GB" dirty="0" smtClean="0"/>
              <a:t>The positions of the joints are given in 3D in front of the sensor</a:t>
            </a:r>
          </a:p>
          <a:p>
            <a:r>
              <a:rPr lang="en-GB" dirty="0" smtClean="0"/>
              <a:t>The </a:t>
            </a:r>
            <a:r>
              <a:rPr lang="en-GB" dirty="0" err="1">
                <a:solidFill>
                  <a:prstClr val="black"/>
                </a:solidFill>
                <a:latin typeface="Consolas"/>
              </a:rPr>
              <a:t>MapSkeletonPointToColor</a:t>
            </a:r>
            <a:r>
              <a:rPr lang="en-GB" dirty="0" smtClean="0"/>
              <a:t> </a:t>
            </a:r>
            <a:r>
              <a:rPr lang="en-GB" dirty="0" smtClean="0"/>
              <a:t>method takes a 3D position and returns the distance across and down the </a:t>
            </a:r>
            <a:r>
              <a:rPr lang="en-GB" dirty="0" smtClean="0"/>
              <a:t>colour frame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22</a:t>
            </a:fld>
            <a:endParaRPr lang="en-US" dirty="0"/>
          </a:p>
        </p:txBody>
      </p:sp>
    </p:spTree>
    <p:extLst>
      <p:ext uri="{BB962C8B-B14F-4D97-AF65-F5344CB8AC3E}">
        <p14:creationId xmlns:p14="http://schemas.microsoft.com/office/powerpoint/2010/main" val="42518884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Finding the draw position</a:t>
            </a:r>
            <a:endParaRPr lang="en-GB" dirty="0"/>
          </a:p>
        </p:txBody>
      </p:sp>
      <p:sp>
        <p:nvSpPr>
          <p:cNvPr id="6" name="Content Placeholder 5"/>
          <p:cNvSpPr>
            <a:spLocks noGrp="1"/>
          </p:cNvSpPr>
          <p:nvPr>
            <p:ph idx="1"/>
          </p:nvPr>
        </p:nvSpPr>
        <p:spPr>
          <a:xfrm>
            <a:off x="380770" y="2536166"/>
            <a:ext cx="8363938" cy="2603790"/>
          </a:xfrm>
        </p:spPr>
        <p:txBody>
          <a:bodyPr/>
          <a:lstStyle/>
          <a:p>
            <a:r>
              <a:rPr lang="en-GB" dirty="0" smtClean="0"/>
              <a:t>This statement creates a new vector that gives the drawing position for the joint</a:t>
            </a:r>
          </a:p>
          <a:p>
            <a:r>
              <a:rPr lang="en-GB" dirty="0" smtClean="0"/>
              <a:t>It multiplies the width and height of the screen by the joint position values returned by </a:t>
            </a:r>
            <a:r>
              <a:rPr lang="en-GB" dirty="0" err="1">
                <a:solidFill>
                  <a:prstClr val="black"/>
                </a:solidFill>
                <a:latin typeface="Consolas"/>
              </a:rPr>
              <a:t>MapSkeletonPointToColor</a:t>
            </a:r>
            <a:r>
              <a:rPr lang="en-GB" dirty="0" smtClean="0"/>
              <a:t>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23</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a:solidFill>
                  <a:srgbClr val="2B91AF"/>
                </a:solidFill>
                <a:latin typeface="Consolas"/>
              </a:rPr>
              <a:t>Vector2</a:t>
            </a:r>
            <a:r>
              <a:rPr lang="en-GB" dirty="0">
                <a:solidFill>
                  <a:prstClr val="black"/>
                </a:solidFill>
                <a:latin typeface="Consolas"/>
              </a:rPr>
              <a:t> j1V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(j1P.X, j1P.Y);</a:t>
            </a:r>
          </a:p>
        </p:txBody>
      </p:sp>
    </p:spTree>
    <p:extLst>
      <p:ext uri="{BB962C8B-B14F-4D97-AF65-F5344CB8AC3E}">
        <p14:creationId xmlns:p14="http://schemas.microsoft.com/office/powerpoint/2010/main" val="28592597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drawBone</a:t>
            </a:r>
            <a:r>
              <a:rPr lang="en-GB" dirty="0" smtClean="0"/>
              <a:t> method</a:t>
            </a:r>
            <a:endParaRPr lang="en-GB" dirty="0"/>
          </a:p>
        </p:txBody>
      </p:sp>
      <p:sp>
        <p:nvSpPr>
          <p:cNvPr id="3" name="Content Placeholder 2"/>
          <p:cNvSpPr>
            <a:spLocks noGrp="1"/>
          </p:cNvSpPr>
          <p:nvPr>
            <p:ph idx="1"/>
          </p:nvPr>
        </p:nvSpPr>
        <p:spPr>
          <a:xfrm>
            <a:off x="380770" y="5801192"/>
            <a:ext cx="8363938" cy="498598"/>
          </a:xfrm>
        </p:spPr>
        <p:txBody>
          <a:bodyPr/>
          <a:lstStyle/>
          <a:p>
            <a:r>
              <a:rPr lang="en-GB" dirty="0" smtClean="0"/>
              <a:t>This draws a bone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24</a:t>
            </a:fld>
            <a:endParaRPr lang="en-US" dirty="0"/>
          </a:p>
        </p:txBody>
      </p:sp>
      <p:sp>
        <p:nvSpPr>
          <p:cNvPr id="5" name="Text Placeholder 4"/>
          <p:cNvSpPr>
            <a:spLocks noGrp="1"/>
          </p:cNvSpPr>
          <p:nvPr>
            <p:ph type="body" sz="quarter" idx="11"/>
          </p:nvPr>
        </p:nvSpPr>
        <p:spPr>
          <a:xfrm>
            <a:off x="346841" y="1034322"/>
            <a:ext cx="8647257" cy="465125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drawBone</a:t>
            </a:r>
            <a:r>
              <a:rPr lang="en-GB" dirty="0">
                <a:solidFill>
                  <a:prstClr val="black"/>
                </a:solidFill>
                <a:latin typeface="Consolas"/>
              </a:rPr>
              <a:t>(</a:t>
            </a:r>
            <a:r>
              <a:rPr lang="en-GB" dirty="0">
                <a:solidFill>
                  <a:srgbClr val="2B91AF"/>
                </a:solidFill>
                <a:latin typeface="Consolas"/>
              </a:rPr>
              <a:t>Joint</a:t>
            </a:r>
            <a:r>
              <a:rPr lang="en-GB" dirty="0">
                <a:solidFill>
                  <a:prstClr val="black"/>
                </a:solidFill>
                <a:latin typeface="Consolas"/>
              </a:rPr>
              <a:t> j1, </a:t>
            </a:r>
            <a:r>
              <a:rPr lang="en-GB" dirty="0">
                <a:solidFill>
                  <a:srgbClr val="2B91AF"/>
                </a:solidFill>
                <a:latin typeface="Consolas"/>
              </a:rPr>
              <a:t>Joint</a:t>
            </a:r>
            <a:r>
              <a:rPr lang="en-GB" dirty="0">
                <a:solidFill>
                  <a:prstClr val="black"/>
                </a:solidFill>
                <a:latin typeface="Consolas"/>
              </a:rPr>
              <a:t> j2, </a:t>
            </a:r>
            <a:r>
              <a:rPr lang="en-GB" dirty="0" err="1">
                <a:solidFill>
                  <a:srgbClr val="2B91AF"/>
                </a:solidFill>
                <a:latin typeface="Consolas"/>
              </a:rPr>
              <a:t>Color</a:t>
            </a:r>
            <a:r>
              <a:rPr lang="en-GB" dirty="0">
                <a:solidFill>
                  <a:prstClr val="black"/>
                </a:solidFill>
                <a:latin typeface="Consolas"/>
              </a:rPr>
              <a:t>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j1P = </a:t>
            </a:r>
            <a:r>
              <a:rPr lang="en-GB" dirty="0" err="1">
                <a:solidFill>
                  <a:prstClr val="black"/>
                </a:solidFill>
                <a:latin typeface="Consolas"/>
              </a:rPr>
              <a:t>myKinect.MapSkeletonPointToColor</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prstClr val="black"/>
                </a:solidFill>
                <a:latin typeface="Consolas"/>
              </a:rPr>
              <a:t>j1.Position, </a:t>
            </a:r>
          </a:p>
          <a:p>
            <a:r>
              <a:rPr lang="en-GB" dirty="0" smtClean="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j1V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(j1P.X, j1P.Y);</a:t>
            </a:r>
          </a:p>
          <a:p>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j2P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j2.Position</a:t>
            </a:r>
            <a:r>
              <a:rPr lang="en-GB" dirty="0">
                <a:solidFill>
                  <a:prstClr val="black"/>
                </a:solidFill>
                <a:latin typeface="Consolas"/>
              </a:rPr>
              <a:t>, </a:t>
            </a:r>
          </a:p>
          <a:p>
            <a:r>
              <a:rPr lang="en-GB" dirty="0">
                <a:solidFill>
                  <a:prstClr val="black"/>
                </a:solidFill>
                <a:latin typeface="Consolas"/>
              </a:rPr>
              <a:t>        </a:t>
            </a:r>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j2V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(j2P.X, j2P.Y);</a:t>
            </a:r>
          </a:p>
          <a:p>
            <a:r>
              <a:rPr lang="en-GB" dirty="0" smtClean="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(j1V, j2V,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3786902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drawBone</a:t>
            </a:r>
            <a:r>
              <a:rPr lang="en-GB" dirty="0" smtClean="0"/>
              <a:t> method</a:t>
            </a:r>
            <a:endParaRPr lang="en-GB" dirty="0"/>
          </a:p>
        </p:txBody>
      </p:sp>
      <p:sp>
        <p:nvSpPr>
          <p:cNvPr id="3" name="Content Placeholder 2"/>
          <p:cNvSpPr>
            <a:spLocks noGrp="1"/>
          </p:cNvSpPr>
          <p:nvPr>
            <p:ph idx="1"/>
          </p:nvPr>
        </p:nvSpPr>
        <p:spPr>
          <a:xfrm>
            <a:off x="380770" y="5801192"/>
            <a:ext cx="8363938" cy="498598"/>
          </a:xfrm>
        </p:spPr>
        <p:txBody>
          <a:bodyPr/>
          <a:lstStyle/>
          <a:p>
            <a:r>
              <a:rPr lang="en-GB" dirty="0" smtClean="0"/>
              <a:t>Convert the position into a 2D value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25</a:t>
            </a:fld>
            <a:endParaRPr lang="en-US" dirty="0"/>
          </a:p>
        </p:txBody>
      </p:sp>
      <p:sp>
        <p:nvSpPr>
          <p:cNvPr id="5" name="Text Placeholder 4"/>
          <p:cNvSpPr>
            <a:spLocks noGrp="1"/>
          </p:cNvSpPr>
          <p:nvPr>
            <p:ph type="body" sz="quarter" idx="11"/>
          </p:nvPr>
        </p:nvSpPr>
        <p:spPr>
          <a:xfrm>
            <a:off x="346841" y="1034322"/>
            <a:ext cx="8647257" cy="465125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drawBone</a:t>
            </a:r>
            <a:r>
              <a:rPr lang="en-GB" dirty="0">
                <a:solidFill>
                  <a:prstClr val="black"/>
                </a:solidFill>
                <a:latin typeface="Consolas"/>
              </a:rPr>
              <a:t>(</a:t>
            </a:r>
            <a:r>
              <a:rPr lang="en-GB" dirty="0">
                <a:solidFill>
                  <a:srgbClr val="2B91AF"/>
                </a:solidFill>
                <a:latin typeface="Consolas"/>
              </a:rPr>
              <a:t>Joint</a:t>
            </a:r>
            <a:r>
              <a:rPr lang="en-GB" dirty="0">
                <a:solidFill>
                  <a:prstClr val="black"/>
                </a:solidFill>
                <a:latin typeface="Consolas"/>
              </a:rPr>
              <a:t> j1, </a:t>
            </a:r>
            <a:r>
              <a:rPr lang="en-GB" dirty="0">
                <a:solidFill>
                  <a:srgbClr val="2B91AF"/>
                </a:solidFill>
                <a:latin typeface="Consolas"/>
              </a:rPr>
              <a:t>Joint</a:t>
            </a:r>
            <a:r>
              <a:rPr lang="en-GB" dirty="0">
                <a:solidFill>
                  <a:prstClr val="black"/>
                </a:solidFill>
                <a:latin typeface="Consolas"/>
              </a:rPr>
              <a:t> j2, </a:t>
            </a:r>
            <a:r>
              <a:rPr lang="en-GB" dirty="0" err="1">
                <a:solidFill>
                  <a:srgbClr val="2B91AF"/>
                </a:solidFill>
                <a:latin typeface="Consolas"/>
              </a:rPr>
              <a:t>Color</a:t>
            </a:r>
            <a:r>
              <a:rPr lang="en-GB" dirty="0">
                <a:solidFill>
                  <a:prstClr val="black"/>
                </a:solidFill>
                <a:latin typeface="Consolas"/>
              </a:rPr>
              <a:t>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j1P = </a:t>
            </a:r>
            <a:r>
              <a:rPr lang="en-GB" dirty="0" err="1">
                <a:solidFill>
                  <a:prstClr val="black"/>
                </a:solidFill>
                <a:latin typeface="Consolas"/>
              </a:rPr>
              <a:t>myKinect.MapSkeletonPointToColor</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prstClr val="black"/>
                </a:solidFill>
                <a:latin typeface="Consolas"/>
              </a:rPr>
              <a:t>j1.Position, </a:t>
            </a:r>
          </a:p>
          <a:p>
            <a:r>
              <a:rPr lang="en-GB" dirty="0" smtClean="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j1V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(j1P.X, j1P.Y);</a:t>
            </a:r>
          </a:p>
          <a:p>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j2P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j2.Position</a:t>
            </a:r>
            <a:r>
              <a:rPr lang="en-GB" dirty="0">
                <a:solidFill>
                  <a:prstClr val="black"/>
                </a:solidFill>
                <a:latin typeface="Consolas"/>
              </a:rPr>
              <a:t>, </a:t>
            </a:r>
          </a:p>
          <a:p>
            <a:r>
              <a:rPr lang="en-GB" dirty="0">
                <a:solidFill>
                  <a:prstClr val="black"/>
                </a:solidFill>
                <a:latin typeface="Consolas"/>
              </a:rPr>
              <a:t>        </a:t>
            </a:r>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j2V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(j2P.X, j2P.Y);</a:t>
            </a:r>
          </a:p>
          <a:p>
            <a:r>
              <a:rPr lang="en-GB" dirty="0" smtClean="0">
                <a:solidFill>
                  <a:prstClr val="black"/>
                </a:solidFill>
                <a:latin typeface="Consolas"/>
              </a:rPr>
              <a:t> </a:t>
            </a:r>
            <a:r>
              <a:rPr lang="en-GB" dirty="0" err="1" smtClean="0">
                <a:solidFill>
                  <a:prstClr val="black"/>
                </a:solidFill>
                <a:latin typeface="Consolas"/>
              </a:rPr>
              <a:t>drawLine</a:t>
            </a:r>
            <a:r>
              <a:rPr lang="en-GB" dirty="0" smtClean="0">
                <a:solidFill>
                  <a:prstClr val="black"/>
                </a:solidFill>
                <a:latin typeface="Consolas"/>
              </a:rPr>
              <a:t>(j1V</a:t>
            </a:r>
            <a:r>
              <a:rPr lang="en-GB" dirty="0">
                <a:solidFill>
                  <a:prstClr val="black"/>
                </a:solidFill>
                <a:latin typeface="Consolas"/>
              </a:rPr>
              <a:t>, j2V,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p>
        </p:txBody>
      </p:sp>
      <p:sp>
        <p:nvSpPr>
          <p:cNvPr id="6" name="Rectangle 5"/>
          <p:cNvSpPr/>
          <p:nvPr/>
        </p:nvSpPr>
        <p:spPr bwMode="auto">
          <a:xfrm>
            <a:off x="483079" y="1767708"/>
            <a:ext cx="8384876" cy="1125393"/>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6277039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drawBone</a:t>
            </a:r>
            <a:r>
              <a:rPr lang="en-GB" dirty="0" smtClean="0"/>
              <a:t> method</a:t>
            </a:r>
            <a:endParaRPr lang="en-GB" dirty="0"/>
          </a:p>
        </p:txBody>
      </p:sp>
      <p:sp>
        <p:nvSpPr>
          <p:cNvPr id="3" name="Content Placeholder 2"/>
          <p:cNvSpPr>
            <a:spLocks noGrp="1"/>
          </p:cNvSpPr>
          <p:nvPr>
            <p:ph idx="1"/>
          </p:nvPr>
        </p:nvSpPr>
        <p:spPr>
          <a:xfrm>
            <a:off x="380770" y="5801192"/>
            <a:ext cx="8363938" cy="498598"/>
          </a:xfrm>
        </p:spPr>
        <p:txBody>
          <a:bodyPr/>
          <a:lstStyle/>
          <a:p>
            <a:r>
              <a:rPr lang="en-GB" dirty="0" smtClean="0"/>
              <a:t>Make a vector from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26</a:t>
            </a:fld>
            <a:endParaRPr lang="en-US" dirty="0"/>
          </a:p>
        </p:txBody>
      </p:sp>
      <p:sp>
        <p:nvSpPr>
          <p:cNvPr id="5" name="Text Placeholder 4"/>
          <p:cNvSpPr>
            <a:spLocks noGrp="1"/>
          </p:cNvSpPr>
          <p:nvPr>
            <p:ph type="body" sz="quarter" idx="11"/>
          </p:nvPr>
        </p:nvSpPr>
        <p:spPr>
          <a:xfrm>
            <a:off x="346841" y="1034322"/>
            <a:ext cx="8647257" cy="465125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drawBone</a:t>
            </a:r>
            <a:r>
              <a:rPr lang="en-GB" dirty="0">
                <a:solidFill>
                  <a:prstClr val="black"/>
                </a:solidFill>
                <a:latin typeface="Consolas"/>
              </a:rPr>
              <a:t>(</a:t>
            </a:r>
            <a:r>
              <a:rPr lang="en-GB" dirty="0">
                <a:solidFill>
                  <a:srgbClr val="2B91AF"/>
                </a:solidFill>
                <a:latin typeface="Consolas"/>
              </a:rPr>
              <a:t>Joint</a:t>
            </a:r>
            <a:r>
              <a:rPr lang="en-GB" dirty="0">
                <a:solidFill>
                  <a:prstClr val="black"/>
                </a:solidFill>
                <a:latin typeface="Consolas"/>
              </a:rPr>
              <a:t> j1, </a:t>
            </a:r>
            <a:r>
              <a:rPr lang="en-GB" dirty="0">
                <a:solidFill>
                  <a:srgbClr val="2B91AF"/>
                </a:solidFill>
                <a:latin typeface="Consolas"/>
              </a:rPr>
              <a:t>Joint</a:t>
            </a:r>
            <a:r>
              <a:rPr lang="en-GB" dirty="0">
                <a:solidFill>
                  <a:prstClr val="black"/>
                </a:solidFill>
                <a:latin typeface="Consolas"/>
              </a:rPr>
              <a:t> j2, </a:t>
            </a:r>
            <a:r>
              <a:rPr lang="en-GB" dirty="0" err="1">
                <a:solidFill>
                  <a:srgbClr val="2B91AF"/>
                </a:solidFill>
                <a:latin typeface="Consolas"/>
              </a:rPr>
              <a:t>Color</a:t>
            </a:r>
            <a:r>
              <a:rPr lang="en-GB" dirty="0">
                <a:solidFill>
                  <a:prstClr val="black"/>
                </a:solidFill>
                <a:latin typeface="Consolas"/>
              </a:rPr>
              <a:t>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j1P = </a:t>
            </a:r>
            <a:r>
              <a:rPr lang="en-GB" dirty="0" err="1">
                <a:solidFill>
                  <a:prstClr val="black"/>
                </a:solidFill>
                <a:latin typeface="Consolas"/>
              </a:rPr>
              <a:t>myKinect.MapSkeletonPointToColor</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prstClr val="black"/>
                </a:solidFill>
                <a:latin typeface="Consolas"/>
              </a:rPr>
              <a:t>j1.Position, </a:t>
            </a:r>
          </a:p>
          <a:p>
            <a:r>
              <a:rPr lang="en-GB" dirty="0" smtClean="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j1V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(j1P.X, j1P.Y);</a:t>
            </a:r>
          </a:p>
          <a:p>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j2P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j2.Position</a:t>
            </a:r>
            <a:r>
              <a:rPr lang="en-GB" dirty="0">
                <a:solidFill>
                  <a:prstClr val="black"/>
                </a:solidFill>
                <a:latin typeface="Consolas"/>
              </a:rPr>
              <a:t>, </a:t>
            </a:r>
          </a:p>
          <a:p>
            <a:r>
              <a:rPr lang="en-GB" dirty="0">
                <a:solidFill>
                  <a:prstClr val="black"/>
                </a:solidFill>
                <a:latin typeface="Consolas"/>
              </a:rPr>
              <a:t>        </a:t>
            </a:r>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j2V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(j2P.X, j2P.Y);</a:t>
            </a:r>
          </a:p>
          <a:p>
            <a:r>
              <a:rPr lang="en-GB" dirty="0" smtClean="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(j1V, j2V,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p>
        </p:txBody>
      </p:sp>
      <p:sp>
        <p:nvSpPr>
          <p:cNvPr id="6" name="Rectangle 5"/>
          <p:cNvSpPr/>
          <p:nvPr/>
        </p:nvSpPr>
        <p:spPr bwMode="auto">
          <a:xfrm>
            <a:off x="948905" y="2790855"/>
            <a:ext cx="6055744" cy="562697"/>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3330139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drawBone</a:t>
            </a:r>
            <a:r>
              <a:rPr lang="en-GB" dirty="0" smtClean="0"/>
              <a:t> method</a:t>
            </a:r>
            <a:endParaRPr lang="en-GB" dirty="0"/>
          </a:p>
        </p:txBody>
      </p:sp>
      <p:sp>
        <p:nvSpPr>
          <p:cNvPr id="3" name="Content Placeholder 2"/>
          <p:cNvSpPr>
            <a:spLocks noGrp="1"/>
          </p:cNvSpPr>
          <p:nvPr>
            <p:ph idx="1"/>
          </p:nvPr>
        </p:nvSpPr>
        <p:spPr>
          <a:xfrm>
            <a:off x="380770" y="5801192"/>
            <a:ext cx="8363938" cy="498598"/>
          </a:xfrm>
        </p:spPr>
        <p:txBody>
          <a:bodyPr/>
          <a:lstStyle/>
          <a:p>
            <a:r>
              <a:rPr lang="en-GB" dirty="0" smtClean="0"/>
              <a:t>Repeat for the other joint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27</a:t>
            </a:fld>
            <a:endParaRPr lang="en-US" dirty="0"/>
          </a:p>
        </p:txBody>
      </p:sp>
      <p:sp>
        <p:nvSpPr>
          <p:cNvPr id="5" name="Text Placeholder 4"/>
          <p:cNvSpPr>
            <a:spLocks noGrp="1"/>
          </p:cNvSpPr>
          <p:nvPr>
            <p:ph type="body" sz="quarter" idx="11"/>
          </p:nvPr>
        </p:nvSpPr>
        <p:spPr>
          <a:xfrm>
            <a:off x="346841" y="1034322"/>
            <a:ext cx="8647257" cy="465125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drawBone</a:t>
            </a:r>
            <a:r>
              <a:rPr lang="en-GB" dirty="0">
                <a:solidFill>
                  <a:prstClr val="black"/>
                </a:solidFill>
                <a:latin typeface="Consolas"/>
              </a:rPr>
              <a:t>(</a:t>
            </a:r>
            <a:r>
              <a:rPr lang="en-GB" dirty="0">
                <a:solidFill>
                  <a:srgbClr val="2B91AF"/>
                </a:solidFill>
                <a:latin typeface="Consolas"/>
              </a:rPr>
              <a:t>Joint</a:t>
            </a:r>
            <a:r>
              <a:rPr lang="en-GB" dirty="0">
                <a:solidFill>
                  <a:prstClr val="black"/>
                </a:solidFill>
                <a:latin typeface="Consolas"/>
              </a:rPr>
              <a:t> j1, </a:t>
            </a:r>
            <a:r>
              <a:rPr lang="en-GB" dirty="0">
                <a:solidFill>
                  <a:srgbClr val="2B91AF"/>
                </a:solidFill>
                <a:latin typeface="Consolas"/>
              </a:rPr>
              <a:t>Joint</a:t>
            </a:r>
            <a:r>
              <a:rPr lang="en-GB" dirty="0">
                <a:solidFill>
                  <a:prstClr val="black"/>
                </a:solidFill>
                <a:latin typeface="Consolas"/>
              </a:rPr>
              <a:t> j2, </a:t>
            </a:r>
            <a:r>
              <a:rPr lang="en-GB" dirty="0" err="1">
                <a:solidFill>
                  <a:srgbClr val="2B91AF"/>
                </a:solidFill>
                <a:latin typeface="Consolas"/>
              </a:rPr>
              <a:t>Color</a:t>
            </a:r>
            <a:r>
              <a:rPr lang="en-GB" dirty="0">
                <a:solidFill>
                  <a:prstClr val="black"/>
                </a:solidFill>
                <a:latin typeface="Consolas"/>
              </a:rPr>
              <a:t>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j1P = </a:t>
            </a:r>
            <a:r>
              <a:rPr lang="en-GB" dirty="0" err="1">
                <a:solidFill>
                  <a:prstClr val="black"/>
                </a:solidFill>
                <a:latin typeface="Consolas"/>
              </a:rPr>
              <a:t>myKinect.MapSkeletonPointToColor</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prstClr val="black"/>
                </a:solidFill>
                <a:latin typeface="Consolas"/>
              </a:rPr>
              <a:t>j1.Position, </a:t>
            </a:r>
          </a:p>
          <a:p>
            <a:r>
              <a:rPr lang="en-GB" dirty="0" smtClean="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j1V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(j1P.X, j1P.Y);</a:t>
            </a:r>
          </a:p>
          <a:p>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j2P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j2.Position</a:t>
            </a:r>
            <a:r>
              <a:rPr lang="en-GB" dirty="0">
                <a:solidFill>
                  <a:prstClr val="black"/>
                </a:solidFill>
                <a:latin typeface="Consolas"/>
              </a:rPr>
              <a:t>, </a:t>
            </a:r>
          </a:p>
          <a:p>
            <a:r>
              <a:rPr lang="en-GB" dirty="0">
                <a:solidFill>
                  <a:prstClr val="black"/>
                </a:solidFill>
                <a:latin typeface="Consolas"/>
              </a:rPr>
              <a:t>        </a:t>
            </a:r>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j2V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(j2P.X, j2P.Y);</a:t>
            </a:r>
          </a:p>
          <a:p>
            <a:r>
              <a:rPr lang="en-GB" dirty="0" smtClean="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(j1V, j2V,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p>
        </p:txBody>
      </p:sp>
      <p:sp>
        <p:nvSpPr>
          <p:cNvPr id="6" name="Rectangle 5"/>
          <p:cNvSpPr/>
          <p:nvPr/>
        </p:nvSpPr>
        <p:spPr bwMode="auto">
          <a:xfrm>
            <a:off x="534836" y="3337498"/>
            <a:ext cx="8315865" cy="1527800"/>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1515886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drawBone</a:t>
            </a:r>
            <a:r>
              <a:rPr lang="en-GB" dirty="0" smtClean="0"/>
              <a:t> method</a:t>
            </a:r>
            <a:endParaRPr lang="en-GB" dirty="0"/>
          </a:p>
        </p:txBody>
      </p:sp>
      <p:sp>
        <p:nvSpPr>
          <p:cNvPr id="3" name="Content Placeholder 2"/>
          <p:cNvSpPr>
            <a:spLocks noGrp="1"/>
          </p:cNvSpPr>
          <p:nvPr>
            <p:ph idx="1"/>
          </p:nvPr>
        </p:nvSpPr>
        <p:spPr>
          <a:xfrm>
            <a:off x="380770" y="5801192"/>
            <a:ext cx="8363938" cy="498598"/>
          </a:xfrm>
        </p:spPr>
        <p:txBody>
          <a:bodyPr/>
          <a:lstStyle/>
          <a:p>
            <a:r>
              <a:rPr lang="en-GB" dirty="0" smtClean="0"/>
              <a:t>Draw th</a:t>
            </a:r>
            <a:r>
              <a:rPr lang="en-GB" dirty="0" smtClean="0"/>
              <a:t>e line that links the bones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28</a:t>
            </a:fld>
            <a:endParaRPr lang="en-US" dirty="0"/>
          </a:p>
        </p:txBody>
      </p:sp>
      <p:sp>
        <p:nvSpPr>
          <p:cNvPr id="5" name="Text Placeholder 4"/>
          <p:cNvSpPr>
            <a:spLocks noGrp="1"/>
          </p:cNvSpPr>
          <p:nvPr>
            <p:ph type="body" sz="quarter" idx="11"/>
          </p:nvPr>
        </p:nvSpPr>
        <p:spPr>
          <a:xfrm>
            <a:off x="346841" y="1034322"/>
            <a:ext cx="8647257" cy="465125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drawBone</a:t>
            </a:r>
            <a:r>
              <a:rPr lang="en-GB" dirty="0">
                <a:solidFill>
                  <a:prstClr val="black"/>
                </a:solidFill>
                <a:latin typeface="Consolas"/>
              </a:rPr>
              <a:t>(</a:t>
            </a:r>
            <a:r>
              <a:rPr lang="en-GB" dirty="0">
                <a:solidFill>
                  <a:srgbClr val="2B91AF"/>
                </a:solidFill>
                <a:latin typeface="Consolas"/>
              </a:rPr>
              <a:t>Joint</a:t>
            </a:r>
            <a:r>
              <a:rPr lang="en-GB" dirty="0">
                <a:solidFill>
                  <a:prstClr val="black"/>
                </a:solidFill>
                <a:latin typeface="Consolas"/>
              </a:rPr>
              <a:t> j1, </a:t>
            </a:r>
            <a:r>
              <a:rPr lang="en-GB" dirty="0">
                <a:solidFill>
                  <a:srgbClr val="2B91AF"/>
                </a:solidFill>
                <a:latin typeface="Consolas"/>
              </a:rPr>
              <a:t>Joint</a:t>
            </a:r>
            <a:r>
              <a:rPr lang="en-GB" dirty="0">
                <a:solidFill>
                  <a:prstClr val="black"/>
                </a:solidFill>
                <a:latin typeface="Consolas"/>
              </a:rPr>
              <a:t> j2, </a:t>
            </a:r>
            <a:r>
              <a:rPr lang="en-GB" dirty="0" err="1">
                <a:solidFill>
                  <a:srgbClr val="2B91AF"/>
                </a:solidFill>
                <a:latin typeface="Consolas"/>
              </a:rPr>
              <a:t>Color</a:t>
            </a:r>
            <a:r>
              <a:rPr lang="en-GB" dirty="0">
                <a:solidFill>
                  <a:prstClr val="black"/>
                </a:solidFill>
                <a:latin typeface="Consolas"/>
              </a:rPr>
              <a:t>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j1P = </a:t>
            </a:r>
            <a:r>
              <a:rPr lang="en-GB" dirty="0" err="1">
                <a:solidFill>
                  <a:prstClr val="black"/>
                </a:solidFill>
                <a:latin typeface="Consolas"/>
              </a:rPr>
              <a:t>myKinect.MapSkeletonPointToColor</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a:solidFill>
                  <a:prstClr val="black"/>
                </a:solidFill>
                <a:latin typeface="Consolas"/>
              </a:rPr>
              <a:t>j1.Position, </a:t>
            </a:r>
          </a:p>
          <a:p>
            <a:r>
              <a:rPr lang="en-GB" dirty="0" smtClean="0">
                <a:solidFill>
                  <a:prstClr val="black"/>
                </a:solidFill>
                <a:latin typeface="Consolas"/>
              </a:rPr>
              <a:t>           </a:t>
            </a:r>
            <a:r>
              <a:rPr lang="en-GB" dirty="0">
                <a:solidFill>
                  <a:srgbClr val="2B91AF"/>
                </a:solidFill>
                <a:latin typeface="Consolas"/>
              </a:rPr>
              <a:t>ColorImageFormat</a:t>
            </a:r>
            <a:r>
              <a:rPr lang="en-GB" dirty="0">
                <a:solidFill>
                  <a:prstClr val="black"/>
                </a:solidFill>
                <a:latin typeface="Consolas"/>
              </a:rPr>
              <a:t>.RgbResolution640x480Fps30);</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j1V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(j1P.X, j1P.Y);</a:t>
            </a:r>
          </a:p>
          <a:p>
            <a:r>
              <a:rPr lang="en-GB" dirty="0" smtClean="0">
                <a:solidFill>
                  <a:prstClr val="black"/>
                </a:solidFill>
                <a:latin typeface="Consolas"/>
              </a:rPr>
              <a:t> </a:t>
            </a:r>
            <a:r>
              <a:rPr lang="en-GB" dirty="0" err="1">
                <a:solidFill>
                  <a:srgbClr val="2B91AF"/>
                </a:solidFill>
                <a:latin typeface="Consolas"/>
              </a:rPr>
              <a:t>ColorImagePoint</a:t>
            </a:r>
            <a:r>
              <a:rPr lang="en-GB" dirty="0">
                <a:solidFill>
                  <a:prstClr val="black"/>
                </a:solidFill>
                <a:latin typeface="Consolas"/>
              </a:rPr>
              <a:t> j2P = </a:t>
            </a:r>
            <a:r>
              <a:rPr lang="en-GB" dirty="0" err="1">
                <a:solidFill>
                  <a:prstClr val="black"/>
                </a:solidFill>
                <a:latin typeface="Consolas"/>
              </a:rPr>
              <a:t>myKinect.MapSkeletonPointToColor</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   j2.Position</a:t>
            </a:r>
            <a:r>
              <a:rPr lang="en-GB" dirty="0">
                <a:solidFill>
                  <a:prstClr val="black"/>
                </a:solidFill>
                <a:latin typeface="Consolas"/>
              </a:rPr>
              <a:t>, </a:t>
            </a:r>
          </a:p>
          <a:p>
            <a:r>
              <a:rPr lang="en-GB" dirty="0">
                <a:solidFill>
                  <a:prstClr val="black"/>
                </a:solidFill>
                <a:latin typeface="Consolas"/>
              </a:rPr>
              <a:t>        </a:t>
            </a:r>
            <a:r>
              <a:rPr lang="en-GB" dirty="0" smtClean="0">
                <a:solidFill>
                  <a:prstClr val="black"/>
                </a:solidFill>
                <a:latin typeface="Consolas"/>
              </a:rPr>
              <a:t>   </a:t>
            </a:r>
            <a:r>
              <a:rPr lang="en-GB" dirty="0" smtClean="0">
                <a:solidFill>
                  <a:srgbClr val="2B91AF"/>
                </a:solidFill>
                <a:latin typeface="Consolas"/>
              </a:rPr>
              <a:t>ColorImageFormat</a:t>
            </a:r>
            <a:r>
              <a:rPr lang="en-GB" dirty="0" smtClean="0">
                <a:solidFill>
                  <a:prstClr val="black"/>
                </a:solidFill>
                <a:latin typeface="Consolas"/>
              </a:rPr>
              <a:t>.RgbResolution640x480Fps30</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j2V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(j2P.X, j2P.Y);</a:t>
            </a:r>
          </a:p>
          <a:p>
            <a:r>
              <a:rPr lang="en-GB" dirty="0" smtClean="0">
                <a:solidFill>
                  <a:prstClr val="black"/>
                </a:solidFill>
                <a:latin typeface="Consolas"/>
              </a:rPr>
              <a:t> </a:t>
            </a:r>
            <a:r>
              <a:rPr lang="en-GB" dirty="0" err="1" smtClean="0">
                <a:solidFill>
                  <a:prstClr val="black"/>
                </a:solidFill>
                <a:latin typeface="Consolas"/>
              </a:rPr>
              <a:t>drawLine</a:t>
            </a:r>
            <a:r>
              <a:rPr lang="en-GB" dirty="0" smtClean="0">
                <a:solidFill>
                  <a:prstClr val="black"/>
                </a:solidFill>
                <a:latin typeface="Consolas"/>
              </a:rPr>
              <a:t>(j1V</a:t>
            </a:r>
            <a:r>
              <a:rPr lang="en-GB" dirty="0">
                <a:solidFill>
                  <a:prstClr val="black"/>
                </a:solidFill>
                <a:latin typeface="Consolas"/>
              </a:rPr>
              <a:t>, j2V, col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endParaRPr lang="en-GB" dirty="0"/>
          </a:p>
        </p:txBody>
      </p:sp>
      <p:sp>
        <p:nvSpPr>
          <p:cNvPr id="6" name="Rectangle 5"/>
          <p:cNvSpPr/>
          <p:nvPr/>
        </p:nvSpPr>
        <p:spPr bwMode="auto">
          <a:xfrm>
            <a:off x="534838" y="4865298"/>
            <a:ext cx="3640348" cy="392040"/>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4252045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Drawing lines in XNA</a:t>
            </a:r>
            <a:endParaRPr lang="en-GB" dirty="0"/>
          </a:p>
        </p:txBody>
      </p:sp>
      <p:sp>
        <p:nvSpPr>
          <p:cNvPr id="7" name="Content Placeholder 6"/>
          <p:cNvSpPr>
            <a:spLocks noGrp="1"/>
          </p:cNvSpPr>
          <p:nvPr>
            <p:ph idx="1"/>
          </p:nvPr>
        </p:nvSpPr>
        <p:spPr>
          <a:xfrm>
            <a:off x="380770" y="1371600"/>
            <a:ext cx="8363938" cy="4321183"/>
          </a:xfrm>
        </p:spPr>
        <p:txBody>
          <a:bodyPr/>
          <a:lstStyle/>
          <a:p>
            <a:r>
              <a:rPr lang="en-GB" dirty="0" smtClean="0"/>
              <a:t>We now have the start and end position of the bone we want to draw on the screen</a:t>
            </a:r>
          </a:p>
          <a:p>
            <a:r>
              <a:rPr lang="en-GB" dirty="0" smtClean="0"/>
              <a:t>Unfortunately XNA does not provide a line drawing method</a:t>
            </a:r>
          </a:p>
          <a:p>
            <a:r>
              <a:rPr lang="en-GB" dirty="0" smtClean="0"/>
              <a:t>We have to provide our own line drawing routine</a:t>
            </a:r>
          </a:p>
          <a:p>
            <a:r>
              <a:rPr lang="en-GB" dirty="0" smtClean="0"/>
              <a:t>The easiest way to do this is to scale a texture to turn it into a long thin line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29</a:t>
            </a:fld>
            <a:endParaRPr lang="en-US" dirty="0"/>
          </a:p>
        </p:txBody>
      </p:sp>
    </p:spTree>
    <p:extLst>
      <p:ext uri="{BB962C8B-B14F-4D97-AF65-F5344CB8AC3E}">
        <p14:creationId xmlns:p14="http://schemas.microsoft.com/office/powerpoint/2010/main" val="12298098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Kinect Skeleton Tracking</a:t>
            </a:r>
            <a:endParaRPr lang="en-GB" dirty="0"/>
          </a:p>
        </p:txBody>
      </p:sp>
      <p:sp>
        <p:nvSpPr>
          <p:cNvPr id="3" name="Content Placeholder 2"/>
          <p:cNvSpPr>
            <a:spLocks noGrp="1"/>
          </p:cNvSpPr>
          <p:nvPr>
            <p:ph idx="1"/>
          </p:nvPr>
        </p:nvSpPr>
        <p:spPr>
          <a:xfrm>
            <a:off x="380770" y="1371600"/>
            <a:ext cx="8363938" cy="3687163"/>
          </a:xfrm>
        </p:spPr>
        <p:txBody>
          <a:bodyPr/>
          <a:lstStyle/>
          <a:p>
            <a:r>
              <a:rPr lang="en-GB" dirty="0" smtClean="0"/>
              <a:t>The Kinect sensor provides depth information that is used by the Kinect SDK to track the position of people standing in front of the sensor</a:t>
            </a:r>
          </a:p>
          <a:p>
            <a:r>
              <a:rPr lang="en-GB" dirty="0" smtClean="0"/>
              <a:t>The software can track up to 6 people</a:t>
            </a:r>
          </a:p>
          <a:p>
            <a:pPr lvl="1"/>
            <a:r>
              <a:rPr lang="en-GB" dirty="0" smtClean="0"/>
              <a:t>2 tracked in detail</a:t>
            </a:r>
          </a:p>
          <a:p>
            <a:pPr lvl="1"/>
            <a:r>
              <a:rPr lang="en-GB" dirty="0" smtClean="0"/>
              <a:t>4 tracked by position only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a:t>
            </a:fld>
            <a:endParaRPr lang="en-US" dirty="0"/>
          </a:p>
        </p:txBody>
      </p:sp>
    </p:spTree>
    <p:extLst>
      <p:ext uri="{BB962C8B-B14F-4D97-AF65-F5344CB8AC3E}">
        <p14:creationId xmlns:p14="http://schemas.microsoft.com/office/powerpoint/2010/main" val="35188274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dot texture</a:t>
            </a:r>
            <a:endParaRPr lang="en-GB" dirty="0"/>
          </a:p>
        </p:txBody>
      </p:sp>
      <p:sp>
        <p:nvSpPr>
          <p:cNvPr id="6" name="Content Placeholder 5"/>
          <p:cNvSpPr>
            <a:spLocks noGrp="1"/>
          </p:cNvSpPr>
          <p:nvPr>
            <p:ph idx="1"/>
          </p:nvPr>
        </p:nvSpPr>
        <p:spPr>
          <a:xfrm>
            <a:off x="380770" y="2428407"/>
            <a:ext cx="8363938" cy="4198072"/>
          </a:xfrm>
        </p:spPr>
        <p:txBody>
          <a:bodyPr/>
          <a:lstStyle/>
          <a:p>
            <a:r>
              <a:rPr lang="en-GB" dirty="0" smtClean="0"/>
              <a:t>The </a:t>
            </a:r>
            <a:r>
              <a:rPr lang="en-GB" dirty="0" err="1">
                <a:latin typeface="Consolas" pitchFamily="49" charset="0"/>
                <a:cs typeface="Consolas" pitchFamily="49" charset="0"/>
              </a:rPr>
              <a:t>lineDot</a:t>
            </a:r>
            <a:r>
              <a:rPr lang="en-GB" dirty="0" smtClean="0"/>
              <a:t> texture is a 4x4 white texture which is transformed into a line with the required direction and length</a:t>
            </a:r>
          </a:p>
          <a:p>
            <a:pPr lvl="1"/>
            <a:r>
              <a:rPr lang="en-GB" dirty="0" smtClean="0"/>
              <a:t>Remember that the </a:t>
            </a:r>
            <a:r>
              <a:rPr lang="en-GB" dirty="0" err="1" smtClean="0"/>
              <a:t>SpriteBatch</a:t>
            </a:r>
            <a:r>
              <a:rPr lang="en-GB" dirty="0" smtClean="0"/>
              <a:t> Draw method can rotate and scale textures</a:t>
            </a:r>
          </a:p>
          <a:p>
            <a:r>
              <a:rPr lang="en-GB" dirty="0" smtClean="0"/>
              <a:t>The dot can also be drawn in different colours</a:t>
            </a:r>
          </a:p>
          <a:p>
            <a:r>
              <a:rPr lang="en-GB" dirty="0" smtClean="0"/>
              <a:t>You can get interesting effects by drawing other textures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30</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a:solidFill>
                  <a:srgbClr val="2B91AF"/>
                </a:solidFill>
                <a:latin typeface="Consolas"/>
              </a:rPr>
              <a:t>Texture2D</a:t>
            </a:r>
            <a:r>
              <a:rPr lang="en-GB" dirty="0">
                <a:solidFill>
                  <a:prstClr val="black"/>
                </a:solidFill>
                <a:latin typeface="Consolas"/>
              </a:rPr>
              <a:t> </a:t>
            </a:r>
            <a:r>
              <a:rPr lang="en-GB" dirty="0" err="1">
                <a:solidFill>
                  <a:prstClr val="black"/>
                </a:solidFill>
                <a:latin typeface="Consolas"/>
              </a:rPr>
              <a:t>lineDot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6118796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drawLine</a:t>
            </a:r>
            <a:r>
              <a:rPr lang="en-GB" dirty="0" smtClean="0"/>
              <a:t> method</a:t>
            </a:r>
            <a:endParaRPr lang="en-GB" dirty="0"/>
          </a:p>
        </p:txBody>
      </p:sp>
      <p:sp>
        <p:nvSpPr>
          <p:cNvPr id="3" name="Content Placeholder 2"/>
          <p:cNvSpPr>
            <a:spLocks noGrp="1"/>
          </p:cNvSpPr>
          <p:nvPr>
            <p:ph idx="1"/>
          </p:nvPr>
        </p:nvSpPr>
        <p:spPr>
          <a:xfrm>
            <a:off x="380770" y="5591330"/>
            <a:ext cx="8363938" cy="498598"/>
          </a:xfrm>
        </p:spPr>
        <p:txBody>
          <a:bodyPr/>
          <a:lstStyle/>
          <a:p>
            <a:r>
              <a:rPr lang="en-GB" dirty="0" smtClean="0"/>
              <a:t>We can use this to draw a line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31</a:t>
            </a:fld>
            <a:endParaRPr lang="en-US" dirty="0"/>
          </a:p>
        </p:txBody>
      </p:sp>
      <p:sp>
        <p:nvSpPr>
          <p:cNvPr id="5" name="Text Placeholder 4"/>
          <p:cNvSpPr>
            <a:spLocks noGrp="1"/>
          </p:cNvSpPr>
          <p:nvPr>
            <p:ph type="body" sz="quarter" idx="11"/>
          </p:nvPr>
        </p:nvSpPr>
        <p:spPr>
          <a:xfrm>
            <a:off x="346841" y="1124262"/>
            <a:ext cx="8403021" cy="431885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v1, </a:t>
            </a:r>
            <a:r>
              <a:rPr lang="en-GB" dirty="0">
                <a:solidFill>
                  <a:srgbClr val="2B91AF"/>
                </a:solidFill>
                <a:latin typeface="Consolas"/>
              </a:rPr>
              <a:t>Vector2</a:t>
            </a:r>
            <a:r>
              <a:rPr lang="en-GB" dirty="0">
                <a:solidFill>
                  <a:prstClr val="black"/>
                </a:solidFill>
                <a:latin typeface="Consolas"/>
              </a:rPr>
              <a:t> v2, </a:t>
            </a:r>
            <a:r>
              <a:rPr lang="en-GB" dirty="0" err="1">
                <a:solidFill>
                  <a:srgbClr val="2B91AF"/>
                </a:solidFill>
                <a:latin typeface="Consolas"/>
              </a:rPr>
              <a:t>Color</a:t>
            </a:r>
            <a:r>
              <a:rPr lang="en-GB" dirty="0">
                <a:solidFill>
                  <a:prstClr val="black"/>
                </a:solidFill>
                <a:latin typeface="Consolas"/>
              </a:rPr>
              <a:t> col)</a:t>
            </a:r>
          </a:p>
          <a:p>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diff = v2 - v1;</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scale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(1.0f, </a:t>
            </a:r>
            <a:r>
              <a:rPr lang="en-GB" dirty="0" err="1">
                <a:solidFill>
                  <a:prstClr val="black"/>
                </a:solidFill>
                <a:latin typeface="Consolas"/>
              </a:rPr>
              <a:t>diff.Length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lineDot.Height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float</a:t>
            </a:r>
            <a:r>
              <a:rPr lang="en-GB" dirty="0">
                <a:solidFill>
                  <a:prstClr val="black"/>
                </a:solidFill>
                <a:latin typeface="Consolas"/>
              </a:rPr>
              <a:t> angle = (</a:t>
            </a:r>
            <a:r>
              <a:rPr lang="en-GB" dirty="0">
                <a:solidFill>
                  <a:srgbClr val="0000FF"/>
                </a:solidFill>
                <a:latin typeface="Consolas"/>
              </a:rPr>
              <a:t>float</a:t>
            </a:r>
            <a:r>
              <a:rPr lang="en-GB" dirty="0">
                <a:solidFill>
                  <a:prstClr val="black"/>
                </a:solidFill>
                <a:latin typeface="Consolas"/>
              </a:rPr>
              <a:t>)(</a:t>
            </a:r>
            <a:r>
              <a:rPr lang="en-GB" dirty="0">
                <a:solidFill>
                  <a:srgbClr val="2B91AF"/>
                </a:solidFill>
                <a:latin typeface="Consolas"/>
              </a:rPr>
              <a:t>Math</a:t>
            </a:r>
            <a:r>
              <a:rPr lang="en-GB" dirty="0">
                <a:solidFill>
                  <a:prstClr val="black"/>
                </a:solidFill>
                <a:latin typeface="Consolas"/>
              </a:rPr>
              <a:t>.Atan2(</a:t>
            </a:r>
            <a:r>
              <a:rPr lang="en-GB" dirty="0" err="1">
                <a:solidFill>
                  <a:prstClr val="black"/>
                </a:solidFill>
                <a:latin typeface="Consolas"/>
              </a:rPr>
              <a:t>diff.Y</a:t>
            </a:r>
            <a:r>
              <a:rPr lang="en-GB" dirty="0">
                <a:solidFill>
                  <a:prstClr val="black"/>
                </a:solidFill>
                <a:latin typeface="Consolas"/>
              </a:rPr>
              <a:t>, </a:t>
            </a:r>
            <a:r>
              <a:rPr lang="en-GB" dirty="0" err="1">
                <a:solidFill>
                  <a:prstClr val="black"/>
                </a:solidFill>
                <a:latin typeface="Consolas"/>
              </a:rPr>
              <a:t>diff.X</a:t>
            </a:r>
            <a:r>
              <a:rPr lang="en-GB" dirty="0">
                <a:solidFill>
                  <a:prstClr val="black"/>
                </a:solidFill>
                <a:latin typeface="Consolas"/>
              </a:rPr>
              <a:t>)) </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MathHelper</a:t>
            </a:r>
            <a:r>
              <a:rPr lang="en-GB" dirty="0" smtClean="0">
                <a:solidFill>
                  <a:prstClr val="black"/>
                </a:solidFill>
                <a:latin typeface="Consolas"/>
              </a:rPr>
              <a:t>.PiOver2</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origin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(0.5f, 0.0f);</a:t>
            </a:r>
          </a:p>
          <a:p>
            <a:r>
              <a:rPr lang="en-GB" dirty="0">
                <a:solidFill>
                  <a:prstClr val="black"/>
                </a:solidFill>
                <a:latin typeface="Consolas"/>
              </a:rPr>
              <a:t>    </a:t>
            </a:r>
            <a:r>
              <a:rPr lang="en-GB" dirty="0" err="1">
                <a:solidFill>
                  <a:prstClr val="black"/>
                </a:solidFill>
                <a:latin typeface="Consolas"/>
              </a:rPr>
              <a:t>spriteBatch.Draw</a:t>
            </a:r>
            <a:r>
              <a:rPr lang="en-GB" dirty="0">
                <a:solidFill>
                  <a:prstClr val="black"/>
                </a:solidFill>
                <a:latin typeface="Consolas"/>
              </a:rPr>
              <a:t>(</a:t>
            </a:r>
            <a:r>
              <a:rPr lang="en-GB" dirty="0" err="1">
                <a:solidFill>
                  <a:prstClr val="black"/>
                </a:solidFill>
                <a:latin typeface="Consolas"/>
              </a:rPr>
              <a:t>lineDot</a:t>
            </a:r>
            <a:r>
              <a:rPr lang="en-GB" dirty="0">
                <a:solidFill>
                  <a:prstClr val="black"/>
                </a:solidFill>
                <a:latin typeface="Consolas"/>
              </a:rPr>
              <a:t>, v1, </a:t>
            </a:r>
            <a:r>
              <a:rPr lang="en-GB" dirty="0">
                <a:solidFill>
                  <a:srgbClr val="0000FF"/>
                </a:solidFill>
                <a:latin typeface="Consolas"/>
              </a:rPr>
              <a:t>null</a:t>
            </a:r>
            <a:r>
              <a:rPr lang="en-GB" dirty="0">
                <a:solidFill>
                  <a:prstClr val="black"/>
                </a:solidFill>
                <a:latin typeface="Consolas"/>
              </a:rPr>
              <a:t>, col, angle,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origin</a:t>
            </a:r>
            <a:r>
              <a:rPr lang="en-GB" dirty="0">
                <a:solidFill>
                  <a:prstClr val="black"/>
                </a:solidFill>
                <a:latin typeface="Consolas"/>
              </a:rPr>
              <a:t>, scale, </a:t>
            </a:r>
            <a:r>
              <a:rPr lang="en-GB" dirty="0" err="1">
                <a:solidFill>
                  <a:srgbClr val="2B91AF"/>
                </a:solidFill>
                <a:latin typeface="Consolas"/>
              </a:rPr>
              <a:t>SpriteEffects</a:t>
            </a:r>
            <a:r>
              <a:rPr lang="en-GB" dirty="0" err="1">
                <a:solidFill>
                  <a:prstClr val="black"/>
                </a:solidFill>
                <a:latin typeface="Consolas"/>
              </a:rPr>
              <a:t>.None</a:t>
            </a:r>
            <a:r>
              <a:rPr lang="en-GB" dirty="0">
                <a:solidFill>
                  <a:prstClr val="black"/>
                </a:solidFill>
                <a:latin typeface="Consolas"/>
              </a:rPr>
              <a:t>, 1.0f);</a:t>
            </a:r>
          </a:p>
          <a:p>
            <a:r>
              <a:rPr lang="en-GB" dirty="0">
                <a:solidFill>
                  <a:prstClr val="black"/>
                </a:solidFill>
                <a:latin typeface="Consolas"/>
              </a:rPr>
              <a:t>}</a:t>
            </a:r>
          </a:p>
        </p:txBody>
      </p:sp>
    </p:spTree>
    <p:extLst>
      <p:ext uri="{BB962C8B-B14F-4D97-AF65-F5344CB8AC3E}">
        <p14:creationId xmlns:p14="http://schemas.microsoft.com/office/powerpoint/2010/main" val="39928491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drawLine</a:t>
            </a:r>
            <a:r>
              <a:rPr lang="en-GB" dirty="0" smtClean="0"/>
              <a:t> method</a:t>
            </a:r>
            <a:endParaRPr lang="en-GB" dirty="0"/>
          </a:p>
        </p:txBody>
      </p:sp>
      <p:sp>
        <p:nvSpPr>
          <p:cNvPr id="3" name="Content Placeholder 2"/>
          <p:cNvSpPr>
            <a:spLocks noGrp="1"/>
          </p:cNvSpPr>
          <p:nvPr>
            <p:ph idx="1"/>
          </p:nvPr>
        </p:nvSpPr>
        <p:spPr>
          <a:xfrm>
            <a:off x="380770" y="5591330"/>
            <a:ext cx="8363938" cy="498598"/>
          </a:xfrm>
        </p:spPr>
        <p:txBody>
          <a:bodyPr/>
          <a:lstStyle/>
          <a:p>
            <a:r>
              <a:rPr lang="en-GB" dirty="0" smtClean="0"/>
              <a:t>Create a vector that joins the two points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32</a:t>
            </a:fld>
            <a:endParaRPr lang="en-US" dirty="0"/>
          </a:p>
        </p:txBody>
      </p:sp>
      <p:sp>
        <p:nvSpPr>
          <p:cNvPr id="5" name="Text Placeholder 4"/>
          <p:cNvSpPr>
            <a:spLocks noGrp="1"/>
          </p:cNvSpPr>
          <p:nvPr>
            <p:ph type="body" sz="quarter" idx="11"/>
          </p:nvPr>
        </p:nvSpPr>
        <p:spPr>
          <a:xfrm>
            <a:off x="346841" y="1124262"/>
            <a:ext cx="8403021" cy="431885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v1, </a:t>
            </a:r>
            <a:r>
              <a:rPr lang="en-GB" dirty="0">
                <a:solidFill>
                  <a:srgbClr val="2B91AF"/>
                </a:solidFill>
                <a:latin typeface="Consolas"/>
              </a:rPr>
              <a:t>Vector2</a:t>
            </a:r>
            <a:r>
              <a:rPr lang="en-GB" dirty="0">
                <a:solidFill>
                  <a:prstClr val="black"/>
                </a:solidFill>
                <a:latin typeface="Consolas"/>
              </a:rPr>
              <a:t> v2, </a:t>
            </a:r>
            <a:r>
              <a:rPr lang="en-GB" dirty="0" err="1">
                <a:solidFill>
                  <a:srgbClr val="2B91AF"/>
                </a:solidFill>
                <a:latin typeface="Consolas"/>
              </a:rPr>
              <a:t>Color</a:t>
            </a:r>
            <a:r>
              <a:rPr lang="en-GB" dirty="0">
                <a:solidFill>
                  <a:prstClr val="black"/>
                </a:solidFill>
                <a:latin typeface="Consolas"/>
              </a:rPr>
              <a:t> col)</a:t>
            </a:r>
          </a:p>
          <a:p>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diff = v2 - v1;</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scale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(1.0f, </a:t>
            </a:r>
            <a:r>
              <a:rPr lang="en-GB" dirty="0" err="1">
                <a:solidFill>
                  <a:prstClr val="black"/>
                </a:solidFill>
                <a:latin typeface="Consolas"/>
              </a:rPr>
              <a:t>diff.Length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lineDot.Height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float</a:t>
            </a:r>
            <a:r>
              <a:rPr lang="en-GB" dirty="0">
                <a:solidFill>
                  <a:prstClr val="black"/>
                </a:solidFill>
                <a:latin typeface="Consolas"/>
              </a:rPr>
              <a:t> angle = (</a:t>
            </a:r>
            <a:r>
              <a:rPr lang="en-GB" dirty="0">
                <a:solidFill>
                  <a:srgbClr val="0000FF"/>
                </a:solidFill>
                <a:latin typeface="Consolas"/>
              </a:rPr>
              <a:t>float</a:t>
            </a:r>
            <a:r>
              <a:rPr lang="en-GB" dirty="0">
                <a:solidFill>
                  <a:prstClr val="black"/>
                </a:solidFill>
                <a:latin typeface="Consolas"/>
              </a:rPr>
              <a:t>)(</a:t>
            </a:r>
            <a:r>
              <a:rPr lang="en-GB" dirty="0">
                <a:solidFill>
                  <a:srgbClr val="2B91AF"/>
                </a:solidFill>
                <a:latin typeface="Consolas"/>
              </a:rPr>
              <a:t>Math</a:t>
            </a:r>
            <a:r>
              <a:rPr lang="en-GB" dirty="0">
                <a:solidFill>
                  <a:prstClr val="black"/>
                </a:solidFill>
                <a:latin typeface="Consolas"/>
              </a:rPr>
              <a:t>.Atan2(</a:t>
            </a:r>
            <a:r>
              <a:rPr lang="en-GB" dirty="0" err="1">
                <a:solidFill>
                  <a:prstClr val="black"/>
                </a:solidFill>
                <a:latin typeface="Consolas"/>
              </a:rPr>
              <a:t>diff.Y</a:t>
            </a:r>
            <a:r>
              <a:rPr lang="en-GB" dirty="0">
                <a:solidFill>
                  <a:prstClr val="black"/>
                </a:solidFill>
                <a:latin typeface="Consolas"/>
              </a:rPr>
              <a:t>, </a:t>
            </a:r>
            <a:r>
              <a:rPr lang="en-GB" dirty="0" err="1">
                <a:solidFill>
                  <a:prstClr val="black"/>
                </a:solidFill>
                <a:latin typeface="Consolas"/>
              </a:rPr>
              <a:t>diff.X</a:t>
            </a:r>
            <a:r>
              <a:rPr lang="en-GB" dirty="0">
                <a:solidFill>
                  <a:prstClr val="black"/>
                </a:solidFill>
                <a:latin typeface="Consolas"/>
              </a:rPr>
              <a:t>)) </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MathHelper</a:t>
            </a:r>
            <a:r>
              <a:rPr lang="en-GB" dirty="0" smtClean="0">
                <a:solidFill>
                  <a:prstClr val="black"/>
                </a:solidFill>
                <a:latin typeface="Consolas"/>
              </a:rPr>
              <a:t>.PiOver2</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origin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(0.5f, 0.0f);</a:t>
            </a:r>
          </a:p>
          <a:p>
            <a:r>
              <a:rPr lang="en-GB" dirty="0">
                <a:solidFill>
                  <a:prstClr val="black"/>
                </a:solidFill>
                <a:latin typeface="Consolas"/>
              </a:rPr>
              <a:t>    </a:t>
            </a:r>
            <a:r>
              <a:rPr lang="en-GB" dirty="0" err="1">
                <a:solidFill>
                  <a:prstClr val="black"/>
                </a:solidFill>
                <a:latin typeface="Consolas"/>
              </a:rPr>
              <a:t>spriteBatch.Draw</a:t>
            </a:r>
            <a:r>
              <a:rPr lang="en-GB" dirty="0">
                <a:solidFill>
                  <a:prstClr val="black"/>
                </a:solidFill>
                <a:latin typeface="Consolas"/>
              </a:rPr>
              <a:t>(</a:t>
            </a:r>
            <a:r>
              <a:rPr lang="en-GB" dirty="0" err="1">
                <a:solidFill>
                  <a:prstClr val="black"/>
                </a:solidFill>
                <a:latin typeface="Consolas"/>
              </a:rPr>
              <a:t>lineDot</a:t>
            </a:r>
            <a:r>
              <a:rPr lang="en-GB" dirty="0">
                <a:solidFill>
                  <a:prstClr val="black"/>
                </a:solidFill>
                <a:latin typeface="Consolas"/>
              </a:rPr>
              <a:t>, v1, </a:t>
            </a:r>
            <a:r>
              <a:rPr lang="en-GB" dirty="0">
                <a:solidFill>
                  <a:srgbClr val="0000FF"/>
                </a:solidFill>
                <a:latin typeface="Consolas"/>
              </a:rPr>
              <a:t>null</a:t>
            </a:r>
            <a:r>
              <a:rPr lang="en-GB" dirty="0">
                <a:solidFill>
                  <a:prstClr val="black"/>
                </a:solidFill>
                <a:latin typeface="Consolas"/>
              </a:rPr>
              <a:t>, col, angle,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origin</a:t>
            </a:r>
            <a:r>
              <a:rPr lang="en-GB" dirty="0">
                <a:solidFill>
                  <a:prstClr val="black"/>
                </a:solidFill>
                <a:latin typeface="Consolas"/>
              </a:rPr>
              <a:t>, scale, </a:t>
            </a:r>
            <a:r>
              <a:rPr lang="en-GB" dirty="0" err="1">
                <a:solidFill>
                  <a:srgbClr val="2B91AF"/>
                </a:solidFill>
                <a:latin typeface="Consolas"/>
              </a:rPr>
              <a:t>SpriteEffects</a:t>
            </a:r>
            <a:r>
              <a:rPr lang="en-GB" dirty="0" err="1">
                <a:solidFill>
                  <a:prstClr val="black"/>
                </a:solidFill>
                <a:latin typeface="Consolas"/>
              </a:rPr>
              <a:t>.None</a:t>
            </a:r>
            <a:r>
              <a:rPr lang="en-GB" dirty="0">
                <a:solidFill>
                  <a:prstClr val="black"/>
                </a:solidFill>
                <a:latin typeface="Consolas"/>
              </a:rPr>
              <a:t>, 1.0f);</a:t>
            </a:r>
          </a:p>
          <a:p>
            <a:r>
              <a:rPr lang="en-GB" dirty="0">
                <a:solidFill>
                  <a:prstClr val="black"/>
                </a:solidFill>
                <a:latin typeface="Consolas"/>
              </a:rPr>
              <a:t>}</a:t>
            </a:r>
          </a:p>
        </p:txBody>
      </p:sp>
      <p:sp>
        <p:nvSpPr>
          <p:cNvPr id="6" name="Rectangle 5"/>
          <p:cNvSpPr/>
          <p:nvPr/>
        </p:nvSpPr>
        <p:spPr bwMode="auto">
          <a:xfrm>
            <a:off x="944380" y="1873769"/>
            <a:ext cx="3837482" cy="44970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41813530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drawLine</a:t>
            </a:r>
            <a:r>
              <a:rPr lang="en-GB" dirty="0" smtClean="0"/>
              <a:t> method</a:t>
            </a:r>
            <a:endParaRPr lang="en-GB" dirty="0"/>
          </a:p>
        </p:txBody>
      </p:sp>
      <p:sp>
        <p:nvSpPr>
          <p:cNvPr id="3" name="Content Placeholder 2"/>
          <p:cNvSpPr>
            <a:spLocks noGrp="1"/>
          </p:cNvSpPr>
          <p:nvPr>
            <p:ph idx="1"/>
          </p:nvPr>
        </p:nvSpPr>
        <p:spPr>
          <a:xfrm>
            <a:off x="380770" y="5591330"/>
            <a:ext cx="8363938" cy="997196"/>
          </a:xfrm>
        </p:spPr>
        <p:txBody>
          <a:bodyPr/>
          <a:lstStyle/>
          <a:p>
            <a:r>
              <a:rPr lang="en-GB" dirty="0" smtClean="0"/>
              <a:t>Create a scale factor that will make the dot the same length as  the line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33</a:t>
            </a:fld>
            <a:endParaRPr lang="en-US" dirty="0"/>
          </a:p>
        </p:txBody>
      </p:sp>
      <p:sp>
        <p:nvSpPr>
          <p:cNvPr id="5" name="Text Placeholder 4"/>
          <p:cNvSpPr>
            <a:spLocks noGrp="1"/>
          </p:cNvSpPr>
          <p:nvPr>
            <p:ph type="body" sz="quarter" idx="11"/>
          </p:nvPr>
        </p:nvSpPr>
        <p:spPr>
          <a:xfrm>
            <a:off x="346841" y="1124262"/>
            <a:ext cx="8403021" cy="431885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v1, </a:t>
            </a:r>
            <a:r>
              <a:rPr lang="en-GB" dirty="0">
                <a:solidFill>
                  <a:srgbClr val="2B91AF"/>
                </a:solidFill>
                <a:latin typeface="Consolas"/>
              </a:rPr>
              <a:t>Vector2</a:t>
            </a:r>
            <a:r>
              <a:rPr lang="en-GB" dirty="0">
                <a:solidFill>
                  <a:prstClr val="black"/>
                </a:solidFill>
                <a:latin typeface="Consolas"/>
              </a:rPr>
              <a:t> v2, </a:t>
            </a:r>
            <a:r>
              <a:rPr lang="en-GB" dirty="0" err="1">
                <a:solidFill>
                  <a:srgbClr val="2B91AF"/>
                </a:solidFill>
                <a:latin typeface="Consolas"/>
              </a:rPr>
              <a:t>Color</a:t>
            </a:r>
            <a:r>
              <a:rPr lang="en-GB" dirty="0">
                <a:solidFill>
                  <a:prstClr val="black"/>
                </a:solidFill>
                <a:latin typeface="Consolas"/>
              </a:rPr>
              <a:t> col)</a:t>
            </a:r>
          </a:p>
          <a:p>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diff = v2 - v1;</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scale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(1.0f, </a:t>
            </a:r>
            <a:r>
              <a:rPr lang="en-GB" dirty="0" err="1">
                <a:solidFill>
                  <a:prstClr val="black"/>
                </a:solidFill>
                <a:latin typeface="Consolas"/>
              </a:rPr>
              <a:t>diff.Length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lineDot.Height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float</a:t>
            </a:r>
            <a:r>
              <a:rPr lang="en-GB" dirty="0">
                <a:solidFill>
                  <a:prstClr val="black"/>
                </a:solidFill>
                <a:latin typeface="Consolas"/>
              </a:rPr>
              <a:t> angle = (</a:t>
            </a:r>
            <a:r>
              <a:rPr lang="en-GB" dirty="0">
                <a:solidFill>
                  <a:srgbClr val="0000FF"/>
                </a:solidFill>
                <a:latin typeface="Consolas"/>
              </a:rPr>
              <a:t>float</a:t>
            </a:r>
            <a:r>
              <a:rPr lang="en-GB" dirty="0">
                <a:solidFill>
                  <a:prstClr val="black"/>
                </a:solidFill>
                <a:latin typeface="Consolas"/>
              </a:rPr>
              <a:t>)(</a:t>
            </a:r>
            <a:r>
              <a:rPr lang="en-GB" dirty="0">
                <a:solidFill>
                  <a:srgbClr val="2B91AF"/>
                </a:solidFill>
                <a:latin typeface="Consolas"/>
              </a:rPr>
              <a:t>Math</a:t>
            </a:r>
            <a:r>
              <a:rPr lang="en-GB" dirty="0">
                <a:solidFill>
                  <a:prstClr val="black"/>
                </a:solidFill>
                <a:latin typeface="Consolas"/>
              </a:rPr>
              <a:t>.Atan2(</a:t>
            </a:r>
            <a:r>
              <a:rPr lang="en-GB" dirty="0" err="1">
                <a:solidFill>
                  <a:prstClr val="black"/>
                </a:solidFill>
                <a:latin typeface="Consolas"/>
              </a:rPr>
              <a:t>diff.Y</a:t>
            </a:r>
            <a:r>
              <a:rPr lang="en-GB" dirty="0">
                <a:solidFill>
                  <a:prstClr val="black"/>
                </a:solidFill>
                <a:latin typeface="Consolas"/>
              </a:rPr>
              <a:t>, </a:t>
            </a:r>
            <a:r>
              <a:rPr lang="en-GB" dirty="0" err="1">
                <a:solidFill>
                  <a:prstClr val="black"/>
                </a:solidFill>
                <a:latin typeface="Consolas"/>
              </a:rPr>
              <a:t>diff.X</a:t>
            </a:r>
            <a:r>
              <a:rPr lang="en-GB" dirty="0">
                <a:solidFill>
                  <a:prstClr val="black"/>
                </a:solidFill>
                <a:latin typeface="Consolas"/>
              </a:rPr>
              <a:t>)) </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MathHelper</a:t>
            </a:r>
            <a:r>
              <a:rPr lang="en-GB" dirty="0" smtClean="0">
                <a:solidFill>
                  <a:prstClr val="black"/>
                </a:solidFill>
                <a:latin typeface="Consolas"/>
              </a:rPr>
              <a:t>.PiOver2</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origin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(0.5f, 0.0f);</a:t>
            </a:r>
          </a:p>
          <a:p>
            <a:r>
              <a:rPr lang="en-GB" dirty="0">
                <a:solidFill>
                  <a:prstClr val="black"/>
                </a:solidFill>
                <a:latin typeface="Consolas"/>
              </a:rPr>
              <a:t>    </a:t>
            </a:r>
            <a:r>
              <a:rPr lang="en-GB" dirty="0" err="1">
                <a:solidFill>
                  <a:prstClr val="black"/>
                </a:solidFill>
                <a:latin typeface="Consolas"/>
              </a:rPr>
              <a:t>spriteBatch.Draw</a:t>
            </a:r>
            <a:r>
              <a:rPr lang="en-GB" dirty="0">
                <a:solidFill>
                  <a:prstClr val="black"/>
                </a:solidFill>
                <a:latin typeface="Consolas"/>
              </a:rPr>
              <a:t>(</a:t>
            </a:r>
            <a:r>
              <a:rPr lang="en-GB" dirty="0" err="1">
                <a:solidFill>
                  <a:prstClr val="black"/>
                </a:solidFill>
                <a:latin typeface="Consolas"/>
              </a:rPr>
              <a:t>lineDot</a:t>
            </a:r>
            <a:r>
              <a:rPr lang="en-GB" dirty="0">
                <a:solidFill>
                  <a:prstClr val="black"/>
                </a:solidFill>
                <a:latin typeface="Consolas"/>
              </a:rPr>
              <a:t>, v1, </a:t>
            </a:r>
            <a:r>
              <a:rPr lang="en-GB" dirty="0">
                <a:solidFill>
                  <a:srgbClr val="0000FF"/>
                </a:solidFill>
                <a:latin typeface="Consolas"/>
              </a:rPr>
              <a:t>null</a:t>
            </a:r>
            <a:r>
              <a:rPr lang="en-GB" dirty="0">
                <a:solidFill>
                  <a:prstClr val="black"/>
                </a:solidFill>
                <a:latin typeface="Consolas"/>
              </a:rPr>
              <a:t>, col, angle,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origin</a:t>
            </a:r>
            <a:r>
              <a:rPr lang="en-GB" dirty="0">
                <a:solidFill>
                  <a:prstClr val="black"/>
                </a:solidFill>
                <a:latin typeface="Consolas"/>
              </a:rPr>
              <a:t>, scale, </a:t>
            </a:r>
            <a:r>
              <a:rPr lang="en-GB" dirty="0" err="1">
                <a:solidFill>
                  <a:srgbClr val="2B91AF"/>
                </a:solidFill>
                <a:latin typeface="Consolas"/>
              </a:rPr>
              <a:t>SpriteEffects</a:t>
            </a:r>
            <a:r>
              <a:rPr lang="en-GB" dirty="0" err="1">
                <a:solidFill>
                  <a:prstClr val="black"/>
                </a:solidFill>
                <a:latin typeface="Consolas"/>
              </a:rPr>
              <a:t>.None</a:t>
            </a:r>
            <a:r>
              <a:rPr lang="en-GB" dirty="0">
                <a:solidFill>
                  <a:prstClr val="black"/>
                </a:solidFill>
                <a:latin typeface="Consolas"/>
              </a:rPr>
              <a:t>, 1.0f);</a:t>
            </a:r>
          </a:p>
          <a:p>
            <a:r>
              <a:rPr lang="en-GB" dirty="0">
                <a:solidFill>
                  <a:prstClr val="black"/>
                </a:solidFill>
                <a:latin typeface="Consolas"/>
              </a:rPr>
              <a:t>}</a:t>
            </a:r>
          </a:p>
        </p:txBody>
      </p:sp>
      <p:sp>
        <p:nvSpPr>
          <p:cNvPr id="6" name="Rectangle 5"/>
          <p:cNvSpPr/>
          <p:nvPr/>
        </p:nvSpPr>
        <p:spPr bwMode="auto">
          <a:xfrm>
            <a:off x="944380" y="2323474"/>
            <a:ext cx="7465102" cy="719529"/>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5701898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drawLine</a:t>
            </a:r>
            <a:r>
              <a:rPr lang="en-GB" dirty="0" smtClean="0"/>
              <a:t> method</a:t>
            </a:r>
            <a:endParaRPr lang="en-GB" dirty="0"/>
          </a:p>
        </p:txBody>
      </p:sp>
      <p:sp>
        <p:nvSpPr>
          <p:cNvPr id="3" name="Content Placeholder 2"/>
          <p:cNvSpPr>
            <a:spLocks noGrp="1"/>
          </p:cNvSpPr>
          <p:nvPr>
            <p:ph idx="1"/>
          </p:nvPr>
        </p:nvSpPr>
        <p:spPr>
          <a:xfrm>
            <a:off x="380770" y="5591330"/>
            <a:ext cx="8363938" cy="498598"/>
          </a:xfrm>
        </p:spPr>
        <p:txBody>
          <a:bodyPr/>
          <a:lstStyle/>
          <a:p>
            <a:r>
              <a:rPr lang="en-GB" dirty="0" smtClean="0"/>
              <a:t>Calculate the angle of rotation of the line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34</a:t>
            </a:fld>
            <a:endParaRPr lang="en-US" dirty="0"/>
          </a:p>
        </p:txBody>
      </p:sp>
      <p:sp>
        <p:nvSpPr>
          <p:cNvPr id="5" name="Text Placeholder 4"/>
          <p:cNvSpPr>
            <a:spLocks noGrp="1"/>
          </p:cNvSpPr>
          <p:nvPr>
            <p:ph type="body" sz="quarter" idx="11"/>
          </p:nvPr>
        </p:nvSpPr>
        <p:spPr>
          <a:xfrm>
            <a:off x="346841" y="1124262"/>
            <a:ext cx="8403021" cy="431885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v1, </a:t>
            </a:r>
            <a:r>
              <a:rPr lang="en-GB" dirty="0">
                <a:solidFill>
                  <a:srgbClr val="2B91AF"/>
                </a:solidFill>
                <a:latin typeface="Consolas"/>
              </a:rPr>
              <a:t>Vector2</a:t>
            </a:r>
            <a:r>
              <a:rPr lang="en-GB" dirty="0">
                <a:solidFill>
                  <a:prstClr val="black"/>
                </a:solidFill>
                <a:latin typeface="Consolas"/>
              </a:rPr>
              <a:t> v2, </a:t>
            </a:r>
            <a:r>
              <a:rPr lang="en-GB" dirty="0" err="1">
                <a:solidFill>
                  <a:srgbClr val="2B91AF"/>
                </a:solidFill>
                <a:latin typeface="Consolas"/>
              </a:rPr>
              <a:t>Color</a:t>
            </a:r>
            <a:r>
              <a:rPr lang="en-GB" dirty="0">
                <a:solidFill>
                  <a:prstClr val="black"/>
                </a:solidFill>
                <a:latin typeface="Consolas"/>
              </a:rPr>
              <a:t> col)</a:t>
            </a:r>
          </a:p>
          <a:p>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diff = v2 - v1;</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scale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(1.0f, </a:t>
            </a:r>
            <a:r>
              <a:rPr lang="en-GB" dirty="0" err="1">
                <a:solidFill>
                  <a:prstClr val="black"/>
                </a:solidFill>
                <a:latin typeface="Consolas"/>
              </a:rPr>
              <a:t>diff.Length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lineDot.Height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float</a:t>
            </a:r>
            <a:r>
              <a:rPr lang="en-GB" dirty="0">
                <a:solidFill>
                  <a:prstClr val="black"/>
                </a:solidFill>
                <a:latin typeface="Consolas"/>
              </a:rPr>
              <a:t> angle = (</a:t>
            </a:r>
            <a:r>
              <a:rPr lang="en-GB" dirty="0">
                <a:solidFill>
                  <a:srgbClr val="0000FF"/>
                </a:solidFill>
                <a:latin typeface="Consolas"/>
              </a:rPr>
              <a:t>float</a:t>
            </a:r>
            <a:r>
              <a:rPr lang="en-GB" dirty="0">
                <a:solidFill>
                  <a:prstClr val="black"/>
                </a:solidFill>
                <a:latin typeface="Consolas"/>
              </a:rPr>
              <a:t>)(</a:t>
            </a:r>
            <a:r>
              <a:rPr lang="en-GB" dirty="0">
                <a:solidFill>
                  <a:srgbClr val="2B91AF"/>
                </a:solidFill>
                <a:latin typeface="Consolas"/>
              </a:rPr>
              <a:t>Math</a:t>
            </a:r>
            <a:r>
              <a:rPr lang="en-GB" dirty="0">
                <a:solidFill>
                  <a:prstClr val="black"/>
                </a:solidFill>
                <a:latin typeface="Consolas"/>
              </a:rPr>
              <a:t>.Atan2(</a:t>
            </a:r>
            <a:r>
              <a:rPr lang="en-GB" dirty="0" err="1">
                <a:solidFill>
                  <a:prstClr val="black"/>
                </a:solidFill>
                <a:latin typeface="Consolas"/>
              </a:rPr>
              <a:t>diff.Y</a:t>
            </a:r>
            <a:r>
              <a:rPr lang="en-GB" dirty="0">
                <a:solidFill>
                  <a:prstClr val="black"/>
                </a:solidFill>
                <a:latin typeface="Consolas"/>
              </a:rPr>
              <a:t>, </a:t>
            </a:r>
            <a:r>
              <a:rPr lang="en-GB" dirty="0" err="1">
                <a:solidFill>
                  <a:prstClr val="black"/>
                </a:solidFill>
                <a:latin typeface="Consolas"/>
              </a:rPr>
              <a:t>diff.X</a:t>
            </a:r>
            <a:r>
              <a:rPr lang="en-GB" dirty="0">
                <a:solidFill>
                  <a:prstClr val="black"/>
                </a:solidFill>
                <a:latin typeface="Consolas"/>
              </a:rPr>
              <a:t>)) </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MathHelper</a:t>
            </a:r>
            <a:r>
              <a:rPr lang="en-GB" dirty="0" smtClean="0">
                <a:solidFill>
                  <a:prstClr val="black"/>
                </a:solidFill>
                <a:latin typeface="Consolas"/>
              </a:rPr>
              <a:t>.PiOver2</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origin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(0.5f, 0.0f);</a:t>
            </a:r>
          </a:p>
          <a:p>
            <a:r>
              <a:rPr lang="en-GB" dirty="0">
                <a:solidFill>
                  <a:prstClr val="black"/>
                </a:solidFill>
                <a:latin typeface="Consolas"/>
              </a:rPr>
              <a:t>    </a:t>
            </a:r>
            <a:r>
              <a:rPr lang="en-GB" dirty="0" err="1">
                <a:solidFill>
                  <a:prstClr val="black"/>
                </a:solidFill>
                <a:latin typeface="Consolas"/>
              </a:rPr>
              <a:t>spriteBatch.Draw</a:t>
            </a:r>
            <a:r>
              <a:rPr lang="en-GB" dirty="0">
                <a:solidFill>
                  <a:prstClr val="black"/>
                </a:solidFill>
                <a:latin typeface="Consolas"/>
              </a:rPr>
              <a:t>(</a:t>
            </a:r>
            <a:r>
              <a:rPr lang="en-GB" dirty="0" err="1">
                <a:solidFill>
                  <a:prstClr val="black"/>
                </a:solidFill>
                <a:latin typeface="Consolas"/>
              </a:rPr>
              <a:t>lineDot</a:t>
            </a:r>
            <a:r>
              <a:rPr lang="en-GB" dirty="0">
                <a:solidFill>
                  <a:prstClr val="black"/>
                </a:solidFill>
                <a:latin typeface="Consolas"/>
              </a:rPr>
              <a:t>, v1, </a:t>
            </a:r>
            <a:r>
              <a:rPr lang="en-GB" dirty="0">
                <a:solidFill>
                  <a:srgbClr val="0000FF"/>
                </a:solidFill>
                <a:latin typeface="Consolas"/>
              </a:rPr>
              <a:t>null</a:t>
            </a:r>
            <a:r>
              <a:rPr lang="en-GB" dirty="0">
                <a:solidFill>
                  <a:prstClr val="black"/>
                </a:solidFill>
                <a:latin typeface="Consolas"/>
              </a:rPr>
              <a:t>, col, angle,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origin</a:t>
            </a:r>
            <a:r>
              <a:rPr lang="en-GB" dirty="0">
                <a:solidFill>
                  <a:prstClr val="black"/>
                </a:solidFill>
                <a:latin typeface="Consolas"/>
              </a:rPr>
              <a:t>, scale, </a:t>
            </a:r>
            <a:r>
              <a:rPr lang="en-GB" dirty="0" err="1">
                <a:solidFill>
                  <a:srgbClr val="2B91AF"/>
                </a:solidFill>
                <a:latin typeface="Consolas"/>
              </a:rPr>
              <a:t>SpriteEffects</a:t>
            </a:r>
            <a:r>
              <a:rPr lang="en-GB" dirty="0" err="1">
                <a:solidFill>
                  <a:prstClr val="black"/>
                </a:solidFill>
                <a:latin typeface="Consolas"/>
              </a:rPr>
              <a:t>.None</a:t>
            </a:r>
            <a:r>
              <a:rPr lang="en-GB" dirty="0">
                <a:solidFill>
                  <a:prstClr val="black"/>
                </a:solidFill>
                <a:latin typeface="Consolas"/>
              </a:rPr>
              <a:t>, 1.0f);</a:t>
            </a:r>
          </a:p>
          <a:p>
            <a:r>
              <a:rPr lang="en-GB" dirty="0">
                <a:solidFill>
                  <a:prstClr val="black"/>
                </a:solidFill>
                <a:latin typeface="Consolas"/>
              </a:rPr>
              <a:t>}</a:t>
            </a:r>
          </a:p>
        </p:txBody>
      </p:sp>
      <p:sp>
        <p:nvSpPr>
          <p:cNvPr id="6" name="Rectangle 5"/>
          <p:cNvSpPr/>
          <p:nvPr/>
        </p:nvSpPr>
        <p:spPr bwMode="auto">
          <a:xfrm>
            <a:off x="944379" y="3043003"/>
            <a:ext cx="7749915" cy="719529"/>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1351440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drawLine</a:t>
            </a:r>
            <a:r>
              <a:rPr lang="en-GB" dirty="0" smtClean="0"/>
              <a:t> method</a:t>
            </a:r>
            <a:endParaRPr lang="en-GB" dirty="0"/>
          </a:p>
        </p:txBody>
      </p:sp>
      <p:sp>
        <p:nvSpPr>
          <p:cNvPr id="3" name="Content Placeholder 2"/>
          <p:cNvSpPr>
            <a:spLocks noGrp="1"/>
          </p:cNvSpPr>
          <p:nvPr>
            <p:ph idx="1"/>
          </p:nvPr>
        </p:nvSpPr>
        <p:spPr>
          <a:xfrm>
            <a:off x="380770" y="5591330"/>
            <a:ext cx="8363938" cy="498598"/>
          </a:xfrm>
        </p:spPr>
        <p:txBody>
          <a:bodyPr/>
          <a:lstStyle/>
          <a:p>
            <a:r>
              <a:rPr lang="en-GB" dirty="0" smtClean="0"/>
              <a:t>Define the origin for the rotation of the line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35</a:t>
            </a:fld>
            <a:endParaRPr lang="en-US" dirty="0"/>
          </a:p>
        </p:txBody>
      </p:sp>
      <p:sp>
        <p:nvSpPr>
          <p:cNvPr id="5" name="Text Placeholder 4"/>
          <p:cNvSpPr>
            <a:spLocks noGrp="1"/>
          </p:cNvSpPr>
          <p:nvPr>
            <p:ph type="body" sz="quarter" idx="11"/>
          </p:nvPr>
        </p:nvSpPr>
        <p:spPr>
          <a:xfrm>
            <a:off x="346841" y="1124262"/>
            <a:ext cx="8403021" cy="431885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v1, </a:t>
            </a:r>
            <a:r>
              <a:rPr lang="en-GB" dirty="0">
                <a:solidFill>
                  <a:srgbClr val="2B91AF"/>
                </a:solidFill>
                <a:latin typeface="Consolas"/>
              </a:rPr>
              <a:t>Vector2</a:t>
            </a:r>
            <a:r>
              <a:rPr lang="en-GB" dirty="0">
                <a:solidFill>
                  <a:prstClr val="black"/>
                </a:solidFill>
                <a:latin typeface="Consolas"/>
              </a:rPr>
              <a:t> v2, </a:t>
            </a:r>
            <a:r>
              <a:rPr lang="en-GB" dirty="0" err="1">
                <a:solidFill>
                  <a:srgbClr val="2B91AF"/>
                </a:solidFill>
                <a:latin typeface="Consolas"/>
              </a:rPr>
              <a:t>Color</a:t>
            </a:r>
            <a:r>
              <a:rPr lang="en-GB" dirty="0">
                <a:solidFill>
                  <a:prstClr val="black"/>
                </a:solidFill>
                <a:latin typeface="Consolas"/>
              </a:rPr>
              <a:t> col)</a:t>
            </a:r>
          </a:p>
          <a:p>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diff = v2 - v1;</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scale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(1.0f, </a:t>
            </a:r>
            <a:r>
              <a:rPr lang="en-GB" dirty="0" err="1">
                <a:solidFill>
                  <a:prstClr val="black"/>
                </a:solidFill>
                <a:latin typeface="Consolas"/>
              </a:rPr>
              <a:t>diff.Length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lineDot.Height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float</a:t>
            </a:r>
            <a:r>
              <a:rPr lang="en-GB" dirty="0">
                <a:solidFill>
                  <a:prstClr val="black"/>
                </a:solidFill>
                <a:latin typeface="Consolas"/>
              </a:rPr>
              <a:t> angle = (</a:t>
            </a:r>
            <a:r>
              <a:rPr lang="en-GB" dirty="0">
                <a:solidFill>
                  <a:srgbClr val="0000FF"/>
                </a:solidFill>
                <a:latin typeface="Consolas"/>
              </a:rPr>
              <a:t>float</a:t>
            </a:r>
            <a:r>
              <a:rPr lang="en-GB" dirty="0">
                <a:solidFill>
                  <a:prstClr val="black"/>
                </a:solidFill>
                <a:latin typeface="Consolas"/>
              </a:rPr>
              <a:t>)(</a:t>
            </a:r>
            <a:r>
              <a:rPr lang="en-GB" dirty="0">
                <a:solidFill>
                  <a:srgbClr val="2B91AF"/>
                </a:solidFill>
                <a:latin typeface="Consolas"/>
              </a:rPr>
              <a:t>Math</a:t>
            </a:r>
            <a:r>
              <a:rPr lang="en-GB" dirty="0">
                <a:solidFill>
                  <a:prstClr val="black"/>
                </a:solidFill>
                <a:latin typeface="Consolas"/>
              </a:rPr>
              <a:t>.Atan2(</a:t>
            </a:r>
            <a:r>
              <a:rPr lang="en-GB" dirty="0" err="1">
                <a:solidFill>
                  <a:prstClr val="black"/>
                </a:solidFill>
                <a:latin typeface="Consolas"/>
              </a:rPr>
              <a:t>diff.Y</a:t>
            </a:r>
            <a:r>
              <a:rPr lang="en-GB" dirty="0">
                <a:solidFill>
                  <a:prstClr val="black"/>
                </a:solidFill>
                <a:latin typeface="Consolas"/>
              </a:rPr>
              <a:t>, </a:t>
            </a:r>
            <a:r>
              <a:rPr lang="en-GB" dirty="0" err="1">
                <a:solidFill>
                  <a:prstClr val="black"/>
                </a:solidFill>
                <a:latin typeface="Consolas"/>
              </a:rPr>
              <a:t>diff.X</a:t>
            </a:r>
            <a:r>
              <a:rPr lang="en-GB" dirty="0">
                <a:solidFill>
                  <a:prstClr val="black"/>
                </a:solidFill>
                <a:latin typeface="Consolas"/>
              </a:rPr>
              <a:t>)) </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MathHelper</a:t>
            </a:r>
            <a:r>
              <a:rPr lang="en-GB" dirty="0" smtClean="0">
                <a:solidFill>
                  <a:prstClr val="black"/>
                </a:solidFill>
                <a:latin typeface="Consolas"/>
              </a:rPr>
              <a:t>.PiOver2</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origin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(0.5f, 0.0f);</a:t>
            </a:r>
          </a:p>
          <a:p>
            <a:r>
              <a:rPr lang="en-GB" dirty="0">
                <a:solidFill>
                  <a:prstClr val="black"/>
                </a:solidFill>
                <a:latin typeface="Consolas"/>
              </a:rPr>
              <a:t>    </a:t>
            </a:r>
            <a:r>
              <a:rPr lang="en-GB" dirty="0" err="1">
                <a:solidFill>
                  <a:prstClr val="black"/>
                </a:solidFill>
                <a:latin typeface="Consolas"/>
              </a:rPr>
              <a:t>spriteBatch.Draw</a:t>
            </a:r>
            <a:r>
              <a:rPr lang="en-GB" dirty="0">
                <a:solidFill>
                  <a:prstClr val="black"/>
                </a:solidFill>
                <a:latin typeface="Consolas"/>
              </a:rPr>
              <a:t>(</a:t>
            </a:r>
            <a:r>
              <a:rPr lang="en-GB" dirty="0" err="1">
                <a:solidFill>
                  <a:prstClr val="black"/>
                </a:solidFill>
                <a:latin typeface="Consolas"/>
              </a:rPr>
              <a:t>lineDot</a:t>
            </a:r>
            <a:r>
              <a:rPr lang="en-GB" dirty="0">
                <a:solidFill>
                  <a:prstClr val="black"/>
                </a:solidFill>
                <a:latin typeface="Consolas"/>
              </a:rPr>
              <a:t>, v1, </a:t>
            </a:r>
            <a:r>
              <a:rPr lang="en-GB" dirty="0">
                <a:solidFill>
                  <a:srgbClr val="0000FF"/>
                </a:solidFill>
                <a:latin typeface="Consolas"/>
              </a:rPr>
              <a:t>null</a:t>
            </a:r>
            <a:r>
              <a:rPr lang="en-GB" dirty="0">
                <a:solidFill>
                  <a:prstClr val="black"/>
                </a:solidFill>
                <a:latin typeface="Consolas"/>
              </a:rPr>
              <a:t>, col, angle,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origin</a:t>
            </a:r>
            <a:r>
              <a:rPr lang="en-GB" dirty="0">
                <a:solidFill>
                  <a:prstClr val="black"/>
                </a:solidFill>
                <a:latin typeface="Consolas"/>
              </a:rPr>
              <a:t>, scale, </a:t>
            </a:r>
            <a:r>
              <a:rPr lang="en-GB" dirty="0" err="1">
                <a:solidFill>
                  <a:srgbClr val="2B91AF"/>
                </a:solidFill>
                <a:latin typeface="Consolas"/>
              </a:rPr>
              <a:t>SpriteEffects</a:t>
            </a:r>
            <a:r>
              <a:rPr lang="en-GB" dirty="0" err="1">
                <a:solidFill>
                  <a:prstClr val="black"/>
                </a:solidFill>
                <a:latin typeface="Consolas"/>
              </a:rPr>
              <a:t>.None</a:t>
            </a:r>
            <a:r>
              <a:rPr lang="en-GB" dirty="0">
                <a:solidFill>
                  <a:prstClr val="black"/>
                </a:solidFill>
                <a:latin typeface="Consolas"/>
              </a:rPr>
              <a:t>, 1.0f);</a:t>
            </a:r>
          </a:p>
          <a:p>
            <a:r>
              <a:rPr lang="en-GB" dirty="0">
                <a:solidFill>
                  <a:prstClr val="black"/>
                </a:solidFill>
                <a:latin typeface="Consolas"/>
              </a:rPr>
              <a:t>}</a:t>
            </a:r>
          </a:p>
        </p:txBody>
      </p:sp>
      <p:sp>
        <p:nvSpPr>
          <p:cNvPr id="6" name="Rectangle 5"/>
          <p:cNvSpPr/>
          <p:nvPr/>
        </p:nvSpPr>
        <p:spPr bwMode="auto">
          <a:xfrm>
            <a:off x="944379" y="3792511"/>
            <a:ext cx="6340842" cy="494676"/>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86865965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drawLine</a:t>
            </a:r>
            <a:r>
              <a:rPr lang="en-GB" dirty="0" smtClean="0"/>
              <a:t> method</a:t>
            </a:r>
            <a:endParaRPr lang="en-GB" dirty="0"/>
          </a:p>
        </p:txBody>
      </p:sp>
      <p:sp>
        <p:nvSpPr>
          <p:cNvPr id="3" name="Content Placeholder 2"/>
          <p:cNvSpPr>
            <a:spLocks noGrp="1"/>
          </p:cNvSpPr>
          <p:nvPr>
            <p:ph idx="1"/>
          </p:nvPr>
        </p:nvSpPr>
        <p:spPr>
          <a:xfrm>
            <a:off x="380770" y="5591330"/>
            <a:ext cx="8363938" cy="498598"/>
          </a:xfrm>
        </p:spPr>
        <p:txBody>
          <a:bodyPr/>
          <a:lstStyle/>
          <a:p>
            <a:r>
              <a:rPr lang="en-GB" dirty="0" smtClean="0"/>
              <a:t>Draw the line on the screen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36</a:t>
            </a:fld>
            <a:endParaRPr lang="en-US" dirty="0"/>
          </a:p>
        </p:txBody>
      </p:sp>
      <p:sp>
        <p:nvSpPr>
          <p:cNvPr id="5" name="Text Placeholder 4"/>
          <p:cNvSpPr>
            <a:spLocks noGrp="1"/>
          </p:cNvSpPr>
          <p:nvPr>
            <p:ph type="body" sz="quarter" idx="11"/>
          </p:nvPr>
        </p:nvSpPr>
        <p:spPr>
          <a:xfrm>
            <a:off x="346841" y="1124262"/>
            <a:ext cx="8403021" cy="4318856"/>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drawLine</a:t>
            </a:r>
            <a:r>
              <a:rPr lang="en-GB" dirty="0">
                <a:solidFill>
                  <a:prstClr val="black"/>
                </a:solidFill>
                <a:latin typeface="Consolas"/>
              </a:rPr>
              <a:t>(</a:t>
            </a:r>
            <a:r>
              <a:rPr lang="en-GB" dirty="0">
                <a:solidFill>
                  <a:srgbClr val="2B91AF"/>
                </a:solidFill>
                <a:latin typeface="Consolas"/>
              </a:rPr>
              <a:t>Vector2</a:t>
            </a:r>
            <a:r>
              <a:rPr lang="en-GB" dirty="0">
                <a:solidFill>
                  <a:prstClr val="black"/>
                </a:solidFill>
                <a:latin typeface="Consolas"/>
              </a:rPr>
              <a:t> v1, </a:t>
            </a:r>
            <a:r>
              <a:rPr lang="en-GB" dirty="0">
                <a:solidFill>
                  <a:srgbClr val="2B91AF"/>
                </a:solidFill>
                <a:latin typeface="Consolas"/>
              </a:rPr>
              <a:t>Vector2</a:t>
            </a:r>
            <a:r>
              <a:rPr lang="en-GB" dirty="0">
                <a:solidFill>
                  <a:prstClr val="black"/>
                </a:solidFill>
                <a:latin typeface="Consolas"/>
              </a:rPr>
              <a:t> v2, </a:t>
            </a:r>
            <a:r>
              <a:rPr lang="en-GB" dirty="0" err="1">
                <a:solidFill>
                  <a:srgbClr val="2B91AF"/>
                </a:solidFill>
                <a:latin typeface="Consolas"/>
              </a:rPr>
              <a:t>Color</a:t>
            </a:r>
            <a:r>
              <a:rPr lang="en-GB" dirty="0">
                <a:solidFill>
                  <a:prstClr val="black"/>
                </a:solidFill>
                <a:latin typeface="Consolas"/>
              </a:rPr>
              <a:t> col)</a:t>
            </a:r>
          </a:p>
          <a:p>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diff = v2 - v1;</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scale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(1.0f, </a:t>
            </a:r>
            <a:r>
              <a:rPr lang="en-GB" dirty="0" err="1">
                <a:solidFill>
                  <a:prstClr val="black"/>
                </a:solidFill>
                <a:latin typeface="Consolas"/>
              </a:rPr>
              <a:t>diff.Length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lineDot.Height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float</a:t>
            </a:r>
            <a:r>
              <a:rPr lang="en-GB" dirty="0">
                <a:solidFill>
                  <a:prstClr val="black"/>
                </a:solidFill>
                <a:latin typeface="Consolas"/>
              </a:rPr>
              <a:t> angle = (</a:t>
            </a:r>
            <a:r>
              <a:rPr lang="en-GB" dirty="0">
                <a:solidFill>
                  <a:srgbClr val="0000FF"/>
                </a:solidFill>
                <a:latin typeface="Consolas"/>
              </a:rPr>
              <a:t>float</a:t>
            </a:r>
            <a:r>
              <a:rPr lang="en-GB" dirty="0">
                <a:solidFill>
                  <a:prstClr val="black"/>
                </a:solidFill>
                <a:latin typeface="Consolas"/>
              </a:rPr>
              <a:t>)(</a:t>
            </a:r>
            <a:r>
              <a:rPr lang="en-GB" dirty="0">
                <a:solidFill>
                  <a:srgbClr val="2B91AF"/>
                </a:solidFill>
                <a:latin typeface="Consolas"/>
              </a:rPr>
              <a:t>Math</a:t>
            </a:r>
            <a:r>
              <a:rPr lang="en-GB" dirty="0">
                <a:solidFill>
                  <a:prstClr val="black"/>
                </a:solidFill>
                <a:latin typeface="Consolas"/>
              </a:rPr>
              <a:t>.Atan2(</a:t>
            </a:r>
            <a:r>
              <a:rPr lang="en-GB" dirty="0" err="1">
                <a:solidFill>
                  <a:prstClr val="black"/>
                </a:solidFill>
                <a:latin typeface="Consolas"/>
              </a:rPr>
              <a:t>diff.Y</a:t>
            </a:r>
            <a:r>
              <a:rPr lang="en-GB" dirty="0">
                <a:solidFill>
                  <a:prstClr val="black"/>
                </a:solidFill>
                <a:latin typeface="Consolas"/>
              </a:rPr>
              <a:t>, </a:t>
            </a:r>
            <a:r>
              <a:rPr lang="en-GB" dirty="0" err="1">
                <a:solidFill>
                  <a:prstClr val="black"/>
                </a:solidFill>
                <a:latin typeface="Consolas"/>
              </a:rPr>
              <a:t>diff.X</a:t>
            </a:r>
            <a:r>
              <a:rPr lang="en-GB" dirty="0">
                <a:solidFill>
                  <a:prstClr val="black"/>
                </a:solidFill>
                <a:latin typeface="Consolas"/>
              </a:rPr>
              <a:t>)) </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2B91AF"/>
                </a:solidFill>
                <a:latin typeface="Consolas"/>
              </a:rPr>
              <a:t>MathHelper</a:t>
            </a:r>
            <a:r>
              <a:rPr lang="en-GB" dirty="0" smtClean="0">
                <a:solidFill>
                  <a:prstClr val="black"/>
                </a:solidFill>
                <a:latin typeface="Consolas"/>
              </a:rPr>
              <a:t>.PiOver2</a:t>
            </a:r>
            <a:r>
              <a:rPr lang="en-GB" dirty="0">
                <a:solidFill>
                  <a:prstClr val="black"/>
                </a:solidFill>
                <a:latin typeface="Consolas"/>
              </a:rPr>
              <a:t>;</a:t>
            </a:r>
          </a:p>
          <a:p>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 origin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Vector2</a:t>
            </a:r>
            <a:r>
              <a:rPr lang="en-GB" dirty="0">
                <a:solidFill>
                  <a:prstClr val="black"/>
                </a:solidFill>
                <a:latin typeface="Consolas"/>
              </a:rPr>
              <a:t>(0.5f, 0.0f);</a:t>
            </a:r>
          </a:p>
          <a:p>
            <a:r>
              <a:rPr lang="en-GB" dirty="0">
                <a:solidFill>
                  <a:prstClr val="black"/>
                </a:solidFill>
                <a:latin typeface="Consolas"/>
              </a:rPr>
              <a:t>    </a:t>
            </a:r>
            <a:r>
              <a:rPr lang="en-GB" dirty="0" err="1">
                <a:solidFill>
                  <a:prstClr val="black"/>
                </a:solidFill>
                <a:latin typeface="Consolas"/>
              </a:rPr>
              <a:t>spriteBatch.Draw</a:t>
            </a:r>
            <a:r>
              <a:rPr lang="en-GB" dirty="0">
                <a:solidFill>
                  <a:prstClr val="black"/>
                </a:solidFill>
                <a:latin typeface="Consolas"/>
              </a:rPr>
              <a:t>(</a:t>
            </a:r>
            <a:r>
              <a:rPr lang="en-GB" dirty="0" err="1">
                <a:solidFill>
                  <a:prstClr val="black"/>
                </a:solidFill>
                <a:latin typeface="Consolas"/>
              </a:rPr>
              <a:t>lineDot</a:t>
            </a:r>
            <a:r>
              <a:rPr lang="en-GB" dirty="0">
                <a:solidFill>
                  <a:prstClr val="black"/>
                </a:solidFill>
                <a:latin typeface="Consolas"/>
              </a:rPr>
              <a:t>, v1, </a:t>
            </a:r>
            <a:r>
              <a:rPr lang="en-GB" dirty="0">
                <a:solidFill>
                  <a:srgbClr val="0000FF"/>
                </a:solidFill>
                <a:latin typeface="Consolas"/>
              </a:rPr>
              <a:t>null</a:t>
            </a:r>
            <a:r>
              <a:rPr lang="en-GB" dirty="0">
                <a:solidFill>
                  <a:prstClr val="black"/>
                </a:solidFill>
                <a:latin typeface="Consolas"/>
              </a:rPr>
              <a:t>, col, angle,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origin</a:t>
            </a:r>
            <a:r>
              <a:rPr lang="en-GB" dirty="0">
                <a:solidFill>
                  <a:prstClr val="black"/>
                </a:solidFill>
                <a:latin typeface="Consolas"/>
              </a:rPr>
              <a:t>, scale, </a:t>
            </a:r>
            <a:r>
              <a:rPr lang="en-GB" dirty="0" err="1">
                <a:solidFill>
                  <a:srgbClr val="2B91AF"/>
                </a:solidFill>
                <a:latin typeface="Consolas"/>
              </a:rPr>
              <a:t>SpriteEffects</a:t>
            </a:r>
            <a:r>
              <a:rPr lang="en-GB" dirty="0" err="1">
                <a:solidFill>
                  <a:prstClr val="black"/>
                </a:solidFill>
                <a:latin typeface="Consolas"/>
              </a:rPr>
              <a:t>.None</a:t>
            </a:r>
            <a:r>
              <a:rPr lang="en-GB" dirty="0">
                <a:solidFill>
                  <a:prstClr val="black"/>
                </a:solidFill>
                <a:latin typeface="Consolas"/>
              </a:rPr>
              <a:t>, 1.0f);</a:t>
            </a:r>
          </a:p>
          <a:p>
            <a:r>
              <a:rPr lang="en-GB" dirty="0">
                <a:solidFill>
                  <a:prstClr val="black"/>
                </a:solidFill>
                <a:latin typeface="Consolas"/>
              </a:rPr>
              <a:t>}</a:t>
            </a:r>
          </a:p>
        </p:txBody>
      </p:sp>
      <p:sp>
        <p:nvSpPr>
          <p:cNvPr id="6" name="Rectangle 5"/>
          <p:cNvSpPr/>
          <p:nvPr/>
        </p:nvSpPr>
        <p:spPr bwMode="auto">
          <a:xfrm>
            <a:off x="876922" y="4287186"/>
            <a:ext cx="7712441" cy="839449"/>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7636882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1 Kinect parrot</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37</a:t>
            </a:fld>
            <a:endParaRPr lang="en-US" dirty="0"/>
          </a:p>
        </p:txBody>
      </p:sp>
      <p:pic>
        <p:nvPicPr>
          <p:cNvPr id="8" name="Picture 7" descr="C:\Users\Rob\Desktop\Kinect Courseware\Pleased To See You.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482" y="2228922"/>
            <a:ext cx="4397010" cy="3122566"/>
          </a:xfrm>
          <a:prstGeom prst="rect">
            <a:avLst/>
          </a:prstGeom>
          <a:noFill/>
          <a:ln>
            <a:noFill/>
          </a:ln>
        </p:spPr>
      </p:pic>
    </p:spTree>
    <p:extLst>
      <p:ext uri="{BB962C8B-B14F-4D97-AF65-F5344CB8AC3E}">
        <p14:creationId xmlns:p14="http://schemas.microsoft.com/office/powerpoint/2010/main" val="424734871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Summary</a:t>
            </a:r>
            <a:endParaRPr lang="en-GB" dirty="0"/>
          </a:p>
        </p:txBody>
      </p:sp>
      <p:sp>
        <p:nvSpPr>
          <p:cNvPr id="37891" name="Content Placeholder 2"/>
          <p:cNvSpPr>
            <a:spLocks noGrp="1"/>
          </p:cNvSpPr>
          <p:nvPr>
            <p:ph idx="1"/>
          </p:nvPr>
        </p:nvSpPr>
        <p:spPr>
          <a:xfrm>
            <a:off x="380770" y="1371600"/>
            <a:ext cx="8363938" cy="4308872"/>
          </a:xfrm>
        </p:spPr>
        <p:txBody>
          <a:bodyPr/>
          <a:lstStyle/>
          <a:p>
            <a:r>
              <a:rPr lang="en-GB" sz="2800" dirty="0" smtClean="0"/>
              <a:t>The Kinect for Windows SDK can track up to six people, 2 in detail</a:t>
            </a:r>
          </a:p>
          <a:p>
            <a:r>
              <a:rPr lang="en-GB" sz="2800" dirty="0" smtClean="0"/>
              <a:t>The position of each person is broken down into  20 joints</a:t>
            </a:r>
          </a:p>
          <a:p>
            <a:r>
              <a:rPr lang="en-GB" sz="2800" dirty="0" smtClean="0"/>
              <a:t>Each joint is assigned a position in the 3D space in front of the sensor</a:t>
            </a:r>
          </a:p>
          <a:p>
            <a:r>
              <a:rPr lang="en-GB" sz="2800" dirty="0" smtClean="0"/>
              <a:t>The joint position can be directly observed or inferred by the software</a:t>
            </a:r>
          </a:p>
          <a:p>
            <a:r>
              <a:rPr lang="en-GB" sz="2800" dirty="0" smtClean="0"/>
              <a:t>The Kinect SDK provides a method that can convert 3D joint positions into 2D offsets into the depth frame</a:t>
            </a:r>
          </a:p>
          <a:p>
            <a:r>
              <a:rPr lang="en-GB" sz="2800" dirty="0" smtClean="0"/>
              <a:t>These 2D values can be used for drawing the skeleton</a:t>
            </a:r>
          </a:p>
        </p:txBody>
      </p:sp>
      <p:sp>
        <p:nvSpPr>
          <p:cNvPr id="3" name="Slide Number Placeholder 2"/>
          <p:cNvSpPr>
            <a:spLocks noGrp="1"/>
          </p:cNvSpPr>
          <p:nvPr>
            <p:ph type="sldNum" sz="quarter" idx="10"/>
          </p:nvPr>
        </p:nvSpPr>
        <p:spPr/>
        <p:txBody>
          <a:bodyPr/>
          <a:lstStyle/>
          <a:p>
            <a:fld id="{271031BA-9959-4FE2-909F-37D65262A7B4}" type="slidenum">
              <a:rPr lang="en-US" smtClean="0"/>
              <a:pPr/>
              <a:t>38</a:t>
            </a:fld>
            <a:endParaRPr lang="en-US" dirty="0"/>
          </a:p>
        </p:txBody>
      </p:sp>
    </p:spTree>
    <p:extLst>
      <p:ext uri="{BB962C8B-B14F-4D97-AF65-F5344CB8AC3E}">
        <p14:creationId xmlns:p14="http://schemas.microsoft.com/office/powerpoint/2010/main" val="10405957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Kinect Skeleton Data</a:t>
            </a:r>
            <a:endParaRPr lang="en-GB" dirty="0"/>
          </a:p>
        </p:txBody>
      </p:sp>
      <p:sp>
        <p:nvSpPr>
          <p:cNvPr id="3" name="Content Placeholder 2"/>
          <p:cNvSpPr>
            <a:spLocks noGrp="1"/>
          </p:cNvSpPr>
          <p:nvPr>
            <p:ph idx="1"/>
          </p:nvPr>
        </p:nvSpPr>
        <p:spPr>
          <a:xfrm>
            <a:off x="380770" y="1371600"/>
            <a:ext cx="4700896" cy="3711785"/>
          </a:xfrm>
        </p:spPr>
        <p:txBody>
          <a:bodyPr/>
          <a:lstStyle/>
          <a:p>
            <a:r>
              <a:rPr lang="en-GB" dirty="0" smtClean="0"/>
              <a:t>A Kinect skeleton is made up of 19 bones and 20 joints</a:t>
            </a:r>
          </a:p>
          <a:p>
            <a:r>
              <a:rPr lang="en-GB" dirty="0" smtClean="0"/>
              <a:t>Each joint is positioned in 3D space relative to the Kinect sensor</a:t>
            </a:r>
          </a:p>
          <a:p>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a:t>
            </a:fld>
            <a:endParaRPr lang="en-US" dirty="0"/>
          </a:p>
        </p:txBody>
      </p:sp>
      <p:pic>
        <p:nvPicPr>
          <p:cNvPr id="6" name="Picture 5" descr="C:\Users\Rob\Desktop\Kinect Workspace\Chapter 08 Body Tracking with Kinect\Figures\G08Kinect01.png"/>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429244" y="1647914"/>
            <a:ext cx="2871533" cy="4243221"/>
          </a:xfrm>
          <a:prstGeom prst="rect">
            <a:avLst/>
          </a:prstGeom>
          <a:noFill/>
          <a:ln>
            <a:noFill/>
          </a:ln>
        </p:spPr>
      </p:pic>
    </p:spTree>
    <p:extLst>
      <p:ext uri="{BB962C8B-B14F-4D97-AF65-F5344CB8AC3E}">
        <p14:creationId xmlns:p14="http://schemas.microsoft.com/office/powerpoint/2010/main" val="16067003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Skeleton coordinates</a:t>
            </a:r>
            <a:endParaRPr lang="en-GB" dirty="0"/>
          </a:p>
        </p:txBody>
      </p:sp>
      <p:sp>
        <p:nvSpPr>
          <p:cNvPr id="3" name="Content Placeholder 2"/>
          <p:cNvSpPr>
            <a:spLocks noGrp="1"/>
          </p:cNvSpPr>
          <p:nvPr>
            <p:ph idx="1"/>
          </p:nvPr>
        </p:nvSpPr>
        <p:spPr>
          <a:xfrm>
            <a:off x="380770" y="1371600"/>
            <a:ext cx="4850797" cy="4228850"/>
          </a:xfrm>
        </p:spPr>
        <p:txBody>
          <a:bodyPr/>
          <a:lstStyle/>
          <a:p>
            <a:r>
              <a:rPr lang="en-GB" dirty="0" smtClean="0"/>
              <a:t>The position of each joint is given as an offset from the Kinect sensor</a:t>
            </a:r>
          </a:p>
          <a:p>
            <a:pPr lvl="1"/>
            <a:r>
              <a:rPr lang="en-GB" dirty="0" smtClean="0"/>
              <a:t>X is left-right</a:t>
            </a:r>
          </a:p>
          <a:p>
            <a:pPr lvl="1"/>
            <a:r>
              <a:rPr lang="en-GB" dirty="0" smtClean="0"/>
              <a:t>Y is up-down</a:t>
            </a:r>
          </a:p>
          <a:p>
            <a:pPr lvl="1"/>
            <a:r>
              <a:rPr lang="en-GB" dirty="0" smtClean="0"/>
              <a:t>Z is away from the sensor</a:t>
            </a:r>
          </a:p>
          <a:p>
            <a:r>
              <a:rPr lang="en-GB" dirty="0" smtClean="0"/>
              <a:t>The values are given in mm</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a:t>
            </a:fld>
            <a:endParaRPr lang="en-US" dirty="0"/>
          </a:p>
        </p:txBody>
      </p:sp>
      <p:pic>
        <p:nvPicPr>
          <p:cNvPr id="5" name="Picture 4" descr="C:\Users\Rob\Desktop\Kinect Workspace\Chapter 08 Body Tracking with Kinect\Figures\G08Kinect02.png"/>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116227" y="1502903"/>
            <a:ext cx="3203314" cy="4061499"/>
          </a:xfrm>
          <a:prstGeom prst="rect">
            <a:avLst/>
          </a:prstGeom>
          <a:noFill/>
          <a:ln>
            <a:noFill/>
          </a:ln>
        </p:spPr>
      </p:pic>
    </p:spTree>
    <p:extLst>
      <p:ext uri="{BB962C8B-B14F-4D97-AF65-F5344CB8AC3E}">
        <p14:creationId xmlns:p14="http://schemas.microsoft.com/office/powerpoint/2010/main" val="26301283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Starting Tracking</a:t>
            </a:r>
            <a:endParaRPr lang="en-GB" dirty="0"/>
          </a:p>
        </p:txBody>
      </p:sp>
      <p:sp>
        <p:nvSpPr>
          <p:cNvPr id="6" name="Content Placeholder 5"/>
          <p:cNvSpPr>
            <a:spLocks noGrp="1"/>
          </p:cNvSpPr>
          <p:nvPr>
            <p:ph idx="1"/>
          </p:nvPr>
        </p:nvSpPr>
        <p:spPr>
          <a:xfrm>
            <a:off x="380770" y="2713220"/>
            <a:ext cx="8363938" cy="2603790"/>
          </a:xfrm>
        </p:spPr>
        <p:txBody>
          <a:bodyPr/>
          <a:lstStyle/>
          <a:p>
            <a:r>
              <a:rPr lang="en-GB" dirty="0" smtClean="0"/>
              <a:t>The skeleton tracking behaviour is selected in the same way as the depth and colour cameras</a:t>
            </a:r>
          </a:p>
          <a:p>
            <a:r>
              <a:rPr lang="en-GB" dirty="0" smtClean="0"/>
              <a:t>A program can use skeleton tracking in conjunction with the other Kinect sensors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a:t>
            </a:fld>
            <a:endParaRPr lang="en-US" dirty="0"/>
          </a:p>
        </p:txBody>
      </p:sp>
      <p:sp>
        <p:nvSpPr>
          <p:cNvPr id="7" name="Text Placeholder 6"/>
          <p:cNvSpPr>
            <a:spLocks noGrp="1"/>
          </p:cNvSpPr>
          <p:nvPr>
            <p:ph type="body" sz="quarter" idx="11"/>
          </p:nvPr>
        </p:nvSpPr>
        <p:spPr>
          <a:xfrm>
            <a:off x="346841" y="1403350"/>
            <a:ext cx="8572307" cy="884070"/>
          </a:xfrm>
        </p:spPr>
        <p:txBody>
          <a:bodyPr/>
          <a:lstStyle/>
          <a:p>
            <a:r>
              <a:rPr lang="en-GB" dirty="0" err="1">
                <a:latin typeface="Consolas"/>
              </a:rPr>
              <a:t>myKinect</a:t>
            </a:r>
            <a:r>
              <a:rPr lang="en-GB" dirty="0">
                <a:latin typeface="Consolas"/>
              </a:rPr>
              <a:t> = </a:t>
            </a:r>
            <a:r>
              <a:rPr lang="en-GB" dirty="0" err="1">
                <a:solidFill>
                  <a:srgbClr val="2B91AF"/>
                </a:solidFill>
                <a:latin typeface="Consolas"/>
              </a:rPr>
              <a:t>KinectSensor</a:t>
            </a:r>
            <a:r>
              <a:rPr lang="en-GB" dirty="0" err="1">
                <a:solidFill>
                  <a:prstClr val="black"/>
                </a:solidFill>
                <a:latin typeface="Consolas"/>
              </a:rPr>
              <a:t>.KinectSensors</a:t>
            </a:r>
            <a:r>
              <a:rPr lang="en-GB" dirty="0">
                <a:solidFill>
                  <a:prstClr val="black"/>
                </a:solidFill>
                <a:latin typeface="Consolas"/>
              </a:rPr>
              <a:t>[0</a:t>
            </a:r>
            <a:r>
              <a:rPr lang="en-GB" dirty="0" smtClean="0">
                <a:solidFill>
                  <a:prstClr val="black"/>
                </a:solidFill>
                <a:latin typeface="Consolas"/>
              </a:rPr>
              <a:t>];</a:t>
            </a:r>
            <a:endParaRPr lang="en-GB" dirty="0" smtClean="0">
              <a:solidFill>
                <a:prstClr val="black"/>
              </a:solidFill>
              <a:latin typeface="Consolas"/>
            </a:endParaRPr>
          </a:p>
          <a:p>
            <a:r>
              <a:rPr lang="en-GB" dirty="0" err="1" smtClean="0">
                <a:latin typeface="Consolas"/>
              </a:rPr>
              <a:t>myKinect.SkeletonStream.Enable</a:t>
            </a:r>
            <a:r>
              <a:rPr lang="en-GB" dirty="0">
                <a:latin typeface="Consolas"/>
              </a:rPr>
              <a:t>();</a:t>
            </a:r>
          </a:p>
        </p:txBody>
      </p:sp>
    </p:spTree>
    <p:extLst>
      <p:ext uri="{BB962C8B-B14F-4D97-AF65-F5344CB8AC3E}">
        <p14:creationId xmlns:p14="http://schemas.microsoft.com/office/powerpoint/2010/main" val="19819546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Skeleton Tracking Events</a:t>
            </a:r>
            <a:endParaRPr lang="en-GB" dirty="0"/>
          </a:p>
        </p:txBody>
      </p:sp>
      <p:sp>
        <p:nvSpPr>
          <p:cNvPr id="5" name="Content Placeholder 4"/>
          <p:cNvSpPr>
            <a:spLocks noGrp="1"/>
          </p:cNvSpPr>
          <p:nvPr>
            <p:ph idx="1"/>
          </p:nvPr>
        </p:nvSpPr>
        <p:spPr>
          <a:xfrm>
            <a:off x="380770" y="2893102"/>
            <a:ext cx="8363938" cy="3213187"/>
          </a:xfrm>
        </p:spPr>
        <p:txBody>
          <a:bodyPr/>
          <a:lstStyle/>
          <a:p>
            <a:r>
              <a:rPr lang="en-GB" dirty="0" smtClean="0"/>
              <a:t>As with the previous sensors, the Kinect can create an event when it has new skeleton data</a:t>
            </a:r>
          </a:p>
          <a:p>
            <a:r>
              <a:rPr lang="en-GB" dirty="0" smtClean="0"/>
              <a:t>The event hander will deal with the new skeleton data</a:t>
            </a:r>
          </a:p>
          <a:p>
            <a:r>
              <a:rPr lang="en-GB" dirty="0" smtClean="0"/>
              <a:t>The event is fired when the Kinect SDK has finished processing a depth frame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7</a:t>
            </a:fld>
            <a:endParaRPr lang="en-US" dirty="0"/>
          </a:p>
        </p:txBody>
      </p:sp>
      <p:sp>
        <p:nvSpPr>
          <p:cNvPr id="6" name="Text Placeholder 5"/>
          <p:cNvSpPr>
            <a:spLocks noGrp="1"/>
          </p:cNvSpPr>
          <p:nvPr>
            <p:ph type="body" sz="quarter" idx="11"/>
          </p:nvPr>
        </p:nvSpPr>
        <p:spPr>
          <a:xfrm>
            <a:off x="346841" y="1403350"/>
            <a:ext cx="8403021" cy="1142602"/>
          </a:xfrm>
        </p:spPr>
        <p:txBody>
          <a:bodyPr/>
          <a:lstStyle/>
          <a:p>
            <a:r>
              <a:rPr lang="en-GB" dirty="0">
                <a:latin typeface="Consolas"/>
              </a:rPr>
              <a:t> </a:t>
            </a:r>
            <a:r>
              <a:rPr lang="en-GB" dirty="0" err="1">
                <a:latin typeface="Consolas"/>
              </a:rPr>
              <a:t>myKinect.SkeletonFrameReady</a:t>
            </a:r>
            <a:r>
              <a:rPr lang="en-GB" dirty="0">
                <a:latin typeface="Consolas"/>
              </a:rPr>
              <a:t> += </a:t>
            </a:r>
            <a:r>
              <a:rPr lang="en-GB" dirty="0" smtClean="0">
                <a:latin typeface="Consolas"/>
              </a:rPr>
              <a:t/>
            </a:r>
            <a:br>
              <a:rPr lang="en-GB" dirty="0" smtClean="0">
                <a:latin typeface="Consolas"/>
              </a:rPr>
            </a:br>
            <a:r>
              <a:rPr lang="en-GB" dirty="0" smtClean="0">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EventHandler</a:t>
            </a:r>
            <a:r>
              <a:rPr lang="en-GB" dirty="0">
                <a:solidFill>
                  <a:prstClr val="black"/>
                </a:solidFill>
                <a:latin typeface="Consolas"/>
              </a:rPr>
              <a:t>&lt;</a:t>
            </a:r>
            <a:r>
              <a:rPr lang="en-GB" dirty="0" err="1">
                <a:solidFill>
                  <a:srgbClr val="2B91AF"/>
                </a:solidFill>
                <a:latin typeface="Consolas"/>
              </a:rPr>
              <a:t>SkeletonFrameReadyEventArgs</a:t>
            </a:r>
            <a:r>
              <a:rPr lang="en-GB" dirty="0" smtClean="0">
                <a:solidFill>
                  <a:prstClr val="black"/>
                </a:solidFill>
                <a:latin typeface="Consolas"/>
              </a:rPr>
              <a:t>&gt;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myKinect_SkeletonFrameReady</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5636731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a:t>
            </a:r>
            <a:r>
              <a:rPr lang="en-GB" dirty="0" smtClean="0"/>
              <a:t>Skeletons storage</a:t>
            </a:r>
            <a:endParaRPr lang="en-GB" dirty="0"/>
          </a:p>
        </p:txBody>
      </p:sp>
      <p:sp>
        <p:nvSpPr>
          <p:cNvPr id="6" name="Content Placeholder 5"/>
          <p:cNvSpPr>
            <a:spLocks noGrp="1"/>
          </p:cNvSpPr>
          <p:nvPr>
            <p:ph idx="1"/>
          </p:nvPr>
        </p:nvSpPr>
        <p:spPr>
          <a:xfrm>
            <a:off x="380770" y="2293495"/>
            <a:ext cx="8363938" cy="3711785"/>
          </a:xfrm>
        </p:spPr>
        <p:txBody>
          <a:bodyPr/>
          <a:lstStyle/>
          <a:p>
            <a:r>
              <a:rPr lang="en-GB" dirty="0" smtClean="0"/>
              <a:t>The skeleton data event handler will not be able to draw the skeleton</a:t>
            </a:r>
          </a:p>
          <a:p>
            <a:r>
              <a:rPr lang="en-GB" dirty="0" smtClean="0"/>
              <a:t>In an XNA game the drawing is performed when the </a:t>
            </a:r>
            <a:r>
              <a:rPr lang="en-GB" dirty="0" smtClean="0">
                <a:latin typeface="Consolas" pitchFamily="49" charset="0"/>
                <a:cs typeface="Consolas" pitchFamily="49" charset="0"/>
              </a:rPr>
              <a:t>Draw</a:t>
            </a:r>
            <a:r>
              <a:rPr lang="en-GB" dirty="0" smtClean="0"/>
              <a:t> method is called</a:t>
            </a:r>
          </a:p>
          <a:p>
            <a:r>
              <a:rPr lang="en-GB" dirty="0" smtClean="0"/>
              <a:t>Instead the event handler will find skeleton data and store it in the game for use when </a:t>
            </a:r>
            <a:r>
              <a:rPr lang="en-GB" dirty="0">
                <a:latin typeface="Consolas" pitchFamily="49" charset="0"/>
                <a:cs typeface="Consolas" pitchFamily="49" charset="0"/>
              </a:rPr>
              <a:t>Draw</a:t>
            </a:r>
            <a:r>
              <a:rPr lang="en-GB" dirty="0" smtClean="0"/>
              <a:t> runs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8</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a:solidFill>
                  <a:srgbClr val="2B91AF"/>
                </a:solidFill>
                <a:latin typeface="Consolas"/>
              </a:rPr>
              <a:t>Skeleton</a:t>
            </a:r>
            <a:r>
              <a:rPr lang="en-GB" dirty="0">
                <a:solidFill>
                  <a:prstClr val="black"/>
                </a:solidFill>
                <a:latin typeface="Consolas"/>
              </a:rPr>
              <a:t> [] skeletons = </a:t>
            </a:r>
            <a:r>
              <a:rPr lang="en-GB" dirty="0">
                <a:solidFill>
                  <a:srgbClr val="0000FF"/>
                </a:solidFill>
                <a:latin typeface="Consolas"/>
              </a:rPr>
              <a:t>null</a:t>
            </a:r>
            <a:r>
              <a:rPr lang="en-GB" dirty="0">
                <a:solidFill>
                  <a:prstClr val="black"/>
                </a:solidFill>
                <a:latin typeface="Consolas"/>
              </a:rPr>
              <a:t>;</a:t>
            </a:r>
          </a:p>
        </p:txBody>
      </p:sp>
    </p:spTree>
    <p:extLst>
      <p:ext uri="{BB962C8B-B14F-4D97-AF65-F5344CB8AC3E}">
        <p14:creationId xmlns:p14="http://schemas.microsoft.com/office/powerpoint/2010/main" val="13598626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a skeleton</a:t>
            </a:r>
            <a:endParaRPr lang="en-GB" dirty="0"/>
          </a:p>
        </p:txBody>
      </p:sp>
      <p:sp>
        <p:nvSpPr>
          <p:cNvPr id="5" name="Content Placeholder 4"/>
          <p:cNvSpPr>
            <a:spLocks noGrp="1"/>
          </p:cNvSpPr>
          <p:nvPr>
            <p:ph idx="1"/>
          </p:nvPr>
        </p:nvSpPr>
        <p:spPr>
          <a:xfrm>
            <a:off x="380770" y="5246556"/>
            <a:ext cx="8363938" cy="997196"/>
          </a:xfrm>
        </p:spPr>
        <p:txBody>
          <a:bodyPr/>
          <a:lstStyle/>
          <a:p>
            <a:r>
              <a:rPr lang="en-GB" dirty="0" smtClean="0"/>
              <a:t>This code </a:t>
            </a:r>
            <a:r>
              <a:rPr lang="en-GB" dirty="0" smtClean="0"/>
              <a:t>copies all the skeleton data from the event into the </a:t>
            </a:r>
            <a:r>
              <a:rPr lang="en-GB" dirty="0">
                <a:latin typeface="Consolas" pitchFamily="49" charset="0"/>
                <a:cs typeface="Consolas" pitchFamily="49" charset="0"/>
              </a:rPr>
              <a:t>skeletons</a:t>
            </a:r>
            <a:r>
              <a:rPr lang="en-GB" dirty="0" smtClean="0"/>
              <a:t> array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9</a:t>
            </a:fld>
            <a:endParaRPr lang="en-US" dirty="0"/>
          </a:p>
        </p:txBody>
      </p:sp>
      <p:sp>
        <p:nvSpPr>
          <p:cNvPr id="6" name="Text Placeholder 5"/>
          <p:cNvSpPr>
            <a:spLocks noGrp="1"/>
          </p:cNvSpPr>
          <p:nvPr>
            <p:ph type="body" sz="quarter" idx="11"/>
          </p:nvPr>
        </p:nvSpPr>
        <p:spPr>
          <a:xfrm>
            <a:off x="346841" y="1403350"/>
            <a:ext cx="8797159" cy="3746392"/>
          </a:xfrm>
        </p:spPr>
        <p:txBody>
          <a:bodyPr/>
          <a:lstStyle/>
          <a:p>
            <a:r>
              <a:rPr lang="en-GB" sz="2000" dirty="0">
                <a:solidFill>
                  <a:srgbClr val="0000FF"/>
                </a:solidFill>
                <a:latin typeface="Consolas"/>
              </a:rPr>
              <a:t>void</a:t>
            </a:r>
            <a:r>
              <a:rPr lang="en-GB" sz="2000" dirty="0">
                <a:solidFill>
                  <a:prstClr val="black"/>
                </a:solidFill>
                <a:latin typeface="Consolas"/>
              </a:rPr>
              <a:t> </a:t>
            </a:r>
            <a:r>
              <a:rPr lang="en-GB" sz="2000" dirty="0" err="1">
                <a:solidFill>
                  <a:prstClr val="black"/>
                </a:solidFill>
                <a:latin typeface="Consolas"/>
              </a:rPr>
              <a:t>myKinect_SkeletonFrameReady</a:t>
            </a:r>
            <a:r>
              <a:rPr lang="en-GB" sz="2000" dirty="0">
                <a:solidFill>
                  <a:prstClr val="black"/>
                </a:solidFill>
                <a:latin typeface="Consolas"/>
              </a:rPr>
              <a:t>(</a:t>
            </a:r>
            <a:r>
              <a:rPr lang="en-GB" sz="2000" dirty="0">
                <a:solidFill>
                  <a:srgbClr val="0000FF"/>
                </a:solidFill>
                <a:latin typeface="Consolas"/>
              </a:rPr>
              <a:t>object</a:t>
            </a:r>
            <a:r>
              <a:rPr lang="en-GB" sz="2000" dirty="0">
                <a:solidFill>
                  <a:prstClr val="black"/>
                </a:solidFill>
                <a:latin typeface="Consolas"/>
              </a:rPr>
              <a:t> sender, </a:t>
            </a:r>
            <a:r>
              <a:rPr lang="en-GB" sz="2000" dirty="0" smtClean="0">
                <a:solidFill>
                  <a:prstClr val="black"/>
                </a:solidFill>
                <a:latin typeface="Consolas"/>
              </a:rPr>
              <a:t/>
            </a:r>
            <a:br>
              <a:rPr lang="en-GB" sz="2000" dirty="0" smtClean="0">
                <a:solidFill>
                  <a:prstClr val="black"/>
                </a:solidFill>
                <a:latin typeface="Consolas"/>
              </a:rPr>
            </a:br>
            <a:r>
              <a:rPr lang="en-GB" sz="2000" dirty="0" smtClean="0">
                <a:solidFill>
                  <a:prstClr val="black"/>
                </a:solidFill>
                <a:latin typeface="Consolas"/>
              </a:rPr>
              <a:t>                                 </a:t>
            </a:r>
            <a:r>
              <a:rPr lang="en-GB" sz="2000" dirty="0" err="1" smtClean="0">
                <a:solidFill>
                  <a:srgbClr val="2B91AF"/>
                </a:solidFill>
                <a:latin typeface="Consolas"/>
              </a:rPr>
              <a:t>SkeletonFrameReadyEventArgs</a:t>
            </a:r>
            <a:r>
              <a:rPr lang="en-GB" sz="2000" dirty="0" smtClean="0">
                <a:solidFill>
                  <a:prstClr val="black"/>
                </a:solidFill>
                <a:latin typeface="Consolas"/>
              </a:rPr>
              <a:t> </a:t>
            </a:r>
            <a:r>
              <a:rPr lang="en-GB" sz="2000" dirty="0">
                <a:solidFill>
                  <a:prstClr val="black"/>
                </a:solidFill>
                <a:latin typeface="Consolas"/>
              </a:rPr>
              <a:t>e)</a:t>
            </a:r>
          </a:p>
          <a:p>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using</a:t>
            </a:r>
            <a:r>
              <a:rPr lang="en-GB" sz="2000" dirty="0">
                <a:solidFill>
                  <a:prstClr val="black"/>
                </a:solidFill>
                <a:latin typeface="Consolas"/>
              </a:rPr>
              <a:t> (</a:t>
            </a:r>
            <a:r>
              <a:rPr lang="en-GB" sz="2000" dirty="0" err="1">
                <a:solidFill>
                  <a:srgbClr val="2B91AF"/>
                </a:solidFill>
                <a:latin typeface="Consolas"/>
              </a:rPr>
              <a:t>SkeletonFrame</a:t>
            </a:r>
            <a:r>
              <a:rPr lang="en-GB" sz="2000" dirty="0">
                <a:solidFill>
                  <a:prstClr val="black"/>
                </a:solidFill>
                <a:latin typeface="Consolas"/>
              </a:rPr>
              <a:t> frame = </a:t>
            </a:r>
            <a:r>
              <a:rPr lang="en-GB" sz="2000" dirty="0" err="1">
                <a:solidFill>
                  <a:prstClr val="black"/>
                </a:solidFill>
                <a:latin typeface="Consolas"/>
              </a:rPr>
              <a:t>e.OpenSkeletonFrame</a:t>
            </a:r>
            <a:r>
              <a:rPr lang="en-GB" sz="2000" dirty="0" smtClean="0">
                <a:solidFill>
                  <a:prstClr val="black"/>
                </a:solidFill>
                <a:latin typeface="Consolas"/>
              </a:rPr>
              <a:t>()) </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if</a:t>
            </a:r>
            <a:r>
              <a:rPr lang="en-GB" sz="2000" dirty="0">
                <a:solidFill>
                  <a:prstClr val="black"/>
                </a:solidFill>
                <a:latin typeface="Consolas"/>
              </a:rPr>
              <a:t> (frame != </a:t>
            </a:r>
            <a:r>
              <a:rPr lang="en-GB" sz="2000" dirty="0">
                <a:solidFill>
                  <a:srgbClr val="0000FF"/>
                </a:solidFill>
                <a:latin typeface="Consolas"/>
              </a:rPr>
              <a:t>null</a:t>
            </a:r>
            <a:r>
              <a:rPr lang="en-GB" sz="2000" dirty="0" smtClean="0">
                <a:solidFill>
                  <a:prstClr val="black"/>
                </a:solidFill>
                <a:latin typeface="Consolas"/>
              </a:rPr>
              <a:t>) {</a:t>
            </a:r>
            <a:endParaRPr lang="en-GB" sz="2000" dirty="0">
              <a:solidFill>
                <a:prstClr val="black"/>
              </a:solidFill>
              <a:latin typeface="Consolas"/>
            </a:endParaRPr>
          </a:p>
          <a:p>
            <a:r>
              <a:rPr lang="en-GB" sz="2000" dirty="0">
                <a:solidFill>
                  <a:prstClr val="black"/>
                </a:solidFill>
                <a:latin typeface="Consolas"/>
              </a:rPr>
              <a:t>            skeletons = </a:t>
            </a:r>
            <a:r>
              <a:rPr lang="en-GB" sz="2000" dirty="0">
                <a:solidFill>
                  <a:srgbClr val="0000FF"/>
                </a:solidFill>
                <a:latin typeface="Consolas"/>
              </a:rPr>
              <a:t>new</a:t>
            </a:r>
            <a:r>
              <a:rPr lang="en-GB" sz="2000" dirty="0">
                <a:solidFill>
                  <a:prstClr val="black"/>
                </a:solidFill>
                <a:latin typeface="Consolas"/>
              </a:rPr>
              <a:t> </a:t>
            </a:r>
            <a:r>
              <a:rPr lang="en-GB" sz="2000" dirty="0">
                <a:solidFill>
                  <a:srgbClr val="2B91AF"/>
                </a:solidFill>
                <a:latin typeface="Consolas"/>
              </a:rPr>
              <a:t>Skeleton</a:t>
            </a:r>
            <a:r>
              <a:rPr lang="en-GB" sz="2000" dirty="0">
                <a:solidFill>
                  <a:prstClr val="black"/>
                </a:solidFill>
                <a:latin typeface="Consolas"/>
              </a:rPr>
              <a:t>[</a:t>
            </a:r>
            <a:r>
              <a:rPr lang="en-GB" sz="2000" dirty="0" err="1">
                <a:solidFill>
                  <a:prstClr val="black"/>
                </a:solidFill>
                <a:latin typeface="Consolas"/>
              </a:rPr>
              <a:t>frame.SkeletonArrayLength</a:t>
            </a:r>
            <a:r>
              <a:rPr lang="en-GB" sz="2000" dirty="0">
                <a:solidFill>
                  <a:prstClr val="black"/>
                </a:solidFill>
                <a:latin typeface="Consolas"/>
              </a:rPr>
              <a:t>];</a:t>
            </a:r>
          </a:p>
          <a:p>
            <a:r>
              <a:rPr lang="en-GB" sz="2000" dirty="0">
                <a:solidFill>
                  <a:prstClr val="black"/>
                </a:solidFill>
                <a:latin typeface="Consolas"/>
              </a:rPr>
              <a:t>            </a:t>
            </a:r>
            <a:r>
              <a:rPr lang="en-GB" sz="2000" dirty="0" err="1">
                <a:solidFill>
                  <a:prstClr val="black"/>
                </a:solidFill>
                <a:latin typeface="Consolas"/>
              </a:rPr>
              <a:t>frame.CopySkeletonDataTo</a:t>
            </a:r>
            <a:r>
              <a:rPr lang="en-GB" sz="2000" dirty="0">
                <a:solidFill>
                  <a:prstClr val="black"/>
                </a:solidFill>
                <a:latin typeface="Consolas"/>
              </a:rPr>
              <a:t>(skeletons);</a:t>
            </a:r>
          </a:p>
          <a:p>
            <a:r>
              <a:rPr lang="en-GB" sz="2000" dirty="0">
                <a:solidFill>
                  <a:prstClr val="black"/>
                </a:solidFill>
                <a:latin typeface="Consolas"/>
              </a:rPr>
              <a:t>        }</a:t>
            </a:r>
          </a:p>
          <a:p>
            <a:r>
              <a:rPr lang="en-GB" sz="2000" dirty="0">
                <a:solidFill>
                  <a:prstClr val="black"/>
                </a:solidFill>
                <a:latin typeface="Consolas"/>
              </a:rPr>
              <a:t>    }</a:t>
            </a:r>
          </a:p>
          <a:p>
            <a:r>
              <a:rPr lang="en-GB" sz="2000" dirty="0">
                <a:solidFill>
                  <a:prstClr val="black"/>
                </a:solidFill>
                <a:latin typeface="Consolas"/>
              </a:rPr>
              <a:t>}</a:t>
            </a:r>
          </a:p>
          <a:p>
            <a:endParaRPr lang="en-GB" sz="2000" dirty="0">
              <a:solidFill>
                <a:prstClr val="black"/>
              </a:solidFill>
              <a:latin typeface="Consolas"/>
            </a:endParaRPr>
          </a:p>
        </p:txBody>
      </p:sp>
    </p:spTree>
    <p:extLst>
      <p:ext uri="{BB962C8B-B14F-4D97-AF65-F5344CB8AC3E}">
        <p14:creationId xmlns:p14="http://schemas.microsoft.com/office/powerpoint/2010/main" val="480066442"/>
      </p:ext>
    </p:extLst>
  </p:cSld>
  <p:clrMapOvr>
    <a:masterClrMapping/>
  </p:clrMapOvr>
  <p:transition>
    <p:fade/>
  </p:transition>
</p:sld>
</file>

<file path=ppt/theme/theme1.xml><?xml version="1.0" encoding="utf-8"?>
<a:theme xmlns:a="http://schemas.openxmlformats.org/drawingml/2006/main" name="Windows Phone 7 Template Light_0610">
  <a:themeElements>
    <a:clrScheme name="WP7">
      <a:dk1>
        <a:srgbClr val="737373"/>
      </a:dk1>
      <a:lt1>
        <a:srgbClr val="FFFFFF"/>
      </a:lt1>
      <a:dk2>
        <a:srgbClr val="6BBD46"/>
      </a:dk2>
      <a:lt2>
        <a:srgbClr val="FFFFFF"/>
      </a:lt2>
      <a:accent1>
        <a:srgbClr val="4891DC"/>
      </a:accent1>
      <a:accent2>
        <a:srgbClr val="FF4819"/>
      </a:accent2>
      <a:accent3>
        <a:srgbClr val="6BBD46"/>
      </a:accent3>
      <a:accent4>
        <a:srgbClr val="FFB70F"/>
      </a:accent4>
      <a:accent5>
        <a:srgbClr val="DCDCDC"/>
      </a:accent5>
      <a:accent6>
        <a:srgbClr val="7D7D7D"/>
      </a:accent6>
      <a:hlink>
        <a:srgbClr val="4891DC"/>
      </a:hlink>
      <a:folHlink>
        <a:srgbClr val="803280"/>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Phone 7 Template Light_0610</Template>
  <TotalTime>7352</TotalTime>
  <Words>1506</Words>
  <Application>Microsoft Office PowerPoint</Application>
  <PresentationFormat>On-screen Show (4:3)</PresentationFormat>
  <Paragraphs>331</Paragraphs>
  <Slides>38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Segoe</vt:lpstr>
      <vt:lpstr>Times New Roman</vt:lpstr>
      <vt:lpstr>Segoe UI</vt:lpstr>
      <vt:lpstr>Segoe Light</vt:lpstr>
      <vt:lpstr>Wingdings</vt:lpstr>
      <vt:lpstr>Consolas</vt:lpstr>
      <vt:lpstr>Windows Phone 7 Template Light_0610</vt:lpstr>
      <vt:lpstr>Kinect Natural User Interfaces</vt:lpstr>
      <vt:lpstr>Topics</vt:lpstr>
      <vt:lpstr>Kinect Skeleton Tracking</vt:lpstr>
      <vt:lpstr>Kinect Skeleton Data</vt:lpstr>
      <vt:lpstr>Skeleton coordinates</vt:lpstr>
      <vt:lpstr>Starting Tracking</vt:lpstr>
      <vt:lpstr>Skeleton Tracking Events</vt:lpstr>
      <vt:lpstr>The Skeletons storage</vt:lpstr>
      <vt:lpstr>Finding a skeleton</vt:lpstr>
      <vt:lpstr>Finding a skeleton</vt:lpstr>
      <vt:lpstr>Finding a skeleton</vt:lpstr>
      <vt:lpstr>Finding a skeleton</vt:lpstr>
      <vt:lpstr>Finding a skeleton</vt:lpstr>
      <vt:lpstr>Draw method</vt:lpstr>
      <vt:lpstr>Program operation</vt:lpstr>
      <vt:lpstr>Sharing skeleton data</vt:lpstr>
      <vt:lpstr>Skeletons and joints</vt:lpstr>
      <vt:lpstr>The Joints collection</vt:lpstr>
      <vt:lpstr>Drawing individual “bones”</vt:lpstr>
      <vt:lpstr>Joint positions and the screen</vt:lpstr>
      <vt:lpstr>MapSkeletonPointToColor</vt:lpstr>
      <vt:lpstr>The story so far…</vt:lpstr>
      <vt:lpstr>Finding the draw position</vt:lpstr>
      <vt:lpstr>The drawBone method</vt:lpstr>
      <vt:lpstr>The drawBone method</vt:lpstr>
      <vt:lpstr>The drawBone method</vt:lpstr>
      <vt:lpstr>The drawBone method</vt:lpstr>
      <vt:lpstr>The drawBone method</vt:lpstr>
      <vt:lpstr>Drawing lines in XNA</vt:lpstr>
      <vt:lpstr>The dot texture</vt:lpstr>
      <vt:lpstr>The drawLine method</vt:lpstr>
      <vt:lpstr>The drawLine method</vt:lpstr>
      <vt:lpstr>The drawLine method</vt:lpstr>
      <vt:lpstr>The drawLine method</vt:lpstr>
      <vt:lpstr>The drawLine method</vt:lpstr>
      <vt:lpstr>The drawLine method</vt:lpstr>
      <vt:lpstr>PowerPoint Presentation</vt:lpstr>
      <vt:lpstr>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Windows Phone 7</dc:subject>
  <dc:creator>Rob Miles</dc:creator>
  <dc:description>Template: Andrew Larson, Silver Fox Productions Inc. 
Formatting:
Event Date:
Event Location:
Audience Type: Internal</dc:description>
  <cp:lastModifiedBy>Rob</cp:lastModifiedBy>
  <cp:revision>291</cp:revision>
  <dcterms:created xsi:type="dcterms:W3CDTF">2010-07-14T08:17:59Z</dcterms:created>
  <dcterms:modified xsi:type="dcterms:W3CDTF">2012-02-26T12:35:23Z</dcterms:modified>
</cp:coreProperties>
</file>