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32" r:id="rId1"/>
  </p:sldMasterIdLst>
  <p:notesMasterIdLst>
    <p:notesMasterId r:id="rId72"/>
  </p:notesMasterIdLst>
  <p:handoutMasterIdLst>
    <p:handoutMasterId r:id="rId73"/>
  </p:handoutMasterIdLst>
  <p:sldIdLst>
    <p:sldId id="256" r:id="rId2"/>
    <p:sldId id="290" r:id="rId3"/>
    <p:sldId id="597" r:id="rId4"/>
    <p:sldId id="598" r:id="rId5"/>
    <p:sldId id="599" r:id="rId6"/>
    <p:sldId id="600" r:id="rId7"/>
    <p:sldId id="601" r:id="rId8"/>
    <p:sldId id="602" r:id="rId9"/>
    <p:sldId id="606" r:id="rId10"/>
    <p:sldId id="607" r:id="rId11"/>
    <p:sldId id="608" r:id="rId12"/>
    <p:sldId id="609" r:id="rId13"/>
    <p:sldId id="610" r:id="rId14"/>
    <p:sldId id="611" r:id="rId15"/>
    <p:sldId id="603" r:id="rId16"/>
    <p:sldId id="612" r:id="rId17"/>
    <p:sldId id="613" r:id="rId18"/>
    <p:sldId id="614" r:id="rId19"/>
    <p:sldId id="615" r:id="rId20"/>
    <p:sldId id="604" r:id="rId21"/>
    <p:sldId id="616" r:id="rId22"/>
    <p:sldId id="605" r:id="rId23"/>
    <p:sldId id="617" r:id="rId24"/>
    <p:sldId id="618" r:id="rId25"/>
    <p:sldId id="619" r:id="rId26"/>
    <p:sldId id="633" r:id="rId27"/>
    <p:sldId id="634" r:id="rId28"/>
    <p:sldId id="635" r:id="rId29"/>
    <p:sldId id="630" r:id="rId30"/>
    <p:sldId id="636" r:id="rId31"/>
    <p:sldId id="637" r:id="rId32"/>
    <p:sldId id="638" r:id="rId33"/>
    <p:sldId id="639" r:id="rId34"/>
    <p:sldId id="631" r:id="rId35"/>
    <p:sldId id="700" r:id="rId36"/>
    <p:sldId id="678" r:id="rId37"/>
    <p:sldId id="679" r:id="rId38"/>
    <p:sldId id="680" r:id="rId39"/>
    <p:sldId id="681" r:id="rId40"/>
    <p:sldId id="682" r:id="rId41"/>
    <p:sldId id="683" r:id="rId42"/>
    <p:sldId id="684" r:id="rId43"/>
    <p:sldId id="685" r:id="rId44"/>
    <p:sldId id="686" r:id="rId45"/>
    <p:sldId id="640" r:id="rId46"/>
    <p:sldId id="689" r:id="rId47"/>
    <p:sldId id="688" r:id="rId48"/>
    <p:sldId id="641" r:id="rId49"/>
    <p:sldId id="695" r:id="rId50"/>
    <p:sldId id="690" r:id="rId51"/>
    <p:sldId id="691" r:id="rId52"/>
    <p:sldId id="696" r:id="rId53"/>
    <p:sldId id="649" r:id="rId54"/>
    <p:sldId id="650" r:id="rId55"/>
    <p:sldId id="644" r:id="rId56"/>
    <p:sldId id="697" r:id="rId57"/>
    <p:sldId id="701" r:id="rId58"/>
    <p:sldId id="673" r:id="rId59"/>
    <p:sldId id="674" r:id="rId60"/>
    <p:sldId id="702" r:id="rId61"/>
    <p:sldId id="677" r:id="rId62"/>
    <p:sldId id="663" r:id="rId63"/>
    <p:sldId id="664" r:id="rId64"/>
    <p:sldId id="665" r:id="rId65"/>
    <p:sldId id="666" r:id="rId66"/>
    <p:sldId id="667" r:id="rId67"/>
    <p:sldId id="698" r:id="rId68"/>
    <p:sldId id="669" r:id="rId69"/>
    <p:sldId id="502" r:id="rId70"/>
    <p:sldId id="289" r:id="rId71"/>
  </p:sldIdLst>
  <p:sldSz cx="9144000" cy="6858000" type="screen4x3"/>
  <p:notesSz cx="6858000" cy="9144000"/>
  <p:embeddedFontLst>
    <p:embeddedFont>
      <p:font typeface="Segoe Light" pitchFamily="34" charset="0"/>
      <p:regular r:id="rId74"/>
      <p:italic r:id="rId75"/>
    </p:embeddedFont>
    <p:embeddedFont>
      <p:font typeface="Segoe" pitchFamily="34" charset="0"/>
      <p:regular r:id="rId76"/>
      <p:bold r:id="rId77"/>
      <p:italic r:id="rId78"/>
      <p:boldItalic r:id="rId79"/>
    </p:embeddedFont>
    <p:embeddedFont>
      <p:font typeface="Segoe UI" pitchFamily="34" charset="0"/>
      <p:regular r:id="rId80"/>
      <p:bold r:id="rId81"/>
      <p:italic r:id="rId82"/>
      <p:boldItalic r:id="rId83"/>
    </p:embeddedFont>
    <p:embeddedFont>
      <p:font typeface="Consolas" pitchFamily="49" charset="0"/>
      <p:regular r:id="rId84"/>
      <p:bold r:id="rId85"/>
      <p:italic r:id="rId86"/>
      <p:boldItalic r:id="rId87"/>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ACE3"/>
    <a:srgbClr val="042CD6"/>
    <a:srgbClr val="000000"/>
    <a:srgbClr val="50308F"/>
    <a:srgbClr val="333333"/>
    <a:srgbClr val="557EB9"/>
    <a:srgbClr val="FFC211"/>
    <a:srgbClr val="FFFFFF"/>
    <a:srgbClr val="292929"/>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50" autoAdjust="0"/>
    <p:restoredTop sz="70828" autoAdjust="0"/>
  </p:normalViewPr>
  <p:slideViewPr>
    <p:cSldViewPr snapToGrid="0">
      <p:cViewPr varScale="1">
        <p:scale>
          <a:sx n="78" d="100"/>
          <a:sy n="78" d="100"/>
        </p:scale>
        <p:origin x="-2490" y="-90"/>
      </p:cViewPr>
      <p:guideLst>
        <p:guide orient="horz" pos="272"/>
        <p:guide orient="horz" pos="1212"/>
        <p:guide orient="horz" pos="2741"/>
        <p:guide orient="horz" pos="4048"/>
        <p:guide orient="horz" pos="1488"/>
        <p:guide orient="horz" pos="912"/>
        <p:guide orient="horz" pos="2161"/>
        <p:guide orient="horz" pos="3226"/>
        <p:guide pos="2880"/>
        <p:guide pos="240"/>
        <p:guide pos="903"/>
        <p:guide pos="5519"/>
        <p:guide pos="5417"/>
        <p:guide pos="347"/>
        <p:guide pos="485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2" d="100"/>
          <a:sy n="72" d="100"/>
        </p:scale>
        <p:origin x="-34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1.fntdata"/><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fntdata"/><Relationship Id="rId79" Type="http://schemas.openxmlformats.org/officeDocument/2006/relationships/font" Target="fonts/font6.fntdata"/><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7.fntdata"/><Relationship Id="rId85"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2.fntdata"/><Relationship Id="rId83" Type="http://schemas.openxmlformats.org/officeDocument/2006/relationships/font" Target="fonts/font10.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font" Target="fonts/font5.fntdata"/><Relationship Id="rId81" Type="http://schemas.openxmlformats.org/officeDocument/2006/relationships/font" Target="fonts/font8.fntdata"/><Relationship Id="rId86"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3.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4.fntdata"/><Relationship Id="rId61" Type="http://schemas.openxmlformats.org/officeDocument/2006/relationships/slide" Target="slides/slide60.xml"/><Relationship Id="rId82" Type="http://schemas.openxmlformats.org/officeDocument/2006/relationships/font" Target="fonts/font9.fntdata"/><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Phone 7 </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3/8/2012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Phone 7 </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3/8/2012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Version 1.1</a:t>
            </a:r>
          </a:p>
          <a:p>
            <a:endParaRPr lang="en-GB" dirty="0" smtClean="0"/>
          </a:p>
          <a:p>
            <a:r>
              <a:rPr lang="en-GB" dirty="0" smtClean="0"/>
              <a:t>Added</a:t>
            </a:r>
            <a:r>
              <a:rPr lang="en-GB" baseline="0" dirty="0" smtClean="0"/>
              <a:t> coverage of the lower resolution depth camera and using a lower resolution mask than the image.</a:t>
            </a: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1160312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62016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demonstration to work you must have installed the Kinect for Windows SDK.</a:t>
            </a:r>
            <a:r>
              <a:rPr lang="en-GB" baseline="0" dirty="0" smtClean="0"/>
              <a:t> You must also have a Kinect sensor plugged into the USB Port on your computer. </a:t>
            </a:r>
          </a:p>
          <a:p>
            <a:endParaRPr lang="en-GB" baseline="0" dirty="0" smtClean="0"/>
          </a:p>
          <a:p>
            <a:pPr marL="228600" indent="-228600">
              <a:buFont typeface="+mj-lt"/>
              <a:buAutoNum type="arabicPeriod"/>
            </a:pPr>
            <a:r>
              <a:rPr lang="en-GB" b="0" baseline="0" dirty="0" smtClean="0"/>
              <a:t>Start Visual Studio 2010</a:t>
            </a:r>
          </a:p>
          <a:p>
            <a:pPr marL="228600" indent="-228600">
              <a:buFont typeface="+mj-lt"/>
              <a:buAutoNum type="arabicPeriod"/>
            </a:pPr>
            <a:r>
              <a:rPr lang="en-GB" b="0" baseline="0" dirty="0" smtClean="0"/>
              <a:t>Open the project </a:t>
            </a:r>
            <a:r>
              <a:rPr lang="en-GB" b="1" baseline="0" dirty="0" err="1" smtClean="0"/>
              <a:t>CloudGame</a:t>
            </a:r>
            <a:r>
              <a:rPr lang="en-GB" b="1" baseline="0" dirty="0" smtClean="0"/>
              <a:t> </a:t>
            </a:r>
            <a:r>
              <a:rPr lang="en-GB" b="0" baseline="0" dirty="0" smtClean="0"/>
              <a:t>in the </a:t>
            </a:r>
            <a:r>
              <a:rPr lang="en-GB" b="1" baseline="0" dirty="0" smtClean="0"/>
              <a:t>01 Cloud </a:t>
            </a:r>
            <a:r>
              <a:rPr lang="en-GB" b="1" baseline="0" dirty="0" err="1" smtClean="0"/>
              <a:t>Burster</a:t>
            </a:r>
            <a:r>
              <a:rPr lang="en-GB" b="1" baseline="0" dirty="0" smtClean="0"/>
              <a:t> </a:t>
            </a:r>
            <a:r>
              <a:rPr lang="en-GB" b="0" baseline="0" dirty="0" smtClean="0"/>
              <a:t>demo folder.</a:t>
            </a:r>
          </a:p>
          <a:p>
            <a:pPr marL="228600" indent="-228600">
              <a:buFont typeface="+mj-lt"/>
              <a:buAutoNum type="arabicPeriod"/>
            </a:pPr>
            <a:r>
              <a:rPr lang="en-GB" baseline="0" dirty="0" smtClean="0"/>
              <a:t>Run the program by pressing </a:t>
            </a:r>
            <a:r>
              <a:rPr lang="en-GB" b="1" baseline="0" dirty="0" smtClean="0"/>
              <a:t>F5</a:t>
            </a:r>
            <a:r>
              <a:rPr lang="en-GB" baseline="0" dirty="0" smtClean="0"/>
              <a:t>.</a:t>
            </a:r>
          </a:p>
          <a:p>
            <a:pPr marL="228600" indent="-228600">
              <a:buFont typeface="+mj-lt"/>
              <a:buAutoNum type="arabicPeriod"/>
            </a:pPr>
            <a:r>
              <a:rPr lang="en-GB" baseline="0" dirty="0" smtClean="0"/>
              <a:t>The program will start running. </a:t>
            </a:r>
          </a:p>
          <a:p>
            <a:pPr marL="228600" indent="-228600">
              <a:buFont typeface="+mj-lt"/>
              <a:buAutoNum type="arabicPeriod"/>
            </a:pPr>
            <a:r>
              <a:rPr lang="en-GB" sz="900" kern="1200" baseline="0" dirty="0" smtClean="0">
                <a:solidFill>
                  <a:schemeClr val="tx1"/>
                </a:solidFill>
                <a:latin typeface="Segoe UI" pitchFamily="34" charset="0"/>
                <a:ea typeface="+mn-ea"/>
                <a:cs typeface="+mn-cs"/>
              </a:rPr>
              <a:t>Get a volunteer to stand in front of the sensor. They can play the game by swatting clouds.</a:t>
            </a:r>
          </a:p>
          <a:p>
            <a:pPr marL="228600" indent="-228600">
              <a:buFont typeface="+mj-lt"/>
              <a:buAutoNum type="arabicPeriod"/>
            </a:pPr>
            <a:r>
              <a:rPr lang="en-GB" sz="900" kern="1200" baseline="0" dirty="0" smtClean="0">
                <a:solidFill>
                  <a:schemeClr val="tx1"/>
                </a:solidFill>
                <a:latin typeface="Segoe UI" pitchFamily="34" charset="0"/>
                <a:ea typeface="+mn-ea"/>
                <a:cs typeface="+mn-cs"/>
              </a:rPr>
              <a:t>Wait for another round of applause.</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kern="1200" dirty="0" smtClean="0">
                <a:solidFill>
                  <a:schemeClr val="tx1"/>
                </a:solidFill>
                <a:latin typeface="Segoe UI" pitchFamily="34" charset="0"/>
                <a:ea typeface="+mn-ea"/>
                <a:cs typeface="+mn-cs"/>
              </a:rPr>
              <a:t> </a:t>
            </a:r>
            <a:r>
              <a:rPr lang="en-GB" b="0" baseline="0" dirty="0" smtClean="0"/>
              <a:t>Stop the program and exit Visual Studio.</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69</a:t>
            </a:fld>
            <a:endParaRPr lang="en-US" dirty="0"/>
          </a:p>
        </p:txBody>
      </p:sp>
    </p:spTree>
    <p:extLst>
      <p:ext uri="{BB962C8B-B14F-4D97-AF65-F5344CB8AC3E}">
        <p14:creationId xmlns:p14="http://schemas.microsoft.com/office/powerpoint/2010/main" val="1195328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P7 Annimation ">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1389" y="292352"/>
            <a:ext cx="4382611" cy="2136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6539421" y="2362200"/>
            <a:ext cx="2221992" cy="2221992"/>
          </a:xfrm>
          <a:prstGeom prst="rect">
            <a:avLst/>
          </a:prstGeom>
          <a:solidFill>
            <a:srgbClr val="2CACE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604" tIns="34302" rIns="68604" bIns="34302" numCol="1" rtlCol="0" anchor="ctr" anchorCtr="0" compatLnSpc="1">
            <a:prstTxWarp prst="textNoShape">
              <a:avLst/>
            </a:prstTxWarp>
          </a:bodyPr>
          <a:lstStyle/>
          <a:p>
            <a:pPr lvl="0" algn="ctr" defTabSz="685848" fontAlgn="base">
              <a:spcBef>
                <a:spcPct val="0"/>
              </a:spcBef>
              <a:spcAft>
                <a:spcPct val="0"/>
              </a:spcAft>
            </a:pPr>
            <a:endParaRPr lang="en-US" dirty="0" smtClean="0">
              <a:gradFill>
                <a:gsLst>
                  <a:gs pos="0">
                    <a:srgbClr val="FFFFFF"/>
                  </a:gs>
                  <a:gs pos="100000">
                    <a:srgbClr val="FFFFFF"/>
                  </a:gs>
                </a:gsLst>
                <a:lin ang="5400000" scaled="0"/>
              </a:gradFill>
            </a:endParaRPr>
          </a:p>
        </p:txBody>
      </p:sp>
      <p:sp>
        <p:nvSpPr>
          <p:cNvPr id="14" name="Title 1"/>
          <p:cNvSpPr txBox="1">
            <a:spLocks/>
          </p:cNvSpPr>
          <p:nvPr/>
        </p:nvSpPr>
        <p:spPr>
          <a:xfrm>
            <a:off x="6565940" y="2428875"/>
            <a:ext cx="2187433" cy="2221991"/>
          </a:xfrm>
          <a:prstGeom prst="rect">
            <a:avLst/>
          </a:prstGeom>
        </p:spPr>
        <p:txBody>
          <a:bodyPr vert="horz" wrap="square" lIns="182880" tIns="182880" rIns="182880" bIns="182880" rtlCol="0" anchor="ctr" anchorCtr="0">
            <a:noAutofit/>
          </a:bodyPr>
          <a:lstStyle>
            <a:lvl1pPr algn="l" defTabSz="914363" rtl="0" eaLnBrk="1" latinLnBrk="0" hangingPunct="1">
              <a:lnSpc>
                <a:spcPct val="90000"/>
              </a:lnSpc>
              <a:spcBef>
                <a:spcPct val="0"/>
              </a:spcBef>
              <a:buNone/>
              <a:tabLst>
                <a:tab pos="1504361" algn="l"/>
              </a:tabLst>
              <a:defRPr lang="en-US" sz="4800" b="0" kern="1200" cap="none" spc="-113" baseline="0" dirty="0">
                <a:ln w="3175">
                  <a:noFill/>
                </a:ln>
                <a:gradFill>
                  <a:gsLst>
                    <a:gs pos="0">
                      <a:schemeClr val="bg2"/>
                    </a:gs>
                    <a:gs pos="100000">
                      <a:schemeClr val="bg2"/>
                    </a:gs>
                  </a:gsLst>
                  <a:lin ang="5400000" scaled="0"/>
                </a:gradFill>
                <a:effectLst/>
                <a:latin typeface="Segoe Light" pitchFamily="34" charset="0"/>
                <a:ea typeface="+mn-ea"/>
                <a:cs typeface="+mn-cs"/>
              </a:defRPr>
            </a:lvl1pPr>
          </a:lstStyle>
          <a:p>
            <a:pPr algn="ctr" defTabSz="685961"/>
            <a:r>
              <a:rPr lang="en-US" sz="5400" dirty="0" smtClean="0">
                <a:latin typeface="+mj-lt"/>
              </a:rPr>
              <a:t>Kinect</a:t>
            </a:r>
            <a:endParaRPr lang="en-US" sz="5400" dirty="0">
              <a:latin typeface="+mj-lt"/>
            </a:endParaRPr>
          </a:p>
        </p:txBody>
      </p:sp>
      <p:sp>
        <p:nvSpPr>
          <p:cNvPr id="15" name="Rectangle 14"/>
          <p:cNvSpPr/>
          <p:nvPr/>
        </p:nvSpPr>
        <p:spPr bwMode="auto">
          <a:xfrm>
            <a:off x="381000" y="2362200"/>
            <a:ext cx="6053328" cy="2221992"/>
          </a:xfrm>
          <a:prstGeom prst="rect">
            <a:avLst/>
          </a:prstGeom>
          <a:solidFill>
            <a:srgbClr val="50308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604" tIns="34302" rIns="68604" bIns="34302" numCol="1" rtlCol="0" anchor="ctr" anchorCtr="0" compatLnSpc="1">
            <a:prstTxWarp prst="textNoShape">
              <a:avLst/>
            </a:prstTxWarp>
          </a:bodyPr>
          <a:lstStyle/>
          <a:p>
            <a:pPr lvl="0" algn="ctr" defTabSz="685848" fontAlgn="base">
              <a:spcBef>
                <a:spcPct val="0"/>
              </a:spcBef>
              <a:spcAft>
                <a:spcPct val="0"/>
              </a:spcAft>
            </a:pPr>
            <a:endParaRPr lang="en-US" dirty="0" smtClean="0">
              <a:gradFill>
                <a:gsLst>
                  <a:gs pos="0">
                    <a:srgbClr val="FFFFFF"/>
                  </a:gs>
                  <a:gs pos="100000">
                    <a:srgbClr val="FFFFFF"/>
                  </a:gs>
                </a:gsLst>
                <a:lin ang="5400000" scaled="0"/>
              </a:gradFill>
            </a:endParaRPr>
          </a:p>
        </p:txBody>
      </p:sp>
      <p:sp>
        <p:nvSpPr>
          <p:cNvPr id="16" name="Subtitle 2"/>
          <p:cNvSpPr>
            <a:spLocks noGrp="1"/>
          </p:cNvSpPr>
          <p:nvPr>
            <p:ph type="subTitle" idx="1"/>
          </p:nvPr>
        </p:nvSpPr>
        <p:spPr>
          <a:xfrm>
            <a:off x="550840" y="5426822"/>
            <a:ext cx="5598586" cy="374295"/>
          </a:xfrm>
        </p:spPr>
        <p:txBody>
          <a:bodyPr vert="horz" wrap="square" lIns="0" tIns="0" rIns="0" bIns="0" rtlCol="0" anchor="t">
            <a:spAutoFit/>
          </a:bodyPr>
          <a:lstStyle>
            <a:lvl1pPr marL="0" indent="0">
              <a:spcBef>
                <a:spcPts val="0"/>
              </a:spcBef>
              <a:buFontTx/>
              <a:buNone/>
              <a:defRPr lang="en-US" sz="2700" b="1" kern="1200" spc="-150" dirty="0">
                <a:gradFill>
                  <a:gsLst>
                    <a:gs pos="0">
                      <a:schemeClr val="accent1"/>
                    </a:gs>
                    <a:gs pos="100000">
                      <a:schemeClr val="accent1"/>
                    </a:gs>
                  </a:gsLst>
                  <a:lin ang="5400000" scaled="0"/>
                </a:gradFill>
                <a:latin typeface="Segoe Light" pitchFamily="34" charset="0"/>
                <a:ea typeface="+mn-ea"/>
                <a:cs typeface="+mn-cs"/>
              </a:defRPr>
            </a:lvl1pPr>
          </a:lstStyle>
          <a:p>
            <a:pPr marL="0" lvl="0" indent="0" algn="l" defTabSz="685961" rtl="0" eaLnBrk="1" latinLnBrk="0" hangingPunct="1">
              <a:lnSpc>
                <a:spcPct val="90000"/>
              </a:lnSpc>
              <a:spcBef>
                <a:spcPts val="0"/>
              </a:spcBef>
              <a:buClr>
                <a:schemeClr val="tx2"/>
              </a:buClr>
              <a:buSzPct val="90000"/>
              <a:buFontTx/>
              <a:buNone/>
            </a:pPr>
            <a:r>
              <a:rPr lang="en-US" smtClean="0"/>
              <a:t>Click to edit Master subtitle style</a:t>
            </a:r>
            <a:endParaRPr lang="en-US" dirty="0"/>
          </a:p>
        </p:txBody>
      </p:sp>
      <p:sp>
        <p:nvSpPr>
          <p:cNvPr id="17" name="Text Placeholder 8"/>
          <p:cNvSpPr>
            <a:spLocks noGrp="1"/>
          </p:cNvSpPr>
          <p:nvPr>
            <p:ph type="body" sz="quarter" idx="10" hasCustomPrompt="1"/>
          </p:nvPr>
        </p:nvSpPr>
        <p:spPr>
          <a:xfrm>
            <a:off x="550863" y="5823667"/>
            <a:ext cx="5679569" cy="291118"/>
          </a:xfrm>
        </p:spPr>
        <p:txBody>
          <a:bodyPr/>
          <a:lstStyle>
            <a:lvl1pPr marL="0" indent="0">
              <a:spcBef>
                <a:spcPts val="0"/>
              </a:spcBef>
              <a:buFontTx/>
              <a:buNone/>
              <a:defRPr sz="2100">
                <a:latin typeface="Segoe Light" pitchFamily="34" charset="0"/>
              </a:defRPr>
            </a:lvl1pPr>
          </a:lstStyle>
          <a:p>
            <a:r>
              <a:rPr lang="en-US" dirty="0" smtClean="0"/>
              <a:t>Click to edit Master subtitle style</a:t>
            </a:r>
            <a:endParaRPr lang="en-US" dirty="0"/>
          </a:p>
        </p:txBody>
      </p:sp>
      <p:sp>
        <p:nvSpPr>
          <p:cNvPr id="18" name="Text Placeholder 8"/>
          <p:cNvSpPr>
            <a:spLocks noGrp="1"/>
          </p:cNvSpPr>
          <p:nvPr>
            <p:ph type="body" sz="quarter" idx="11" hasCustomPrompt="1"/>
          </p:nvPr>
        </p:nvSpPr>
        <p:spPr>
          <a:xfrm>
            <a:off x="550864" y="6135082"/>
            <a:ext cx="5667056" cy="291118"/>
          </a:xfrm>
        </p:spPr>
        <p:txBody>
          <a:bodyPr/>
          <a:lstStyle>
            <a:lvl1pPr marL="0" indent="0">
              <a:spcBef>
                <a:spcPts val="0"/>
              </a:spcBef>
              <a:buFontTx/>
              <a:buNone/>
              <a:defRPr sz="2100">
                <a:solidFill>
                  <a:schemeClr val="tx1"/>
                </a:solidFill>
                <a:latin typeface="Segoe Light" pitchFamily="34" charset="0"/>
              </a:defRPr>
            </a:lvl1pPr>
          </a:lstStyle>
          <a:p>
            <a:r>
              <a:rPr lang="en-US" dirty="0" smtClean="0"/>
              <a:t>Click to edit Master subtitle style</a:t>
            </a:r>
            <a:endParaRPr lang="en-US" dirty="0"/>
          </a:p>
        </p:txBody>
      </p:sp>
      <p:sp>
        <p:nvSpPr>
          <p:cNvPr id="28" name="Title 1"/>
          <p:cNvSpPr>
            <a:spLocks noGrp="1"/>
          </p:cNvSpPr>
          <p:nvPr>
            <p:ph type="ctrTitle"/>
          </p:nvPr>
        </p:nvSpPr>
        <p:spPr>
          <a:xfrm>
            <a:off x="555738" y="2924048"/>
            <a:ext cx="4114800" cy="1098296"/>
          </a:xfrm>
        </p:spPr>
        <p:txBody>
          <a:bodyPr anchor="ctr" anchorCtr="0">
            <a:noAutofit/>
          </a:bodyPr>
          <a:lstStyle>
            <a:lvl1pPr>
              <a:lnSpc>
                <a:spcPct val="90000"/>
              </a:lnSpc>
              <a:tabLst>
                <a:tab pos="1504361" algn="l"/>
              </a:tabLst>
              <a:defRPr lang="en-US" sz="4400" b="0" kern="1200" cap="none" spc="-150" baseline="0" dirty="0">
                <a:ln w="3175">
                  <a:noFill/>
                </a:ln>
                <a:gradFill>
                  <a:gsLst>
                    <a:gs pos="0">
                      <a:schemeClr val="bg2"/>
                    </a:gs>
                    <a:gs pos="100000">
                      <a:schemeClr val="bg2"/>
                    </a:gs>
                  </a:gsLst>
                  <a:lin ang="5400000" scaled="0"/>
                </a:gradFill>
                <a:effectLst/>
                <a:latin typeface="Segoe Light" pitchFamily="34" charset="0"/>
                <a:ea typeface="+mn-ea"/>
                <a:cs typeface="+mn-cs"/>
              </a:defRPr>
            </a:lvl1pPr>
          </a:lstStyle>
          <a:p>
            <a:pPr lvl="0" algn="l" defTabSz="685961" rtl="0" eaLnBrk="1" latinLnBrk="0" hangingPunct="1">
              <a:lnSpc>
                <a:spcPct val="90000"/>
              </a:lnSpc>
              <a:spcBef>
                <a:spcPct val="0"/>
              </a:spcBef>
              <a:buNone/>
            </a:pPr>
            <a:r>
              <a:rPr lang="en-US" dirty="0" smtClean="0"/>
              <a:t>Click to edit Master title style</a:t>
            </a:r>
            <a:endParaRPr lang="en-US" dirty="0"/>
          </a:p>
        </p:txBody>
      </p:sp>
      <p:sp>
        <p:nvSpPr>
          <p:cNvPr id="3" name="Text Placeholder 2"/>
          <p:cNvSpPr>
            <a:spLocks noGrp="1"/>
          </p:cNvSpPr>
          <p:nvPr>
            <p:ph type="body" sz="quarter" idx="12"/>
          </p:nvPr>
        </p:nvSpPr>
        <p:spPr>
          <a:xfrm>
            <a:off x="550863" y="4206875"/>
            <a:ext cx="4125912" cy="332399"/>
          </a:xfrm>
        </p:spPr>
        <p:txBody>
          <a:bodyPr/>
          <a:lstStyle>
            <a:lvl1pPr marL="0" indent="0">
              <a:buNone/>
              <a:defRPr sz="2400">
                <a:solidFill>
                  <a:schemeClr val="bg1"/>
                </a:solidFill>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42" presetClass="path" presetSubtype="0" decel="100000" fill="hold" grpId="2" nodeType="withEffect">
                                  <p:stCondLst>
                                    <p:cond delay="0"/>
                                  </p:stCondLst>
                                  <p:childTnLst>
                                    <p:animMotion origin="layout" path="M 2.5553E-6 -4.07407E-6 L 1.03604 -0.00115 " pathEditMode="relative" rAng="0" ptsTypes="AA">
                                      <p:cBhvr>
                                        <p:cTn id="8" dur="750" spd="-100000" fill="hold"/>
                                        <p:tgtEl>
                                          <p:spTgt spid="15"/>
                                        </p:tgtEl>
                                        <p:attrNameLst>
                                          <p:attrName>ppt_x</p:attrName>
                                          <p:attrName>ppt_y</p:attrName>
                                        </p:attrNameLst>
                                      </p:cBhvr>
                                      <p:rCtr x="51795" y="-69"/>
                                    </p:animMotion>
                                  </p:childTnLst>
                                </p:cTn>
                              </p:par>
                              <p:par>
                                <p:cTn id="9" presetID="1" presetClass="entr" presetSubtype="0" fill="hold" grpId="0" nodeType="withEffect">
                                  <p:stCondLst>
                                    <p:cond delay="300"/>
                                  </p:stCondLst>
                                  <p:childTnLst>
                                    <p:set>
                                      <p:cBhvr>
                                        <p:cTn id="10" dur="1" fill="hold">
                                          <p:stCondLst>
                                            <p:cond delay="0"/>
                                          </p:stCondLst>
                                        </p:cTn>
                                        <p:tgtEl>
                                          <p:spTgt spid="28"/>
                                        </p:tgtEl>
                                        <p:attrNameLst>
                                          <p:attrName>style.visibility</p:attrName>
                                        </p:attrNameLst>
                                      </p:cBhvr>
                                      <p:to>
                                        <p:strVal val="visible"/>
                                      </p:to>
                                    </p:set>
                                  </p:childTnLst>
                                </p:cTn>
                              </p:par>
                              <p:par>
                                <p:cTn id="11" presetID="42" presetClass="path" presetSubtype="0" decel="100000" fill="hold" grpId="1" nodeType="withEffect">
                                  <p:stCondLst>
                                    <p:cond delay="250"/>
                                  </p:stCondLst>
                                  <p:childTnLst>
                                    <p:animMotion origin="layout" path="M 2.20661E-6 -4.07407E-6 L 1.02966 -0.00115 " pathEditMode="relative" rAng="0" ptsTypes="AA">
                                      <p:cBhvr>
                                        <p:cTn id="12" dur="750" spd="-100000" fill="hold"/>
                                        <p:tgtEl>
                                          <p:spTgt spid="28"/>
                                        </p:tgtEl>
                                        <p:attrNameLst>
                                          <p:attrName>ppt_x</p:attrName>
                                          <p:attrName>ppt_y</p:attrName>
                                        </p:attrNameLst>
                                      </p:cBhvr>
                                      <p:rCtr x="51483" y="-69"/>
                                    </p:animMotion>
                                  </p:childTnLst>
                                </p:cTn>
                              </p:par>
                              <p:par>
                                <p:cTn id="13" presetID="2" presetClass="entr" presetSubtype="2" fill="hold" grpId="0" nodeType="withEffect">
                                  <p:stCondLst>
                                    <p:cond delay="25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ppt_y"/>
                                          </p:val>
                                        </p:tav>
                                        <p:tav tm="100000">
                                          <p:val>
                                            <p:strVal val="#ppt_y"/>
                                          </p:val>
                                        </p:tav>
                                      </p:tavLst>
                                    </p:anim>
                                  </p:childTnLst>
                                </p:cTn>
                              </p:par>
                              <p:par>
                                <p:cTn id="17" presetID="1" presetClass="entr" presetSubtype="0" fill="hold" grpId="0" nodeType="withEffect">
                                  <p:stCondLst>
                                    <p:cond delay="50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par>
                                <p:cTn id="19" presetID="42" presetClass="path" presetSubtype="0" decel="100000" fill="hold" grpId="1" nodeType="withEffect">
                                  <p:stCondLst>
                                    <p:cond delay="500"/>
                                  </p:stCondLst>
                                  <p:childTnLst>
                                    <p:animMotion origin="layout" path="M 4.93885E-6 3.7037E-6 L 1.09367 -0.00324 " pathEditMode="relative" rAng="0" ptsTypes="AA">
                                      <p:cBhvr>
                                        <p:cTn id="20" dur="750" spd="-100000" fill="hold"/>
                                        <p:tgtEl>
                                          <p:spTgt spid="16">
                                            <p:txEl>
                                              <p:pRg st="0" end="0"/>
                                            </p:txEl>
                                          </p:spTgt>
                                        </p:tgtEl>
                                        <p:attrNameLst>
                                          <p:attrName>ppt_x</p:attrName>
                                          <p:attrName>ppt_y</p:attrName>
                                        </p:attrNameLst>
                                      </p:cBhvr>
                                      <p:rCtr x="54684" y="-162"/>
                                    </p:animMotion>
                                  </p:childTnLst>
                                </p:cTn>
                              </p:par>
                              <p:par>
                                <p:cTn id="21" presetID="1" presetClass="entr" presetSubtype="0" fill="hold" grpId="0" nodeType="withEffect">
                                  <p:stCondLst>
                                    <p:cond delay="75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par>
                                <p:cTn id="23" presetID="42" presetClass="path" presetSubtype="0" decel="100000" fill="hold" grpId="1" nodeType="withEffect">
                                  <p:stCondLst>
                                    <p:cond delay="750"/>
                                  </p:stCondLst>
                                  <p:childTnLst>
                                    <p:animMotion origin="layout" path="M 1.66797E-6 7.40741E-7 L 1.14754 7.40741E-7 " pathEditMode="relative" rAng="0" ptsTypes="AA">
                                      <p:cBhvr>
                                        <p:cTn id="24" dur="750" spd="-100000" fill="hold"/>
                                        <p:tgtEl>
                                          <p:spTgt spid="17">
                                            <p:txEl>
                                              <p:pRg st="0" end="0"/>
                                            </p:txEl>
                                          </p:spTgt>
                                        </p:tgtEl>
                                        <p:attrNameLst>
                                          <p:attrName>ppt_x</p:attrName>
                                          <p:attrName>ppt_y</p:attrName>
                                        </p:attrNameLst>
                                      </p:cBhvr>
                                      <p:rCtr x="57377" y="0"/>
                                    </p:animMotion>
                                  </p:childTnLst>
                                </p:cTn>
                              </p:par>
                              <p:par>
                                <p:cTn id="25" presetID="1" presetClass="entr" presetSubtype="0" fill="hold" grpId="0" nodeType="withEffect">
                                  <p:stCondLst>
                                    <p:cond delay="1000"/>
                                  </p:stCondLst>
                                  <p:childTnLst>
                                    <p:set>
                                      <p:cBhvr>
                                        <p:cTn id="26" dur="1" fill="hold">
                                          <p:stCondLst>
                                            <p:cond delay="0"/>
                                          </p:stCondLst>
                                        </p:cTn>
                                        <p:tgtEl>
                                          <p:spTgt spid="18">
                                            <p:txEl>
                                              <p:pRg st="0" end="0"/>
                                            </p:txEl>
                                          </p:spTgt>
                                        </p:tgtEl>
                                        <p:attrNameLst>
                                          <p:attrName>style.visibility</p:attrName>
                                        </p:attrNameLst>
                                      </p:cBhvr>
                                      <p:to>
                                        <p:strVal val="visible"/>
                                      </p:to>
                                    </p:set>
                                  </p:childTnLst>
                                </p:cTn>
                              </p:par>
                              <p:par>
                                <p:cTn id="27" presetID="42" presetClass="path" presetSubtype="0" decel="100000" fill="hold" grpId="1" nodeType="withEffect">
                                  <p:stCondLst>
                                    <p:cond delay="1000"/>
                                  </p:stCondLst>
                                  <p:childTnLst>
                                    <p:animMotion origin="layout" path="M 1.66797E-6 7.40741E-7 L 1.14754 7.40741E-7 " pathEditMode="relative" rAng="0" ptsTypes="AA">
                                      <p:cBhvr>
                                        <p:cTn id="28" dur="750" spd="-100000" fill="hold"/>
                                        <p:tgtEl>
                                          <p:spTgt spid="18">
                                            <p:txEl>
                                              <p:pRg st="0" end="0"/>
                                            </p:txEl>
                                          </p:spTgt>
                                        </p:tgtEl>
                                        <p:attrNameLst>
                                          <p:attrName>ppt_x</p:attrName>
                                          <p:attrName>ppt_y</p:attrName>
                                        </p:attrNameLst>
                                      </p:cBhvr>
                                      <p:rCtr x="57377" y="0"/>
                                    </p:animMotion>
                                  </p:childTnLst>
                                </p:cTn>
                              </p:par>
                              <p:par>
                                <p:cTn id="29" presetID="1" presetClass="entr" presetSubtype="0" fill="hold" grpId="0" nodeType="withEffect">
                                  <p:stCondLst>
                                    <p:cond delay="800"/>
                                  </p:stCondLst>
                                  <p:childTnLst>
                                    <p:set>
                                      <p:cBhvr>
                                        <p:cTn id="30" dur="1" fill="hold">
                                          <p:stCondLst>
                                            <p:cond delay="0"/>
                                          </p:stCondLst>
                                        </p:cTn>
                                        <p:tgtEl>
                                          <p:spTgt spid="14"/>
                                        </p:tgtEl>
                                        <p:attrNameLst>
                                          <p:attrName>style.visibility</p:attrName>
                                        </p:attrNameLst>
                                      </p:cBhvr>
                                      <p:to>
                                        <p:strVal val="visible"/>
                                      </p:to>
                                    </p:set>
                                  </p:childTnLst>
                                </p:cTn>
                              </p:par>
                              <p:par>
                                <p:cTn id="31" presetID="42" presetClass="path" presetSubtype="0" decel="100000" fill="hold" grpId="1" nodeType="withEffect">
                                  <p:stCondLst>
                                    <p:cond delay="800"/>
                                  </p:stCondLst>
                                  <p:childTnLst>
                                    <p:animMotion origin="layout" path="M 2.20661E-6 -4.07407E-6 L 1.02966 -0.00115 " pathEditMode="relative" rAng="0" ptsTypes="AA">
                                      <p:cBhvr>
                                        <p:cTn id="32" dur="750" spd="-100000" fill="hold"/>
                                        <p:tgtEl>
                                          <p:spTgt spid="14"/>
                                        </p:tgtEl>
                                        <p:attrNameLst>
                                          <p:attrName>ppt_x</p:attrName>
                                          <p:attrName>ppt_y</p:attrName>
                                        </p:attrNameLst>
                                      </p:cBhvr>
                                      <p:rCtr x="51483" y="-69"/>
                                    </p:animMotion>
                                  </p:childTnLst>
                                </p:cTn>
                              </p:par>
                              <p:par>
                                <p:cTn id="33" presetID="1" presetClass="entr" presetSubtype="0" fill="hold" grpId="1" nodeType="withEffect">
                                  <p:stCondLst>
                                    <p:cond delay="800"/>
                                  </p:stCondLst>
                                  <p:childTnLst>
                                    <p:set>
                                      <p:cBhvr>
                                        <p:cTn id="34" dur="1" fill="hold">
                                          <p:stCondLst>
                                            <p:cond delay="0"/>
                                          </p:stCondLst>
                                        </p:cTn>
                                        <p:tgtEl>
                                          <p:spTgt spid="13"/>
                                        </p:tgtEl>
                                        <p:attrNameLst>
                                          <p:attrName>style.visibility</p:attrName>
                                        </p:attrNameLst>
                                      </p:cBhvr>
                                      <p:to>
                                        <p:strVal val="visible"/>
                                      </p:to>
                                    </p:set>
                                  </p:childTnLst>
                                </p:cTn>
                              </p:par>
                              <p:par>
                                <p:cTn id="35" presetID="42" presetClass="path" presetSubtype="0" decel="100000" fill="hold" grpId="2" nodeType="withEffect">
                                  <p:stCondLst>
                                    <p:cond delay="800"/>
                                  </p:stCondLst>
                                  <p:childTnLst>
                                    <p:animMotion origin="layout" path="M 2.5553E-6 -4.07407E-6 L 1.03604 -0.00115 " pathEditMode="relative" rAng="0" ptsTypes="AA">
                                      <p:cBhvr>
                                        <p:cTn id="36" dur="750" spd="-100000" fill="hold"/>
                                        <p:tgtEl>
                                          <p:spTgt spid="13"/>
                                        </p:tgtEl>
                                        <p:attrNameLst>
                                          <p:attrName>ppt_x</p:attrName>
                                          <p:attrName>ppt_y</p:attrName>
                                        </p:attrNameLst>
                                      </p:cBhvr>
                                      <p:rCtr x="51795"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4" grpId="0"/>
      <p:bldP spid="14" grpId="1"/>
      <p:bldP spid="15" grpId="0" animBg="1"/>
      <p:bldP spid="15" grpId="1" animBg="1"/>
      <p:bldP spid="15" grpId="2" animBg="1"/>
      <p:bldP spid="16" grpId="0" build="p">
        <p:tmplLst>
          <p:tmpl lvl="1">
            <p:tnLst>
              <p:par>
                <p:cTn presetID="1"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childTnLst>
                </p:cTn>
              </p:par>
            </p:tnLst>
          </p:tmpl>
        </p:tmplLst>
      </p:bldP>
      <p:bldP spid="16" grpId="1" build="p">
        <p:tmplLst>
          <p:tmpl lvl="1">
            <p:tnLst>
              <p:par>
                <p:cTn presetID="42" presetClass="path" presetSubtype="0" decel="100000" fill="hold" nodeType="withEffect">
                  <p:stCondLst>
                    <p:cond delay="500"/>
                  </p:stCondLst>
                  <p:childTnLst>
                    <p:animMotion origin="layout" path="M 4.93885E-6 3.7037E-6 L 1.09367 -0.00324 " pathEditMode="relative" rAng="0" ptsTypes="AA">
                      <p:cBhvr>
                        <p:cTn dur="750" spd="-100000" fill="hold"/>
                        <p:tgtEl>
                          <p:spTgt spid="16"/>
                        </p:tgtEl>
                        <p:attrNameLst>
                          <p:attrName>ppt_x</p:attrName>
                          <p:attrName>ppt_y</p:attrName>
                        </p:attrNameLst>
                      </p:cBhvr>
                      <p:rCtr x="54684" y="-162"/>
                    </p:animMotion>
                  </p:childTnLst>
                </p:cTn>
              </p:par>
            </p:tnLst>
          </p:tmpl>
        </p:tmplLst>
      </p:bldP>
      <p:bldP spid="17" grpId="0" build="p">
        <p:tmplLst>
          <p:tmpl lvl="1">
            <p:tnLst>
              <p:par>
                <p:cTn presetID="1" presetClass="entr" presetSubtype="0" fill="hold" nodeType="withEffect">
                  <p:stCondLst>
                    <p:cond delay="75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7" grpId="1" build="p">
        <p:tmplLst>
          <p:tmpl lvl="1">
            <p:tnLst>
              <p:par>
                <p:cTn presetID="42" presetClass="path" presetSubtype="0" decel="100000" fill="hold" nodeType="withEffect">
                  <p:stCondLst>
                    <p:cond delay="750"/>
                  </p:stCondLst>
                  <p:childTnLst>
                    <p:animMotion origin="layout" path="M 1.66797E-6 7.40741E-7 L 1.14754 7.40741E-7 " pathEditMode="relative" rAng="0" ptsTypes="AA">
                      <p:cBhvr>
                        <p:cTn dur="750" spd="-100000" fill="hold"/>
                        <p:tgtEl>
                          <p:spTgt spid="17"/>
                        </p:tgtEl>
                        <p:attrNameLst>
                          <p:attrName>ppt_x</p:attrName>
                          <p:attrName>ppt_y</p:attrName>
                        </p:attrNameLst>
                      </p:cBhvr>
                      <p:rCtr x="57377" y="0"/>
                    </p:animMotion>
                  </p:childTnLst>
                </p:cTn>
              </p:par>
            </p:tnLst>
          </p:tmpl>
        </p:tmplLst>
      </p:bldP>
      <p:bldP spid="18" grpId="0" build="p">
        <p:tmplLst>
          <p:tmpl lvl="1">
            <p:tnLst>
              <p:par>
                <p:cTn presetID="1" presetClass="entr" presetSubtype="0" fill="hold" nodeType="withEffect">
                  <p:stCondLst>
                    <p:cond delay="1000"/>
                  </p:stCondLst>
                  <p:childTnLst>
                    <p:set>
                      <p:cBhvr>
                        <p:cTn dur="1" fill="hold">
                          <p:stCondLst>
                            <p:cond delay="0"/>
                          </p:stCondLst>
                        </p:cTn>
                        <p:tgtEl>
                          <p:spTgt spid="18"/>
                        </p:tgtEl>
                        <p:attrNameLst>
                          <p:attrName>style.visibility</p:attrName>
                        </p:attrNameLst>
                      </p:cBhvr>
                      <p:to>
                        <p:strVal val="visible"/>
                      </p:to>
                    </p:set>
                  </p:childTnLst>
                </p:cTn>
              </p:par>
            </p:tnLst>
          </p:tmpl>
        </p:tmplLst>
      </p:bldP>
      <p:bldP spid="18" grpId="1" build="p">
        <p:tmplLst>
          <p:tmpl lvl="1">
            <p:tnLst>
              <p:par>
                <p:cTn presetID="42" presetClass="path" presetSubtype="0" decel="100000" fill="hold" nodeType="withEffect">
                  <p:stCondLst>
                    <p:cond delay="1000"/>
                  </p:stCondLst>
                  <p:childTnLst>
                    <p:animMotion origin="layout" path="M 1.66797E-6 7.40741E-7 L 1.14754 7.40741E-7 " pathEditMode="relative" rAng="0" ptsTypes="AA">
                      <p:cBhvr>
                        <p:cTn dur="750" spd="-100000" fill="hold"/>
                        <p:tgtEl>
                          <p:spTgt spid="18"/>
                        </p:tgtEl>
                        <p:attrNameLst>
                          <p:attrName>ppt_x</p:attrName>
                          <p:attrName>ppt_y</p:attrName>
                        </p:attrNameLst>
                      </p:cBhvr>
                      <p:rCtr x="57377" y="0"/>
                    </p:animMotion>
                  </p:childTnLst>
                </p:cTn>
              </p:par>
            </p:tnLst>
          </p:tmpl>
        </p:tmplLst>
      </p:bldP>
      <p:bldP spid="28" grpId="0"/>
      <p:bldP spid="28" grpId="1"/>
      <p:bldP spid="3" grpId="0" build="p">
        <p:tmplLst>
          <p:tmpl lvl="1">
            <p:tnLst>
              <p:par>
                <p:cTn presetID="2" presetClass="entr" presetSubtype="2"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6053"/>
            <a:ext cx="6994362" cy="1523494"/>
          </a:xfrm>
        </p:spPr>
        <p:txBody>
          <a:bodyPr anchor="ctr" anchorCtr="0">
            <a:noAutofit/>
          </a:bodyPr>
          <a:lstStyle>
            <a:lvl1pPr>
              <a:lnSpc>
                <a:spcPct val="90000"/>
              </a:lnSpc>
              <a:defRPr sz="4800" baseline="0">
                <a:gradFill flip="none" rotWithShape="1">
                  <a:gsLst>
                    <a:gs pos="0">
                      <a:schemeClr val="tx1"/>
                    </a:gs>
                    <a:gs pos="86000">
                      <a:schemeClr val="tx1"/>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5145090"/>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381000" y="2362200"/>
            <a:ext cx="7683914" cy="1378644"/>
          </a:xfrm>
        </p:spPr>
        <p:txBody>
          <a:bodyPr anchor="t" anchorCtr="0">
            <a:noAutofit/>
            <a:scene3d>
              <a:camera prst="orthographicFront"/>
              <a:lightRig rig="flat" dir="t"/>
            </a:scene3d>
            <a:sp3d>
              <a:contourClr>
                <a:schemeClr val="tx1"/>
              </a:contourClr>
            </a:sp3d>
          </a:bodyPr>
          <a:lstStyle>
            <a:lvl1pPr marL="0" indent="0" algn="l">
              <a:buFont typeface="Arial" pitchFamily="34" charset="0"/>
              <a:buNone/>
              <a:defRPr kumimoji="0" lang="en-US" sz="10000" b="0" i="0" u="none" strike="noStrike" kern="1200" cap="none" spc="-150" normalizeH="0" baseline="0" noProof="0" dirty="0" smtClean="0">
                <a:ln w="11430"/>
                <a:solidFill>
                  <a:srgbClr val="50308F"/>
                </a:solidFill>
                <a:effectLst/>
                <a:uLnTx/>
                <a:uFillTx/>
                <a:latin typeface="Segoe Light" pitchFamily="34" charset="0"/>
                <a:ea typeface="+mn-ea"/>
                <a:cs typeface="+mn-cs"/>
              </a:defRPr>
            </a:lvl1pPr>
          </a:lstStyle>
          <a:p>
            <a:pPr lvl="0"/>
            <a:r>
              <a:rPr lang="en-US" dirty="0" smtClean="0"/>
              <a:t>Demo</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2" decel="10000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1+#ppt_w/2"/>
                          </p:val>
                        </p:tav>
                        <p:tav tm="100000">
                          <p:val>
                            <p:strVal val="#ppt_x"/>
                          </p:val>
                        </p:tav>
                      </p:tavLst>
                    </p:anim>
                    <p:anim calcmode="lin" valueType="num">
                      <p:cBhvr additive="base">
                        <p:cTn dur="750" fill="hold"/>
                        <p:tgtEl>
                          <p:spTgt spid="3"/>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63" y="431800"/>
            <a:ext cx="8363938" cy="664797"/>
          </a:xfrm>
        </p:spPr>
        <p:txBody>
          <a:bodyPr/>
          <a:lstStyle>
            <a:lvl1pPr algn="l" defTabSz="914363" rtl="0" eaLnBrk="1" latinLnBrk="0" hangingPunct="1">
              <a:lnSpc>
                <a:spcPct val="90000"/>
              </a:lnSpc>
              <a:spcBef>
                <a:spcPct val="0"/>
              </a:spcBef>
              <a:buNone/>
              <a:defRPr lang="en-US" sz="4800" b="0" kern="1200" cap="none" spc="-150" baseline="0" dirty="0">
                <a:ln w="3175">
                  <a:noFill/>
                </a:ln>
                <a:solidFill>
                  <a:srgbClr val="50308F"/>
                </a:solidFill>
                <a:effectLst/>
                <a:latin typeface="Segoe Light" pitchFamily="34" charset="0"/>
                <a:ea typeface="+mn-ea"/>
                <a:cs typeface="Arial" charset="0"/>
              </a:defRPr>
            </a:lvl1pPr>
          </a:lstStyle>
          <a:p>
            <a:r>
              <a:rPr lang="en-US" dirty="0" smtClean="0"/>
              <a:t>Master title style</a:t>
            </a:r>
            <a:endParaRPr lang="en-US" dirty="0"/>
          </a:p>
        </p:txBody>
      </p:sp>
      <p:sp>
        <p:nvSpPr>
          <p:cNvPr id="3" name="Content Placeholder 2"/>
          <p:cNvSpPr>
            <a:spLocks noGrp="1"/>
          </p:cNvSpPr>
          <p:nvPr>
            <p:ph idx="1"/>
          </p:nvPr>
        </p:nvSpPr>
        <p:spPr>
          <a:xfrm>
            <a:off x="380770" y="1371600"/>
            <a:ext cx="8363938" cy="4832092"/>
          </a:xfrm>
        </p:spPr>
        <p:txBody>
          <a:bodyPr vert="horz" wrap="square" lIns="0" tIns="0" rIns="0" bIns="0" rtlCol="0">
            <a:spAutoFit/>
          </a:bodyPr>
          <a:lstStyle>
            <a:lvl1pPr>
              <a:buClr>
                <a:srgbClr val="2CACE3"/>
              </a:buClr>
              <a:defRPr lang="en-US" dirty="0" smtClean="0"/>
            </a:lvl1pPr>
            <a:lvl2pPr>
              <a:buClr>
                <a:srgbClr val="2CACE3"/>
              </a:buClr>
              <a:defRPr lang="en-US" dirty="0" smtClean="0"/>
            </a:lvl2pPr>
            <a:lvl3pPr>
              <a:buClr>
                <a:srgbClr val="2CACE3"/>
              </a:buClr>
              <a:defRPr lang="en-US" dirty="0" smtClean="0"/>
            </a:lvl3pPr>
            <a:lvl4pPr>
              <a:buClr>
                <a:srgbClr val="2CACE3"/>
              </a:buClr>
              <a:defRPr lang="en-US" dirty="0" smtClean="0"/>
            </a:lvl4pPr>
            <a:lvl5pPr>
              <a:buClr>
                <a:srgbClr val="2CACE3"/>
              </a:buCl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a:p>
        </p:txBody>
      </p:sp>
      <p:sp>
        <p:nvSpPr>
          <p:cNvPr id="5" name="Slide Number Placeholder 4"/>
          <p:cNvSpPr>
            <a:spLocks noGrp="1"/>
          </p:cNvSpPr>
          <p:nvPr>
            <p:ph type="sldNum" sz="quarter" idx="10"/>
          </p:nvPr>
        </p:nvSpPr>
        <p:spPr/>
        <p:txBody>
          <a:bodyPr/>
          <a:lstStyle/>
          <a:p>
            <a:fld id="{271031BA-9959-4FE2-909F-37D65262A7B4}"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63" y="431800"/>
            <a:ext cx="8363938" cy="664797"/>
          </a:xfrm>
        </p:spPr>
        <p:txBody>
          <a:bodyPr/>
          <a:lstStyle>
            <a:lvl1pPr algn="l" defTabSz="914363" rtl="0" eaLnBrk="1" latinLnBrk="0" hangingPunct="1">
              <a:lnSpc>
                <a:spcPct val="90000"/>
              </a:lnSpc>
              <a:spcBef>
                <a:spcPct val="0"/>
              </a:spcBef>
              <a:buNone/>
              <a:defRPr lang="en-US" sz="4800" b="0" kern="1200" cap="none" spc="-150" baseline="0" dirty="0">
                <a:ln w="3175">
                  <a:noFill/>
                </a:ln>
                <a:solidFill>
                  <a:srgbClr val="50308F"/>
                </a:solidFill>
                <a:effectLst/>
                <a:latin typeface="Segoe Light" pitchFamily="34" charset="0"/>
                <a:ea typeface="+mn-ea"/>
                <a:cs typeface="Arial" charset="0"/>
              </a:defRPr>
            </a:lvl1pPr>
          </a:lstStyle>
          <a:p>
            <a:r>
              <a:rPr lang="en-US" dirty="0" smtClean="0"/>
              <a:t>Master title style</a:t>
            </a:r>
            <a:endParaRPr lang="en-US" dirty="0"/>
          </a:p>
        </p:txBody>
      </p:sp>
      <p:sp>
        <p:nvSpPr>
          <p:cNvPr id="3" name="Content Placeholder 2"/>
          <p:cNvSpPr>
            <a:spLocks noGrp="1"/>
          </p:cNvSpPr>
          <p:nvPr>
            <p:ph idx="1"/>
          </p:nvPr>
        </p:nvSpPr>
        <p:spPr>
          <a:xfrm>
            <a:off x="380770" y="4320000"/>
            <a:ext cx="8363938" cy="1944000"/>
          </a:xfrm>
        </p:spPr>
        <p:txBody>
          <a:bodyPr vert="horz" wrap="square" lIns="0" tIns="0" rIns="0" bIns="0" rtlCol="0">
            <a:spAutoFit/>
          </a:bodyPr>
          <a:lstStyle>
            <a:lvl1pPr>
              <a:buClr>
                <a:srgbClr val="2CACE3"/>
              </a:buClr>
              <a:defRPr lang="en-US" dirty="0" smtClean="0"/>
            </a:lvl1pPr>
            <a:lvl2pPr>
              <a:buClr>
                <a:srgbClr val="2CACE3"/>
              </a:buClr>
              <a:defRPr lang="en-US" dirty="0" smtClean="0"/>
            </a:lvl2pPr>
            <a:lvl3pPr>
              <a:buClr>
                <a:srgbClr val="2CACE3"/>
              </a:buClr>
              <a:defRPr lang="en-US" dirty="0" smtClean="0"/>
            </a:lvl3pPr>
            <a:lvl4pPr>
              <a:buClr>
                <a:srgbClr val="2CACE3"/>
              </a:buClr>
              <a:defRPr lang="en-US" dirty="0" smtClean="0"/>
            </a:lvl4pPr>
            <a:lvl5pPr>
              <a:buClr>
                <a:srgbClr val="2CACE3"/>
              </a:buCl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a:p>
        </p:txBody>
      </p:sp>
      <p:sp>
        <p:nvSpPr>
          <p:cNvPr id="5" name="Slide Number Placeholder 4"/>
          <p:cNvSpPr>
            <a:spLocks noGrp="1"/>
          </p:cNvSpPr>
          <p:nvPr>
            <p:ph type="sldNum" sz="quarter" idx="10"/>
          </p:nvPr>
        </p:nvSpPr>
        <p:spPr/>
        <p:txBody>
          <a:bodyPr/>
          <a:lstStyle/>
          <a:p>
            <a:fld id="{271031BA-9959-4FE2-909F-37D65262A7B4}" type="slidenum">
              <a:rPr lang="en-US" smtClean="0"/>
              <a:pPr/>
              <a:t>‹#›</a:t>
            </a:fld>
            <a:endParaRPr lang="en-US" dirty="0"/>
          </a:p>
        </p:txBody>
      </p:sp>
      <p:sp>
        <p:nvSpPr>
          <p:cNvPr id="6" name="Text Placeholder 5"/>
          <p:cNvSpPr>
            <a:spLocks noGrp="1"/>
          </p:cNvSpPr>
          <p:nvPr>
            <p:ph type="body" sz="quarter" idx="11"/>
          </p:nvPr>
        </p:nvSpPr>
        <p:spPr>
          <a:xfrm>
            <a:off x="346841" y="1403350"/>
            <a:ext cx="8403021" cy="2130565"/>
          </a:xfrm>
          <a:solidFill>
            <a:schemeClr val="bg2"/>
          </a:solidFill>
          <a:ln>
            <a:solidFill>
              <a:schemeClr val="accent1"/>
            </a:solidFill>
          </a:ln>
        </p:spPr>
        <p:txBody>
          <a:bodyPr lIns="72000" tIns="72000" rIns="72000" bIns="72000"/>
          <a:lstStyle>
            <a:lvl1pPr marL="0" indent="0">
              <a:buNone/>
              <a:defRPr sz="2400" baseline="0">
                <a:solidFill>
                  <a:srgbClr val="000000"/>
                </a:solidFill>
                <a:latin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84880666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431800"/>
            <a:ext cx="8363938" cy="664797"/>
          </a:xfrm>
          <a:prstGeom prst="rect">
            <a:avLst/>
          </a:prstGeom>
        </p:spPr>
        <p:txBody>
          <a:bodyPr vert="horz" wrap="square" lIns="0" tIns="0" rIns="0" bIns="0" rtlCol="0" anchor="t">
            <a:spAutoFit/>
          </a:bodyPr>
          <a:lstStyle/>
          <a:p>
            <a:r>
              <a:rPr lang="en-US" dirty="0" smtClean="0"/>
              <a:t>Master title style</a:t>
            </a:r>
            <a:endParaRPr lang="en-US" dirty="0"/>
          </a:p>
        </p:txBody>
      </p:sp>
      <p:sp>
        <p:nvSpPr>
          <p:cNvPr id="3" name="Text Placeholder 2"/>
          <p:cNvSpPr>
            <a:spLocks noGrp="1"/>
          </p:cNvSpPr>
          <p:nvPr>
            <p:ph type="body" idx="1"/>
          </p:nvPr>
        </p:nvSpPr>
        <p:spPr>
          <a:xfrm>
            <a:off x="381000" y="1447800"/>
            <a:ext cx="8363937" cy="212365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4"/>
          </p:nvPr>
        </p:nvSpPr>
        <p:spPr>
          <a:xfrm>
            <a:off x="-1" y="6420022"/>
            <a:ext cx="695326" cy="323678"/>
          </a:xfrm>
          <a:prstGeom prst="rect">
            <a:avLst/>
          </a:prstGeom>
        </p:spPr>
        <p:txBody>
          <a:bodyPr vert="horz" lIns="0" tIns="0" rIns="0" bIns="0" rtlCol="0" anchor="ctr"/>
          <a:lstStyle>
            <a:lvl1pPr algn="r">
              <a:defRPr sz="900">
                <a:solidFill>
                  <a:srgbClr val="50308F"/>
                </a:solidFill>
              </a:defRPr>
            </a:lvl1pPr>
          </a:lstStyle>
          <a:p>
            <a:fld id="{271031BA-9959-4FE2-909F-37D65262A7B4}" type="slidenum">
              <a:rPr lang="en-US" smtClean="0"/>
              <a:pPr/>
              <a:t>‹#›</a:t>
            </a:fld>
            <a:endParaRPr lang="en-US" dirty="0"/>
          </a:p>
        </p:txBody>
      </p:sp>
      <p:sp>
        <p:nvSpPr>
          <p:cNvPr id="5" name="TextBox 4"/>
          <p:cNvSpPr txBox="1"/>
          <p:nvPr/>
        </p:nvSpPr>
        <p:spPr>
          <a:xfrm>
            <a:off x="5788049" y="6420022"/>
            <a:ext cx="3049347" cy="230832"/>
          </a:xfrm>
          <a:prstGeom prst="rect">
            <a:avLst/>
          </a:prstGeom>
          <a:noFill/>
        </p:spPr>
        <p:txBody>
          <a:bodyPr wrap="square" rtlCol="0">
            <a:spAutoFit/>
          </a:bodyPr>
          <a:lstStyle/>
          <a:p>
            <a:pPr algn="r"/>
            <a:r>
              <a:rPr lang="en-US" sz="900" dirty="0" smtClean="0">
                <a:solidFill>
                  <a:srgbClr val="50308F"/>
                </a:solidFill>
                <a:latin typeface="Segoe"/>
                <a:cs typeface="Segoe"/>
              </a:rPr>
              <a:t>Kinect for Windows SDK</a:t>
            </a:r>
            <a:endParaRPr lang="en-US" sz="900" dirty="0">
              <a:solidFill>
                <a:srgbClr val="50308F"/>
              </a:solidFill>
              <a:latin typeface="Segoe"/>
              <a:cs typeface="Segoe"/>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7" r:id="rId3"/>
    <p:sldLayoutId id="2147483791" r:id="rId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50" baseline="0" dirty="0" smtClean="0">
          <a:ln w="3175">
            <a:noFill/>
          </a:ln>
          <a:solidFill>
            <a:srgbClr val="50308F"/>
          </a:solidFill>
          <a:effectLst/>
          <a:latin typeface="Segoe Light" pitchFamily="34" charset="0"/>
          <a:ea typeface="+mn-ea"/>
          <a:cs typeface="Arial" charset="0"/>
        </a:defRPr>
      </a:lvl1pPr>
    </p:titleStyle>
    <p:bodyStyle>
      <a:lvl1pPr marL="347663" indent="-347663" algn="l" defTabSz="914363" rtl="0" eaLnBrk="1" latinLnBrk="0" hangingPunct="1">
        <a:lnSpc>
          <a:spcPct val="90000"/>
        </a:lnSpc>
        <a:spcBef>
          <a:spcPct val="20000"/>
        </a:spcBef>
        <a:buClr>
          <a:schemeClr val="accent1"/>
        </a:buClr>
        <a:buSzPct val="100000"/>
        <a:buFont typeface="Wingdings" pitchFamily="2" charset="2"/>
        <a:buChar char="§"/>
        <a:defRPr sz="3600" kern="1200" spc="-150">
          <a:gradFill>
            <a:gsLst>
              <a:gs pos="0">
                <a:srgbClr val="737373"/>
              </a:gs>
              <a:gs pos="86000">
                <a:srgbClr val="737373"/>
              </a:gs>
            </a:gsLst>
            <a:lin ang="5400000" scaled="0"/>
          </a:gradFill>
          <a:latin typeface="Segoe Light" pitchFamily="34" charset="0"/>
          <a:ea typeface="+mn-ea"/>
          <a:cs typeface="+mn-cs"/>
        </a:defRPr>
      </a:lvl1pPr>
      <a:lvl2pPr marL="744538" indent="-284163" algn="l" defTabSz="914363" rtl="0" eaLnBrk="1" latinLnBrk="0" hangingPunct="1">
        <a:lnSpc>
          <a:spcPct val="90000"/>
        </a:lnSpc>
        <a:spcBef>
          <a:spcPct val="20000"/>
        </a:spcBef>
        <a:buClr>
          <a:schemeClr val="tx2"/>
        </a:buClr>
        <a:buSzPct val="100000"/>
        <a:buFont typeface="Wingdings" pitchFamily="2" charset="2"/>
        <a:buChar char="§"/>
        <a:defRPr sz="3200" kern="1200" spc="-150">
          <a:gradFill>
            <a:gsLst>
              <a:gs pos="0">
                <a:srgbClr val="737373"/>
              </a:gs>
              <a:gs pos="86000">
                <a:srgbClr val="737373"/>
              </a:gs>
            </a:gsLst>
            <a:lin ang="5400000" scaled="0"/>
          </a:gradFill>
          <a:latin typeface="Segoe Light" pitchFamily="34" charset="0"/>
          <a:ea typeface="+mn-ea"/>
          <a:cs typeface="+mn-cs"/>
        </a:defRPr>
      </a:lvl2pPr>
      <a:lvl3pPr marL="1143000" indent="-287338" algn="l" defTabSz="914363" rtl="0" eaLnBrk="1" latinLnBrk="0" hangingPunct="1">
        <a:lnSpc>
          <a:spcPct val="90000"/>
        </a:lnSpc>
        <a:spcBef>
          <a:spcPct val="20000"/>
        </a:spcBef>
        <a:buClr>
          <a:schemeClr val="tx2"/>
        </a:buClr>
        <a:buSzPct val="100000"/>
        <a:buFont typeface="Wingdings" pitchFamily="2" charset="2"/>
        <a:buChar char="§"/>
        <a:defRPr sz="2400" kern="1200" spc="-150">
          <a:gradFill>
            <a:gsLst>
              <a:gs pos="0">
                <a:srgbClr val="737373"/>
              </a:gs>
              <a:gs pos="86000">
                <a:srgbClr val="737373"/>
              </a:gs>
            </a:gsLst>
            <a:lin ang="5400000" scaled="0"/>
          </a:gradFill>
          <a:latin typeface="Segoe Light" pitchFamily="34" charset="0"/>
          <a:ea typeface="+mn-ea"/>
          <a:cs typeface="+mn-cs"/>
        </a:defRPr>
      </a:lvl3pPr>
      <a:lvl4pPr marL="1490663" indent="-231775" algn="l" defTabSz="914363" rtl="0" eaLnBrk="1" latinLnBrk="0" hangingPunct="1">
        <a:lnSpc>
          <a:spcPct val="90000"/>
        </a:lnSpc>
        <a:spcBef>
          <a:spcPct val="20000"/>
        </a:spcBef>
        <a:buClr>
          <a:schemeClr val="tx2"/>
        </a:buClr>
        <a:buSzPct val="100000"/>
        <a:buFont typeface="Wingdings" pitchFamily="2" charset="2"/>
        <a:buChar char="§"/>
        <a:defRPr sz="2000" kern="1200" spc="-150">
          <a:gradFill>
            <a:gsLst>
              <a:gs pos="0">
                <a:srgbClr val="737373"/>
              </a:gs>
              <a:gs pos="86000">
                <a:srgbClr val="737373"/>
              </a:gs>
            </a:gsLst>
            <a:lin ang="5400000" scaled="0"/>
          </a:gradFill>
          <a:latin typeface="Segoe Light" pitchFamily="34" charset="0"/>
          <a:ea typeface="+mn-ea"/>
          <a:cs typeface="+mn-cs"/>
        </a:defRPr>
      </a:lvl4pPr>
      <a:lvl5pPr marL="1828800" indent="-223838" algn="l" defTabSz="914363" rtl="0" eaLnBrk="1" latinLnBrk="0" hangingPunct="1">
        <a:lnSpc>
          <a:spcPct val="90000"/>
        </a:lnSpc>
        <a:spcBef>
          <a:spcPct val="20000"/>
        </a:spcBef>
        <a:buClr>
          <a:schemeClr val="tx2"/>
        </a:buClr>
        <a:buSzPct val="100000"/>
        <a:buFont typeface="Wingdings" pitchFamily="2" charset="2"/>
        <a:buChar char="§"/>
        <a:defRPr sz="2000" kern="1200" spc="-150">
          <a:gradFill>
            <a:gsLst>
              <a:gs pos="0">
                <a:srgbClr val="737373"/>
              </a:gs>
              <a:gs pos="86000">
                <a:srgbClr val="737373"/>
              </a:gs>
            </a:gsLst>
            <a:lin ang="5400000" scaled="0"/>
          </a:gradFill>
          <a:latin typeface="Segoe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Section 3.2</a:t>
            </a:r>
            <a:endParaRPr lang="en-GB" dirty="0"/>
          </a:p>
        </p:txBody>
      </p:sp>
      <p:sp>
        <p:nvSpPr>
          <p:cNvPr id="4" name="Text Placeholder 3"/>
          <p:cNvSpPr>
            <a:spLocks noGrp="1"/>
          </p:cNvSpPr>
          <p:nvPr>
            <p:ph type="body" sz="quarter" idx="10"/>
          </p:nvPr>
        </p:nvSpPr>
        <p:spPr/>
        <p:txBody>
          <a:bodyPr/>
          <a:lstStyle/>
          <a:p>
            <a:endParaRPr lang="en-GB"/>
          </a:p>
        </p:txBody>
      </p:sp>
      <p:sp>
        <p:nvSpPr>
          <p:cNvPr id="5" name="Text Placeholder 4"/>
          <p:cNvSpPr>
            <a:spLocks noGrp="1"/>
          </p:cNvSpPr>
          <p:nvPr>
            <p:ph type="body" sz="quarter" idx="11"/>
          </p:nvPr>
        </p:nvSpPr>
        <p:spPr/>
        <p:txBody>
          <a:bodyPr/>
          <a:lstStyle/>
          <a:p>
            <a:endParaRPr lang="en-GB"/>
          </a:p>
        </p:txBody>
      </p:sp>
      <p:sp>
        <p:nvSpPr>
          <p:cNvPr id="2" name="Title 1"/>
          <p:cNvSpPr>
            <a:spLocks noGrp="1"/>
          </p:cNvSpPr>
          <p:nvPr>
            <p:ph type="ctrTitle"/>
          </p:nvPr>
        </p:nvSpPr>
        <p:spPr>
          <a:xfrm>
            <a:off x="555738" y="2924048"/>
            <a:ext cx="5201250" cy="1098296"/>
          </a:xfrm>
        </p:spPr>
        <p:txBody>
          <a:bodyPr/>
          <a:lstStyle/>
          <a:p>
            <a:r>
              <a:rPr lang="en-GB" dirty="0" smtClean="0"/>
              <a:t>Kinect Natural User Interfaces</a:t>
            </a:r>
            <a:endParaRPr lang="en-GB" dirty="0"/>
          </a:p>
        </p:txBody>
      </p:sp>
      <p:sp>
        <p:nvSpPr>
          <p:cNvPr id="6" name="Text Placeholder 5"/>
          <p:cNvSpPr>
            <a:spLocks noGrp="1"/>
          </p:cNvSpPr>
          <p:nvPr>
            <p:ph type="body" sz="quarter" idx="12"/>
          </p:nvPr>
        </p:nvSpPr>
        <p:spPr/>
        <p:txBody>
          <a:bodyPr/>
          <a:lstStyle/>
          <a:p>
            <a:r>
              <a:rPr lang="en-GB" dirty="0" smtClean="0"/>
              <a:t>Creating Augmented Reality</a:t>
            </a:r>
            <a:endParaRPr lang="en-GB" dirty="0"/>
          </a:p>
        </p:txBody>
      </p:sp>
    </p:spTree>
    <p:extLst>
      <p:ext uri="{BB962C8B-B14F-4D97-AF65-F5344CB8AC3E}">
        <p14:creationId xmlns:p14="http://schemas.microsoft.com/office/powerpoint/2010/main" val="4272960245"/>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Cloud member data</a:t>
            </a:r>
            <a:endParaRPr lang="en-GB" dirty="0"/>
          </a:p>
        </p:txBody>
      </p:sp>
      <p:sp>
        <p:nvSpPr>
          <p:cNvPr id="6" name="Content Placeholder 5"/>
          <p:cNvSpPr>
            <a:spLocks noGrp="1"/>
          </p:cNvSpPr>
          <p:nvPr>
            <p:ph idx="1"/>
          </p:nvPr>
        </p:nvSpPr>
        <p:spPr>
          <a:xfrm>
            <a:off x="380770" y="5276538"/>
            <a:ext cx="8363938" cy="498598"/>
          </a:xfrm>
        </p:spPr>
        <p:txBody>
          <a:bodyPr/>
          <a:lstStyle/>
          <a:p>
            <a:r>
              <a:rPr lang="en-GB" dirty="0" smtClean="0"/>
              <a:t>Position of the cloud on the display</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10</a:t>
            </a:fld>
            <a:endParaRPr lang="en-US" dirty="0"/>
          </a:p>
        </p:txBody>
      </p:sp>
      <p:sp>
        <p:nvSpPr>
          <p:cNvPr id="7" name="Text Placeholder 6"/>
          <p:cNvSpPr>
            <a:spLocks noGrp="1"/>
          </p:cNvSpPr>
          <p:nvPr>
            <p:ph type="body" sz="quarter" idx="11"/>
          </p:nvPr>
        </p:nvSpPr>
        <p:spPr>
          <a:xfrm>
            <a:off x="346841" y="1403350"/>
            <a:ext cx="8403021" cy="3727925"/>
          </a:xfrm>
        </p:spPr>
        <p:txBody>
          <a:bodyPr/>
          <a:lstStyle/>
          <a:p>
            <a:r>
              <a:rPr lang="en-GB" dirty="0">
                <a:solidFill>
                  <a:srgbClr val="0000FF"/>
                </a:solidFill>
                <a:latin typeface="Consolas"/>
              </a:rPr>
              <a:t>class</a:t>
            </a:r>
            <a:r>
              <a:rPr lang="en-GB" dirty="0">
                <a:solidFill>
                  <a:prstClr val="black"/>
                </a:solidFill>
                <a:latin typeface="Consolas"/>
              </a:rPr>
              <a:t> </a:t>
            </a:r>
            <a:r>
              <a:rPr lang="en-GB" dirty="0">
                <a:solidFill>
                  <a:srgbClr val="2B91AF"/>
                </a:solidFill>
                <a:latin typeface="Consolas"/>
              </a:rPr>
              <a:t>Cloud</a:t>
            </a:r>
            <a:r>
              <a:rPr lang="en-GB" dirty="0">
                <a:solidFill>
                  <a:prstClr val="black"/>
                </a:solidFill>
                <a:latin typeface="Consolas"/>
              </a:rPr>
              <a:t> : </a:t>
            </a:r>
            <a:r>
              <a:rPr lang="en-GB" dirty="0" err="1">
                <a:solidFill>
                  <a:srgbClr val="2B91AF"/>
                </a:solidFill>
                <a:latin typeface="Consolas"/>
              </a:rPr>
              <a:t>CloudGame</a:t>
            </a:r>
            <a:r>
              <a:rPr lang="en-GB" dirty="0" err="1">
                <a:solidFill>
                  <a:prstClr val="black"/>
                </a:solidFill>
                <a:latin typeface="Consolas"/>
              </a:rPr>
              <a:t>.</a:t>
            </a:r>
            <a:r>
              <a:rPr lang="en-GB" dirty="0" err="1">
                <a:solidFill>
                  <a:srgbClr val="2B91AF"/>
                </a:solidFill>
                <a:latin typeface="Consolas"/>
              </a:rPr>
              <a:t>ISprite</a:t>
            </a:r>
            <a:endParaRPr lang="en-GB" dirty="0">
              <a:solidFill>
                <a:prstClr val="black"/>
              </a:solidFill>
              <a:latin typeface="Consolas"/>
            </a:endParaRPr>
          </a:p>
          <a:p>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2B91AF"/>
                </a:solidFill>
                <a:latin typeface="Consolas"/>
              </a:rPr>
              <a:t>Texture2D</a:t>
            </a:r>
            <a:r>
              <a:rPr lang="en-GB" dirty="0">
                <a:solidFill>
                  <a:prstClr val="black"/>
                </a:solidFill>
                <a:latin typeface="Consolas"/>
              </a:rPr>
              <a:t> </a:t>
            </a:r>
            <a:r>
              <a:rPr lang="en-GB" dirty="0" err="1">
                <a:solidFill>
                  <a:prstClr val="black"/>
                </a:solidFill>
                <a:latin typeface="Consolas"/>
              </a:rPr>
              <a:t>CloudTexture</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a:t>
            </a:r>
            <a:r>
              <a:rPr lang="en-GB" dirty="0" err="1">
                <a:solidFill>
                  <a:prstClr val="black"/>
                </a:solidFill>
                <a:latin typeface="Consolas"/>
              </a:rPr>
              <a:t>CloudPosition</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a:t>
            </a:r>
            <a:r>
              <a:rPr lang="en-GB" dirty="0" err="1">
                <a:solidFill>
                  <a:prstClr val="black"/>
                </a:solidFill>
                <a:latin typeface="Consolas"/>
              </a:rPr>
              <a:t>CloudSpeed</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0000FF"/>
                </a:solidFill>
                <a:latin typeface="Consolas"/>
              </a:rPr>
              <a:t>bool</a:t>
            </a:r>
            <a:r>
              <a:rPr lang="en-GB" dirty="0">
                <a:solidFill>
                  <a:prstClr val="black"/>
                </a:solidFill>
                <a:latin typeface="Consolas"/>
              </a:rPr>
              <a:t> Burst = </a:t>
            </a:r>
            <a:r>
              <a:rPr lang="en-GB" dirty="0">
                <a:solidFill>
                  <a:srgbClr val="0000FF"/>
                </a:solidFill>
                <a:latin typeface="Consolas"/>
              </a:rPr>
              <a:t>false</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err="1">
                <a:solidFill>
                  <a:srgbClr val="2B91AF"/>
                </a:solidFill>
                <a:latin typeface="Consolas"/>
              </a:rPr>
              <a:t>SoundEffect</a:t>
            </a:r>
            <a:r>
              <a:rPr lang="en-GB" dirty="0">
                <a:solidFill>
                  <a:prstClr val="black"/>
                </a:solidFill>
                <a:latin typeface="Consolas"/>
              </a:rPr>
              <a:t> </a:t>
            </a:r>
            <a:r>
              <a:rPr lang="en-GB" dirty="0" err="1">
                <a:solidFill>
                  <a:prstClr val="black"/>
                </a:solidFill>
                <a:latin typeface="Consolas"/>
              </a:rPr>
              <a:t>CloudPopSound</a:t>
            </a:r>
            <a:r>
              <a:rPr lang="en-GB" dirty="0">
                <a:solidFill>
                  <a:prstClr val="black"/>
                </a:solidFill>
                <a:latin typeface="Consolas"/>
              </a:rPr>
              <a:t>;</a:t>
            </a:r>
          </a:p>
          <a:p>
            <a:r>
              <a:rPr lang="en-GB" dirty="0" smtClean="0">
                <a:solidFill>
                  <a:prstClr val="black"/>
                </a:solidFill>
                <a:latin typeface="Consolas"/>
              </a:rPr>
              <a:t>    ...</a:t>
            </a:r>
            <a:endParaRPr lang="en-GB" dirty="0">
              <a:solidFill>
                <a:prstClr val="black"/>
              </a:solidFill>
              <a:latin typeface="Consolas"/>
            </a:endParaRPr>
          </a:p>
          <a:p>
            <a:r>
              <a:rPr lang="en-GB" dirty="0" smtClean="0"/>
              <a:t>}</a:t>
            </a:r>
            <a:endParaRPr lang="en-GB" dirty="0"/>
          </a:p>
        </p:txBody>
      </p:sp>
      <p:sp>
        <p:nvSpPr>
          <p:cNvPr id="8" name="Rectangle 7"/>
          <p:cNvSpPr/>
          <p:nvPr/>
        </p:nvSpPr>
        <p:spPr bwMode="auto">
          <a:xfrm>
            <a:off x="914399" y="2668244"/>
            <a:ext cx="4661942" cy="356226"/>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5866779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Cloud member data</a:t>
            </a:r>
            <a:endParaRPr lang="en-GB" dirty="0"/>
          </a:p>
        </p:txBody>
      </p:sp>
      <p:sp>
        <p:nvSpPr>
          <p:cNvPr id="6" name="Content Placeholder 5"/>
          <p:cNvSpPr>
            <a:spLocks noGrp="1"/>
          </p:cNvSpPr>
          <p:nvPr>
            <p:ph idx="1"/>
          </p:nvPr>
        </p:nvSpPr>
        <p:spPr>
          <a:xfrm>
            <a:off x="380770" y="5276538"/>
            <a:ext cx="8363938" cy="498598"/>
          </a:xfrm>
        </p:spPr>
        <p:txBody>
          <a:bodyPr/>
          <a:lstStyle/>
          <a:p>
            <a:r>
              <a:rPr lang="en-GB" dirty="0" smtClean="0"/>
              <a:t>Speed of the cloud movement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11</a:t>
            </a:fld>
            <a:endParaRPr lang="en-US" dirty="0"/>
          </a:p>
        </p:txBody>
      </p:sp>
      <p:sp>
        <p:nvSpPr>
          <p:cNvPr id="7" name="Text Placeholder 6"/>
          <p:cNvSpPr>
            <a:spLocks noGrp="1"/>
          </p:cNvSpPr>
          <p:nvPr>
            <p:ph type="body" sz="quarter" idx="11"/>
          </p:nvPr>
        </p:nvSpPr>
        <p:spPr>
          <a:xfrm>
            <a:off x="346841" y="1403350"/>
            <a:ext cx="8403021" cy="3727925"/>
          </a:xfrm>
        </p:spPr>
        <p:txBody>
          <a:bodyPr/>
          <a:lstStyle/>
          <a:p>
            <a:r>
              <a:rPr lang="en-GB" dirty="0">
                <a:solidFill>
                  <a:srgbClr val="0000FF"/>
                </a:solidFill>
                <a:latin typeface="Consolas"/>
              </a:rPr>
              <a:t>class</a:t>
            </a:r>
            <a:r>
              <a:rPr lang="en-GB" dirty="0">
                <a:solidFill>
                  <a:prstClr val="black"/>
                </a:solidFill>
                <a:latin typeface="Consolas"/>
              </a:rPr>
              <a:t> </a:t>
            </a:r>
            <a:r>
              <a:rPr lang="en-GB" dirty="0">
                <a:solidFill>
                  <a:srgbClr val="2B91AF"/>
                </a:solidFill>
                <a:latin typeface="Consolas"/>
              </a:rPr>
              <a:t>Cloud</a:t>
            </a:r>
            <a:r>
              <a:rPr lang="en-GB" dirty="0">
                <a:solidFill>
                  <a:prstClr val="black"/>
                </a:solidFill>
                <a:latin typeface="Consolas"/>
              </a:rPr>
              <a:t> : </a:t>
            </a:r>
            <a:r>
              <a:rPr lang="en-GB" dirty="0" err="1">
                <a:solidFill>
                  <a:srgbClr val="2B91AF"/>
                </a:solidFill>
                <a:latin typeface="Consolas"/>
              </a:rPr>
              <a:t>CloudGame</a:t>
            </a:r>
            <a:r>
              <a:rPr lang="en-GB" dirty="0" err="1">
                <a:solidFill>
                  <a:prstClr val="black"/>
                </a:solidFill>
                <a:latin typeface="Consolas"/>
              </a:rPr>
              <a:t>.</a:t>
            </a:r>
            <a:r>
              <a:rPr lang="en-GB" dirty="0" err="1">
                <a:solidFill>
                  <a:srgbClr val="2B91AF"/>
                </a:solidFill>
                <a:latin typeface="Consolas"/>
              </a:rPr>
              <a:t>ISprite</a:t>
            </a:r>
            <a:endParaRPr lang="en-GB" dirty="0">
              <a:solidFill>
                <a:prstClr val="black"/>
              </a:solidFill>
              <a:latin typeface="Consolas"/>
            </a:endParaRPr>
          </a:p>
          <a:p>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2B91AF"/>
                </a:solidFill>
                <a:latin typeface="Consolas"/>
              </a:rPr>
              <a:t>Texture2D</a:t>
            </a:r>
            <a:r>
              <a:rPr lang="en-GB" dirty="0">
                <a:solidFill>
                  <a:prstClr val="black"/>
                </a:solidFill>
                <a:latin typeface="Consolas"/>
              </a:rPr>
              <a:t> </a:t>
            </a:r>
            <a:r>
              <a:rPr lang="en-GB" dirty="0" err="1">
                <a:solidFill>
                  <a:prstClr val="black"/>
                </a:solidFill>
                <a:latin typeface="Consolas"/>
              </a:rPr>
              <a:t>CloudTexture</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a:t>
            </a:r>
            <a:r>
              <a:rPr lang="en-GB" dirty="0" err="1">
                <a:solidFill>
                  <a:prstClr val="black"/>
                </a:solidFill>
                <a:latin typeface="Consolas"/>
              </a:rPr>
              <a:t>CloudPosition</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a:t>
            </a:r>
            <a:r>
              <a:rPr lang="en-GB" dirty="0" err="1">
                <a:solidFill>
                  <a:prstClr val="black"/>
                </a:solidFill>
                <a:latin typeface="Consolas"/>
              </a:rPr>
              <a:t>CloudSpeed</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0000FF"/>
                </a:solidFill>
                <a:latin typeface="Consolas"/>
              </a:rPr>
              <a:t>bool</a:t>
            </a:r>
            <a:r>
              <a:rPr lang="en-GB" dirty="0">
                <a:solidFill>
                  <a:prstClr val="black"/>
                </a:solidFill>
                <a:latin typeface="Consolas"/>
              </a:rPr>
              <a:t> Burst = </a:t>
            </a:r>
            <a:r>
              <a:rPr lang="en-GB" dirty="0">
                <a:solidFill>
                  <a:srgbClr val="0000FF"/>
                </a:solidFill>
                <a:latin typeface="Consolas"/>
              </a:rPr>
              <a:t>false</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err="1">
                <a:solidFill>
                  <a:srgbClr val="2B91AF"/>
                </a:solidFill>
                <a:latin typeface="Consolas"/>
              </a:rPr>
              <a:t>SoundEffect</a:t>
            </a:r>
            <a:r>
              <a:rPr lang="en-GB" dirty="0">
                <a:solidFill>
                  <a:prstClr val="black"/>
                </a:solidFill>
                <a:latin typeface="Consolas"/>
              </a:rPr>
              <a:t> </a:t>
            </a:r>
            <a:r>
              <a:rPr lang="en-GB" dirty="0" err="1">
                <a:solidFill>
                  <a:prstClr val="black"/>
                </a:solidFill>
                <a:latin typeface="Consolas"/>
              </a:rPr>
              <a:t>CloudPopSound</a:t>
            </a:r>
            <a:r>
              <a:rPr lang="en-GB" dirty="0">
                <a:solidFill>
                  <a:prstClr val="black"/>
                </a:solidFill>
                <a:latin typeface="Consolas"/>
              </a:rPr>
              <a:t>;</a:t>
            </a:r>
          </a:p>
          <a:p>
            <a:r>
              <a:rPr lang="en-GB" dirty="0" smtClean="0">
                <a:solidFill>
                  <a:prstClr val="black"/>
                </a:solidFill>
                <a:latin typeface="Consolas"/>
              </a:rPr>
              <a:t>    ...</a:t>
            </a:r>
            <a:endParaRPr lang="en-GB" dirty="0">
              <a:solidFill>
                <a:prstClr val="black"/>
              </a:solidFill>
              <a:latin typeface="Consolas"/>
            </a:endParaRPr>
          </a:p>
          <a:p>
            <a:r>
              <a:rPr lang="en-GB" dirty="0" smtClean="0"/>
              <a:t>}</a:t>
            </a:r>
            <a:endParaRPr lang="en-GB" dirty="0"/>
          </a:p>
        </p:txBody>
      </p:sp>
      <p:sp>
        <p:nvSpPr>
          <p:cNvPr id="8" name="Rectangle 7"/>
          <p:cNvSpPr/>
          <p:nvPr/>
        </p:nvSpPr>
        <p:spPr bwMode="auto">
          <a:xfrm>
            <a:off x="914399" y="3028004"/>
            <a:ext cx="4661942" cy="356226"/>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239770697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Cloud member data</a:t>
            </a:r>
            <a:endParaRPr lang="en-GB" dirty="0"/>
          </a:p>
        </p:txBody>
      </p:sp>
      <p:sp>
        <p:nvSpPr>
          <p:cNvPr id="6" name="Content Placeholder 5"/>
          <p:cNvSpPr>
            <a:spLocks noGrp="1"/>
          </p:cNvSpPr>
          <p:nvPr>
            <p:ph idx="1"/>
          </p:nvPr>
        </p:nvSpPr>
        <p:spPr>
          <a:xfrm>
            <a:off x="380770" y="5276538"/>
            <a:ext cx="8363938" cy="498598"/>
          </a:xfrm>
        </p:spPr>
        <p:txBody>
          <a:bodyPr/>
          <a:lstStyle/>
          <a:p>
            <a:r>
              <a:rPr lang="en-GB" dirty="0" smtClean="0"/>
              <a:t>Set to true when the cloud is burst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12</a:t>
            </a:fld>
            <a:endParaRPr lang="en-US" dirty="0"/>
          </a:p>
        </p:txBody>
      </p:sp>
      <p:sp>
        <p:nvSpPr>
          <p:cNvPr id="7" name="Text Placeholder 6"/>
          <p:cNvSpPr>
            <a:spLocks noGrp="1"/>
          </p:cNvSpPr>
          <p:nvPr>
            <p:ph type="body" sz="quarter" idx="11"/>
          </p:nvPr>
        </p:nvSpPr>
        <p:spPr>
          <a:xfrm>
            <a:off x="346841" y="1403350"/>
            <a:ext cx="8403021" cy="3727925"/>
          </a:xfrm>
        </p:spPr>
        <p:txBody>
          <a:bodyPr/>
          <a:lstStyle/>
          <a:p>
            <a:r>
              <a:rPr lang="en-GB" dirty="0">
                <a:solidFill>
                  <a:srgbClr val="0000FF"/>
                </a:solidFill>
                <a:latin typeface="Consolas"/>
              </a:rPr>
              <a:t>class</a:t>
            </a:r>
            <a:r>
              <a:rPr lang="en-GB" dirty="0">
                <a:solidFill>
                  <a:prstClr val="black"/>
                </a:solidFill>
                <a:latin typeface="Consolas"/>
              </a:rPr>
              <a:t> </a:t>
            </a:r>
            <a:r>
              <a:rPr lang="en-GB" dirty="0">
                <a:solidFill>
                  <a:srgbClr val="2B91AF"/>
                </a:solidFill>
                <a:latin typeface="Consolas"/>
              </a:rPr>
              <a:t>Cloud</a:t>
            </a:r>
            <a:r>
              <a:rPr lang="en-GB" dirty="0">
                <a:solidFill>
                  <a:prstClr val="black"/>
                </a:solidFill>
                <a:latin typeface="Consolas"/>
              </a:rPr>
              <a:t> : </a:t>
            </a:r>
            <a:r>
              <a:rPr lang="en-GB" dirty="0" err="1">
                <a:solidFill>
                  <a:srgbClr val="2B91AF"/>
                </a:solidFill>
                <a:latin typeface="Consolas"/>
              </a:rPr>
              <a:t>CloudGame</a:t>
            </a:r>
            <a:r>
              <a:rPr lang="en-GB" dirty="0" err="1">
                <a:solidFill>
                  <a:prstClr val="black"/>
                </a:solidFill>
                <a:latin typeface="Consolas"/>
              </a:rPr>
              <a:t>.</a:t>
            </a:r>
            <a:r>
              <a:rPr lang="en-GB" dirty="0" err="1">
                <a:solidFill>
                  <a:srgbClr val="2B91AF"/>
                </a:solidFill>
                <a:latin typeface="Consolas"/>
              </a:rPr>
              <a:t>ISprite</a:t>
            </a:r>
            <a:endParaRPr lang="en-GB" dirty="0">
              <a:solidFill>
                <a:prstClr val="black"/>
              </a:solidFill>
              <a:latin typeface="Consolas"/>
            </a:endParaRPr>
          </a:p>
          <a:p>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2B91AF"/>
                </a:solidFill>
                <a:latin typeface="Consolas"/>
              </a:rPr>
              <a:t>Texture2D</a:t>
            </a:r>
            <a:r>
              <a:rPr lang="en-GB" dirty="0">
                <a:solidFill>
                  <a:prstClr val="black"/>
                </a:solidFill>
                <a:latin typeface="Consolas"/>
              </a:rPr>
              <a:t> </a:t>
            </a:r>
            <a:r>
              <a:rPr lang="en-GB" dirty="0" err="1">
                <a:solidFill>
                  <a:prstClr val="black"/>
                </a:solidFill>
                <a:latin typeface="Consolas"/>
              </a:rPr>
              <a:t>CloudTexture</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a:t>
            </a:r>
            <a:r>
              <a:rPr lang="en-GB" dirty="0" err="1">
                <a:solidFill>
                  <a:prstClr val="black"/>
                </a:solidFill>
                <a:latin typeface="Consolas"/>
              </a:rPr>
              <a:t>CloudPosition</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a:t>
            </a:r>
            <a:r>
              <a:rPr lang="en-GB" dirty="0" err="1">
                <a:solidFill>
                  <a:prstClr val="black"/>
                </a:solidFill>
                <a:latin typeface="Consolas"/>
              </a:rPr>
              <a:t>CloudSpeed</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0000FF"/>
                </a:solidFill>
                <a:latin typeface="Consolas"/>
              </a:rPr>
              <a:t>bool</a:t>
            </a:r>
            <a:r>
              <a:rPr lang="en-GB" dirty="0">
                <a:solidFill>
                  <a:prstClr val="black"/>
                </a:solidFill>
                <a:latin typeface="Consolas"/>
              </a:rPr>
              <a:t> Burst = </a:t>
            </a:r>
            <a:r>
              <a:rPr lang="en-GB" dirty="0">
                <a:solidFill>
                  <a:srgbClr val="0000FF"/>
                </a:solidFill>
                <a:latin typeface="Consolas"/>
              </a:rPr>
              <a:t>false</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err="1">
                <a:solidFill>
                  <a:srgbClr val="2B91AF"/>
                </a:solidFill>
                <a:latin typeface="Consolas"/>
              </a:rPr>
              <a:t>SoundEffect</a:t>
            </a:r>
            <a:r>
              <a:rPr lang="en-GB" dirty="0">
                <a:solidFill>
                  <a:prstClr val="black"/>
                </a:solidFill>
                <a:latin typeface="Consolas"/>
              </a:rPr>
              <a:t> </a:t>
            </a:r>
            <a:r>
              <a:rPr lang="en-GB" dirty="0" err="1">
                <a:solidFill>
                  <a:prstClr val="black"/>
                </a:solidFill>
                <a:latin typeface="Consolas"/>
              </a:rPr>
              <a:t>CloudPopSound</a:t>
            </a:r>
            <a:r>
              <a:rPr lang="en-GB" dirty="0">
                <a:solidFill>
                  <a:prstClr val="black"/>
                </a:solidFill>
                <a:latin typeface="Consolas"/>
              </a:rPr>
              <a:t>;</a:t>
            </a:r>
          </a:p>
          <a:p>
            <a:r>
              <a:rPr lang="en-GB" dirty="0" smtClean="0">
                <a:solidFill>
                  <a:prstClr val="black"/>
                </a:solidFill>
                <a:latin typeface="Consolas"/>
              </a:rPr>
              <a:t>    ...</a:t>
            </a:r>
            <a:endParaRPr lang="en-GB" dirty="0">
              <a:solidFill>
                <a:prstClr val="black"/>
              </a:solidFill>
              <a:latin typeface="Consolas"/>
            </a:endParaRPr>
          </a:p>
          <a:p>
            <a:r>
              <a:rPr lang="en-GB" dirty="0" smtClean="0"/>
              <a:t>}</a:t>
            </a:r>
            <a:endParaRPr lang="en-GB" dirty="0"/>
          </a:p>
        </p:txBody>
      </p:sp>
      <p:sp>
        <p:nvSpPr>
          <p:cNvPr id="8" name="Rectangle 7"/>
          <p:cNvSpPr/>
          <p:nvPr/>
        </p:nvSpPr>
        <p:spPr bwMode="auto">
          <a:xfrm>
            <a:off x="914399" y="3462714"/>
            <a:ext cx="4661942" cy="356226"/>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8329630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Cloud member data</a:t>
            </a:r>
            <a:endParaRPr lang="en-GB" dirty="0"/>
          </a:p>
        </p:txBody>
      </p:sp>
      <p:sp>
        <p:nvSpPr>
          <p:cNvPr id="6" name="Content Placeholder 5"/>
          <p:cNvSpPr>
            <a:spLocks noGrp="1"/>
          </p:cNvSpPr>
          <p:nvPr>
            <p:ph idx="1"/>
          </p:nvPr>
        </p:nvSpPr>
        <p:spPr>
          <a:xfrm>
            <a:off x="380770" y="5276538"/>
            <a:ext cx="8363938" cy="498598"/>
          </a:xfrm>
        </p:spPr>
        <p:txBody>
          <a:bodyPr/>
          <a:lstStyle/>
          <a:p>
            <a:r>
              <a:rPr lang="en-GB" dirty="0" smtClean="0"/>
              <a:t>The sound made when the cloud is burst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13</a:t>
            </a:fld>
            <a:endParaRPr lang="en-US" dirty="0"/>
          </a:p>
        </p:txBody>
      </p:sp>
      <p:sp>
        <p:nvSpPr>
          <p:cNvPr id="7" name="Text Placeholder 6"/>
          <p:cNvSpPr>
            <a:spLocks noGrp="1"/>
          </p:cNvSpPr>
          <p:nvPr>
            <p:ph type="body" sz="quarter" idx="11"/>
          </p:nvPr>
        </p:nvSpPr>
        <p:spPr>
          <a:xfrm>
            <a:off x="346841" y="1403350"/>
            <a:ext cx="8403021" cy="3727925"/>
          </a:xfrm>
        </p:spPr>
        <p:txBody>
          <a:bodyPr/>
          <a:lstStyle/>
          <a:p>
            <a:r>
              <a:rPr lang="en-GB" dirty="0">
                <a:solidFill>
                  <a:srgbClr val="0000FF"/>
                </a:solidFill>
                <a:latin typeface="Consolas"/>
              </a:rPr>
              <a:t>class</a:t>
            </a:r>
            <a:r>
              <a:rPr lang="en-GB" dirty="0">
                <a:solidFill>
                  <a:prstClr val="black"/>
                </a:solidFill>
                <a:latin typeface="Consolas"/>
              </a:rPr>
              <a:t> </a:t>
            </a:r>
            <a:r>
              <a:rPr lang="en-GB" dirty="0">
                <a:solidFill>
                  <a:srgbClr val="2B91AF"/>
                </a:solidFill>
                <a:latin typeface="Consolas"/>
              </a:rPr>
              <a:t>Cloud</a:t>
            </a:r>
            <a:r>
              <a:rPr lang="en-GB" dirty="0">
                <a:solidFill>
                  <a:prstClr val="black"/>
                </a:solidFill>
                <a:latin typeface="Consolas"/>
              </a:rPr>
              <a:t> : </a:t>
            </a:r>
            <a:r>
              <a:rPr lang="en-GB" dirty="0" err="1">
                <a:solidFill>
                  <a:srgbClr val="2B91AF"/>
                </a:solidFill>
                <a:latin typeface="Consolas"/>
              </a:rPr>
              <a:t>CloudGame</a:t>
            </a:r>
            <a:r>
              <a:rPr lang="en-GB" dirty="0" err="1">
                <a:solidFill>
                  <a:prstClr val="black"/>
                </a:solidFill>
                <a:latin typeface="Consolas"/>
              </a:rPr>
              <a:t>.</a:t>
            </a:r>
            <a:r>
              <a:rPr lang="en-GB" dirty="0" err="1">
                <a:solidFill>
                  <a:srgbClr val="2B91AF"/>
                </a:solidFill>
                <a:latin typeface="Consolas"/>
              </a:rPr>
              <a:t>ISprite</a:t>
            </a:r>
            <a:endParaRPr lang="en-GB" dirty="0">
              <a:solidFill>
                <a:prstClr val="black"/>
              </a:solidFill>
              <a:latin typeface="Consolas"/>
            </a:endParaRPr>
          </a:p>
          <a:p>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2B91AF"/>
                </a:solidFill>
                <a:latin typeface="Consolas"/>
              </a:rPr>
              <a:t>Texture2D</a:t>
            </a:r>
            <a:r>
              <a:rPr lang="en-GB" dirty="0">
                <a:solidFill>
                  <a:prstClr val="black"/>
                </a:solidFill>
                <a:latin typeface="Consolas"/>
              </a:rPr>
              <a:t> </a:t>
            </a:r>
            <a:r>
              <a:rPr lang="en-GB" dirty="0" err="1">
                <a:solidFill>
                  <a:prstClr val="black"/>
                </a:solidFill>
                <a:latin typeface="Consolas"/>
              </a:rPr>
              <a:t>CloudTexture</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a:t>
            </a:r>
            <a:r>
              <a:rPr lang="en-GB" dirty="0" err="1">
                <a:solidFill>
                  <a:prstClr val="black"/>
                </a:solidFill>
                <a:latin typeface="Consolas"/>
              </a:rPr>
              <a:t>CloudPosition</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a:t>
            </a:r>
            <a:r>
              <a:rPr lang="en-GB" dirty="0" err="1">
                <a:solidFill>
                  <a:prstClr val="black"/>
                </a:solidFill>
                <a:latin typeface="Consolas"/>
              </a:rPr>
              <a:t>CloudSpeed</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0000FF"/>
                </a:solidFill>
                <a:latin typeface="Consolas"/>
              </a:rPr>
              <a:t>bool</a:t>
            </a:r>
            <a:r>
              <a:rPr lang="en-GB" dirty="0">
                <a:solidFill>
                  <a:prstClr val="black"/>
                </a:solidFill>
                <a:latin typeface="Consolas"/>
              </a:rPr>
              <a:t> Burst = </a:t>
            </a:r>
            <a:r>
              <a:rPr lang="en-GB" dirty="0">
                <a:solidFill>
                  <a:srgbClr val="0000FF"/>
                </a:solidFill>
                <a:latin typeface="Consolas"/>
              </a:rPr>
              <a:t>false</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err="1">
                <a:solidFill>
                  <a:srgbClr val="2B91AF"/>
                </a:solidFill>
                <a:latin typeface="Consolas"/>
              </a:rPr>
              <a:t>SoundEffect</a:t>
            </a:r>
            <a:r>
              <a:rPr lang="en-GB" dirty="0">
                <a:solidFill>
                  <a:prstClr val="black"/>
                </a:solidFill>
                <a:latin typeface="Consolas"/>
              </a:rPr>
              <a:t> </a:t>
            </a:r>
            <a:r>
              <a:rPr lang="en-GB" dirty="0" err="1">
                <a:solidFill>
                  <a:prstClr val="black"/>
                </a:solidFill>
                <a:latin typeface="Consolas"/>
              </a:rPr>
              <a:t>CloudPopSound</a:t>
            </a:r>
            <a:r>
              <a:rPr lang="en-GB" dirty="0">
                <a:solidFill>
                  <a:prstClr val="black"/>
                </a:solidFill>
                <a:latin typeface="Consolas"/>
              </a:rPr>
              <a:t>;</a:t>
            </a:r>
          </a:p>
          <a:p>
            <a:r>
              <a:rPr lang="en-GB" dirty="0" smtClean="0">
                <a:solidFill>
                  <a:prstClr val="black"/>
                </a:solidFill>
                <a:latin typeface="Consolas"/>
              </a:rPr>
              <a:t>    ...</a:t>
            </a:r>
            <a:endParaRPr lang="en-GB" dirty="0">
              <a:solidFill>
                <a:prstClr val="black"/>
              </a:solidFill>
              <a:latin typeface="Consolas"/>
            </a:endParaRPr>
          </a:p>
          <a:p>
            <a:r>
              <a:rPr lang="en-GB" dirty="0" smtClean="0"/>
              <a:t>}</a:t>
            </a:r>
            <a:endParaRPr lang="en-GB" dirty="0"/>
          </a:p>
        </p:txBody>
      </p:sp>
      <p:sp>
        <p:nvSpPr>
          <p:cNvPr id="8" name="Rectangle 7"/>
          <p:cNvSpPr/>
          <p:nvPr/>
        </p:nvSpPr>
        <p:spPr bwMode="auto">
          <a:xfrm>
            <a:off x="914398" y="3837464"/>
            <a:ext cx="5126637" cy="356226"/>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33419974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Clouds and random numbers</a:t>
            </a:r>
            <a:endParaRPr lang="en-GB" dirty="0"/>
          </a:p>
        </p:txBody>
      </p:sp>
      <p:sp>
        <p:nvSpPr>
          <p:cNvPr id="3" name="Content Placeholder 2"/>
          <p:cNvSpPr>
            <a:spLocks noGrp="1"/>
          </p:cNvSpPr>
          <p:nvPr>
            <p:ph idx="1"/>
          </p:nvPr>
        </p:nvSpPr>
        <p:spPr>
          <a:xfrm>
            <a:off x="380770" y="2173574"/>
            <a:ext cx="8363938" cy="3822585"/>
          </a:xfrm>
        </p:spPr>
        <p:txBody>
          <a:bodyPr/>
          <a:lstStyle/>
          <a:p>
            <a:r>
              <a:rPr lang="en-GB" dirty="0" smtClean="0"/>
              <a:t>The clouds all share a single random number generator that governs their behaviour</a:t>
            </a:r>
          </a:p>
          <a:p>
            <a:pPr lvl="1"/>
            <a:r>
              <a:rPr lang="en-GB" dirty="0" smtClean="0"/>
              <a:t>Selects their position and speed of movement</a:t>
            </a:r>
          </a:p>
          <a:p>
            <a:r>
              <a:rPr lang="en-GB" dirty="0" smtClean="0"/>
              <a:t>This could be created from a fixed seed so that the clouds always behaved the same way each time the game was played</a:t>
            </a:r>
          </a:p>
          <a:p>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14</a:t>
            </a:fld>
            <a:endParaRPr lang="en-US" dirty="0"/>
          </a:p>
        </p:txBody>
      </p:sp>
      <p:sp>
        <p:nvSpPr>
          <p:cNvPr id="5" name="Text Placeholder 4"/>
          <p:cNvSpPr>
            <a:spLocks noGrp="1"/>
          </p:cNvSpPr>
          <p:nvPr>
            <p:ph type="body" sz="quarter" idx="11"/>
          </p:nvPr>
        </p:nvSpPr>
        <p:spPr>
          <a:xfrm>
            <a:off x="346841" y="1403350"/>
            <a:ext cx="8403021" cy="477805"/>
          </a:xfrm>
        </p:spPr>
        <p:txBody>
          <a:bodyPr/>
          <a:lstStyle/>
          <a:p>
            <a:r>
              <a:rPr lang="en-GB" dirty="0">
                <a:solidFill>
                  <a:srgbClr val="0000FF"/>
                </a:solidFill>
                <a:latin typeface="Consolas"/>
              </a:rPr>
              <a:t>static</a:t>
            </a:r>
            <a:r>
              <a:rPr lang="en-GB" dirty="0">
                <a:solidFill>
                  <a:prstClr val="black"/>
                </a:solidFill>
                <a:latin typeface="Consolas"/>
              </a:rPr>
              <a:t> </a:t>
            </a:r>
            <a:r>
              <a:rPr lang="en-GB" dirty="0">
                <a:solidFill>
                  <a:srgbClr val="2B91AF"/>
                </a:solidFill>
                <a:latin typeface="Consolas"/>
              </a:rPr>
              <a:t>Random</a:t>
            </a:r>
            <a:r>
              <a:rPr lang="en-GB" dirty="0">
                <a:solidFill>
                  <a:prstClr val="black"/>
                </a:solidFill>
                <a:latin typeface="Consolas"/>
              </a:rPr>
              <a:t> rand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Random</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10427772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Drawing the cloud</a:t>
            </a:r>
            <a:endParaRPr lang="en-GB" dirty="0"/>
          </a:p>
        </p:txBody>
      </p:sp>
      <p:sp>
        <p:nvSpPr>
          <p:cNvPr id="6" name="Content Placeholder 5"/>
          <p:cNvSpPr>
            <a:spLocks noGrp="1"/>
          </p:cNvSpPr>
          <p:nvPr>
            <p:ph idx="1"/>
          </p:nvPr>
        </p:nvSpPr>
        <p:spPr>
          <a:xfrm>
            <a:off x="380770" y="4047344"/>
            <a:ext cx="8363938" cy="2105192"/>
          </a:xfrm>
        </p:spPr>
        <p:txBody>
          <a:bodyPr/>
          <a:lstStyle/>
          <a:p>
            <a:r>
              <a:rPr lang="en-GB" dirty="0" smtClean="0"/>
              <a:t>The cloud is only drawn if it has not been burst</a:t>
            </a:r>
          </a:p>
          <a:p>
            <a:r>
              <a:rPr lang="en-GB" dirty="0" smtClean="0"/>
              <a:t>The </a:t>
            </a:r>
            <a:r>
              <a:rPr lang="en-GB" dirty="0">
                <a:latin typeface="Consolas" pitchFamily="49" charset="0"/>
                <a:cs typeface="Consolas" pitchFamily="49" charset="0"/>
              </a:rPr>
              <a:t>Draw</a:t>
            </a:r>
            <a:r>
              <a:rPr lang="en-GB" dirty="0" smtClean="0"/>
              <a:t> method uses the </a:t>
            </a:r>
            <a:r>
              <a:rPr lang="en-GB" dirty="0" err="1">
                <a:latin typeface="Consolas" pitchFamily="49" charset="0"/>
                <a:cs typeface="Consolas" pitchFamily="49" charset="0"/>
              </a:rPr>
              <a:t>spriteBatch</a:t>
            </a:r>
            <a:r>
              <a:rPr lang="en-GB" dirty="0" smtClean="0"/>
              <a:t> value from the enclosing game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15</a:t>
            </a:fld>
            <a:endParaRPr lang="en-US" dirty="0"/>
          </a:p>
        </p:txBody>
      </p:sp>
      <p:sp>
        <p:nvSpPr>
          <p:cNvPr id="7" name="Text Placeholder 6"/>
          <p:cNvSpPr>
            <a:spLocks noGrp="1"/>
          </p:cNvSpPr>
          <p:nvPr>
            <p:ph type="body" sz="quarter" idx="11"/>
          </p:nvPr>
        </p:nvSpPr>
        <p:spPr>
          <a:xfrm>
            <a:off x="346841" y="1403350"/>
            <a:ext cx="8403021" cy="2435264"/>
          </a:xfrm>
        </p:spPr>
        <p:txBody>
          <a:bodyPr/>
          <a:lstStyle/>
          <a:p>
            <a:r>
              <a:rPr lang="en-GB" dirty="0">
                <a:solidFill>
                  <a:srgbClr val="0000FF"/>
                </a:solidFill>
                <a:latin typeface="Consolas"/>
              </a:rPr>
              <a:t>public</a:t>
            </a:r>
            <a:r>
              <a:rPr lang="en-GB" dirty="0">
                <a:solidFill>
                  <a:prstClr val="black"/>
                </a:solidFill>
                <a:latin typeface="Consolas"/>
              </a:rPr>
              <a:t> </a:t>
            </a:r>
            <a:r>
              <a:rPr lang="en-GB" dirty="0">
                <a:solidFill>
                  <a:srgbClr val="0000FF"/>
                </a:solidFill>
                <a:latin typeface="Consolas"/>
              </a:rPr>
              <a:t>void</a:t>
            </a:r>
            <a:r>
              <a:rPr lang="en-GB" dirty="0">
                <a:solidFill>
                  <a:prstClr val="black"/>
                </a:solidFill>
                <a:latin typeface="Consolas"/>
              </a:rPr>
              <a:t> Draw(</a:t>
            </a:r>
            <a:r>
              <a:rPr lang="en-GB" dirty="0" err="1">
                <a:solidFill>
                  <a:srgbClr val="2B91AF"/>
                </a:solidFill>
                <a:latin typeface="Consolas"/>
              </a:rPr>
              <a:t>CloudGame</a:t>
            </a:r>
            <a:r>
              <a:rPr lang="en-GB" dirty="0">
                <a:solidFill>
                  <a:prstClr val="black"/>
                </a:solidFill>
                <a:latin typeface="Consolas"/>
              </a:rPr>
              <a:t> game)</a:t>
            </a:r>
          </a:p>
          <a:p>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(!Burst)</a:t>
            </a:r>
          </a:p>
          <a:p>
            <a:r>
              <a:rPr lang="en-GB" dirty="0">
                <a:solidFill>
                  <a:prstClr val="black"/>
                </a:solidFill>
                <a:latin typeface="Consolas"/>
              </a:rPr>
              <a:t>        </a:t>
            </a:r>
            <a:r>
              <a:rPr lang="en-GB" dirty="0" err="1">
                <a:solidFill>
                  <a:prstClr val="black"/>
                </a:solidFill>
                <a:latin typeface="Consolas"/>
              </a:rPr>
              <a:t>game.spriteBatch.Draw</a:t>
            </a:r>
            <a:r>
              <a:rPr lang="en-GB" dirty="0">
                <a:solidFill>
                  <a:prstClr val="black"/>
                </a:solidFill>
                <a:latin typeface="Consolas"/>
              </a:rPr>
              <a:t>(</a:t>
            </a:r>
            <a:r>
              <a:rPr lang="en-GB" dirty="0" err="1">
                <a:solidFill>
                  <a:prstClr val="black"/>
                </a:solidFill>
                <a:latin typeface="Consolas"/>
              </a:rPr>
              <a:t>CloudTexture</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CloudPosition</a:t>
            </a:r>
            <a:r>
              <a:rPr lang="en-GB" dirty="0">
                <a:solidFill>
                  <a:prstClr val="black"/>
                </a:solidFill>
                <a:latin typeface="Consolas"/>
              </a:rPr>
              <a:t>, </a:t>
            </a:r>
            <a:r>
              <a:rPr lang="en-GB" dirty="0" err="1">
                <a:solidFill>
                  <a:srgbClr val="2B91AF"/>
                </a:solidFill>
                <a:latin typeface="Consolas"/>
              </a:rPr>
              <a:t>Color</a:t>
            </a:r>
            <a:r>
              <a:rPr lang="en-GB" dirty="0" err="1">
                <a:solidFill>
                  <a:prstClr val="black"/>
                </a:solidFill>
                <a:latin typeface="Consolas"/>
              </a:rPr>
              <a:t>.White</a:t>
            </a:r>
            <a:r>
              <a:rPr lang="en-GB" dirty="0">
                <a:solidFill>
                  <a:prstClr val="black"/>
                </a:solidFill>
                <a:latin typeface="Consolas"/>
              </a:rPr>
              <a:t>);</a:t>
            </a:r>
          </a:p>
          <a:p>
            <a:r>
              <a:rPr lang="en-GB" dirty="0" smtClean="0">
                <a:solidFill>
                  <a:prstClr val="black"/>
                </a:solidFill>
                <a:latin typeface="Consolas"/>
              </a:rPr>
              <a:t>}</a:t>
            </a:r>
            <a:endParaRPr lang="en-GB" dirty="0">
              <a:solidFill>
                <a:prstClr val="black"/>
              </a:solidFill>
              <a:latin typeface="Consolas"/>
            </a:endParaRPr>
          </a:p>
        </p:txBody>
      </p:sp>
    </p:spTree>
    <p:extLst>
      <p:ext uri="{BB962C8B-B14F-4D97-AF65-F5344CB8AC3E}">
        <p14:creationId xmlns:p14="http://schemas.microsoft.com/office/powerpoint/2010/main" val="234560918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Updating the cloud</a:t>
            </a:r>
            <a:endParaRPr lang="en-GB" dirty="0"/>
          </a:p>
        </p:txBody>
      </p:sp>
      <p:sp>
        <p:nvSpPr>
          <p:cNvPr id="6" name="Content Placeholder 5"/>
          <p:cNvSpPr>
            <a:spLocks noGrp="1"/>
          </p:cNvSpPr>
          <p:nvPr>
            <p:ph idx="1"/>
          </p:nvPr>
        </p:nvSpPr>
        <p:spPr>
          <a:xfrm>
            <a:off x="380770" y="5576340"/>
            <a:ext cx="8363938" cy="498598"/>
          </a:xfrm>
        </p:spPr>
        <p:txBody>
          <a:bodyPr/>
          <a:lstStyle/>
          <a:p>
            <a:r>
              <a:rPr lang="en-GB" dirty="0" smtClean="0"/>
              <a:t>If the cloud is burst we don’t update it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16</a:t>
            </a:fld>
            <a:endParaRPr lang="en-US" dirty="0"/>
          </a:p>
        </p:txBody>
      </p:sp>
      <p:sp>
        <p:nvSpPr>
          <p:cNvPr id="7" name="Text Placeholder 6"/>
          <p:cNvSpPr>
            <a:spLocks noGrp="1"/>
          </p:cNvSpPr>
          <p:nvPr>
            <p:ph type="body" sz="quarter" idx="11"/>
          </p:nvPr>
        </p:nvSpPr>
        <p:spPr>
          <a:xfrm>
            <a:off x="346841" y="1103550"/>
            <a:ext cx="8632267" cy="4411189"/>
          </a:xfrm>
        </p:spPr>
        <p:txBody>
          <a:bodyPr/>
          <a:lstStyle/>
          <a:p>
            <a:r>
              <a:rPr lang="en-GB" sz="2200" dirty="0">
                <a:solidFill>
                  <a:srgbClr val="0000FF"/>
                </a:solidFill>
                <a:latin typeface="Consolas"/>
              </a:rPr>
              <a:t>public</a:t>
            </a:r>
            <a:r>
              <a:rPr lang="en-GB" sz="2200" dirty="0">
                <a:solidFill>
                  <a:prstClr val="black"/>
                </a:solidFill>
                <a:latin typeface="Consolas"/>
              </a:rPr>
              <a:t> </a:t>
            </a:r>
            <a:r>
              <a:rPr lang="en-GB" sz="2200" dirty="0">
                <a:solidFill>
                  <a:srgbClr val="0000FF"/>
                </a:solidFill>
                <a:latin typeface="Consolas"/>
              </a:rPr>
              <a:t>void</a:t>
            </a:r>
            <a:r>
              <a:rPr lang="en-GB" sz="2200" dirty="0">
                <a:solidFill>
                  <a:prstClr val="black"/>
                </a:solidFill>
                <a:latin typeface="Consolas"/>
              </a:rPr>
              <a:t> Update(</a:t>
            </a:r>
            <a:r>
              <a:rPr lang="en-GB" sz="2200" dirty="0" err="1">
                <a:solidFill>
                  <a:srgbClr val="2B91AF"/>
                </a:solidFill>
                <a:latin typeface="Consolas"/>
              </a:rPr>
              <a:t>CloudGame</a:t>
            </a:r>
            <a:r>
              <a:rPr lang="en-GB" sz="2200" dirty="0">
                <a:solidFill>
                  <a:prstClr val="black"/>
                </a:solidFill>
                <a:latin typeface="Consolas"/>
              </a:rPr>
              <a:t> game)</a:t>
            </a:r>
          </a:p>
          <a:p>
            <a:r>
              <a:rPr lang="en-GB" sz="2200" dirty="0">
                <a:solidFill>
                  <a:prstClr val="black"/>
                </a:solidFill>
                <a:latin typeface="Consolas"/>
              </a:rPr>
              <a:t>{</a:t>
            </a:r>
          </a:p>
          <a:p>
            <a:r>
              <a:rPr lang="en-GB" sz="2200" dirty="0">
                <a:solidFill>
                  <a:prstClr val="black"/>
                </a:solidFill>
                <a:latin typeface="Consolas"/>
              </a:rPr>
              <a:t>    </a:t>
            </a:r>
            <a:r>
              <a:rPr lang="en-GB" sz="2200" dirty="0">
                <a:solidFill>
                  <a:srgbClr val="0000FF"/>
                </a:solidFill>
                <a:latin typeface="Consolas"/>
              </a:rPr>
              <a:t>if</a:t>
            </a:r>
            <a:r>
              <a:rPr lang="en-GB" sz="2200" dirty="0">
                <a:solidFill>
                  <a:prstClr val="black"/>
                </a:solidFill>
                <a:latin typeface="Consolas"/>
              </a:rPr>
              <a:t> (Burst) </a:t>
            </a:r>
            <a:r>
              <a:rPr lang="en-GB" sz="2200" dirty="0">
                <a:solidFill>
                  <a:srgbClr val="0000FF"/>
                </a:solidFill>
                <a:latin typeface="Consolas"/>
              </a:rPr>
              <a:t>return</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prstClr val="black"/>
                </a:solidFill>
                <a:latin typeface="Consolas"/>
              </a:rPr>
              <a:t>CloudPosition</a:t>
            </a:r>
            <a:r>
              <a:rPr lang="en-GB" sz="2200" dirty="0">
                <a:solidFill>
                  <a:prstClr val="black"/>
                </a:solidFill>
                <a:latin typeface="Consolas"/>
              </a:rPr>
              <a:t> += </a:t>
            </a:r>
            <a:r>
              <a:rPr lang="en-GB" sz="2200" dirty="0" err="1">
                <a:solidFill>
                  <a:prstClr val="black"/>
                </a:solidFill>
                <a:latin typeface="Consolas"/>
              </a:rPr>
              <a:t>CloudSpeed</a:t>
            </a:r>
            <a:r>
              <a:rPr lang="en-GB" sz="2200" dirty="0">
                <a:solidFill>
                  <a:prstClr val="black"/>
                </a:solidFill>
                <a:latin typeface="Consolas"/>
              </a:rPr>
              <a:t>;</a:t>
            </a:r>
          </a:p>
          <a:p>
            <a:r>
              <a:rPr lang="en-GB" sz="2200" dirty="0" smtClean="0">
                <a:solidFill>
                  <a:prstClr val="black"/>
                </a:solidFill>
                <a:latin typeface="Consolas"/>
              </a:rPr>
              <a:t>    </a:t>
            </a:r>
            <a:r>
              <a:rPr lang="en-GB" sz="2200" dirty="0">
                <a:solidFill>
                  <a:srgbClr val="0000FF"/>
                </a:solidFill>
                <a:latin typeface="Consolas"/>
              </a:rPr>
              <a:t>if</a:t>
            </a:r>
            <a:r>
              <a:rPr lang="en-GB" sz="2200" dirty="0">
                <a:solidFill>
                  <a:prstClr val="black"/>
                </a:solidFill>
                <a:latin typeface="Consolas"/>
              </a:rPr>
              <a:t> (</a:t>
            </a:r>
            <a:r>
              <a:rPr lang="en-GB" sz="2200" dirty="0" err="1">
                <a:solidFill>
                  <a:prstClr val="black"/>
                </a:solidFill>
                <a:latin typeface="Consolas"/>
              </a:rPr>
              <a:t>CloudPosition.X</a:t>
            </a:r>
            <a:r>
              <a:rPr lang="en-GB" sz="2200" dirty="0">
                <a:solidFill>
                  <a:prstClr val="black"/>
                </a:solidFill>
                <a:latin typeface="Consolas"/>
              </a:rPr>
              <a:t> &gt; </a:t>
            </a:r>
            <a:r>
              <a:rPr lang="en-GB" sz="2200" dirty="0" err="1">
                <a:solidFill>
                  <a:prstClr val="black"/>
                </a:solidFill>
                <a:latin typeface="Consolas"/>
              </a:rPr>
              <a:t>game.GraphicsDevice.Viewport.Width</a:t>
            </a:r>
            <a:r>
              <a:rPr lang="en-GB" sz="2200" dirty="0" smtClean="0">
                <a:solidFill>
                  <a:prstClr val="black"/>
                </a:solidFill>
                <a:latin typeface="Consolas"/>
              </a:rPr>
              <a:t>){</a:t>
            </a:r>
            <a:endParaRPr lang="en-GB" sz="2200" dirty="0">
              <a:solidFill>
                <a:prstClr val="black"/>
              </a:solidFill>
              <a:latin typeface="Consolas"/>
            </a:endParaRPr>
          </a:p>
          <a:p>
            <a:r>
              <a:rPr lang="en-GB" sz="2200" dirty="0">
                <a:solidFill>
                  <a:prstClr val="black"/>
                </a:solidFill>
                <a:latin typeface="Consolas"/>
              </a:rPr>
              <a:t>        </a:t>
            </a:r>
            <a:r>
              <a:rPr lang="en-GB" sz="2200" dirty="0" err="1">
                <a:solidFill>
                  <a:prstClr val="black"/>
                </a:solidFill>
                <a:latin typeface="Consolas"/>
              </a:rPr>
              <a:t>CloudPosition.X</a:t>
            </a:r>
            <a:r>
              <a:rPr lang="en-GB" sz="2200" dirty="0">
                <a:solidFill>
                  <a:prstClr val="black"/>
                </a:solidFill>
                <a:latin typeface="Consolas"/>
              </a:rPr>
              <a:t> = -</a:t>
            </a:r>
            <a:r>
              <a:rPr lang="en-GB" sz="2200" dirty="0" err="1">
                <a:solidFill>
                  <a:prstClr val="black"/>
                </a:solidFill>
                <a:latin typeface="Consolas"/>
              </a:rPr>
              <a:t>CloudTexture.Width</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prstClr val="black"/>
                </a:solidFill>
                <a:latin typeface="Consolas"/>
              </a:rPr>
              <a:t>CloudPosition.Y</a:t>
            </a:r>
            <a:r>
              <a:rPr lang="en-GB" sz="2200" dirty="0">
                <a:solidFill>
                  <a:prstClr val="black"/>
                </a:solidFill>
                <a:latin typeface="Consolas"/>
              </a:rPr>
              <a:t> = </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a:t>
            </a:r>
            <a:r>
              <a:rPr lang="en-GB" sz="2200" dirty="0" err="1" smtClean="0">
                <a:solidFill>
                  <a:prstClr val="black"/>
                </a:solidFill>
                <a:latin typeface="Consolas"/>
              </a:rPr>
              <a:t>rand.Next</a:t>
            </a:r>
            <a:r>
              <a:rPr lang="en-GB" sz="2200" dirty="0" smtClean="0">
                <a:solidFill>
                  <a:prstClr val="black"/>
                </a:solidFill>
                <a:latin typeface="Consolas"/>
              </a:rPr>
              <a:t>(</a:t>
            </a:r>
            <a:r>
              <a:rPr lang="en-GB" sz="2200" dirty="0" err="1" smtClean="0">
                <a:solidFill>
                  <a:prstClr val="black"/>
                </a:solidFill>
                <a:latin typeface="Consolas"/>
              </a:rPr>
              <a:t>game.GraphicsDevice.Viewport.Height</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 </a:t>
            </a:r>
            <a:r>
              <a:rPr lang="en-GB" sz="2200" dirty="0" err="1">
                <a:solidFill>
                  <a:prstClr val="black"/>
                </a:solidFill>
                <a:latin typeface="Consolas"/>
              </a:rPr>
              <a:t>CloudTexture.Height</a:t>
            </a:r>
            <a:r>
              <a:rPr lang="en-GB" sz="2200" dirty="0">
                <a:solidFill>
                  <a:prstClr val="black"/>
                </a:solidFill>
                <a:latin typeface="Consolas"/>
              </a:rPr>
              <a:t>);</a:t>
            </a:r>
          </a:p>
          <a:p>
            <a:r>
              <a:rPr lang="en-GB" sz="2200" dirty="0">
                <a:solidFill>
                  <a:prstClr val="black"/>
                </a:solidFill>
                <a:latin typeface="Consolas"/>
              </a:rPr>
              <a:t>    }</a:t>
            </a:r>
          </a:p>
          <a:p>
            <a:r>
              <a:rPr lang="en-GB" sz="2200" dirty="0" smtClean="0">
                <a:solidFill>
                  <a:prstClr val="black"/>
                </a:solidFill>
                <a:latin typeface="Consolas"/>
              </a:rPr>
              <a:t>    </a:t>
            </a:r>
            <a:r>
              <a:rPr lang="en-GB" sz="2200" dirty="0" smtClean="0">
                <a:solidFill>
                  <a:srgbClr val="00B050"/>
                </a:solidFill>
                <a:latin typeface="Consolas"/>
              </a:rPr>
              <a:t>// check for burst</a:t>
            </a:r>
            <a:endParaRPr lang="en-GB" sz="2200" dirty="0">
              <a:solidFill>
                <a:srgbClr val="00B050"/>
              </a:solidFill>
              <a:latin typeface="Consolas"/>
            </a:endParaRPr>
          </a:p>
          <a:p>
            <a:r>
              <a:rPr lang="en-GB" sz="2200" dirty="0" smtClean="0">
                <a:solidFill>
                  <a:prstClr val="black"/>
                </a:solidFill>
                <a:latin typeface="Consolas"/>
              </a:rPr>
              <a:t>}</a:t>
            </a:r>
            <a:endParaRPr lang="en-GB" sz="2200" dirty="0"/>
          </a:p>
        </p:txBody>
      </p:sp>
      <p:sp>
        <p:nvSpPr>
          <p:cNvPr id="8" name="Rectangle 7"/>
          <p:cNvSpPr/>
          <p:nvPr/>
        </p:nvSpPr>
        <p:spPr bwMode="auto">
          <a:xfrm>
            <a:off x="914399" y="1858763"/>
            <a:ext cx="2563318" cy="356226"/>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79528104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Updating the cloud</a:t>
            </a:r>
            <a:endParaRPr lang="en-GB" dirty="0"/>
          </a:p>
        </p:txBody>
      </p:sp>
      <p:sp>
        <p:nvSpPr>
          <p:cNvPr id="6" name="Content Placeholder 5"/>
          <p:cNvSpPr>
            <a:spLocks noGrp="1"/>
          </p:cNvSpPr>
          <p:nvPr>
            <p:ph idx="1"/>
          </p:nvPr>
        </p:nvSpPr>
        <p:spPr>
          <a:xfrm>
            <a:off x="380770" y="5576340"/>
            <a:ext cx="8363938" cy="498598"/>
          </a:xfrm>
        </p:spPr>
        <p:txBody>
          <a:bodyPr/>
          <a:lstStyle/>
          <a:p>
            <a:r>
              <a:rPr lang="en-GB" dirty="0" smtClean="0"/>
              <a:t>The cloud is moved along the screen</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17</a:t>
            </a:fld>
            <a:endParaRPr lang="en-US" dirty="0"/>
          </a:p>
        </p:txBody>
      </p:sp>
      <p:sp>
        <p:nvSpPr>
          <p:cNvPr id="7" name="Text Placeholder 6"/>
          <p:cNvSpPr>
            <a:spLocks noGrp="1"/>
          </p:cNvSpPr>
          <p:nvPr>
            <p:ph type="body" sz="quarter" idx="11"/>
          </p:nvPr>
        </p:nvSpPr>
        <p:spPr>
          <a:xfrm>
            <a:off x="346841" y="1103550"/>
            <a:ext cx="8632267" cy="4411189"/>
          </a:xfrm>
        </p:spPr>
        <p:txBody>
          <a:bodyPr/>
          <a:lstStyle/>
          <a:p>
            <a:r>
              <a:rPr lang="en-GB" sz="2200" dirty="0">
                <a:solidFill>
                  <a:srgbClr val="0000FF"/>
                </a:solidFill>
                <a:latin typeface="Consolas"/>
              </a:rPr>
              <a:t>public</a:t>
            </a:r>
            <a:r>
              <a:rPr lang="en-GB" sz="2200" dirty="0">
                <a:solidFill>
                  <a:prstClr val="black"/>
                </a:solidFill>
                <a:latin typeface="Consolas"/>
              </a:rPr>
              <a:t> </a:t>
            </a:r>
            <a:r>
              <a:rPr lang="en-GB" sz="2200" dirty="0">
                <a:solidFill>
                  <a:srgbClr val="0000FF"/>
                </a:solidFill>
                <a:latin typeface="Consolas"/>
              </a:rPr>
              <a:t>void</a:t>
            </a:r>
            <a:r>
              <a:rPr lang="en-GB" sz="2200" dirty="0">
                <a:solidFill>
                  <a:prstClr val="black"/>
                </a:solidFill>
                <a:latin typeface="Consolas"/>
              </a:rPr>
              <a:t> Update(</a:t>
            </a:r>
            <a:r>
              <a:rPr lang="en-GB" sz="2200" dirty="0" err="1">
                <a:solidFill>
                  <a:srgbClr val="2B91AF"/>
                </a:solidFill>
                <a:latin typeface="Consolas"/>
              </a:rPr>
              <a:t>CloudGame</a:t>
            </a:r>
            <a:r>
              <a:rPr lang="en-GB" sz="2200" dirty="0">
                <a:solidFill>
                  <a:prstClr val="black"/>
                </a:solidFill>
                <a:latin typeface="Consolas"/>
              </a:rPr>
              <a:t> game)</a:t>
            </a:r>
          </a:p>
          <a:p>
            <a:r>
              <a:rPr lang="en-GB" sz="2200" dirty="0">
                <a:solidFill>
                  <a:prstClr val="black"/>
                </a:solidFill>
                <a:latin typeface="Consolas"/>
              </a:rPr>
              <a:t>{</a:t>
            </a:r>
          </a:p>
          <a:p>
            <a:r>
              <a:rPr lang="en-GB" sz="2200" dirty="0">
                <a:solidFill>
                  <a:prstClr val="black"/>
                </a:solidFill>
                <a:latin typeface="Consolas"/>
              </a:rPr>
              <a:t>    </a:t>
            </a:r>
            <a:r>
              <a:rPr lang="en-GB" sz="2200" dirty="0">
                <a:solidFill>
                  <a:srgbClr val="0000FF"/>
                </a:solidFill>
                <a:latin typeface="Consolas"/>
              </a:rPr>
              <a:t>if</a:t>
            </a:r>
            <a:r>
              <a:rPr lang="en-GB" sz="2200" dirty="0">
                <a:solidFill>
                  <a:prstClr val="black"/>
                </a:solidFill>
                <a:latin typeface="Consolas"/>
              </a:rPr>
              <a:t> (Burst) </a:t>
            </a:r>
            <a:r>
              <a:rPr lang="en-GB" sz="2200" dirty="0">
                <a:solidFill>
                  <a:srgbClr val="0000FF"/>
                </a:solidFill>
                <a:latin typeface="Consolas"/>
              </a:rPr>
              <a:t>return</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prstClr val="black"/>
                </a:solidFill>
                <a:latin typeface="Consolas"/>
              </a:rPr>
              <a:t>CloudPosition</a:t>
            </a:r>
            <a:r>
              <a:rPr lang="en-GB" sz="2200" dirty="0">
                <a:solidFill>
                  <a:prstClr val="black"/>
                </a:solidFill>
                <a:latin typeface="Consolas"/>
              </a:rPr>
              <a:t> += </a:t>
            </a:r>
            <a:r>
              <a:rPr lang="en-GB" sz="2200" dirty="0" err="1">
                <a:solidFill>
                  <a:prstClr val="black"/>
                </a:solidFill>
                <a:latin typeface="Consolas"/>
              </a:rPr>
              <a:t>CloudSpeed</a:t>
            </a:r>
            <a:r>
              <a:rPr lang="en-GB" sz="2200" dirty="0">
                <a:solidFill>
                  <a:prstClr val="black"/>
                </a:solidFill>
                <a:latin typeface="Consolas"/>
              </a:rPr>
              <a:t>;</a:t>
            </a:r>
          </a:p>
          <a:p>
            <a:r>
              <a:rPr lang="en-GB" sz="2200" dirty="0" smtClean="0">
                <a:solidFill>
                  <a:prstClr val="black"/>
                </a:solidFill>
                <a:latin typeface="Consolas"/>
              </a:rPr>
              <a:t>    </a:t>
            </a:r>
            <a:r>
              <a:rPr lang="en-GB" sz="2200" dirty="0">
                <a:solidFill>
                  <a:srgbClr val="0000FF"/>
                </a:solidFill>
                <a:latin typeface="Consolas"/>
              </a:rPr>
              <a:t>if</a:t>
            </a:r>
            <a:r>
              <a:rPr lang="en-GB" sz="2200" dirty="0">
                <a:solidFill>
                  <a:prstClr val="black"/>
                </a:solidFill>
                <a:latin typeface="Consolas"/>
              </a:rPr>
              <a:t> (</a:t>
            </a:r>
            <a:r>
              <a:rPr lang="en-GB" sz="2200" dirty="0" err="1">
                <a:solidFill>
                  <a:prstClr val="black"/>
                </a:solidFill>
                <a:latin typeface="Consolas"/>
              </a:rPr>
              <a:t>CloudPosition.X</a:t>
            </a:r>
            <a:r>
              <a:rPr lang="en-GB" sz="2200" dirty="0">
                <a:solidFill>
                  <a:prstClr val="black"/>
                </a:solidFill>
                <a:latin typeface="Consolas"/>
              </a:rPr>
              <a:t> &gt; </a:t>
            </a:r>
            <a:r>
              <a:rPr lang="en-GB" sz="2200" dirty="0" err="1">
                <a:solidFill>
                  <a:prstClr val="black"/>
                </a:solidFill>
                <a:latin typeface="Consolas"/>
              </a:rPr>
              <a:t>game.GraphicsDevice.Viewport.Width</a:t>
            </a:r>
            <a:r>
              <a:rPr lang="en-GB" sz="2200" dirty="0" smtClean="0">
                <a:solidFill>
                  <a:prstClr val="black"/>
                </a:solidFill>
                <a:latin typeface="Consolas"/>
              </a:rPr>
              <a:t>){</a:t>
            </a:r>
            <a:endParaRPr lang="en-GB" sz="2200" dirty="0">
              <a:solidFill>
                <a:prstClr val="black"/>
              </a:solidFill>
              <a:latin typeface="Consolas"/>
            </a:endParaRPr>
          </a:p>
          <a:p>
            <a:r>
              <a:rPr lang="en-GB" sz="2200" dirty="0">
                <a:solidFill>
                  <a:prstClr val="black"/>
                </a:solidFill>
                <a:latin typeface="Consolas"/>
              </a:rPr>
              <a:t>        </a:t>
            </a:r>
            <a:r>
              <a:rPr lang="en-GB" sz="2200" dirty="0" err="1">
                <a:solidFill>
                  <a:prstClr val="black"/>
                </a:solidFill>
                <a:latin typeface="Consolas"/>
              </a:rPr>
              <a:t>CloudPosition.X</a:t>
            </a:r>
            <a:r>
              <a:rPr lang="en-GB" sz="2200" dirty="0">
                <a:solidFill>
                  <a:prstClr val="black"/>
                </a:solidFill>
                <a:latin typeface="Consolas"/>
              </a:rPr>
              <a:t> = -</a:t>
            </a:r>
            <a:r>
              <a:rPr lang="en-GB" sz="2200" dirty="0" err="1">
                <a:solidFill>
                  <a:prstClr val="black"/>
                </a:solidFill>
                <a:latin typeface="Consolas"/>
              </a:rPr>
              <a:t>CloudTexture.Width</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prstClr val="black"/>
                </a:solidFill>
                <a:latin typeface="Consolas"/>
              </a:rPr>
              <a:t>CloudPosition.Y</a:t>
            </a:r>
            <a:r>
              <a:rPr lang="en-GB" sz="2200" dirty="0">
                <a:solidFill>
                  <a:prstClr val="black"/>
                </a:solidFill>
                <a:latin typeface="Consolas"/>
              </a:rPr>
              <a:t> = </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a:t>
            </a:r>
            <a:r>
              <a:rPr lang="en-GB" sz="2200" dirty="0" err="1" smtClean="0">
                <a:solidFill>
                  <a:prstClr val="black"/>
                </a:solidFill>
                <a:latin typeface="Consolas"/>
              </a:rPr>
              <a:t>rand.Next</a:t>
            </a:r>
            <a:r>
              <a:rPr lang="en-GB" sz="2200" dirty="0" smtClean="0">
                <a:solidFill>
                  <a:prstClr val="black"/>
                </a:solidFill>
                <a:latin typeface="Consolas"/>
              </a:rPr>
              <a:t>(</a:t>
            </a:r>
            <a:r>
              <a:rPr lang="en-GB" sz="2200" dirty="0" err="1" smtClean="0">
                <a:solidFill>
                  <a:prstClr val="black"/>
                </a:solidFill>
                <a:latin typeface="Consolas"/>
              </a:rPr>
              <a:t>game.GraphicsDevice.Viewport.Height</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 </a:t>
            </a:r>
            <a:r>
              <a:rPr lang="en-GB" sz="2200" dirty="0" err="1">
                <a:solidFill>
                  <a:prstClr val="black"/>
                </a:solidFill>
                <a:latin typeface="Consolas"/>
              </a:rPr>
              <a:t>CloudTexture.Height</a:t>
            </a:r>
            <a:r>
              <a:rPr lang="en-GB" sz="2200" dirty="0">
                <a:solidFill>
                  <a:prstClr val="black"/>
                </a:solidFill>
                <a:latin typeface="Consolas"/>
              </a:rPr>
              <a:t>);</a:t>
            </a:r>
          </a:p>
          <a:p>
            <a:r>
              <a:rPr lang="en-GB" sz="2200" dirty="0">
                <a:solidFill>
                  <a:prstClr val="black"/>
                </a:solidFill>
                <a:latin typeface="Consolas"/>
              </a:rPr>
              <a:t>    }</a:t>
            </a:r>
          </a:p>
          <a:p>
            <a:r>
              <a:rPr lang="en-GB" sz="2200" dirty="0" smtClean="0">
                <a:solidFill>
                  <a:prstClr val="black"/>
                </a:solidFill>
                <a:latin typeface="Consolas"/>
              </a:rPr>
              <a:t>    </a:t>
            </a:r>
            <a:r>
              <a:rPr lang="en-GB" sz="2200" dirty="0" smtClean="0">
                <a:solidFill>
                  <a:srgbClr val="00B050"/>
                </a:solidFill>
                <a:latin typeface="Consolas"/>
              </a:rPr>
              <a:t>// check for burst</a:t>
            </a:r>
            <a:endParaRPr lang="en-GB" sz="2200" dirty="0">
              <a:solidFill>
                <a:srgbClr val="00B050"/>
              </a:solidFill>
              <a:latin typeface="Consolas"/>
            </a:endParaRPr>
          </a:p>
          <a:p>
            <a:r>
              <a:rPr lang="en-GB" sz="2200" dirty="0" smtClean="0">
                <a:solidFill>
                  <a:prstClr val="black"/>
                </a:solidFill>
                <a:latin typeface="Consolas"/>
              </a:rPr>
              <a:t>}</a:t>
            </a:r>
            <a:endParaRPr lang="en-GB" sz="2200" dirty="0"/>
          </a:p>
        </p:txBody>
      </p:sp>
      <p:sp>
        <p:nvSpPr>
          <p:cNvPr id="8" name="Rectangle 7"/>
          <p:cNvSpPr/>
          <p:nvPr/>
        </p:nvSpPr>
        <p:spPr bwMode="auto">
          <a:xfrm>
            <a:off x="914399" y="2218523"/>
            <a:ext cx="3957404" cy="356226"/>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400655768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Updating the cloud</a:t>
            </a:r>
            <a:endParaRPr lang="en-GB" dirty="0"/>
          </a:p>
        </p:txBody>
      </p:sp>
      <p:sp>
        <p:nvSpPr>
          <p:cNvPr id="6" name="Content Placeholder 5"/>
          <p:cNvSpPr>
            <a:spLocks noGrp="1"/>
          </p:cNvSpPr>
          <p:nvPr>
            <p:ph idx="1"/>
          </p:nvPr>
        </p:nvSpPr>
        <p:spPr>
          <a:xfrm>
            <a:off x="380770" y="5576340"/>
            <a:ext cx="8363938" cy="997196"/>
          </a:xfrm>
        </p:spPr>
        <p:txBody>
          <a:bodyPr/>
          <a:lstStyle/>
          <a:p>
            <a:r>
              <a:rPr lang="en-GB" dirty="0" smtClean="0"/>
              <a:t>Check to see if the cloud has moved off the right edge of the screen</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18</a:t>
            </a:fld>
            <a:endParaRPr lang="en-US" dirty="0"/>
          </a:p>
        </p:txBody>
      </p:sp>
      <p:sp>
        <p:nvSpPr>
          <p:cNvPr id="7" name="Text Placeholder 6"/>
          <p:cNvSpPr>
            <a:spLocks noGrp="1"/>
          </p:cNvSpPr>
          <p:nvPr>
            <p:ph type="body" sz="quarter" idx="11"/>
          </p:nvPr>
        </p:nvSpPr>
        <p:spPr>
          <a:xfrm>
            <a:off x="346841" y="1103550"/>
            <a:ext cx="8632267" cy="4411189"/>
          </a:xfrm>
        </p:spPr>
        <p:txBody>
          <a:bodyPr/>
          <a:lstStyle/>
          <a:p>
            <a:r>
              <a:rPr lang="en-GB" sz="2200" dirty="0">
                <a:solidFill>
                  <a:srgbClr val="0000FF"/>
                </a:solidFill>
                <a:latin typeface="Consolas"/>
              </a:rPr>
              <a:t>public</a:t>
            </a:r>
            <a:r>
              <a:rPr lang="en-GB" sz="2200" dirty="0">
                <a:solidFill>
                  <a:prstClr val="black"/>
                </a:solidFill>
                <a:latin typeface="Consolas"/>
              </a:rPr>
              <a:t> </a:t>
            </a:r>
            <a:r>
              <a:rPr lang="en-GB" sz="2200" dirty="0">
                <a:solidFill>
                  <a:srgbClr val="0000FF"/>
                </a:solidFill>
                <a:latin typeface="Consolas"/>
              </a:rPr>
              <a:t>void</a:t>
            </a:r>
            <a:r>
              <a:rPr lang="en-GB" sz="2200" dirty="0">
                <a:solidFill>
                  <a:prstClr val="black"/>
                </a:solidFill>
                <a:latin typeface="Consolas"/>
              </a:rPr>
              <a:t> Update(</a:t>
            </a:r>
            <a:r>
              <a:rPr lang="en-GB" sz="2200" dirty="0" err="1">
                <a:solidFill>
                  <a:srgbClr val="2B91AF"/>
                </a:solidFill>
                <a:latin typeface="Consolas"/>
              </a:rPr>
              <a:t>CloudGame</a:t>
            </a:r>
            <a:r>
              <a:rPr lang="en-GB" sz="2200" dirty="0">
                <a:solidFill>
                  <a:prstClr val="black"/>
                </a:solidFill>
                <a:latin typeface="Consolas"/>
              </a:rPr>
              <a:t> game)</a:t>
            </a:r>
          </a:p>
          <a:p>
            <a:r>
              <a:rPr lang="en-GB" sz="2200" dirty="0">
                <a:solidFill>
                  <a:prstClr val="black"/>
                </a:solidFill>
                <a:latin typeface="Consolas"/>
              </a:rPr>
              <a:t>{</a:t>
            </a:r>
          </a:p>
          <a:p>
            <a:r>
              <a:rPr lang="en-GB" sz="2200" dirty="0">
                <a:solidFill>
                  <a:prstClr val="black"/>
                </a:solidFill>
                <a:latin typeface="Consolas"/>
              </a:rPr>
              <a:t>    </a:t>
            </a:r>
            <a:r>
              <a:rPr lang="en-GB" sz="2200" dirty="0">
                <a:solidFill>
                  <a:srgbClr val="0000FF"/>
                </a:solidFill>
                <a:latin typeface="Consolas"/>
              </a:rPr>
              <a:t>if</a:t>
            </a:r>
            <a:r>
              <a:rPr lang="en-GB" sz="2200" dirty="0">
                <a:solidFill>
                  <a:prstClr val="black"/>
                </a:solidFill>
                <a:latin typeface="Consolas"/>
              </a:rPr>
              <a:t> (Burst) </a:t>
            </a:r>
            <a:r>
              <a:rPr lang="en-GB" sz="2200" dirty="0">
                <a:solidFill>
                  <a:srgbClr val="0000FF"/>
                </a:solidFill>
                <a:latin typeface="Consolas"/>
              </a:rPr>
              <a:t>return</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prstClr val="black"/>
                </a:solidFill>
                <a:latin typeface="Consolas"/>
              </a:rPr>
              <a:t>CloudPosition</a:t>
            </a:r>
            <a:r>
              <a:rPr lang="en-GB" sz="2200" dirty="0">
                <a:solidFill>
                  <a:prstClr val="black"/>
                </a:solidFill>
                <a:latin typeface="Consolas"/>
              </a:rPr>
              <a:t> += </a:t>
            </a:r>
            <a:r>
              <a:rPr lang="en-GB" sz="2200" dirty="0" err="1">
                <a:solidFill>
                  <a:prstClr val="black"/>
                </a:solidFill>
                <a:latin typeface="Consolas"/>
              </a:rPr>
              <a:t>CloudSpeed</a:t>
            </a:r>
            <a:r>
              <a:rPr lang="en-GB" sz="2200" dirty="0">
                <a:solidFill>
                  <a:prstClr val="black"/>
                </a:solidFill>
                <a:latin typeface="Consolas"/>
              </a:rPr>
              <a:t>;</a:t>
            </a:r>
          </a:p>
          <a:p>
            <a:r>
              <a:rPr lang="en-GB" sz="2200" dirty="0" smtClean="0">
                <a:solidFill>
                  <a:prstClr val="black"/>
                </a:solidFill>
                <a:latin typeface="Consolas"/>
              </a:rPr>
              <a:t>    </a:t>
            </a:r>
            <a:r>
              <a:rPr lang="en-GB" sz="2200" dirty="0">
                <a:solidFill>
                  <a:srgbClr val="0000FF"/>
                </a:solidFill>
                <a:latin typeface="Consolas"/>
              </a:rPr>
              <a:t>if</a:t>
            </a:r>
            <a:r>
              <a:rPr lang="en-GB" sz="2200" dirty="0">
                <a:solidFill>
                  <a:prstClr val="black"/>
                </a:solidFill>
                <a:latin typeface="Consolas"/>
              </a:rPr>
              <a:t> (</a:t>
            </a:r>
            <a:r>
              <a:rPr lang="en-GB" sz="2200" dirty="0" err="1">
                <a:solidFill>
                  <a:prstClr val="black"/>
                </a:solidFill>
                <a:latin typeface="Consolas"/>
              </a:rPr>
              <a:t>CloudPosition.X</a:t>
            </a:r>
            <a:r>
              <a:rPr lang="en-GB" sz="2200" dirty="0">
                <a:solidFill>
                  <a:prstClr val="black"/>
                </a:solidFill>
                <a:latin typeface="Consolas"/>
              </a:rPr>
              <a:t> &gt; </a:t>
            </a:r>
            <a:r>
              <a:rPr lang="en-GB" sz="2200" dirty="0" err="1">
                <a:solidFill>
                  <a:prstClr val="black"/>
                </a:solidFill>
                <a:latin typeface="Consolas"/>
              </a:rPr>
              <a:t>game.GraphicsDevice.Viewport.Width</a:t>
            </a:r>
            <a:r>
              <a:rPr lang="en-GB" sz="2200" dirty="0" smtClean="0">
                <a:solidFill>
                  <a:prstClr val="black"/>
                </a:solidFill>
                <a:latin typeface="Consolas"/>
              </a:rPr>
              <a:t>){</a:t>
            </a:r>
            <a:endParaRPr lang="en-GB" sz="2200" dirty="0">
              <a:solidFill>
                <a:prstClr val="black"/>
              </a:solidFill>
              <a:latin typeface="Consolas"/>
            </a:endParaRPr>
          </a:p>
          <a:p>
            <a:r>
              <a:rPr lang="en-GB" sz="2200" dirty="0">
                <a:solidFill>
                  <a:prstClr val="black"/>
                </a:solidFill>
                <a:latin typeface="Consolas"/>
              </a:rPr>
              <a:t>        </a:t>
            </a:r>
            <a:r>
              <a:rPr lang="en-GB" sz="2200" dirty="0" err="1">
                <a:solidFill>
                  <a:prstClr val="black"/>
                </a:solidFill>
                <a:latin typeface="Consolas"/>
              </a:rPr>
              <a:t>CloudPosition.X</a:t>
            </a:r>
            <a:r>
              <a:rPr lang="en-GB" sz="2200" dirty="0">
                <a:solidFill>
                  <a:prstClr val="black"/>
                </a:solidFill>
                <a:latin typeface="Consolas"/>
              </a:rPr>
              <a:t> = -</a:t>
            </a:r>
            <a:r>
              <a:rPr lang="en-GB" sz="2200" dirty="0" err="1">
                <a:solidFill>
                  <a:prstClr val="black"/>
                </a:solidFill>
                <a:latin typeface="Consolas"/>
              </a:rPr>
              <a:t>CloudTexture.Width</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prstClr val="black"/>
                </a:solidFill>
                <a:latin typeface="Consolas"/>
              </a:rPr>
              <a:t>CloudPosition.Y</a:t>
            </a:r>
            <a:r>
              <a:rPr lang="en-GB" sz="2200" dirty="0">
                <a:solidFill>
                  <a:prstClr val="black"/>
                </a:solidFill>
                <a:latin typeface="Consolas"/>
              </a:rPr>
              <a:t> = </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a:t>
            </a:r>
            <a:r>
              <a:rPr lang="en-GB" sz="2200" dirty="0" err="1" smtClean="0">
                <a:solidFill>
                  <a:prstClr val="black"/>
                </a:solidFill>
                <a:latin typeface="Consolas"/>
              </a:rPr>
              <a:t>rand.Next</a:t>
            </a:r>
            <a:r>
              <a:rPr lang="en-GB" sz="2200" dirty="0" smtClean="0">
                <a:solidFill>
                  <a:prstClr val="black"/>
                </a:solidFill>
                <a:latin typeface="Consolas"/>
              </a:rPr>
              <a:t>(</a:t>
            </a:r>
            <a:r>
              <a:rPr lang="en-GB" sz="2200" dirty="0" err="1" smtClean="0">
                <a:solidFill>
                  <a:prstClr val="black"/>
                </a:solidFill>
                <a:latin typeface="Consolas"/>
              </a:rPr>
              <a:t>game.GraphicsDevice.Viewport.Height</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 </a:t>
            </a:r>
            <a:r>
              <a:rPr lang="en-GB" sz="2200" dirty="0" err="1">
                <a:solidFill>
                  <a:prstClr val="black"/>
                </a:solidFill>
                <a:latin typeface="Consolas"/>
              </a:rPr>
              <a:t>CloudTexture.Height</a:t>
            </a:r>
            <a:r>
              <a:rPr lang="en-GB" sz="2200" dirty="0">
                <a:solidFill>
                  <a:prstClr val="black"/>
                </a:solidFill>
                <a:latin typeface="Consolas"/>
              </a:rPr>
              <a:t>);</a:t>
            </a:r>
          </a:p>
          <a:p>
            <a:r>
              <a:rPr lang="en-GB" sz="2200" dirty="0">
                <a:solidFill>
                  <a:prstClr val="black"/>
                </a:solidFill>
                <a:latin typeface="Consolas"/>
              </a:rPr>
              <a:t>    }</a:t>
            </a:r>
          </a:p>
          <a:p>
            <a:r>
              <a:rPr lang="en-GB" sz="2200" dirty="0" smtClean="0">
                <a:solidFill>
                  <a:prstClr val="black"/>
                </a:solidFill>
                <a:latin typeface="Consolas"/>
              </a:rPr>
              <a:t>    </a:t>
            </a:r>
            <a:r>
              <a:rPr lang="en-GB" sz="2200" dirty="0" smtClean="0">
                <a:solidFill>
                  <a:srgbClr val="00B050"/>
                </a:solidFill>
                <a:latin typeface="Consolas"/>
              </a:rPr>
              <a:t>// check for burst</a:t>
            </a:r>
            <a:endParaRPr lang="en-GB" sz="2200" dirty="0">
              <a:solidFill>
                <a:srgbClr val="00B050"/>
              </a:solidFill>
              <a:latin typeface="Consolas"/>
            </a:endParaRPr>
          </a:p>
          <a:p>
            <a:r>
              <a:rPr lang="en-GB" sz="2200" dirty="0" smtClean="0">
                <a:solidFill>
                  <a:prstClr val="black"/>
                </a:solidFill>
                <a:latin typeface="Consolas"/>
              </a:rPr>
              <a:t>}</a:t>
            </a:r>
            <a:endParaRPr lang="en-GB" sz="2200" dirty="0"/>
          </a:p>
        </p:txBody>
      </p:sp>
      <p:sp>
        <p:nvSpPr>
          <p:cNvPr id="8" name="Rectangle 7"/>
          <p:cNvSpPr/>
          <p:nvPr/>
        </p:nvSpPr>
        <p:spPr bwMode="auto">
          <a:xfrm>
            <a:off x="779487" y="2574749"/>
            <a:ext cx="8049720" cy="356226"/>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12105979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Updating the cloud</a:t>
            </a:r>
            <a:endParaRPr lang="en-GB" dirty="0"/>
          </a:p>
        </p:txBody>
      </p:sp>
      <p:sp>
        <p:nvSpPr>
          <p:cNvPr id="6" name="Content Placeholder 5"/>
          <p:cNvSpPr>
            <a:spLocks noGrp="1"/>
          </p:cNvSpPr>
          <p:nvPr>
            <p:ph idx="1"/>
          </p:nvPr>
        </p:nvSpPr>
        <p:spPr>
          <a:xfrm>
            <a:off x="380770" y="5576340"/>
            <a:ext cx="8363938" cy="498598"/>
          </a:xfrm>
        </p:spPr>
        <p:txBody>
          <a:bodyPr/>
          <a:lstStyle/>
          <a:p>
            <a:r>
              <a:rPr lang="en-GB" dirty="0" smtClean="0"/>
              <a:t>If it has, put the cloud back on the left edge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19</a:t>
            </a:fld>
            <a:endParaRPr lang="en-US" dirty="0"/>
          </a:p>
        </p:txBody>
      </p:sp>
      <p:sp>
        <p:nvSpPr>
          <p:cNvPr id="7" name="Text Placeholder 6"/>
          <p:cNvSpPr>
            <a:spLocks noGrp="1"/>
          </p:cNvSpPr>
          <p:nvPr>
            <p:ph type="body" sz="quarter" idx="11"/>
          </p:nvPr>
        </p:nvSpPr>
        <p:spPr>
          <a:xfrm>
            <a:off x="346841" y="1103550"/>
            <a:ext cx="8632267" cy="4411189"/>
          </a:xfrm>
        </p:spPr>
        <p:txBody>
          <a:bodyPr/>
          <a:lstStyle/>
          <a:p>
            <a:r>
              <a:rPr lang="en-GB" sz="2200" dirty="0">
                <a:solidFill>
                  <a:srgbClr val="0000FF"/>
                </a:solidFill>
                <a:latin typeface="Consolas"/>
              </a:rPr>
              <a:t>public</a:t>
            </a:r>
            <a:r>
              <a:rPr lang="en-GB" sz="2200" dirty="0">
                <a:solidFill>
                  <a:prstClr val="black"/>
                </a:solidFill>
                <a:latin typeface="Consolas"/>
              </a:rPr>
              <a:t> </a:t>
            </a:r>
            <a:r>
              <a:rPr lang="en-GB" sz="2200" dirty="0">
                <a:solidFill>
                  <a:srgbClr val="0000FF"/>
                </a:solidFill>
                <a:latin typeface="Consolas"/>
              </a:rPr>
              <a:t>void</a:t>
            </a:r>
            <a:r>
              <a:rPr lang="en-GB" sz="2200" dirty="0">
                <a:solidFill>
                  <a:prstClr val="black"/>
                </a:solidFill>
                <a:latin typeface="Consolas"/>
              </a:rPr>
              <a:t> Update(</a:t>
            </a:r>
            <a:r>
              <a:rPr lang="en-GB" sz="2200" dirty="0" err="1">
                <a:solidFill>
                  <a:srgbClr val="2B91AF"/>
                </a:solidFill>
                <a:latin typeface="Consolas"/>
              </a:rPr>
              <a:t>CloudGame</a:t>
            </a:r>
            <a:r>
              <a:rPr lang="en-GB" sz="2200" dirty="0">
                <a:solidFill>
                  <a:prstClr val="black"/>
                </a:solidFill>
                <a:latin typeface="Consolas"/>
              </a:rPr>
              <a:t> game)</a:t>
            </a:r>
          </a:p>
          <a:p>
            <a:r>
              <a:rPr lang="en-GB" sz="2200" dirty="0">
                <a:solidFill>
                  <a:prstClr val="black"/>
                </a:solidFill>
                <a:latin typeface="Consolas"/>
              </a:rPr>
              <a:t>{</a:t>
            </a:r>
          </a:p>
          <a:p>
            <a:r>
              <a:rPr lang="en-GB" sz="2200" dirty="0">
                <a:solidFill>
                  <a:prstClr val="black"/>
                </a:solidFill>
                <a:latin typeface="Consolas"/>
              </a:rPr>
              <a:t>    </a:t>
            </a:r>
            <a:r>
              <a:rPr lang="en-GB" sz="2200" dirty="0">
                <a:solidFill>
                  <a:srgbClr val="0000FF"/>
                </a:solidFill>
                <a:latin typeface="Consolas"/>
              </a:rPr>
              <a:t>if</a:t>
            </a:r>
            <a:r>
              <a:rPr lang="en-GB" sz="2200" dirty="0">
                <a:solidFill>
                  <a:prstClr val="black"/>
                </a:solidFill>
                <a:latin typeface="Consolas"/>
              </a:rPr>
              <a:t> (Burst) </a:t>
            </a:r>
            <a:r>
              <a:rPr lang="en-GB" sz="2200" dirty="0">
                <a:solidFill>
                  <a:srgbClr val="0000FF"/>
                </a:solidFill>
                <a:latin typeface="Consolas"/>
              </a:rPr>
              <a:t>return</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prstClr val="black"/>
                </a:solidFill>
                <a:latin typeface="Consolas"/>
              </a:rPr>
              <a:t>CloudPosition</a:t>
            </a:r>
            <a:r>
              <a:rPr lang="en-GB" sz="2200" dirty="0">
                <a:solidFill>
                  <a:prstClr val="black"/>
                </a:solidFill>
                <a:latin typeface="Consolas"/>
              </a:rPr>
              <a:t> += </a:t>
            </a:r>
            <a:r>
              <a:rPr lang="en-GB" sz="2200" dirty="0" err="1">
                <a:solidFill>
                  <a:prstClr val="black"/>
                </a:solidFill>
                <a:latin typeface="Consolas"/>
              </a:rPr>
              <a:t>CloudSpeed</a:t>
            </a:r>
            <a:r>
              <a:rPr lang="en-GB" sz="2200" dirty="0">
                <a:solidFill>
                  <a:prstClr val="black"/>
                </a:solidFill>
                <a:latin typeface="Consolas"/>
              </a:rPr>
              <a:t>;</a:t>
            </a:r>
          </a:p>
          <a:p>
            <a:r>
              <a:rPr lang="en-GB" sz="2200" dirty="0" smtClean="0">
                <a:solidFill>
                  <a:prstClr val="black"/>
                </a:solidFill>
                <a:latin typeface="Consolas"/>
              </a:rPr>
              <a:t>    </a:t>
            </a:r>
            <a:r>
              <a:rPr lang="en-GB" sz="2200" dirty="0">
                <a:solidFill>
                  <a:srgbClr val="0000FF"/>
                </a:solidFill>
                <a:latin typeface="Consolas"/>
              </a:rPr>
              <a:t>if</a:t>
            </a:r>
            <a:r>
              <a:rPr lang="en-GB" sz="2200" dirty="0">
                <a:solidFill>
                  <a:prstClr val="black"/>
                </a:solidFill>
                <a:latin typeface="Consolas"/>
              </a:rPr>
              <a:t> (</a:t>
            </a:r>
            <a:r>
              <a:rPr lang="en-GB" sz="2200" dirty="0" err="1">
                <a:solidFill>
                  <a:prstClr val="black"/>
                </a:solidFill>
                <a:latin typeface="Consolas"/>
              </a:rPr>
              <a:t>CloudPosition.X</a:t>
            </a:r>
            <a:r>
              <a:rPr lang="en-GB" sz="2200" dirty="0">
                <a:solidFill>
                  <a:prstClr val="black"/>
                </a:solidFill>
                <a:latin typeface="Consolas"/>
              </a:rPr>
              <a:t> &gt; </a:t>
            </a:r>
            <a:r>
              <a:rPr lang="en-GB" sz="2200" dirty="0" err="1">
                <a:solidFill>
                  <a:prstClr val="black"/>
                </a:solidFill>
                <a:latin typeface="Consolas"/>
              </a:rPr>
              <a:t>game.GraphicsDevice.Viewport.Width</a:t>
            </a:r>
            <a:r>
              <a:rPr lang="en-GB" sz="2200" dirty="0" smtClean="0">
                <a:solidFill>
                  <a:prstClr val="black"/>
                </a:solidFill>
                <a:latin typeface="Consolas"/>
              </a:rPr>
              <a:t>){</a:t>
            </a:r>
            <a:endParaRPr lang="en-GB" sz="2200" dirty="0">
              <a:solidFill>
                <a:prstClr val="black"/>
              </a:solidFill>
              <a:latin typeface="Consolas"/>
            </a:endParaRPr>
          </a:p>
          <a:p>
            <a:r>
              <a:rPr lang="en-GB" sz="2200" dirty="0">
                <a:solidFill>
                  <a:prstClr val="black"/>
                </a:solidFill>
                <a:latin typeface="Consolas"/>
              </a:rPr>
              <a:t>        </a:t>
            </a:r>
            <a:r>
              <a:rPr lang="en-GB" sz="2200" dirty="0" err="1">
                <a:solidFill>
                  <a:prstClr val="black"/>
                </a:solidFill>
                <a:latin typeface="Consolas"/>
              </a:rPr>
              <a:t>CloudPosition.X</a:t>
            </a:r>
            <a:r>
              <a:rPr lang="en-GB" sz="2200" dirty="0">
                <a:solidFill>
                  <a:prstClr val="black"/>
                </a:solidFill>
                <a:latin typeface="Consolas"/>
              </a:rPr>
              <a:t> = -</a:t>
            </a:r>
            <a:r>
              <a:rPr lang="en-GB" sz="2200" dirty="0" err="1">
                <a:solidFill>
                  <a:prstClr val="black"/>
                </a:solidFill>
                <a:latin typeface="Consolas"/>
              </a:rPr>
              <a:t>CloudTexture.Width</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prstClr val="black"/>
                </a:solidFill>
                <a:latin typeface="Consolas"/>
              </a:rPr>
              <a:t>CloudPosition.Y</a:t>
            </a:r>
            <a:r>
              <a:rPr lang="en-GB" sz="2200" dirty="0">
                <a:solidFill>
                  <a:prstClr val="black"/>
                </a:solidFill>
                <a:latin typeface="Consolas"/>
              </a:rPr>
              <a:t> = </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a:t>
            </a:r>
            <a:r>
              <a:rPr lang="en-GB" sz="2200" dirty="0" err="1" smtClean="0">
                <a:solidFill>
                  <a:prstClr val="black"/>
                </a:solidFill>
                <a:latin typeface="Consolas"/>
              </a:rPr>
              <a:t>rand.Next</a:t>
            </a:r>
            <a:r>
              <a:rPr lang="en-GB" sz="2200" dirty="0" smtClean="0">
                <a:solidFill>
                  <a:prstClr val="black"/>
                </a:solidFill>
                <a:latin typeface="Consolas"/>
              </a:rPr>
              <a:t>(</a:t>
            </a:r>
            <a:r>
              <a:rPr lang="en-GB" sz="2200" dirty="0" err="1" smtClean="0">
                <a:solidFill>
                  <a:prstClr val="black"/>
                </a:solidFill>
                <a:latin typeface="Consolas"/>
              </a:rPr>
              <a:t>game.GraphicsDevice.Viewport.Height</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 </a:t>
            </a:r>
            <a:r>
              <a:rPr lang="en-GB" sz="2200" dirty="0" err="1">
                <a:solidFill>
                  <a:prstClr val="black"/>
                </a:solidFill>
                <a:latin typeface="Consolas"/>
              </a:rPr>
              <a:t>CloudTexture.Height</a:t>
            </a:r>
            <a:r>
              <a:rPr lang="en-GB" sz="2200" dirty="0">
                <a:solidFill>
                  <a:prstClr val="black"/>
                </a:solidFill>
                <a:latin typeface="Consolas"/>
              </a:rPr>
              <a:t>);</a:t>
            </a:r>
          </a:p>
          <a:p>
            <a:r>
              <a:rPr lang="en-GB" sz="2200" dirty="0">
                <a:solidFill>
                  <a:prstClr val="black"/>
                </a:solidFill>
                <a:latin typeface="Consolas"/>
              </a:rPr>
              <a:t>    }</a:t>
            </a:r>
          </a:p>
          <a:p>
            <a:r>
              <a:rPr lang="en-GB" sz="2200" dirty="0" smtClean="0">
                <a:solidFill>
                  <a:prstClr val="black"/>
                </a:solidFill>
                <a:latin typeface="Consolas"/>
              </a:rPr>
              <a:t>    </a:t>
            </a:r>
            <a:r>
              <a:rPr lang="en-GB" sz="2200" dirty="0" smtClean="0">
                <a:solidFill>
                  <a:srgbClr val="00B050"/>
                </a:solidFill>
                <a:latin typeface="Consolas"/>
              </a:rPr>
              <a:t>// check for burst</a:t>
            </a:r>
            <a:endParaRPr lang="en-GB" sz="2200" dirty="0">
              <a:solidFill>
                <a:srgbClr val="00B050"/>
              </a:solidFill>
              <a:latin typeface="Consolas"/>
            </a:endParaRPr>
          </a:p>
          <a:p>
            <a:r>
              <a:rPr lang="en-GB" sz="2200" dirty="0" smtClean="0">
                <a:solidFill>
                  <a:prstClr val="black"/>
                </a:solidFill>
                <a:latin typeface="Consolas"/>
              </a:rPr>
              <a:t>}</a:t>
            </a:r>
            <a:endParaRPr lang="en-GB" sz="2200" dirty="0"/>
          </a:p>
        </p:txBody>
      </p:sp>
      <p:sp>
        <p:nvSpPr>
          <p:cNvPr id="8" name="Rectangle 7"/>
          <p:cNvSpPr/>
          <p:nvPr/>
        </p:nvSpPr>
        <p:spPr bwMode="auto">
          <a:xfrm>
            <a:off x="1364104" y="2930975"/>
            <a:ext cx="7375162" cy="1401182"/>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39968635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a:t>
            </a:r>
            <a:endParaRPr lang="en-GB" dirty="0"/>
          </a:p>
        </p:txBody>
      </p:sp>
      <p:sp>
        <p:nvSpPr>
          <p:cNvPr id="3" name="Content Placeholder 2"/>
          <p:cNvSpPr>
            <a:spLocks noGrp="1"/>
          </p:cNvSpPr>
          <p:nvPr>
            <p:ph idx="1"/>
          </p:nvPr>
        </p:nvSpPr>
        <p:spPr>
          <a:xfrm>
            <a:off x="380770" y="1371600"/>
            <a:ext cx="8363938" cy="4653582"/>
          </a:xfrm>
        </p:spPr>
        <p:txBody>
          <a:bodyPr>
            <a:spAutoFit/>
          </a:bodyPr>
          <a:lstStyle/>
          <a:p>
            <a:r>
              <a:rPr lang="en-GB" dirty="0" smtClean="0"/>
              <a:t>Introduction to Augmented Reality</a:t>
            </a:r>
          </a:p>
          <a:p>
            <a:r>
              <a:rPr lang="en-GB" dirty="0" smtClean="0"/>
              <a:t>The Cloud </a:t>
            </a:r>
            <a:r>
              <a:rPr lang="en-GB" dirty="0" err="1" smtClean="0"/>
              <a:t>Burster</a:t>
            </a:r>
            <a:r>
              <a:rPr lang="en-GB" dirty="0" smtClean="0"/>
              <a:t> game</a:t>
            </a:r>
          </a:p>
          <a:p>
            <a:r>
              <a:rPr lang="en-GB" dirty="0" smtClean="0"/>
              <a:t>Creating the game sprites and objects</a:t>
            </a:r>
          </a:p>
          <a:p>
            <a:r>
              <a:rPr lang="en-GB" dirty="0" smtClean="0"/>
              <a:t>Using layers to draw the player inside the game world</a:t>
            </a:r>
          </a:p>
          <a:p>
            <a:r>
              <a:rPr lang="en-GB" dirty="0" smtClean="0"/>
              <a:t>Registering depth and video information</a:t>
            </a:r>
          </a:p>
          <a:p>
            <a:endParaRPr lang="en-GB" dirty="0" smtClean="0"/>
          </a:p>
          <a:p>
            <a:endParaRPr lang="en-GB" dirty="0" smtClean="0"/>
          </a:p>
        </p:txBody>
      </p:sp>
      <p:sp>
        <p:nvSpPr>
          <p:cNvPr id="4" name="Slide Number Placeholder 3"/>
          <p:cNvSpPr>
            <a:spLocks noGrp="1"/>
          </p:cNvSpPr>
          <p:nvPr>
            <p:ph type="sldNum" sz="quarter" idx="10"/>
          </p:nvPr>
        </p:nvSpPr>
        <p:spPr/>
        <p:txBody>
          <a:bodyPr/>
          <a:lstStyle/>
          <a:p>
            <a:fld id="{271031BA-9959-4FE2-909F-37D65262A7B4}" type="slidenum">
              <a:rPr lang="en-US" smtClean="0"/>
              <a:pPr/>
              <a:t>2</a:t>
            </a:fld>
            <a:endParaRPr lang="en-US" dirty="0"/>
          </a:p>
        </p:txBody>
      </p:sp>
    </p:spTree>
    <p:extLst>
      <p:ext uri="{BB962C8B-B14F-4D97-AF65-F5344CB8AC3E}">
        <p14:creationId xmlns:p14="http://schemas.microsoft.com/office/powerpoint/2010/main" val="59254854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Updating the cloud</a:t>
            </a:r>
            <a:endParaRPr lang="en-GB" dirty="0"/>
          </a:p>
        </p:txBody>
      </p:sp>
      <p:sp>
        <p:nvSpPr>
          <p:cNvPr id="6" name="Content Placeholder 5"/>
          <p:cNvSpPr>
            <a:spLocks noGrp="1"/>
          </p:cNvSpPr>
          <p:nvPr>
            <p:ph idx="1"/>
          </p:nvPr>
        </p:nvSpPr>
        <p:spPr>
          <a:xfrm>
            <a:off x="380770" y="4916774"/>
            <a:ext cx="8363938" cy="1491870"/>
          </a:xfrm>
        </p:spPr>
        <p:txBody>
          <a:bodyPr/>
          <a:lstStyle/>
          <a:p>
            <a:r>
              <a:rPr lang="en-GB" dirty="0" smtClean="0"/>
              <a:t>This checks to see if the cloud has been hit by the pin</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20</a:t>
            </a:fld>
            <a:endParaRPr lang="en-US" dirty="0"/>
          </a:p>
        </p:txBody>
      </p:sp>
      <p:sp>
        <p:nvSpPr>
          <p:cNvPr id="7" name="Text Placeholder 6"/>
          <p:cNvSpPr>
            <a:spLocks noGrp="1"/>
          </p:cNvSpPr>
          <p:nvPr>
            <p:ph type="body" sz="quarter" idx="11"/>
          </p:nvPr>
        </p:nvSpPr>
        <p:spPr>
          <a:xfrm>
            <a:off x="346841" y="1403350"/>
            <a:ext cx="8403021" cy="3429382"/>
          </a:xfrm>
        </p:spPr>
        <p:txBody>
          <a:bodyPr/>
          <a:lstStyle/>
          <a:p>
            <a:r>
              <a:rPr lang="en-GB" sz="2200" dirty="0">
                <a:solidFill>
                  <a:srgbClr val="0000FF"/>
                </a:solidFill>
                <a:latin typeface="Consolas"/>
              </a:rPr>
              <a:t>public</a:t>
            </a:r>
            <a:r>
              <a:rPr lang="en-GB" sz="2200" dirty="0">
                <a:solidFill>
                  <a:prstClr val="black"/>
                </a:solidFill>
                <a:latin typeface="Consolas"/>
              </a:rPr>
              <a:t> </a:t>
            </a:r>
            <a:r>
              <a:rPr lang="en-GB" sz="2200" dirty="0">
                <a:solidFill>
                  <a:srgbClr val="0000FF"/>
                </a:solidFill>
                <a:latin typeface="Consolas"/>
              </a:rPr>
              <a:t>void</a:t>
            </a:r>
            <a:r>
              <a:rPr lang="en-GB" sz="2200" dirty="0">
                <a:solidFill>
                  <a:prstClr val="black"/>
                </a:solidFill>
                <a:latin typeface="Consolas"/>
              </a:rPr>
              <a:t> Update(</a:t>
            </a:r>
            <a:r>
              <a:rPr lang="en-GB" sz="2200" dirty="0" err="1">
                <a:solidFill>
                  <a:srgbClr val="2B91AF"/>
                </a:solidFill>
                <a:latin typeface="Consolas"/>
              </a:rPr>
              <a:t>CloudGame</a:t>
            </a:r>
            <a:r>
              <a:rPr lang="en-GB" sz="2200" dirty="0">
                <a:solidFill>
                  <a:prstClr val="black"/>
                </a:solidFill>
                <a:latin typeface="Consolas"/>
              </a:rPr>
              <a:t> game)</a:t>
            </a:r>
          </a:p>
          <a:p>
            <a:r>
              <a:rPr lang="en-GB" sz="2200" dirty="0">
                <a:solidFill>
                  <a:prstClr val="black"/>
                </a:solidFill>
                <a:latin typeface="Consolas"/>
              </a:rPr>
              <a:t>{</a:t>
            </a:r>
          </a:p>
          <a:p>
            <a:r>
              <a:rPr lang="en-GB" sz="2200" dirty="0">
                <a:solidFill>
                  <a:prstClr val="black"/>
                </a:solidFill>
                <a:latin typeface="Consolas"/>
              </a:rPr>
              <a:t>    </a:t>
            </a:r>
            <a:r>
              <a:rPr lang="en-GB" sz="2200" dirty="0">
                <a:solidFill>
                  <a:srgbClr val="00B050"/>
                </a:solidFill>
                <a:latin typeface="Consolas"/>
              </a:rPr>
              <a:t>// </a:t>
            </a:r>
            <a:r>
              <a:rPr lang="en-GB" sz="2200" dirty="0" smtClean="0">
                <a:solidFill>
                  <a:srgbClr val="00B050"/>
                </a:solidFill>
                <a:latin typeface="Consolas"/>
              </a:rPr>
              <a:t>move the cloud</a:t>
            </a:r>
            <a:endParaRPr lang="en-GB" sz="2200" dirty="0">
              <a:solidFill>
                <a:srgbClr val="00B050"/>
              </a:solidFill>
              <a:latin typeface="Consolas"/>
            </a:endParaRPr>
          </a:p>
          <a:p>
            <a:r>
              <a:rPr lang="en-GB" sz="2200" dirty="0" smtClean="0">
                <a:solidFill>
                  <a:prstClr val="black"/>
                </a:solidFill>
                <a:latin typeface="Consolas"/>
              </a:rPr>
              <a:t>    </a:t>
            </a:r>
            <a:r>
              <a:rPr lang="en-GB" sz="2200" dirty="0">
                <a:solidFill>
                  <a:srgbClr val="0000FF"/>
                </a:solidFill>
                <a:latin typeface="Consolas"/>
              </a:rPr>
              <a:t>if</a:t>
            </a:r>
            <a:r>
              <a:rPr lang="en-GB" sz="2200" dirty="0">
                <a:solidFill>
                  <a:prstClr val="black"/>
                </a:solidFill>
                <a:latin typeface="Consolas"/>
              </a:rPr>
              <a:t> (</a:t>
            </a:r>
            <a:r>
              <a:rPr lang="en-GB" sz="2200" dirty="0" err="1">
                <a:solidFill>
                  <a:prstClr val="black"/>
                </a:solidFill>
                <a:latin typeface="Consolas"/>
              </a:rPr>
              <a:t>CloudContains</a:t>
            </a:r>
            <a:r>
              <a:rPr lang="en-GB" sz="2200" dirty="0">
                <a:solidFill>
                  <a:prstClr val="black"/>
                </a:solidFill>
                <a:latin typeface="Consolas"/>
              </a:rPr>
              <a:t>(</a:t>
            </a:r>
            <a:r>
              <a:rPr lang="en-GB" sz="2200" dirty="0" err="1">
                <a:solidFill>
                  <a:prstClr val="black"/>
                </a:solidFill>
                <a:latin typeface="Consolas"/>
              </a:rPr>
              <a:t>game.PinVector</a:t>
            </a:r>
            <a:r>
              <a:rPr lang="en-GB" sz="2200" dirty="0">
                <a:solidFill>
                  <a:prstClr val="black"/>
                </a:solidFill>
                <a:latin typeface="Consolas"/>
              </a:rPr>
              <a:t>))</a:t>
            </a:r>
          </a:p>
          <a:p>
            <a:r>
              <a:rPr lang="en-GB" sz="2200" dirty="0">
                <a:solidFill>
                  <a:prstClr val="black"/>
                </a:solidFill>
                <a:latin typeface="Consolas"/>
              </a:rPr>
              <a:t>    {</a:t>
            </a:r>
          </a:p>
          <a:p>
            <a:r>
              <a:rPr lang="en-GB" sz="2200" dirty="0">
                <a:solidFill>
                  <a:prstClr val="black"/>
                </a:solidFill>
                <a:latin typeface="Consolas"/>
              </a:rPr>
              <a:t>        </a:t>
            </a:r>
            <a:r>
              <a:rPr lang="en-GB" sz="2200" dirty="0" err="1">
                <a:solidFill>
                  <a:prstClr val="black"/>
                </a:solidFill>
                <a:latin typeface="Consolas"/>
              </a:rPr>
              <a:t>CloudPopSound.Play</a:t>
            </a:r>
            <a:r>
              <a:rPr lang="en-GB" sz="2200" dirty="0">
                <a:solidFill>
                  <a:prstClr val="black"/>
                </a:solidFill>
                <a:latin typeface="Consolas"/>
              </a:rPr>
              <a:t>();</a:t>
            </a:r>
          </a:p>
          <a:p>
            <a:r>
              <a:rPr lang="en-GB" sz="2200" dirty="0">
                <a:solidFill>
                  <a:prstClr val="black"/>
                </a:solidFill>
                <a:latin typeface="Consolas"/>
              </a:rPr>
              <a:t>        Burst = </a:t>
            </a:r>
            <a:r>
              <a:rPr lang="en-GB" sz="2200" dirty="0">
                <a:solidFill>
                  <a:srgbClr val="0000FF"/>
                </a:solidFill>
                <a:latin typeface="Consolas"/>
              </a:rPr>
              <a:t>true</a:t>
            </a:r>
            <a:r>
              <a:rPr lang="en-GB" sz="2200" dirty="0">
                <a:solidFill>
                  <a:prstClr val="black"/>
                </a:solidFill>
                <a:latin typeface="Consolas"/>
              </a:rPr>
              <a:t>;</a:t>
            </a:r>
          </a:p>
          <a:p>
            <a:r>
              <a:rPr lang="en-GB" sz="2200" dirty="0" smtClean="0">
                <a:solidFill>
                  <a:prstClr val="black"/>
                </a:solidFill>
                <a:latin typeface="Consolas"/>
              </a:rPr>
              <a:t>    }</a:t>
            </a:r>
            <a:endParaRPr lang="en-GB" sz="2200" dirty="0">
              <a:solidFill>
                <a:prstClr val="black"/>
              </a:solidFill>
              <a:latin typeface="Consolas"/>
            </a:endParaRPr>
          </a:p>
          <a:p>
            <a:r>
              <a:rPr lang="en-GB" sz="2200" dirty="0" smtClean="0">
                <a:solidFill>
                  <a:prstClr val="black"/>
                </a:solidFill>
                <a:latin typeface="Consolas"/>
              </a:rPr>
              <a:t>}</a:t>
            </a:r>
            <a:endParaRPr lang="en-GB" sz="2200" dirty="0"/>
          </a:p>
        </p:txBody>
      </p:sp>
    </p:spTree>
    <p:extLst>
      <p:ext uri="{BB962C8B-B14F-4D97-AF65-F5344CB8AC3E}">
        <p14:creationId xmlns:p14="http://schemas.microsoft.com/office/powerpoint/2010/main" val="13586835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Updating the cloud</a:t>
            </a:r>
            <a:endParaRPr lang="en-GB" dirty="0"/>
          </a:p>
        </p:txBody>
      </p:sp>
      <p:sp>
        <p:nvSpPr>
          <p:cNvPr id="6" name="Content Placeholder 5"/>
          <p:cNvSpPr>
            <a:spLocks noGrp="1"/>
          </p:cNvSpPr>
          <p:nvPr>
            <p:ph idx="1"/>
          </p:nvPr>
        </p:nvSpPr>
        <p:spPr>
          <a:xfrm>
            <a:off x="380770" y="5051685"/>
            <a:ext cx="8363938" cy="997196"/>
          </a:xfrm>
        </p:spPr>
        <p:txBody>
          <a:bodyPr/>
          <a:lstStyle/>
          <a:p>
            <a:r>
              <a:rPr lang="en-GB" dirty="0" smtClean="0"/>
              <a:t>If the cloud has been burst the pop sound is played and the burst flag is set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21</a:t>
            </a:fld>
            <a:endParaRPr lang="en-US" dirty="0"/>
          </a:p>
        </p:txBody>
      </p:sp>
      <p:sp>
        <p:nvSpPr>
          <p:cNvPr id="7" name="Text Placeholder 6"/>
          <p:cNvSpPr>
            <a:spLocks noGrp="1"/>
          </p:cNvSpPr>
          <p:nvPr>
            <p:ph type="body" sz="quarter" idx="11"/>
          </p:nvPr>
        </p:nvSpPr>
        <p:spPr>
          <a:xfrm>
            <a:off x="346841" y="1403350"/>
            <a:ext cx="8403021" cy="3429382"/>
          </a:xfrm>
        </p:spPr>
        <p:txBody>
          <a:bodyPr/>
          <a:lstStyle/>
          <a:p>
            <a:r>
              <a:rPr lang="en-GB" sz="2200" dirty="0">
                <a:solidFill>
                  <a:srgbClr val="0000FF"/>
                </a:solidFill>
                <a:latin typeface="Consolas"/>
              </a:rPr>
              <a:t>public</a:t>
            </a:r>
            <a:r>
              <a:rPr lang="en-GB" sz="2200" dirty="0">
                <a:solidFill>
                  <a:prstClr val="black"/>
                </a:solidFill>
                <a:latin typeface="Consolas"/>
              </a:rPr>
              <a:t> </a:t>
            </a:r>
            <a:r>
              <a:rPr lang="en-GB" sz="2200" dirty="0">
                <a:solidFill>
                  <a:srgbClr val="0000FF"/>
                </a:solidFill>
                <a:latin typeface="Consolas"/>
              </a:rPr>
              <a:t>void</a:t>
            </a:r>
            <a:r>
              <a:rPr lang="en-GB" sz="2200" dirty="0">
                <a:solidFill>
                  <a:prstClr val="black"/>
                </a:solidFill>
                <a:latin typeface="Consolas"/>
              </a:rPr>
              <a:t> Update(</a:t>
            </a:r>
            <a:r>
              <a:rPr lang="en-GB" sz="2200" dirty="0" err="1">
                <a:solidFill>
                  <a:srgbClr val="2B91AF"/>
                </a:solidFill>
                <a:latin typeface="Consolas"/>
              </a:rPr>
              <a:t>CloudGame</a:t>
            </a:r>
            <a:r>
              <a:rPr lang="en-GB" sz="2200" dirty="0">
                <a:solidFill>
                  <a:prstClr val="black"/>
                </a:solidFill>
                <a:latin typeface="Consolas"/>
              </a:rPr>
              <a:t> game)</a:t>
            </a:r>
          </a:p>
          <a:p>
            <a:r>
              <a:rPr lang="en-GB" sz="2200" dirty="0">
                <a:solidFill>
                  <a:prstClr val="black"/>
                </a:solidFill>
                <a:latin typeface="Consolas"/>
              </a:rPr>
              <a:t>{</a:t>
            </a:r>
          </a:p>
          <a:p>
            <a:r>
              <a:rPr lang="en-GB" sz="2200" dirty="0">
                <a:solidFill>
                  <a:prstClr val="black"/>
                </a:solidFill>
                <a:latin typeface="Consolas"/>
              </a:rPr>
              <a:t>    </a:t>
            </a:r>
            <a:r>
              <a:rPr lang="en-GB" sz="2200" dirty="0">
                <a:solidFill>
                  <a:srgbClr val="00B050"/>
                </a:solidFill>
                <a:latin typeface="Consolas"/>
              </a:rPr>
              <a:t>// </a:t>
            </a:r>
            <a:r>
              <a:rPr lang="en-GB" sz="2200" dirty="0" smtClean="0">
                <a:solidFill>
                  <a:srgbClr val="00B050"/>
                </a:solidFill>
                <a:latin typeface="Consolas"/>
              </a:rPr>
              <a:t>move the cloud</a:t>
            </a:r>
            <a:endParaRPr lang="en-GB" sz="2200" dirty="0">
              <a:solidFill>
                <a:srgbClr val="00B050"/>
              </a:solidFill>
              <a:latin typeface="Consolas"/>
            </a:endParaRPr>
          </a:p>
          <a:p>
            <a:r>
              <a:rPr lang="en-GB" sz="2200" dirty="0" smtClean="0">
                <a:solidFill>
                  <a:prstClr val="black"/>
                </a:solidFill>
                <a:latin typeface="Consolas"/>
              </a:rPr>
              <a:t>    </a:t>
            </a:r>
            <a:r>
              <a:rPr lang="en-GB" sz="2200" dirty="0">
                <a:solidFill>
                  <a:srgbClr val="0000FF"/>
                </a:solidFill>
                <a:latin typeface="Consolas"/>
              </a:rPr>
              <a:t>if</a:t>
            </a:r>
            <a:r>
              <a:rPr lang="en-GB" sz="2200" dirty="0">
                <a:solidFill>
                  <a:prstClr val="black"/>
                </a:solidFill>
                <a:latin typeface="Consolas"/>
              </a:rPr>
              <a:t> (</a:t>
            </a:r>
            <a:r>
              <a:rPr lang="en-GB" sz="2200" dirty="0" err="1">
                <a:solidFill>
                  <a:prstClr val="black"/>
                </a:solidFill>
                <a:latin typeface="Consolas"/>
              </a:rPr>
              <a:t>CloudContains</a:t>
            </a:r>
            <a:r>
              <a:rPr lang="en-GB" sz="2200" dirty="0">
                <a:solidFill>
                  <a:prstClr val="black"/>
                </a:solidFill>
                <a:latin typeface="Consolas"/>
              </a:rPr>
              <a:t>(</a:t>
            </a:r>
            <a:r>
              <a:rPr lang="en-GB" sz="2200" dirty="0" err="1">
                <a:solidFill>
                  <a:prstClr val="black"/>
                </a:solidFill>
                <a:latin typeface="Consolas"/>
              </a:rPr>
              <a:t>game.PinVector</a:t>
            </a:r>
            <a:r>
              <a:rPr lang="en-GB" sz="2200" dirty="0">
                <a:solidFill>
                  <a:prstClr val="black"/>
                </a:solidFill>
                <a:latin typeface="Consolas"/>
              </a:rPr>
              <a:t>))</a:t>
            </a:r>
          </a:p>
          <a:p>
            <a:r>
              <a:rPr lang="en-GB" sz="2200" dirty="0">
                <a:solidFill>
                  <a:prstClr val="black"/>
                </a:solidFill>
                <a:latin typeface="Consolas"/>
              </a:rPr>
              <a:t>    {</a:t>
            </a:r>
          </a:p>
          <a:p>
            <a:r>
              <a:rPr lang="en-GB" sz="2200" dirty="0">
                <a:solidFill>
                  <a:prstClr val="black"/>
                </a:solidFill>
                <a:latin typeface="Consolas"/>
              </a:rPr>
              <a:t>        </a:t>
            </a:r>
            <a:r>
              <a:rPr lang="en-GB" sz="2200" dirty="0" err="1">
                <a:solidFill>
                  <a:prstClr val="black"/>
                </a:solidFill>
                <a:latin typeface="Consolas"/>
              </a:rPr>
              <a:t>CloudPopSound.Play</a:t>
            </a:r>
            <a:r>
              <a:rPr lang="en-GB" sz="2200" dirty="0">
                <a:solidFill>
                  <a:prstClr val="black"/>
                </a:solidFill>
                <a:latin typeface="Consolas"/>
              </a:rPr>
              <a:t>();</a:t>
            </a:r>
          </a:p>
          <a:p>
            <a:r>
              <a:rPr lang="en-GB" sz="2200" dirty="0">
                <a:solidFill>
                  <a:prstClr val="black"/>
                </a:solidFill>
                <a:latin typeface="Consolas"/>
              </a:rPr>
              <a:t>        Burst = </a:t>
            </a:r>
            <a:r>
              <a:rPr lang="en-GB" sz="2200" dirty="0">
                <a:solidFill>
                  <a:srgbClr val="0000FF"/>
                </a:solidFill>
                <a:latin typeface="Consolas"/>
              </a:rPr>
              <a:t>true</a:t>
            </a:r>
            <a:r>
              <a:rPr lang="en-GB" sz="2200" dirty="0">
                <a:solidFill>
                  <a:prstClr val="black"/>
                </a:solidFill>
                <a:latin typeface="Consolas"/>
              </a:rPr>
              <a:t>;</a:t>
            </a:r>
          </a:p>
          <a:p>
            <a:r>
              <a:rPr lang="en-GB" sz="2200" dirty="0" smtClean="0">
                <a:solidFill>
                  <a:prstClr val="black"/>
                </a:solidFill>
                <a:latin typeface="Consolas"/>
              </a:rPr>
              <a:t>    }</a:t>
            </a:r>
            <a:endParaRPr lang="en-GB" sz="2200" dirty="0">
              <a:solidFill>
                <a:prstClr val="black"/>
              </a:solidFill>
              <a:latin typeface="Consolas"/>
            </a:endParaRPr>
          </a:p>
          <a:p>
            <a:r>
              <a:rPr lang="en-GB" sz="2200" dirty="0" smtClean="0">
                <a:solidFill>
                  <a:prstClr val="black"/>
                </a:solidFill>
                <a:latin typeface="Consolas"/>
              </a:rPr>
              <a:t>}</a:t>
            </a:r>
            <a:endParaRPr lang="en-GB" sz="2200" dirty="0"/>
          </a:p>
        </p:txBody>
      </p:sp>
      <p:sp>
        <p:nvSpPr>
          <p:cNvPr id="8" name="Rectangle 7"/>
          <p:cNvSpPr/>
          <p:nvPr/>
        </p:nvSpPr>
        <p:spPr bwMode="auto">
          <a:xfrm>
            <a:off x="1364104" y="3147933"/>
            <a:ext cx="3147935" cy="869431"/>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335904472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t>CloudContains</a:t>
            </a:r>
            <a:endParaRPr lang="en-GB" dirty="0"/>
          </a:p>
        </p:txBody>
      </p:sp>
      <p:sp>
        <p:nvSpPr>
          <p:cNvPr id="6" name="Content Placeholder 5"/>
          <p:cNvSpPr>
            <a:spLocks noGrp="1"/>
          </p:cNvSpPr>
          <p:nvPr>
            <p:ph idx="1"/>
          </p:nvPr>
        </p:nvSpPr>
        <p:spPr>
          <a:xfrm>
            <a:off x="380770" y="5606320"/>
            <a:ext cx="8363938" cy="997196"/>
          </a:xfrm>
        </p:spPr>
        <p:txBody>
          <a:bodyPr/>
          <a:lstStyle/>
          <a:p>
            <a:r>
              <a:rPr lang="en-GB" dirty="0" smtClean="0"/>
              <a:t>If the cloud contains the vector the method returns true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22</a:t>
            </a:fld>
            <a:endParaRPr lang="en-US" dirty="0"/>
          </a:p>
        </p:txBody>
      </p:sp>
      <p:sp>
        <p:nvSpPr>
          <p:cNvPr id="7" name="Text Placeholder 6"/>
          <p:cNvSpPr>
            <a:spLocks noGrp="1"/>
          </p:cNvSpPr>
          <p:nvPr>
            <p:ph type="body" sz="quarter" idx="11"/>
          </p:nvPr>
        </p:nvSpPr>
        <p:spPr>
          <a:xfrm>
            <a:off x="346841" y="1403350"/>
            <a:ext cx="8403021" cy="4060324"/>
          </a:xfrm>
        </p:spPr>
        <p:txBody>
          <a:bodyPr/>
          <a:lstStyle/>
          <a:p>
            <a:r>
              <a:rPr lang="en-GB" dirty="0">
                <a:solidFill>
                  <a:srgbClr val="0000FF"/>
                </a:solidFill>
                <a:latin typeface="Consolas"/>
              </a:rPr>
              <a:t>public</a:t>
            </a:r>
            <a:r>
              <a:rPr lang="en-GB" dirty="0">
                <a:solidFill>
                  <a:prstClr val="black"/>
                </a:solidFill>
                <a:latin typeface="Consolas"/>
              </a:rPr>
              <a:t> </a:t>
            </a:r>
            <a:r>
              <a:rPr lang="en-GB" dirty="0">
                <a:solidFill>
                  <a:srgbClr val="0000FF"/>
                </a:solidFill>
                <a:latin typeface="Consolas"/>
              </a:rPr>
              <a:t>bool</a:t>
            </a:r>
            <a:r>
              <a:rPr lang="en-GB" dirty="0">
                <a:solidFill>
                  <a:prstClr val="black"/>
                </a:solidFill>
                <a:latin typeface="Consolas"/>
              </a:rPr>
              <a:t> </a:t>
            </a:r>
            <a:r>
              <a:rPr lang="en-GB" dirty="0" err="1">
                <a:solidFill>
                  <a:prstClr val="black"/>
                </a:solidFill>
                <a:latin typeface="Consolas"/>
              </a:rPr>
              <a:t>CloudContains</a:t>
            </a:r>
            <a:r>
              <a:rPr lang="en-GB" dirty="0">
                <a:solidFill>
                  <a:prstClr val="black"/>
                </a:solidFill>
                <a:latin typeface="Consolas"/>
              </a:rPr>
              <a:t>(</a:t>
            </a:r>
            <a:r>
              <a:rPr lang="en-GB" dirty="0">
                <a:solidFill>
                  <a:srgbClr val="2B91AF"/>
                </a:solidFill>
                <a:latin typeface="Consolas"/>
              </a:rPr>
              <a:t>Vector2</a:t>
            </a:r>
            <a:r>
              <a:rPr lang="en-GB" dirty="0">
                <a:solidFill>
                  <a:prstClr val="black"/>
                </a:solidFill>
                <a:latin typeface="Consolas"/>
              </a:rPr>
              <a:t> </a:t>
            </a:r>
            <a:r>
              <a:rPr lang="en-GB" dirty="0" err="1">
                <a:solidFill>
                  <a:prstClr val="black"/>
                </a:solidFill>
                <a:latin typeface="Consolas"/>
              </a:rPr>
              <a:t>pos</a:t>
            </a:r>
            <a:r>
              <a:rPr lang="en-GB" dirty="0">
                <a:solidFill>
                  <a:prstClr val="black"/>
                </a:solidFill>
                <a:latin typeface="Consolas"/>
              </a:rPr>
              <a:t>)</a:t>
            </a:r>
          </a:p>
          <a:p>
            <a:r>
              <a:rPr lang="en-GB" dirty="0">
                <a:solidFill>
                  <a:prstClr val="black"/>
                </a:solidFill>
                <a:latin typeface="Consolas"/>
              </a:rPr>
              <a:t>{</a:t>
            </a:r>
          </a:p>
          <a:p>
            <a:r>
              <a:rPr lang="en-GB" dirty="0" smtClean="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pos.X</a:t>
            </a:r>
            <a:r>
              <a:rPr lang="en-GB" dirty="0">
                <a:solidFill>
                  <a:prstClr val="black"/>
                </a:solidFill>
                <a:latin typeface="Consolas"/>
              </a:rPr>
              <a:t> &lt; </a:t>
            </a:r>
            <a:r>
              <a:rPr lang="en-GB" dirty="0" err="1">
                <a:solidFill>
                  <a:prstClr val="black"/>
                </a:solidFill>
                <a:latin typeface="Consolas"/>
              </a:rPr>
              <a:t>CloudPosition.X</a:t>
            </a:r>
            <a:r>
              <a:rPr lang="en-GB" dirty="0">
                <a:solidFill>
                  <a:prstClr val="black"/>
                </a:solidFill>
                <a:latin typeface="Consolas"/>
              </a:rPr>
              <a:t>) </a:t>
            </a:r>
            <a:r>
              <a:rPr lang="en-GB" dirty="0">
                <a:solidFill>
                  <a:srgbClr val="0000FF"/>
                </a:solidFill>
                <a:latin typeface="Consolas"/>
              </a:rPr>
              <a:t>return</a:t>
            </a:r>
            <a:r>
              <a:rPr lang="en-GB" dirty="0">
                <a:solidFill>
                  <a:prstClr val="black"/>
                </a:solidFill>
                <a:latin typeface="Consolas"/>
              </a:rPr>
              <a:t> </a:t>
            </a:r>
            <a:r>
              <a:rPr lang="en-GB" dirty="0">
                <a:solidFill>
                  <a:srgbClr val="0000FF"/>
                </a:solidFill>
                <a:latin typeface="Consolas"/>
              </a:rPr>
              <a:t>false</a:t>
            </a:r>
            <a:r>
              <a:rPr lang="en-GB" dirty="0">
                <a:solidFill>
                  <a:prstClr val="black"/>
                </a:solidFill>
                <a:latin typeface="Consolas"/>
              </a:rPr>
              <a:t>;</a:t>
            </a:r>
          </a:p>
          <a:p>
            <a:r>
              <a:rPr lang="en-GB" dirty="0" smtClean="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pos.X</a:t>
            </a:r>
            <a:r>
              <a:rPr lang="en-GB" dirty="0">
                <a:solidFill>
                  <a:prstClr val="black"/>
                </a:solidFill>
                <a:latin typeface="Consolas"/>
              </a:rPr>
              <a:t> &gt; (</a:t>
            </a:r>
            <a:r>
              <a:rPr lang="en-GB" dirty="0" err="1">
                <a:solidFill>
                  <a:prstClr val="black"/>
                </a:solidFill>
                <a:latin typeface="Consolas"/>
              </a:rPr>
              <a:t>CloudPosition.X</a:t>
            </a:r>
            <a:r>
              <a:rPr lang="en-GB" dirty="0">
                <a:solidFill>
                  <a:prstClr val="black"/>
                </a:solidFill>
                <a:latin typeface="Consolas"/>
              </a:rPr>
              <a:t> + </a:t>
            </a:r>
            <a:r>
              <a:rPr lang="en-GB" dirty="0" err="1">
                <a:solidFill>
                  <a:prstClr val="black"/>
                </a:solidFill>
                <a:latin typeface="Consolas"/>
              </a:rPr>
              <a:t>CloudTexture.Width</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a:solidFill>
                  <a:srgbClr val="0000FF"/>
                </a:solidFill>
                <a:latin typeface="Consolas"/>
              </a:rPr>
              <a:t>return</a:t>
            </a:r>
            <a:r>
              <a:rPr lang="en-GB" dirty="0">
                <a:solidFill>
                  <a:prstClr val="black"/>
                </a:solidFill>
                <a:latin typeface="Consolas"/>
              </a:rPr>
              <a:t> </a:t>
            </a:r>
            <a:r>
              <a:rPr lang="en-GB" dirty="0">
                <a:solidFill>
                  <a:srgbClr val="0000FF"/>
                </a:solidFill>
                <a:latin typeface="Consolas"/>
              </a:rPr>
              <a:t>false</a:t>
            </a:r>
            <a:r>
              <a:rPr lang="en-GB" dirty="0">
                <a:solidFill>
                  <a:prstClr val="black"/>
                </a:solidFill>
                <a:latin typeface="Consolas"/>
              </a:rPr>
              <a:t>;</a:t>
            </a:r>
          </a:p>
          <a:p>
            <a:r>
              <a:rPr lang="en-GB" dirty="0" smtClean="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pos.Y</a:t>
            </a:r>
            <a:r>
              <a:rPr lang="en-GB" dirty="0">
                <a:solidFill>
                  <a:prstClr val="black"/>
                </a:solidFill>
                <a:latin typeface="Consolas"/>
              </a:rPr>
              <a:t> &lt; </a:t>
            </a:r>
            <a:r>
              <a:rPr lang="en-GB" dirty="0" err="1">
                <a:solidFill>
                  <a:prstClr val="black"/>
                </a:solidFill>
                <a:latin typeface="Consolas"/>
              </a:rPr>
              <a:t>CloudPosition.Y</a:t>
            </a:r>
            <a:r>
              <a:rPr lang="en-GB" dirty="0">
                <a:solidFill>
                  <a:prstClr val="black"/>
                </a:solidFill>
                <a:latin typeface="Consolas"/>
              </a:rPr>
              <a:t>) </a:t>
            </a:r>
            <a:r>
              <a:rPr lang="en-GB" dirty="0">
                <a:solidFill>
                  <a:srgbClr val="0000FF"/>
                </a:solidFill>
                <a:latin typeface="Consolas"/>
              </a:rPr>
              <a:t>return</a:t>
            </a:r>
            <a:r>
              <a:rPr lang="en-GB" dirty="0">
                <a:solidFill>
                  <a:prstClr val="black"/>
                </a:solidFill>
                <a:latin typeface="Consolas"/>
              </a:rPr>
              <a:t> </a:t>
            </a:r>
            <a:r>
              <a:rPr lang="en-GB" dirty="0">
                <a:solidFill>
                  <a:srgbClr val="0000FF"/>
                </a:solidFill>
                <a:latin typeface="Consolas"/>
              </a:rPr>
              <a:t>false</a:t>
            </a:r>
            <a:r>
              <a:rPr lang="en-GB" dirty="0">
                <a:solidFill>
                  <a:prstClr val="black"/>
                </a:solidFill>
                <a:latin typeface="Consolas"/>
              </a:rPr>
              <a:t>;</a:t>
            </a:r>
          </a:p>
          <a:p>
            <a:r>
              <a:rPr lang="en-GB" dirty="0" smtClean="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pos.Y</a:t>
            </a:r>
            <a:r>
              <a:rPr lang="en-GB" dirty="0">
                <a:solidFill>
                  <a:prstClr val="black"/>
                </a:solidFill>
                <a:latin typeface="Consolas"/>
              </a:rPr>
              <a:t> &gt; (</a:t>
            </a:r>
            <a:r>
              <a:rPr lang="en-GB" dirty="0" err="1">
                <a:solidFill>
                  <a:prstClr val="black"/>
                </a:solidFill>
                <a:latin typeface="Consolas"/>
              </a:rPr>
              <a:t>CloudPosition.Y</a:t>
            </a:r>
            <a:r>
              <a:rPr lang="en-GB" dirty="0">
                <a:solidFill>
                  <a:prstClr val="black"/>
                </a:solidFill>
                <a:latin typeface="Consolas"/>
              </a:rPr>
              <a:t> + </a:t>
            </a:r>
            <a:r>
              <a:rPr lang="en-GB" dirty="0" err="1" smtClean="0">
                <a:solidFill>
                  <a:prstClr val="black"/>
                </a:solidFill>
                <a:latin typeface="Consolas"/>
              </a:rPr>
              <a:t>CloudTexture.Height</a:t>
            </a:r>
            <a:r>
              <a:rPr lang="en-GB" dirty="0" smtClean="0">
                <a:solidFill>
                  <a:prstClr val="black"/>
                </a:solidFill>
                <a:latin typeface="Consolas"/>
              </a:rPr>
              <a:t>))</a:t>
            </a:r>
          </a:p>
          <a:p>
            <a:r>
              <a:rPr lang="en-GB" dirty="0">
                <a:solidFill>
                  <a:prstClr val="black"/>
                </a:solidFill>
                <a:latin typeface="Consolas"/>
              </a:rPr>
              <a:t> </a:t>
            </a:r>
            <a:r>
              <a:rPr lang="en-GB" dirty="0" smtClean="0">
                <a:solidFill>
                  <a:prstClr val="black"/>
                </a:solidFill>
                <a:latin typeface="Consolas"/>
              </a:rPr>
              <a:t>      </a:t>
            </a:r>
            <a:r>
              <a:rPr lang="en-GB" dirty="0">
                <a:solidFill>
                  <a:srgbClr val="0000FF"/>
                </a:solidFill>
                <a:latin typeface="Consolas"/>
              </a:rPr>
              <a:t>return</a:t>
            </a:r>
            <a:r>
              <a:rPr lang="en-GB" dirty="0">
                <a:solidFill>
                  <a:prstClr val="black"/>
                </a:solidFill>
                <a:latin typeface="Consolas"/>
              </a:rPr>
              <a:t> </a:t>
            </a:r>
            <a:r>
              <a:rPr lang="en-GB" dirty="0">
                <a:solidFill>
                  <a:srgbClr val="0000FF"/>
                </a:solidFill>
                <a:latin typeface="Consolas"/>
              </a:rPr>
              <a:t>false</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return</a:t>
            </a:r>
            <a:r>
              <a:rPr lang="en-GB" dirty="0">
                <a:solidFill>
                  <a:prstClr val="black"/>
                </a:solidFill>
                <a:latin typeface="Consolas"/>
              </a:rPr>
              <a:t> </a:t>
            </a:r>
            <a:r>
              <a:rPr lang="en-GB" dirty="0">
                <a:solidFill>
                  <a:srgbClr val="0000FF"/>
                </a:solidFill>
                <a:latin typeface="Consolas"/>
              </a:rPr>
              <a:t>true</a:t>
            </a:r>
            <a:r>
              <a:rPr lang="en-GB" dirty="0">
                <a:solidFill>
                  <a:prstClr val="black"/>
                </a:solidFill>
                <a:latin typeface="Consolas"/>
              </a:rPr>
              <a:t>;</a:t>
            </a:r>
          </a:p>
          <a:p>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385596441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t>CloudContains</a:t>
            </a:r>
            <a:endParaRPr lang="en-GB" dirty="0"/>
          </a:p>
        </p:txBody>
      </p:sp>
      <p:sp>
        <p:nvSpPr>
          <p:cNvPr id="6" name="Content Placeholder 5"/>
          <p:cNvSpPr>
            <a:spLocks noGrp="1"/>
          </p:cNvSpPr>
          <p:nvPr>
            <p:ph idx="1"/>
          </p:nvPr>
        </p:nvSpPr>
        <p:spPr>
          <a:xfrm>
            <a:off x="380770" y="5606320"/>
            <a:ext cx="8363938" cy="997196"/>
          </a:xfrm>
        </p:spPr>
        <p:txBody>
          <a:bodyPr/>
          <a:lstStyle/>
          <a:p>
            <a:r>
              <a:rPr lang="en-GB" dirty="0" smtClean="0"/>
              <a:t>The method returns false if the pin is outside any of the cloud</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23</a:t>
            </a:fld>
            <a:endParaRPr lang="en-US" dirty="0"/>
          </a:p>
        </p:txBody>
      </p:sp>
      <p:sp>
        <p:nvSpPr>
          <p:cNvPr id="7" name="Text Placeholder 6"/>
          <p:cNvSpPr>
            <a:spLocks noGrp="1"/>
          </p:cNvSpPr>
          <p:nvPr>
            <p:ph type="body" sz="quarter" idx="11"/>
          </p:nvPr>
        </p:nvSpPr>
        <p:spPr>
          <a:xfrm>
            <a:off x="346841" y="1403350"/>
            <a:ext cx="8403021" cy="4060324"/>
          </a:xfrm>
        </p:spPr>
        <p:txBody>
          <a:bodyPr/>
          <a:lstStyle/>
          <a:p>
            <a:r>
              <a:rPr lang="en-GB" dirty="0">
                <a:solidFill>
                  <a:srgbClr val="0000FF"/>
                </a:solidFill>
                <a:latin typeface="Consolas"/>
              </a:rPr>
              <a:t>public</a:t>
            </a:r>
            <a:r>
              <a:rPr lang="en-GB" dirty="0">
                <a:solidFill>
                  <a:prstClr val="black"/>
                </a:solidFill>
                <a:latin typeface="Consolas"/>
              </a:rPr>
              <a:t> </a:t>
            </a:r>
            <a:r>
              <a:rPr lang="en-GB" dirty="0">
                <a:solidFill>
                  <a:srgbClr val="0000FF"/>
                </a:solidFill>
                <a:latin typeface="Consolas"/>
              </a:rPr>
              <a:t>bool</a:t>
            </a:r>
            <a:r>
              <a:rPr lang="en-GB" dirty="0">
                <a:solidFill>
                  <a:prstClr val="black"/>
                </a:solidFill>
                <a:latin typeface="Consolas"/>
              </a:rPr>
              <a:t> </a:t>
            </a:r>
            <a:r>
              <a:rPr lang="en-GB" dirty="0" err="1">
                <a:solidFill>
                  <a:prstClr val="black"/>
                </a:solidFill>
                <a:latin typeface="Consolas"/>
              </a:rPr>
              <a:t>CloudContains</a:t>
            </a:r>
            <a:r>
              <a:rPr lang="en-GB" dirty="0">
                <a:solidFill>
                  <a:prstClr val="black"/>
                </a:solidFill>
                <a:latin typeface="Consolas"/>
              </a:rPr>
              <a:t>(</a:t>
            </a:r>
            <a:r>
              <a:rPr lang="en-GB" dirty="0">
                <a:solidFill>
                  <a:srgbClr val="2B91AF"/>
                </a:solidFill>
                <a:latin typeface="Consolas"/>
              </a:rPr>
              <a:t>Vector2</a:t>
            </a:r>
            <a:r>
              <a:rPr lang="en-GB" dirty="0">
                <a:solidFill>
                  <a:prstClr val="black"/>
                </a:solidFill>
                <a:latin typeface="Consolas"/>
              </a:rPr>
              <a:t> </a:t>
            </a:r>
            <a:r>
              <a:rPr lang="en-GB" dirty="0" err="1">
                <a:solidFill>
                  <a:prstClr val="black"/>
                </a:solidFill>
                <a:latin typeface="Consolas"/>
              </a:rPr>
              <a:t>pos</a:t>
            </a:r>
            <a:r>
              <a:rPr lang="en-GB" dirty="0">
                <a:solidFill>
                  <a:prstClr val="black"/>
                </a:solidFill>
                <a:latin typeface="Consolas"/>
              </a:rPr>
              <a:t>)</a:t>
            </a:r>
          </a:p>
          <a:p>
            <a:r>
              <a:rPr lang="en-GB" dirty="0">
                <a:solidFill>
                  <a:prstClr val="black"/>
                </a:solidFill>
                <a:latin typeface="Consolas"/>
              </a:rPr>
              <a:t>{</a:t>
            </a:r>
          </a:p>
          <a:p>
            <a:r>
              <a:rPr lang="en-GB" dirty="0" smtClean="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pos.X</a:t>
            </a:r>
            <a:r>
              <a:rPr lang="en-GB" dirty="0">
                <a:solidFill>
                  <a:prstClr val="black"/>
                </a:solidFill>
                <a:latin typeface="Consolas"/>
              </a:rPr>
              <a:t> &lt; </a:t>
            </a:r>
            <a:r>
              <a:rPr lang="en-GB" dirty="0" err="1">
                <a:solidFill>
                  <a:prstClr val="black"/>
                </a:solidFill>
                <a:latin typeface="Consolas"/>
              </a:rPr>
              <a:t>CloudPosition.X</a:t>
            </a:r>
            <a:r>
              <a:rPr lang="en-GB" dirty="0">
                <a:solidFill>
                  <a:prstClr val="black"/>
                </a:solidFill>
                <a:latin typeface="Consolas"/>
              </a:rPr>
              <a:t>) </a:t>
            </a:r>
            <a:r>
              <a:rPr lang="en-GB" dirty="0">
                <a:solidFill>
                  <a:srgbClr val="0000FF"/>
                </a:solidFill>
                <a:latin typeface="Consolas"/>
              </a:rPr>
              <a:t>return</a:t>
            </a:r>
            <a:r>
              <a:rPr lang="en-GB" dirty="0">
                <a:solidFill>
                  <a:prstClr val="black"/>
                </a:solidFill>
                <a:latin typeface="Consolas"/>
              </a:rPr>
              <a:t> </a:t>
            </a:r>
            <a:r>
              <a:rPr lang="en-GB" dirty="0">
                <a:solidFill>
                  <a:srgbClr val="0000FF"/>
                </a:solidFill>
                <a:latin typeface="Consolas"/>
              </a:rPr>
              <a:t>false</a:t>
            </a:r>
            <a:r>
              <a:rPr lang="en-GB" dirty="0">
                <a:solidFill>
                  <a:prstClr val="black"/>
                </a:solidFill>
                <a:latin typeface="Consolas"/>
              </a:rPr>
              <a:t>;</a:t>
            </a:r>
          </a:p>
          <a:p>
            <a:r>
              <a:rPr lang="en-GB" dirty="0" smtClean="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pos.X</a:t>
            </a:r>
            <a:r>
              <a:rPr lang="en-GB" dirty="0">
                <a:solidFill>
                  <a:prstClr val="black"/>
                </a:solidFill>
                <a:latin typeface="Consolas"/>
              </a:rPr>
              <a:t> &gt; (</a:t>
            </a:r>
            <a:r>
              <a:rPr lang="en-GB" dirty="0" err="1">
                <a:solidFill>
                  <a:prstClr val="black"/>
                </a:solidFill>
                <a:latin typeface="Consolas"/>
              </a:rPr>
              <a:t>CloudPosition.X</a:t>
            </a:r>
            <a:r>
              <a:rPr lang="en-GB" dirty="0">
                <a:solidFill>
                  <a:prstClr val="black"/>
                </a:solidFill>
                <a:latin typeface="Consolas"/>
              </a:rPr>
              <a:t> + </a:t>
            </a:r>
            <a:r>
              <a:rPr lang="en-GB" dirty="0" err="1">
                <a:solidFill>
                  <a:prstClr val="black"/>
                </a:solidFill>
                <a:latin typeface="Consolas"/>
              </a:rPr>
              <a:t>CloudTexture.Width</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a:solidFill>
                  <a:srgbClr val="0000FF"/>
                </a:solidFill>
                <a:latin typeface="Consolas"/>
              </a:rPr>
              <a:t>return</a:t>
            </a:r>
            <a:r>
              <a:rPr lang="en-GB" dirty="0">
                <a:solidFill>
                  <a:prstClr val="black"/>
                </a:solidFill>
                <a:latin typeface="Consolas"/>
              </a:rPr>
              <a:t> </a:t>
            </a:r>
            <a:r>
              <a:rPr lang="en-GB" dirty="0">
                <a:solidFill>
                  <a:srgbClr val="0000FF"/>
                </a:solidFill>
                <a:latin typeface="Consolas"/>
              </a:rPr>
              <a:t>false</a:t>
            </a:r>
            <a:r>
              <a:rPr lang="en-GB" dirty="0">
                <a:solidFill>
                  <a:prstClr val="black"/>
                </a:solidFill>
                <a:latin typeface="Consolas"/>
              </a:rPr>
              <a:t>;</a:t>
            </a:r>
          </a:p>
          <a:p>
            <a:r>
              <a:rPr lang="en-GB" dirty="0" smtClean="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pos.Y</a:t>
            </a:r>
            <a:r>
              <a:rPr lang="en-GB" dirty="0">
                <a:solidFill>
                  <a:prstClr val="black"/>
                </a:solidFill>
                <a:latin typeface="Consolas"/>
              </a:rPr>
              <a:t> &lt; </a:t>
            </a:r>
            <a:r>
              <a:rPr lang="en-GB" dirty="0" err="1">
                <a:solidFill>
                  <a:prstClr val="black"/>
                </a:solidFill>
                <a:latin typeface="Consolas"/>
              </a:rPr>
              <a:t>CloudPosition.Y</a:t>
            </a:r>
            <a:r>
              <a:rPr lang="en-GB" dirty="0">
                <a:solidFill>
                  <a:prstClr val="black"/>
                </a:solidFill>
                <a:latin typeface="Consolas"/>
              </a:rPr>
              <a:t>) </a:t>
            </a:r>
            <a:r>
              <a:rPr lang="en-GB" dirty="0">
                <a:solidFill>
                  <a:srgbClr val="0000FF"/>
                </a:solidFill>
                <a:latin typeface="Consolas"/>
              </a:rPr>
              <a:t>return</a:t>
            </a:r>
            <a:r>
              <a:rPr lang="en-GB" dirty="0">
                <a:solidFill>
                  <a:prstClr val="black"/>
                </a:solidFill>
                <a:latin typeface="Consolas"/>
              </a:rPr>
              <a:t> </a:t>
            </a:r>
            <a:r>
              <a:rPr lang="en-GB" dirty="0">
                <a:solidFill>
                  <a:srgbClr val="0000FF"/>
                </a:solidFill>
                <a:latin typeface="Consolas"/>
              </a:rPr>
              <a:t>false</a:t>
            </a:r>
            <a:r>
              <a:rPr lang="en-GB" dirty="0">
                <a:solidFill>
                  <a:prstClr val="black"/>
                </a:solidFill>
                <a:latin typeface="Consolas"/>
              </a:rPr>
              <a:t>;</a:t>
            </a:r>
          </a:p>
          <a:p>
            <a:r>
              <a:rPr lang="en-GB" dirty="0" smtClean="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pos.Y</a:t>
            </a:r>
            <a:r>
              <a:rPr lang="en-GB" dirty="0">
                <a:solidFill>
                  <a:prstClr val="black"/>
                </a:solidFill>
                <a:latin typeface="Consolas"/>
              </a:rPr>
              <a:t> &gt; (</a:t>
            </a:r>
            <a:r>
              <a:rPr lang="en-GB" dirty="0" err="1">
                <a:solidFill>
                  <a:prstClr val="black"/>
                </a:solidFill>
                <a:latin typeface="Consolas"/>
              </a:rPr>
              <a:t>CloudPosition.Y</a:t>
            </a:r>
            <a:r>
              <a:rPr lang="en-GB" dirty="0">
                <a:solidFill>
                  <a:prstClr val="black"/>
                </a:solidFill>
                <a:latin typeface="Consolas"/>
              </a:rPr>
              <a:t> + </a:t>
            </a:r>
            <a:r>
              <a:rPr lang="en-GB" dirty="0" err="1" smtClean="0">
                <a:solidFill>
                  <a:prstClr val="black"/>
                </a:solidFill>
                <a:latin typeface="Consolas"/>
              </a:rPr>
              <a:t>CloudTexture.Height</a:t>
            </a:r>
            <a:r>
              <a:rPr lang="en-GB" dirty="0" smtClean="0">
                <a:solidFill>
                  <a:prstClr val="black"/>
                </a:solidFill>
                <a:latin typeface="Consolas"/>
              </a:rPr>
              <a:t>))</a:t>
            </a:r>
          </a:p>
          <a:p>
            <a:r>
              <a:rPr lang="en-GB" dirty="0">
                <a:solidFill>
                  <a:prstClr val="black"/>
                </a:solidFill>
                <a:latin typeface="Consolas"/>
              </a:rPr>
              <a:t> </a:t>
            </a:r>
            <a:r>
              <a:rPr lang="en-GB" dirty="0" smtClean="0">
                <a:solidFill>
                  <a:prstClr val="black"/>
                </a:solidFill>
                <a:latin typeface="Consolas"/>
              </a:rPr>
              <a:t>      </a:t>
            </a:r>
            <a:r>
              <a:rPr lang="en-GB" dirty="0">
                <a:solidFill>
                  <a:srgbClr val="0000FF"/>
                </a:solidFill>
                <a:latin typeface="Consolas"/>
              </a:rPr>
              <a:t>return</a:t>
            </a:r>
            <a:r>
              <a:rPr lang="en-GB" dirty="0">
                <a:solidFill>
                  <a:prstClr val="black"/>
                </a:solidFill>
                <a:latin typeface="Consolas"/>
              </a:rPr>
              <a:t> </a:t>
            </a:r>
            <a:r>
              <a:rPr lang="en-GB" dirty="0">
                <a:solidFill>
                  <a:srgbClr val="0000FF"/>
                </a:solidFill>
                <a:latin typeface="Consolas"/>
              </a:rPr>
              <a:t>false</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return</a:t>
            </a:r>
            <a:r>
              <a:rPr lang="en-GB" dirty="0">
                <a:solidFill>
                  <a:prstClr val="black"/>
                </a:solidFill>
                <a:latin typeface="Consolas"/>
              </a:rPr>
              <a:t> </a:t>
            </a:r>
            <a:r>
              <a:rPr lang="en-GB" dirty="0">
                <a:solidFill>
                  <a:srgbClr val="0000FF"/>
                </a:solidFill>
                <a:latin typeface="Consolas"/>
              </a:rPr>
              <a:t>true</a:t>
            </a:r>
            <a:r>
              <a:rPr lang="en-GB" dirty="0">
                <a:solidFill>
                  <a:prstClr val="black"/>
                </a:solidFill>
                <a:latin typeface="Consolas"/>
              </a:rPr>
              <a:t>;</a:t>
            </a:r>
          </a:p>
          <a:p>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19524395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Simple Clouds</a:t>
            </a:r>
            <a:endParaRPr lang="en-GB" dirty="0"/>
          </a:p>
        </p:txBody>
      </p:sp>
      <p:sp>
        <p:nvSpPr>
          <p:cNvPr id="7" name="Content Placeholder 6"/>
          <p:cNvSpPr>
            <a:spLocks noGrp="1"/>
          </p:cNvSpPr>
          <p:nvPr>
            <p:ph idx="1"/>
          </p:nvPr>
        </p:nvSpPr>
        <p:spPr>
          <a:xfrm>
            <a:off x="380770" y="1371600"/>
            <a:ext cx="8363938" cy="3231654"/>
          </a:xfrm>
        </p:spPr>
        <p:txBody>
          <a:bodyPr/>
          <a:lstStyle/>
          <a:p>
            <a:r>
              <a:rPr lang="en-GB" dirty="0" smtClean="0"/>
              <a:t>The cloud is very simple</a:t>
            </a:r>
          </a:p>
          <a:p>
            <a:pPr lvl="1"/>
            <a:r>
              <a:rPr lang="en-GB" dirty="0" smtClean="0"/>
              <a:t>It only moves one way</a:t>
            </a:r>
          </a:p>
          <a:p>
            <a:pPr lvl="1"/>
            <a:r>
              <a:rPr lang="en-GB" dirty="0" smtClean="0"/>
              <a:t>It is not animated</a:t>
            </a:r>
          </a:p>
          <a:p>
            <a:pPr lvl="1"/>
            <a:r>
              <a:rPr lang="en-GB" dirty="0" smtClean="0"/>
              <a:t>All clouds look the same and are the same size</a:t>
            </a:r>
          </a:p>
          <a:p>
            <a:r>
              <a:rPr lang="en-GB" dirty="0" smtClean="0"/>
              <a:t>It is easy to add new behaviours to the cloud framework</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24</a:t>
            </a:fld>
            <a:endParaRPr lang="en-US" dirty="0"/>
          </a:p>
        </p:txBody>
      </p:sp>
    </p:spTree>
    <p:extLst>
      <p:ext uri="{BB962C8B-B14F-4D97-AF65-F5344CB8AC3E}">
        <p14:creationId xmlns:p14="http://schemas.microsoft.com/office/powerpoint/2010/main" val="39595872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Storing 100 clouds in the game</a:t>
            </a:r>
            <a:endParaRPr lang="en-GB" dirty="0"/>
          </a:p>
        </p:txBody>
      </p:sp>
      <p:sp>
        <p:nvSpPr>
          <p:cNvPr id="3" name="Content Placeholder 2"/>
          <p:cNvSpPr>
            <a:spLocks noGrp="1"/>
          </p:cNvSpPr>
          <p:nvPr>
            <p:ph idx="1"/>
          </p:nvPr>
        </p:nvSpPr>
        <p:spPr>
          <a:xfrm>
            <a:off x="380770" y="4407108"/>
            <a:ext cx="8363938" cy="2105192"/>
          </a:xfrm>
        </p:spPr>
        <p:txBody>
          <a:bodyPr/>
          <a:lstStyle/>
          <a:p>
            <a:r>
              <a:rPr lang="en-GB" dirty="0" smtClean="0"/>
              <a:t>The game uses a list to hold all the sprites</a:t>
            </a:r>
          </a:p>
          <a:p>
            <a:r>
              <a:rPr lang="en-GB" dirty="0" smtClean="0"/>
              <a:t>At the start of the game the clouds are given a texture, position, speed and sound effect and then added to the list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25</a:t>
            </a:fld>
            <a:endParaRPr lang="en-US" dirty="0"/>
          </a:p>
        </p:txBody>
      </p:sp>
      <p:sp>
        <p:nvSpPr>
          <p:cNvPr id="5" name="Text Placeholder 4"/>
          <p:cNvSpPr>
            <a:spLocks noGrp="1"/>
          </p:cNvSpPr>
          <p:nvPr>
            <p:ph type="body" sz="quarter" idx="11"/>
          </p:nvPr>
        </p:nvSpPr>
        <p:spPr>
          <a:xfrm>
            <a:off x="346841" y="1343390"/>
            <a:ext cx="8403021" cy="2841529"/>
          </a:xfrm>
        </p:spPr>
        <p:txBody>
          <a:bodyPr/>
          <a:lstStyle/>
          <a:p>
            <a:r>
              <a:rPr lang="en-GB" dirty="0" smtClean="0">
                <a:solidFill>
                  <a:srgbClr val="2B91AF"/>
                </a:solidFill>
                <a:latin typeface="Consolas"/>
              </a:rPr>
              <a:t>List</a:t>
            </a:r>
            <a:r>
              <a:rPr lang="en-GB" dirty="0" smtClean="0">
                <a:solidFill>
                  <a:prstClr val="black"/>
                </a:solidFill>
                <a:latin typeface="Consolas"/>
              </a:rPr>
              <a:t>&lt;</a:t>
            </a:r>
            <a:r>
              <a:rPr lang="en-GB" dirty="0" err="1" smtClean="0">
                <a:solidFill>
                  <a:srgbClr val="2B91AF"/>
                </a:solidFill>
                <a:latin typeface="Consolas"/>
              </a:rPr>
              <a:t>ISprite</a:t>
            </a:r>
            <a:r>
              <a:rPr lang="en-GB" dirty="0">
                <a:solidFill>
                  <a:prstClr val="black"/>
                </a:solidFill>
                <a:latin typeface="Consolas"/>
              </a:rPr>
              <a:t>&gt; </a:t>
            </a:r>
            <a:r>
              <a:rPr lang="en-GB" dirty="0" err="1">
                <a:solidFill>
                  <a:prstClr val="black"/>
                </a:solidFill>
                <a:latin typeface="Consolas"/>
              </a:rPr>
              <a:t>gameSprites</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List</a:t>
            </a:r>
            <a:r>
              <a:rPr lang="en-GB" dirty="0">
                <a:solidFill>
                  <a:prstClr val="black"/>
                </a:solidFill>
                <a:latin typeface="Consolas"/>
              </a:rPr>
              <a:t>&lt;</a:t>
            </a:r>
            <a:r>
              <a:rPr lang="en-GB" dirty="0" err="1">
                <a:solidFill>
                  <a:srgbClr val="2B91AF"/>
                </a:solidFill>
                <a:latin typeface="Consolas"/>
              </a:rPr>
              <a:t>ISprite</a:t>
            </a:r>
            <a:r>
              <a:rPr lang="en-GB" dirty="0" smtClean="0">
                <a:solidFill>
                  <a:prstClr val="black"/>
                </a:solidFill>
                <a:latin typeface="Consolas"/>
              </a:rPr>
              <a:t>&gt;();</a:t>
            </a:r>
          </a:p>
          <a:p>
            <a:endParaRPr lang="en-GB" dirty="0">
              <a:solidFill>
                <a:prstClr val="black"/>
              </a:solidFill>
              <a:latin typeface="Consolas"/>
            </a:endParaRPr>
          </a:p>
          <a:p>
            <a:r>
              <a:rPr lang="en-GB" dirty="0" smtClean="0">
                <a:solidFill>
                  <a:prstClr val="black"/>
                </a:solidFill>
                <a:latin typeface="Consolas"/>
              </a:rPr>
              <a:t>...</a:t>
            </a:r>
          </a:p>
          <a:p>
            <a:endParaRPr lang="en-GB" dirty="0">
              <a:solidFill>
                <a:prstClr val="black"/>
              </a:solidFill>
              <a:latin typeface="Consolas"/>
            </a:endParaRPr>
          </a:p>
          <a:p>
            <a:r>
              <a:rPr lang="en-GB" dirty="0">
                <a:latin typeface="Consolas"/>
              </a:rPr>
              <a:t> </a:t>
            </a:r>
            <a:r>
              <a:rPr lang="en-GB" dirty="0">
                <a:solidFill>
                  <a:srgbClr val="2B91AF"/>
                </a:solidFill>
                <a:latin typeface="Consolas"/>
              </a:rPr>
              <a:t>Cloud</a:t>
            </a:r>
            <a:r>
              <a:rPr lang="en-GB" dirty="0">
                <a:solidFill>
                  <a:prstClr val="black"/>
                </a:solidFill>
                <a:latin typeface="Consolas"/>
              </a:rPr>
              <a:t> c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Cloud</a:t>
            </a:r>
            <a:r>
              <a:rPr lang="en-GB" dirty="0">
                <a:solidFill>
                  <a:prstClr val="black"/>
                </a:solidFill>
                <a:latin typeface="Consolas"/>
              </a:rPr>
              <a:t>(</a:t>
            </a:r>
            <a:r>
              <a:rPr lang="en-GB" dirty="0" err="1">
                <a:solidFill>
                  <a:prstClr val="black"/>
                </a:solidFill>
                <a:latin typeface="Consolas"/>
              </a:rPr>
              <a:t>cloudTexture</a:t>
            </a:r>
            <a:r>
              <a:rPr lang="en-GB" dirty="0">
                <a:solidFill>
                  <a:prstClr val="black"/>
                </a:solidFill>
                <a:latin typeface="Consolas"/>
              </a:rPr>
              <a:t>, position, speed,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cloudPop</a:t>
            </a:r>
            <a:r>
              <a:rPr lang="en-GB" dirty="0">
                <a:solidFill>
                  <a:prstClr val="black"/>
                </a:solidFill>
                <a:latin typeface="Consolas"/>
              </a:rPr>
              <a:t>);</a:t>
            </a:r>
          </a:p>
          <a:p>
            <a:r>
              <a:rPr lang="en-GB" dirty="0" err="1" smtClean="0">
                <a:solidFill>
                  <a:prstClr val="black"/>
                </a:solidFill>
                <a:latin typeface="Consolas"/>
              </a:rPr>
              <a:t>gameSprites.Add</a:t>
            </a:r>
            <a:r>
              <a:rPr lang="en-GB" dirty="0" smtClean="0">
                <a:solidFill>
                  <a:prstClr val="black"/>
                </a:solidFill>
                <a:latin typeface="Consolas"/>
              </a:rPr>
              <a:t>(c);</a:t>
            </a:r>
            <a:endParaRPr lang="en-GB" dirty="0"/>
          </a:p>
        </p:txBody>
      </p:sp>
    </p:spTree>
    <p:extLst>
      <p:ext uri="{BB962C8B-B14F-4D97-AF65-F5344CB8AC3E}">
        <p14:creationId xmlns:p14="http://schemas.microsoft.com/office/powerpoint/2010/main" val="123854247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Updating and Drawing clouds</a:t>
            </a:r>
            <a:endParaRPr lang="en-GB" dirty="0"/>
          </a:p>
        </p:txBody>
      </p:sp>
      <p:sp>
        <p:nvSpPr>
          <p:cNvPr id="3" name="Content Placeholder 2"/>
          <p:cNvSpPr>
            <a:spLocks noGrp="1"/>
          </p:cNvSpPr>
          <p:nvPr>
            <p:ph idx="1"/>
          </p:nvPr>
        </p:nvSpPr>
        <p:spPr>
          <a:xfrm>
            <a:off x="380770" y="2458387"/>
            <a:ext cx="8363938" cy="3711785"/>
          </a:xfrm>
        </p:spPr>
        <p:txBody>
          <a:bodyPr/>
          <a:lstStyle/>
          <a:p>
            <a:r>
              <a:rPr lang="en-GB" dirty="0" smtClean="0"/>
              <a:t>When the clouds are updated and drawn the program works through all the items in the list</a:t>
            </a:r>
          </a:p>
          <a:p>
            <a:r>
              <a:rPr lang="en-GB" dirty="0" smtClean="0"/>
              <a:t>The </a:t>
            </a:r>
            <a:r>
              <a:rPr lang="en-GB" dirty="0">
                <a:latin typeface="Consolas" pitchFamily="49" charset="0"/>
                <a:cs typeface="Consolas" pitchFamily="49" charset="0"/>
              </a:rPr>
              <a:t>Draw</a:t>
            </a:r>
            <a:r>
              <a:rPr lang="en-GB" dirty="0" smtClean="0"/>
              <a:t> and </a:t>
            </a:r>
            <a:r>
              <a:rPr lang="en-GB" dirty="0">
                <a:latin typeface="Consolas" pitchFamily="49" charset="0"/>
                <a:cs typeface="Consolas" pitchFamily="49" charset="0"/>
              </a:rPr>
              <a:t>Update</a:t>
            </a:r>
            <a:r>
              <a:rPr lang="en-GB" dirty="0" smtClean="0"/>
              <a:t> methods on the sprite are given a reference to the game that they are declared within</a:t>
            </a:r>
          </a:p>
          <a:p>
            <a:r>
              <a:rPr lang="en-GB" dirty="0" smtClean="0"/>
              <a:t>The parameter to </a:t>
            </a:r>
            <a:r>
              <a:rPr lang="en-GB" dirty="0">
                <a:latin typeface="Consolas" pitchFamily="49" charset="0"/>
                <a:cs typeface="Consolas" pitchFamily="49" charset="0"/>
              </a:rPr>
              <a:t>Draw</a:t>
            </a:r>
            <a:r>
              <a:rPr lang="en-GB" dirty="0" smtClean="0"/>
              <a:t> is set to </a:t>
            </a:r>
            <a:r>
              <a:rPr lang="en-GB" dirty="0">
                <a:solidFill>
                  <a:srgbClr val="042CD6"/>
                </a:solidFill>
                <a:latin typeface="Consolas" pitchFamily="49" charset="0"/>
                <a:cs typeface="Consolas" pitchFamily="49" charset="0"/>
              </a:rPr>
              <a:t>this</a:t>
            </a:r>
            <a:r>
              <a:rPr lang="en-GB" dirty="0" smtClean="0"/>
              <a:t>, the reference to the running game instance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26</a:t>
            </a:fld>
            <a:endParaRPr lang="en-US" dirty="0"/>
          </a:p>
        </p:txBody>
      </p:sp>
      <p:sp>
        <p:nvSpPr>
          <p:cNvPr id="5" name="Text Placeholder 4"/>
          <p:cNvSpPr>
            <a:spLocks noGrp="1"/>
          </p:cNvSpPr>
          <p:nvPr>
            <p:ph type="body" sz="quarter" idx="11"/>
          </p:nvPr>
        </p:nvSpPr>
        <p:spPr>
          <a:xfrm>
            <a:off x="346841" y="1403350"/>
            <a:ext cx="8403021" cy="884070"/>
          </a:xfrm>
        </p:spPr>
        <p:txBody>
          <a:bodyPr/>
          <a:lstStyle/>
          <a:p>
            <a:r>
              <a:rPr lang="en-GB" dirty="0" err="1">
                <a:solidFill>
                  <a:srgbClr val="0000FF"/>
                </a:solidFill>
                <a:latin typeface="Consolas"/>
              </a:rPr>
              <a:t>foreach</a:t>
            </a:r>
            <a:r>
              <a:rPr lang="en-GB" dirty="0">
                <a:solidFill>
                  <a:prstClr val="black"/>
                </a:solidFill>
                <a:latin typeface="Consolas"/>
              </a:rPr>
              <a:t> (</a:t>
            </a:r>
            <a:r>
              <a:rPr lang="en-GB" dirty="0" err="1">
                <a:solidFill>
                  <a:srgbClr val="2B91AF"/>
                </a:solidFill>
                <a:latin typeface="Consolas"/>
              </a:rPr>
              <a:t>ISprite</a:t>
            </a:r>
            <a:r>
              <a:rPr lang="en-GB" dirty="0">
                <a:solidFill>
                  <a:prstClr val="black"/>
                </a:solidFill>
                <a:latin typeface="Consolas"/>
              </a:rPr>
              <a:t> sprite </a:t>
            </a:r>
            <a:r>
              <a:rPr lang="en-GB" dirty="0">
                <a:solidFill>
                  <a:srgbClr val="0000FF"/>
                </a:solidFill>
                <a:latin typeface="Consolas"/>
              </a:rPr>
              <a:t>in</a:t>
            </a:r>
            <a:r>
              <a:rPr lang="en-GB" dirty="0">
                <a:solidFill>
                  <a:prstClr val="black"/>
                </a:solidFill>
                <a:latin typeface="Consolas"/>
              </a:rPr>
              <a:t> </a:t>
            </a:r>
            <a:r>
              <a:rPr lang="en-GB" dirty="0" err="1">
                <a:solidFill>
                  <a:prstClr val="black"/>
                </a:solidFill>
                <a:latin typeface="Consolas"/>
              </a:rPr>
              <a:t>gameSprites</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sprite.Draw</a:t>
            </a:r>
            <a:r>
              <a:rPr lang="en-GB" dirty="0">
                <a:solidFill>
                  <a:prstClr val="black"/>
                </a:solidFill>
                <a:latin typeface="Consolas"/>
              </a:rPr>
              <a:t>(</a:t>
            </a:r>
            <a:r>
              <a:rPr lang="en-GB" dirty="0">
                <a:solidFill>
                  <a:srgbClr val="0000FF"/>
                </a:solidFill>
                <a:latin typeface="Consolas"/>
              </a:rPr>
              <a:t>this</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2266632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Drawing layers</a:t>
            </a:r>
            <a:endParaRPr lang="en-GB" dirty="0"/>
          </a:p>
        </p:txBody>
      </p:sp>
      <p:sp>
        <p:nvSpPr>
          <p:cNvPr id="7" name="Content Placeholder 6"/>
          <p:cNvSpPr>
            <a:spLocks noGrp="1"/>
          </p:cNvSpPr>
          <p:nvPr>
            <p:ph idx="1"/>
          </p:nvPr>
        </p:nvSpPr>
        <p:spPr>
          <a:xfrm>
            <a:off x="380770" y="1371600"/>
            <a:ext cx="8363938" cy="4770537"/>
          </a:xfrm>
        </p:spPr>
        <p:txBody>
          <a:bodyPr/>
          <a:lstStyle/>
          <a:p>
            <a:r>
              <a:rPr lang="en-GB" dirty="0" smtClean="0"/>
              <a:t>We will display the various items in the game using layers</a:t>
            </a:r>
          </a:p>
          <a:p>
            <a:pPr marL="1139825" lvl="1" indent="-742950">
              <a:buFont typeface="+mj-lt"/>
              <a:buAutoNum type="arabicPeriod"/>
            </a:pPr>
            <a:r>
              <a:rPr lang="en-GB" dirty="0" smtClean="0"/>
              <a:t>Draw the video camera image</a:t>
            </a:r>
          </a:p>
          <a:p>
            <a:pPr marL="1139825" lvl="1" indent="-742950">
              <a:buFont typeface="+mj-lt"/>
              <a:buAutoNum type="arabicPeriod"/>
            </a:pPr>
            <a:r>
              <a:rPr lang="en-GB" dirty="0" smtClean="0"/>
              <a:t>Draw the landscape background </a:t>
            </a:r>
          </a:p>
          <a:p>
            <a:pPr marL="1139825" lvl="1" indent="-742950">
              <a:buFont typeface="+mj-lt"/>
              <a:buAutoNum type="arabicPeriod"/>
            </a:pPr>
            <a:r>
              <a:rPr lang="en-GB" dirty="0" smtClean="0"/>
              <a:t>Draw the pin</a:t>
            </a:r>
          </a:p>
          <a:p>
            <a:pPr marL="1139825" lvl="1" indent="-742950">
              <a:buFont typeface="+mj-lt"/>
              <a:buAutoNum type="arabicPeriod"/>
            </a:pPr>
            <a:r>
              <a:rPr lang="en-GB" dirty="0" smtClean="0"/>
              <a:t>Draw the clouds</a:t>
            </a:r>
          </a:p>
          <a:p>
            <a:r>
              <a:rPr lang="en-GB" dirty="0" smtClean="0"/>
              <a:t>The landscape background will have transparent pixels that will show the player in the image below</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27</a:t>
            </a:fld>
            <a:endParaRPr lang="en-US" dirty="0"/>
          </a:p>
        </p:txBody>
      </p:sp>
    </p:spTree>
    <p:extLst>
      <p:ext uri="{BB962C8B-B14F-4D97-AF65-F5344CB8AC3E}">
        <p14:creationId xmlns:p14="http://schemas.microsoft.com/office/powerpoint/2010/main" val="260519799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Draw method </a:t>
            </a:r>
            <a:endParaRPr lang="en-GB" dirty="0"/>
          </a:p>
        </p:txBody>
      </p:sp>
      <p:sp>
        <p:nvSpPr>
          <p:cNvPr id="3" name="Content Placeholder 2"/>
          <p:cNvSpPr>
            <a:spLocks noGrp="1"/>
          </p:cNvSpPr>
          <p:nvPr>
            <p:ph idx="1"/>
          </p:nvPr>
        </p:nvSpPr>
        <p:spPr>
          <a:xfrm>
            <a:off x="380770" y="5786202"/>
            <a:ext cx="8363938" cy="498598"/>
          </a:xfrm>
        </p:spPr>
        <p:txBody>
          <a:bodyPr/>
          <a:lstStyle/>
          <a:p>
            <a:r>
              <a:rPr lang="en-GB" dirty="0" smtClean="0"/>
              <a:t>This the method that draws all the layers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28</a:t>
            </a:fld>
            <a:endParaRPr lang="en-US" dirty="0"/>
          </a:p>
        </p:txBody>
      </p:sp>
      <p:sp>
        <p:nvSpPr>
          <p:cNvPr id="5" name="Text Placeholder 4"/>
          <p:cNvSpPr>
            <a:spLocks noGrp="1"/>
          </p:cNvSpPr>
          <p:nvPr>
            <p:ph type="body" sz="quarter" idx="11"/>
          </p:nvPr>
        </p:nvSpPr>
        <p:spPr>
          <a:xfrm>
            <a:off x="346841" y="1028600"/>
            <a:ext cx="8403021" cy="4715888"/>
          </a:xfrm>
        </p:spPr>
        <p:txBody>
          <a:bodyPr/>
          <a:lstStyle/>
          <a:p>
            <a:r>
              <a:rPr lang="en-GB" sz="2200" dirty="0">
                <a:solidFill>
                  <a:srgbClr val="0000FF"/>
                </a:solidFill>
                <a:latin typeface="Consolas"/>
              </a:rPr>
              <a:t>protected</a:t>
            </a:r>
            <a:r>
              <a:rPr lang="en-GB" sz="2200" dirty="0">
                <a:solidFill>
                  <a:prstClr val="black"/>
                </a:solidFill>
                <a:latin typeface="Consolas"/>
              </a:rPr>
              <a:t> </a:t>
            </a:r>
            <a:r>
              <a:rPr lang="en-GB" sz="2200" dirty="0">
                <a:solidFill>
                  <a:srgbClr val="0000FF"/>
                </a:solidFill>
                <a:latin typeface="Consolas"/>
              </a:rPr>
              <a:t>override</a:t>
            </a:r>
            <a:r>
              <a:rPr lang="en-GB" sz="2200" dirty="0">
                <a:solidFill>
                  <a:prstClr val="black"/>
                </a:solidFill>
                <a:latin typeface="Consolas"/>
              </a:rPr>
              <a:t> </a:t>
            </a:r>
            <a:r>
              <a:rPr lang="en-GB" sz="2200" dirty="0">
                <a:solidFill>
                  <a:srgbClr val="0000FF"/>
                </a:solidFill>
                <a:latin typeface="Consolas"/>
              </a:rPr>
              <a:t>void</a:t>
            </a:r>
            <a:r>
              <a:rPr lang="en-GB" sz="2200" dirty="0">
                <a:solidFill>
                  <a:prstClr val="black"/>
                </a:solidFill>
                <a:latin typeface="Consolas"/>
              </a:rPr>
              <a:t> Draw(</a:t>
            </a:r>
            <a:r>
              <a:rPr lang="en-GB" sz="2200" dirty="0" err="1">
                <a:solidFill>
                  <a:srgbClr val="2B91AF"/>
                </a:solidFill>
                <a:latin typeface="Consolas"/>
              </a:rPr>
              <a:t>GameTime</a:t>
            </a:r>
            <a:r>
              <a:rPr lang="en-GB" sz="2200" dirty="0">
                <a:solidFill>
                  <a:prstClr val="black"/>
                </a:solidFill>
                <a:latin typeface="Consolas"/>
              </a:rPr>
              <a:t> </a:t>
            </a:r>
            <a:r>
              <a:rPr lang="en-GB" sz="2200" dirty="0" err="1">
                <a:solidFill>
                  <a:prstClr val="black"/>
                </a:solidFill>
                <a:latin typeface="Consolas"/>
              </a:rPr>
              <a:t>gameTime</a:t>
            </a:r>
            <a:r>
              <a:rPr lang="en-GB" sz="2200" dirty="0">
                <a:solidFill>
                  <a:prstClr val="black"/>
                </a:solidFill>
                <a:latin typeface="Consolas"/>
              </a:rPr>
              <a:t>)</a:t>
            </a:r>
          </a:p>
          <a:p>
            <a:r>
              <a:rPr lang="en-GB" sz="2200" dirty="0">
                <a:solidFill>
                  <a:prstClr val="black"/>
                </a:solidFill>
                <a:latin typeface="Consolas"/>
              </a:rPr>
              <a:t>{</a:t>
            </a:r>
          </a:p>
          <a:p>
            <a:r>
              <a:rPr lang="en-GB" sz="2200" dirty="0" smtClean="0">
                <a:solidFill>
                  <a:prstClr val="black"/>
                </a:solidFill>
                <a:latin typeface="Consolas"/>
              </a:rPr>
              <a:t>    </a:t>
            </a:r>
            <a:r>
              <a:rPr lang="en-GB" sz="2200" dirty="0" err="1" smtClean="0">
                <a:solidFill>
                  <a:prstClr val="black"/>
                </a:solidFill>
                <a:latin typeface="Consolas"/>
              </a:rPr>
              <a:t>spriteBatch.Begin</a:t>
            </a:r>
            <a:r>
              <a:rPr lang="en-GB" sz="2200" dirty="0">
                <a:solidFill>
                  <a:prstClr val="black"/>
                </a:solidFill>
                <a:latin typeface="Consolas"/>
              </a:rPr>
              <a:t>();</a:t>
            </a:r>
          </a:p>
          <a:p>
            <a:r>
              <a:rPr lang="en-GB" sz="2200" dirty="0" smtClean="0">
                <a:solidFill>
                  <a:prstClr val="black"/>
                </a:solidFill>
                <a:latin typeface="Consolas"/>
              </a:rPr>
              <a:t>    </a:t>
            </a:r>
            <a:r>
              <a:rPr lang="en-GB" sz="2200" dirty="0" err="1" smtClean="0">
                <a:solidFill>
                  <a:prstClr val="black"/>
                </a:solidFill>
                <a:latin typeface="Consolas"/>
              </a:rPr>
              <a:t>spriteBatch.Draw</a:t>
            </a:r>
            <a:r>
              <a:rPr lang="en-GB" sz="2200" dirty="0" smtClean="0">
                <a:solidFill>
                  <a:prstClr val="black"/>
                </a:solidFill>
                <a:latin typeface="Consolas"/>
              </a:rPr>
              <a:t>(</a:t>
            </a:r>
            <a:r>
              <a:rPr lang="en-GB" sz="2200" dirty="0" err="1" smtClean="0">
                <a:solidFill>
                  <a:prstClr val="black"/>
                </a:solidFill>
                <a:latin typeface="Consolas"/>
              </a:rPr>
              <a:t>kinectVideoTexture</a:t>
            </a:r>
            <a:r>
              <a:rPr lang="en-GB" sz="2200" dirty="0">
                <a:solidFill>
                  <a:prstClr val="black"/>
                </a:solidFill>
                <a:latin typeface="Consolas"/>
              </a:rPr>
              <a:t>, </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a:t>
            </a:r>
            <a:r>
              <a:rPr lang="en-GB" sz="2200" dirty="0" err="1" smtClean="0">
                <a:solidFill>
                  <a:prstClr val="black"/>
                </a:solidFill>
                <a:latin typeface="Consolas"/>
              </a:rPr>
              <a:t>fullScreenRectangle</a:t>
            </a:r>
            <a:r>
              <a:rPr lang="en-GB" sz="2200" dirty="0">
                <a:solidFill>
                  <a:prstClr val="black"/>
                </a:solidFill>
                <a:latin typeface="Consolas"/>
              </a:rPr>
              <a:t>, </a:t>
            </a:r>
            <a:r>
              <a:rPr lang="en-GB" sz="2200" dirty="0" err="1">
                <a:solidFill>
                  <a:srgbClr val="2B91AF"/>
                </a:solidFill>
                <a:latin typeface="Consolas"/>
              </a:rPr>
              <a:t>Color</a:t>
            </a:r>
            <a:r>
              <a:rPr lang="en-GB" sz="2200" dirty="0" err="1">
                <a:solidFill>
                  <a:prstClr val="black"/>
                </a:solidFill>
                <a:latin typeface="Consolas"/>
              </a:rPr>
              <a:t>.White</a:t>
            </a:r>
            <a:r>
              <a:rPr lang="en-GB" sz="2200" dirty="0">
                <a:solidFill>
                  <a:prstClr val="black"/>
                </a:solidFill>
                <a:latin typeface="Consolas"/>
              </a:rPr>
              <a:t>);</a:t>
            </a:r>
          </a:p>
          <a:p>
            <a:r>
              <a:rPr lang="en-GB" sz="2200" dirty="0" smtClean="0">
                <a:solidFill>
                  <a:prstClr val="black"/>
                </a:solidFill>
                <a:latin typeface="Consolas"/>
              </a:rPr>
              <a:t>    </a:t>
            </a:r>
            <a:r>
              <a:rPr lang="en-GB" sz="2200" dirty="0" err="1" smtClean="0">
                <a:solidFill>
                  <a:prstClr val="black"/>
                </a:solidFill>
                <a:latin typeface="Consolas"/>
              </a:rPr>
              <a:t>spriteBatch.Draw</a:t>
            </a:r>
            <a:r>
              <a:rPr lang="en-GB" sz="2200" dirty="0" smtClean="0">
                <a:solidFill>
                  <a:prstClr val="black"/>
                </a:solidFill>
                <a:latin typeface="Consolas"/>
              </a:rPr>
              <a:t>(</a:t>
            </a:r>
            <a:r>
              <a:rPr lang="en-GB" sz="2200" dirty="0" err="1" smtClean="0">
                <a:solidFill>
                  <a:prstClr val="black"/>
                </a:solidFill>
                <a:latin typeface="Consolas"/>
              </a:rPr>
              <a:t>gameMaskTexture</a:t>
            </a:r>
            <a:r>
              <a:rPr lang="en-GB" sz="2200" dirty="0">
                <a:solidFill>
                  <a:prstClr val="black"/>
                </a:solidFill>
                <a:latin typeface="Consolas"/>
              </a:rPr>
              <a:t>, </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a:t>
            </a:r>
            <a:r>
              <a:rPr lang="en-GB" sz="2200" dirty="0" err="1" smtClean="0">
                <a:solidFill>
                  <a:prstClr val="black"/>
                </a:solidFill>
                <a:latin typeface="Consolas"/>
              </a:rPr>
              <a:t>fullScreenRectangle</a:t>
            </a:r>
            <a:r>
              <a:rPr lang="en-GB" sz="2200" dirty="0">
                <a:solidFill>
                  <a:prstClr val="black"/>
                </a:solidFill>
                <a:latin typeface="Consolas"/>
              </a:rPr>
              <a:t>, </a:t>
            </a:r>
            <a:r>
              <a:rPr lang="en-GB" sz="2200" dirty="0" err="1">
                <a:solidFill>
                  <a:srgbClr val="2B91AF"/>
                </a:solidFill>
                <a:latin typeface="Consolas"/>
              </a:rPr>
              <a:t>Color</a:t>
            </a:r>
            <a:r>
              <a:rPr lang="en-GB" sz="2200" dirty="0" err="1">
                <a:solidFill>
                  <a:prstClr val="black"/>
                </a:solidFill>
                <a:latin typeface="Consolas"/>
              </a:rPr>
              <a:t>.White</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srgbClr val="0000FF"/>
                </a:solidFill>
                <a:latin typeface="Consolas"/>
              </a:rPr>
              <a:t>foreach</a:t>
            </a:r>
            <a:r>
              <a:rPr lang="en-GB" sz="2200" dirty="0">
                <a:solidFill>
                  <a:prstClr val="black"/>
                </a:solidFill>
                <a:latin typeface="Consolas"/>
              </a:rPr>
              <a:t> (</a:t>
            </a:r>
            <a:r>
              <a:rPr lang="en-GB" sz="2200" dirty="0" err="1">
                <a:solidFill>
                  <a:srgbClr val="2B91AF"/>
                </a:solidFill>
                <a:latin typeface="Consolas"/>
              </a:rPr>
              <a:t>ISprite</a:t>
            </a:r>
            <a:r>
              <a:rPr lang="en-GB" sz="2200" dirty="0">
                <a:solidFill>
                  <a:prstClr val="black"/>
                </a:solidFill>
                <a:latin typeface="Consolas"/>
              </a:rPr>
              <a:t> sprite </a:t>
            </a:r>
            <a:r>
              <a:rPr lang="en-GB" sz="2200" dirty="0">
                <a:solidFill>
                  <a:srgbClr val="0000FF"/>
                </a:solidFill>
                <a:latin typeface="Consolas"/>
              </a:rPr>
              <a:t>in</a:t>
            </a:r>
            <a:r>
              <a:rPr lang="en-GB" sz="2200" dirty="0">
                <a:solidFill>
                  <a:prstClr val="black"/>
                </a:solidFill>
                <a:latin typeface="Consolas"/>
              </a:rPr>
              <a:t> </a:t>
            </a:r>
            <a:r>
              <a:rPr lang="en-GB" sz="2200" dirty="0" err="1">
                <a:solidFill>
                  <a:prstClr val="black"/>
                </a:solidFill>
                <a:latin typeface="Consolas"/>
              </a:rPr>
              <a:t>gameSprites</a:t>
            </a:r>
            <a:r>
              <a:rPr lang="en-GB" sz="2200" dirty="0">
                <a:solidFill>
                  <a:prstClr val="black"/>
                </a:solidFill>
                <a:latin typeface="Consolas"/>
              </a:rPr>
              <a:t>)</a:t>
            </a:r>
          </a:p>
          <a:p>
            <a:r>
              <a:rPr lang="en-GB" sz="2200" dirty="0">
                <a:solidFill>
                  <a:prstClr val="black"/>
                </a:solidFill>
                <a:latin typeface="Consolas"/>
              </a:rPr>
              <a:t>        </a:t>
            </a:r>
            <a:r>
              <a:rPr lang="en-GB" sz="2200" dirty="0" err="1">
                <a:solidFill>
                  <a:prstClr val="black"/>
                </a:solidFill>
                <a:latin typeface="Consolas"/>
              </a:rPr>
              <a:t>sprite.Draw</a:t>
            </a:r>
            <a:r>
              <a:rPr lang="en-GB" sz="2200" dirty="0">
                <a:solidFill>
                  <a:prstClr val="black"/>
                </a:solidFill>
                <a:latin typeface="Consolas"/>
              </a:rPr>
              <a:t>(</a:t>
            </a:r>
            <a:r>
              <a:rPr lang="en-GB" sz="2200" dirty="0">
                <a:solidFill>
                  <a:srgbClr val="0000FF"/>
                </a:solidFill>
                <a:latin typeface="Consolas"/>
              </a:rPr>
              <a:t>this</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prstClr val="black"/>
                </a:solidFill>
                <a:latin typeface="Consolas"/>
              </a:rPr>
              <a:t>spriteBatch.Draw</a:t>
            </a:r>
            <a:r>
              <a:rPr lang="en-GB" sz="2200" dirty="0">
                <a:solidFill>
                  <a:prstClr val="black"/>
                </a:solidFill>
                <a:latin typeface="Consolas"/>
              </a:rPr>
              <a:t>(</a:t>
            </a:r>
            <a:r>
              <a:rPr lang="en-GB" sz="2200" dirty="0" err="1">
                <a:solidFill>
                  <a:prstClr val="black"/>
                </a:solidFill>
                <a:latin typeface="Consolas"/>
              </a:rPr>
              <a:t>pinTexture</a:t>
            </a:r>
            <a:r>
              <a:rPr lang="en-GB" sz="2200" dirty="0">
                <a:solidFill>
                  <a:prstClr val="black"/>
                </a:solidFill>
                <a:latin typeface="Consolas"/>
              </a:rPr>
              <a:t>, </a:t>
            </a:r>
            <a:r>
              <a:rPr lang="en-GB" sz="2200" dirty="0" err="1">
                <a:solidFill>
                  <a:prstClr val="black"/>
                </a:solidFill>
                <a:latin typeface="Consolas"/>
              </a:rPr>
              <a:t>pinRectangle</a:t>
            </a:r>
            <a:r>
              <a:rPr lang="en-GB" sz="2200" dirty="0">
                <a:solidFill>
                  <a:prstClr val="black"/>
                </a:solidFill>
                <a:latin typeface="Consolas"/>
              </a:rPr>
              <a:t>, </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a:t>
            </a:r>
            <a:r>
              <a:rPr lang="en-GB" sz="2200" dirty="0" err="1" smtClean="0">
                <a:solidFill>
                  <a:srgbClr val="2B91AF"/>
                </a:solidFill>
                <a:latin typeface="Consolas"/>
              </a:rPr>
              <a:t>Color</a:t>
            </a:r>
            <a:r>
              <a:rPr lang="en-GB" sz="2200" dirty="0" err="1" smtClean="0">
                <a:solidFill>
                  <a:prstClr val="black"/>
                </a:solidFill>
                <a:latin typeface="Consolas"/>
              </a:rPr>
              <a:t>.Red</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prstClr val="black"/>
                </a:solidFill>
                <a:latin typeface="Consolas"/>
              </a:rPr>
              <a:t>spriteBatch.End</a:t>
            </a:r>
            <a:r>
              <a:rPr lang="en-GB" sz="2200" dirty="0">
                <a:solidFill>
                  <a:prstClr val="black"/>
                </a:solidFill>
                <a:latin typeface="Consolas"/>
              </a:rPr>
              <a:t>();</a:t>
            </a:r>
          </a:p>
          <a:p>
            <a:r>
              <a:rPr lang="en-GB" sz="2200" dirty="0" smtClean="0">
                <a:solidFill>
                  <a:prstClr val="black"/>
                </a:solidFill>
                <a:latin typeface="Consolas"/>
              </a:rPr>
              <a:t>}</a:t>
            </a:r>
            <a:endParaRPr lang="en-GB" sz="2200" dirty="0"/>
          </a:p>
        </p:txBody>
      </p:sp>
    </p:spTree>
    <p:extLst>
      <p:ext uri="{BB962C8B-B14F-4D97-AF65-F5344CB8AC3E}">
        <p14:creationId xmlns:p14="http://schemas.microsoft.com/office/powerpoint/2010/main" val="145711586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Draw method </a:t>
            </a:r>
            <a:endParaRPr lang="en-GB" dirty="0"/>
          </a:p>
        </p:txBody>
      </p:sp>
      <p:sp>
        <p:nvSpPr>
          <p:cNvPr id="3" name="Content Placeholder 2"/>
          <p:cNvSpPr>
            <a:spLocks noGrp="1"/>
          </p:cNvSpPr>
          <p:nvPr>
            <p:ph idx="1"/>
          </p:nvPr>
        </p:nvSpPr>
        <p:spPr>
          <a:xfrm>
            <a:off x="380770" y="5786202"/>
            <a:ext cx="8363938" cy="498598"/>
          </a:xfrm>
        </p:spPr>
        <p:txBody>
          <a:bodyPr/>
          <a:lstStyle/>
          <a:p>
            <a:r>
              <a:rPr lang="en-GB" dirty="0" smtClean="0"/>
              <a:t>Draw the video image from the camera</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29</a:t>
            </a:fld>
            <a:endParaRPr lang="en-US" dirty="0"/>
          </a:p>
        </p:txBody>
      </p:sp>
      <p:sp>
        <p:nvSpPr>
          <p:cNvPr id="5" name="Text Placeholder 4"/>
          <p:cNvSpPr>
            <a:spLocks noGrp="1"/>
          </p:cNvSpPr>
          <p:nvPr>
            <p:ph type="body" sz="quarter" idx="11"/>
          </p:nvPr>
        </p:nvSpPr>
        <p:spPr>
          <a:xfrm>
            <a:off x="346841" y="1028600"/>
            <a:ext cx="8403021" cy="4715888"/>
          </a:xfrm>
        </p:spPr>
        <p:txBody>
          <a:bodyPr/>
          <a:lstStyle/>
          <a:p>
            <a:r>
              <a:rPr lang="en-GB" sz="2200" dirty="0">
                <a:solidFill>
                  <a:srgbClr val="0000FF"/>
                </a:solidFill>
                <a:latin typeface="Consolas"/>
              </a:rPr>
              <a:t>protected</a:t>
            </a:r>
            <a:r>
              <a:rPr lang="en-GB" sz="2200" dirty="0">
                <a:solidFill>
                  <a:prstClr val="black"/>
                </a:solidFill>
                <a:latin typeface="Consolas"/>
              </a:rPr>
              <a:t> </a:t>
            </a:r>
            <a:r>
              <a:rPr lang="en-GB" sz="2200" dirty="0">
                <a:solidFill>
                  <a:srgbClr val="0000FF"/>
                </a:solidFill>
                <a:latin typeface="Consolas"/>
              </a:rPr>
              <a:t>override</a:t>
            </a:r>
            <a:r>
              <a:rPr lang="en-GB" sz="2200" dirty="0">
                <a:solidFill>
                  <a:prstClr val="black"/>
                </a:solidFill>
                <a:latin typeface="Consolas"/>
              </a:rPr>
              <a:t> </a:t>
            </a:r>
            <a:r>
              <a:rPr lang="en-GB" sz="2200" dirty="0">
                <a:solidFill>
                  <a:srgbClr val="0000FF"/>
                </a:solidFill>
                <a:latin typeface="Consolas"/>
              </a:rPr>
              <a:t>void</a:t>
            </a:r>
            <a:r>
              <a:rPr lang="en-GB" sz="2200" dirty="0">
                <a:solidFill>
                  <a:prstClr val="black"/>
                </a:solidFill>
                <a:latin typeface="Consolas"/>
              </a:rPr>
              <a:t> Draw(</a:t>
            </a:r>
            <a:r>
              <a:rPr lang="en-GB" sz="2200" dirty="0" err="1">
                <a:solidFill>
                  <a:srgbClr val="2B91AF"/>
                </a:solidFill>
                <a:latin typeface="Consolas"/>
              </a:rPr>
              <a:t>GameTime</a:t>
            </a:r>
            <a:r>
              <a:rPr lang="en-GB" sz="2200" dirty="0">
                <a:solidFill>
                  <a:prstClr val="black"/>
                </a:solidFill>
                <a:latin typeface="Consolas"/>
              </a:rPr>
              <a:t> </a:t>
            </a:r>
            <a:r>
              <a:rPr lang="en-GB" sz="2200" dirty="0" err="1">
                <a:solidFill>
                  <a:prstClr val="black"/>
                </a:solidFill>
                <a:latin typeface="Consolas"/>
              </a:rPr>
              <a:t>gameTime</a:t>
            </a:r>
            <a:r>
              <a:rPr lang="en-GB" sz="2200" dirty="0">
                <a:solidFill>
                  <a:prstClr val="black"/>
                </a:solidFill>
                <a:latin typeface="Consolas"/>
              </a:rPr>
              <a:t>)</a:t>
            </a:r>
          </a:p>
          <a:p>
            <a:r>
              <a:rPr lang="en-GB" sz="2200" dirty="0">
                <a:solidFill>
                  <a:prstClr val="black"/>
                </a:solidFill>
                <a:latin typeface="Consolas"/>
              </a:rPr>
              <a:t>{</a:t>
            </a:r>
          </a:p>
          <a:p>
            <a:r>
              <a:rPr lang="en-GB" sz="2200" dirty="0" smtClean="0">
                <a:solidFill>
                  <a:prstClr val="black"/>
                </a:solidFill>
                <a:latin typeface="Consolas"/>
              </a:rPr>
              <a:t>    </a:t>
            </a:r>
            <a:r>
              <a:rPr lang="en-GB" sz="2200" dirty="0" err="1" smtClean="0">
                <a:solidFill>
                  <a:prstClr val="black"/>
                </a:solidFill>
                <a:latin typeface="Consolas"/>
              </a:rPr>
              <a:t>spriteBatch.Begin</a:t>
            </a:r>
            <a:r>
              <a:rPr lang="en-GB" sz="2200" dirty="0">
                <a:solidFill>
                  <a:prstClr val="black"/>
                </a:solidFill>
                <a:latin typeface="Consolas"/>
              </a:rPr>
              <a:t>();</a:t>
            </a:r>
          </a:p>
          <a:p>
            <a:r>
              <a:rPr lang="en-GB" sz="2200" dirty="0" smtClean="0">
                <a:solidFill>
                  <a:prstClr val="black"/>
                </a:solidFill>
                <a:latin typeface="Consolas"/>
              </a:rPr>
              <a:t>    </a:t>
            </a:r>
            <a:r>
              <a:rPr lang="en-GB" sz="2200" dirty="0" err="1" smtClean="0">
                <a:solidFill>
                  <a:prstClr val="black"/>
                </a:solidFill>
                <a:latin typeface="Consolas"/>
              </a:rPr>
              <a:t>spriteBatch.Draw</a:t>
            </a:r>
            <a:r>
              <a:rPr lang="en-GB" sz="2200" dirty="0" smtClean="0">
                <a:solidFill>
                  <a:prstClr val="black"/>
                </a:solidFill>
                <a:latin typeface="Consolas"/>
              </a:rPr>
              <a:t>(</a:t>
            </a:r>
            <a:r>
              <a:rPr lang="en-GB" sz="2200" dirty="0" err="1" smtClean="0">
                <a:solidFill>
                  <a:prstClr val="black"/>
                </a:solidFill>
                <a:latin typeface="Consolas"/>
              </a:rPr>
              <a:t>kinectVideoTexture</a:t>
            </a:r>
            <a:r>
              <a:rPr lang="en-GB" sz="2200" dirty="0">
                <a:solidFill>
                  <a:prstClr val="black"/>
                </a:solidFill>
                <a:latin typeface="Consolas"/>
              </a:rPr>
              <a:t>, </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a:t>
            </a:r>
            <a:r>
              <a:rPr lang="en-GB" sz="2200" dirty="0" err="1" smtClean="0">
                <a:solidFill>
                  <a:prstClr val="black"/>
                </a:solidFill>
                <a:latin typeface="Consolas"/>
              </a:rPr>
              <a:t>fullScreenRectangle</a:t>
            </a:r>
            <a:r>
              <a:rPr lang="en-GB" sz="2200" dirty="0">
                <a:solidFill>
                  <a:prstClr val="black"/>
                </a:solidFill>
                <a:latin typeface="Consolas"/>
              </a:rPr>
              <a:t>, </a:t>
            </a:r>
            <a:r>
              <a:rPr lang="en-GB" sz="2200" dirty="0" err="1">
                <a:solidFill>
                  <a:srgbClr val="2B91AF"/>
                </a:solidFill>
                <a:latin typeface="Consolas"/>
              </a:rPr>
              <a:t>Color</a:t>
            </a:r>
            <a:r>
              <a:rPr lang="en-GB" sz="2200" dirty="0" err="1">
                <a:solidFill>
                  <a:prstClr val="black"/>
                </a:solidFill>
                <a:latin typeface="Consolas"/>
              </a:rPr>
              <a:t>.White</a:t>
            </a:r>
            <a:r>
              <a:rPr lang="en-GB" sz="2200" dirty="0">
                <a:solidFill>
                  <a:prstClr val="black"/>
                </a:solidFill>
                <a:latin typeface="Consolas"/>
              </a:rPr>
              <a:t>);</a:t>
            </a:r>
          </a:p>
          <a:p>
            <a:r>
              <a:rPr lang="en-GB" sz="2200" dirty="0" smtClean="0">
                <a:solidFill>
                  <a:prstClr val="black"/>
                </a:solidFill>
                <a:latin typeface="Consolas"/>
              </a:rPr>
              <a:t>    </a:t>
            </a:r>
            <a:r>
              <a:rPr lang="en-GB" sz="2200" dirty="0" err="1" smtClean="0">
                <a:solidFill>
                  <a:prstClr val="black"/>
                </a:solidFill>
                <a:latin typeface="Consolas"/>
              </a:rPr>
              <a:t>spriteBatch.Draw</a:t>
            </a:r>
            <a:r>
              <a:rPr lang="en-GB" sz="2200" dirty="0" smtClean="0">
                <a:solidFill>
                  <a:prstClr val="black"/>
                </a:solidFill>
                <a:latin typeface="Consolas"/>
              </a:rPr>
              <a:t>(</a:t>
            </a:r>
            <a:r>
              <a:rPr lang="en-GB" sz="2200" dirty="0" err="1" smtClean="0">
                <a:solidFill>
                  <a:prstClr val="black"/>
                </a:solidFill>
                <a:latin typeface="Consolas"/>
              </a:rPr>
              <a:t>gameMaskTexture</a:t>
            </a:r>
            <a:r>
              <a:rPr lang="en-GB" sz="2200" dirty="0">
                <a:solidFill>
                  <a:prstClr val="black"/>
                </a:solidFill>
                <a:latin typeface="Consolas"/>
              </a:rPr>
              <a:t>, </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a:t>
            </a:r>
            <a:r>
              <a:rPr lang="en-GB" sz="2200" dirty="0" err="1" smtClean="0">
                <a:solidFill>
                  <a:prstClr val="black"/>
                </a:solidFill>
                <a:latin typeface="Consolas"/>
              </a:rPr>
              <a:t>fullScreenRectangle</a:t>
            </a:r>
            <a:r>
              <a:rPr lang="en-GB" sz="2200" dirty="0">
                <a:solidFill>
                  <a:prstClr val="black"/>
                </a:solidFill>
                <a:latin typeface="Consolas"/>
              </a:rPr>
              <a:t>, </a:t>
            </a:r>
            <a:r>
              <a:rPr lang="en-GB" sz="2200" dirty="0" err="1">
                <a:solidFill>
                  <a:srgbClr val="2B91AF"/>
                </a:solidFill>
                <a:latin typeface="Consolas"/>
              </a:rPr>
              <a:t>Color</a:t>
            </a:r>
            <a:r>
              <a:rPr lang="en-GB" sz="2200" dirty="0" err="1">
                <a:solidFill>
                  <a:prstClr val="black"/>
                </a:solidFill>
                <a:latin typeface="Consolas"/>
              </a:rPr>
              <a:t>.White</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srgbClr val="0000FF"/>
                </a:solidFill>
                <a:latin typeface="Consolas"/>
              </a:rPr>
              <a:t>foreach</a:t>
            </a:r>
            <a:r>
              <a:rPr lang="en-GB" sz="2200" dirty="0">
                <a:solidFill>
                  <a:prstClr val="black"/>
                </a:solidFill>
                <a:latin typeface="Consolas"/>
              </a:rPr>
              <a:t> (</a:t>
            </a:r>
            <a:r>
              <a:rPr lang="en-GB" sz="2200" dirty="0" err="1">
                <a:solidFill>
                  <a:srgbClr val="2B91AF"/>
                </a:solidFill>
                <a:latin typeface="Consolas"/>
              </a:rPr>
              <a:t>ISprite</a:t>
            </a:r>
            <a:r>
              <a:rPr lang="en-GB" sz="2200" dirty="0">
                <a:solidFill>
                  <a:prstClr val="black"/>
                </a:solidFill>
                <a:latin typeface="Consolas"/>
              </a:rPr>
              <a:t> sprite </a:t>
            </a:r>
            <a:r>
              <a:rPr lang="en-GB" sz="2200" dirty="0">
                <a:solidFill>
                  <a:srgbClr val="0000FF"/>
                </a:solidFill>
                <a:latin typeface="Consolas"/>
              </a:rPr>
              <a:t>in</a:t>
            </a:r>
            <a:r>
              <a:rPr lang="en-GB" sz="2200" dirty="0">
                <a:solidFill>
                  <a:prstClr val="black"/>
                </a:solidFill>
                <a:latin typeface="Consolas"/>
              </a:rPr>
              <a:t> </a:t>
            </a:r>
            <a:r>
              <a:rPr lang="en-GB" sz="2200" dirty="0" err="1">
                <a:solidFill>
                  <a:prstClr val="black"/>
                </a:solidFill>
                <a:latin typeface="Consolas"/>
              </a:rPr>
              <a:t>gameSprites</a:t>
            </a:r>
            <a:r>
              <a:rPr lang="en-GB" sz="2200" dirty="0">
                <a:solidFill>
                  <a:prstClr val="black"/>
                </a:solidFill>
                <a:latin typeface="Consolas"/>
              </a:rPr>
              <a:t>)</a:t>
            </a:r>
          </a:p>
          <a:p>
            <a:r>
              <a:rPr lang="en-GB" sz="2200" dirty="0">
                <a:solidFill>
                  <a:prstClr val="black"/>
                </a:solidFill>
                <a:latin typeface="Consolas"/>
              </a:rPr>
              <a:t>        </a:t>
            </a:r>
            <a:r>
              <a:rPr lang="en-GB" sz="2200" dirty="0" err="1">
                <a:solidFill>
                  <a:prstClr val="black"/>
                </a:solidFill>
                <a:latin typeface="Consolas"/>
              </a:rPr>
              <a:t>sprite.Draw</a:t>
            </a:r>
            <a:r>
              <a:rPr lang="en-GB" sz="2200" dirty="0">
                <a:solidFill>
                  <a:prstClr val="black"/>
                </a:solidFill>
                <a:latin typeface="Consolas"/>
              </a:rPr>
              <a:t>(</a:t>
            </a:r>
            <a:r>
              <a:rPr lang="en-GB" sz="2200" dirty="0">
                <a:solidFill>
                  <a:srgbClr val="0000FF"/>
                </a:solidFill>
                <a:latin typeface="Consolas"/>
              </a:rPr>
              <a:t>this</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prstClr val="black"/>
                </a:solidFill>
                <a:latin typeface="Consolas"/>
              </a:rPr>
              <a:t>spriteBatch.Draw</a:t>
            </a:r>
            <a:r>
              <a:rPr lang="en-GB" sz="2200" dirty="0">
                <a:solidFill>
                  <a:prstClr val="black"/>
                </a:solidFill>
                <a:latin typeface="Consolas"/>
              </a:rPr>
              <a:t>(</a:t>
            </a:r>
            <a:r>
              <a:rPr lang="en-GB" sz="2200" dirty="0" err="1">
                <a:solidFill>
                  <a:prstClr val="black"/>
                </a:solidFill>
                <a:latin typeface="Consolas"/>
              </a:rPr>
              <a:t>pinTexture</a:t>
            </a:r>
            <a:r>
              <a:rPr lang="en-GB" sz="2200" dirty="0">
                <a:solidFill>
                  <a:prstClr val="black"/>
                </a:solidFill>
                <a:latin typeface="Consolas"/>
              </a:rPr>
              <a:t>, </a:t>
            </a:r>
            <a:r>
              <a:rPr lang="en-GB" sz="2200" dirty="0" err="1">
                <a:solidFill>
                  <a:prstClr val="black"/>
                </a:solidFill>
                <a:latin typeface="Consolas"/>
              </a:rPr>
              <a:t>pinRectangle</a:t>
            </a:r>
            <a:r>
              <a:rPr lang="en-GB" sz="2200" dirty="0">
                <a:solidFill>
                  <a:prstClr val="black"/>
                </a:solidFill>
                <a:latin typeface="Consolas"/>
              </a:rPr>
              <a:t>, </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a:t>
            </a:r>
            <a:r>
              <a:rPr lang="en-GB" sz="2200" dirty="0" err="1" smtClean="0">
                <a:solidFill>
                  <a:srgbClr val="2B91AF"/>
                </a:solidFill>
                <a:latin typeface="Consolas"/>
              </a:rPr>
              <a:t>Color</a:t>
            </a:r>
            <a:r>
              <a:rPr lang="en-GB" sz="2200" dirty="0" err="1" smtClean="0">
                <a:solidFill>
                  <a:prstClr val="black"/>
                </a:solidFill>
                <a:latin typeface="Consolas"/>
              </a:rPr>
              <a:t>.Red</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prstClr val="black"/>
                </a:solidFill>
                <a:latin typeface="Consolas"/>
              </a:rPr>
              <a:t>spriteBatch.End</a:t>
            </a:r>
            <a:r>
              <a:rPr lang="en-GB" sz="2200" dirty="0">
                <a:solidFill>
                  <a:prstClr val="black"/>
                </a:solidFill>
                <a:latin typeface="Consolas"/>
              </a:rPr>
              <a:t>();</a:t>
            </a:r>
          </a:p>
          <a:p>
            <a:r>
              <a:rPr lang="en-GB" sz="2200" dirty="0" smtClean="0">
                <a:solidFill>
                  <a:prstClr val="black"/>
                </a:solidFill>
                <a:latin typeface="Consolas"/>
              </a:rPr>
              <a:t>}</a:t>
            </a:r>
            <a:endParaRPr lang="en-GB" sz="2200" dirty="0"/>
          </a:p>
        </p:txBody>
      </p:sp>
      <p:sp>
        <p:nvSpPr>
          <p:cNvPr id="6" name="Rectangle 5"/>
          <p:cNvSpPr/>
          <p:nvPr/>
        </p:nvSpPr>
        <p:spPr bwMode="auto">
          <a:xfrm>
            <a:off x="929390" y="2098626"/>
            <a:ext cx="7000407" cy="749505"/>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134415530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Augmented Reality</a:t>
            </a:r>
            <a:endParaRPr lang="en-GB" dirty="0"/>
          </a:p>
        </p:txBody>
      </p:sp>
      <p:sp>
        <p:nvSpPr>
          <p:cNvPr id="3" name="Content Placeholder 2"/>
          <p:cNvSpPr>
            <a:spLocks noGrp="1"/>
          </p:cNvSpPr>
          <p:nvPr>
            <p:ph idx="1"/>
          </p:nvPr>
        </p:nvSpPr>
        <p:spPr>
          <a:xfrm>
            <a:off x="380770" y="1371600"/>
            <a:ext cx="8363938" cy="4819781"/>
          </a:xfrm>
        </p:spPr>
        <p:txBody>
          <a:bodyPr/>
          <a:lstStyle/>
          <a:p>
            <a:r>
              <a:rPr lang="en-GB" dirty="0" smtClean="0"/>
              <a:t>Augmented reality mixes data from the real world with computer generated artefacts</a:t>
            </a:r>
          </a:p>
          <a:p>
            <a:r>
              <a:rPr lang="en-GB" dirty="0" smtClean="0"/>
              <a:t>It provides the user with a view of a world that contains both computer drawn and real elements</a:t>
            </a:r>
          </a:p>
          <a:p>
            <a:r>
              <a:rPr lang="en-GB" dirty="0" smtClean="0"/>
              <a:t>The Kinect is a very useful tool for augmented reality</a:t>
            </a:r>
          </a:p>
          <a:p>
            <a:r>
              <a:rPr lang="en-GB" dirty="0" smtClean="0"/>
              <a:t>It provides a view of the world (video) and a way of locating objects in it (depth sensor)</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a:t>
            </a:fld>
            <a:endParaRPr lang="en-US" dirty="0"/>
          </a:p>
        </p:txBody>
      </p:sp>
    </p:spTree>
    <p:extLst>
      <p:ext uri="{BB962C8B-B14F-4D97-AF65-F5344CB8AC3E}">
        <p14:creationId xmlns:p14="http://schemas.microsoft.com/office/powerpoint/2010/main" val="199618781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Draw method </a:t>
            </a:r>
            <a:endParaRPr lang="en-GB" dirty="0"/>
          </a:p>
        </p:txBody>
      </p:sp>
      <p:sp>
        <p:nvSpPr>
          <p:cNvPr id="3" name="Content Placeholder 2"/>
          <p:cNvSpPr>
            <a:spLocks noGrp="1"/>
          </p:cNvSpPr>
          <p:nvPr>
            <p:ph idx="1"/>
          </p:nvPr>
        </p:nvSpPr>
        <p:spPr>
          <a:xfrm>
            <a:off x="380770" y="5786202"/>
            <a:ext cx="8363938" cy="498598"/>
          </a:xfrm>
        </p:spPr>
        <p:txBody>
          <a:bodyPr/>
          <a:lstStyle/>
          <a:p>
            <a:r>
              <a:rPr lang="en-GB" dirty="0" smtClean="0"/>
              <a:t>Draw the game image mask</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30</a:t>
            </a:fld>
            <a:endParaRPr lang="en-US" dirty="0"/>
          </a:p>
        </p:txBody>
      </p:sp>
      <p:sp>
        <p:nvSpPr>
          <p:cNvPr id="5" name="Text Placeholder 4"/>
          <p:cNvSpPr>
            <a:spLocks noGrp="1"/>
          </p:cNvSpPr>
          <p:nvPr>
            <p:ph type="body" sz="quarter" idx="11"/>
          </p:nvPr>
        </p:nvSpPr>
        <p:spPr>
          <a:xfrm>
            <a:off x="346841" y="1028600"/>
            <a:ext cx="8403021" cy="4715888"/>
          </a:xfrm>
        </p:spPr>
        <p:txBody>
          <a:bodyPr/>
          <a:lstStyle/>
          <a:p>
            <a:r>
              <a:rPr lang="en-GB" sz="2200" dirty="0">
                <a:solidFill>
                  <a:srgbClr val="0000FF"/>
                </a:solidFill>
                <a:latin typeface="Consolas"/>
              </a:rPr>
              <a:t>protected</a:t>
            </a:r>
            <a:r>
              <a:rPr lang="en-GB" sz="2200" dirty="0">
                <a:solidFill>
                  <a:prstClr val="black"/>
                </a:solidFill>
                <a:latin typeface="Consolas"/>
              </a:rPr>
              <a:t> </a:t>
            </a:r>
            <a:r>
              <a:rPr lang="en-GB" sz="2200" dirty="0">
                <a:solidFill>
                  <a:srgbClr val="0000FF"/>
                </a:solidFill>
                <a:latin typeface="Consolas"/>
              </a:rPr>
              <a:t>override</a:t>
            </a:r>
            <a:r>
              <a:rPr lang="en-GB" sz="2200" dirty="0">
                <a:solidFill>
                  <a:prstClr val="black"/>
                </a:solidFill>
                <a:latin typeface="Consolas"/>
              </a:rPr>
              <a:t> </a:t>
            </a:r>
            <a:r>
              <a:rPr lang="en-GB" sz="2200" dirty="0">
                <a:solidFill>
                  <a:srgbClr val="0000FF"/>
                </a:solidFill>
                <a:latin typeface="Consolas"/>
              </a:rPr>
              <a:t>void</a:t>
            </a:r>
            <a:r>
              <a:rPr lang="en-GB" sz="2200" dirty="0">
                <a:solidFill>
                  <a:prstClr val="black"/>
                </a:solidFill>
                <a:latin typeface="Consolas"/>
              </a:rPr>
              <a:t> Draw(</a:t>
            </a:r>
            <a:r>
              <a:rPr lang="en-GB" sz="2200" dirty="0" err="1">
                <a:solidFill>
                  <a:srgbClr val="2B91AF"/>
                </a:solidFill>
                <a:latin typeface="Consolas"/>
              </a:rPr>
              <a:t>GameTime</a:t>
            </a:r>
            <a:r>
              <a:rPr lang="en-GB" sz="2200" dirty="0">
                <a:solidFill>
                  <a:prstClr val="black"/>
                </a:solidFill>
                <a:latin typeface="Consolas"/>
              </a:rPr>
              <a:t> </a:t>
            </a:r>
            <a:r>
              <a:rPr lang="en-GB" sz="2200" dirty="0" err="1">
                <a:solidFill>
                  <a:prstClr val="black"/>
                </a:solidFill>
                <a:latin typeface="Consolas"/>
              </a:rPr>
              <a:t>gameTime</a:t>
            </a:r>
            <a:r>
              <a:rPr lang="en-GB" sz="2200" dirty="0">
                <a:solidFill>
                  <a:prstClr val="black"/>
                </a:solidFill>
                <a:latin typeface="Consolas"/>
              </a:rPr>
              <a:t>)</a:t>
            </a:r>
          </a:p>
          <a:p>
            <a:r>
              <a:rPr lang="en-GB" sz="2200" dirty="0">
                <a:solidFill>
                  <a:prstClr val="black"/>
                </a:solidFill>
                <a:latin typeface="Consolas"/>
              </a:rPr>
              <a:t>{</a:t>
            </a:r>
          </a:p>
          <a:p>
            <a:r>
              <a:rPr lang="en-GB" sz="2200" dirty="0" smtClean="0">
                <a:solidFill>
                  <a:prstClr val="black"/>
                </a:solidFill>
                <a:latin typeface="Consolas"/>
              </a:rPr>
              <a:t>    </a:t>
            </a:r>
            <a:r>
              <a:rPr lang="en-GB" sz="2200" dirty="0" err="1" smtClean="0">
                <a:solidFill>
                  <a:prstClr val="black"/>
                </a:solidFill>
                <a:latin typeface="Consolas"/>
              </a:rPr>
              <a:t>spriteBatch.Begin</a:t>
            </a:r>
            <a:r>
              <a:rPr lang="en-GB" sz="2200" dirty="0">
                <a:solidFill>
                  <a:prstClr val="black"/>
                </a:solidFill>
                <a:latin typeface="Consolas"/>
              </a:rPr>
              <a:t>();</a:t>
            </a:r>
          </a:p>
          <a:p>
            <a:r>
              <a:rPr lang="en-GB" sz="2200" dirty="0" smtClean="0">
                <a:solidFill>
                  <a:prstClr val="black"/>
                </a:solidFill>
                <a:latin typeface="Consolas"/>
              </a:rPr>
              <a:t>    </a:t>
            </a:r>
            <a:r>
              <a:rPr lang="en-GB" sz="2200" dirty="0" err="1" smtClean="0">
                <a:solidFill>
                  <a:prstClr val="black"/>
                </a:solidFill>
                <a:latin typeface="Consolas"/>
              </a:rPr>
              <a:t>spriteBatch.Draw</a:t>
            </a:r>
            <a:r>
              <a:rPr lang="en-GB" sz="2200" dirty="0" smtClean="0">
                <a:solidFill>
                  <a:prstClr val="black"/>
                </a:solidFill>
                <a:latin typeface="Consolas"/>
              </a:rPr>
              <a:t>(</a:t>
            </a:r>
            <a:r>
              <a:rPr lang="en-GB" sz="2200" dirty="0" err="1" smtClean="0">
                <a:solidFill>
                  <a:prstClr val="black"/>
                </a:solidFill>
                <a:latin typeface="Consolas"/>
              </a:rPr>
              <a:t>kinectVideoTexture</a:t>
            </a:r>
            <a:r>
              <a:rPr lang="en-GB" sz="2200" dirty="0">
                <a:solidFill>
                  <a:prstClr val="black"/>
                </a:solidFill>
                <a:latin typeface="Consolas"/>
              </a:rPr>
              <a:t>, </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a:t>
            </a:r>
            <a:r>
              <a:rPr lang="en-GB" sz="2200" dirty="0" err="1" smtClean="0">
                <a:solidFill>
                  <a:prstClr val="black"/>
                </a:solidFill>
                <a:latin typeface="Consolas"/>
              </a:rPr>
              <a:t>fullScreenRectangle</a:t>
            </a:r>
            <a:r>
              <a:rPr lang="en-GB" sz="2200" dirty="0">
                <a:solidFill>
                  <a:prstClr val="black"/>
                </a:solidFill>
                <a:latin typeface="Consolas"/>
              </a:rPr>
              <a:t>, </a:t>
            </a:r>
            <a:r>
              <a:rPr lang="en-GB" sz="2200" dirty="0" err="1">
                <a:solidFill>
                  <a:srgbClr val="2B91AF"/>
                </a:solidFill>
                <a:latin typeface="Consolas"/>
              </a:rPr>
              <a:t>Color</a:t>
            </a:r>
            <a:r>
              <a:rPr lang="en-GB" sz="2200" dirty="0" err="1">
                <a:solidFill>
                  <a:prstClr val="black"/>
                </a:solidFill>
                <a:latin typeface="Consolas"/>
              </a:rPr>
              <a:t>.White</a:t>
            </a:r>
            <a:r>
              <a:rPr lang="en-GB" sz="2200" dirty="0">
                <a:solidFill>
                  <a:prstClr val="black"/>
                </a:solidFill>
                <a:latin typeface="Consolas"/>
              </a:rPr>
              <a:t>);</a:t>
            </a:r>
          </a:p>
          <a:p>
            <a:r>
              <a:rPr lang="en-GB" sz="2200" dirty="0" smtClean="0">
                <a:solidFill>
                  <a:prstClr val="black"/>
                </a:solidFill>
                <a:latin typeface="Consolas"/>
              </a:rPr>
              <a:t>    </a:t>
            </a:r>
            <a:r>
              <a:rPr lang="en-GB" sz="2200" dirty="0" err="1" smtClean="0">
                <a:solidFill>
                  <a:prstClr val="black"/>
                </a:solidFill>
                <a:latin typeface="Consolas"/>
              </a:rPr>
              <a:t>spriteBatch.Draw</a:t>
            </a:r>
            <a:r>
              <a:rPr lang="en-GB" sz="2200" dirty="0" smtClean="0">
                <a:solidFill>
                  <a:prstClr val="black"/>
                </a:solidFill>
                <a:latin typeface="Consolas"/>
              </a:rPr>
              <a:t>(</a:t>
            </a:r>
            <a:r>
              <a:rPr lang="en-GB" sz="2200" dirty="0" err="1" smtClean="0">
                <a:solidFill>
                  <a:prstClr val="black"/>
                </a:solidFill>
                <a:latin typeface="Consolas"/>
              </a:rPr>
              <a:t>gameMaskTexture</a:t>
            </a:r>
            <a:r>
              <a:rPr lang="en-GB" sz="2200" dirty="0">
                <a:solidFill>
                  <a:prstClr val="black"/>
                </a:solidFill>
                <a:latin typeface="Consolas"/>
              </a:rPr>
              <a:t>, </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a:t>
            </a:r>
            <a:r>
              <a:rPr lang="en-GB" sz="2200" dirty="0" err="1" smtClean="0">
                <a:solidFill>
                  <a:prstClr val="black"/>
                </a:solidFill>
                <a:latin typeface="Consolas"/>
              </a:rPr>
              <a:t>fullScreenRectangle</a:t>
            </a:r>
            <a:r>
              <a:rPr lang="en-GB" sz="2200" dirty="0">
                <a:solidFill>
                  <a:prstClr val="black"/>
                </a:solidFill>
                <a:latin typeface="Consolas"/>
              </a:rPr>
              <a:t>, </a:t>
            </a:r>
            <a:r>
              <a:rPr lang="en-GB" sz="2200" dirty="0" err="1">
                <a:solidFill>
                  <a:srgbClr val="2B91AF"/>
                </a:solidFill>
                <a:latin typeface="Consolas"/>
              </a:rPr>
              <a:t>Color</a:t>
            </a:r>
            <a:r>
              <a:rPr lang="en-GB" sz="2200" dirty="0" err="1">
                <a:solidFill>
                  <a:prstClr val="black"/>
                </a:solidFill>
                <a:latin typeface="Consolas"/>
              </a:rPr>
              <a:t>.White</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srgbClr val="0000FF"/>
                </a:solidFill>
                <a:latin typeface="Consolas"/>
              </a:rPr>
              <a:t>foreach</a:t>
            </a:r>
            <a:r>
              <a:rPr lang="en-GB" sz="2200" dirty="0">
                <a:solidFill>
                  <a:prstClr val="black"/>
                </a:solidFill>
                <a:latin typeface="Consolas"/>
              </a:rPr>
              <a:t> (</a:t>
            </a:r>
            <a:r>
              <a:rPr lang="en-GB" sz="2200" dirty="0" err="1">
                <a:solidFill>
                  <a:srgbClr val="2B91AF"/>
                </a:solidFill>
                <a:latin typeface="Consolas"/>
              </a:rPr>
              <a:t>ISprite</a:t>
            </a:r>
            <a:r>
              <a:rPr lang="en-GB" sz="2200" dirty="0">
                <a:solidFill>
                  <a:prstClr val="black"/>
                </a:solidFill>
                <a:latin typeface="Consolas"/>
              </a:rPr>
              <a:t> sprite </a:t>
            </a:r>
            <a:r>
              <a:rPr lang="en-GB" sz="2200" dirty="0">
                <a:solidFill>
                  <a:srgbClr val="0000FF"/>
                </a:solidFill>
                <a:latin typeface="Consolas"/>
              </a:rPr>
              <a:t>in</a:t>
            </a:r>
            <a:r>
              <a:rPr lang="en-GB" sz="2200" dirty="0">
                <a:solidFill>
                  <a:prstClr val="black"/>
                </a:solidFill>
                <a:latin typeface="Consolas"/>
              </a:rPr>
              <a:t> </a:t>
            </a:r>
            <a:r>
              <a:rPr lang="en-GB" sz="2200" dirty="0" err="1">
                <a:solidFill>
                  <a:prstClr val="black"/>
                </a:solidFill>
                <a:latin typeface="Consolas"/>
              </a:rPr>
              <a:t>gameSprites</a:t>
            </a:r>
            <a:r>
              <a:rPr lang="en-GB" sz="2200" dirty="0">
                <a:solidFill>
                  <a:prstClr val="black"/>
                </a:solidFill>
                <a:latin typeface="Consolas"/>
              </a:rPr>
              <a:t>)</a:t>
            </a:r>
          </a:p>
          <a:p>
            <a:r>
              <a:rPr lang="en-GB" sz="2200" dirty="0">
                <a:solidFill>
                  <a:prstClr val="black"/>
                </a:solidFill>
                <a:latin typeface="Consolas"/>
              </a:rPr>
              <a:t>        </a:t>
            </a:r>
            <a:r>
              <a:rPr lang="en-GB" sz="2200" dirty="0" err="1">
                <a:solidFill>
                  <a:prstClr val="black"/>
                </a:solidFill>
                <a:latin typeface="Consolas"/>
              </a:rPr>
              <a:t>sprite.Draw</a:t>
            </a:r>
            <a:r>
              <a:rPr lang="en-GB" sz="2200" dirty="0">
                <a:solidFill>
                  <a:prstClr val="black"/>
                </a:solidFill>
                <a:latin typeface="Consolas"/>
              </a:rPr>
              <a:t>(</a:t>
            </a:r>
            <a:r>
              <a:rPr lang="en-GB" sz="2200" dirty="0">
                <a:solidFill>
                  <a:srgbClr val="0000FF"/>
                </a:solidFill>
                <a:latin typeface="Consolas"/>
              </a:rPr>
              <a:t>this</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prstClr val="black"/>
                </a:solidFill>
                <a:latin typeface="Consolas"/>
              </a:rPr>
              <a:t>spriteBatch.Draw</a:t>
            </a:r>
            <a:r>
              <a:rPr lang="en-GB" sz="2200" dirty="0">
                <a:solidFill>
                  <a:prstClr val="black"/>
                </a:solidFill>
                <a:latin typeface="Consolas"/>
              </a:rPr>
              <a:t>(</a:t>
            </a:r>
            <a:r>
              <a:rPr lang="en-GB" sz="2200" dirty="0" err="1">
                <a:solidFill>
                  <a:prstClr val="black"/>
                </a:solidFill>
                <a:latin typeface="Consolas"/>
              </a:rPr>
              <a:t>pinTexture</a:t>
            </a:r>
            <a:r>
              <a:rPr lang="en-GB" sz="2200" dirty="0">
                <a:solidFill>
                  <a:prstClr val="black"/>
                </a:solidFill>
                <a:latin typeface="Consolas"/>
              </a:rPr>
              <a:t>, </a:t>
            </a:r>
            <a:r>
              <a:rPr lang="en-GB" sz="2200" dirty="0" err="1">
                <a:solidFill>
                  <a:prstClr val="black"/>
                </a:solidFill>
                <a:latin typeface="Consolas"/>
              </a:rPr>
              <a:t>pinRectangle</a:t>
            </a:r>
            <a:r>
              <a:rPr lang="en-GB" sz="2200" dirty="0">
                <a:solidFill>
                  <a:prstClr val="black"/>
                </a:solidFill>
                <a:latin typeface="Consolas"/>
              </a:rPr>
              <a:t>, </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a:t>
            </a:r>
            <a:r>
              <a:rPr lang="en-GB" sz="2200" dirty="0" err="1" smtClean="0">
                <a:solidFill>
                  <a:srgbClr val="2B91AF"/>
                </a:solidFill>
                <a:latin typeface="Consolas"/>
              </a:rPr>
              <a:t>Color</a:t>
            </a:r>
            <a:r>
              <a:rPr lang="en-GB" sz="2200" dirty="0" err="1" smtClean="0">
                <a:solidFill>
                  <a:prstClr val="black"/>
                </a:solidFill>
                <a:latin typeface="Consolas"/>
              </a:rPr>
              <a:t>.Red</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prstClr val="black"/>
                </a:solidFill>
                <a:latin typeface="Consolas"/>
              </a:rPr>
              <a:t>spriteBatch.End</a:t>
            </a:r>
            <a:r>
              <a:rPr lang="en-GB" sz="2200" dirty="0">
                <a:solidFill>
                  <a:prstClr val="black"/>
                </a:solidFill>
                <a:latin typeface="Consolas"/>
              </a:rPr>
              <a:t>();</a:t>
            </a:r>
          </a:p>
          <a:p>
            <a:r>
              <a:rPr lang="en-GB" sz="2200" dirty="0" smtClean="0">
                <a:solidFill>
                  <a:prstClr val="black"/>
                </a:solidFill>
                <a:latin typeface="Consolas"/>
              </a:rPr>
              <a:t>}</a:t>
            </a:r>
            <a:endParaRPr lang="en-GB" sz="2200" dirty="0"/>
          </a:p>
        </p:txBody>
      </p:sp>
      <p:sp>
        <p:nvSpPr>
          <p:cNvPr id="6" name="Rectangle 5"/>
          <p:cNvSpPr/>
          <p:nvPr/>
        </p:nvSpPr>
        <p:spPr bwMode="auto">
          <a:xfrm>
            <a:off x="929390" y="2803156"/>
            <a:ext cx="7000407" cy="749505"/>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23586137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Draw method </a:t>
            </a:r>
            <a:endParaRPr lang="en-GB" dirty="0"/>
          </a:p>
        </p:txBody>
      </p:sp>
      <p:sp>
        <p:nvSpPr>
          <p:cNvPr id="3" name="Content Placeholder 2"/>
          <p:cNvSpPr>
            <a:spLocks noGrp="1"/>
          </p:cNvSpPr>
          <p:nvPr>
            <p:ph idx="1"/>
          </p:nvPr>
        </p:nvSpPr>
        <p:spPr>
          <a:xfrm>
            <a:off x="380770" y="5786202"/>
            <a:ext cx="8363938" cy="498598"/>
          </a:xfrm>
        </p:spPr>
        <p:txBody>
          <a:bodyPr/>
          <a:lstStyle/>
          <a:p>
            <a:r>
              <a:rPr lang="en-GB" dirty="0" smtClean="0"/>
              <a:t>Draw the cloud sprites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31</a:t>
            </a:fld>
            <a:endParaRPr lang="en-US" dirty="0"/>
          </a:p>
        </p:txBody>
      </p:sp>
      <p:sp>
        <p:nvSpPr>
          <p:cNvPr id="5" name="Text Placeholder 4"/>
          <p:cNvSpPr>
            <a:spLocks noGrp="1"/>
          </p:cNvSpPr>
          <p:nvPr>
            <p:ph type="body" sz="quarter" idx="11"/>
          </p:nvPr>
        </p:nvSpPr>
        <p:spPr>
          <a:xfrm>
            <a:off x="346841" y="1028600"/>
            <a:ext cx="8403021" cy="4715888"/>
          </a:xfrm>
        </p:spPr>
        <p:txBody>
          <a:bodyPr/>
          <a:lstStyle/>
          <a:p>
            <a:r>
              <a:rPr lang="en-GB" sz="2200" dirty="0">
                <a:solidFill>
                  <a:srgbClr val="0000FF"/>
                </a:solidFill>
                <a:latin typeface="Consolas"/>
              </a:rPr>
              <a:t>protected</a:t>
            </a:r>
            <a:r>
              <a:rPr lang="en-GB" sz="2200" dirty="0">
                <a:solidFill>
                  <a:prstClr val="black"/>
                </a:solidFill>
                <a:latin typeface="Consolas"/>
              </a:rPr>
              <a:t> </a:t>
            </a:r>
            <a:r>
              <a:rPr lang="en-GB" sz="2200" dirty="0">
                <a:solidFill>
                  <a:srgbClr val="0000FF"/>
                </a:solidFill>
                <a:latin typeface="Consolas"/>
              </a:rPr>
              <a:t>override</a:t>
            </a:r>
            <a:r>
              <a:rPr lang="en-GB" sz="2200" dirty="0">
                <a:solidFill>
                  <a:prstClr val="black"/>
                </a:solidFill>
                <a:latin typeface="Consolas"/>
              </a:rPr>
              <a:t> </a:t>
            </a:r>
            <a:r>
              <a:rPr lang="en-GB" sz="2200" dirty="0">
                <a:solidFill>
                  <a:srgbClr val="0000FF"/>
                </a:solidFill>
                <a:latin typeface="Consolas"/>
              </a:rPr>
              <a:t>void</a:t>
            </a:r>
            <a:r>
              <a:rPr lang="en-GB" sz="2200" dirty="0">
                <a:solidFill>
                  <a:prstClr val="black"/>
                </a:solidFill>
                <a:latin typeface="Consolas"/>
              </a:rPr>
              <a:t> Draw(</a:t>
            </a:r>
            <a:r>
              <a:rPr lang="en-GB" sz="2200" dirty="0" err="1">
                <a:solidFill>
                  <a:srgbClr val="2B91AF"/>
                </a:solidFill>
                <a:latin typeface="Consolas"/>
              </a:rPr>
              <a:t>GameTime</a:t>
            </a:r>
            <a:r>
              <a:rPr lang="en-GB" sz="2200" dirty="0">
                <a:solidFill>
                  <a:prstClr val="black"/>
                </a:solidFill>
                <a:latin typeface="Consolas"/>
              </a:rPr>
              <a:t> </a:t>
            </a:r>
            <a:r>
              <a:rPr lang="en-GB" sz="2200" dirty="0" err="1">
                <a:solidFill>
                  <a:prstClr val="black"/>
                </a:solidFill>
                <a:latin typeface="Consolas"/>
              </a:rPr>
              <a:t>gameTime</a:t>
            </a:r>
            <a:r>
              <a:rPr lang="en-GB" sz="2200" dirty="0">
                <a:solidFill>
                  <a:prstClr val="black"/>
                </a:solidFill>
                <a:latin typeface="Consolas"/>
              </a:rPr>
              <a:t>)</a:t>
            </a:r>
          </a:p>
          <a:p>
            <a:r>
              <a:rPr lang="en-GB" sz="2200" dirty="0">
                <a:solidFill>
                  <a:prstClr val="black"/>
                </a:solidFill>
                <a:latin typeface="Consolas"/>
              </a:rPr>
              <a:t>{</a:t>
            </a:r>
          </a:p>
          <a:p>
            <a:r>
              <a:rPr lang="en-GB" sz="2200" dirty="0" smtClean="0">
                <a:solidFill>
                  <a:prstClr val="black"/>
                </a:solidFill>
                <a:latin typeface="Consolas"/>
              </a:rPr>
              <a:t>    </a:t>
            </a:r>
            <a:r>
              <a:rPr lang="en-GB" sz="2200" dirty="0" err="1" smtClean="0">
                <a:solidFill>
                  <a:prstClr val="black"/>
                </a:solidFill>
                <a:latin typeface="Consolas"/>
              </a:rPr>
              <a:t>spriteBatch.Begin</a:t>
            </a:r>
            <a:r>
              <a:rPr lang="en-GB" sz="2200" dirty="0">
                <a:solidFill>
                  <a:prstClr val="black"/>
                </a:solidFill>
                <a:latin typeface="Consolas"/>
              </a:rPr>
              <a:t>();</a:t>
            </a:r>
          </a:p>
          <a:p>
            <a:r>
              <a:rPr lang="en-GB" sz="2200" dirty="0" smtClean="0">
                <a:solidFill>
                  <a:prstClr val="black"/>
                </a:solidFill>
                <a:latin typeface="Consolas"/>
              </a:rPr>
              <a:t>    </a:t>
            </a:r>
            <a:r>
              <a:rPr lang="en-GB" sz="2200" dirty="0" err="1" smtClean="0">
                <a:solidFill>
                  <a:prstClr val="black"/>
                </a:solidFill>
                <a:latin typeface="Consolas"/>
              </a:rPr>
              <a:t>spriteBatch.Draw</a:t>
            </a:r>
            <a:r>
              <a:rPr lang="en-GB" sz="2200" dirty="0" smtClean="0">
                <a:solidFill>
                  <a:prstClr val="black"/>
                </a:solidFill>
                <a:latin typeface="Consolas"/>
              </a:rPr>
              <a:t>(</a:t>
            </a:r>
            <a:r>
              <a:rPr lang="en-GB" sz="2200" dirty="0" err="1" smtClean="0">
                <a:solidFill>
                  <a:prstClr val="black"/>
                </a:solidFill>
                <a:latin typeface="Consolas"/>
              </a:rPr>
              <a:t>kinectVideoTexture</a:t>
            </a:r>
            <a:r>
              <a:rPr lang="en-GB" sz="2200" dirty="0">
                <a:solidFill>
                  <a:prstClr val="black"/>
                </a:solidFill>
                <a:latin typeface="Consolas"/>
              </a:rPr>
              <a:t>, </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a:t>
            </a:r>
            <a:r>
              <a:rPr lang="en-GB" sz="2200" dirty="0" err="1" smtClean="0">
                <a:solidFill>
                  <a:prstClr val="black"/>
                </a:solidFill>
                <a:latin typeface="Consolas"/>
              </a:rPr>
              <a:t>fullScreenRectangle</a:t>
            </a:r>
            <a:r>
              <a:rPr lang="en-GB" sz="2200" dirty="0">
                <a:solidFill>
                  <a:prstClr val="black"/>
                </a:solidFill>
                <a:latin typeface="Consolas"/>
              </a:rPr>
              <a:t>, </a:t>
            </a:r>
            <a:r>
              <a:rPr lang="en-GB" sz="2200" dirty="0" err="1">
                <a:solidFill>
                  <a:srgbClr val="2B91AF"/>
                </a:solidFill>
                <a:latin typeface="Consolas"/>
              </a:rPr>
              <a:t>Color</a:t>
            </a:r>
            <a:r>
              <a:rPr lang="en-GB" sz="2200" dirty="0" err="1">
                <a:solidFill>
                  <a:prstClr val="black"/>
                </a:solidFill>
                <a:latin typeface="Consolas"/>
              </a:rPr>
              <a:t>.White</a:t>
            </a:r>
            <a:r>
              <a:rPr lang="en-GB" sz="2200" dirty="0">
                <a:solidFill>
                  <a:prstClr val="black"/>
                </a:solidFill>
                <a:latin typeface="Consolas"/>
              </a:rPr>
              <a:t>);</a:t>
            </a:r>
          </a:p>
          <a:p>
            <a:r>
              <a:rPr lang="en-GB" sz="2200" dirty="0" smtClean="0">
                <a:solidFill>
                  <a:prstClr val="black"/>
                </a:solidFill>
                <a:latin typeface="Consolas"/>
              </a:rPr>
              <a:t>    </a:t>
            </a:r>
            <a:r>
              <a:rPr lang="en-GB" sz="2200" dirty="0" err="1" smtClean="0">
                <a:solidFill>
                  <a:prstClr val="black"/>
                </a:solidFill>
                <a:latin typeface="Consolas"/>
              </a:rPr>
              <a:t>spriteBatch.Draw</a:t>
            </a:r>
            <a:r>
              <a:rPr lang="en-GB" sz="2200" dirty="0" smtClean="0">
                <a:solidFill>
                  <a:prstClr val="black"/>
                </a:solidFill>
                <a:latin typeface="Consolas"/>
              </a:rPr>
              <a:t>(</a:t>
            </a:r>
            <a:r>
              <a:rPr lang="en-GB" sz="2200" dirty="0" err="1" smtClean="0">
                <a:solidFill>
                  <a:prstClr val="black"/>
                </a:solidFill>
                <a:latin typeface="Consolas"/>
              </a:rPr>
              <a:t>gameMaskTexture</a:t>
            </a:r>
            <a:r>
              <a:rPr lang="en-GB" sz="2200" dirty="0">
                <a:solidFill>
                  <a:prstClr val="black"/>
                </a:solidFill>
                <a:latin typeface="Consolas"/>
              </a:rPr>
              <a:t>, </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a:t>
            </a:r>
            <a:r>
              <a:rPr lang="en-GB" sz="2200" dirty="0" err="1" smtClean="0">
                <a:solidFill>
                  <a:prstClr val="black"/>
                </a:solidFill>
                <a:latin typeface="Consolas"/>
              </a:rPr>
              <a:t>fullScreenRectangle</a:t>
            </a:r>
            <a:r>
              <a:rPr lang="en-GB" sz="2200" dirty="0">
                <a:solidFill>
                  <a:prstClr val="black"/>
                </a:solidFill>
                <a:latin typeface="Consolas"/>
              </a:rPr>
              <a:t>, </a:t>
            </a:r>
            <a:r>
              <a:rPr lang="en-GB" sz="2200" dirty="0" err="1">
                <a:solidFill>
                  <a:srgbClr val="2B91AF"/>
                </a:solidFill>
                <a:latin typeface="Consolas"/>
              </a:rPr>
              <a:t>Color</a:t>
            </a:r>
            <a:r>
              <a:rPr lang="en-GB" sz="2200" dirty="0" err="1">
                <a:solidFill>
                  <a:prstClr val="black"/>
                </a:solidFill>
                <a:latin typeface="Consolas"/>
              </a:rPr>
              <a:t>.White</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srgbClr val="0000FF"/>
                </a:solidFill>
                <a:latin typeface="Consolas"/>
              </a:rPr>
              <a:t>foreach</a:t>
            </a:r>
            <a:r>
              <a:rPr lang="en-GB" sz="2200" dirty="0">
                <a:solidFill>
                  <a:prstClr val="black"/>
                </a:solidFill>
                <a:latin typeface="Consolas"/>
              </a:rPr>
              <a:t> (</a:t>
            </a:r>
            <a:r>
              <a:rPr lang="en-GB" sz="2200" dirty="0" err="1">
                <a:solidFill>
                  <a:srgbClr val="2B91AF"/>
                </a:solidFill>
                <a:latin typeface="Consolas"/>
              </a:rPr>
              <a:t>ISprite</a:t>
            </a:r>
            <a:r>
              <a:rPr lang="en-GB" sz="2200" dirty="0">
                <a:solidFill>
                  <a:prstClr val="black"/>
                </a:solidFill>
                <a:latin typeface="Consolas"/>
              </a:rPr>
              <a:t> sprite </a:t>
            </a:r>
            <a:r>
              <a:rPr lang="en-GB" sz="2200" dirty="0">
                <a:solidFill>
                  <a:srgbClr val="0000FF"/>
                </a:solidFill>
                <a:latin typeface="Consolas"/>
              </a:rPr>
              <a:t>in</a:t>
            </a:r>
            <a:r>
              <a:rPr lang="en-GB" sz="2200" dirty="0">
                <a:solidFill>
                  <a:prstClr val="black"/>
                </a:solidFill>
                <a:latin typeface="Consolas"/>
              </a:rPr>
              <a:t> </a:t>
            </a:r>
            <a:r>
              <a:rPr lang="en-GB" sz="2200" dirty="0" err="1">
                <a:solidFill>
                  <a:prstClr val="black"/>
                </a:solidFill>
                <a:latin typeface="Consolas"/>
              </a:rPr>
              <a:t>gameSprites</a:t>
            </a:r>
            <a:r>
              <a:rPr lang="en-GB" sz="2200" dirty="0">
                <a:solidFill>
                  <a:prstClr val="black"/>
                </a:solidFill>
                <a:latin typeface="Consolas"/>
              </a:rPr>
              <a:t>)</a:t>
            </a:r>
          </a:p>
          <a:p>
            <a:r>
              <a:rPr lang="en-GB" sz="2200" dirty="0">
                <a:solidFill>
                  <a:prstClr val="black"/>
                </a:solidFill>
                <a:latin typeface="Consolas"/>
              </a:rPr>
              <a:t>        </a:t>
            </a:r>
            <a:r>
              <a:rPr lang="en-GB" sz="2200" dirty="0" err="1">
                <a:solidFill>
                  <a:prstClr val="black"/>
                </a:solidFill>
                <a:latin typeface="Consolas"/>
              </a:rPr>
              <a:t>sprite.Draw</a:t>
            </a:r>
            <a:r>
              <a:rPr lang="en-GB" sz="2200" dirty="0">
                <a:solidFill>
                  <a:prstClr val="black"/>
                </a:solidFill>
                <a:latin typeface="Consolas"/>
              </a:rPr>
              <a:t>(</a:t>
            </a:r>
            <a:r>
              <a:rPr lang="en-GB" sz="2200" dirty="0">
                <a:solidFill>
                  <a:srgbClr val="0000FF"/>
                </a:solidFill>
                <a:latin typeface="Consolas"/>
              </a:rPr>
              <a:t>this</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prstClr val="black"/>
                </a:solidFill>
                <a:latin typeface="Consolas"/>
              </a:rPr>
              <a:t>spriteBatch.Draw</a:t>
            </a:r>
            <a:r>
              <a:rPr lang="en-GB" sz="2200" dirty="0">
                <a:solidFill>
                  <a:prstClr val="black"/>
                </a:solidFill>
                <a:latin typeface="Consolas"/>
              </a:rPr>
              <a:t>(</a:t>
            </a:r>
            <a:r>
              <a:rPr lang="en-GB" sz="2200" dirty="0" err="1">
                <a:solidFill>
                  <a:prstClr val="black"/>
                </a:solidFill>
                <a:latin typeface="Consolas"/>
              </a:rPr>
              <a:t>pinTexture</a:t>
            </a:r>
            <a:r>
              <a:rPr lang="en-GB" sz="2200" dirty="0">
                <a:solidFill>
                  <a:prstClr val="black"/>
                </a:solidFill>
                <a:latin typeface="Consolas"/>
              </a:rPr>
              <a:t>, </a:t>
            </a:r>
            <a:r>
              <a:rPr lang="en-GB" sz="2200" dirty="0" err="1">
                <a:solidFill>
                  <a:prstClr val="black"/>
                </a:solidFill>
                <a:latin typeface="Consolas"/>
              </a:rPr>
              <a:t>pinRectangle</a:t>
            </a:r>
            <a:r>
              <a:rPr lang="en-GB" sz="2200" dirty="0">
                <a:solidFill>
                  <a:prstClr val="black"/>
                </a:solidFill>
                <a:latin typeface="Consolas"/>
              </a:rPr>
              <a:t>, </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a:t>
            </a:r>
            <a:r>
              <a:rPr lang="en-GB" sz="2200" dirty="0" err="1" smtClean="0">
                <a:solidFill>
                  <a:srgbClr val="2B91AF"/>
                </a:solidFill>
                <a:latin typeface="Consolas"/>
              </a:rPr>
              <a:t>Color</a:t>
            </a:r>
            <a:r>
              <a:rPr lang="en-GB" sz="2200" dirty="0" err="1" smtClean="0">
                <a:solidFill>
                  <a:prstClr val="black"/>
                </a:solidFill>
                <a:latin typeface="Consolas"/>
              </a:rPr>
              <a:t>.Red</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prstClr val="black"/>
                </a:solidFill>
                <a:latin typeface="Consolas"/>
              </a:rPr>
              <a:t>spriteBatch.End</a:t>
            </a:r>
            <a:r>
              <a:rPr lang="en-GB" sz="2200" dirty="0">
                <a:solidFill>
                  <a:prstClr val="black"/>
                </a:solidFill>
                <a:latin typeface="Consolas"/>
              </a:rPr>
              <a:t>();</a:t>
            </a:r>
          </a:p>
          <a:p>
            <a:r>
              <a:rPr lang="en-GB" sz="2200" dirty="0" smtClean="0">
                <a:solidFill>
                  <a:prstClr val="black"/>
                </a:solidFill>
                <a:latin typeface="Consolas"/>
              </a:rPr>
              <a:t>}</a:t>
            </a:r>
            <a:endParaRPr lang="en-GB" sz="2200" dirty="0"/>
          </a:p>
        </p:txBody>
      </p:sp>
      <p:sp>
        <p:nvSpPr>
          <p:cNvPr id="6" name="Rectangle 5"/>
          <p:cNvSpPr/>
          <p:nvPr/>
        </p:nvSpPr>
        <p:spPr bwMode="auto">
          <a:xfrm>
            <a:off x="929390" y="3477706"/>
            <a:ext cx="7000407" cy="749505"/>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376876048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Draw method </a:t>
            </a:r>
            <a:endParaRPr lang="en-GB" dirty="0"/>
          </a:p>
        </p:txBody>
      </p:sp>
      <p:sp>
        <p:nvSpPr>
          <p:cNvPr id="3" name="Content Placeholder 2"/>
          <p:cNvSpPr>
            <a:spLocks noGrp="1"/>
          </p:cNvSpPr>
          <p:nvPr>
            <p:ph idx="1"/>
          </p:nvPr>
        </p:nvSpPr>
        <p:spPr>
          <a:xfrm>
            <a:off x="380770" y="5786202"/>
            <a:ext cx="8363938" cy="498598"/>
          </a:xfrm>
        </p:spPr>
        <p:txBody>
          <a:bodyPr/>
          <a:lstStyle/>
          <a:p>
            <a:r>
              <a:rPr lang="en-GB" dirty="0" smtClean="0"/>
              <a:t>Draw the pin</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32</a:t>
            </a:fld>
            <a:endParaRPr lang="en-US" dirty="0"/>
          </a:p>
        </p:txBody>
      </p:sp>
      <p:sp>
        <p:nvSpPr>
          <p:cNvPr id="5" name="Text Placeholder 4"/>
          <p:cNvSpPr>
            <a:spLocks noGrp="1"/>
          </p:cNvSpPr>
          <p:nvPr>
            <p:ph type="body" sz="quarter" idx="11"/>
          </p:nvPr>
        </p:nvSpPr>
        <p:spPr>
          <a:xfrm>
            <a:off x="346841" y="1028600"/>
            <a:ext cx="8403021" cy="4715888"/>
          </a:xfrm>
        </p:spPr>
        <p:txBody>
          <a:bodyPr/>
          <a:lstStyle/>
          <a:p>
            <a:r>
              <a:rPr lang="en-GB" sz="2200" dirty="0">
                <a:solidFill>
                  <a:srgbClr val="0000FF"/>
                </a:solidFill>
                <a:latin typeface="Consolas"/>
              </a:rPr>
              <a:t>protected</a:t>
            </a:r>
            <a:r>
              <a:rPr lang="en-GB" sz="2200" dirty="0">
                <a:solidFill>
                  <a:prstClr val="black"/>
                </a:solidFill>
                <a:latin typeface="Consolas"/>
              </a:rPr>
              <a:t> </a:t>
            </a:r>
            <a:r>
              <a:rPr lang="en-GB" sz="2200" dirty="0">
                <a:solidFill>
                  <a:srgbClr val="0000FF"/>
                </a:solidFill>
                <a:latin typeface="Consolas"/>
              </a:rPr>
              <a:t>override</a:t>
            </a:r>
            <a:r>
              <a:rPr lang="en-GB" sz="2200" dirty="0">
                <a:solidFill>
                  <a:prstClr val="black"/>
                </a:solidFill>
                <a:latin typeface="Consolas"/>
              </a:rPr>
              <a:t> </a:t>
            </a:r>
            <a:r>
              <a:rPr lang="en-GB" sz="2200" dirty="0">
                <a:solidFill>
                  <a:srgbClr val="0000FF"/>
                </a:solidFill>
                <a:latin typeface="Consolas"/>
              </a:rPr>
              <a:t>void</a:t>
            </a:r>
            <a:r>
              <a:rPr lang="en-GB" sz="2200" dirty="0">
                <a:solidFill>
                  <a:prstClr val="black"/>
                </a:solidFill>
                <a:latin typeface="Consolas"/>
              </a:rPr>
              <a:t> Draw(</a:t>
            </a:r>
            <a:r>
              <a:rPr lang="en-GB" sz="2200" dirty="0" err="1">
                <a:solidFill>
                  <a:srgbClr val="2B91AF"/>
                </a:solidFill>
                <a:latin typeface="Consolas"/>
              </a:rPr>
              <a:t>GameTime</a:t>
            </a:r>
            <a:r>
              <a:rPr lang="en-GB" sz="2200" dirty="0">
                <a:solidFill>
                  <a:prstClr val="black"/>
                </a:solidFill>
                <a:latin typeface="Consolas"/>
              </a:rPr>
              <a:t> </a:t>
            </a:r>
            <a:r>
              <a:rPr lang="en-GB" sz="2200" dirty="0" err="1">
                <a:solidFill>
                  <a:prstClr val="black"/>
                </a:solidFill>
                <a:latin typeface="Consolas"/>
              </a:rPr>
              <a:t>gameTime</a:t>
            </a:r>
            <a:r>
              <a:rPr lang="en-GB" sz="2200" dirty="0">
                <a:solidFill>
                  <a:prstClr val="black"/>
                </a:solidFill>
                <a:latin typeface="Consolas"/>
              </a:rPr>
              <a:t>)</a:t>
            </a:r>
          </a:p>
          <a:p>
            <a:r>
              <a:rPr lang="en-GB" sz="2200" dirty="0">
                <a:solidFill>
                  <a:prstClr val="black"/>
                </a:solidFill>
                <a:latin typeface="Consolas"/>
              </a:rPr>
              <a:t>{</a:t>
            </a:r>
          </a:p>
          <a:p>
            <a:r>
              <a:rPr lang="en-GB" sz="2200" dirty="0" smtClean="0">
                <a:solidFill>
                  <a:prstClr val="black"/>
                </a:solidFill>
                <a:latin typeface="Consolas"/>
              </a:rPr>
              <a:t>    </a:t>
            </a:r>
            <a:r>
              <a:rPr lang="en-GB" sz="2200" dirty="0" err="1" smtClean="0">
                <a:solidFill>
                  <a:prstClr val="black"/>
                </a:solidFill>
                <a:latin typeface="Consolas"/>
              </a:rPr>
              <a:t>spriteBatch.Begin</a:t>
            </a:r>
            <a:r>
              <a:rPr lang="en-GB" sz="2200" dirty="0">
                <a:solidFill>
                  <a:prstClr val="black"/>
                </a:solidFill>
                <a:latin typeface="Consolas"/>
              </a:rPr>
              <a:t>();</a:t>
            </a:r>
          </a:p>
          <a:p>
            <a:r>
              <a:rPr lang="en-GB" sz="2200" dirty="0" smtClean="0">
                <a:solidFill>
                  <a:prstClr val="black"/>
                </a:solidFill>
                <a:latin typeface="Consolas"/>
              </a:rPr>
              <a:t>    </a:t>
            </a:r>
            <a:r>
              <a:rPr lang="en-GB" sz="2200" dirty="0" err="1" smtClean="0">
                <a:solidFill>
                  <a:prstClr val="black"/>
                </a:solidFill>
                <a:latin typeface="Consolas"/>
              </a:rPr>
              <a:t>spriteBatch.Draw</a:t>
            </a:r>
            <a:r>
              <a:rPr lang="en-GB" sz="2200" dirty="0" smtClean="0">
                <a:solidFill>
                  <a:prstClr val="black"/>
                </a:solidFill>
                <a:latin typeface="Consolas"/>
              </a:rPr>
              <a:t>(</a:t>
            </a:r>
            <a:r>
              <a:rPr lang="en-GB" sz="2200" dirty="0" err="1" smtClean="0">
                <a:solidFill>
                  <a:prstClr val="black"/>
                </a:solidFill>
                <a:latin typeface="Consolas"/>
              </a:rPr>
              <a:t>kinectVideoTexture</a:t>
            </a:r>
            <a:r>
              <a:rPr lang="en-GB" sz="2200" dirty="0">
                <a:solidFill>
                  <a:prstClr val="black"/>
                </a:solidFill>
                <a:latin typeface="Consolas"/>
              </a:rPr>
              <a:t>, </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a:t>
            </a:r>
            <a:r>
              <a:rPr lang="en-GB" sz="2200" dirty="0" err="1" smtClean="0">
                <a:solidFill>
                  <a:prstClr val="black"/>
                </a:solidFill>
                <a:latin typeface="Consolas"/>
              </a:rPr>
              <a:t>fullScreenRectangle</a:t>
            </a:r>
            <a:r>
              <a:rPr lang="en-GB" sz="2200" dirty="0">
                <a:solidFill>
                  <a:prstClr val="black"/>
                </a:solidFill>
                <a:latin typeface="Consolas"/>
              </a:rPr>
              <a:t>, </a:t>
            </a:r>
            <a:r>
              <a:rPr lang="en-GB" sz="2200" dirty="0" err="1">
                <a:solidFill>
                  <a:srgbClr val="2B91AF"/>
                </a:solidFill>
                <a:latin typeface="Consolas"/>
              </a:rPr>
              <a:t>Color</a:t>
            </a:r>
            <a:r>
              <a:rPr lang="en-GB" sz="2200" dirty="0" err="1">
                <a:solidFill>
                  <a:prstClr val="black"/>
                </a:solidFill>
                <a:latin typeface="Consolas"/>
              </a:rPr>
              <a:t>.White</a:t>
            </a:r>
            <a:r>
              <a:rPr lang="en-GB" sz="2200" dirty="0">
                <a:solidFill>
                  <a:prstClr val="black"/>
                </a:solidFill>
                <a:latin typeface="Consolas"/>
              </a:rPr>
              <a:t>);</a:t>
            </a:r>
          </a:p>
          <a:p>
            <a:r>
              <a:rPr lang="en-GB" sz="2200" dirty="0" smtClean="0">
                <a:solidFill>
                  <a:prstClr val="black"/>
                </a:solidFill>
                <a:latin typeface="Consolas"/>
              </a:rPr>
              <a:t>    </a:t>
            </a:r>
            <a:r>
              <a:rPr lang="en-GB" sz="2200" dirty="0" err="1" smtClean="0">
                <a:solidFill>
                  <a:prstClr val="black"/>
                </a:solidFill>
                <a:latin typeface="Consolas"/>
              </a:rPr>
              <a:t>spriteBatch.Draw</a:t>
            </a:r>
            <a:r>
              <a:rPr lang="en-GB" sz="2200" dirty="0" smtClean="0">
                <a:solidFill>
                  <a:prstClr val="black"/>
                </a:solidFill>
                <a:latin typeface="Consolas"/>
              </a:rPr>
              <a:t>(</a:t>
            </a:r>
            <a:r>
              <a:rPr lang="en-GB" sz="2200" dirty="0" err="1" smtClean="0">
                <a:solidFill>
                  <a:prstClr val="black"/>
                </a:solidFill>
                <a:latin typeface="Consolas"/>
              </a:rPr>
              <a:t>gameMaskTexture</a:t>
            </a:r>
            <a:r>
              <a:rPr lang="en-GB" sz="2200" dirty="0">
                <a:solidFill>
                  <a:prstClr val="black"/>
                </a:solidFill>
                <a:latin typeface="Consolas"/>
              </a:rPr>
              <a:t>, </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a:t>
            </a:r>
            <a:r>
              <a:rPr lang="en-GB" sz="2200" dirty="0" err="1" smtClean="0">
                <a:solidFill>
                  <a:prstClr val="black"/>
                </a:solidFill>
                <a:latin typeface="Consolas"/>
              </a:rPr>
              <a:t>fullScreenRectangle</a:t>
            </a:r>
            <a:r>
              <a:rPr lang="en-GB" sz="2200" dirty="0">
                <a:solidFill>
                  <a:prstClr val="black"/>
                </a:solidFill>
                <a:latin typeface="Consolas"/>
              </a:rPr>
              <a:t>, </a:t>
            </a:r>
            <a:r>
              <a:rPr lang="en-GB" sz="2200" dirty="0" err="1">
                <a:solidFill>
                  <a:srgbClr val="2B91AF"/>
                </a:solidFill>
                <a:latin typeface="Consolas"/>
              </a:rPr>
              <a:t>Color</a:t>
            </a:r>
            <a:r>
              <a:rPr lang="en-GB" sz="2200" dirty="0" err="1">
                <a:solidFill>
                  <a:prstClr val="black"/>
                </a:solidFill>
                <a:latin typeface="Consolas"/>
              </a:rPr>
              <a:t>.White</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srgbClr val="0000FF"/>
                </a:solidFill>
                <a:latin typeface="Consolas"/>
              </a:rPr>
              <a:t>foreach</a:t>
            </a:r>
            <a:r>
              <a:rPr lang="en-GB" sz="2200" dirty="0">
                <a:solidFill>
                  <a:prstClr val="black"/>
                </a:solidFill>
                <a:latin typeface="Consolas"/>
              </a:rPr>
              <a:t> (</a:t>
            </a:r>
            <a:r>
              <a:rPr lang="en-GB" sz="2200" dirty="0" err="1">
                <a:solidFill>
                  <a:srgbClr val="2B91AF"/>
                </a:solidFill>
                <a:latin typeface="Consolas"/>
              </a:rPr>
              <a:t>ISprite</a:t>
            </a:r>
            <a:r>
              <a:rPr lang="en-GB" sz="2200" dirty="0">
                <a:solidFill>
                  <a:prstClr val="black"/>
                </a:solidFill>
                <a:latin typeface="Consolas"/>
              </a:rPr>
              <a:t> sprite </a:t>
            </a:r>
            <a:r>
              <a:rPr lang="en-GB" sz="2200" dirty="0">
                <a:solidFill>
                  <a:srgbClr val="0000FF"/>
                </a:solidFill>
                <a:latin typeface="Consolas"/>
              </a:rPr>
              <a:t>in</a:t>
            </a:r>
            <a:r>
              <a:rPr lang="en-GB" sz="2200" dirty="0">
                <a:solidFill>
                  <a:prstClr val="black"/>
                </a:solidFill>
                <a:latin typeface="Consolas"/>
              </a:rPr>
              <a:t> </a:t>
            </a:r>
            <a:r>
              <a:rPr lang="en-GB" sz="2200" dirty="0" err="1">
                <a:solidFill>
                  <a:prstClr val="black"/>
                </a:solidFill>
                <a:latin typeface="Consolas"/>
              </a:rPr>
              <a:t>gameSprites</a:t>
            </a:r>
            <a:r>
              <a:rPr lang="en-GB" sz="2200" dirty="0">
                <a:solidFill>
                  <a:prstClr val="black"/>
                </a:solidFill>
                <a:latin typeface="Consolas"/>
              </a:rPr>
              <a:t>)</a:t>
            </a:r>
          </a:p>
          <a:p>
            <a:r>
              <a:rPr lang="en-GB" sz="2200" dirty="0">
                <a:solidFill>
                  <a:prstClr val="black"/>
                </a:solidFill>
                <a:latin typeface="Consolas"/>
              </a:rPr>
              <a:t>        </a:t>
            </a:r>
            <a:r>
              <a:rPr lang="en-GB" sz="2200" dirty="0" err="1">
                <a:solidFill>
                  <a:prstClr val="black"/>
                </a:solidFill>
                <a:latin typeface="Consolas"/>
              </a:rPr>
              <a:t>sprite.Draw</a:t>
            </a:r>
            <a:r>
              <a:rPr lang="en-GB" sz="2200" dirty="0">
                <a:solidFill>
                  <a:prstClr val="black"/>
                </a:solidFill>
                <a:latin typeface="Consolas"/>
              </a:rPr>
              <a:t>(</a:t>
            </a:r>
            <a:r>
              <a:rPr lang="en-GB" sz="2200" dirty="0">
                <a:solidFill>
                  <a:srgbClr val="0000FF"/>
                </a:solidFill>
                <a:latin typeface="Consolas"/>
              </a:rPr>
              <a:t>this</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prstClr val="black"/>
                </a:solidFill>
                <a:latin typeface="Consolas"/>
              </a:rPr>
              <a:t>spriteBatch.Draw</a:t>
            </a:r>
            <a:r>
              <a:rPr lang="en-GB" sz="2200" dirty="0">
                <a:solidFill>
                  <a:prstClr val="black"/>
                </a:solidFill>
                <a:latin typeface="Consolas"/>
              </a:rPr>
              <a:t>(</a:t>
            </a:r>
            <a:r>
              <a:rPr lang="en-GB" sz="2200" dirty="0" err="1">
                <a:solidFill>
                  <a:prstClr val="black"/>
                </a:solidFill>
                <a:latin typeface="Consolas"/>
              </a:rPr>
              <a:t>pinTexture</a:t>
            </a:r>
            <a:r>
              <a:rPr lang="en-GB" sz="2200" dirty="0">
                <a:solidFill>
                  <a:prstClr val="black"/>
                </a:solidFill>
                <a:latin typeface="Consolas"/>
              </a:rPr>
              <a:t>, </a:t>
            </a:r>
            <a:r>
              <a:rPr lang="en-GB" sz="2200" dirty="0" err="1">
                <a:solidFill>
                  <a:prstClr val="black"/>
                </a:solidFill>
                <a:latin typeface="Consolas"/>
              </a:rPr>
              <a:t>pinRectangle</a:t>
            </a:r>
            <a:r>
              <a:rPr lang="en-GB" sz="2200" dirty="0">
                <a:solidFill>
                  <a:prstClr val="black"/>
                </a:solidFill>
                <a:latin typeface="Consolas"/>
              </a:rPr>
              <a:t>, </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a:t>
            </a:r>
            <a:r>
              <a:rPr lang="en-GB" sz="2200" dirty="0" err="1" smtClean="0">
                <a:solidFill>
                  <a:srgbClr val="2B91AF"/>
                </a:solidFill>
                <a:latin typeface="Consolas"/>
              </a:rPr>
              <a:t>Color</a:t>
            </a:r>
            <a:r>
              <a:rPr lang="en-GB" sz="2200" dirty="0" err="1" smtClean="0">
                <a:solidFill>
                  <a:prstClr val="black"/>
                </a:solidFill>
                <a:latin typeface="Consolas"/>
              </a:rPr>
              <a:t>.Red</a:t>
            </a:r>
            <a:r>
              <a:rPr lang="en-GB" sz="2200" dirty="0">
                <a:solidFill>
                  <a:prstClr val="black"/>
                </a:solidFill>
                <a:latin typeface="Consolas"/>
              </a:rPr>
              <a:t>);</a:t>
            </a:r>
          </a:p>
          <a:p>
            <a:r>
              <a:rPr lang="en-GB" sz="2200" dirty="0" smtClean="0">
                <a:solidFill>
                  <a:prstClr val="black"/>
                </a:solidFill>
                <a:latin typeface="Consolas"/>
              </a:rPr>
              <a:t>    </a:t>
            </a:r>
            <a:r>
              <a:rPr lang="en-GB" sz="2200" dirty="0" err="1">
                <a:solidFill>
                  <a:prstClr val="black"/>
                </a:solidFill>
                <a:latin typeface="Consolas"/>
              </a:rPr>
              <a:t>spriteBatch.End</a:t>
            </a:r>
            <a:r>
              <a:rPr lang="en-GB" sz="2200" dirty="0">
                <a:solidFill>
                  <a:prstClr val="black"/>
                </a:solidFill>
                <a:latin typeface="Consolas"/>
              </a:rPr>
              <a:t>();</a:t>
            </a:r>
          </a:p>
          <a:p>
            <a:r>
              <a:rPr lang="en-GB" sz="2200" dirty="0" smtClean="0">
                <a:solidFill>
                  <a:prstClr val="black"/>
                </a:solidFill>
                <a:latin typeface="Consolas"/>
              </a:rPr>
              <a:t>}</a:t>
            </a:r>
            <a:endParaRPr lang="en-GB" sz="2200" dirty="0"/>
          </a:p>
        </p:txBody>
      </p:sp>
      <p:sp>
        <p:nvSpPr>
          <p:cNvPr id="6" name="Rectangle 5"/>
          <p:cNvSpPr/>
          <p:nvPr/>
        </p:nvSpPr>
        <p:spPr bwMode="auto">
          <a:xfrm>
            <a:off x="929390" y="4212216"/>
            <a:ext cx="7000407" cy="749505"/>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145783348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Layers and XNA</a:t>
            </a:r>
            <a:endParaRPr lang="en-GB" dirty="0"/>
          </a:p>
        </p:txBody>
      </p:sp>
      <p:sp>
        <p:nvSpPr>
          <p:cNvPr id="7" name="Content Placeholder 6"/>
          <p:cNvSpPr>
            <a:spLocks noGrp="1"/>
          </p:cNvSpPr>
          <p:nvPr>
            <p:ph idx="1"/>
          </p:nvPr>
        </p:nvSpPr>
        <p:spPr>
          <a:xfrm>
            <a:off x="380770" y="1371600"/>
            <a:ext cx="8363938" cy="4321183"/>
          </a:xfrm>
        </p:spPr>
        <p:txBody>
          <a:bodyPr/>
          <a:lstStyle/>
          <a:p>
            <a:r>
              <a:rPr lang="en-GB" dirty="0" smtClean="0"/>
              <a:t>This works because XNA puts items on the screen in the order they are drawn</a:t>
            </a:r>
          </a:p>
          <a:p>
            <a:r>
              <a:rPr lang="en-GB" dirty="0" smtClean="0"/>
              <a:t>Items that are drawn later are drawn “on top” of the ones below</a:t>
            </a:r>
          </a:p>
          <a:p>
            <a:r>
              <a:rPr lang="en-GB" dirty="0" smtClean="0"/>
              <a:t>Transparent parts of an image (those with an Alpha/transparency  value of 0) let the image “underneath” show through</a:t>
            </a:r>
          </a:p>
          <a:p>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33</a:t>
            </a:fld>
            <a:endParaRPr lang="en-US" dirty="0"/>
          </a:p>
        </p:txBody>
      </p:sp>
    </p:spTree>
    <p:extLst>
      <p:ext uri="{BB962C8B-B14F-4D97-AF65-F5344CB8AC3E}">
        <p14:creationId xmlns:p14="http://schemas.microsoft.com/office/powerpoint/2010/main" val="366734462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Configuring the Kinect sensor</a:t>
            </a:r>
            <a:endParaRPr lang="en-GB" dirty="0"/>
          </a:p>
        </p:txBody>
      </p:sp>
      <p:sp>
        <p:nvSpPr>
          <p:cNvPr id="3" name="Content Placeholder 2"/>
          <p:cNvSpPr>
            <a:spLocks noGrp="1"/>
          </p:cNvSpPr>
          <p:nvPr>
            <p:ph idx="1"/>
          </p:nvPr>
        </p:nvSpPr>
        <p:spPr>
          <a:xfrm>
            <a:off x="380770" y="3863509"/>
            <a:ext cx="8363938" cy="2215991"/>
          </a:xfrm>
        </p:spPr>
        <p:txBody>
          <a:bodyPr/>
          <a:lstStyle/>
          <a:p>
            <a:r>
              <a:rPr lang="en-GB" dirty="0" smtClean="0"/>
              <a:t>The program will use every Kinect sensor</a:t>
            </a:r>
          </a:p>
          <a:p>
            <a:r>
              <a:rPr lang="en-GB" dirty="0" smtClean="0"/>
              <a:t>These will be enabled when the game starts </a:t>
            </a:r>
            <a:r>
              <a:rPr lang="en-GB" dirty="0" smtClean="0"/>
              <a:t>running</a:t>
            </a:r>
          </a:p>
          <a:p>
            <a:r>
              <a:rPr lang="en-GB" dirty="0" smtClean="0"/>
              <a:t>We select the lower resolution depth image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34</a:t>
            </a:fld>
            <a:endParaRPr lang="en-US" dirty="0"/>
          </a:p>
        </p:txBody>
      </p:sp>
      <p:sp>
        <p:nvSpPr>
          <p:cNvPr id="5" name="Text Placeholder 4"/>
          <p:cNvSpPr>
            <a:spLocks noGrp="1"/>
          </p:cNvSpPr>
          <p:nvPr>
            <p:ph type="body" sz="quarter" idx="11"/>
          </p:nvPr>
        </p:nvSpPr>
        <p:spPr>
          <a:xfrm>
            <a:off x="346841" y="1403350"/>
            <a:ext cx="8403021" cy="2435264"/>
          </a:xfrm>
        </p:spPr>
        <p:txBody>
          <a:bodyPr/>
          <a:lstStyle/>
          <a:p>
            <a:r>
              <a:rPr lang="en-GB" dirty="0" err="1" smtClean="0">
                <a:latin typeface="Consolas"/>
              </a:rPr>
              <a:t>myKinect</a:t>
            </a:r>
            <a:r>
              <a:rPr lang="en-GB" dirty="0" smtClean="0">
                <a:latin typeface="Consolas"/>
              </a:rPr>
              <a:t> </a:t>
            </a:r>
            <a:r>
              <a:rPr lang="en-GB" dirty="0">
                <a:latin typeface="Consolas"/>
              </a:rPr>
              <a:t>= </a:t>
            </a:r>
            <a:r>
              <a:rPr lang="en-GB" dirty="0" err="1">
                <a:solidFill>
                  <a:srgbClr val="2B91AF"/>
                </a:solidFill>
                <a:latin typeface="Consolas"/>
              </a:rPr>
              <a:t>KinectSensor</a:t>
            </a:r>
            <a:r>
              <a:rPr lang="en-GB" dirty="0" err="1">
                <a:solidFill>
                  <a:prstClr val="black"/>
                </a:solidFill>
                <a:latin typeface="Consolas"/>
              </a:rPr>
              <a:t>.KinectSensors</a:t>
            </a:r>
            <a:r>
              <a:rPr lang="en-GB" dirty="0">
                <a:solidFill>
                  <a:prstClr val="black"/>
                </a:solidFill>
                <a:latin typeface="Consolas"/>
              </a:rPr>
              <a:t>[0];</a:t>
            </a:r>
          </a:p>
          <a:p>
            <a:r>
              <a:rPr lang="en-GB" dirty="0" err="1" smtClean="0">
                <a:latin typeface="Consolas"/>
              </a:rPr>
              <a:t>myKinect.SkeletonStream.Enable</a:t>
            </a:r>
            <a:r>
              <a:rPr lang="en-GB" dirty="0" smtClean="0">
                <a:latin typeface="Consolas"/>
              </a:rPr>
              <a:t>();</a:t>
            </a:r>
          </a:p>
          <a:p>
            <a:r>
              <a:rPr lang="en-GB" dirty="0" err="1" smtClean="0">
                <a:latin typeface="Consolas"/>
              </a:rPr>
              <a:t>myKinect.ColorStream.Enable</a:t>
            </a:r>
            <a:r>
              <a:rPr lang="en-GB" dirty="0">
                <a:latin typeface="Consolas"/>
              </a:rPr>
              <a:t>();</a:t>
            </a:r>
          </a:p>
          <a:p>
            <a:r>
              <a:rPr lang="en-GB" dirty="0" err="1" smtClean="0">
                <a:latin typeface="Consolas"/>
              </a:rPr>
              <a:t>myKinect.DepthStream.Enable</a:t>
            </a:r>
            <a:r>
              <a:rPr lang="en-GB" dirty="0" smtClean="0">
                <a:latin typeface="Consolas"/>
              </a:rPr>
              <a:t>(</a:t>
            </a:r>
            <a:br>
              <a:rPr lang="en-GB" dirty="0" smtClean="0">
                <a:latin typeface="Consolas"/>
              </a:rPr>
            </a:br>
            <a:r>
              <a:rPr lang="en-GB" dirty="0" smtClean="0">
                <a:latin typeface="Consolas"/>
              </a:rPr>
              <a:t>             </a:t>
            </a:r>
            <a:r>
              <a:rPr lang="en-GB" dirty="0" smtClean="0">
                <a:solidFill>
                  <a:srgbClr val="2B91AF"/>
                </a:solidFill>
                <a:latin typeface="Consolas"/>
              </a:rPr>
              <a:t>DepthImageFormat</a:t>
            </a:r>
            <a:r>
              <a:rPr lang="en-GB" dirty="0" smtClean="0">
                <a:solidFill>
                  <a:prstClr val="black"/>
                </a:solidFill>
                <a:latin typeface="Consolas"/>
              </a:rPr>
              <a:t>.Resolution320x240Fps30</a:t>
            </a:r>
            <a:r>
              <a:rPr lang="en-GB" dirty="0" smtClean="0">
                <a:latin typeface="Consolas"/>
              </a:rPr>
              <a:t>);</a:t>
            </a:r>
          </a:p>
          <a:p>
            <a:r>
              <a:rPr lang="en-GB" dirty="0" err="1" smtClean="0">
                <a:latin typeface="Consolas"/>
              </a:rPr>
              <a:t>myKinect.Start</a:t>
            </a:r>
            <a:r>
              <a:rPr lang="en-GB" dirty="0" smtClean="0">
                <a:latin typeface="Consolas"/>
              </a:rPr>
              <a:t>();</a:t>
            </a:r>
            <a:endParaRPr lang="en-GB" dirty="0"/>
          </a:p>
        </p:txBody>
      </p:sp>
    </p:spTree>
    <p:extLst>
      <p:ext uri="{BB962C8B-B14F-4D97-AF65-F5344CB8AC3E}">
        <p14:creationId xmlns:p14="http://schemas.microsoft.com/office/powerpoint/2010/main" val="61909182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Performance and resolution</a:t>
            </a:r>
            <a:endParaRPr lang="en-GB" dirty="0"/>
          </a:p>
        </p:txBody>
      </p:sp>
      <p:sp>
        <p:nvSpPr>
          <p:cNvPr id="7" name="Content Placeholder 6"/>
          <p:cNvSpPr>
            <a:spLocks noGrp="1"/>
          </p:cNvSpPr>
          <p:nvPr>
            <p:ph idx="1"/>
          </p:nvPr>
        </p:nvSpPr>
        <p:spPr>
          <a:xfrm>
            <a:off x="380770" y="1371600"/>
            <a:ext cx="8363938" cy="4696670"/>
          </a:xfrm>
        </p:spPr>
        <p:txBody>
          <a:bodyPr/>
          <a:lstStyle/>
          <a:p>
            <a:r>
              <a:rPr lang="en-GB" dirty="0" smtClean="0"/>
              <a:t>The depth sensor can generate depth maps that are 640x480 resolution</a:t>
            </a:r>
          </a:p>
          <a:p>
            <a:r>
              <a:rPr lang="en-GB" dirty="0" smtClean="0"/>
              <a:t>It is much quicker to process a depth map which is 320x240</a:t>
            </a:r>
          </a:p>
          <a:p>
            <a:pPr lvl="1"/>
            <a:r>
              <a:rPr lang="en-GB" dirty="0" smtClean="0"/>
              <a:t>The smaller depth map contains a quarter of the pixels</a:t>
            </a:r>
          </a:p>
          <a:p>
            <a:r>
              <a:rPr lang="en-GB" dirty="0" smtClean="0"/>
              <a:t>The lower resolution depth mask will be scaled by XNA over the high resolution camera image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35</a:t>
            </a:fld>
            <a:endParaRPr lang="en-US" dirty="0"/>
          </a:p>
        </p:txBody>
      </p:sp>
    </p:spTree>
    <p:extLst>
      <p:ext uri="{BB962C8B-B14F-4D97-AF65-F5344CB8AC3E}">
        <p14:creationId xmlns:p14="http://schemas.microsoft.com/office/powerpoint/2010/main" val="93598908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ready events</a:t>
            </a:r>
            <a:endParaRPr lang="en-GB" dirty="0"/>
          </a:p>
        </p:txBody>
      </p:sp>
      <p:sp>
        <p:nvSpPr>
          <p:cNvPr id="3" name="Content Placeholder 2"/>
          <p:cNvSpPr>
            <a:spLocks noGrp="1"/>
          </p:cNvSpPr>
          <p:nvPr>
            <p:ph idx="1"/>
          </p:nvPr>
        </p:nvSpPr>
        <p:spPr>
          <a:xfrm>
            <a:off x="380770" y="2829464"/>
            <a:ext cx="8363938" cy="2105192"/>
          </a:xfrm>
        </p:spPr>
        <p:txBody>
          <a:bodyPr/>
          <a:lstStyle/>
          <a:p>
            <a:r>
              <a:rPr lang="en-GB" dirty="0" smtClean="0"/>
              <a:t>The Kinect SDK provides an event which fires when all the sensors have new data</a:t>
            </a:r>
          </a:p>
          <a:p>
            <a:r>
              <a:rPr lang="en-GB" dirty="0" smtClean="0"/>
              <a:t>This is easier than making methods that respond to individual events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36</a:t>
            </a:fld>
            <a:endParaRPr lang="en-US" dirty="0"/>
          </a:p>
        </p:txBody>
      </p:sp>
      <p:sp>
        <p:nvSpPr>
          <p:cNvPr id="5" name="Text Placeholder 4"/>
          <p:cNvSpPr>
            <a:spLocks noGrp="1"/>
          </p:cNvSpPr>
          <p:nvPr>
            <p:ph type="body" sz="quarter" idx="11"/>
          </p:nvPr>
        </p:nvSpPr>
        <p:spPr>
          <a:xfrm>
            <a:off x="346841" y="1403350"/>
            <a:ext cx="8403021" cy="1142602"/>
          </a:xfrm>
        </p:spPr>
        <p:txBody>
          <a:bodyPr/>
          <a:lstStyle/>
          <a:p>
            <a:r>
              <a:rPr lang="en-GB" dirty="0" err="1">
                <a:latin typeface="Consolas"/>
              </a:rPr>
              <a:t>myKinect.AllFramesReady</a:t>
            </a:r>
            <a:r>
              <a:rPr lang="en-GB" dirty="0">
                <a:latin typeface="Consolas"/>
              </a:rPr>
              <a:t> += </a:t>
            </a:r>
            <a:r>
              <a:rPr lang="en-GB" dirty="0" smtClean="0">
                <a:latin typeface="Consolas"/>
              </a:rPr>
              <a:t/>
            </a:r>
            <a:br>
              <a:rPr lang="en-GB" dirty="0" smtClean="0">
                <a:latin typeface="Consolas"/>
              </a:rPr>
            </a:br>
            <a:r>
              <a:rPr lang="en-GB" dirty="0" smtClean="0">
                <a:latin typeface="Consolas"/>
              </a:rPr>
              <a:t>           </a:t>
            </a:r>
            <a:r>
              <a:rPr lang="en-GB" dirty="0" smtClean="0">
                <a:solidFill>
                  <a:srgbClr val="0000FF"/>
                </a:solidFill>
                <a:latin typeface="Consolas"/>
              </a:rPr>
              <a:t>new</a:t>
            </a:r>
            <a:r>
              <a:rPr lang="en-GB" dirty="0" smtClean="0">
                <a:solidFill>
                  <a:prstClr val="black"/>
                </a:solidFill>
                <a:latin typeface="Consolas"/>
              </a:rPr>
              <a:t> </a:t>
            </a:r>
            <a:r>
              <a:rPr lang="en-GB" dirty="0" err="1">
                <a:solidFill>
                  <a:srgbClr val="2B91AF"/>
                </a:solidFill>
                <a:latin typeface="Consolas"/>
              </a:rPr>
              <a:t>EventHandler</a:t>
            </a:r>
            <a:r>
              <a:rPr lang="en-GB" dirty="0">
                <a:solidFill>
                  <a:prstClr val="black"/>
                </a:solidFill>
                <a:latin typeface="Consolas"/>
              </a:rPr>
              <a:t>&lt;</a:t>
            </a:r>
            <a:r>
              <a:rPr lang="en-GB" dirty="0" err="1">
                <a:solidFill>
                  <a:srgbClr val="2B91AF"/>
                </a:solidFill>
                <a:latin typeface="Consolas"/>
              </a:rPr>
              <a:t>AllFramesReadyEventArgs</a:t>
            </a:r>
            <a:r>
              <a:rPr lang="en-GB" dirty="0" smtClean="0">
                <a:solidFill>
                  <a:prstClr val="black"/>
                </a:solidFill>
                <a:latin typeface="Consolas"/>
              </a:rPr>
              <a:t>&gt;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myKinect_AllFramesReady</a:t>
            </a:r>
            <a:r>
              <a:rPr lang="en-GB" dirty="0">
                <a:solidFill>
                  <a:prstClr val="black"/>
                </a:solidFill>
                <a:latin typeface="Consolas"/>
              </a:rPr>
              <a:t>);</a:t>
            </a:r>
          </a:p>
        </p:txBody>
      </p:sp>
    </p:spTree>
    <p:extLst>
      <p:ext uri="{BB962C8B-B14F-4D97-AF65-F5344CB8AC3E}">
        <p14:creationId xmlns:p14="http://schemas.microsoft.com/office/powerpoint/2010/main" val="126238981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Event behaviour</a:t>
            </a:r>
            <a:endParaRPr lang="en-GB" dirty="0"/>
          </a:p>
        </p:txBody>
      </p:sp>
      <p:sp>
        <p:nvSpPr>
          <p:cNvPr id="7" name="Content Placeholder 6"/>
          <p:cNvSpPr>
            <a:spLocks noGrp="1"/>
          </p:cNvSpPr>
          <p:nvPr>
            <p:ph idx="1"/>
          </p:nvPr>
        </p:nvSpPr>
        <p:spPr>
          <a:xfrm>
            <a:off x="380770" y="1371600"/>
            <a:ext cx="8363938" cy="4493538"/>
          </a:xfrm>
        </p:spPr>
        <p:txBody>
          <a:bodyPr/>
          <a:lstStyle/>
          <a:p>
            <a:r>
              <a:rPr lang="en-GB" dirty="0" smtClean="0"/>
              <a:t>When the sensor has new data the event hander will do the following:</a:t>
            </a:r>
          </a:p>
          <a:p>
            <a:pPr marL="974725" lvl="1" indent="-514350">
              <a:buFont typeface="+mj-lt"/>
              <a:buAutoNum type="arabicPeriod"/>
            </a:pPr>
            <a:r>
              <a:rPr lang="en-GB" dirty="0" smtClean="0"/>
              <a:t>Create an image texture from the video camera</a:t>
            </a:r>
          </a:p>
          <a:p>
            <a:pPr marL="974725" lvl="1" indent="-514350">
              <a:buFont typeface="+mj-lt"/>
              <a:buAutoNum type="arabicPeriod"/>
            </a:pPr>
            <a:r>
              <a:rPr lang="en-GB" dirty="0" smtClean="0"/>
              <a:t>Find the currently active skeleton</a:t>
            </a:r>
          </a:p>
          <a:p>
            <a:pPr marL="974725" lvl="1" indent="-514350">
              <a:buFont typeface="+mj-lt"/>
              <a:buAutoNum type="arabicPeriod"/>
            </a:pPr>
            <a:r>
              <a:rPr lang="en-GB" dirty="0" smtClean="0"/>
              <a:t>Create a mask which holds the background image</a:t>
            </a:r>
          </a:p>
          <a:p>
            <a:pPr marL="974725" lvl="1" indent="-514350">
              <a:buFont typeface="+mj-lt"/>
              <a:buAutoNum type="arabicPeriod"/>
            </a:pPr>
            <a:r>
              <a:rPr lang="en-GB" dirty="0" smtClean="0"/>
              <a:t>Use the depth data to find areas which are part of the player and make the corresponding parts of the mask transparent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37</a:t>
            </a:fld>
            <a:endParaRPr lang="en-US" dirty="0"/>
          </a:p>
        </p:txBody>
      </p:sp>
    </p:spTree>
    <p:extLst>
      <p:ext uri="{BB962C8B-B14F-4D97-AF65-F5344CB8AC3E}">
        <p14:creationId xmlns:p14="http://schemas.microsoft.com/office/powerpoint/2010/main" val="185772296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Create the video texture </a:t>
            </a:r>
            <a:endParaRPr lang="en-GB" dirty="0"/>
          </a:p>
        </p:txBody>
      </p:sp>
      <p:sp>
        <p:nvSpPr>
          <p:cNvPr id="3" name="Content Placeholder 2"/>
          <p:cNvSpPr>
            <a:spLocks noGrp="1"/>
          </p:cNvSpPr>
          <p:nvPr>
            <p:ph idx="1"/>
          </p:nvPr>
        </p:nvSpPr>
        <p:spPr>
          <a:xfrm>
            <a:off x="380770" y="1371600"/>
            <a:ext cx="8363938" cy="2105192"/>
          </a:xfrm>
        </p:spPr>
        <p:txBody>
          <a:bodyPr/>
          <a:lstStyle/>
          <a:p>
            <a:r>
              <a:rPr lang="en-GB" dirty="0" smtClean="0"/>
              <a:t>The game can use exactly the same code as the previous Kinect camera program to create the video image</a:t>
            </a:r>
          </a:p>
          <a:p>
            <a:r>
              <a:rPr lang="en-GB" dirty="0" smtClean="0"/>
              <a:t>This will be drawn first by the draw method</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38</a:t>
            </a:fld>
            <a:endParaRPr lang="en-US" dirty="0"/>
          </a:p>
        </p:txBody>
      </p:sp>
    </p:spTree>
    <p:extLst>
      <p:ext uri="{BB962C8B-B14F-4D97-AF65-F5344CB8AC3E}">
        <p14:creationId xmlns:p14="http://schemas.microsoft.com/office/powerpoint/2010/main" val="270735748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Find the active skeleton</a:t>
            </a:r>
            <a:endParaRPr lang="en-GB" dirty="0"/>
          </a:p>
        </p:txBody>
      </p:sp>
      <p:sp>
        <p:nvSpPr>
          <p:cNvPr id="3" name="Content Placeholder 2"/>
          <p:cNvSpPr>
            <a:spLocks noGrp="1"/>
          </p:cNvSpPr>
          <p:nvPr>
            <p:ph idx="1"/>
          </p:nvPr>
        </p:nvSpPr>
        <p:spPr>
          <a:xfrm>
            <a:off x="380770" y="1371600"/>
            <a:ext cx="8363938" cy="4862870"/>
          </a:xfrm>
        </p:spPr>
        <p:txBody>
          <a:bodyPr/>
          <a:lstStyle/>
          <a:p>
            <a:r>
              <a:rPr lang="en-GB" dirty="0" smtClean="0"/>
              <a:t>The Kinect SDK will provide tracking information for 6 skeletons</a:t>
            </a:r>
          </a:p>
          <a:p>
            <a:pPr lvl="1"/>
            <a:r>
              <a:rPr lang="en-GB" dirty="0" smtClean="0"/>
              <a:t>Only two will be fully tracked</a:t>
            </a:r>
          </a:p>
          <a:p>
            <a:r>
              <a:rPr lang="en-GB" dirty="0" smtClean="0"/>
              <a:t>The program must find the first fully tracked skeleton and use this as the game player</a:t>
            </a:r>
          </a:p>
          <a:p>
            <a:r>
              <a:rPr lang="en-GB" dirty="0" smtClean="0"/>
              <a:t>A particular skeleton will always appear in the same place in the skeleton array</a:t>
            </a:r>
          </a:p>
          <a:p>
            <a:r>
              <a:rPr lang="en-GB" dirty="0" smtClean="0"/>
              <a:t>The position of a skeleton in the array “lines up” with the player number in the depth data</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39</a:t>
            </a:fld>
            <a:endParaRPr lang="en-US" dirty="0"/>
          </a:p>
        </p:txBody>
      </p:sp>
    </p:spTree>
    <p:extLst>
      <p:ext uri="{BB962C8B-B14F-4D97-AF65-F5344CB8AC3E}">
        <p14:creationId xmlns:p14="http://schemas.microsoft.com/office/powerpoint/2010/main" val="3812358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Cloud </a:t>
            </a:r>
            <a:r>
              <a:rPr lang="en-GB" dirty="0" err="1" smtClean="0"/>
              <a:t>Burster</a:t>
            </a:r>
            <a:r>
              <a:rPr lang="en-GB" dirty="0" smtClean="0"/>
              <a:t> </a:t>
            </a:r>
            <a:r>
              <a:rPr lang="en-GB" dirty="0" smtClean="0"/>
              <a:t>game</a:t>
            </a:r>
            <a:endParaRPr lang="en-GB" dirty="0"/>
          </a:p>
        </p:txBody>
      </p:sp>
      <p:sp>
        <p:nvSpPr>
          <p:cNvPr id="3" name="Content Placeholder 2"/>
          <p:cNvSpPr>
            <a:spLocks noGrp="1"/>
          </p:cNvSpPr>
          <p:nvPr>
            <p:ph idx="1"/>
          </p:nvPr>
        </p:nvSpPr>
        <p:spPr>
          <a:xfrm>
            <a:off x="380769" y="1371600"/>
            <a:ext cx="7983741" cy="4819781"/>
          </a:xfrm>
        </p:spPr>
        <p:txBody>
          <a:bodyPr/>
          <a:lstStyle/>
          <a:p>
            <a:r>
              <a:rPr lang="en-GB" dirty="0" smtClean="0"/>
              <a:t>The Cloud </a:t>
            </a:r>
            <a:r>
              <a:rPr lang="en-GB" dirty="0" err="1" smtClean="0"/>
              <a:t>Burster</a:t>
            </a:r>
            <a:r>
              <a:rPr lang="en-GB" dirty="0" smtClean="0"/>
              <a:t> game uses augmented reality to put the player inside the game</a:t>
            </a:r>
          </a:p>
          <a:p>
            <a:r>
              <a:rPr lang="en-GB" dirty="0" smtClean="0"/>
              <a:t>They will perform actions in the real world that will allow them to interact with computer generated objects</a:t>
            </a:r>
          </a:p>
          <a:p>
            <a:r>
              <a:rPr lang="en-GB" dirty="0" smtClean="0"/>
              <a:t>The program will use the Kinect sensors to provide the real world input</a:t>
            </a:r>
          </a:p>
          <a:p>
            <a:r>
              <a:rPr lang="en-GB" dirty="0" smtClean="0"/>
              <a:t>Other components will be generated in  XNA</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a:t>
            </a:fld>
            <a:endParaRPr lang="en-US" dirty="0"/>
          </a:p>
        </p:txBody>
      </p:sp>
    </p:spTree>
    <p:extLst>
      <p:ext uri="{BB962C8B-B14F-4D97-AF65-F5344CB8AC3E}">
        <p14:creationId xmlns:p14="http://schemas.microsoft.com/office/powerpoint/2010/main" val="38085665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Obtaining the skeleton data</a:t>
            </a:r>
            <a:endParaRPr lang="en-GB" dirty="0"/>
          </a:p>
        </p:txBody>
      </p:sp>
      <p:sp>
        <p:nvSpPr>
          <p:cNvPr id="6" name="Content Placeholder 5"/>
          <p:cNvSpPr>
            <a:spLocks noGrp="1"/>
          </p:cNvSpPr>
          <p:nvPr>
            <p:ph idx="1"/>
          </p:nvPr>
        </p:nvSpPr>
        <p:spPr>
          <a:xfrm>
            <a:off x="380770" y="4813540"/>
            <a:ext cx="8363938" cy="997196"/>
          </a:xfrm>
        </p:spPr>
        <p:txBody>
          <a:bodyPr/>
          <a:lstStyle/>
          <a:p>
            <a:r>
              <a:rPr lang="en-GB" dirty="0" smtClean="0"/>
              <a:t>This code copies the skeleton data from the skeleton frame supplied to the event handler</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40</a:t>
            </a:fld>
            <a:endParaRPr lang="en-US" dirty="0"/>
          </a:p>
        </p:txBody>
      </p:sp>
      <p:sp>
        <p:nvSpPr>
          <p:cNvPr id="7" name="Text Placeholder 6"/>
          <p:cNvSpPr>
            <a:spLocks noGrp="1"/>
          </p:cNvSpPr>
          <p:nvPr>
            <p:ph type="body" sz="quarter" idx="11"/>
          </p:nvPr>
        </p:nvSpPr>
        <p:spPr>
          <a:xfrm>
            <a:off x="346841" y="1403350"/>
            <a:ext cx="8403021" cy="3321660"/>
          </a:xfrm>
        </p:spPr>
        <p:txBody>
          <a:bodyPr/>
          <a:lstStyle/>
          <a:p>
            <a:r>
              <a:rPr lang="en-GB" dirty="0">
                <a:solidFill>
                  <a:srgbClr val="0000FF"/>
                </a:solidFill>
                <a:latin typeface="Consolas"/>
              </a:rPr>
              <a:t>using</a:t>
            </a:r>
            <a:r>
              <a:rPr lang="en-GB" dirty="0">
                <a:solidFill>
                  <a:prstClr val="black"/>
                </a:solidFill>
                <a:latin typeface="Consolas"/>
              </a:rPr>
              <a:t> (</a:t>
            </a:r>
            <a:r>
              <a:rPr lang="en-GB" dirty="0" err="1">
                <a:solidFill>
                  <a:srgbClr val="2B91AF"/>
                </a:solidFill>
                <a:latin typeface="Consolas"/>
              </a:rPr>
              <a:t>SkeletonFrame</a:t>
            </a:r>
            <a:r>
              <a:rPr lang="en-GB" dirty="0">
                <a:solidFill>
                  <a:prstClr val="black"/>
                </a:solidFill>
                <a:latin typeface="Consolas"/>
              </a:rPr>
              <a:t> frame = </a:t>
            </a:r>
            <a:r>
              <a:rPr lang="en-GB" dirty="0" err="1">
                <a:solidFill>
                  <a:prstClr val="black"/>
                </a:solidFill>
                <a:latin typeface="Consolas"/>
              </a:rPr>
              <a:t>e.OpenSkeletonFrame</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a:t>
            </a:r>
            <a:r>
              <a:rPr lang="en-GB" dirty="0" smtClean="0">
                <a:solidFill>
                  <a:srgbClr val="0000FF"/>
                </a:solidFill>
                <a:latin typeface="Consolas"/>
              </a:rPr>
              <a:t>if</a:t>
            </a:r>
            <a:r>
              <a:rPr lang="en-GB" dirty="0" smtClean="0">
                <a:solidFill>
                  <a:prstClr val="black"/>
                </a:solidFill>
                <a:latin typeface="Consolas"/>
              </a:rPr>
              <a:t> </a:t>
            </a:r>
            <a:r>
              <a:rPr lang="en-GB" dirty="0">
                <a:solidFill>
                  <a:prstClr val="black"/>
                </a:solidFill>
                <a:latin typeface="Consolas"/>
              </a:rPr>
              <a:t>(frame != </a:t>
            </a:r>
            <a:r>
              <a:rPr lang="en-GB" dirty="0">
                <a:solidFill>
                  <a:srgbClr val="0000FF"/>
                </a:solidFill>
                <a:latin typeface="Consolas"/>
              </a:rPr>
              <a:t>null</a:t>
            </a:r>
            <a:r>
              <a:rPr lang="en-GB" dirty="0">
                <a:solidFill>
                  <a:prstClr val="black"/>
                </a:solidFill>
                <a:latin typeface="Consolas"/>
              </a:rPr>
              <a:t>)</a:t>
            </a:r>
          </a:p>
          <a:p>
            <a:r>
              <a:rPr lang="en-GB" dirty="0">
                <a:solidFill>
                  <a:prstClr val="black"/>
                </a:solidFill>
                <a:latin typeface="Consolas"/>
              </a:rPr>
              <a:t> </a:t>
            </a:r>
            <a:r>
              <a:rPr lang="en-GB" dirty="0" smtClean="0">
                <a:solidFill>
                  <a:prstClr val="black"/>
                </a:solidFill>
                <a:latin typeface="Consolas"/>
              </a:rPr>
              <a:t>{</a:t>
            </a:r>
            <a:endParaRPr lang="en-GB" dirty="0">
              <a:solidFill>
                <a:prstClr val="black"/>
              </a:solidFill>
              <a:latin typeface="Consolas"/>
            </a:endParaRPr>
          </a:p>
          <a:p>
            <a:r>
              <a:rPr lang="en-GB" dirty="0">
                <a:solidFill>
                  <a:prstClr val="black"/>
                </a:solidFill>
                <a:latin typeface="Consolas"/>
              </a:rPr>
              <a:t>   </a:t>
            </a:r>
            <a:r>
              <a:rPr lang="en-GB" dirty="0" smtClean="0">
                <a:solidFill>
                  <a:prstClr val="black"/>
                </a:solidFill>
                <a:latin typeface="Consolas"/>
              </a:rPr>
              <a:t>skeletons </a:t>
            </a:r>
            <a:r>
              <a:rPr lang="en-GB" dirty="0">
                <a:solidFill>
                  <a:prstClr val="black"/>
                </a:solidFill>
                <a:latin typeface="Consolas"/>
              </a:rPr>
              <a:t>=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Skeleton</a:t>
            </a:r>
            <a:r>
              <a:rPr lang="en-GB" dirty="0">
                <a:solidFill>
                  <a:prstClr val="black"/>
                </a:solidFill>
                <a:latin typeface="Consolas"/>
              </a:rPr>
              <a:t>[</a:t>
            </a:r>
            <a:r>
              <a:rPr lang="en-GB" dirty="0" err="1">
                <a:solidFill>
                  <a:prstClr val="black"/>
                </a:solidFill>
                <a:latin typeface="Consolas"/>
              </a:rPr>
              <a:t>frame.SkeletonArrayLength</a:t>
            </a:r>
            <a:r>
              <a:rPr lang="en-GB" dirty="0">
                <a:solidFill>
                  <a:prstClr val="black"/>
                </a:solidFill>
                <a:latin typeface="Consolas"/>
              </a:rPr>
              <a:t>];</a:t>
            </a:r>
          </a:p>
          <a:p>
            <a:r>
              <a:rPr lang="en-GB" dirty="0">
                <a:solidFill>
                  <a:prstClr val="black"/>
                </a:solidFill>
                <a:latin typeface="Consolas"/>
              </a:rPr>
              <a:t> </a:t>
            </a:r>
            <a:r>
              <a:rPr lang="en-GB" dirty="0" smtClean="0">
                <a:solidFill>
                  <a:prstClr val="black"/>
                </a:solidFill>
                <a:latin typeface="Consolas"/>
              </a:rPr>
              <a:t>  </a:t>
            </a:r>
            <a:r>
              <a:rPr lang="en-GB" dirty="0" err="1">
                <a:solidFill>
                  <a:prstClr val="black"/>
                </a:solidFill>
                <a:latin typeface="Consolas"/>
              </a:rPr>
              <a:t>frame.CopySkeletonDataTo</a:t>
            </a:r>
            <a:r>
              <a:rPr lang="en-GB" dirty="0">
                <a:solidFill>
                  <a:prstClr val="black"/>
                </a:solidFill>
                <a:latin typeface="Consolas"/>
              </a:rPr>
              <a:t>(skeletons);</a:t>
            </a:r>
          </a:p>
          <a:p>
            <a:r>
              <a:rPr lang="en-GB" dirty="0">
                <a:solidFill>
                  <a:prstClr val="black"/>
                </a:solidFill>
                <a:latin typeface="Consolas"/>
              </a:rPr>
              <a:t> </a:t>
            </a:r>
            <a:r>
              <a:rPr lang="en-GB" dirty="0" smtClean="0">
                <a:solidFill>
                  <a:prstClr val="black"/>
                </a:solidFill>
                <a:latin typeface="Consolas"/>
              </a:rPr>
              <a:t>}</a:t>
            </a:r>
            <a:endParaRPr lang="en-GB" dirty="0">
              <a:solidFill>
                <a:prstClr val="black"/>
              </a:solidFill>
              <a:latin typeface="Consolas"/>
            </a:endParaRPr>
          </a:p>
          <a:p>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406197753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 the active skeleton</a:t>
            </a:r>
            <a:endParaRPr lang="en-GB" dirty="0"/>
          </a:p>
        </p:txBody>
      </p:sp>
      <p:sp>
        <p:nvSpPr>
          <p:cNvPr id="3" name="Content Placeholder 2"/>
          <p:cNvSpPr>
            <a:spLocks noGrp="1"/>
          </p:cNvSpPr>
          <p:nvPr>
            <p:ph idx="1"/>
          </p:nvPr>
        </p:nvSpPr>
        <p:spPr>
          <a:xfrm>
            <a:off x="380770" y="5296620"/>
            <a:ext cx="8363938" cy="498598"/>
          </a:xfrm>
        </p:spPr>
        <p:txBody>
          <a:bodyPr/>
          <a:lstStyle/>
          <a:p>
            <a:r>
              <a:rPr lang="en-GB" dirty="0" smtClean="0"/>
              <a:t>This searches for a tracked skeleton </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41</a:t>
            </a:fld>
            <a:endParaRPr lang="en-US" dirty="0"/>
          </a:p>
        </p:txBody>
      </p:sp>
      <p:sp>
        <p:nvSpPr>
          <p:cNvPr id="5" name="Text Placeholder 4"/>
          <p:cNvSpPr>
            <a:spLocks noGrp="1"/>
          </p:cNvSpPr>
          <p:nvPr>
            <p:ph type="body" sz="quarter" idx="11"/>
          </p:nvPr>
        </p:nvSpPr>
        <p:spPr>
          <a:xfrm>
            <a:off x="346841" y="1403350"/>
            <a:ext cx="8403021" cy="3838725"/>
          </a:xfrm>
        </p:spPr>
        <p:txBody>
          <a:bodyPr/>
          <a:lstStyle/>
          <a:p>
            <a:r>
              <a:rPr lang="en-GB" dirty="0" err="1">
                <a:latin typeface="Consolas"/>
              </a:rPr>
              <a:t>activeSkeletonNumber</a:t>
            </a:r>
            <a:r>
              <a:rPr lang="en-GB" dirty="0">
                <a:latin typeface="Consolas"/>
              </a:rPr>
              <a:t> = 0</a:t>
            </a:r>
            <a:r>
              <a:rPr lang="en-GB" dirty="0" smtClean="0">
                <a:latin typeface="Consolas"/>
              </a:rPr>
              <a:t>;</a:t>
            </a:r>
            <a:br>
              <a:rPr lang="en-GB" dirty="0" smtClean="0">
                <a:latin typeface="Consolas"/>
              </a:rPr>
            </a:br>
            <a:endParaRPr lang="en-GB" dirty="0">
              <a:latin typeface="Consolas"/>
            </a:endParaRPr>
          </a:p>
          <a:p>
            <a:r>
              <a:rPr lang="en-GB" dirty="0">
                <a:solidFill>
                  <a:srgbClr val="0000FF"/>
                </a:solidFill>
                <a:latin typeface="Consolas"/>
              </a:rPr>
              <a:t>for</a:t>
            </a:r>
            <a:r>
              <a:rPr lang="en-GB" dirty="0">
                <a:solidFill>
                  <a:prstClr val="black"/>
                </a:solidFill>
                <a:latin typeface="Consolas"/>
              </a:rPr>
              <a:t> (</a:t>
            </a:r>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i</a:t>
            </a:r>
            <a:r>
              <a:rPr lang="en-GB" dirty="0">
                <a:solidFill>
                  <a:prstClr val="black"/>
                </a:solidFill>
                <a:latin typeface="Consolas"/>
              </a:rPr>
              <a:t> = 0; </a:t>
            </a:r>
            <a:r>
              <a:rPr lang="en-GB" dirty="0" err="1">
                <a:solidFill>
                  <a:prstClr val="black"/>
                </a:solidFill>
                <a:latin typeface="Consolas"/>
              </a:rPr>
              <a:t>i</a:t>
            </a:r>
            <a:r>
              <a:rPr lang="en-GB" dirty="0">
                <a:solidFill>
                  <a:prstClr val="black"/>
                </a:solidFill>
                <a:latin typeface="Consolas"/>
              </a:rPr>
              <a:t> &lt; </a:t>
            </a:r>
            <a:r>
              <a:rPr lang="en-GB" dirty="0" err="1">
                <a:solidFill>
                  <a:prstClr val="black"/>
                </a:solidFill>
                <a:latin typeface="Consolas"/>
              </a:rPr>
              <a:t>skeletons.Length</a:t>
            </a:r>
            <a:r>
              <a:rPr lang="en-GB" dirty="0">
                <a:solidFill>
                  <a:prstClr val="black"/>
                </a:solidFill>
                <a:latin typeface="Consolas"/>
              </a:rPr>
              <a:t>; </a:t>
            </a:r>
            <a:r>
              <a:rPr lang="en-GB" dirty="0" err="1">
                <a:solidFill>
                  <a:prstClr val="black"/>
                </a:solidFill>
                <a:latin typeface="Consolas"/>
              </a:rPr>
              <a:t>i</a:t>
            </a:r>
            <a:r>
              <a:rPr lang="en-GB" dirty="0" smtClean="0">
                <a:solidFill>
                  <a:prstClr val="black"/>
                </a:solidFill>
                <a:latin typeface="Consolas"/>
              </a:rPr>
              <a:t>++){</a:t>
            </a:r>
            <a:endParaRPr lang="en-GB" dirty="0">
              <a:solidFill>
                <a:prstClr val="black"/>
              </a:solidFill>
              <a:latin typeface="Consolas"/>
            </a:endParaRPr>
          </a:p>
          <a:p>
            <a:r>
              <a:rPr lang="en-GB" dirty="0">
                <a:solidFill>
                  <a:prstClr val="black"/>
                </a:solidFill>
                <a:latin typeface="Consolas"/>
              </a:rPr>
              <a:t> </a:t>
            </a:r>
            <a:r>
              <a:rPr lang="en-GB" dirty="0" smtClean="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(skeletons[</a:t>
            </a:r>
            <a:r>
              <a:rPr lang="en-GB" dirty="0" err="1">
                <a:solidFill>
                  <a:prstClr val="black"/>
                </a:solidFill>
                <a:latin typeface="Consolas"/>
              </a:rPr>
              <a:t>i</a:t>
            </a:r>
            <a:r>
              <a:rPr lang="en-GB" dirty="0">
                <a:solidFill>
                  <a:prstClr val="black"/>
                </a:solidFill>
                <a:latin typeface="Consolas"/>
              </a:rPr>
              <a:t>].</a:t>
            </a:r>
            <a:r>
              <a:rPr lang="en-GB" dirty="0" err="1">
                <a:solidFill>
                  <a:prstClr val="black"/>
                </a:solidFill>
                <a:latin typeface="Consolas"/>
              </a:rPr>
              <a:t>TrackingState</a:t>
            </a:r>
            <a:r>
              <a:rPr lang="en-GB" dirty="0">
                <a:solidFill>
                  <a:prstClr val="black"/>
                </a:solidFill>
                <a:latin typeface="Consolas"/>
              </a:rPr>
              <a:t> ==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srgbClr val="2B91AF"/>
                </a:solidFill>
                <a:latin typeface="Consolas"/>
              </a:rPr>
              <a:t>SkeletonTrackingState</a:t>
            </a:r>
            <a:r>
              <a:rPr lang="en-GB" dirty="0" err="1" smtClean="0">
                <a:solidFill>
                  <a:prstClr val="black"/>
                </a:solidFill>
                <a:latin typeface="Consolas"/>
              </a:rPr>
              <a:t>.Tracked</a:t>
            </a:r>
            <a:r>
              <a:rPr lang="en-GB" dirty="0" smtClean="0">
                <a:solidFill>
                  <a:prstClr val="black"/>
                </a:solidFill>
                <a:latin typeface="Consolas"/>
              </a:rPr>
              <a:t>){</a:t>
            </a:r>
            <a:endParaRPr lang="en-GB" dirty="0">
              <a:solidFill>
                <a:prstClr val="black"/>
              </a:solidFill>
              <a:latin typeface="Consolas"/>
            </a:endParaRPr>
          </a:p>
          <a:p>
            <a:r>
              <a:rPr lang="en-GB" dirty="0">
                <a:solidFill>
                  <a:prstClr val="black"/>
                </a:solidFill>
                <a:latin typeface="Consolas"/>
              </a:rPr>
              <a:t>        </a:t>
            </a:r>
            <a:r>
              <a:rPr lang="en-GB" dirty="0" err="1">
                <a:solidFill>
                  <a:prstClr val="black"/>
                </a:solidFill>
                <a:latin typeface="Consolas"/>
              </a:rPr>
              <a:t>activeSkeletonNumber</a:t>
            </a:r>
            <a:r>
              <a:rPr lang="en-GB" dirty="0">
                <a:solidFill>
                  <a:prstClr val="black"/>
                </a:solidFill>
                <a:latin typeface="Consolas"/>
              </a:rPr>
              <a:t> = </a:t>
            </a:r>
            <a:r>
              <a:rPr lang="en-GB" dirty="0" err="1">
                <a:solidFill>
                  <a:prstClr val="black"/>
                </a:solidFill>
                <a:latin typeface="Consolas"/>
              </a:rPr>
              <a:t>i</a:t>
            </a:r>
            <a:r>
              <a:rPr lang="en-GB" dirty="0">
                <a:solidFill>
                  <a:prstClr val="black"/>
                </a:solidFill>
                <a:latin typeface="Consolas"/>
              </a:rPr>
              <a:t> + 1;</a:t>
            </a:r>
          </a:p>
          <a:p>
            <a:r>
              <a:rPr lang="en-GB" dirty="0">
                <a:solidFill>
                  <a:prstClr val="black"/>
                </a:solidFill>
                <a:latin typeface="Consolas"/>
              </a:rPr>
              <a:t>        </a:t>
            </a:r>
            <a:r>
              <a:rPr lang="en-GB" dirty="0" err="1">
                <a:solidFill>
                  <a:prstClr val="black"/>
                </a:solidFill>
                <a:latin typeface="Consolas"/>
              </a:rPr>
              <a:t>activeSkeleton</a:t>
            </a:r>
            <a:r>
              <a:rPr lang="en-GB" dirty="0">
                <a:solidFill>
                  <a:prstClr val="black"/>
                </a:solidFill>
                <a:latin typeface="Consolas"/>
              </a:rPr>
              <a:t> = skeletons[</a:t>
            </a:r>
            <a:r>
              <a:rPr lang="en-GB" dirty="0" err="1">
                <a:solidFill>
                  <a:prstClr val="black"/>
                </a:solidFill>
                <a:latin typeface="Consolas"/>
              </a:rPr>
              <a:t>i</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break</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br>
              <a:rPr lang="en-GB" dirty="0" smtClean="0">
                <a:solidFill>
                  <a:prstClr val="black"/>
                </a:solidFill>
                <a:latin typeface="Consolas"/>
              </a:rPr>
            </a:b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18857313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 the active skeleton</a:t>
            </a:r>
            <a:endParaRPr lang="en-GB" dirty="0"/>
          </a:p>
        </p:txBody>
      </p:sp>
      <p:sp>
        <p:nvSpPr>
          <p:cNvPr id="3" name="Content Placeholder 2"/>
          <p:cNvSpPr>
            <a:spLocks noGrp="1"/>
          </p:cNvSpPr>
          <p:nvPr>
            <p:ph idx="1"/>
          </p:nvPr>
        </p:nvSpPr>
        <p:spPr>
          <a:xfrm>
            <a:off x="380770" y="5296620"/>
            <a:ext cx="8363938" cy="997196"/>
          </a:xfrm>
        </p:spPr>
        <p:txBody>
          <a:bodyPr/>
          <a:lstStyle/>
          <a:p>
            <a:r>
              <a:rPr lang="en-GB" dirty="0" smtClean="0"/>
              <a:t>When a tracked skeleton is found this records its position in the array</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42</a:t>
            </a:fld>
            <a:endParaRPr lang="en-US" dirty="0"/>
          </a:p>
        </p:txBody>
      </p:sp>
      <p:sp>
        <p:nvSpPr>
          <p:cNvPr id="5" name="Text Placeholder 4"/>
          <p:cNvSpPr>
            <a:spLocks noGrp="1"/>
          </p:cNvSpPr>
          <p:nvPr>
            <p:ph type="body" sz="quarter" idx="11"/>
          </p:nvPr>
        </p:nvSpPr>
        <p:spPr>
          <a:xfrm>
            <a:off x="346841" y="1403350"/>
            <a:ext cx="8403021" cy="3838725"/>
          </a:xfrm>
        </p:spPr>
        <p:txBody>
          <a:bodyPr/>
          <a:lstStyle/>
          <a:p>
            <a:r>
              <a:rPr lang="en-GB" dirty="0" err="1">
                <a:latin typeface="Consolas"/>
              </a:rPr>
              <a:t>activeSkeletonNumber</a:t>
            </a:r>
            <a:r>
              <a:rPr lang="en-GB" dirty="0">
                <a:latin typeface="Consolas"/>
              </a:rPr>
              <a:t> = 0</a:t>
            </a:r>
            <a:r>
              <a:rPr lang="en-GB" dirty="0" smtClean="0">
                <a:latin typeface="Consolas"/>
              </a:rPr>
              <a:t>;</a:t>
            </a:r>
            <a:br>
              <a:rPr lang="en-GB" dirty="0" smtClean="0">
                <a:latin typeface="Consolas"/>
              </a:rPr>
            </a:br>
            <a:endParaRPr lang="en-GB" dirty="0">
              <a:latin typeface="Consolas"/>
            </a:endParaRPr>
          </a:p>
          <a:p>
            <a:r>
              <a:rPr lang="en-GB" dirty="0">
                <a:solidFill>
                  <a:srgbClr val="0000FF"/>
                </a:solidFill>
                <a:latin typeface="Consolas"/>
              </a:rPr>
              <a:t>for</a:t>
            </a:r>
            <a:r>
              <a:rPr lang="en-GB" dirty="0">
                <a:solidFill>
                  <a:prstClr val="black"/>
                </a:solidFill>
                <a:latin typeface="Consolas"/>
              </a:rPr>
              <a:t> (</a:t>
            </a:r>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i</a:t>
            </a:r>
            <a:r>
              <a:rPr lang="en-GB" dirty="0">
                <a:solidFill>
                  <a:prstClr val="black"/>
                </a:solidFill>
                <a:latin typeface="Consolas"/>
              </a:rPr>
              <a:t> = 0; </a:t>
            </a:r>
            <a:r>
              <a:rPr lang="en-GB" dirty="0" err="1">
                <a:solidFill>
                  <a:prstClr val="black"/>
                </a:solidFill>
                <a:latin typeface="Consolas"/>
              </a:rPr>
              <a:t>i</a:t>
            </a:r>
            <a:r>
              <a:rPr lang="en-GB" dirty="0">
                <a:solidFill>
                  <a:prstClr val="black"/>
                </a:solidFill>
                <a:latin typeface="Consolas"/>
              </a:rPr>
              <a:t> &lt; </a:t>
            </a:r>
            <a:r>
              <a:rPr lang="en-GB" dirty="0" err="1">
                <a:solidFill>
                  <a:prstClr val="black"/>
                </a:solidFill>
                <a:latin typeface="Consolas"/>
              </a:rPr>
              <a:t>skeletons.Length</a:t>
            </a:r>
            <a:r>
              <a:rPr lang="en-GB" dirty="0">
                <a:solidFill>
                  <a:prstClr val="black"/>
                </a:solidFill>
                <a:latin typeface="Consolas"/>
              </a:rPr>
              <a:t>; </a:t>
            </a:r>
            <a:r>
              <a:rPr lang="en-GB" dirty="0" err="1">
                <a:solidFill>
                  <a:prstClr val="black"/>
                </a:solidFill>
                <a:latin typeface="Consolas"/>
              </a:rPr>
              <a:t>i</a:t>
            </a:r>
            <a:r>
              <a:rPr lang="en-GB" dirty="0" smtClean="0">
                <a:solidFill>
                  <a:prstClr val="black"/>
                </a:solidFill>
                <a:latin typeface="Consolas"/>
              </a:rPr>
              <a:t>++){</a:t>
            </a:r>
            <a:endParaRPr lang="en-GB" dirty="0">
              <a:solidFill>
                <a:prstClr val="black"/>
              </a:solidFill>
              <a:latin typeface="Consolas"/>
            </a:endParaRPr>
          </a:p>
          <a:p>
            <a:r>
              <a:rPr lang="en-GB" dirty="0">
                <a:solidFill>
                  <a:prstClr val="black"/>
                </a:solidFill>
                <a:latin typeface="Consolas"/>
              </a:rPr>
              <a:t> </a:t>
            </a:r>
            <a:r>
              <a:rPr lang="en-GB" dirty="0" smtClean="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(skeletons[</a:t>
            </a:r>
            <a:r>
              <a:rPr lang="en-GB" dirty="0" err="1">
                <a:solidFill>
                  <a:prstClr val="black"/>
                </a:solidFill>
                <a:latin typeface="Consolas"/>
              </a:rPr>
              <a:t>i</a:t>
            </a:r>
            <a:r>
              <a:rPr lang="en-GB" dirty="0">
                <a:solidFill>
                  <a:prstClr val="black"/>
                </a:solidFill>
                <a:latin typeface="Consolas"/>
              </a:rPr>
              <a:t>].</a:t>
            </a:r>
            <a:r>
              <a:rPr lang="en-GB" dirty="0" err="1">
                <a:solidFill>
                  <a:prstClr val="black"/>
                </a:solidFill>
                <a:latin typeface="Consolas"/>
              </a:rPr>
              <a:t>TrackingState</a:t>
            </a:r>
            <a:r>
              <a:rPr lang="en-GB" dirty="0">
                <a:solidFill>
                  <a:prstClr val="black"/>
                </a:solidFill>
                <a:latin typeface="Consolas"/>
              </a:rPr>
              <a:t> ==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srgbClr val="2B91AF"/>
                </a:solidFill>
                <a:latin typeface="Consolas"/>
              </a:rPr>
              <a:t>SkeletonTrackingState</a:t>
            </a:r>
            <a:r>
              <a:rPr lang="en-GB" dirty="0" err="1" smtClean="0">
                <a:solidFill>
                  <a:prstClr val="black"/>
                </a:solidFill>
                <a:latin typeface="Consolas"/>
              </a:rPr>
              <a:t>.Tracked</a:t>
            </a:r>
            <a:r>
              <a:rPr lang="en-GB" dirty="0" smtClean="0">
                <a:solidFill>
                  <a:prstClr val="black"/>
                </a:solidFill>
                <a:latin typeface="Consolas"/>
              </a:rPr>
              <a:t>){</a:t>
            </a:r>
            <a:endParaRPr lang="en-GB" dirty="0">
              <a:solidFill>
                <a:prstClr val="black"/>
              </a:solidFill>
              <a:latin typeface="Consolas"/>
            </a:endParaRPr>
          </a:p>
          <a:p>
            <a:r>
              <a:rPr lang="en-GB" dirty="0">
                <a:solidFill>
                  <a:prstClr val="black"/>
                </a:solidFill>
                <a:latin typeface="Consolas"/>
              </a:rPr>
              <a:t>        </a:t>
            </a:r>
            <a:r>
              <a:rPr lang="en-GB" dirty="0" err="1">
                <a:solidFill>
                  <a:prstClr val="black"/>
                </a:solidFill>
                <a:latin typeface="Consolas"/>
              </a:rPr>
              <a:t>activeSkeletonNumber</a:t>
            </a:r>
            <a:r>
              <a:rPr lang="en-GB" dirty="0">
                <a:solidFill>
                  <a:prstClr val="black"/>
                </a:solidFill>
                <a:latin typeface="Consolas"/>
              </a:rPr>
              <a:t> = </a:t>
            </a:r>
            <a:r>
              <a:rPr lang="en-GB" dirty="0" err="1">
                <a:solidFill>
                  <a:prstClr val="black"/>
                </a:solidFill>
                <a:latin typeface="Consolas"/>
              </a:rPr>
              <a:t>i</a:t>
            </a:r>
            <a:r>
              <a:rPr lang="en-GB" dirty="0">
                <a:solidFill>
                  <a:prstClr val="black"/>
                </a:solidFill>
                <a:latin typeface="Consolas"/>
              </a:rPr>
              <a:t> + 1;</a:t>
            </a:r>
          </a:p>
          <a:p>
            <a:r>
              <a:rPr lang="en-GB" dirty="0">
                <a:solidFill>
                  <a:prstClr val="black"/>
                </a:solidFill>
                <a:latin typeface="Consolas"/>
              </a:rPr>
              <a:t>        </a:t>
            </a:r>
            <a:r>
              <a:rPr lang="en-GB" dirty="0" err="1">
                <a:solidFill>
                  <a:prstClr val="black"/>
                </a:solidFill>
                <a:latin typeface="Consolas"/>
              </a:rPr>
              <a:t>activeSkeleton</a:t>
            </a:r>
            <a:r>
              <a:rPr lang="en-GB" dirty="0">
                <a:solidFill>
                  <a:prstClr val="black"/>
                </a:solidFill>
                <a:latin typeface="Consolas"/>
              </a:rPr>
              <a:t> = skeletons[</a:t>
            </a:r>
            <a:r>
              <a:rPr lang="en-GB" dirty="0" err="1">
                <a:solidFill>
                  <a:prstClr val="black"/>
                </a:solidFill>
                <a:latin typeface="Consolas"/>
              </a:rPr>
              <a:t>i</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break</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br>
              <a:rPr lang="en-GB" dirty="0" smtClean="0">
                <a:solidFill>
                  <a:prstClr val="black"/>
                </a:solidFill>
                <a:latin typeface="Consolas"/>
              </a:rPr>
            </a:br>
            <a:r>
              <a:rPr lang="en-GB" dirty="0" smtClean="0">
                <a:solidFill>
                  <a:prstClr val="black"/>
                </a:solidFill>
                <a:latin typeface="Consolas"/>
              </a:rPr>
              <a:t>}</a:t>
            </a:r>
            <a:endParaRPr lang="en-GB" dirty="0"/>
          </a:p>
        </p:txBody>
      </p:sp>
      <p:sp>
        <p:nvSpPr>
          <p:cNvPr id="6" name="Rectangle 5"/>
          <p:cNvSpPr/>
          <p:nvPr/>
        </p:nvSpPr>
        <p:spPr bwMode="auto">
          <a:xfrm>
            <a:off x="1515986" y="3297817"/>
            <a:ext cx="4453493" cy="374752"/>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366641602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 the active skeleton</a:t>
            </a:r>
            <a:endParaRPr lang="en-GB" dirty="0"/>
          </a:p>
        </p:txBody>
      </p:sp>
      <p:sp>
        <p:nvSpPr>
          <p:cNvPr id="3" name="Content Placeholder 2"/>
          <p:cNvSpPr>
            <a:spLocks noGrp="1"/>
          </p:cNvSpPr>
          <p:nvPr>
            <p:ph idx="1"/>
          </p:nvPr>
        </p:nvSpPr>
        <p:spPr>
          <a:xfrm>
            <a:off x="380770" y="5296620"/>
            <a:ext cx="8363938" cy="997196"/>
          </a:xfrm>
        </p:spPr>
        <p:txBody>
          <a:bodyPr/>
          <a:lstStyle/>
          <a:p>
            <a:r>
              <a:rPr lang="en-GB" dirty="0" smtClean="0"/>
              <a:t>When a tracked skeleton is found this records the skeleton for </a:t>
            </a:r>
            <a:r>
              <a:rPr lang="en-GB" dirty="0">
                <a:latin typeface="Consolas" pitchFamily="49" charset="0"/>
                <a:cs typeface="Consolas" pitchFamily="49" charset="0"/>
              </a:rPr>
              <a:t>Draw</a:t>
            </a:r>
            <a:r>
              <a:rPr lang="en-GB" dirty="0" smtClean="0"/>
              <a:t> to use </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43</a:t>
            </a:fld>
            <a:endParaRPr lang="en-US" dirty="0"/>
          </a:p>
        </p:txBody>
      </p:sp>
      <p:sp>
        <p:nvSpPr>
          <p:cNvPr id="5" name="Text Placeholder 4"/>
          <p:cNvSpPr>
            <a:spLocks noGrp="1"/>
          </p:cNvSpPr>
          <p:nvPr>
            <p:ph type="body" sz="quarter" idx="11"/>
          </p:nvPr>
        </p:nvSpPr>
        <p:spPr>
          <a:xfrm>
            <a:off x="346841" y="1403350"/>
            <a:ext cx="8403021" cy="3838725"/>
          </a:xfrm>
        </p:spPr>
        <p:txBody>
          <a:bodyPr/>
          <a:lstStyle/>
          <a:p>
            <a:r>
              <a:rPr lang="en-GB" dirty="0" err="1">
                <a:latin typeface="Consolas"/>
              </a:rPr>
              <a:t>activeSkeletonNumber</a:t>
            </a:r>
            <a:r>
              <a:rPr lang="en-GB" dirty="0">
                <a:latin typeface="Consolas"/>
              </a:rPr>
              <a:t> = 0</a:t>
            </a:r>
            <a:r>
              <a:rPr lang="en-GB" dirty="0" smtClean="0">
                <a:latin typeface="Consolas"/>
              </a:rPr>
              <a:t>;</a:t>
            </a:r>
            <a:br>
              <a:rPr lang="en-GB" dirty="0" smtClean="0">
                <a:latin typeface="Consolas"/>
              </a:rPr>
            </a:br>
            <a:endParaRPr lang="en-GB" dirty="0">
              <a:latin typeface="Consolas"/>
            </a:endParaRPr>
          </a:p>
          <a:p>
            <a:r>
              <a:rPr lang="en-GB" dirty="0">
                <a:solidFill>
                  <a:srgbClr val="0000FF"/>
                </a:solidFill>
                <a:latin typeface="Consolas"/>
              </a:rPr>
              <a:t>for</a:t>
            </a:r>
            <a:r>
              <a:rPr lang="en-GB" dirty="0">
                <a:solidFill>
                  <a:prstClr val="black"/>
                </a:solidFill>
                <a:latin typeface="Consolas"/>
              </a:rPr>
              <a:t> (</a:t>
            </a:r>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i</a:t>
            </a:r>
            <a:r>
              <a:rPr lang="en-GB" dirty="0">
                <a:solidFill>
                  <a:prstClr val="black"/>
                </a:solidFill>
                <a:latin typeface="Consolas"/>
              </a:rPr>
              <a:t> = 0; </a:t>
            </a:r>
            <a:r>
              <a:rPr lang="en-GB" dirty="0" err="1">
                <a:solidFill>
                  <a:prstClr val="black"/>
                </a:solidFill>
                <a:latin typeface="Consolas"/>
              </a:rPr>
              <a:t>i</a:t>
            </a:r>
            <a:r>
              <a:rPr lang="en-GB" dirty="0">
                <a:solidFill>
                  <a:prstClr val="black"/>
                </a:solidFill>
                <a:latin typeface="Consolas"/>
              </a:rPr>
              <a:t> &lt; </a:t>
            </a:r>
            <a:r>
              <a:rPr lang="en-GB" dirty="0" err="1">
                <a:solidFill>
                  <a:prstClr val="black"/>
                </a:solidFill>
                <a:latin typeface="Consolas"/>
              </a:rPr>
              <a:t>skeletons.Length</a:t>
            </a:r>
            <a:r>
              <a:rPr lang="en-GB" dirty="0">
                <a:solidFill>
                  <a:prstClr val="black"/>
                </a:solidFill>
                <a:latin typeface="Consolas"/>
              </a:rPr>
              <a:t>; </a:t>
            </a:r>
            <a:r>
              <a:rPr lang="en-GB" dirty="0" err="1">
                <a:solidFill>
                  <a:prstClr val="black"/>
                </a:solidFill>
                <a:latin typeface="Consolas"/>
              </a:rPr>
              <a:t>i</a:t>
            </a:r>
            <a:r>
              <a:rPr lang="en-GB" dirty="0" smtClean="0">
                <a:solidFill>
                  <a:prstClr val="black"/>
                </a:solidFill>
                <a:latin typeface="Consolas"/>
              </a:rPr>
              <a:t>++){</a:t>
            </a:r>
            <a:endParaRPr lang="en-GB" dirty="0">
              <a:solidFill>
                <a:prstClr val="black"/>
              </a:solidFill>
              <a:latin typeface="Consolas"/>
            </a:endParaRPr>
          </a:p>
          <a:p>
            <a:r>
              <a:rPr lang="en-GB" dirty="0">
                <a:solidFill>
                  <a:prstClr val="black"/>
                </a:solidFill>
                <a:latin typeface="Consolas"/>
              </a:rPr>
              <a:t> </a:t>
            </a:r>
            <a:r>
              <a:rPr lang="en-GB" dirty="0" smtClean="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(skeletons[</a:t>
            </a:r>
            <a:r>
              <a:rPr lang="en-GB" dirty="0" err="1">
                <a:solidFill>
                  <a:prstClr val="black"/>
                </a:solidFill>
                <a:latin typeface="Consolas"/>
              </a:rPr>
              <a:t>i</a:t>
            </a:r>
            <a:r>
              <a:rPr lang="en-GB" dirty="0">
                <a:solidFill>
                  <a:prstClr val="black"/>
                </a:solidFill>
                <a:latin typeface="Consolas"/>
              </a:rPr>
              <a:t>].</a:t>
            </a:r>
            <a:r>
              <a:rPr lang="en-GB" dirty="0" err="1">
                <a:solidFill>
                  <a:prstClr val="black"/>
                </a:solidFill>
                <a:latin typeface="Consolas"/>
              </a:rPr>
              <a:t>TrackingState</a:t>
            </a:r>
            <a:r>
              <a:rPr lang="en-GB" dirty="0">
                <a:solidFill>
                  <a:prstClr val="black"/>
                </a:solidFill>
                <a:latin typeface="Consolas"/>
              </a:rPr>
              <a:t> ==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srgbClr val="2B91AF"/>
                </a:solidFill>
                <a:latin typeface="Consolas"/>
              </a:rPr>
              <a:t>SkeletonTrackingState</a:t>
            </a:r>
            <a:r>
              <a:rPr lang="en-GB" dirty="0" err="1" smtClean="0">
                <a:solidFill>
                  <a:prstClr val="black"/>
                </a:solidFill>
                <a:latin typeface="Consolas"/>
              </a:rPr>
              <a:t>.Tracked</a:t>
            </a:r>
            <a:r>
              <a:rPr lang="en-GB" dirty="0" smtClean="0">
                <a:solidFill>
                  <a:prstClr val="black"/>
                </a:solidFill>
                <a:latin typeface="Consolas"/>
              </a:rPr>
              <a:t>){</a:t>
            </a:r>
            <a:endParaRPr lang="en-GB" dirty="0">
              <a:solidFill>
                <a:prstClr val="black"/>
              </a:solidFill>
              <a:latin typeface="Consolas"/>
            </a:endParaRPr>
          </a:p>
          <a:p>
            <a:r>
              <a:rPr lang="en-GB" dirty="0">
                <a:solidFill>
                  <a:prstClr val="black"/>
                </a:solidFill>
                <a:latin typeface="Consolas"/>
              </a:rPr>
              <a:t>        </a:t>
            </a:r>
            <a:r>
              <a:rPr lang="en-GB" dirty="0" err="1">
                <a:solidFill>
                  <a:prstClr val="black"/>
                </a:solidFill>
                <a:latin typeface="Consolas"/>
              </a:rPr>
              <a:t>activeSkeletonNumber</a:t>
            </a:r>
            <a:r>
              <a:rPr lang="en-GB" dirty="0">
                <a:solidFill>
                  <a:prstClr val="black"/>
                </a:solidFill>
                <a:latin typeface="Consolas"/>
              </a:rPr>
              <a:t> = </a:t>
            </a:r>
            <a:r>
              <a:rPr lang="en-GB" dirty="0" err="1">
                <a:solidFill>
                  <a:prstClr val="black"/>
                </a:solidFill>
                <a:latin typeface="Consolas"/>
              </a:rPr>
              <a:t>i</a:t>
            </a:r>
            <a:r>
              <a:rPr lang="en-GB" dirty="0">
                <a:solidFill>
                  <a:prstClr val="black"/>
                </a:solidFill>
                <a:latin typeface="Consolas"/>
              </a:rPr>
              <a:t> + 1;</a:t>
            </a:r>
          </a:p>
          <a:p>
            <a:r>
              <a:rPr lang="en-GB" dirty="0">
                <a:solidFill>
                  <a:prstClr val="black"/>
                </a:solidFill>
                <a:latin typeface="Consolas"/>
              </a:rPr>
              <a:t>        </a:t>
            </a:r>
            <a:r>
              <a:rPr lang="en-GB" dirty="0" err="1">
                <a:solidFill>
                  <a:prstClr val="black"/>
                </a:solidFill>
                <a:latin typeface="Consolas"/>
              </a:rPr>
              <a:t>activeSkeleton</a:t>
            </a:r>
            <a:r>
              <a:rPr lang="en-GB" dirty="0">
                <a:solidFill>
                  <a:prstClr val="black"/>
                </a:solidFill>
                <a:latin typeface="Consolas"/>
              </a:rPr>
              <a:t> = skeletons[</a:t>
            </a:r>
            <a:r>
              <a:rPr lang="en-GB" dirty="0" err="1">
                <a:solidFill>
                  <a:prstClr val="black"/>
                </a:solidFill>
                <a:latin typeface="Consolas"/>
              </a:rPr>
              <a:t>i</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break</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br>
              <a:rPr lang="en-GB" dirty="0" smtClean="0">
                <a:solidFill>
                  <a:prstClr val="black"/>
                </a:solidFill>
                <a:latin typeface="Consolas"/>
              </a:rPr>
            </a:br>
            <a:r>
              <a:rPr lang="en-GB" dirty="0" smtClean="0">
                <a:solidFill>
                  <a:prstClr val="black"/>
                </a:solidFill>
                <a:latin typeface="Consolas"/>
              </a:rPr>
              <a:t>}</a:t>
            </a:r>
            <a:endParaRPr lang="en-GB" dirty="0"/>
          </a:p>
        </p:txBody>
      </p:sp>
      <p:sp>
        <p:nvSpPr>
          <p:cNvPr id="6" name="Rectangle 5"/>
          <p:cNvSpPr/>
          <p:nvPr/>
        </p:nvSpPr>
        <p:spPr bwMode="auto">
          <a:xfrm>
            <a:off x="1515986" y="3672569"/>
            <a:ext cx="4626022" cy="374752"/>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305251062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3 Create the background mask</a:t>
            </a:r>
            <a:endParaRPr lang="en-GB" dirty="0"/>
          </a:p>
        </p:txBody>
      </p:sp>
      <p:sp>
        <p:nvSpPr>
          <p:cNvPr id="10" name="Content Placeholder 9"/>
          <p:cNvSpPr>
            <a:spLocks noGrp="1"/>
          </p:cNvSpPr>
          <p:nvPr>
            <p:ph idx="1"/>
          </p:nvPr>
        </p:nvSpPr>
        <p:spPr>
          <a:xfrm>
            <a:off x="380770" y="1371600"/>
            <a:ext cx="8363938" cy="3711785"/>
          </a:xfrm>
        </p:spPr>
        <p:txBody>
          <a:bodyPr/>
          <a:lstStyle/>
          <a:p>
            <a:r>
              <a:rPr lang="en-GB" dirty="0" smtClean="0"/>
              <a:t>The program must create the background mask that will isolate the player from the background</a:t>
            </a:r>
          </a:p>
          <a:p>
            <a:r>
              <a:rPr lang="en-GB" dirty="0" smtClean="0"/>
              <a:t>A new copy of the mask will be made for each frame of the image</a:t>
            </a:r>
          </a:p>
          <a:p>
            <a:r>
              <a:rPr lang="en-GB" dirty="0" smtClean="0"/>
              <a:t>The mask texture is loaded from content when the game starts running </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44</a:t>
            </a:fld>
            <a:endParaRPr lang="en-US" dirty="0"/>
          </a:p>
        </p:txBody>
      </p:sp>
    </p:spTree>
    <p:extLst>
      <p:ext uri="{BB962C8B-B14F-4D97-AF65-F5344CB8AC3E}">
        <p14:creationId xmlns:p14="http://schemas.microsoft.com/office/powerpoint/2010/main" val="157395729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Game background texture</a:t>
            </a:r>
            <a:endParaRPr lang="en-GB" dirty="0"/>
          </a:p>
        </p:txBody>
      </p:sp>
      <p:sp>
        <p:nvSpPr>
          <p:cNvPr id="3" name="Content Placeholder 2"/>
          <p:cNvSpPr>
            <a:spLocks noGrp="1"/>
          </p:cNvSpPr>
          <p:nvPr>
            <p:ph idx="1"/>
          </p:nvPr>
        </p:nvSpPr>
        <p:spPr>
          <a:xfrm>
            <a:off x="380770" y="4452079"/>
            <a:ext cx="8363938" cy="2105192"/>
          </a:xfrm>
        </p:spPr>
        <p:txBody>
          <a:bodyPr/>
          <a:lstStyle/>
          <a:p>
            <a:r>
              <a:rPr lang="en-GB" dirty="0" smtClean="0"/>
              <a:t>This is the game image which will be used as a mask</a:t>
            </a:r>
          </a:p>
          <a:p>
            <a:r>
              <a:rPr lang="en-GB" dirty="0" smtClean="0"/>
              <a:t>The game will make “holes” in this to show the video image underneath it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45</a:t>
            </a:fld>
            <a:endParaRPr lang="en-US" dirty="0"/>
          </a:p>
        </p:txBody>
      </p:sp>
      <p:pic>
        <p:nvPicPr>
          <p:cNvPr id="5" name="Picture 4"/>
          <p:cNvPicPr/>
          <p:nvPr/>
        </p:nvPicPr>
        <p:blipFill>
          <a:blip r:embed="rId2"/>
          <a:stretch>
            <a:fillRect/>
          </a:stretch>
        </p:blipFill>
        <p:spPr>
          <a:xfrm>
            <a:off x="2593300" y="1141106"/>
            <a:ext cx="4200748" cy="3136851"/>
          </a:xfrm>
          <a:prstGeom prst="rect">
            <a:avLst/>
          </a:prstGeom>
        </p:spPr>
      </p:pic>
    </p:spTree>
    <p:extLst>
      <p:ext uri="{BB962C8B-B14F-4D97-AF65-F5344CB8AC3E}">
        <p14:creationId xmlns:p14="http://schemas.microsoft.com/office/powerpoint/2010/main" val="248324921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Loading the background texture</a:t>
            </a:r>
            <a:endParaRPr lang="en-GB" dirty="0"/>
          </a:p>
        </p:txBody>
      </p:sp>
      <p:sp>
        <p:nvSpPr>
          <p:cNvPr id="10" name="Content Placeholder 9"/>
          <p:cNvSpPr>
            <a:spLocks noGrp="1"/>
          </p:cNvSpPr>
          <p:nvPr>
            <p:ph idx="1"/>
          </p:nvPr>
        </p:nvSpPr>
        <p:spPr>
          <a:xfrm>
            <a:off x="380770" y="4675517"/>
            <a:ext cx="8363938" cy="997196"/>
          </a:xfrm>
        </p:spPr>
        <p:txBody>
          <a:bodyPr/>
          <a:lstStyle/>
          <a:p>
            <a:r>
              <a:rPr lang="en-GB" dirty="0" smtClean="0"/>
              <a:t>This code loads the textures and then creates an array of the coloured pixels in it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46</a:t>
            </a:fld>
            <a:endParaRPr lang="en-US" dirty="0"/>
          </a:p>
        </p:txBody>
      </p:sp>
      <p:sp>
        <p:nvSpPr>
          <p:cNvPr id="11" name="Text Placeholder 10"/>
          <p:cNvSpPr>
            <a:spLocks noGrp="1"/>
          </p:cNvSpPr>
          <p:nvPr>
            <p:ph type="body" sz="quarter" idx="11"/>
          </p:nvPr>
        </p:nvSpPr>
        <p:spPr>
          <a:xfrm>
            <a:off x="346841" y="1213567"/>
            <a:ext cx="8403021" cy="3173928"/>
          </a:xfrm>
        </p:spPr>
        <p:txBody>
          <a:bodyPr/>
          <a:lstStyle/>
          <a:p>
            <a:r>
              <a:rPr lang="en-GB" dirty="0">
                <a:solidFill>
                  <a:srgbClr val="2B91AF"/>
                </a:solidFill>
                <a:latin typeface="Consolas"/>
              </a:rPr>
              <a:t>Texture2D</a:t>
            </a:r>
            <a:r>
              <a:rPr lang="en-GB" dirty="0">
                <a:solidFill>
                  <a:prstClr val="black"/>
                </a:solidFill>
                <a:latin typeface="Consolas"/>
              </a:rPr>
              <a:t> </a:t>
            </a:r>
            <a:r>
              <a:rPr lang="en-GB" dirty="0" err="1">
                <a:solidFill>
                  <a:prstClr val="black"/>
                </a:solidFill>
                <a:latin typeface="Consolas"/>
              </a:rPr>
              <a:t>gameImageTexture</a:t>
            </a:r>
            <a:r>
              <a:rPr lang="en-GB" dirty="0">
                <a:solidFill>
                  <a:prstClr val="black"/>
                </a:solidFill>
                <a:latin typeface="Consolas"/>
              </a:rPr>
              <a:t>;</a:t>
            </a:r>
          </a:p>
          <a:p>
            <a:r>
              <a:rPr lang="en-GB" dirty="0" err="1">
                <a:solidFill>
                  <a:srgbClr val="2B91AF"/>
                </a:solidFill>
                <a:latin typeface="Consolas"/>
              </a:rPr>
              <a:t>Color</a:t>
            </a:r>
            <a:r>
              <a:rPr lang="en-GB" dirty="0">
                <a:solidFill>
                  <a:prstClr val="black"/>
                </a:solidFill>
                <a:latin typeface="Consolas"/>
              </a:rPr>
              <a:t>[] </a:t>
            </a:r>
            <a:r>
              <a:rPr lang="en-GB" dirty="0" err="1" smtClean="0">
                <a:solidFill>
                  <a:prstClr val="black"/>
                </a:solidFill>
                <a:latin typeface="Consolas"/>
              </a:rPr>
              <a:t>maskImageColors</a:t>
            </a:r>
            <a:r>
              <a:rPr lang="en-GB" dirty="0" smtClean="0">
                <a:solidFill>
                  <a:prstClr val="black"/>
                </a:solidFill>
                <a:latin typeface="Consolas"/>
              </a:rPr>
              <a:t>;</a:t>
            </a:r>
            <a:endParaRPr lang="en-GB" dirty="0">
              <a:solidFill>
                <a:prstClr val="black"/>
              </a:solidFill>
              <a:latin typeface="Consolas"/>
            </a:endParaRPr>
          </a:p>
          <a:p>
            <a:r>
              <a:rPr lang="en-GB" dirty="0" smtClean="0">
                <a:latin typeface="Consolas"/>
              </a:rPr>
              <a:t>...</a:t>
            </a:r>
          </a:p>
          <a:p>
            <a:r>
              <a:rPr lang="en-GB" dirty="0" err="1" smtClean="0">
                <a:latin typeface="Consolas"/>
              </a:rPr>
              <a:t>gameImageTexture</a:t>
            </a:r>
            <a:r>
              <a:rPr lang="en-GB" dirty="0" smtClean="0">
                <a:latin typeface="Consolas"/>
              </a:rPr>
              <a:t> </a:t>
            </a:r>
            <a:r>
              <a:rPr lang="en-GB" dirty="0">
                <a:latin typeface="Consolas"/>
              </a:rPr>
              <a:t>= </a:t>
            </a:r>
            <a:r>
              <a:rPr lang="en-GB" dirty="0" smtClean="0">
                <a:latin typeface="Consolas"/>
              </a:rPr>
              <a:t/>
            </a:r>
            <a:br>
              <a:rPr lang="en-GB" dirty="0" smtClean="0">
                <a:latin typeface="Consolas"/>
              </a:rPr>
            </a:br>
            <a:r>
              <a:rPr lang="en-GB" dirty="0" smtClean="0">
                <a:latin typeface="Consolas"/>
              </a:rPr>
              <a:t>        </a:t>
            </a:r>
            <a:r>
              <a:rPr lang="en-GB" dirty="0" err="1" smtClean="0">
                <a:latin typeface="Consolas"/>
              </a:rPr>
              <a:t>Content.Load</a:t>
            </a:r>
            <a:r>
              <a:rPr lang="en-GB" dirty="0" smtClean="0">
                <a:latin typeface="Consolas"/>
              </a:rPr>
              <a:t>&lt;</a:t>
            </a:r>
            <a:r>
              <a:rPr lang="en-GB" dirty="0" smtClean="0">
                <a:solidFill>
                  <a:srgbClr val="2B91AF"/>
                </a:solidFill>
                <a:latin typeface="Consolas"/>
              </a:rPr>
              <a:t>Texture2D</a:t>
            </a:r>
            <a:r>
              <a:rPr lang="en-GB" dirty="0">
                <a:solidFill>
                  <a:prstClr val="black"/>
                </a:solidFill>
                <a:latin typeface="Consolas"/>
              </a:rPr>
              <a:t>&gt;(</a:t>
            </a:r>
            <a:r>
              <a:rPr lang="en-GB" dirty="0">
                <a:solidFill>
                  <a:srgbClr val="A31515"/>
                </a:solidFill>
                <a:latin typeface="Consolas"/>
              </a:rPr>
              <a:t>"</a:t>
            </a:r>
            <a:r>
              <a:rPr lang="en-GB" dirty="0" err="1">
                <a:solidFill>
                  <a:srgbClr val="A31515"/>
                </a:solidFill>
                <a:latin typeface="Consolas"/>
              </a:rPr>
              <a:t>CloudGameBackground</a:t>
            </a:r>
            <a:r>
              <a:rPr lang="en-GB" dirty="0" smtClean="0">
                <a:solidFill>
                  <a:srgbClr val="A31515"/>
                </a:solidFill>
                <a:latin typeface="Consolas"/>
              </a:rPr>
              <a:t>"</a:t>
            </a:r>
            <a:r>
              <a:rPr lang="en-GB" dirty="0" smtClean="0">
                <a:solidFill>
                  <a:prstClr val="black"/>
                </a:solidFill>
                <a:latin typeface="Consolas"/>
              </a:rPr>
              <a:t>);</a:t>
            </a:r>
          </a:p>
          <a:p>
            <a:endParaRPr lang="en-GB" dirty="0">
              <a:solidFill>
                <a:prstClr val="black"/>
              </a:solidFill>
              <a:latin typeface="Consolas"/>
            </a:endParaRPr>
          </a:p>
          <a:p>
            <a:r>
              <a:rPr lang="en-GB" dirty="0" err="1" smtClean="0">
                <a:solidFill>
                  <a:prstClr val="black"/>
                </a:solidFill>
                <a:latin typeface="Consolas"/>
              </a:rPr>
              <a:t>maskImageColors</a:t>
            </a:r>
            <a:r>
              <a:rPr lang="en-GB" dirty="0" smtClean="0">
                <a:solidFill>
                  <a:prstClr val="black"/>
                </a:solidFill>
                <a:latin typeface="Consolas"/>
              </a:rPr>
              <a:t> </a:t>
            </a:r>
            <a:r>
              <a:rPr lang="en-GB" dirty="0">
                <a:solidFill>
                  <a:prstClr val="black"/>
                </a:solidFill>
                <a:latin typeface="Consolas"/>
              </a:rPr>
              <a:t>= </a:t>
            </a:r>
            <a:r>
              <a:rPr lang="en-GB" dirty="0">
                <a:solidFill>
                  <a:srgbClr val="0000FF"/>
                </a:solidFill>
                <a:latin typeface="Consolas"/>
              </a:rPr>
              <a:t>new</a:t>
            </a:r>
            <a:r>
              <a:rPr lang="en-GB" dirty="0">
                <a:solidFill>
                  <a:prstClr val="black"/>
                </a:solidFill>
                <a:latin typeface="Consolas"/>
              </a:rPr>
              <a:t> </a:t>
            </a:r>
            <a:r>
              <a:rPr lang="en-GB" dirty="0" err="1">
                <a:solidFill>
                  <a:srgbClr val="2B91AF"/>
                </a:solidFill>
                <a:latin typeface="Consolas"/>
              </a:rPr>
              <a:t>Color</a:t>
            </a:r>
            <a:r>
              <a:rPr lang="en-GB" dirty="0">
                <a:solidFill>
                  <a:prstClr val="black"/>
                </a:solidFill>
                <a:latin typeface="Consolas"/>
              </a:rPr>
              <a:t>[</a:t>
            </a:r>
            <a:r>
              <a:rPr lang="en-GB" dirty="0" err="1">
                <a:solidFill>
                  <a:prstClr val="black"/>
                </a:solidFill>
                <a:latin typeface="Consolas"/>
              </a:rPr>
              <a:t>gameImageTexture.Width</a:t>
            </a:r>
            <a:r>
              <a:rPr lang="en-GB" dirty="0">
                <a:solidFill>
                  <a:prstClr val="black"/>
                </a:solidFill>
                <a:latin typeface="Consolas"/>
              </a:rPr>
              <a:t> *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gameImageTexture.Height</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148067619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Creating a new mask</a:t>
            </a:r>
            <a:endParaRPr lang="en-GB" dirty="0"/>
          </a:p>
        </p:txBody>
      </p:sp>
      <p:sp>
        <p:nvSpPr>
          <p:cNvPr id="10" name="Content Placeholder 9"/>
          <p:cNvSpPr>
            <a:spLocks noGrp="1"/>
          </p:cNvSpPr>
          <p:nvPr>
            <p:ph idx="1"/>
          </p:nvPr>
        </p:nvSpPr>
        <p:spPr>
          <a:xfrm>
            <a:off x="380770" y="2415396"/>
            <a:ext cx="8363938" cy="3711785"/>
          </a:xfrm>
        </p:spPr>
        <p:txBody>
          <a:bodyPr/>
          <a:lstStyle/>
          <a:p>
            <a:r>
              <a:rPr lang="en-GB" dirty="0" smtClean="0"/>
              <a:t>This statement gets the pixel data from the background texture and stores it in the </a:t>
            </a:r>
            <a:r>
              <a:rPr lang="en-GB" dirty="0" err="1">
                <a:latin typeface="Consolas" pitchFamily="49" charset="0"/>
                <a:cs typeface="Consolas" pitchFamily="49" charset="0"/>
              </a:rPr>
              <a:t>maskImageColors</a:t>
            </a:r>
            <a:r>
              <a:rPr lang="en-GB" dirty="0" smtClean="0"/>
              <a:t> array</a:t>
            </a:r>
          </a:p>
          <a:p>
            <a:r>
              <a:rPr lang="en-GB" dirty="0" smtClean="0"/>
              <a:t>Some of these pixels will be made transparent to allow the player to show through</a:t>
            </a:r>
          </a:p>
          <a:p>
            <a:r>
              <a:rPr lang="en-GB" dirty="0" smtClean="0"/>
              <a:t>We do this for each new video frame we are constructing</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47</a:t>
            </a:fld>
            <a:endParaRPr lang="en-US" dirty="0"/>
          </a:p>
        </p:txBody>
      </p:sp>
      <p:sp>
        <p:nvSpPr>
          <p:cNvPr id="11" name="Text Placeholder 10"/>
          <p:cNvSpPr>
            <a:spLocks noGrp="1"/>
          </p:cNvSpPr>
          <p:nvPr>
            <p:ph type="body" sz="quarter" idx="11"/>
          </p:nvPr>
        </p:nvSpPr>
        <p:spPr>
          <a:xfrm>
            <a:off x="346841" y="1403350"/>
            <a:ext cx="8403021" cy="477805"/>
          </a:xfrm>
        </p:spPr>
        <p:txBody>
          <a:bodyPr/>
          <a:lstStyle/>
          <a:p>
            <a:r>
              <a:rPr lang="en-GB" dirty="0">
                <a:latin typeface="Consolas"/>
              </a:rPr>
              <a:t> </a:t>
            </a:r>
            <a:r>
              <a:rPr lang="en-GB" dirty="0" err="1" smtClean="0">
                <a:latin typeface="Consolas"/>
              </a:rPr>
              <a:t>gameImageTexture.GetData</a:t>
            </a:r>
            <a:r>
              <a:rPr lang="en-GB" dirty="0" smtClean="0">
                <a:latin typeface="Consolas"/>
              </a:rPr>
              <a:t>(</a:t>
            </a:r>
            <a:r>
              <a:rPr lang="en-GB" dirty="0" err="1" smtClean="0">
                <a:latin typeface="Consolas"/>
              </a:rPr>
              <a:t>maskImageColors</a:t>
            </a:r>
            <a:r>
              <a:rPr lang="en-GB" dirty="0">
                <a:latin typeface="Consolas"/>
              </a:rPr>
              <a:t>);</a:t>
            </a:r>
          </a:p>
        </p:txBody>
      </p:sp>
    </p:spTree>
    <p:extLst>
      <p:ext uri="{BB962C8B-B14F-4D97-AF65-F5344CB8AC3E}">
        <p14:creationId xmlns:p14="http://schemas.microsoft.com/office/powerpoint/2010/main" val="126147818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Map the Depth data</a:t>
            </a:r>
            <a:endParaRPr lang="en-GB" dirty="0"/>
          </a:p>
        </p:txBody>
      </p:sp>
      <p:sp>
        <p:nvSpPr>
          <p:cNvPr id="3" name="Content Placeholder 2"/>
          <p:cNvSpPr>
            <a:spLocks noGrp="1"/>
          </p:cNvSpPr>
          <p:nvPr>
            <p:ph idx="1"/>
          </p:nvPr>
        </p:nvSpPr>
        <p:spPr>
          <a:xfrm>
            <a:off x="380770" y="1371600"/>
            <a:ext cx="8363938" cy="4819781"/>
          </a:xfrm>
        </p:spPr>
        <p:txBody>
          <a:bodyPr/>
          <a:lstStyle/>
          <a:p>
            <a:r>
              <a:rPr lang="en-GB" dirty="0" smtClean="0"/>
              <a:t>The program will put transparent regions into the game image</a:t>
            </a:r>
          </a:p>
          <a:p>
            <a:r>
              <a:rPr lang="en-GB" dirty="0" smtClean="0"/>
              <a:t>These regions will correspond with those parts of the background image that show the player of the game</a:t>
            </a:r>
          </a:p>
          <a:p>
            <a:r>
              <a:rPr lang="en-GB" dirty="0" smtClean="0"/>
              <a:t>This will make the player appear to be drawn on the background</a:t>
            </a:r>
          </a:p>
          <a:p>
            <a:r>
              <a:rPr lang="en-GB" dirty="0" smtClean="0"/>
              <a:t>The program needs to know which parts of an image are the player</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48</a:t>
            </a:fld>
            <a:endParaRPr lang="en-US" dirty="0"/>
          </a:p>
        </p:txBody>
      </p:sp>
    </p:spTree>
    <p:extLst>
      <p:ext uri="{BB962C8B-B14F-4D97-AF65-F5344CB8AC3E}">
        <p14:creationId xmlns:p14="http://schemas.microsoft.com/office/powerpoint/2010/main" val="374540160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Obtaining the depth information</a:t>
            </a:r>
            <a:endParaRPr lang="en-GB" dirty="0"/>
          </a:p>
        </p:txBody>
      </p:sp>
      <p:sp>
        <p:nvSpPr>
          <p:cNvPr id="3" name="Content Placeholder 2"/>
          <p:cNvSpPr>
            <a:spLocks noGrp="1"/>
          </p:cNvSpPr>
          <p:nvPr>
            <p:ph idx="1"/>
          </p:nvPr>
        </p:nvSpPr>
        <p:spPr>
          <a:xfrm>
            <a:off x="380770" y="5235815"/>
            <a:ext cx="8363938" cy="997196"/>
          </a:xfrm>
        </p:spPr>
        <p:txBody>
          <a:bodyPr/>
          <a:lstStyle/>
          <a:p>
            <a:r>
              <a:rPr lang="en-GB" dirty="0" smtClean="0"/>
              <a:t>We need to copy the depth information into an array</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49</a:t>
            </a:fld>
            <a:endParaRPr lang="en-US" dirty="0"/>
          </a:p>
        </p:txBody>
      </p:sp>
      <p:sp>
        <p:nvSpPr>
          <p:cNvPr id="5" name="Text Placeholder 4"/>
          <p:cNvSpPr>
            <a:spLocks noGrp="1"/>
          </p:cNvSpPr>
          <p:nvPr>
            <p:ph type="body" sz="quarter" idx="11"/>
          </p:nvPr>
        </p:nvSpPr>
        <p:spPr>
          <a:xfrm>
            <a:off x="346841" y="1317085"/>
            <a:ext cx="8403021" cy="3764859"/>
          </a:xfrm>
        </p:spPr>
        <p:txBody>
          <a:bodyPr/>
          <a:lstStyle/>
          <a:p>
            <a:r>
              <a:rPr lang="en-GB" dirty="0" smtClean="0">
                <a:solidFill>
                  <a:srgbClr val="0000FF"/>
                </a:solidFill>
                <a:latin typeface="Consolas"/>
              </a:rPr>
              <a:t>using</a:t>
            </a:r>
            <a:r>
              <a:rPr lang="en-GB" dirty="0" smtClean="0">
                <a:solidFill>
                  <a:prstClr val="black"/>
                </a:solidFill>
                <a:latin typeface="Consolas"/>
              </a:rPr>
              <a:t> </a:t>
            </a:r>
            <a:r>
              <a:rPr lang="en-GB" dirty="0">
                <a:solidFill>
                  <a:prstClr val="black"/>
                </a:solidFill>
                <a:latin typeface="Consolas"/>
              </a:rPr>
              <a:t>(</a:t>
            </a:r>
            <a:r>
              <a:rPr lang="en-GB" dirty="0" err="1">
                <a:solidFill>
                  <a:srgbClr val="2B91AF"/>
                </a:solidFill>
                <a:latin typeface="Consolas"/>
              </a:rPr>
              <a:t>DepthImageFrame</a:t>
            </a:r>
            <a:r>
              <a:rPr lang="en-GB" dirty="0">
                <a:solidFill>
                  <a:prstClr val="black"/>
                </a:solidFill>
                <a:latin typeface="Consolas"/>
              </a:rPr>
              <a:t> </a:t>
            </a:r>
            <a:r>
              <a:rPr lang="en-GB" dirty="0" err="1">
                <a:solidFill>
                  <a:prstClr val="black"/>
                </a:solidFill>
                <a:latin typeface="Consolas"/>
              </a:rPr>
              <a:t>depthFrame</a:t>
            </a:r>
            <a:r>
              <a:rPr lang="en-GB" dirty="0">
                <a:solidFill>
                  <a:prstClr val="black"/>
                </a:solidFill>
                <a:latin typeface="Consolas"/>
              </a:rPr>
              <a:t> =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e.OpenDepthImageFrame</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a:t>
            </a:r>
            <a:r>
              <a:rPr lang="en-GB" dirty="0">
                <a:solidFill>
                  <a:prstClr val="black"/>
                </a:solidFill>
                <a:latin typeface="Consolas"/>
              </a:rPr>
              <a:t/>
            </a:r>
            <a:br>
              <a:rPr lang="en-GB" dirty="0">
                <a:solidFill>
                  <a:prstClr val="black"/>
                </a:solidFill>
                <a:latin typeface="Consolas"/>
              </a:rPr>
            </a:br>
            <a:r>
              <a:rPr lang="en-GB" dirty="0" smtClean="0">
                <a:solidFill>
                  <a:srgbClr val="0000FF"/>
                </a:solidFill>
                <a:latin typeface="Consolas"/>
              </a:rPr>
              <a:t>    if</a:t>
            </a:r>
            <a:r>
              <a:rPr lang="en-GB" dirty="0" smtClean="0">
                <a:solidFill>
                  <a:prstClr val="black"/>
                </a:solidFill>
                <a:latin typeface="Consolas"/>
              </a:rPr>
              <a:t> </a:t>
            </a:r>
            <a:r>
              <a:rPr lang="en-GB" dirty="0">
                <a:solidFill>
                  <a:prstClr val="black"/>
                </a:solidFill>
                <a:latin typeface="Consolas"/>
              </a:rPr>
              <a:t>(</a:t>
            </a:r>
            <a:r>
              <a:rPr lang="en-GB" dirty="0" err="1">
                <a:solidFill>
                  <a:prstClr val="black"/>
                </a:solidFill>
                <a:latin typeface="Consolas"/>
              </a:rPr>
              <a:t>depthFrame</a:t>
            </a:r>
            <a:r>
              <a:rPr lang="en-GB" dirty="0">
                <a:solidFill>
                  <a:prstClr val="black"/>
                </a:solidFill>
                <a:latin typeface="Consolas"/>
              </a:rPr>
              <a:t> == </a:t>
            </a:r>
            <a:r>
              <a:rPr lang="en-GB" dirty="0">
                <a:solidFill>
                  <a:srgbClr val="0000FF"/>
                </a:solidFill>
                <a:latin typeface="Consolas"/>
              </a:rPr>
              <a:t>null</a:t>
            </a:r>
            <a:r>
              <a:rPr lang="en-GB" dirty="0">
                <a:solidFill>
                  <a:prstClr val="black"/>
                </a:solidFill>
                <a:latin typeface="Consolas"/>
              </a:rPr>
              <a:t>) </a:t>
            </a:r>
            <a:r>
              <a:rPr lang="en-GB" dirty="0">
                <a:solidFill>
                  <a:srgbClr val="0000FF"/>
                </a:solidFill>
                <a:latin typeface="Consolas"/>
              </a:rPr>
              <a:t>return</a:t>
            </a:r>
            <a:r>
              <a:rPr lang="en-GB" dirty="0">
                <a:solidFill>
                  <a:prstClr val="black"/>
                </a:solidFill>
                <a:latin typeface="Consolas"/>
              </a:rPr>
              <a:t>;</a:t>
            </a:r>
          </a:p>
          <a:p>
            <a:endParaRPr lang="en-GB" dirty="0">
              <a:solidFill>
                <a:prstClr val="black"/>
              </a:solidFill>
              <a:latin typeface="Consolas"/>
            </a:endParaRPr>
          </a:p>
          <a:p>
            <a:r>
              <a:rPr lang="en-GB" dirty="0" smtClean="0">
                <a:solidFill>
                  <a:srgbClr val="0000FF"/>
                </a:solidFill>
                <a:latin typeface="Consolas"/>
              </a:rPr>
              <a:t>    if</a:t>
            </a:r>
            <a:r>
              <a:rPr lang="en-GB" dirty="0" smtClean="0">
                <a:solidFill>
                  <a:prstClr val="black"/>
                </a:solidFill>
                <a:latin typeface="Consolas"/>
              </a:rPr>
              <a:t> </a:t>
            </a:r>
            <a:r>
              <a:rPr lang="en-GB" dirty="0">
                <a:solidFill>
                  <a:prstClr val="black"/>
                </a:solidFill>
                <a:latin typeface="Consolas"/>
              </a:rPr>
              <a:t>(</a:t>
            </a:r>
            <a:r>
              <a:rPr lang="en-GB" dirty="0" err="1">
                <a:solidFill>
                  <a:prstClr val="black"/>
                </a:solidFill>
                <a:latin typeface="Consolas"/>
              </a:rPr>
              <a:t>depthData</a:t>
            </a:r>
            <a:r>
              <a:rPr lang="en-GB" dirty="0">
                <a:solidFill>
                  <a:prstClr val="black"/>
                </a:solidFill>
                <a:latin typeface="Consolas"/>
              </a:rPr>
              <a:t> == </a:t>
            </a:r>
            <a:r>
              <a:rPr lang="en-GB" dirty="0">
                <a:solidFill>
                  <a:srgbClr val="0000FF"/>
                </a:solidFill>
                <a:latin typeface="Consolas"/>
              </a:rPr>
              <a:t>null</a:t>
            </a:r>
            <a:r>
              <a:rPr lang="en-GB" dirty="0">
                <a:solidFill>
                  <a:prstClr val="black"/>
                </a:solidFill>
                <a:latin typeface="Consolas"/>
              </a:rPr>
              <a:t>)</a:t>
            </a:r>
          </a:p>
          <a:p>
            <a:r>
              <a:rPr lang="en-GB" dirty="0">
                <a:solidFill>
                  <a:prstClr val="black"/>
                </a:solidFill>
                <a:latin typeface="Consolas"/>
              </a:rPr>
              <a:t>    </a:t>
            </a:r>
            <a:r>
              <a:rPr lang="en-GB" dirty="0" smtClean="0">
                <a:solidFill>
                  <a:prstClr val="black"/>
                </a:solidFill>
                <a:latin typeface="Consolas"/>
              </a:rPr>
              <a:t>    </a:t>
            </a:r>
            <a:r>
              <a:rPr lang="en-GB" dirty="0" err="1" smtClean="0">
                <a:solidFill>
                  <a:prstClr val="black"/>
                </a:solidFill>
                <a:latin typeface="Consolas"/>
              </a:rPr>
              <a:t>depthData</a:t>
            </a:r>
            <a:r>
              <a:rPr lang="en-GB" dirty="0" smtClean="0">
                <a:solidFill>
                  <a:prstClr val="black"/>
                </a:solidFill>
                <a:latin typeface="Consolas"/>
              </a:rPr>
              <a:t> </a:t>
            </a:r>
            <a:r>
              <a:rPr lang="en-GB" dirty="0">
                <a:solidFill>
                  <a:prstClr val="black"/>
                </a:solidFill>
                <a:latin typeface="Consolas"/>
              </a:rPr>
              <a:t>= </a:t>
            </a:r>
            <a:r>
              <a:rPr lang="en-GB" dirty="0">
                <a:solidFill>
                  <a:srgbClr val="0000FF"/>
                </a:solidFill>
                <a:latin typeface="Consolas"/>
              </a:rPr>
              <a:t>new</a:t>
            </a:r>
            <a:r>
              <a:rPr lang="en-GB" dirty="0">
                <a:solidFill>
                  <a:prstClr val="black"/>
                </a:solidFill>
                <a:latin typeface="Consolas"/>
              </a:rPr>
              <a:t> </a:t>
            </a:r>
            <a:r>
              <a:rPr lang="en-GB" dirty="0">
                <a:solidFill>
                  <a:srgbClr val="0000FF"/>
                </a:solidFill>
                <a:latin typeface="Consolas"/>
              </a:rPr>
              <a:t>short</a:t>
            </a:r>
            <a:r>
              <a:rPr lang="en-GB" dirty="0">
                <a:solidFill>
                  <a:prstClr val="black"/>
                </a:solidFill>
                <a:latin typeface="Consolas"/>
              </a:rPr>
              <a:t>[</a:t>
            </a:r>
            <a:r>
              <a:rPr lang="en-GB" dirty="0" err="1">
                <a:solidFill>
                  <a:prstClr val="black"/>
                </a:solidFill>
                <a:latin typeface="Consolas"/>
              </a:rPr>
              <a:t>depthFrame.Width</a:t>
            </a:r>
            <a:r>
              <a:rPr lang="en-GB" dirty="0">
                <a:solidFill>
                  <a:prstClr val="black"/>
                </a:solidFill>
                <a:latin typeface="Consolas"/>
              </a:rPr>
              <a:t> *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depthFrame.Height</a:t>
            </a:r>
            <a:r>
              <a:rPr lang="en-GB" dirty="0">
                <a:solidFill>
                  <a:prstClr val="black"/>
                </a:solidFill>
                <a:latin typeface="Consolas"/>
              </a:rPr>
              <a:t>];</a:t>
            </a:r>
          </a:p>
          <a:p>
            <a:r>
              <a:rPr lang="en-GB" dirty="0" smtClean="0">
                <a:solidFill>
                  <a:prstClr val="black"/>
                </a:solidFill>
                <a:latin typeface="Consolas"/>
              </a:rPr>
              <a:t>    </a:t>
            </a:r>
            <a:r>
              <a:rPr lang="en-GB" dirty="0" err="1" smtClean="0">
                <a:solidFill>
                  <a:prstClr val="black"/>
                </a:solidFill>
                <a:latin typeface="Consolas"/>
              </a:rPr>
              <a:t>depthFrame.CopyPixelDataTo</a:t>
            </a:r>
            <a:r>
              <a:rPr lang="en-GB" dirty="0" smtClean="0">
                <a:solidFill>
                  <a:prstClr val="black"/>
                </a:solidFill>
                <a:latin typeface="Consolas"/>
              </a:rPr>
              <a:t>(</a:t>
            </a:r>
            <a:r>
              <a:rPr lang="en-GB" dirty="0" err="1" smtClean="0">
                <a:solidFill>
                  <a:prstClr val="black"/>
                </a:solidFill>
                <a:latin typeface="Consolas"/>
              </a:rPr>
              <a:t>depthData</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a:t>
            </a:r>
            <a:endParaRPr lang="en-GB" dirty="0">
              <a:solidFill>
                <a:prstClr val="black"/>
              </a:solidFill>
              <a:latin typeface="Consolas"/>
            </a:endParaRPr>
          </a:p>
        </p:txBody>
      </p:sp>
    </p:spTree>
    <p:extLst>
      <p:ext uri="{BB962C8B-B14F-4D97-AF65-F5344CB8AC3E}">
        <p14:creationId xmlns:p14="http://schemas.microsoft.com/office/powerpoint/2010/main" val="32996724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a:t>
            </a:r>
            <a:r>
              <a:rPr lang="en-GB" dirty="0" err="1" smtClean="0"/>
              <a:t>Burster</a:t>
            </a:r>
            <a:endParaRPr lang="en-GB" dirty="0"/>
          </a:p>
        </p:txBody>
      </p:sp>
      <p:sp>
        <p:nvSpPr>
          <p:cNvPr id="3" name="Content Placeholder 2"/>
          <p:cNvSpPr>
            <a:spLocks noGrp="1"/>
          </p:cNvSpPr>
          <p:nvPr>
            <p:ph idx="1"/>
          </p:nvPr>
        </p:nvSpPr>
        <p:spPr>
          <a:xfrm>
            <a:off x="380770" y="4646950"/>
            <a:ext cx="8363938" cy="1606594"/>
          </a:xfrm>
        </p:spPr>
        <p:txBody>
          <a:bodyPr/>
          <a:lstStyle/>
          <a:p>
            <a:r>
              <a:rPr lang="en-GB" dirty="0" smtClean="0"/>
              <a:t>The giant must burst clouds using the red pin </a:t>
            </a:r>
          </a:p>
          <a:p>
            <a:r>
              <a:rPr lang="en-GB" dirty="0" smtClean="0"/>
              <a:t>The clouds and pin are added to the image of the player and react to the player movements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5</a:t>
            </a:fld>
            <a:endParaRPr lang="en-US" dirty="0"/>
          </a:p>
        </p:txBody>
      </p:sp>
      <p:pic>
        <p:nvPicPr>
          <p:cNvPr id="5" name="Picture 4"/>
          <p:cNvPicPr/>
          <p:nvPr/>
        </p:nvPicPr>
        <p:blipFill>
          <a:blip r:embed="rId2"/>
          <a:stretch>
            <a:fillRect/>
          </a:stretch>
        </p:blipFill>
        <p:spPr>
          <a:xfrm>
            <a:off x="2581082" y="1279389"/>
            <a:ext cx="4014590" cy="3170248"/>
          </a:xfrm>
          <a:prstGeom prst="rect">
            <a:avLst/>
          </a:prstGeom>
        </p:spPr>
      </p:pic>
    </p:spTree>
    <p:extLst>
      <p:ext uri="{BB962C8B-B14F-4D97-AF65-F5344CB8AC3E}">
        <p14:creationId xmlns:p14="http://schemas.microsoft.com/office/powerpoint/2010/main" val="425486884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Depth Data Format</a:t>
            </a:r>
            <a:endParaRPr lang="en-GB" dirty="0"/>
          </a:p>
        </p:txBody>
      </p:sp>
      <p:sp>
        <p:nvSpPr>
          <p:cNvPr id="3" name="Content Placeholder 2"/>
          <p:cNvSpPr>
            <a:spLocks noGrp="1"/>
          </p:cNvSpPr>
          <p:nvPr>
            <p:ph idx="1"/>
          </p:nvPr>
        </p:nvSpPr>
        <p:spPr>
          <a:xfrm>
            <a:off x="380770" y="3536827"/>
            <a:ext cx="8363938" cy="2105192"/>
          </a:xfrm>
        </p:spPr>
        <p:txBody>
          <a:bodyPr/>
          <a:lstStyle/>
          <a:p>
            <a:r>
              <a:rPr lang="en-GB" dirty="0" smtClean="0"/>
              <a:t>The depth data is combined with player tracking information</a:t>
            </a:r>
          </a:p>
          <a:p>
            <a:r>
              <a:rPr lang="en-GB" dirty="0" smtClean="0"/>
              <a:t>The bottom three bits hold the number of the player being tracked</a:t>
            </a:r>
          </a:p>
        </p:txBody>
      </p:sp>
      <p:sp>
        <p:nvSpPr>
          <p:cNvPr id="4" name="Slide Number Placeholder 3"/>
          <p:cNvSpPr>
            <a:spLocks noGrp="1"/>
          </p:cNvSpPr>
          <p:nvPr>
            <p:ph type="sldNum" sz="quarter" idx="10"/>
          </p:nvPr>
        </p:nvSpPr>
        <p:spPr/>
        <p:txBody>
          <a:bodyPr/>
          <a:lstStyle/>
          <a:p>
            <a:fld id="{271031BA-9959-4FE2-909F-37D65262A7B4}" type="slidenum">
              <a:rPr lang="en-US" smtClean="0"/>
              <a:pPr/>
              <a:t>50</a:t>
            </a:fld>
            <a:endParaRPr lang="en-US" dirty="0"/>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3697268051"/>
              </p:ext>
            </p:extLst>
          </p:nvPr>
        </p:nvGraphicFramePr>
        <p:xfrm>
          <a:off x="422693" y="1466490"/>
          <a:ext cx="8428413" cy="2087593"/>
        </p:xfrm>
        <a:graphic>
          <a:graphicData uri="http://schemas.openxmlformats.org/presentationml/2006/ole">
            <mc:AlternateContent xmlns:mc="http://schemas.openxmlformats.org/markup-compatibility/2006">
              <mc:Choice xmlns:v="urn:schemas-microsoft-com:vml" Requires="v">
                <p:oleObj spid="_x0000_s17413" name="Visio" r:id="rId3" imgW="8693161" imgH="2158918" progId="Visio.Drawing.11">
                  <p:embed/>
                </p:oleObj>
              </mc:Choice>
              <mc:Fallback>
                <p:oleObj name="Visio" r:id="rId3" imgW="8693161" imgH="215891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693" y="1466490"/>
                        <a:ext cx="8428413" cy="2087593"/>
                      </a:xfrm>
                      <a:prstGeom prst="rect">
                        <a:avLst/>
                      </a:prstGeom>
                      <a:noFill/>
                    </p:spPr>
                  </p:pic>
                </p:oleObj>
              </mc:Fallback>
            </mc:AlternateContent>
          </a:graphicData>
        </a:graphic>
      </p:graphicFrame>
    </p:spTree>
    <p:extLst>
      <p:ext uri="{BB962C8B-B14F-4D97-AF65-F5344CB8AC3E}">
        <p14:creationId xmlns:p14="http://schemas.microsoft.com/office/powerpoint/2010/main" val="368412317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Getting the player number</a:t>
            </a:r>
            <a:endParaRPr lang="en-GB" dirty="0"/>
          </a:p>
        </p:txBody>
      </p:sp>
      <p:sp>
        <p:nvSpPr>
          <p:cNvPr id="6" name="Content Placeholder 5"/>
          <p:cNvSpPr>
            <a:spLocks noGrp="1"/>
          </p:cNvSpPr>
          <p:nvPr>
            <p:ph idx="1"/>
          </p:nvPr>
        </p:nvSpPr>
        <p:spPr>
          <a:xfrm>
            <a:off x="380770" y="2432649"/>
            <a:ext cx="8363938" cy="3213187"/>
          </a:xfrm>
        </p:spPr>
        <p:txBody>
          <a:bodyPr/>
          <a:lstStyle/>
          <a:p>
            <a:r>
              <a:rPr lang="en-GB" dirty="0" smtClean="0"/>
              <a:t>This statement gets the player number for a particular item in the </a:t>
            </a:r>
            <a:r>
              <a:rPr lang="en-GB" dirty="0" err="1">
                <a:latin typeface="Consolas" pitchFamily="49" charset="0"/>
                <a:cs typeface="Consolas" pitchFamily="49" charset="0"/>
              </a:rPr>
              <a:t>depthData</a:t>
            </a:r>
            <a:r>
              <a:rPr lang="en-GB" dirty="0" smtClean="0"/>
              <a:t> array</a:t>
            </a:r>
          </a:p>
          <a:p>
            <a:r>
              <a:rPr lang="en-GB" dirty="0" smtClean="0"/>
              <a:t>This will match up with the position of that skeleton in the skeleton data </a:t>
            </a:r>
          </a:p>
          <a:p>
            <a:r>
              <a:rPr lang="en-GB" dirty="0" smtClean="0"/>
              <a:t>It is used to determine which pixels to make transparent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51</a:t>
            </a:fld>
            <a:endParaRPr lang="en-US" dirty="0"/>
          </a:p>
        </p:txBody>
      </p:sp>
      <p:sp>
        <p:nvSpPr>
          <p:cNvPr id="7" name="Text Placeholder 6"/>
          <p:cNvSpPr>
            <a:spLocks noGrp="1"/>
          </p:cNvSpPr>
          <p:nvPr>
            <p:ph type="body" sz="quarter" idx="11"/>
          </p:nvPr>
        </p:nvSpPr>
        <p:spPr>
          <a:xfrm>
            <a:off x="346841" y="1403350"/>
            <a:ext cx="8403021" cy="477805"/>
          </a:xfrm>
        </p:spPr>
        <p:txBody>
          <a:bodyPr/>
          <a:lstStyle/>
          <a:p>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playerNo</a:t>
            </a:r>
            <a:r>
              <a:rPr lang="en-GB" dirty="0">
                <a:solidFill>
                  <a:prstClr val="black"/>
                </a:solidFill>
                <a:latin typeface="Consolas"/>
              </a:rPr>
              <a:t> = </a:t>
            </a:r>
            <a:r>
              <a:rPr lang="en-GB" dirty="0" err="1">
                <a:solidFill>
                  <a:prstClr val="black"/>
                </a:solidFill>
                <a:latin typeface="Consolas"/>
              </a:rPr>
              <a:t>depthData</a:t>
            </a:r>
            <a:r>
              <a:rPr lang="en-GB" dirty="0">
                <a:solidFill>
                  <a:prstClr val="black"/>
                </a:solidFill>
                <a:latin typeface="Consolas"/>
              </a:rPr>
              <a:t>[</a:t>
            </a:r>
            <a:r>
              <a:rPr lang="en-GB" dirty="0" err="1">
                <a:solidFill>
                  <a:prstClr val="black"/>
                </a:solidFill>
                <a:latin typeface="Consolas"/>
              </a:rPr>
              <a:t>depthPos</a:t>
            </a:r>
            <a:r>
              <a:rPr lang="en-GB" dirty="0">
                <a:solidFill>
                  <a:prstClr val="black"/>
                </a:solidFill>
                <a:latin typeface="Consolas"/>
              </a:rPr>
              <a:t>] &amp; 0x07</a:t>
            </a:r>
            <a:r>
              <a:rPr lang="en-GB" dirty="0" smtClean="0">
                <a:solidFill>
                  <a:prstClr val="black"/>
                </a:solidFill>
                <a:latin typeface="Consolas"/>
              </a:rPr>
              <a:t>;</a:t>
            </a:r>
            <a:endParaRPr lang="en-GB" dirty="0">
              <a:solidFill>
                <a:prstClr val="black"/>
              </a:solidFill>
              <a:latin typeface="Consolas"/>
            </a:endParaRPr>
          </a:p>
        </p:txBody>
      </p:sp>
    </p:spTree>
    <p:extLst>
      <p:ext uri="{BB962C8B-B14F-4D97-AF65-F5344CB8AC3E}">
        <p14:creationId xmlns:p14="http://schemas.microsoft.com/office/powerpoint/2010/main" val="162897102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 the active player</a:t>
            </a:r>
            <a:endParaRPr lang="en-GB" dirty="0"/>
          </a:p>
        </p:txBody>
      </p:sp>
      <p:sp>
        <p:nvSpPr>
          <p:cNvPr id="3" name="Content Placeholder 2"/>
          <p:cNvSpPr>
            <a:spLocks noGrp="1"/>
          </p:cNvSpPr>
          <p:nvPr>
            <p:ph idx="1"/>
          </p:nvPr>
        </p:nvSpPr>
        <p:spPr>
          <a:xfrm>
            <a:off x="380770" y="3329796"/>
            <a:ext cx="8363938" cy="1994392"/>
          </a:xfrm>
        </p:spPr>
        <p:txBody>
          <a:bodyPr/>
          <a:lstStyle/>
          <a:p>
            <a:r>
              <a:rPr lang="en-GB" dirty="0" smtClean="0"/>
              <a:t>If the player number is the same as the active skeleton it means that this pixel must be made transparent, as this part of the depth image is for this player</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52</a:t>
            </a:fld>
            <a:endParaRPr lang="en-US" dirty="0"/>
          </a:p>
        </p:txBody>
      </p:sp>
      <p:sp>
        <p:nvSpPr>
          <p:cNvPr id="5" name="Text Placeholder 4"/>
          <p:cNvSpPr>
            <a:spLocks noGrp="1"/>
          </p:cNvSpPr>
          <p:nvPr>
            <p:ph type="body" sz="quarter" idx="11"/>
          </p:nvPr>
        </p:nvSpPr>
        <p:spPr>
          <a:xfrm>
            <a:off x="346841" y="1403350"/>
            <a:ext cx="8403021" cy="1696600"/>
          </a:xfrm>
        </p:spPr>
        <p:txBody>
          <a:bodyPr/>
          <a:lstStyle/>
          <a:p>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playerNo</a:t>
            </a:r>
            <a:r>
              <a:rPr lang="en-GB" dirty="0">
                <a:solidFill>
                  <a:prstClr val="black"/>
                </a:solidFill>
                <a:latin typeface="Consolas"/>
              </a:rPr>
              <a:t> == </a:t>
            </a:r>
            <a:r>
              <a:rPr lang="en-GB" dirty="0" err="1">
                <a:solidFill>
                  <a:prstClr val="black"/>
                </a:solidFill>
                <a:latin typeface="Consolas"/>
              </a:rPr>
              <a:t>activeSkeletonNumber</a:t>
            </a:r>
            <a:r>
              <a:rPr lang="en-GB" dirty="0">
                <a:solidFill>
                  <a:prstClr val="black"/>
                </a:solidFill>
                <a:latin typeface="Consolas"/>
              </a:rPr>
              <a:t>)</a:t>
            </a:r>
          </a:p>
          <a:p>
            <a:r>
              <a:rPr lang="en-GB" dirty="0" smtClean="0"/>
              <a:t>{</a:t>
            </a:r>
          </a:p>
          <a:p>
            <a:r>
              <a:rPr lang="en-GB" dirty="0" smtClean="0"/>
              <a:t>    </a:t>
            </a:r>
            <a:r>
              <a:rPr lang="en-GB" dirty="0">
                <a:solidFill>
                  <a:srgbClr val="008000"/>
                </a:solidFill>
                <a:latin typeface="Consolas"/>
              </a:rPr>
              <a:t>// We have a player to mask</a:t>
            </a:r>
          </a:p>
          <a:p>
            <a:r>
              <a:rPr lang="en-GB" dirty="0" smtClean="0"/>
              <a:t>}</a:t>
            </a:r>
            <a:endParaRPr lang="en-GB" dirty="0"/>
          </a:p>
        </p:txBody>
      </p:sp>
    </p:spTree>
    <p:extLst>
      <p:ext uri="{BB962C8B-B14F-4D97-AF65-F5344CB8AC3E}">
        <p14:creationId xmlns:p14="http://schemas.microsoft.com/office/powerpoint/2010/main" val="33056722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What the player value means</a:t>
            </a:r>
            <a:endParaRPr lang="en-GB" dirty="0"/>
          </a:p>
        </p:txBody>
      </p:sp>
      <p:sp>
        <p:nvSpPr>
          <p:cNvPr id="7" name="Content Placeholder 6"/>
          <p:cNvSpPr>
            <a:spLocks noGrp="1"/>
          </p:cNvSpPr>
          <p:nvPr>
            <p:ph idx="1"/>
          </p:nvPr>
        </p:nvSpPr>
        <p:spPr>
          <a:xfrm>
            <a:off x="380770" y="1371600"/>
            <a:ext cx="8363938" cy="4210383"/>
          </a:xfrm>
        </p:spPr>
        <p:txBody>
          <a:bodyPr/>
          <a:lstStyle/>
          <a:p>
            <a:r>
              <a:rPr lang="en-GB" dirty="0" smtClean="0"/>
              <a:t>If the value of </a:t>
            </a:r>
            <a:r>
              <a:rPr lang="en-GB" dirty="0" err="1">
                <a:latin typeface="Consolas" pitchFamily="49" charset="0"/>
                <a:cs typeface="Consolas" pitchFamily="49" charset="0"/>
              </a:rPr>
              <a:t>playerNo</a:t>
            </a:r>
            <a:r>
              <a:rPr lang="en-GB" dirty="0" smtClean="0"/>
              <a:t> is not zero it means that this depth in the depth frame is the depth of a player in front of the sensor</a:t>
            </a:r>
          </a:p>
          <a:p>
            <a:r>
              <a:rPr lang="en-GB" dirty="0" smtClean="0"/>
              <a:t>The game must now work out which pixel in the image this depth reading represents</a:t>
            </a:r>
          </a:p>
          <a:p>
            <a:r>
              <a:rPr lang="en-GB" dirty="0" smtClean="0"/>
              <a:t>The starting point is the value of </a:t>
            </a:r>
            <a:r>
              <a:rPr lang="en-GB" dirty="0" err="1">
                <a:latin typeface="Consolas" pitchFamily="49" charset="0"/>
                <a:cs typeface="Consolas" pitchFamily="49" charset="0"/>
              </a:rPr>
              <a:t>depthPos</a:t>
            </a:r>
            <a:r>
              <a:rPr lang="en-GB" dirty="0" smtClean="0"/>
              <a:t>, which is the location in the depth data of this pixel </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53</a:t>
            </a:fld>
            <a:endParaRPr lang="en-US" dirty="0"/>
          </a:p>
        </p:txBody>
      </p:sp>
    </p:spTree>
    <p:extLst>
      <p:ext uri="{BB962C8B-B14F-4D97-AF65-F5344CB8AC3E}">
        <p14:creationId xmlns:p14="http://schemas.microsoft.com/office/powerpoint/2010/main" val="313191929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Registering depth and video data</a:t>
            </a:r>
            <a:endParaRPr lang="en-GB" dirty="0"/>
          </a:p>
        </p:txBody>
      </p:sp>
      <p:sp>
        <p:nvSpPr>
          <p:cNvPr id="3" name="Content Placeholder 2"/>
          <p:cNvSpPr>
            <a:spLocks noGrp="1"/>
          </p:cNvSpPr>
          <p:nvPr>
            <p:ph idx="1"/>
          </p:nvPr>
        </p:nvSpPr>
        <p:spPr>
          <a:xfrm>
            <a:off x="380770" y="1371600"/>
            <a:ext cx="8363938" cy="4819781"/>
          </a:xfrm>
        </p:spPr>
        <p:txBody>
          <a:bodyPr/>
          <a:lstStyle/>
          <a:p>
            <a:r>
              <a:rPr lang="en-GB" dirty="0" smtClean="0"/>
              <a:t>It is very easy to convert the location of an element in a linear array into an X and Y position on the colour screen</a:t>
            </a:r>
          </a:p>
          <a:p>
            <a:r>
              <a:rPr lang="en-GB" dirty="0" smtClean="0"/>
              <a:t>We did this when we worked out the location of the “finger cursor” in the last section</a:t>
            </a:r>
          </a:p>
          <a:p>
            <a:r>
              <a:rPr lang="en-GB" dirty="0" smtClean="0"/>
              <a:t>We use the </a:t>
            </a:r>
            <a:r>
              <a:rPr lang="en-GB" dirty="0" err="1" smtClean="0">
                <a:latin typeface="Consolas"/>
              </a:rPr>
              <a:t>MapDepthToColorImagePoint</a:t>
            </a:r>
            <a:r>
              <a:rPr lang="en-GB" dirty="0" smtClean="0">
                <a:latin typeface="Consolas"/>
              </a:rPr>
              <a:t> </a:t>
            </a:r>
            <a:r>
              <a:rPr lang="en-GB" dirty="0"/>
              <a:t>method</a:t>
            </a:r>
          </a:p>
          <a:p>
            <a:r>
              <a:rPr lang="en-GB" dirty="0" smtClean="0"/>
              <a:t> This needs the X and Y position of the depth point</a:t>
            </a:r>
          </a:p>
        </p:txBody>
      </p:sp>
      <p:sp>
        <p:nvSpPr>
          <p:cNvPr id="4" name="Slide Number Placeholder 3"/>
          <p:cNvSpPr>
            <a:spLocks noGrp="1"/>
          </p:cNvSpPr>
          <p:nvPr>
            <p:ph type="sldNum" sz="quarter" idx="10"/>
          </p:nvPr>
        </p:nvSpPr>
        <p:spPr/>
        <p:txBody>
          <a:bodyPr/>
          <a:lstStyle/>
          <a:p>
            <a:fld id="{271031BA-9959-4FE2-909F-37D65262A7B4}" type="slidenum">
              <a:rPr lang="en-US" smtClean="0"/>
              <a:pPr/>
              <a:t>54</a:t>
            </a:fld>
            <a:endParaRPr lang="en-US" dirty="0"/>
          </a:p>
        </p:txBody>
      </p:sp>
    </p:spTree>
    <p:extLst>
      <p:ext uri="{BB962C8B-B14F-4D97-AF65-F5344CB8AC3E}">
        <p14:creationId xmlns:p14="http://schemas.microsoft.com/office/powerpoint/2010/main" val="67707350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Preparing for a call</a:t>
            </a:r>
            <a:endParaRPr lang="en-GB" dirty="0"/>
          </a:p>
        </p:txBody>
      </p:sp>
      <p:sp>
        <p:nvSpPr>
          <p:cNvPr id="3" name="Content Placeholder 2"/>
          <p:cNvSpPr>
            <a:spLocks noGrp="1"/>
          </p:cNvSpPr>
          <p:nvPr>
            <p:ph idx="1"/>
          </p:nvPr>
        </p:nvSpPr>
        <p:spPr>
          <a:xfrm>
            <a:off x="380770" y="2725947"/>
            <a:ext cx="8363938" cy="2603790"/>
          </a:xfrm>
        </p:spPr>
        <p:txBody>
          <a:bodyPr/>
          <a:lstStyle/>
          <a:p>
            <a:r>
              <a:rPr lang="en-GB" dirty="0" smtClean="0"/>
              <a:t>These statements set up the parameters to call the method </a:t>
            </a:r>
            <a:r>
              <a:rPr lang="en-GB" sz="3200" dirty="0" err="1">
                <a:latin typeface="Consolas"/>
              </a:rPr>
              <a:t>MapDepthToColorImagePoint</a:t>
            </a:r>
            <a:r>
              <a:rPr lang="en-GB" sz="3200" dirty="0">
                <a:latin typeface="Consolas"/>
              </a:rPr>
              <a:t> </a:t>
            </a:r>
            <a:endParaRPr lang="en-GB" sz="3200" dirty="0">
              <a:latin typeface="Consolas" pitchFamily="49" charset="0"/>
              <a:cs typeface="Consolas" pitchFamily="49" charset="0"/>
            </a:endParaRPr>
          </a:p>
          <a:p>
            <a:r>
              <a:rPr lang="en-GB" dirty="0" smtClean="0"/>
              <a:t>The use the DIV (/) and MOD (%) operators to work out the x and y coordinates of the position in the depth array</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55</a:t>
            </a:fld>
            <a:endParaRPr lang="en-US" dirty="0"/>
          </a:p>
        </p:txBody>
      </p:sp>
      <p:sp>
        <p:nvSpPr>
          <p:cNvPr id="5" name="Text Placeholder 4"/>
          <p:cNvSpPr>
            <a:spLocks noGrp="1"/>
          </p:cNvSpPr>
          <p:nvPr>
            <p:ph type="body" sz="quarter" idx="11"/>
          </p:nvPr>
        </p:nvSpPr>
        <p:spPr>
          <a:xfrm>
            <a:off x="346841" y="1403350"/>
            <a:ext cx="8403021" cy="884070"/>
          </a:xfrm>
        </p:spPr>
        <p:txBody>
          <a:bodyPr/>
          <a:lstStyle/>
          <a:p>
            <a:r>
              <a:rPr lang="en-GB" dirty="0" err="1">
                <a:solidFill>
                  <a:srgbClr val="0000FF"/>
                </a:solidFill>
                <a:latin typeface="Consolas"/>
              </a:rPr>
              <a:t>int</a:t>
            </a:r>
            <a:r>
              <a:rPr lang="en-GB" dirty="0">
                <a:solidFill>
                  <a:prstClr val="black"/>
                </a:solidFill>
                <a:latin typeface="Consolas"/>
              </a:rPr>
              <a:t> x = </a:t>
            </a:r>
            <a:r>
              <a:rPr lang="en-GB" dirty="0" err="1">
                <a:solidFill>
                  <a:prstClr val="black"/>
                </a:solidFill>
                <a:latin typeface="Consolas"/>
              </a:rPr>
              <a:t>depthPos</a:t>
            </a:r>
            <a:r>
              <a:rPr lang="en-GB" dirty="0">
                <a:solidFill>
                  <a:prstClr val="black"/>
                </a:solidFill>
                <a:latin typeface="Consolas"/>
              </a:rPr>
              <a:t> % </a:t>
            </a:r>
            <a:r>
              <a:rPr lang="en-GB" dirty="0" err="1">
                <a:solidFill>
                  <a:prstClr val="black"/>
                </a:solidFill>
                <a:latin typeface="Consolas"/>
              </a:rPr>
              <a:t>depthFrame.Width</a:t>
            </a:r>
            <a:r>
              <a:rPr lang="en-GB" dirty="0">
                <a:solidFill>
                  <a:prstClr val="black"/>
                </a:solidFill>
                <a:latin typeface="Consolas"/>
              </a:rPr>
              <a:t>;</a:t>
            </a:r>
          </a:p>
          <a:p>
            <a:r>
              <a:rPr lang="en-GB" dirty="0" err="1">
                <a:solidFill>
                  <a:srgbClr val="0000FF"/>
                </a:solidFill>
                <a:latin typeface="Consolas"/>
              </a:rPr>
              <a:t>int</a:t>
            </a:r>
            <a:r>
              <a:rPr lang="en-GB" dirty="0">
                <a:solidFill>
                  <a:prstClr val="black"/>
                </a:solidFill>
                <a:latin typeface="Consolas"/>
              </a:rPr>
              <a:t> y = </a:t>
            </a:r>
            <a:r>
              <a:rPr lang="en-GB" dirty="0" err="1">
                <a:solidFill>
                  <a:prstClr val="black"/>
                </a:solidFill>
                <a:latin typeface="Consolas"/>
              </a:rPr>
              <a:t>depthPos</a:t>
            </a:r>
            <a:r>
              <a:rPr lang="en-GB" dirty="0">
                <a:solidFill>
                  <a:prstClr val="black"/>
                </a:solidFill>
                <a:latin typeface="Consolas"/>
              </a:rPr>
              <a:t> / </a:t>
            </a:r>
            <a:r>
              <a:rPr lang="en-GB" dirty="0" err="1">
                <a:solidFill>
                  <a:prstClr val="black"/>
                </a:solidFill>
                <a:latin typeface="Consolas"/>
              </a:rPr>
              <a:t>depthFrame.Width</a:t>
            </a:r>
            <a:r>
              <a:rPr lang="en-GB" dirty="0" smtClean="0">
                <a:solidFill>
                  <a:prstClr val="black"/>
                </a:solidFill>
                <a:latin typeface="Consolas"/>
              </a:rPr>
              <a:t>;</a:t>
            </a:r>
            <a:endParaRPr lang="en-GB" dirty="0">
              <a:solidFill>
                <a:prstClr val="black"/>
              </a:solidFill>
              <a:latin typeface="Consolas"/>
            </a:endParaRPr>
          </a:p>
        </p:txBody>
      </p:sp>
    </p:spTree>
    <p:extLst>
      <p:ext uri="{BB962C8B-B14F-4D97-AF65-F5344CB8AC3E}">
        <p14:creationId xmlns:p14="http://schemas.microsoft.com/office/powerpoint/2010/main" val="681929601"/>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the depth information</a:t>
            </a:r>
            <a:endParaRPr lang="en-GB" dirty="0"/>
          </a:p>
        </p:txBody>
      </p:sp>
      <p:sp>
        <p:nvSpPr>
          <p:cNvPr id="3" name="Content Placeholder 2"/>
          <p:cNvSpPr>
            <a:spLocks noGrp="1"/>
          </p:cNvSpPr>
          <p:nvPr>
            <p:ph idx="1"/>
          </p:nvPr>
        </p:nvSpPr>
        <p:spPr>
          <a:xfrm>
            <a:off x="380770" y="3485072"/>
            <a:ext cx="8363938" cy="1495794"/>
          </a:xfrm>
        </p:spPr>
        <p:txBody>
          <a:bodyPr/>
          <a:lstStyle/>
          <a:p>
            <a:r>
              <a:rPr lang="en-GB" dirty="0" smtClean="0"/>
              <a:t>This call converts the x and y location in the depth array into a </a:t>
            </a:r>
            <a:r>
              <a:rPr lang="en-GB" dirty="0" err="1">
                <a:solidFill>
                  <a:srgbClr val="2CACE3"/>
                </a:solidFill>
                <a:latin typeface="Consolas" pitchFamily="49" charset="0"/>
                <a:cs typeface="Consolas" pitchFamily="49" charset="0"/>
              </a:rPr>
              <a:t>ColorImagePoint</a:t>
            </a:r>
            <a:r>
              <a:rPr lang="en-GB" dirty="0" smtClean="0"/>
              <a:t> value that gives the position in the colour image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56</a:t>
            </a:fld>
            <a:endParaRPr lang="en-US" dirty="0"/>
          </a:p>
        </p:txBody>
      </p:sp>
      <p:sp>
        <p:nvSpPr>
          <p:cNvPr id="5" name="Text Placeholder 4"/>
          <p:cNvSpPr>
            <a:spLocks noGrp="1"/>
          </p:cNvSpPr>
          <p:nvPr>
            <p:ph type="body" sz="quarter" idx="11"/>
          </p:nvPr>
        </p:nvSpPr>
        <p:spPr>
          <a:xfrm>
            <a:off x="346841" y="1403350"/>
            <a:ext cx="8403021" cy="1807400"/>
          </a:xfrm>
        </p:spPr>
        <p:txBody>
          <a:bodyPr/>
          <a:lstStyle/>
          <a:p>
            <a:r>
              <a:rPr lang="en-GB" dirty="0" err="1">
                <a:solidFill>
                  <a:srgbClr val="2B91AF"/>
                </a:solidFill>
                <a:latin typeface="Consolas"/>
              </a:rPr>
              <a:t>ColorImagePoint</a:t>
            </a:r>
            <a:r>
              <a:rPr lang="en-GB" dirty="0">
                <a:solidFill>
                  <a:prstClr val="black"/>
                </a:solidFill>
                <a:latin typeface="Consolas"/>
              </a:rPr>
              <a:t> </a:t>
            </a:r>
            <a:r>
              <a:rPr lang="en-GB" dirty="0" err="1">
                <a:solidFill>
                  <a:prstClr val="black"/>
                </a:solidFill>
                <a:latin typeface="Consolas"/>
              </a:rPr>
              <a:t>playerPoint</a:t>
            </a:r>
            <a:r>
              <a:rPr lang="en-GB" dirty="0">
                <a:solidFill>
                  <a:prstClr val="black"/>
                </a:solidFill>
                <a:latin typeface="Consolas"/>
              </a:rPr>
              <a:t> = </a:t>
            </a:r>
            <a:r>
              <a:rPr lang="en-GB" dirty="0" err="1">
                <a:solidFill>
                  <a:prstClr val="black"/>
                </a:solidFill>
                <a:latin typeface="Consolas"/>
              </a:rPr>
              <a:t>myKinect.MapDepthToColorImagePoint</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smtClean="0">
                <a:solidFill>
                  <a:srgbClr val="2B91AF"/>
                </a:solidFill>
                <a:latin typeface="Consolas"/>
              </a:rPr>
              <a:t>DepthImageFormat</a:t>
            </a:r>
            <a:r>
              <a:rPr lang="en-GB" dirty="0" smtClean="0">
                <a:solidFill>
                  <a:prstClr val="black"/>
                </a:solidFill>
                <a:latin typeface="Consolas"/>
              </a:rPr>
              <a:t>.Resolution320x2400Fps30</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x</a:t>
            </a:r>
            <a:r>
              <a:rPr lang="en-GB" dirty="0">
                <a:solidFill>
                  <a:prstClr val="black"/>
                </a:solidFill>
                <a:latin typeface="Consolas"/>
              </a:rPr>
              <a:t>, y, </a:t>
            </a:r>
            <a:r>
              <a:rPr lang="en-GB" dirty="0" err="1">
                <a:solidFill>
                  <a:prstClr val="black"/>
                </a:solidFill>
                <a:latin typeface="Consolas"/>
              </a:rPr>
              <a:t>depthData</a:t>
            </a:r>
            <a:r>
              <a:rPr lang="en-GB" dirty="0">
                <a:solidFill>
                  <a:prstClr val="black"/>
                </a:solidFill>
                <a:latin typeface="Consolas"/>
              </a:rPr>
              <a:t>[</a:t>
            </a:r>
            <a:r>
              <a:rPr lang="en-GB" dirty="0" err="1">
                <a:solidFill>
                  <a:prstClr val="black"/>
                </a:solidFill>
                <a:latin typeface="Consolas"/>
              </a:rPr>
              <a:t>depthPos</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smtClean="0">
                <a:solidFill>
                  <a:srgbClr val="2B91AF"/>
                </a:solidFill>
                <a:latin typeface="Consolas"/>
              </a:rPr>
              <a:t>ColorImageFormat</a:t>
            </a:r>
            <a:r>
              <a:rPr lang="en-GB" dirty="0" smtClean="0">
                <a:solidFill>
                  <a:prstClr val="black"/>
                </a:solidFill>
                <a:latin typeface="Consolas"/>
              </a:rPr>
              <a:t>.RgbResolution640x480Fps30);</a:t>
            </a:r>
            <a:endParaRPr lang="en-GB" dirty="0"/>
          </a:p>
        </p:txBody>
      </p:sp>
    </p:spTree>
    <p:extLst>
      <p:ext uri="{BB962C8B-B14F-4D97-AF65-F5344CB8AC3E}">
        <p14:creationId xmlns:p14="http://schemas.microsoft.com/office/powerpoint/2010/main" val="138673388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to Lower Resolution</a:t>
            </a:r>
            <a:endParaRPr lang="en-GB" dirty="0"/>
          </a:p>
        </p:txBody>
      </p:sp>
      <p:sp>
        <p:nvSpPr>
          <p:cNvPr id="3" name="Content Placeholder 2"/>
          <p:cNvSpPr>
            <a:spLocks noGrp="1"/>
          </p:cNvSpPr>
          <p:nvPr>
            <p:ph idx="1"/>
          </p:nvPr>
        </p:nvSpPr>
        <p:spPr>
          <a:xfrm>
            <a:off x="380770" y="2450592"/>
            <a:ext cx="8363938" cy="3213187"/>
          </a:xfrm>
        </p:spPr>
        <p:txBody>
          <a:bodyPr/>
          <a:lstStyle/>
          <a:p>
            <a:r>
              <a:rPr lang="en-GB" dirty="0" smtClean="0"/>
              <a:t>The depth mask that we are using has a resolution of  320x240  pixels</a:t>
            </a:r>
          </a:p>
          <a:p>
            <a:r>
              <a:rPr lang="en-GB" dirty="0"/>
              <a:t>The </a:t>
            </a:r>
            <a:r>
              <a:rPr lang="en-GB" dirty="0" err="1" smtClean="0">
                <a:latin typeface="Consolas"/>
              </a:rPr>
              <a:t>MapDepthToColorImagePoint</a:t>
            </a:r>
            <a:r>
              <a:rPr lang="en-GB" dirty="0" smtClean="0">
                <a:latin typeface="Consolas"/>
              </a:rPr>
              <a:t> </a:t>
            </a:r>
            <a:r>
              <a:rPr lang="en-GB" dirty="0" smtClean="0"/>
              <a:t>method returns values in the range 640x480</a:t>
            </a:r>
          </a:p>
          <a:p>
            <a:r>
              <a:rPr lang="en-GB" dirty="0" smtClean="0"/>
              <a:t>These two statements make the depth values fit our depth mask</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57</a:t>
            </a:fld>
            <a:endParaRPr lang="en-US" dirty="0"/>
          </a:p>
        </p:txBody>
      </p:sp>
      <p:sp>
        <p:nvSpPr>
          <p:cNvPr id="5" name="Text Placeholder 4"/>
          <p:cNvSpPr>
            <a:spLocks noGrp="1"/>
          </p:cNvSpPr>
          <p:nvPr>
            <p:ph type="body" sz="quarter" idx="11"/>
          </p:nvPr>
        </p:nvSpPr>
        <p:spPr>
          <a:xfrm>
            <a:off x="346841" y="1403350"/>
            <a:ext cx="8403021" cy="884070"/>
          </a:xfrm>
        </p:spPr>
        <p:txBody>
          <a:bodyPr/>
          <a:lstStyle/>
          <a:p>
            <a:r>
              <a:rPr lang="en-GB" dirty="0" err="1">
                <a:latin typeface="Consolas"/>
              </a:rPr>
              <a:t>playerPoint.X</a:t>
            </a:r>
            <a:r>
              <a:rPr lang="en-GB" dirty="0">
                <a:latin typeface="Consolas"/>
              </a:rPr>
              <a:t> /= 2;</a:t>
            </a:r>
          </a:p>
          <a:p>
            <a:r>
              <a:rPr lang="en-GB" dirty="0" err="1">
                <a:latin typeface="Consolas"/>
              </a:rPr>
              <a:t>playerPoint.Y</a:t>
            </a:r>
            <a:r>
              <a:rPr lang="en-GB" dirty="0">
                <a:latin typeface="Consolas"/>
              </a:rPr>
              <a:t> /= 2</a:t>
            </a:r>
            <a:r>
              <a:rPr lang="en-GB" dirty="0" smtClean="0">
                <a:latin typeface="Consolas"/>
              </a:rPr>
              <a:t>;</a:t>
            </a:r>
            <a:endParaRPr lang="en-GB" dirty="0">
              <a:latin typeface="Consolas"/>
            </a:endParaRPr>
          </a:p>
        </p:txBody>
      </p:sp>
    </p:spTree>
    <p:extLst>
      <p:ext uri="{BB962C8B-B14F-4D97-AF65-F5344CB8AC3E}">
        <p14:creationId xmlns:p14="http://schemas.microsoft.com/office/powerpoint/2010/main" val="384852512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Computing the mask pixel location</a:t>
            </a:r>
            <a:endParaRPr lang="en-GB" dirty="0"/>
          </a:p>
        </p:txBody>
      </p:sp>
      <p:sp>
        <p:nvSpPr>
          <p:cNvPr id="5" name="Content Placeholder 4"/>
          <p:cNvSpPr>
            <a:spLocks noGrp="1"/>
          </p:cNvSpPr>
          <p:nvPr>
            <p:ph idx="1"/>
          </p:nvPr>
        </p:nvSpPr>
        <p:spPr>
          <a:xfrm>
            <a:off x="380770" y="2380890"/>
            <a:ext cx="8363938" cy="3312544"/>
          </a:xfrm>
        </p:spPr>
        <p:txBody>
          <a:bodyPr/>
          <a:lstStyle/>
          <a:p>
            <a:r>
              <a:rPr lang="en-GB" dirty="0" smtClean="0"/>
              <a:t>The display mask we are using is a linear array of </a:t>
            </a:r>
            <a:r>
              <a:rPr lang="en-GB" dirty="0" err="1" smtClean="0">
                <a:solidFill>
                  <a:srgbClr val="2CACE3"/>
                </a:solidFill>
                <a:latin typeface="Consolas" pitchFamily="49" charset="0"/>
                <a:cs typeface="Consolas" pitchFamily="49" charset="0"/>
              </a:rPr>
              <a:t>Color</a:t>
            </a:r>
            <a:r>
              <a:rPr lang="en-GB" dirty="0" smtClean="0"/>
              <a:t> values that were loaded from the mask texture</a:t>
            </a:r>
          </a:p>
          <a:p>
            <a:r>
              <a:rPr lang="en-GB" dirty="0" smtClean="0"/>
              <a:t>The statement above uses the X and Y values of the mask pixel to work out the location of the colour value to be made transparent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58</a:t>
            </a:fld>
            <a:endParaRPr lang="en-US" dirty="0"/>
          </a:p>
        </p:txBody>
      </p:sp>
      <p:sp>
        <p:nvSpPr>
          <p:cNvPr id="6" name="Text Placeholder 5"/>
          <p:cNvSpPr>
            <a:spLocks noGrp="1"/>
          </p:cNvSpPr>
          <p:nvPr>
            <p:ph type="body" sz="quarter" idx="11"/>
          </p:nvPr>
        </p:nvSpPr>
        <p:spPr>
          <a:xfrm>
            <a:off x="346841" y="1403350"/>
            <a:ext cx="8403021" cy="810204"/>
          </a:xfrm>
        </p:spPr>
        <p:txBody>
          <a:bodyPr/>
          <a:lstStyle/>
          <a:p>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gameImagePos</a:t>
            </a:r>
            <a:r>
              <a:rPr lang="en-GB" dirty="0">
                <a:solidFill>
                  <a:prstClr val="black"/>
                </a:solidFill>
                <a:latin typeface="Consolas"/>
              </a:rPr>
              <a:t> = (</a:t>
            </a:r>
            <a:r>
              <a:rPr lang="en-GB" dirty="0" err="1">
                <a:solidFill>
                  <a:prstClr val="black"/>
                </a:solidFill>
                <a:latin typeface="Consolas"/>
              </a:rPr>
              <a:t>playerPoint.X</a:t>
            </a:r>
            <a:r>
              <a:rPr lang="en-GB" dirty="0">
                <a:solidFill>
                  <a:prstClr val="black"/>
                </a:solidFill>
                <a:latin typeface="Consolas"/>
              </a:rPr>
              <a:t> +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playerPoint.Y</a:t>
            </a:r>
            <a:r>
              <a:rPr lang="en-GB" dirty="0">
                <a:solidFill>
                  <a:prstClr val="black"/>
                </a:solidFill>
                <a:latin typeface="Consolas"/>
              </a:rPr>
              <a:t> * </a:t>
            </a:r>
            <a:r>
              <a:rPr lang="en-GB" dirty="0" err="1">
                <a:solidFill>
                  <a:prstClr val="black"/>
                </a:solidFill>
                <a:latin typeface="Consolas"/>
              </a:rPr>
              <a:t>depthFrame.Width</a:t>
            </a:r>
            <a:r>
              <a:rPr lang="en-GB" dirty="0">
                <a:solidFill>
                  <a:prstClr val="black"/>
                </a:solidFill>
                <a:latin typeface="Consolas"/>
              </a:rPr>
              <a:t>));</a:t>
            </a:r>
          </a:p>
        </p:txBody>
      </p:sp>
    </p:spTree>
    <p:extLst>
      <p:ext uri="{BB962C8B-B14F-4D97-AF65-F5344CB8AC3E}">
        <p14:creationId xmlns:p14="http://schemas.microsoft.com/office/powerpoint/2010/main" val="2939404556"/>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Making a pixel transparent</a:t>
            </a:r>
            <a:endParaRPr lang="en-GB" dirty="0"/>
          </a:p>
        </p:txBody>
      </p:sp>
      <p:sp>
        <p:nvSpPr>
          <p:cNvPr id="6" name="Content Placeholder 5"/>
          <p:cNvSpPr>
            <a:spLocks noGrp="1"/>
          </p:cNvSpPr>
          <p:nvPr>
            <p:ph idx="1"/>
          </p:nvPr>
        </p:nvSpPr>
        <p:spPr>
          <a:xfrm>
            <a:off x="380770" y="2889504"/>
            <a:ext cx="8363938" cy="3243072"/>
          </a:xfrm>
        </p:spPr>
        <p:txBody>
          <a:bodyPr/>
          <a:lstStyle/>
          <a:p>
            <a:r>
              <a:rPr lang="en-GB" dirty="0" smtClean="0"/>
              <a:t>These statements makes a transparent colour</a:t>
            </a:r>
          </a:p>
          <a:p>
            <a:r>
              <a:rPr lang="en-GB" dirty="0" smtClean="0"/>
              <a:t>The Red, Green, Blue and Alpha (transparency) values are all set to 0</a:t>
            </a:r>
          </a:p>
          <a:p>
            <a:r>
              <a:rPr lang="en-GB" dirty="0" smtClean="0"/>
              <a:t>This pixel will now show through the layer beneath it </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59</a:t>
            </a:fld>
            <a:endParaRPr lang="en-US" dirty="0"/>
          </a:p>
        </p:txBody>
      </p:sp>
      <p:sp>
        <p:nvSpPr>
          <p:cNvPr id="7" name="Text Placeholder 6"/>
          <p:cNvSpPr>
            <a:spLocks noGrp="1"/>
          </p:cNvSpPr>
          <p:nvPr>
            <p:ph type="body" sz="quarter" idx="11"/>
          </p:nvPr>
        </p:nvSpPr>
        <p:spPr>
          <a:xfrm>
            <a:off x="346841" y="1403350"/>
            <a:ext cx="8403021" cy="1216469"/>
          </a:xfrm>
        </p:spPr>
        <p:txBody>
          <a:bodyPr/>
          <a:lstStyle/>
          <a:p>
            <a:r>
              <a:rPr lang="en-GB" dirty="0">
                <a:solidFill>
                  <a:srgbClr val="0000FF"/>
                </a:solidFill>
                <a:latin typeface="Consolas"/>
              </a:rPr>
              <a:t>if</a:t>
            </a:r>
            <a:r>
              <a:rPr lang="en-GB" dirty="0">
                <a:solidFill>
                  <a:prstClr val="black"/>
                </a:solidFill>
                <a:latin typeface="Consolas"/>
              </a:rPr>
              <a:t> ( </a:t>
            </a:r>
            <a:r>
              <a:rPr lang="en-GB" dirty="0" err="1">
                <a:solidFill>
                  <a:prstClr val="black"/>
                </a:solidFill>
                <a:latin typeface="Consolas"/>
              </a:rPr>
              <a:t>gameImagePos</a:t>
            </a:r>
            <a:r>
              <a:rPr lang="en-GB" dirty="0">
                <a:solidFill>
                  <a:prstClr val="black"/>
                </a:solidFill>
                <a:latin typeface="Consolas"/>
              </a:rPr>
              <a:t> &lt; </a:t>
            </a:r>
            <a:r>
              <a:rPr lang="en-GB" dirty="0" err="1">
                <a:solidFill>
                  <a:prstClr val="black"/>
                </a:solidFill>
                <a:latin typeface="Consolas"/>
              </a:rPr>
              <a:t>maskImageColors.Length</a:t>
            </a:r>
            <a:r>
              <a:rPr lang="en-GB" dirty="0">
                <a:solidFill>
                  <a:prstClr val="black"/>
                </a:solidFill>
                <a:latin typeface="Consolas"/>
              </a:rPr>
              <a:t> ) </a:t>
            </a:r>
          </a:p>
          <a:p>
            <a:r>
              <a:rPr lang="en-GB" dirty="0" smtClean="0">
                <a:latin typeface="Consolas"/>
              </a:rPr>
              <a:t>    </a:t>
            </a:r>
            <a:r>
              <a:rPr lang="en-GB" dirty="0" err="1" smtClean="0">
                <a:latin typeface="Consolas"/>
              </a:rPr>
              <a:t>maskImageColors</a:t>
            </a:r>
            <a:r>
              <a:rPr lang="en-GB" dirty="0" smtClean="0">
                <a:latin typeface="Consolas"/>
              </a:rPr>
              <a:t>[</a:t>
            </a:r>
            <a:r>
              <a:rPr lang="en-GB" dirty="0" err="1" smtClean="0">
                <a:latin typeface="Consolas"/>
              </a:rPr>
              <a:t>gameImagePos</a:t>
            </a:r>
            <a:r>
              <a:rPr lang="en-GB" dirty="0" smtClean="0">
                <a:latin typeface="Consolas"/>
              </a:rPr>
              <a:t>] = </a:t>
            </a:r>
            <a:br>
              <a:rPr lang="en-GB" dirty="0" smtClean="0">
                <a:latin typeface="Consolas"/>
              </a:rPr>
            </a:br>
            <a:r>
              <a:rPr lang="en-GB" dirty="0" smtClean="0">
                <a:latin typeface="Consolas"/>
              </a:rPr>
              <a:t>               </a:t>
            </a:r>
            <a:r>
              <a:rPr lang="en-GB" dirty="0" err="1" smtClean="0">
                <a:solidFill>
                  <a:srgbClr val="2B91AF"/>
                </a:solidFill>
                <a:latin typeface="Consolas"/>
              </a:rPr>
              <a:t>Color</a:t>
            </a:r>
            <a:r>
              <a:rPr lang="en-GB" dirty="0" err="1" smtClean="0">
                <a:solidFill>
                  <a:prstClr val="black"/>
                </a:solidFill>
                <a:latin typeface="Consolas"/>
              </a:rPr>
              <a:t>.FromNonPremultiplied</a:t>
            </a:r>
            <a:r>
              <a:rPr lang="en-GB" dirty="0" smtClean="0">
                <a:solidFill>
                  <a:prstClr val="black"/>
                </a:solidFill>
                <a:latin typeface="Consolas"/>
              </a:rPr>
              <a:t>(0, 0, 0, 0);</a:t>
            </a:r>
            <a:endParaRPr lang="en-GB" dirty="0">
              <a:solidFill>
                <a:prstClr val="black"/>
              </a:solidFill>
              <a:latin typeface="Consolas"/>
            </a:endParaRPr>
          </a:p>
        </p:txBody>
      </p:sp>
    </p:spTree>
    <p:extLst>
      <p:ext uri="{BB962C8B-B14F-4D97-AF65-F5344CB8AC3E}">
        <p14:creationId xmlns:p14="http://schemas.microsoft.com/office/powerpoint/2010/main" val="11963659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Building the game</a:t>
            </a:r>
            <a:endParaRPr lang="en-GB" dirty="0"/>
          </a:p>
        </p:txBody>
      </p:sp>
      <p:sp>
        <p:nvSpPr>
          <p:cNvPr id="3" name="Content Placeholder 2"/>
          <p:cNvSpPr>
            <a:spLocks noGrp="1"/>
          </p:cNvSpPr>
          <p:nvPr>
            <p:ph idx="1"/>
          </p:nvPr>
        </p:nvSpPr>
        <p:spPr>
          <a:xfrm>
            <a:off x="380770" y="1439056"/>
            <a:ext cx="5765197" cy="4739759"/>
          </a:xfrm>
        </p:spPr>
        <p:txBody>
          <a:bodyPr/>
          <a:lstStyle/>
          <a:p>
            <a:r>
              <a:rPr lang="en-GB" dirty="0" smtClean="0"/>
              <a:t>The game is based on simple 2D sprites</a:t>
            </a:r>
          </a:p>
          <a:p>
            <a:r>
              <a:rPr lang="en-GB" dirty="0" smtClean="0"/>
              <a:t>All the sprites have the same cloud texture</a:t>
            </a:r>
          </a:p>
          <a:p>
            <a:r>
              <a:rPr lang="en-GB" dirty="0" smtClean="0"/>
              <a:t>A more advanced game could use additional sprite types</a:t>
            </a:r>
          </a:p>
          <a:p>
            <a:pPr lvl="1"/>
            <a:r>
              <a:rPr lang="en-GB" dirty="0" smtClean="0"/>
              <a:t>Different coloured clouds</a:t>
            </a:r>
          </a:p>
          <a:p>
            <a:pPr lvl="1"/>
            <a:r>
              <a:rPr lang="en-GB" dirty="0" smtClean="0"/>
              <a:t>Other objects for the player to interact with</a:t>
            </a:r>
          </a:p>
        </p:txBody>
      </p:sp>
      <p:sp>
        <p:nvSpPr>
          <p:cNvPr id="4" name="Slide Number Placeholder 3"/>
          <p:cNvSpPr>
            <a:spLocks noGrp="1"/>
          </p:cNvSpPr>
          <p:nvPr>
            <p:ph type="sldNum" sz="quarter" idx="10"/>
          </p:nvPr>
        </p:nvSpPr>
        <p:spPr/>
        <p:txBody>
          <a:bodyPr/>
          <a:lstStyle/>
          <a:p>
            <a:fld id="{271031BA-9959-4FE2-909F-37D65262A7B4}" type="slidenum">
              <a:rPr lang="en-US" smtClean="0"/>
              <a:pPr/>
              <a:t>6</a:t>
            </a:fld>
            <a:endParaRPr lang="en-US" dirty="0"/>
          </a:p>
        </p:txBody>
      </p:sp>
      <p:pic>
        <p:nvPicPr>
          <p:cNvPr id="6" name="Picture 5"/>
          <p:cNvPicPr/>
          <p:nvPr/>
        </p:nvPicPr>
        <p:blipFill>
          <a:blip r:embed="rId2"/>
          <a:stretch>
            <a:fillRect/>
          </a:stretch>
        </p:blipFill>
        <p:spPr>
          <a:xfrm>
            <a:off x="6295868" y="2188566"/>
            <a:ext cx="2439806" cy="2060892"/>
          </a:xfrm>
          <a:prstGeom prst="rect">
            <a:avLst/>
          </a:prstGeom>
        </p:spPr>
      </p:pic>
    </p:spTree>
    <p:extLst>
      <p:ext uri="{BB962C8B-B14F-4D97-AF65-F5344CB8AC3E}">
        <p14:creationId xmlns:p14="http://schemas.microsoft.com/office/powerpoint/2010/main" val="258062931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Making a pixel transparent</a:t>
            </a:r>
            <a:endParaRPr lang="en-GB" dirty="0"/>
          </a:p>
        </p:txBody>
      </p:sp>
      <p:sp>
        <p:nvSpPr>
          <p:cNvPr id="6" name="Content Placeholder 5"/>
          <p:cNvSpPr>
            <a:spLocks noGrp="1"/>
          </p:cNvSpPr>
          <p:nvPr>
            <p:ph idx="1"/>
          </p:nvPr>
        </p:nvSpPr>
        <p:spPr>
          <a:xfrm>
            <a:off x="380770" y="2889504"/>
            <a:ext cx="8363938" cy="3323987"/>
          </a:xfrm>
        </p:spPr>
        <p:txBody>
          <a:bodyPr/>
          <a:lstStyle/>
          <a:p>
            <a:r>
              <a:rPr lang="en-GB" dirty="0" smtClean="0"/>
              <a:t>These statements makes a transparent colour</a:t>
            </a:r>
          </a:p>
          <a:p>
            <a:r>
              <a:rPr lang="en-GB" dirty="0" smtClean="0"/>
              <a:t>The Red, Green, Blue and Alpha (transparency) values are all set to 0</a:t>
            </a:r>
          </a:p>
          <a:p>
            <a:r>
              <a:rPr lang="en-GB" dirty="0" smtClean="0"/>
              <a:t>This pixel will now show through the layer beneath it </a:t>
            </a:r>
            <a:endParaRPr lang="en-GB" dirty="0" smtClean="0"/>
          </a:p>
          <a:p>
            <a:r>
              <a:rPr lang="en-GB" dirty="0" smtClean="0"/>
              <a:t>The code makes sure the pixel is in the mask</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60</a:t>
            </a:fld>
            <a:endParaRPr lang="en-US" dirty="0"/>
          </a:p>
        </p:txBody>
      </p:sp>
      <p:sp>
        <p:nvSpPr>
          <p:cNvPr id="7" name="Text Placeholder 6"/>
          <p:cNvSpPr>
            <a:spLocks noGrp="1"/>
          </p:cNvSpPr>
          <p:nvPr>
            <p:ph type="body" sz="quarter" idx="11"/>
          </p:nvPr>
        </p:nvSpPr>
        <p:spPr>
          <a:xfrm>
            <a:off x="346841" y="1403350"/>
            <a:ext cx="8403021" cy="1216469"/>
          </a:xfrm>
        </p:spPr>
        <p:txBody>
          <a:bodyPr/>
          <a:lstStyle/>
          <a:p>
            <a:r>
              <a:rPr lang="en-GB" dirty="0">
                <a:solidFill>
                  <a:srgbClr val="0000FF"/>
                </a:solidFill>
                <a:latin typeface="Consolas"/>
              </a:rPr>
              <a:t>if</a:t>
            </a:r>
            <a:r>
              <a:rPr lang="en-GB" dirty="0">
                <a:solidFill>
                  <a:prstClr val="black"/>
                </a:solidFill>
                <a:latin typeface="Consolas"/>
              </a:rPr>
              <a:t> ( </a:t>
            </a:r>
            <a:r>
              <a:rPr lang="en-GB" dirty="0" err="1">
                <a:solidFill>
                  <a:prstClr val="black"/>
                </a:solidFill>
                <a:latin typeface="Consolas"/>
              </a:rPr>
              <a:t>gameImagePos</a:t>
            </a:r>
            <a:r>
              <a:rPr lang="en-GB" dirty="0">
                <a:solidFill>
                  <a:prstClr val="black"/>
                </a:solidFill>
                <a:latin typeface="Consolas"/>
              </a:rPr>
              <a:t> &lt; </a:t>
            </a:r>
            <a:r>
              <a:rPr lang="en-GB" dirty="0" err="1">
                <a:solidFill>
                  <a:prstClr val="black"/>
                </a:solidFill>
                <a:latin typeface="Consolas"/>
              </a:rPr>
              <a:t>maskImageColors.Length</a:t>
            </a:r>
            <a:r>
              <a:rPr lang="en-GB" dirty="0">
                <a:solidFill>
                  <a:prstClr val="black"/>
                </a:solidFill>
                <a:latin typeface="Consolas"/>
              </a:rPr>
              <a:t> ) </a:t>
            </a:r>
          </a:p>
          <a:p>
            <a:r>
              <a:rPr lang="en-GB" dirty="0" smtClean="0">
                <a:latin typeface="Consolas"/>
              </a:rPr>
              <a:t>    </a:t>
            </a:r>
            <a:r>
              <a:rPr lang="en-GB" dirty="0" err="1" smtClean="0">
                <a:latin typeface="Consolas"/>
              </a:rPr>
              <a:t>maskImageColors</a:t>
            </a:r>
            <a:r>
              <a:rPr lang="en-GB" dirty="0" smtClean="0">
                <a:latin typeface="Consolas"/>
              </a:rPr>
              <a:t>[</a:t>
            </a:r>
            <a:r>
              <a:rPr lang="en-GB" dirty="0" err="1" smtClean="0">
                <a:latin typeface="Consolas"/>
              </a:rPr>
              <a:t>gameImagePos</a:t>
            </a:r>
            <a:r>
              <a:rPr lang="en-GB" dirty="0" smtClean="0">
                <a:latin typeface="Consolas"/>
              </a:rPr>
              <a:t>] = </a:t>
            </a:r>
            <a:br>
              <a:rPr lang="en-GB" dirty="0" smtClean="0">
                <a:latin typeface="Consolas"/>
              </a:rPr>
            </a:br>
            <a:r>
              <a:rPr lang="en-GB" dirty="0" smtClean="0">
                <a:latin typeface="Consolas"/>
              </a:rPr>
              <a:t>               </a:t>
            </a:r>
            <a:r>
              <a:rPr lang="en-GB" dirty="0" err="1" smtClean="0">
                <a:solidFill>
                  <a:srgbClr val="2B91AF"/>
                </a:solidFill>
                <a:latin typeface="Consolas"/>
              </a:rPr>
              <a:t>Color</a:t>
            </a:r>
            <a:r>
              <a:rPr lang="en-GB" dirty="0" err="1" smtClean="0">
                <a:solidFill>
                  <a:prstClr val="black"/>
                </a:solidFill>
                <a:latin typeface="Consolas"/>
              </a:rPr>
              <a:t>.FromNonPremultiplied</a:t>
            </a:r>
            <a:r>
              <a:rPr lang="en-GB" dirty="0" smtClean="0">
                <a:solidFill>
                  <a:prstClr val="black"/>
                </a:solidFill>
                <a:latin typeface="Consolas"/>
              </a:rPr>
              <a:t>(0, 0, 0, 0);</a:t>
            </a:r>
            <a:endParaRPr lang="en-GB" dirty="0">
              <a:solidFill>
                <a:prstClr val="black"/>
              </a:solidFill>
              <a:latin typeface="Consolas"/>
            </a:endParaRPr>
          </a:p>
        </p:txBody>
      </p:sp>
    </p:spTree>
    <p:extLst>
      <p:ext uri="{BB962C8B-B14F-4D97-AF65-F5344CB8AC3E}">
        <p14:creationId xmlns:p14="http://schemas.microsoft.com/office/powerpoint/2010/main" val="229993310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Displaying the image</a:t>
            </a:r>
            <a:endParaRPr lang="en-GB" dirty="0"/>
          </a:p>
        </p:txBody>
      </p:sp>
      <p:sp>
        <p:nvSpPr>
          <p:cNvPr id="6" name="Content Placeholder 5"/>
          <p:cNvSpPr>
            <a:spLocks noGrp="1"/>
          </p:cNvSpPr>
          <p:nvPr>
            <p:ph idx="1"/>
          </p:nvPr>
        </p:nvSpPr>
        <p:spPr>
          <a:xfrm>
            <a:off x="380770" y="2698230"/>
            <a:ext cx="8363938" cy="3102388"/>
          </a:xfrm>
        </p:spPr>
        <p:txBody>
          <a:bodyPr/>
          <a:lstStyle/>
          <a:p>
            <a:r>
              <a:rPr lang="en-GB" dirty="0"/>
              <a:t>The mask is an array of colours </a:t>
            </a:r>
            <a:r>
              <a:rPr lang="en-GB" dirty="0" smtClean="0"/>
              <a:t>which is filled with transparent regions that match player positions</a:t>
            </a:r>
            <a:endParaRPr lang="en-GB" dirty="0"/>
          </a:p>
          <a:p>
            <a:r>
              <a:rPr lang="en-GB" dirty="0" smtClean="0"/>
              <a:t>Once the mask array has been filled with the transparent pixels to show the player it can then be used to create a texture</a:t>
            </a:r>
          </a:p>
        </p:txBody>
      </p:sp>
      <p:sp>
        <p:nvSpPr>
          <p:cNvPr id="4" name="Slide Number Placeholder 3"/>
          <p:cNvSpPr>
            <a:spLocks noGrp="1"/>
          </p:cNvSpPr>
          <p:nvPr>
            <p:ph type="sldNum" sz="quarter" idx="10"/>
          </p:nvPr>
        </p:nvSpPr>
        <p:spPr/>
        <p:txBody>
          <a:bodyPr/>
          <a:lstStyle/>
          <a:p>
            <a:fld id="{271031BA-9959-4FE2-909F-37D65262A7B4}" type="slidenum">
              <a:rPr lang="en-US" smtClean="0"/>
              <a:pPr/>
              <a:t>61</a:t>
            </a:fld>
            <a:endParaRPr lang="en-US" dirty="0"/>
          </a:p>
        </p:txBody>
      </p:sp>
      <p:sp>
        <p:nvSpPr>
          <p:cNvPr id="7" name="Text Placeholder 6"/>
          <p:cNvSpPr>
            <a:spLocks noGrp="1"/>
          </p:cNvSpPr>
          <p:nvPr>
            <p:ph type="body" sz="quarter" idx="11"/>
          </p:nvPr>
        </p:nvSpPr>
        <p:spPr>
          <a:xfrm>
            <a:off x="346841" y="1403350"/>
            <a:ext cx="8403021" cy="1216469"/>
          </a:xfrm>
        </p:spPr>
        <p:txBody>
          <a:bodyPr/>
          <a:lstStyle/>
          <a:p>
            <a:r>
              <a:rPr lang="en-GB" dirty="0" err="1">
                <a:latin typeface="Consolas"/>
              </a:rPr>
              <a:t>gameMaskTexture</a:t>
            </a:r>
            <a:r>
              <a:rPr lang="en-GB" dirty="0">
                <a:latin typeface="Consolas"/>
              </a:rPr>
              <a:t>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Texture2D</a:t>
            </a:r>
            <a:r>
              <a:rPr lang="en-GB" dirty="0">
                <a:solidFill>
                  <a:prstClr val="black"/>
                </a:solidFill>
                <a:latin typeface="Consolas"/>
              </a:rPr>
              <a:t>(</a:t>
            </a:r>
            <a:r>
              <a:rPr lang="en-GB" dirty="0" err="1">
                <a:solidFill>
                  <a:prstClr val="black"/>
                </a:solidFill>
                <a:latin typeface="Consolas"/>
              </a:rPr>
              <a:t>GraphicsDevice</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depthFrame.Width</a:t>
            </a:r>
            <a:r>
              <a:rPr lang="en-GB" dirty="0">
                <a:solidFill>
                  <a:prstClr val="black"/>
                </a:solidFill>
                <a:latin typeface="Consolas"/>
              </a:rPr>
              <a:t>, </a:t>
            </a:r>
            <a:r>
              <a:rPr lang="en-GB" dirty="0" err="1" smtClean="0">
                <a:solidFill>
                  <a:prstClr val="black"/>
                </a:solidFill>
                <a:latin typeface="Consolas"/>
              </a:rPr>
              <a:t>depthFrame.Height</a:t>
            </a:r>
            <a:r>
              <a:rPr lang="en-GB" dirty="0">
                <a:solidFill>
                  <a:prstClr val="black"/>
                </a:solidFill>
                <a:latin typeface="Consolas"/>
              </a:rPr>
              <a:t>);</a:t>
            </a:r>
          </a:p>
          <a:p>
            <a:r>
              <a:rPr lang="en-GB" dirty="0" err="1">
                <a:solidFill>
                  <a:prstClr val="black"/>
                </a:solidFill>
                <a:latin typeface="Consolas"/>
              </a:rPr>
              <a:t>gameMaskTexture.SetData</a:t>
            </a:r>
            <a:r>
              <a:rPr lang="en-GB" dirty="0">
                <a:solidFill>
                  <a:prstClr val="black"/>
                </a:solidFill>
                <a:latin typeface="Consolas"/>
              </a:rPr>
              <a:t>(</a:t>
            </a:r>
            <a:r>
              <a:rPr lang="en-GB" dirty="0" err="1">
                <a:solidFill>
                  <a:prstClr val="black"/>
                </a:solidFill>
                <a:latin typeface="Consolas"/>
              </a:rPr>
              <a:t>maskImageColors</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74878073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Cloud Bursting Pin</a:t>
            </a:r>
            <a:endParaRPr lang="en-GB" dirty="0"/>
          </a:p>
        </p:txBody>
      </p:sp>
      <p:sp>
        <p:nvSpPr>
          <p:cNvPr id="3" name="Content Placeholder 2"/>
          <p:cNvSpPr>
            <a:spLocks noGrp="1"/>
          </p:cNvSpPr>
          <p:nvPr>
            <p:ph idx="1"/>
          </p:nvPr>
        </p:nvSpPr>
        <p:spPr>
          <a:xfrm>
            <a:off x="380770" y="1371600"/>
            <a:ext cx="5060660" cy="4819781"/>
          </a:xfrm>
        </p:spPr>
        <p:txBody>
          <a:bodyPr/>
          <a:lstStyle/>
          <a:p>
            <a:r>
              <a:rPr lang="en-GB" dirty="0" smtClean="0"/>
              <a:t>The final thing the game must do is draw the pin</a:t>
            </a:r>
          </a:p>
          <a:p>
            <a:r>
              <a:rPr lang="en-GB" dirty="0" smtClean="0"/>
              <a:t>The Pin is another game object</a:t>
            </a:r>
          </a:p>
          <a:p>
            <a:r>
              <a:rPr lang="en-GB" dirty="0" smtClean="0"/>
              <a:t>It tracks the position of the player and is used to burst the clouds</a:t>
            </a:r>
          </a:p>
          <a:p>
            <a:r>
              <a:rPr lang="en-GB" dirty="0" smtClean="0"/>
              <a:t>It is held as a texture and a rectangle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62</a:t>
            </a:fld>
            <a:endParaRPr lang="en-US" dirty="0"/>
          </a:p>
        </p:txBody>
      </p:sp>
      <p:pic>
        <p:nvPicPr>
          <p:cNvPr id="6" name="Picture 5"/>
          <p:cNvPicPr/>
          <p:nvPr/>
        </p:nvPicPr>
        <p:blipFill>
          <a:blip r:embed="rId2"/>
          <a:stretch>
            <a:fillRect/>
          </a:stretch>
        </p:blipFill>
        <p:spPr>
          <a:xfrm>
            <a:off x="6472949" y="2530474"/>
            <a:ext cx="2236313" cy="2296359"/>
          </a:xfrm>
          <a:prstGeom prst="rect">
            <a:avLst/>
          </a:prstGeom>
        </p:spPr>
      </p:pic>
    </p:spTree>
    <p:extLst>
      <p:ext uri="{BB962C8B-B14F-4D97-AF65-F5344CB8AC3E}">
        <p14:creationId xmlns:p14="http://schemas.microsoft.com/office/powerpoint/2010/main" val="2868270422"/>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Pin data variables</a:t>
            </a:r>
            <a:endParaRPr lang="en-GB" dirty="0"/>
          </a:p>
        </p:txBody>
      </p:sp>
      <p:sp>
        <p:nvSpPr>
          <p:cNvPr id="6" name="Content Placeholder 5"/>
          <p:cNvSpPr>
            <a:spLocks noGrp="1"/>
          </p:cNvSpPr>
          <p:nvPr>
            <p:ph idx="1"/>
          </p:nvPr>
        </p:nvSpPr>
        <p:spPr>
          <a:xfrm>
            <a:off x="380770" y="3687580"/>
            <a:ext cx="8363938" cy="2105192"/>
          </a:xfrm>
        </p:spPr>
        <p:txBody>
          <a:bodyPr/>
          <a:lstStyle/>
          <a:p>
            <a:r>
              <a:rPr lang="en-GB" dirty="0" smtClean="0"/>
              <a:t>These are the variables that manage the pin position and display</a:t>
            </a:r>
          </a:p>
          <a:p>
            <a:r>
              <a:rPr lang="en-GB" dirty="0" smtClean="0"/>
              <a:t>The position of the pin is exposed as a vector and as two integer values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63</a:t>
            </a:fld>
            <a:endParaRPr lang="en-US" dirty="0"/>
          </a:p>
        </p:txBody>
      </p:sp>
      <p:sp>
        <p:nvSpPr>
          <p:cNvPr id="7" name="Text Placeholder 6"/>
          <p:cNvSpPr>
            <a:spLocks noGrp="1"/>
          </p:cNvSpPr>
          <p:nvPr>
            <p:ph type="body" sz="quarter" idx="11"/>
          </p:nvPr>
        </p:nvSpPr>
        <p:spPr>
          <a:xfrm>
            <a:off x="346841" y="1403350"/>
            <a:ext cx="8403021" cy="2102865"/>
          </a:xfrm>
        </p:spPr>
        <p:txBody>
          <a:bodyPr/>
          <a:lstStyle/>
          <a:p>
            <a:r>
              <a:rPr lang="en-GB" dirty="0">
                <a:solidFill>
                  <a:srgbClr val="2B91AF"/>
                </a:solidFill>
                <a:latin typeface="Consolas"/>
              </a:rPr>
              <a:t>Texture2D</a:t>
            </a:r>
            <a:r>
              <a:rPr lang="en-GB" dirty="0">
                <a:solidFill>
                  <a:prstClr val="black"/>
                </a:solidFill>
                <a:latin typeface="Consolas"/>
              </a:rPr>
              <a:t> </a:t>
            </a:r>
            <a:r>
              <a:rPr lang="en-GB" dirty="0" err="1">
                <a:solidFill>
                  <a:prstClr val="black"/>
                </a:solidFill>
                <a:latin typeface="Consolas"/>
              </a:rPr>
              <a:t>pinTexture</a:t>
            </a:r>
            <a:r>
              <a:rPr lang="en-GB" dirty="0">
                <a:solidFill>
                  <a:prstClr val="black"/>
                </a:solidFill>
                <a:latin typeface="Consolas"/>
              </a:rPr>
              <a:t>;</a:t>
            </a:r>
          </a:p>
          <a:p>
            <a:r>
              <a:rPr lang="en-GB" dirty="0">
                <a:solidFill>
                  <a:srgbClr val="2B91AF"/>
                </a:solidFill>
                <a:latin typeface="Consolas"/>
              </a:rPr>
              <a:t>Rectangle</a:t>
            </a:r>
            <a:r>
              <a:rPr lang="en-GB" dirty="0">
                <a:solidFill>
                  <a:prstClr val="black"/>
                </a:solidFill>
                <a:latin typeface="Consolas"/>
              </a:rPr>
              <a:t> </a:t>
            </a:r>
            <a:r>
              <a:rPr lang="en-GB" dirty="0" err="1">
                <a:solidFill>
                  <a:prstClr val="black"/>
                </a:solidFill>
                <a:latin typeface="Consolas"/>
              </a:rPr>
              <a:t>pinRectangle</a:t>
            </a:r>
            <a:r>
              <a:rPr lang="en-GB" dirty="0">
                <a:solidFill>
                  <a:prstClr val="black"/>
                </a:solidFill>
                <a:latin typeface="Consolas"/>
              </a:rPr>
              <a:t>;</a:t>
            </a:r>
          </a:p>
          <a:p>
            <a:endParaRPr lang="en-GB" dirty="0">
              <a:solidFill>
                <a:prstClr val="black"/>
              </a:solidFill>
              <a:latin typeface="Consolas"/>
            </a:endParaRPr>
          </a:p>
          <a:p>
            <a:r>
              <a:rPr lang="en-GB" dirty="0">
                <a:solidFill>
                  <a:srgbClr val="0000FF"/>
                </a:solidFill>
                <a:latin typeface="Consolas"/>
              </a:rPr>
              <a:t>public</a:t>
            </a:r>
            <a:r>
              <a:rPr lang="en-GB" dirty="0">
                <a:solidFill>
                  <a:prstClr val="black"/>
                </a:solidFill>
                <a:latin typeface="Consolas"/>
              </a:rPr>
              <a:t> </a:t>
            </a:r>
            <a:r>
              <a:rPr lang="en-GB" dirty="0" err="1">
                <a:solidFill>
                  <a:srgbClr val="0000FF"/>
                </a:solidFill>
                <a:latin typeface="Consolas"/>
              </a:rPr>
              <a:t>int</a:t>
            </a:r>
            <a:r>
              <a:rPr lang="en-GB" dirty="0">
                <a:solidFill>
                  <a:prstClr val="black"/>
                </a:solidFill>
                <a:latin typeface="Consolas"/>
              </a:rPr>
              <a:t> </a:t>
            </a:r>
            <a:r>
              <a:rPr lang="en-GB" dirty="0" err="1" smtClean="0">
                <a:solidFill>
                  <a:prstClr val="black"/>
                </a:solidFill>
                <a:latin typeface="Consolas"/>
              </a:rPr>
              <a:t>PinX</a:t>
            </a:r>
            <a:r>
              <a:rPr lang="en-GB" dirty="0">
                <a:solidFill>
                  <a:prstClr val="black"/>
                </a:solidFill>
                <a:latin typeface="Consolas"/>
              </a:rPr>
              <a:t>, </a:t>
            </a:r>
            <a:r>
              <a:rPr lang="en-GB" dirty="0" err="1" smtClean="0">
                <a:solidFill>
                  <a:prstClr val="black"/>
                </a:solidFill>
                <a:latin typeface="Consolas"/>
              </a:rPr>
              <a:t>PinY</a:t>
            </a:r>
            <a:r>
              <a:rPr lang="en-GB" dirty="0">
                <a:solidFill>
                  <a:prstClr val="black"/>
                </a:solidFill>
                <a:latin typeface="Consolas"/>
              </a:rPr>
              <a:t>;</a:t>
            </a:r>
          </a:p>
          <a:p>
            <a:r>
              <a:rPr lang="en-GB" dirty="0">
                <a:solidFill>
                  <a:srgbClr val="0000FF"/>
                </a:solidFill>
                <a:latin typeface="Consolas"/>
              </a:rPr>
              <a:t>public</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a:t>
            </a:r>
            <a:r>
              <a:rPr lang="en-GB" dirty="0" err="1">
                <a:solidFill>
                  <a:prstClr val="black"/>
                </a:solidFill>
                <a:latin typeface="Consolas"/>
              </a:rPr>
              <a:t>PinVector</a:t>
            </a:r>
            <a:r>
              <a:rPr lang="en-GB" dirty="0" smtClean="0">
                <a:solidFill>
                  <a:prstClr val="black"/>
                </a:solidFill>
                <a:latin typeface="Consolas"/>
              </a:rPr>
              <a:t>;</a:t>
            </a:r>
            <a:endParaRPr lang="en-GB" dirty="0">
              <a:solidFill>
                <a:prstClr val="black"/>
              </a:solidFill>
              <a:latin typeface="Consolas"/>
            </a:endParaRPr>
          </a:p>
        </p:txBody>
      </p:sp>
    </p:spTree>
    <p:extLst>
      <p:ext uri="{BB962C8B-B14F-4D97-AF65-F5344CB8AC3E}">
        <p14:creationId xmlns:p14="http://schemas.microsoft.com/office/powerpoint/2010/main" val="213375538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Connecting the pin to the skeleton</a:t>
            </a:r>
            <a:endParaRPr lang="en-GB" dirty="0"/>
          </a:p>
        </p:txBody>
      </p:sp>
      <p:sp>
        <p:nvSpPr>
          <p:cNvPr id="6" name="Content Placeholder 5"/>
          <p:cNvSpPr>
            <a:spLocks noGrp="1"/>
          </p:cNvSpPr>
          <p:nvPr>
            <p:ph idx="1"/>
          </p:nvPr>
        </p:nvSpPr>
        <p:spPr>
          <a:xfrm>
            <a:off x="380770" y="2278505"/>
            <a:ext cx="8363938" cy="3213187"/>
          </a:xfrm>
        </p:spPr>
        <p:txBody>
          <a:bodyPr/>
          <a:lstStyle/>
          <a:p>
            <a:r>
              <a:rPr lang="en-GB" dirty="0" smtClean="0"/>
              <a:t>This is the skeleton joint that the pin is assigned to</a:t>
            </a:r>
          </a:p>
          <a:p>
            <a:r>
              <a:rPr lang="en-GB" dirty="0" smtClean="0"/>
              <a:t>The game will position the pin on the right hand of the player</a:t>
            </a:r>
          </a:p>
          <a:p>
            <a:r>
              <a:rPr lang="en-GB" dirty="0" smtClean="0"/>
              <a:t>This can be changed to make the gameplay different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64</a:t>
            </a:fld>
            <a:endParaRPr lang="en-US" dirty="0"/>
          </a:p>
        </p:txBody>
      </p:sp>
      <p:sp>
        <p:nvSpPr>
          <p:cNvPr id="7" name="Text Placeholder 6"/>
          <p:cNvSpPr>
            <a:spLocks noGrp="1"/>
          </p:cNvSpPr>
          <p:nvPr>
            <p:ph type="body" sz="quarter" idx="11"/>
          </p:nvPr>
        </p:nvSpPr>
        <p:spPr>
          <a:xfrm>
            <a:off x="346841" y="1403350"/>
            <a:ext cx="8403021" cy="477805"/>
          </a:xfrm>
        </p:spPr>
        <p:txBody>
          <a:bodyPr/>
          <a:lstStyle/>
          <a:p>
            <a:r>
              <a:rPr lang="en-GB" dirty="0" err="1" smtClean="0">
                <a:solidFill>
                  <a:srgbClr val="2B91AF"/>
                </a:solidFill>
                <a:latin typeface="Consolas"/>
              </a:rPr>
              <a:t>JointType</a:t>
            </a:r>
            <a:r>
              <a:rPr lang="en-GB" dirty="0" smtClean="0">
                <a:solidFill>
                  <a:prstClr val="black"/>
                </a:solidFill>
                <a:latin typeface="Consolas"/>
              </a:rPr>
              <a:t> </a:t>
            </a:r>
            <a:r>
              <a:rPr lang="en-GB" dirty="0" err="1">
                <a:solidFill>
                  <a:prstClr val="black"/>
                </a:solidFill>
                <a:latin typeface="Consolas"/>
              </a:rPr>
              <a:t>pinJoint</a:t>
            </a:r>
            <a:r>
              <a:rPr lang="en-GB" dirty="0">
                <a:solidFill>
                  <a:prstClr val="black"/>
                </a:solidFill>
                <a:latin typeface="Consolas"/>
              </a:rPr>
              <a:t> = </a:t>
            </a:r>
            <a:r>
              <a:rPr lang="en-GB" dirty="0" err="1" smtClean="0">
                <a:solidFill>
                  <a:srgbClr val="2B91AF"/>
                </a:solidFill>
                <a:latin typeface="Consolas"/>
              </a:rPr>
              <a:t>JointType</a:t>
            </a:r>
            <a:r>
              <a:rPr lang="en-GB" dirty="0" err="1" smtClean="0">
                <a:solidFill>
                  <a:prstClr val="black"/>
                </a:solidFill>
                <a:latin typeface="Consolas"/>
              </a:rPr>
              <a:t>.HandRight</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4079525119"/>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Updating the pin</a:t>
            </a:r>
            <a:endParaRPr lang="en-GB" dirty="0"/>
          </a:p>
        </p:txBody>
      </p:sp>
      <p:sp>
        <p:nvSpPr>
          <p:cNvPr id="6" name="Content Placeholder 5"/>
          <p:cNvSpPr>
            <a:spLocks noGrp="1"/>
          </p:cNvSpPr>
          <p:nvPr>
            <p:ph idx="1"/>
          </p:nvPr>
        </p:nvSpPr>
        <p:spPr>
          <a:xfrm>
            <a:off x="380770" y="5111646"/>
            <a:ext cx="8363938" cy="997196"/>
          </a:xfrm>
        </p:spPr>
        <p:txBody>
          <a:bodyPr/>
          <a:lstStyle/>
          <a:p>
            <a:r>
              <a:rPr lang="en-GB" dirty="0" smtClean="0"/>
              <a:t>If the skeleton is not being tracked the pin is placed off the screen</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65</a:t>
            </a:fld>
            <a:endParaRPr lang="en-US" dirty="0"/>
          </a:p>
        </p:txBody>
      </p:sp>
      <p:sp>
        <p:nvSpPr>
          <p:cNvPr id="7" name="Text Placeholder 6"/>
          <p:cNvSpPr>
            <a:spLocks noGrp="1"/>
          </p:cNvSpPr>
          <p:nvPr>
            <p:ph type="body" sz="quarter" idx="11"/>
          </p:nvPr>
        </p:nvSpPr>
        <p:spPr>
          <a:xfrm>
            <a:off x="346841" y="1403350"/>
            <a:ext cx="8403021" cy="3654059"/>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updatePin</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activeSkeleton</a:t>
            </a:r>
            <a:r>
              <a:rPr lang="en-GB" dirty="0">
                <a:solidFill>
                  <a:prstClr val="black"/>
                </a:solidFill>
                <a:latin typeface="Consolas"/>
              </a:rPr>
              <a:t> == </a:t>
            </a:r>
            <a:r>
              <a:rPr lang="en-GB" dirty="0">
                <a:solidFill>
                  <a:srgbClr val="0000FF"/>
                </a:solidFill>
                <a:latin typeface="Consolas"/>
              </a:rPr>
              <a:t>null</a:t>
            </a:r>
            <a:r>
              <a:rPr lang="en-GB" dirty="0">
                <a:solidFill>
                  <a:prstClr val="black"/>
                </a:solidFill>
                <a:latin typeface="Consolas"/>
              </a:rPr>
              <a:t>)</a:t>
            </a:r>
          </a:p>
          <a:p>
            <a:r>
              <a:rPr lang="en-GB" dirty="0">
                <a:solidFill>
                  <a:prstClr val="black"/>
                </a:solidFill>
                <a:latin typeface="Consolas"/>
              </a:rPr>
              <a:t>    {</a:t>
            </a:r>
          </a:p>
          <a:p>
            <a:r>
              <a:rPr lang="en-GB" dirty="0">
                <a:solidFill>
                  <a:prstClr val="black"/>
                </a:solidFill>
                <a:latin typeface="Consolas"/>
              </a:rPr>
              <a:t>        </a:t>
            </a:r>
            <a:r>
              <a:rPr lang="en-GB" dirty="0" err="1">
                <a:solidFill>
                  <a:prstClr val="black"/>
                </a:solidFill>
                <a:latin typeface="Consolas"/>
              </a:rPr>
              <a:t>PinX</a:t>
            </a:r>
            <a:r>
              <a:rPr lang="en-GB" dirty="0">
                <a:solidFill>
                  <a:prstClr val="black"/>
                </a:solidFill>
                <a:latin typeface="Consolas"/>
              </a:rPr>
              <a:t> = -100;</a:t>
            </a:r>
          </a:p>
          <a:p>
            <a:r>
              <a:rPr lang="en-GB" dirty="0">
                <a:solidFill>
                  <a:prstClr val="black"/>
                </a:solidFill>
                <a:latin typeface="Consolas"/>
              </a:rPr>
              <a:t>        </a:t>
            </a:r>
            <a:r>
              <a:rPr lang="en-GB" dirty="0" err="1">
                <a:solidFill>
                  <a:prstClr val="black"/>
                </a:solidFill>
                <a:latin typeface="Consolas"/>
              </a:rPr>
              <a:t>PinY</a:t>
            </a:r>
            <a:r>
              <a:rPr lang="en-GB" dirty="0">
                <a:solidFill>
                  <a:prstClr val="black"/>
                </a:solidFill>
                <a:latin typeface="Consolas"/>
              </a:rPr>
              <a:t> = -100;</a:t>
            </a:r>
          </a:p>
          <a:p>
            <a:r>
              <a:rPr lang="en-GB" dirty="0">
                <a:solidFill>
                  <a:prstClr val="black"/>
                </a:solidFill>
                <a:latin typeface="Consolas"/>
              </a:rPr>
              <a:t>    </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endParaRPr lang="en-GB" dirty="0">
              <a:solidFill>
                <a:prstClr val="black"/>
              </a:solidFill>
              <a:latin typeface="Consolas"/>
            </a:endParaRPr>
          </a:p>
          <a:p>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3371521652"/>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Positioning the Pin</a:t>
            </a:r>
            <a:endParaRPr lang="en-GB" dirty="0"/>
          </a:p>
        </p:txBody>
      </p:sp>
      <p:sp>
        <p:nvSpPr>
          <p:cNvPr id="6" name="Content Placeholder 5"/>
          <p:cNvSpPr>
            <a:spLocks noGrp="1"/>
          </p:cNvSpPr>
          <p:nvPr>
            <p:ph idx="1"/>
          </p:nvPr>
        </p:nvSpPr>
        <p:spPr>
          <a:xfrm>
            <a:off x="380770" y="4779034"/>
            <a:ext cx="8363938" cy="1147560"/>
          </a:xfrm>
        </p:spPr>
        <p:txBody>
          <a:bodyPr/>
          <a:lstStyle/>
          <a:p>
            <a:r>
              <a:rPr lang="en-GB" dirty="0" smtClean="0"/>
              <a:t>This code positions the pin on the screen</a:t>
            </a:r>
          </a:p>
          <a:p>
            <a:r>
              <a:rPr lang="en-GB" dirty="0" smtClean="0"/>
              <a:t>The Pin is positioned over one of the joints in the skeleton </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66</a:t>
            </a:fld>
            <a:endParaRPr lang="en-US" dirty="0"/>
          </a:p>
        </p:txBody>
      </p:sp>
      <p:sp>
        <p:nvSpPr>
          <p:cNvPr id="7" name="Text Placeholder 6"/>
          <p:cNvSpPr>
            <a:spLocks noGrp="1"/>
          </p:cNvSpPr>
          <p:nvPr>
            <p:ph type="body" sz="quarter" idx="11"/>
          </p:nvPr>
        </p:nvSpPr>
        <p:spPr>
          <a:xfrm>
            <a:off x="346841" y="1144556"/>
            <a:ext cx="8403021" cy="3432460"/>
          </a:xfrm>
        </p:spPr>
        <p:txBody>
          <a:bodyPr/>
          <a:lstStyle/>
          <a:p>
            <a:r>
              <a:rPr lang="en-GB" dirty="0">
                <a:solidFill>
                  <a:srgbClr val="2B91AF"/>
                </a:solidFill>
                <a:latin typeface="Consolas"/>
              </a:rPr>
              <a:t>Joint</a:t>
            </a:r>
            <a:r>
              <a:rPr lang="en-GB" dirty="0">
                <a:solidFill>
                  <a:prstClr val="black"/>
                </a:solidFill>
                <a:latin typeface="Consolas"/>
              </a:rPr>
              <a:t> </a:t>
            </a:r>
            <a:r>
              <a:rPr lang="en-GB" dirty="0" err="1">
                <a:solidFill>
                  <a:prstClr val="black"/>
                </a:solidFill>
                <a:latin typeface="Consolas"/>
              </a:rPr>
              <a:t>joint</a:t>
            </a:r>
            <a:r>
              <a:rPr lang="en-GB" dirty="0">
                <a:solidFill>
                  <a:prstClr val="black"/>
                </a:solidFill>
                <a:latin typeface="Consolas"/>
              </a:rPr>
              <a:t> = </a:t>
            </a:r>
            <a:r>
              <a:rPr lang="en-GB" dirty="0" err="1">
                <a:solidFill>
                  <a:prstClr val="black"/>
                </a:solidFill>
                <a:latin typeface="Consolas"/>
              </a:rPr>
              <a:t>activeSkeleton.Joints</a:t>
            </a:r>
            <a:r>
              <a:rPr lang="en-GB" dirty="0">
                <a:solidFill>
                  <a:prstClr val="black"/>
                </a:solidFill>
                <a:latin typeface="Consolas"/>
              </a:rPr>
              <a:t>[</a:t>
            </a:r>
            <a:r>
              <a:rPr lang="en-GB" dirty="0" err="1">
                <a:solidFill>
                  <a:prstClr val="black"/>
                </a:solidFill>
                <a:latin typeface="Consolas"/>
              </a:rPr>
              <a:t>pinJoint</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r>
            <a:br>
              <a:rPr lang="en-GB" dirty="0" smtClean="0">
                <a:solidFill>
                  <a:prstClr val="black"/>
                </a:solidFill>
                <a:latin typeface="Consolas"/>
              </a:rPr>
            </a:br>
            <a:r>
              <a:rPr lang="en-GB" dirty="0" err="1" smtClean="0">
                <a:solidFill>
                  <a:srgbClr val="2B91AF"/>
                </a:solidFill>
                <a:latin typeface="Consolas"/>
              </a:rPr>
              <a:t>ColorImagePoint</a:t>
            </a:r>
            <a:r>
              <a:rPr lang="en-GB" dirty="0" smtClean="0">
                <a:solidFill>
                  <a:prstClr val="black"/>
                </a:solidFill>
                <a:latin typeface="Consolas"/>
              </a:rPr>
              <a:t> </a:t>
            </a:r>
            <a:r>
              <a:rPr lang="en-GB" dirty="0" err="1">
                <a:solidFill>
                  <a:prstClr val="black"/>
                </a:solidFill>
                <a:latin typeface="Consolas"/>
              </a:rPr>
              <a:t>pinPoint</a:t>
            </a:r>
            <a:r>
              <a:rPr lang="en-GB" dirty="0">
                <a:solidFill>
                  <a:prstClr val="black"/>
                </a:solidFill>
                <a:latin typeface="Consolas"/>
              </a:rPr>
              <a:t> = </a:t>
            </a:r>
            <a:r>
              <a:rPr lang="en-GB" dirty="0" err="1">
                <a:solidFill>
                  <a:prstClr val="black"/>
                </a:solidFill>
                <a:latin typeface="Consolas"/>
              </a:rPr>
              <a:t>myKinect.MapSkeletonPointToColor</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joint.Position</a:t>
            </a:r>
            <a:r>
              <a:rPr lang="en-GB" dirty="0">
                <a:solidFill>
                  <a:prstClr val="black"/>
                </a:solidFill>
                <a:latin typeface="Consolas"/>
              </a:rPr>
              <a:t>,</a:t>
            </a:r>
          </a:p>
          <a:p>
            <a:r>
              <a:rPr lang="en-GB" dirty="0">
                <a:solidFill>
                  <a:prstClr val="black"/>
                </a:solidFill>
                <a:latin typeface="Consolas"/>
              </a:rPr>
              <a:t>    </a:t>
            </a:r>
            <a:r>
              <a:rPr lang="en-GB" dirty="0">
                <a:solidFill>
                  <a:srgbClr val="2B91AF"/>
                </a:solidFill>
                <a:latin typeface="Consolas"/>
              </a:rPr>
              <a:t>ColorImageFormat</a:t>
            </a:r>
            <a:r>
              <a:rPr lang="en-GB" dirty="0">
                <a:solidFill>
                  <a:prstClr val="black"/>
                </a:solidFill>
                <a:latin typeface="Consolas"/>
              </a:rPr>
              <a:t>.RgbResolution640x480Fps30</a:t>
            </a:r>
            <a:r>
              <a:rPr lang="en-GB" dirty="0" smtClean="0">
                <a:solidFill>
                  <a:prstClr val="black"/>
                </a:solidFill>
                <a:latin typeface="Consolas"/>
              </a:rPr>
              <a:t>);</a:t>
            </a:r>
            <a:br>
              <a:rPr lang="en-GB" dirty="0" smtClean="0">
                <a:solidFill>
                  <a:prstClr val="black"/>
                </a:solidFill>
                <a:latin typeface="Consolas"/>
              </a:rPr>
            </a:br>
            <a:endParaRPr lang="en-GB" dirty="0">
              <a:solidFill>
                <a:prstClr val="black"/>
              </a:solidFill>
              <a:latin typeface="Consolas"/>
            </a:endParaRPr>
          </a:p>
          <a:p>
            <a:r>
              <a:rPr lang="en-GB" dirty="0" err="1">
                <a:solidFill>
                  <a:prstClr val="black"/>
                </a:solidFill>
                <a:latin typeface="Consolas"/>
              </a:rPr>
              <a:t>PinX</a:t>
            </a:r>
            <a:r>
              <a:rPr lang="en-GB" dirty="0">
                <a:solidFill>
                  <a:prstClr val="black"/>
                </a:solidFill>
                <a:latin typeface="Consolas"/>
              </a:rPr>
              <a:t> = </a:t>
            </a:r>
            <a:r>
              <a:rPr lang="en-GB" dirty="0" err="1">
                <a:solidFill>
                  <a:prstClr val="black"/>
                </a:solidFill>
                <a:latin typeface="Consolas"/>
              </a:rPr>
              <a:t>pinPoint.X</a:t>
            </a:r>
            <a:r>
              <a:rPr lang="en-GB" dirty="0">
                <a:solidFill>
                  <a:prstClr val="black"/>
                </a:solidFill>
                <a:latin typeface="Consolas"/>
              </a:rPr>
              <a:t>;</a:t>
            </a:r>
          </a:p>
          <a:p>
            <a:r>
              <a:rPr lang="en-GB" dirty="0" err="1">
                <a:solidFill>
                  <a:prstClr val="black"/>
                </a:solidFill>
                <a:latin typeface="Consolas"/>
              </a:rPr>
              <a:t>PinY</a:t>
            </a:r>
            <a:r>
              <a:rPr lang="en-GB" dirty="0">
                <a:solidFill>
                  <a:prstClr val="black"/>
                </a:solidFill>
                <a:latin typeface="Consolas"/>
              </a:rPr>
              <a:t> = </a:t>
            </a:r>
            <a:r>
              <a:rPr lang="en-GB" dirty="0" err="1">
                <a:solidFill>
                  <a:prstClr val="black"/>
                </a:solidFill>
                <a:latin typeface="Consolas"/>
              </a:rPr>
              <a:t>pinPoint.Y</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382149436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Positioning the Pin</a:t>
            </a:r>
            <a:endParaRPr lang="en-GB" dirty="0"/>
          </a:p>
        </p:txBody>
      </p:sp>
      <p:sp>
        <p:nvSpPr>
          <p:cNvPr id="6" name="Content Placeholder 5"/>
          <p:cNvSpPr>
            <a:spLocks noGrp="1"/>
          </p:cNvSpPr>
          <p:nvPr>
            <p:ph idx="1"/>
          </p:nvPr>
        </p:nvSpPr>
        <p:spPr>
          <a:xfrm>
            <a:off x="380770" y="4779034"/>
            <a:ext cx="8363938" cy="997196"/>
          </a:xfrm>
        </p:spPr>
        <p:txBody>
          <a:bodyPr/>
          <a:lstStyle/>
          <a:p>
            <a:r>
              <a:rPr lang="en-GB" dirty="0" smtClean="0"/>
              <a:t>This code maps the joint position to the location in the colour image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67</a:t>
            </a:fld>
            <a:endParaRPr lang="en-US" dirty="0"/>
          </a:p>
        </p:txBody>
      </p:sp>
      <p:sp>
        <p:nvSpPr>
          <p:cNvPr id="7" name="Text Placeholder 6"/>
          <p:cNvSpPr>
            <a:spLocks noGrp="1"/>
          </p:cNvSpPr>
          <p:nvPr>
            <p:ph type="body" sz="quarter" idx="11"/>
          </p:nvPr>
        </p:nvSpPr>
        <p:spPr>
          <a:xfrm>
            <a:off x="346841" y="1144556"/>
            <a:ext cx="8403021" cy="3432460"/>
          </a:xfrm>
        </p:spPr>
        <p:txBody>
          <a:bodyPr/>
          <a:lstStyle/>
          <a:p>
            <a:r>
              <a:rPr lang="en-GB" dirty="0">
                <a:solidFill>
                  <a:srgbClr val="2B91AF"/>
                </a:solidFill>
                <a:latin typeface="Consolas"/>
              </a:rPr>
              <a:t>Joint</a:t>
            </a:r>
            <a:r>
              <a:rPr lang="en-GB" dirty="0">
                <a:solidFill>
                  <a:prstClr val="black"/>
                </a:solidFill>
                <a:latin typeface="Consolas"/>
              </a:rPr>
              <a:t> </a:t>
            </a:r>
            <a:r>
              <a:rPr lang="en-GB" dirty="0" err="1">
                <a:solidFill>
                  <a:prstClr val="black"/>
                </a:solidFill>
                <a:latin typeface="Consolas"/>
              </a:rPr>
              <a:t>joint</a:t>
            </a:r>
            <a:r>
              <a:rPr lang="en-GB" dirty="0">
                <a:solidFill>
                  <a:prstClr val="black"/>
                </a:solidFill>
                <a:latin typeface="Consolas"/>
              </a:rPr>
              <a:t> = </a:t>
            </a:r>
            <a:r>
              <a:rPr lang="en-GB" dirty="0" err="1">
                <a:solidFill>
                  <a:prstClr val="black"/>
                </a:solidFill>
                <a:latin typeface="Consolas"/>
              </a:rPr>
              <a:t>activeSkeleton.Joints</a:t>
            </a:r>
            <a:r>
              <a:rPr lang="en-GB" dirty="0">
                <a:solidFill>
                  <a:prstClr val="black"/>
                </a:solidFill>
                <a:latin typeface="Consolas"/>
              </a:rPr>
              <a:t>[</a:t>
            </a:r>
            <a:r>
              <a:rPr lang="en-GB" dirty="0" err="1">
                <a:solidFill>
                  <a:prstClr val="black"/>
                </a:solidFill>
                <a:latin typeface="Consolas"/>
              </a:rPr>
              <a:t>pinJoint</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r>
            <a:br>
              <a:rPr lang="en-GB" dirty="0" smtClean="0">
                <a:solidFill>
                  <a:prstClr val="black"/>
                </a:solidFill>
                <a:latin typeface="Consolas"/>
              </a:rPr>
            </a:br>
            <a:r>
              <a:rPr lang="en-GB" dirty="0" err="1" smtClean="0">
                <a:solidFill>
                  <a:srgbClr val="2B91AF"/>
                </a:solidFill>
                <a:latin typeface="Consolas"/>
              </a:rPr>
              <a:t>ColorImagePoint</a:t>
            </a:r>
            <a:r>
              <a:rPr lang="en-GB" dirty="0" smtClean="0">
                <a:solidFill>
                  <a:prstClr val="black"/>
                </a:solidFill>
                <a:latin typeface="Consolas"/>
              </a:rPr>
              <a:t> </a:t>
            </a:r>
            <a:r>
              <a:rPr lang="en-GB" dirty="0" err="1">
                <a:solidFill>
                  <a:prstClr val="black"/>
                </a:solidFill>
                <a:latin typeface="Consolas"/>
              </a:rPr>
              <a:t>pinPoint</a:t>
            </a:r>
            <a:r>
              <a:rPr lang="en-GB" dirty="0">
                <a:solidFill>
                  <a:prstClr val="black"/>
                </a:solidFill>
                <a:latin typeface="Consolas"/>
              </a:rPr>
              <a:t> = </a:t>
            </a:r>
            <a:r>
              <a:rPr lang="en-GB" dirty="0" err="1">
                <a:solidFill>
                  <a:prstClr val="black"/>
                </a:solidFill>
                <a:latin typeface="Consolas"/>
              </a:rPr>
              <a:t>myKinect.MapSkeletonPointToColor</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joint.Position</a:t>
            </a:r>
            <a:r>
              <a:rPr lang="en-GB" dirty="0">
                <a:solidFill>
                  <a:prstClr val="black"/>
                </a:solidFill>
                <a:latin typeface="Consolas"/>
              </a:rPr>
              <a:t>,</a:t>
            </a:r>
          </a:p>
          <a:p>
            <a:r>
              <a:rPr lang="en-GB" dirty="0">
                <a:solidFill>
                  <a:prstClr val="black"/>
                </a:solidFill>
                <a:latin typeface="Consolas"/>
              </a:rPr>
              <a:t>    </a:t>
            </a:r>
            <a:r>
              <a:rPr lang="en-GB" dirty="0">
                <a:solidFill>
                  <a:srgbClr val="2B91AF"/>
                </a:solidFill>
                <a:latin typeface="Consolas"/>
              </a:rPr>
              <a:t>ColorImageFormat</a:t>
            </a:r>
            <a:r>
              <a:rPr lang="en-GB" dirty="0">
                <a:solidFill>
                  <a:prstClr val="black"/>
                </a:solidFill>
                <a:latin typeface="Consolas"/>
              </a:rPr>
              <a:t>.RgbResolution640x480Fps30</a:t>
            </a:r>
            <a:r>
              <a:rPr lang="en-GB" dirty="0" smtClean="0">
                <a:solidFill>
                  <a:prstClr val="black"/>
                </a:solidFill>
                <a:latin typeface="Consolas"/>
              </a:rPr>
              <a:t>);</a:t>
            </a:r>
            <a:br>
              <a:rPr lang="en-GB" dirty="0" smtClean="0">
                <a:solidFill>
                  <a:prstClr val="black"/>
                </a:solidFill>
                <a:latin typeface="Consolas"/>
              </a:rPr>
            </a:br>
            <a:endParaRPr lang="en-GB" dirty="0">
              <a:solidFill>
                <a:prstClr val="black"/>
              </a:solidFill>
              <a:latin typeface="Consolas"/>
            </a:endParaRPr>
          </a:p>
          <a:p>
            <a:r>
              <a:rPr lang="en-GB" dirty="0" err="1">
                <a:solidFill>
                  <a:prstClr val="black"/>
                </a:solidFill>
                <a:latin typeface="Consolas"/>
              </a:rPr>
              <a:t>PinX</a:t>
            </a:r>
            <a:r>
              <a:rPr lang="en-GB" dirty="0">
                <a:solidFill>
                  <a:prstClr val="black"/>
                </a:solidFill>
                <a:latin typeface="Consolas"/>
              </a:rPr>
              <a:t> = </a:t>
            </a:r>
            <a:r>
              <a:rPr lang="en-GB" dirty="0" err="1">
                <a:solidFill>
                  <a:prstClr val="black"/>
                </a:solidFill>
                <a:latin typeface="Consolas"/>
              </a:rPr>
              <a:t>pinPoint.X</a:t>
            </a:r>
            <a:r>
              <a:rPr lang="en-GB" dirty="0">
                <a:solidFill>
                  <a:prstClr val="black"/>
                </a:solidFill>
                <a:latin typeface="Consolas"/>
              </a:rPr>
              <a:t>;</a:t>
            </a:r>
          </a:p>
          <a:p>
            <a:r>
              <a:rPr lang="en-GB" dirty="0" err="1">
                <a:solidFill>
                  <a:prstClr val="black"/>
                </a:solidFill>
                <a:latin typeface="Consolas"/>
              </a:rPr>
              <a:t>PinY</a:t>
            </a:r>
            <a:r>
              <a:rPr lang="en-GB" dirty="0">
                <a:solidFill>
                  <a:prstClr val="black"/>
                </a:solidFill>
                <a:latin typeface="Consolas"/>
              </a:rPr>
              <a:t> = </a:t>
            </a:r>
            <a:r>
              <a:rPr lang="en-GB" dirty="0" err="1">
                <a:solidFill>
                  <a:prstClr val="black"/>
                </a:solidFill>
                <a:latin typeface="Consolas"/>
              </a:rPr>
              <a:t>pinPoint.Y</a:t>
            </a:r>
            <a:r>
              <a:rPr lang="en-GB" dirty="0" smtClean="0">
                <a:solidFill>
                  <a:prstClr val="black"/>
                </a:solidFill>
                <a:latin typeface="Consolas"/>
              </a:rPr>
              <a:t>;</a:t>
            </a:r>
            <a:endParaRPr lang="en-GB" dirty="0"/>
          </a:p>
        </p:txBody>
      </p:sp>
      <p:sp>
        <p:nvSpPr>
          <p:cNvPr id="8" name="Rectangle 7"/>
          <p:cNvSpPr/>
          <p:nvPr/>
        </p:nvSpPr>
        <p:spPr bwMode="auto">
          <a:xfrm>
            <a:off x="404735" y="1794294"/>
            <a:ext cx="7180288" cy="1621765"/>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3038053150"/>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Setting the pin position</a:t>
            </a:r>
            <a:endParaRPr lang="en-GB" dirty="0"/>
          </a:p>
        </p:txBody>
      </p:sp>
      <p:sp>
        <p:nvSpPr>
          <p:cNvPr id="6" name="Content Placeholder 5"/>
          <p:cNvSpPr>
            <a:spLocks noGrp="1"/>
          </p:cNvSpPr>
          <p:nvPr>
            <p:ph idx="1"/>
          </p:nvPr>
        </p:nvSpPr>
        <p:spPr>
          <a:xfrm>
            <a:off x="380770" y="3747541"/>
            <a:ext cx="8363938" cy="2105192"/>
          </a:xfrm>
        </p:spPr>
        <p:txBody>
          <a:bodyPr/>
          <a:lstStyle/>
          <a:p>
            <a:r>
              <a:rPr lang="en-GB" dirty="0" smtClean="0"/>
              <a:t>The final part of the pin update sets the pin vector to the required position</a:t>
            </a:r>
          </a:p>
          <a:p>
            <a:r>
              <a:rPr lang="en-GB" dirty="0" smtClean="0"/>
              <a:t>It also centres the draw rectangle for the pin around the pin position</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68</a:t>
            </a:fld>
            <a:endParaRPr lang="en-US" dirty="0"/>
          </a:p>
        </p:txBody>
      </p:sp>
      <p:sp>
        <p:nvSpPr>
          <p:cNvPr id="7" name="Text Placeholder 6"/>
          <p:cNvSpPr>
            <a:spLocks noGrp="1"/>
          </p:cNvSpPr>
          <p:nvPr>
            <p:ph type="body" sz="quarter" idx="11"/>
          </p:nvPr>
        </p:nvSpPr>
        <p:spPr>
          <a:xfrm>
            <a:off x="346841" y="1403350"/>
            <a:ext cx="8403021" cy="2102865"/>
          </a:xfrm>
        </p:spPr>
        <p:txBody>
          <a:bodyPr/>
          <a:lstStyle/>
          <a:p>
            <a:r>
              <a:rPr lang="en-GB" dirty="0" err="1" smtClean="0">
                <a:solidFill>
                  <a:prstClr val="black"/>
                </a:solidFill>
                <a:latin typeface="Consolas"/>
              </a:rPr>
              <a:t>PinVector.X</a:t>
            </a:r>
            <a:r>
              <a:rPr lang="en-GB" dirty="0" smtClean="0">
                <a:solidFill>
                  <a:prstClr val="black"/>
                </a:solidFill>
                <a:latin typeface="Consolas"/>
              </a:rPr>
              <a:t> </a:t>
            </a:r>
            <a:r>
              <a:rPr lang="en-GB" dirty="0">
                <a:solidFill>
                  <a:prstClr val="black"/>
                </a:solidFill>
                <a:latin typeface="Consolas"/>
              </a:rPr>
              <a:t>= </a:t>
            </a:r>
            <a:r>
              <a:rPr lang="en-GB" dirty="0" err="1">
                <a:solidFill>
                  <a:prstClr val="black"/>
                </a:solidFill>
                <a:latin typeface="Consolas"/>
              </a:rPr>
              <a:t>PinX</a:t>
            </a:r>
            <a:r>
              <a:rPr lang="en-GB" dirty="0">
                <a:solidFill>
                  <a:prstClr val="black"/>
                </a:solidFill>
                <a:latin typeface="Consolas"/>
              </a:rPr>
              <a:t>;</a:t>
            </a:r>
          </a:p>
          <a:p>
            <a:r>
              <a:rPr lang="en-GB" dirty="0" err="1" smtClean="0">
                <a:solidFill>
                  <a:prstClr val="black"/>
                </a:solidFill>
                <a:latin typeface="Consolas"/>
              </a:rPr>
              <a:t>PinVector.Y</a:t>
            </a:r>
            <a:r>
              <a:rPr lang="en-GB" dirty="0" smtClean="0">
                <a:solidFill>
                  <a:prstClr val="black"/>
                </a:solidFill>
                <a:latin typeface="Consolas"/>
              </a:rPr>
              <a:t> </a:t>
            </a:r>
            <a:r>
              <a:rPr lang="en-GB" dirty="0">
                <a:solidFill>
                  <a:prstClr val="black"/>
                </a:solidFill>
                <a:latin typeface="Consolas"/>
              </a:rPr>
              <a:t>= </a:t>
            </a:r>
            <a:r>
              <a:rPr lang="en-GB" dirty="0" err="1">
                <a:solidFill>
                  <a:prstClr val="black"/>
                </a:solidFill>
                <a:latin typeface="Consolas"/>
              </a:rPr>
              <a:t>PinY</a:t>
            </a:r>
            <a:r>
              <a:rPr lang="en-GB" dirty="0">
                <a:solidFill>
                  <a:prstClr val="black"/>
                </a:solidFill>
                <a:latin typeface="Consolas"/>
              </a:rPr>
              <a:t>;</a:t>
            </a:r>
          </a:p>
          <a:p>
            <a:endParaRPr lang="en-GB" dirty="0">
              <a:solidFill>
                <a:prstClr val="black"/>
              </a:solidFill>
              <a:latin typeface="Consolas"/>
            </a:endParaRPr>
          </a:p>
          <a:p>
            <a:r>
              <a:rPr lang="en-GB" dirty="0" err="1" smtClean="0">
                <a:solidFill>
                  <a:prstClr val="black"/>
                </a:solidFill>
                <a:latin typeface="Consolas"/>
              </a:rPr>
              <a:t>pinRectangle.X</a:t>
            </a:r>
            <a:r>
              <a:rPr lang="en-GB" dirty="0" smtClean="0">
                <a:solidFill>
                  <a:prstClr val="black"/>
                </a:solidFill>
                <a:latin typeface="Consolas"/>
              </a:rPr>
              <a:t> </a:t>
            </a:r>
            <a:r>
              <a:rPr lang="en-GB" dirty="0">
                <a:solidFill>
                  <a:prstClr val="black"/>
                </a:solidFill>
                <a:latin typeface="Consolas"/>
              </a:rPr>
              <a:t>= </a:t>
            </a:r>
            <a:r>
              <a:rPr lang="en-GB" dirty="0" err="1">
                <a:solidFill>
                  <a:prstClr val="black"/>
                </a:solidFill>
                <a:latin typeface="Consolas"/>
              </a:rPr>
              <a:t>PinX</a:t>
            </a:r>
            <a:r>
              <a:rPr lang="en-GB" dirty="0">
                <a:solidFill>
                  <a:prstClr val="black"/>
                </a:solidFill>
                <a:latin typeface="Consolas"/>
              </a:rPr>
              <a:t> - </a:t>
            </a:r>
            <a:r>
              <a:rPr lang="en-GB" dirty="0" err="1">
                <a:solidFill>
                  <a:prstClr val="black"/>
                </a:solidFill>
                <a:latin typeface="Consolas"/>
              </a:rPr>
              <a:t>pinRectangle.Width</a:t>
            </a:r>
            <a:r>
              <a:rPr lang="en-GB" dirty="0">
                <a:solidFill>
                  <a:prstClr val="black"/>
                </a:solidFill>
                <a:latin typeface="Consolas"/>
              </a:rPr>
              <a:t> / 2;</a:t>
            </a:r>
          </a:p>
          <a:p>
            <a:r>
              <a:rPr lang="en-GB" dirty="0" err="1" smtClean="0">
                <a:solidFill>
                  <a:prstClr val="black"/>
                </a:solidFill>
                <a:latin typeface="Consolas"/>
              </a:rPr>
              <a:t>pinRectangle.Y</a:t>
            </a:r>
            <a:r>
              <a:rPr lang="en-GB" dirty="0" smtClean="0">
                <a:solidFill>
                  <a:prstClr val="black"/>
                </a:solidFill>
                <a:latin typeface="Consolas"/>
              </a:rPr>
              <a:t> </a:t>
            </a:r>
            <a:r>
              <a:rPr lang="en-GB" dirty="0">
                <a:solidFill>
                  <a:prstClr val="black"/>
                </a:solidFill>
                <a:latin typeface="Consolas"/>
              </a:rPr>
              <a:t>= </a:t>
            </a:r>
            <a:r>
              <a:rPr lang="en-GB" dirty="0" err="1">
                <a:solidFill>
                  <a:prstClr val="black"/>
                </a:solidFill>
                <a:latin typeface="Consolas"/>
              </a:rPr>
              <a:t>PinY</a:t>
            </a:r>
            <a:r>
              <a:rPr lang="en-GB" dirty="0">
                <a:solidFill>
                  <a:prstClr val="black"/>
                </a:solidFill>
                <a:latin typeface="Consolas"/>
              </a:rPr>
              <a:t> - </a:t>
            </a:r>
            <a:r>
              <a:rPr lang="en-GB" dirty="0" err="1">
                <a:solidFill>
                  <a:prstClr val="black"/>
                </a:solidFill>
                <a:latin typeface="Consolas"/>
              </a:rPr>
              <a:t>pinRectangle.Height</a:t>
            </a:r>
            <a:r>
              <a:rPr lang="en-GB" dirty="0">
                <a:solidFill>
                  <a:prstClr val="black"/>
                </a:solidFill>
                <a:latin typeface="Consolas"/>
              </a:rPr>
              <a:t> / 2</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1945025551"/>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GB" dirty="0"/>
          </a:p>
        </p:txBody>
      </p:sp>
      <p:sp>
        <p:nvSpPr>
          <p:cNvPr id="6" name="Subtitle 5"/>
          <p:cNvSpPr>
            <a:spLocks noGrp="1"/>
          </p:cNvSpPr>
          <p:nvPr>
            <p:ph type="subTitle" idx="1"/>
          </p:nvPr>
        </p:nvSpPr>
        <p:spPr/>
        <p:txBody>
          <a:bodyPr/>
          <a:lstStyle/>
          <a:p>
            <a:r>
              <a:rPr lang="en-GB" dirty="0" smtClean="0"/>
              <a:t>1 Cloud </a:t>
            </a:r>
            <a:r>
              <a:rPr lang="en-GB" dirty="0" err="1" smtClean="0"/>
              <a:t>Burster</a:t>
            </a:r>
            <a:endParaRPr lang="en-GB" dirty="0"/>
          </a:p>
        </p:txBody>
      </p:sp>
      <p:sp>
        <p:nvSpPr>
          <p:cNvPr id="7" name="Text Placeholder 6"/>
          <p:cNvSpPr>
            <a:spLocks noGrp="1"/>
          </p:cNvSpPr>
          <p:nvPr>
            <p:ph type="body" sz="quarter" idx="10"/>
          </p:nvPr>
        </p:nvSpPr>
        <p:spPr/>
        <p:txBody>
          <a:bodyPr/>
          <a:lstStyle/>
          <a:p>
            <a:r>
              <a:rPr lang="en-GB" dirty="0" smtClean="0"/>
              <a:t>Demo</a:t>
            </a:r>
            <a:endParaRPr lang="en-GB" dirty="0"/>
          </a:p>
        </p:txBody>
      </p:sp>
      <p:sp>
        <p:nvSpPr>
          <p:cNvPr id="4" name="Slide Number Placeholder 3"/>
          <p:cNvSpPr>
            <a:spLocks noGrp="1"/>
          </p:cNvSpPr>
          <p:nvPr>
            <p:ph type="sldNum" sz="quarter" idx="4294967295"/>
          </p:nvPr>
        </p:nvSpPr>
        <p:spPr>
          <a:xfrm>
            <a:off x="-1" y="6420022"/>
            <a:ext cx="695326" cy="323678"/>
          </a:xfrm>
        </p:spPr>
        <p:txBody>
          <a:bodyPr/>
          <a:lstStyle/>
          <a:p>
            <a:fld id="{271031BA-9959-4FE2-909F-37D65262A7B4}" type="slidenum">
              <a:rPr lang="en-US" smtClean="0"/>
              <a:pPr/>
              <a:t>69</a:t>
            </a:fld>
            <a:endParaRPr lang="en-US" dirty="0"/>
          </a:p>
        </p:txBody>
      </p:sp>
      <p:pic>
        <p:nvPicPr>
          <p:cNvPr id="9" name="Picture 8"/>
          <p:cNvPicPr/>
          <p:nvPr/>
        </p:nvPicPr>
        <p:blipFill>
          <a:blip r:embed="rId3"/>
          <a:stretch>
            <a:fillRect/>
          </a:stretch>
        </p:blipFill>
        <p:spPr>
          <a:xfrm>
            <a:off x="4571999" y="1864005"/>
            <a:ext cx="4036663" cy="3187679"/>
          </a:xfrm>
          <a:prstGeom prst="rect">
            <a:avLst/>
          </a:prstGeom>
        </p:spPr>
      </p:pic>
    </p:spTree>
    <p:extLst>
      <p:ext uri="{BB962C8B-B14F-4D97-AF65-F5344CB8AC3E}">
        <p14:creationId xmlns:p14="http://schemas.microsoft.com/office/powerpoint/2010/main" val="424734871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The </a:t>
            </a:r>
            <a:r>
              <a:rPr lang="en-GB" dirty="0" err="1" smtClean="0"/>
              <a:t>ISprite</a:t>
            </a:r>
            <a:r>
              <a:rPr lang="en-GB" dirty="0" smtClean="0"/>
              <a:t> interface</a:t>
            </a:r>
            <a:endParaRPr lang="en-GB" dirty="0"/>
          </a:p>
        </p:txBody>
      </p:sp>
      <p:sp>
        <p:nvSpPr>
          <p:cNvPr id="6" name="Content Placeholder 5"/>
          <p:cNvSpPr>
            <a:spLocks noGrp="1"/>
          </p:cNvSpPr>
          <p:nvPr>
            <p:ph idx="1"/>
          </p:nvPr>
        </p:nvSpPr>
        <p:spPr>
          <a:xfrm>
            <a:off x="380770" y="3582649"/>
            <a:ext cx="8363938" cy="2215991"/>
          </a:xfrm>
        </p:spPr>
        <p:txBody>
          <a:bodyPr/>
          <a:lstStyle/>
          <a:p>
            <a:r>
              <a:rPr lang="en-GB" dirty="0" smtClean="0"/>
              <a:t>All the sprites in the game implement the </a:t>
            </a:r>
            <a:r>
              <a:rPr lang="en-GB" dirty="0" err="1">
                <a:latin typeface="Consolas" pitchFamily="49" charset="0"/>
                <a:cs typeface="Consolas" pitchFamily="49" charset="0"/>
              </a:rPr>
              <a:t>ISprite</a:t>
            </a:r>
            <a:r>
              <a:rPr lang="en-GB" dirty="0" smtClean="0"/>
              <a:t> interface </a:t>
            </a:r>
          </a:p>
          <a:p>
            <a:r>
              <a:rPr lang="en-GB" dirty="0" smtClean="0"/>
              <a:t>Each sprite has </a:t>
            </a:r>
            <a:r>
              <a:rPr lang="en-GB" dirty="0">
                <a:latin typeface="Consolas" pitchFamily="49" charset="0"/>
                <a:cs typeface="Consolas" pitchFamily="49" charset="0"/>
              </a:rPr>
              <a:t>Draw</a:t>
            </a:r>
            <a:r>
              <a:rPr lang="en-GB" dirty="0" smtClean="0"/>
              <a:t> and </a:t>
            </a:r>
            <a:r>
              <a:rPr lang="en-GB" dirty="0">
                <a:latin typeface="Consolas" pitchFamily="49" charset="0"/>
                <a:cs typeface="Consolas" pitchFamily="49" charset="0"/>
              </a:rPr>
              <a:t>Update</a:t>
            </a:r>
            <a:r>
              <a:rPr lang="en-GB" dirty="0" smtClean="0"/>
              <a:t> behaviours</a:t>
            </a:r>
          </a:p>
          <a:p>
            <a:r>
              <a:rPr lang="en-GB" dirty="0" smtClean="0"/>
              <a:t>They are coupled to the enclosing game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7</a:t>
            </a:fld>
            <a:endParaRPr lang="en-US" dirty="0"/>
          </a:p>
        </p:txBody>
      </p:sp>
      <p:sp>
        <p:nvSpPr>
          <p:cNvPr id="7" name="Text Placeholder 6"/>
          <p:cNvSpPr>
            <a:spLocks noGrp="1"/>
          </p:cNvSpPr>
          <p:nvPr>
            <p:ph type="body" sz="quarter" idx="11"/>
          </p:nvPr>
        </p:nvSpPr>
        <p:spPr>
          <a:xfrm>
            <a:off x="346841" y="1403350"/>
            <a:ext cx="8403021" cy="2102865"/>
          </a:xfrm>
        </p:spPr>
        <p:txBody>
          <a:bodyPr/>
          <a:lstStyle/>
          <a:p>
            <a:r>
              <a:rPr lang="en-GB" dirty="0">
                <a:solidFill>
                  <a:srgbClr val="0000FF"/>
                </a:solidFill>
                <a:latin typeface="Consolas"/>
              </a:rPr>
              <a:t>interface</a:t>
            </a:r>
            <a:r>
              <a:rPr lang="en-GB" dirty="0">
                <a:solidFill>
                  <a:prstClr val="black"/>
                </a:solidFill>
                <a:latin typeface="Consolas"/>
              </a:rPr>
              <a:t> </a:t>
            </a:r>
            <a:r>
              <a:rPr lang="en-GB" dirty="0" err="1">
                <a:solidFill>
                  <a:srgbClr val="2B91AF"/>
                </a:solidFill>
                <a:latin typeface="Consolas"/>
              </a:rPr>
              <a:t>ISprite</a:t>
            </a:r>
            <a:endParaRPr lang="en-GB" dirty="0">
              <a:solidFill>
                <a:prstClr val="black"/>
              </a:solidFill>
              <a:latin typeface="Consolas"/>
            </a:endParaRPr>
          </a:p>
          <a:p>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void</a:t>
            </a:r>
            <a:r>
              <a:rPr lang="en-GB" dirty="0">
                <a:solidFill>
                  <a:prstClr val="black"/>
                </a:solidFill>
                <a:latin typeface="Consolas"/>
              </a:rPr>
              <a:t> Draw(</a:t>
            </a:r>
            <a:r>
              <a:rPr lang="en-GB" dirty="0" err="1">
                <a:solidFill>
                  <a:srgbClr val="2B91AF"/>
                </a:solidFill>
                <a:latin typeface="Consolas"/>
              </a:rPr>
              <a:t>CloudGame</a:t>
            </a:r>
            <a:r>
              <a:rPr lang="en-GB" dirty="0">
                <a:solidFill>
                  <a:prstClr val="black"/>
                </a:solidFill>
                <a:latin typeface="Consolas"/>
              </a:rPr>
              <a:t> game);</a:t>
            </a:r>
          </a:p>
          <a:p>
            <a:r>
              <a:rPr lang="en-GB" dirty="0">
                <a:solidFill>
                  <a:prstClr val="black"/>
                </a:solidFill>
                <a:latin typeface="Consolas"/>
              </a:rPr>
              <a:t>    </a:t>
            </a:r>
            <a:r>
              <a:rPr lang="en-GB" dirty="0">
                <a:solidFill>
                  <a:srgbClr val="0000FF"/>
                </a:solidFill>
                <a:latin typeface="Consolas"/>
              </a:rPr>
              <a:t>void</a:t>
            </a:r>
            <a:r>
              <a:rPr lang="en-GB" dirty="0">
                <a:solidFill>
                  <a:prstClr val="black"/>
                </a:solidFill>
                <a:latin typeface="Consolas"/>
              </a:rPr>
              <a:t> Update(</a:t>
            </a:r>
            <a:r>
              <a:rPr lang="en-GB" dirty="0" err="1">
                <a:solidFill>
                  <a:srgbClr val="2B91AF"/>
                </a:solidFill>
                <a:latin typeface="Consolas"/>
              </a:rPr>
              <a:t>CloudGame</a:t>
            </a:r>
            <a:r>
              <a:rPr lang="en-GB" dirty="0">
                <a:solidFill>
                  <a:prstClr val="black"/>
                </a:solidFill>
                <a:latin typeface="Consolas"/>
              </a:rPr>
              <a:t> game);</a:t>
            </a:r>
          </a:p>
          <a:p>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175764457"/>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Summary</a:t>
            </a:r>
            <a:endParaRPr lang="en-GB" dirty="0"/>
          </a:p>
        </p:txBody>
      </p:sp>
      <p:sp>
        <p:nvSpPr>
          <p:cNvPr id="37891" name="Content Placeholder 2"/>
          <p:cNvSpPr>
            <a:spLocks noGrp="1"/>
          </p:cNvSpPr>
          <p:nvPr>
            <p:ph idx="1"/>
          </p:nvPr>
        </p:nvSpPr>
        <p:spPr>
          <a:xfrm>
            <a:off x="380770" y="1371600"/>
            <a:ext cx="8363938" cy="4136517"/>
          </a:xfrm>
        </p:spPr>
        <p:txBody>
          <a:bodyPr/>
          <a:lstStyle/>
          <a:p>
            <a:r>
              <a:rPr lang="en-GB" sz="2800" dirty="0" smtClean="0"/>
              <a:t>Augmented reality combines computer generated objects with data from the real world </a:t>
            </a:r>
          </a:p>
          <a:p>
            <a:r>
              <a:rPr lang="en-GB" sz="2800" dirty="0" smtClean="0"/>
              <a:t>The Kinect sensor can be used to create an augmented reality program in which computer images are aligned with objects in the real world and drawn on top of live video images</a:t>
            </a:r>
          </a:p>
          <a:p>
            <a:r>
              <a:rPr lang="en-GB" sz="2800" dirty="0" smtClean="0"/>
              <a:t>The Kinect video and depth sensors can be combined, but the positions of objects must be transformed</a:t>
            </a:r>
          </a:p>
          <a:p>
            <a:r>
              <a:rPr lang="en-GB" sz="2800" dirty="0" smtClean="0"/>
              <a:t>By the use of transparency in an image it is possible for one image to be used as a mask for another</a:t>
            </a:r>
          </a:p>
        </p:txBody>
      </p:sp>
      <p:sp>
        <p:nvSpPr>
          <p:cNvPr id="3" name="Slide Number Placeholder 2"/>
          <p:cNvSpPr>
            <a:spLocks noGrp="1"/>
          </p:cNvSpPr>
          <p:nvPr>
            <p:ph type="sldNum" sz="quarter" idx="10"/>
          </p:nvPr>
        </p:nvSpPr>
        <p:spPr/>
        <p:txBody>
          <a:bodyPr/>
          <a:lstStyle/>
          <a:p>
            <a:fld id="{271031BA-9959-4FE2-909F-37D65262A7B4}" type="slidenum">
              <a:rPr lang="en-US" smtClean="0"/>
              <a:pPr/>
              <a:t>70</a:t>
            </a:fld>
            <a:endParaRPr lang="en-US" dirty="0"/>
          </a:p>
        </p:txBody>
      </p:sp>
    </p:spTree>
    <p:extLst>
      <p:ext uri="{BB962C8B-B14F-4D97-AF65-F5344CB8AC3E}">
        <p14:creationId xmlns:p14="http://schemas.microsoft.com/office/powerpoint/2010/main" val="104059570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Cloud member data</a:t>
            </a:r>
            <a:endParaRPr lang="en-GB" dirty="0"/>
          </a:p>
        </p:txBody>
      </p:sp>
      <p:sp>
        <p:nvSpPr>
          <p:cNvPr id="6" name="Content Placeholder 5"/>
          <p:cNvSpPr>
            <a:spLocks noGrp="1"/>
          </p:cNvSpPr>
          <p:nvPr>
            <p:ph idx="1"/>
          </p:nvPr>
        </p:nvSpPr>
        <p:spPr>
          <a:xfrm>
            <a:off x="380770" y="5276538"/>
            <a:ext cx="8363938" cy="498598"/>
          </a:xfrm>
        </p:spPr>
        <p:txBody>
          <a:bodyPr/>
          <a:lstStyle/>
          <a:p>
            <a:r>
              <a:rPr lang="en-GB" dirty="0" smtClean="0"/>
              <a:t>These are the data members of the cloud</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8</a:t>
            </a:fld>
            <a:endParaRPr lang="en-US" dirty="0"/>
          </a:p>
        </p:txBody>
      </p:sp>
      <p:sp>
        <p:nvSpPr>
          <p:cNvPr id="7" name="Text Placeholder 6"/>
          <p:cNvSpPr>
            <a:spLocks noGrp="1"/>
          </p:cNvSpPr>
          <p:nvPr>
            <p:ph type="body" sz="quarter" idx="11"/>
          </p:nvPr>
        </p:nvSpPr>
        <p:spPr>
          <a:xfrm>
            <a:off x="346841" y="1403350"/>
            <a:ext cx="8403021" cy="3727925"/>
          </a:xfrm>
        </p:spPr>
        <p:txBody>
          <a:bodyPr/>
          <a:lstStyle/>
          <a:p>
            <a:r>
              <a:rPr lang="en-GB" dirty="0">
                <a:solidFill>
                  <a:srgbClr val="0000FF"/>
                </a:solidFill>
                <a:latin typeface="Consolas"/>
              </a:rPr>
              <a:t>class</a:t>
            </a:r>
            <a:r>
              <a:rPr lang="en-GB" dirty="0">
                <a:solidFill>
                  <a:prstClr val="black"/>
                </a:solidFill>
                <a:latin typeface="Consolas"/>
              </a:rPr>
              <a:t> </a:t>
            </a:r>
            <a:r>
              <a:rPr lang="en-GB" dirty="0">
                <a:solidFill>
                  <a:srgbClr val="2B91AF"/>
                </a:solidFill>
                <a:latin typeface="Consolas"/>
              </a:rPr>
              <a:t>Cloud</a:t>
            </a:r>
            <a:r>
              <a:rPr lang="en-GB" dirty="0">
                <a:solidFill>
                  <a:prstClr val="black"/>
                </a:solidFill>
                <a:latin typeface="Consolas"/>
              </a:rPr>
              <a:t> : </a:t>
            </a:r>
            <a:r>
              <a:rPr lang="en-GB" dirty="0" err="1">
                <a:solidFill>
                  <a:srgbClr val="2B91AF"/>
                </a:solidFill>
                <a:latin typeface="Consolas"/>
              </a:rPr>
              <a:t>CloudGame</a:t>
            </a:r>
            <a:r>
              <a:rPr lang="en-GB" dirty="0" err="1">
                <a:solidFill>
                  <a:prstClr val="black"/>
                </a:solidFill>
                <a:latin typeface="Consolas"/>
              </a:rPr>
              <a:t>.</a:t>
            </a:r>
            <a:r>
              <a:rPr lang="en-GB" dirty="0" err="1">
                <a:solidFill>
                  <a:srgbClr val="2B91AF"/>
                </a:solidFill>
                <a:latin typeface="Consolas"/>
              </a:rPr>
              <a:t>ISprite</a:t>
            </a:r>
            <a:endParaRPr lang="en-GB" dirty="0">
              <a:solidFill>
                <a:prstClr val="black"/>
              </a:solidFill>
              <a:latin typeface="Consolas"/>
            </a:endParaRPr>
          </a:p>
          <a:p>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2B91AF"/>
                </a:solidFill>
                <a:latin typeface="Consolas"/>
              </a:rPr>
              <a:t>Texture2D</a:t>
            </a:r>
            <a:r>
              <a:rPr lang="en-GB" dirty="0">
                <a:solidFill>
                  <a:prstClr val="black"/>
                </a:solidFill>
                <a:latin typeface="Consolas"/>
              </a:rPr>
              <a:t> </a:t>
            </a:r>
            <a:r>
              <a:rPr lang="en-GB" dirty="0" err="1">
                <a:solidFill>
                  <a:prstClr val="black"/>
                </a:solidFill>
                <a:latin typeface="Consolas"/>
              </a:rPr>
              <a:t>CloudTexture</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a:t>
            </a:r>
            <a:r>
              <a:rPr lang="en-GB" dirty="0" err="1">
                <a:solidFill>
                  <a:prstClr val="black"/>
                </a:solidFill>
                <a:latin typeface="Consolas"/>
              </a:rPr>
              <a:t>CloudPosition</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a:t>
            </a:r>
            <a:r>
              <a:rPr lang="en-GB" dirty="0" err="1">
                <a:solidFill>
                  <a:prstClr val="black"/>
                </a:solidFill>
                <a:latin typeface="Consolas"/>
              </a:rPr>
              <a:t>CloudSpeed</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0000FF"/>
                </a:solidFill>
                <a:latin typeface="Consolas"/>
              </a:rPr>
              <a:t>bool</a:t>
            </a:r>
            <a:r>
              <a:rPr lang="en-GB" dirty="0">
                <a:solidFill>
                  <a:prstClr val="black"/>
                </a:solidFill>
                <a:latin typeface="Consolas"/>
              </a:rPr>
              <a:t> Burst = </a:t>
            </a:r>
            <a:r>
              <a:rPr lang="en-GB" dirty="0">
                <a:solidFill>
                  <a:srgbClr val="0000FF"/>
                </a:solidFill>
                <a:latin typeface="Consolas"/>
              </a:rPr>
              <a:t>false</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err="1">
                <a:solidFill>
                  <a:srgbClr val="2B91AF"/>
                </a:solidFill>
                <a:latin typeface="Consolas"/>
              </a:rPr>
              <a:t>SoundEffect</a:t>
            </a:r>
            <a:r>
              <a:rPr lang="en-GB" dirty="0">
                <a:solidFill>
                  <a:prstClr val="black"/>
                </a:solidFill>
                <a:latin typeface="Consolas"/>
              </a:rPr>
              <a:t> </a:t>
            </a:r>
            <a:r>
              <a:rPr lang="en-GB" dirty="0" err="1">
                <a:solidFill>
                  <a:prstClr val="black"/>
                </a:solidFill>
                <a:latin typeface="Consolas"/>
              </a:rPr>
              <a:t>CloudPopSound</a:t>
            </a:r>
            <a:r>
              <a:rPr lang="en-GB" dirty="0">
                <a:solidFill>
                  <a:prstClr val="black"/>
                </a:solidFill>
                <a:latin typeface="Consolas"/>
              </a:rPr>
              <a:t>;</a:t>
            </a:r>
          </a:p>
          <a:p>
            <a:r>
              <a:rPr lang="en-GB" dirty="0" smtClean="0">
                <a:solidFill>
                  <a:prstClr val="black"/>
                </a:solidFill>
                <a:latin typeface="Consolas"/>
              </a:rPr>
              <a:t>    ...</a:t>
            </a:r>
            <a:endParaRPr lang="en-GB" dirty="0">
              <a:solidFill>
                <a:prstClr val="black"/>
              </a:solidFill>
              <a:latin typeface="Consolas"/>
            </a:endParaRPr>
          </a:p>
          <a:p>
            <a:r>
              <a:rPr lang="en-GB" dirty="0" smtClean="0"/>
              <a:t>}</a:t>
            </a:r>
            <a:endParaRPr lang="en-GB" dirty="0"/>
          </a:p>
        </p:txBody>
      </p:sp>
    </p:spTree>
    <p:extLst>
      <p:ext uri="{BB962C8B-B14F-4D97-AF65-F5344CB8AC3E}">
        <p14:creationId xmlns:p14="http://schemas.microsoft.com/office/powerpoint/2010/main" val="41473412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Cloud member data</a:t>
            </a:r>
            <a:endParaRPr lang="en-GB" dirty="0"/>
          </a:p>
        </p:txBody>
      </p:sp>
      <p:sp>
        <p:nvSpPr>
          <p:cNvPr id="6" name="Content Placeholder 5"/>
          <p:cNvSpPr>
            <a:spLocks noGrp="1"/>
          </p:cNvSpPr>
          <p:nvPr>
            <p:ph idx="1"/>
          </p:nvPr>
        </p:nvSpPr>
        <p:spPr>
          <a:xfrm>
            <a:off x="380770" y="5276538"/>
            <a:ext cx="8363938" cy="498598"/>
          </a:xfrm>
        </p:spPr>
        <p:txBody>
          <a:bodyPr/>
          <a:lstStyle/>
          <a:p>
            <a:r>
              <a:rPr lang="en-GB" dirty="0" smtClean="0"/>
              <a:t>Texture to draw the cloud</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9</a:t>
            </a:fld>
            <a:endParaRPr lang="en-US" dirty="0"/>
          </a:p>
        </p:txBody>
      </p:sp>
      <p:sp>
        <p:nvSpPr>
          <p:cNvPr id="7" name="Text Placeholder 6"/>
          <p:cNvSpPr>
            <a:spLocks noGrp="1"/>
          </p:cNvSpPr>
          <p:nvPr>
            <p:ph type="body" sz="quarter" idx="11"/>
          </p:nvPr>
        </p:nvSpPr>
        <p:spPr>
          <a:xfrm>
            <a:off x="346841" y="1403350"/>
            <a:ext cx="8403021" cy="3727925"/>
          </a:xfrm>
        </p:spPr>
        <p:txBody>
          <a:bodyPr/>
          <a:lstStyle/>
          <a:p>
            <a:r>
              <a:rPr lang="en-GB" dirty="0">
                <a:solidFill>
                  <a:srgbClr val="0000FF"/>
                </a:solidFill>
                <a:latin typeface="Consolas"/>
              </a:rPr>
              <a:t>class</a:t>
            </a:r>
            <a:r>
              <a:rPr lang="en-GB" dirty="0">
                <a:solidFill>
                  <a:prstClr val="black"/>
                </a:solidFill>
                <a:latin typeface="Consolas"/>
              </a:rPr>
              <a:t> </a:t>
            </a:r>
            <a:r>
              <a:rPr lang="en-GB" dirty="0">
                <a:solidFill>
                  <a:srgbClr val="2B91AF"/>
                </a:solidFill>
                <a:latin typeface="Consolas"/>
              </a:rPr>
              <a:t>Cloud</a:t>
            </a:r>
            <a:r>
              <a:rPr lang="en-GB" dirty="0">
                <a:solidFill>
                  <a:prstClr val="black"/>
                </a:solidFill>
                <a:latin typeface="Consolas"/>
              </a:rPr>
              <a:t> : </a:t>
            </a:r>
            <a:r>
              <a:rPr lang="en-GB" dirty="0" err="1">
                <a:solidFill>
                  <a:srgbClr val="2B91AF"/>
                </a:solidFill>
                <a:latin typeface="Consolas"/>
              </a:rPr>
              <a:t>CloudGame</a:t>
            </a:r>
            <a:r>
              <a:rPr lang="en-GB" dirty="0" err="1">
                <a:solidFill>
                  <a:prstClr val="black"/>
                </a:solidFill>
                <a:latin typeface="Consolas"/>
              </a:rPr>
              <a:t>.</a:t>
            </a:r>
            <a:r>
              <a:rPr lang="en-GB" dirty="0" err="1">
                <a:solidFill>
                  <a:srgbClr val="2B91AF"/>
                </a:solidFill>
                <a:latin typeface="Consolas"/>
              </a:rPr>
              <a:t>ISprite</a:t>
            </a:r>
            <a:endParaRPr lang="en-GB" dirty="0">
              <a:solidFill>
                <a:prstClr val="black"/>
              </a:solidFill>
              <a:latin typeface="Consolas"/>
            </a:endParaRPr>
          </a:p>
          <a:p>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2B91AF"/>
                </a:solidFill>
                <a:latin typeface="Consolas"/>
              </a:rPr>
              <a:t>Texture2D</a:t>
            </a:r>
            <a:r>
              <a:rPr lang="en-GB" dirty="0">
                <a:solidFill>
                  <a:prstClr val="black"/>
                </a:solidFill>
                <a:latin typeface="Consolas"/>
              </a:rPr>
              <a:t> </a:t>
            </a:r>
            <a:r>
              <a:rPr lang="en-GB" dirty="0" err="1">
                <a:solidFill>
                  <a:prstClr val="black"/>
                </a:solidFill>
                <a:latin typeface="Consolas"/>
              </a:rPr>
              <a:t>CloudTexture</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a:t>
            </a:r>
            <a:r>
              <a:rPr lang="en-GB" dirty="0" err="1">
                <a:solidFill>
                  <a:prstClr val="black"/>
                </a:solidFill>
                <a:latin typeface="Consolas"/>
              </a:rPr>
              <a:t>CloudPosition</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a:t>
            </a:r>
            <a:r>
              <a:rPr lang="en-GB" dirty="0" err="1">
                <a:solidFill>
                  <a:prstClr val="black"/>
                </a:solidFill>
                <a:latin typeface="Consolas"/>
              </a:rPr>
              <a:t>CloudSpeed</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a:solidFill>
                  <a:srgbClr val="0000FF"/>
                </a:solidFill>
                <a:latin typeface="Consolas"/>
              </a:rPr>
              <a:t>bool</a:t>
            </a:r>
            <a:r>
              <a:rPr lang="en-GB" dirty="0">
                <a:solidFill>
                  <a:prstClr val="black"/>
                </a:solidFill>
                <a:latin typeface="Consolas"/>
              </a:rPr>
              <a:t> Burst = </a:t>
            </a:r>
            <a:r>
              <a:rPr lang="en-GB" dirty="0">
                <a:solidFill>
                  <a:srgbClr val="0000FF"/>
                </a:solidFill>
                <a:latin typeface="Consolas"/>
              </a:rPr>
              <a:t>false</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public</a:t>
            </a:r>
            <a:r>
              <a:rPr lang="en-GB" dirty="0">
                <a:solidFill>
                  <a:prstClr val="black"/>
                </a:solidFill>
                <a:latin typeface="Consolas"/>
              </a:rPr>
              <a:t> </a:t>
            </a:r>
            <a:r>
              <a:rPr lang="en-GB" dirty="0" err="1">
                <a:solidFill>
                  <a:srgbClr val="2B91AF"/>
                </a:solidFill>
                <a:latin typeface="Consolas"/>
              </a:rPr>
              <a:t>SoundEffect</a:t>
            </a:r>
            <a:r>
              <a:rPr lang="en-GB" dirty="0">
                <a:solidFill>
                  <a:prstClr val="black"/>
                </a:solidFill>
                <a:latin typeface="Consolas"/>
              </a:rPr>
              <a:t> </a:t>
            </a:r>
            <a:r>
              <a:rPr lang="en-GB" dirty="0" err="1">
                <a:solidFill>
                  <a:prstClr val="black"/>
                </a:solidFill>
                <a:latin typeface="Consolas"/>
              </a:rPr>
              <a:t>CloudPopSound</a:t>
            </a:r>
            <a:r>
              <a:rPr lang="en-GB" dirty="0">
                <a:solidFill>
                  <a:prstClr val="black"/>
                </a:solidFill>
                <a:latin typeface="Consolas"/>
              </a:rPr>
              <a:t>;</a:t>
            </a:r>
          </a:p>
          <a:p>
            <a:r>
              <a:rPr lang="en-GB" dirty="0" smtClean="0">
                <a:solidFill>
                  <a:prstClr val="black"/>
                </a:solidFill>
                <a:latin typeface="Consolas"/>
              </a:rPr>
              <a:t>    ...</a:t>
            </a:r>
            <a:endParaRPr lang="en-GB" dirty="0">
              <a:solidFill>
                <a:prstClr val="black"/>
              </a:solidFill>
              <a:latin typeface="Consolas"/>
            </a:endParaRPr>
          </a:p>
          <a:p>
            <a:r>
              <a:rPr lang="en-GB" dirty="0" smtClean="0"/>
              <a:t>}</a:t>
            </a:r>
            <a:endParaRPr lang="en-GB" dirty="0"/>
          </a:p>
        </p:txBody>
      </p:sp>
      <p:sp>
        <p:nvSpPr>
          <p:cNvPr id="8" name="Rectangle 7"/>
          <p:cNvSpPr/>
          <p:nvPr/>
        </p:nvSpPr>
        <p:spPr bwMode="auto">
          <a:xfrm>
            <a:off x="914399" y="2248524"/>
            <a:ext cx="4661942" cy="356226"/>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1064712724"/>
      </p:ext>
    </p:extLst>
  </p:cSld>
  <p:clrMapOvr>
    <a:masterClrMapping/>
  </p:clrMapOvr>
  <p:transition>
    <p:fade/>
  </p:transition>
</p:sld>
</file>

<file path=ppt/theme/theme1.xml><?xml version="1.0" encoding="utf-8"?>
<a:theme xmlns:a="http://schemas.openxmlformats.org/drawingml/2006/main" name="Windows Phone 7 Template Light_0610">
  <a:themeElements>
    <a:clrScheme name="WP7">
      <a:dk1>
        <a:srgbClr val="737373"/>
      </a:dk1>
      <a:lt1>
        <a:srgbClr val="FFFFFF"/>
      </a:lt1>
      <a:dk2>
        <a:srgbClr val="6BBD46"/>
      </a:dk2>
      <a:lt2>
        <a:srgbClr val="FFFFFF"/>
      </a:lt2>
      <a:accent1>
        <a:srgbClr val="4891DC"/>
      </a:accent1>
      <a:accent2>
        <a:srgbClr val="FF4819"/>
      </a:accent2>
      <a:accent3>
        <a:srgbClr val="6BBD46"/>
      </a:accent3>
      <a:accent4>
        <a:srgbClr val="FFB70F"/>
      </a:accent4>
      <a:accent5>
        <a:srgbClr val="DCDCDC"/>
      </a:accent5>
      <a:accent6>
        <a:srgbClr val="7D7D7D"/>
      </a:accent6>
      <a:hlink>
        <a:srgbClr val="4891DC"/>
      </a:hlink>
      <a:folHlink>
        <a:srgbClr val="803280"/>
      </a:folHlink>
    </a:clrScheme>
    <a:fontScheme name="Segoe">
      <a:majorFont>
        <a:latin typeface="Segoe"/>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spc="-150" dirty="0" smtClean="0">
            <a:gradFill>
              <a:gsLst>
                <a:gs pos="0">
                  <a:srgbClr val="FFFFFF"/>
                </a:gs>
                <a:gs pos="100000">
                  <a:srgbClr val="FFFFFF"/>
                </a:gs>
              </a:gsLst>
              <a:lin ang="5400000" scaled="0"/>
            </a:gradFill>
            <a:latin typeface="Segoe Light" pitchFamily="34" charset="0"/>
          </a:defRPr>
        </a:defPPr>
      </a:lstStyle>
      <a:style>
        <a:lnRef idx="2">
          <a:schemeClr val="accent3">
            <a:shade val="50000"/>
          </a:schemeClr>
        </a:lnRef>
        <a:fillRef idx="1">
          <a:schemeClr val="accent3"/>
        </a:fillRef>
        <a:effectRef idx="0">
          <a:schemeClr val="accent3"/>
        </a:effectRef>
        <a:fontRef idx="minor">
          <a:schemeClr val="lt1"/>
        </a:fontRef>
      </a:style>
    </a:spDef>
    <a:txDef>
      <a:spPr>
        <a:noFill/>
      </a:spPr>
      <a:bodyPr wrap="square" lIns="0" tIns="0" rIns="0" bIns="0" rtlCol="0">
        <a:spAutoFit/>
      </a:bodyPr>
      <a:lstStyle>
        <a:defPPr>
          <a:defRPr sz="2200" spc="-150" dirty="0" smtClean="0">
            <a:gradFill>
              <a:gsLst>
                <a:gs pos="0">
                  <a:schemeClr val="tx1"/>
                </a:gs>
                <a:gs pos="86000">
                  <a:schemeClr val="tx1"/>
                </a:gs>
              </a:gsLst>
              <a:lin ang="5400000" scaled="0"/>
            </a:gradFill>
            <a:latin typeface="Segoe Light"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 Phone 7 Template Light_0610</Template>
  <TotalTime>7848</TotalTime>
  <Words>3147</Words>
  <Application>Microsoft Office PowerPoint</Application>
  <PresentationFormat>On-screen Show (4:3)</PresentationFormat>
  <Paragraphs>600</Paragraphs>
  <Slides>70</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8" baseType="lpstr">
      <vt:lpstr>Arial</vt:lpstr>
      <vt:lpstr>Segoe Light</vt:lpstr>
      <vt:lpstr>Segoe</vt:lpstr>
      <vt:lpstr>Segoe UI</vt:lpstr>
      <vt:lpstr>Wingdings</vt:lpstr>
      <vt:lpstr>Consolas</vt:lpstr>
      <vt:lpstr>Windows Phone 7 Template Light_0610</vt:lpstr>
      <vt:lpstr>Visio</vt:lpstr>
      <vt:lpstr>Kinect Natural User Interfaces</vt:lpstr>
      <vt:lpstr>Topics</vt:lpstr>
      <vt:lpstr>Augmented Reality</vt:lpstr>
      <vt:lpstr>The Cloud Burster game</vt:lpstr>
      <vt:lpstr>Cloud Burster</vt:lpstr>
      <vt:lpstr>Building the game</vt:lpstr>
      <vt:lpstr>The ISprite interface</vt:lpstr>
      <vt:lpstr>Cloud member data</vt:lpstr>
      <vt:lpstr>Cloud member data</vt:lpstr>
      <vt:lpstr>Cloud member data</vt:lpstr>
      <vt:lpstr>Cloud member data</vt:lpstr>
      <vt:lpstr>Cloud member data</vt:lpstr>
      <vt:lpstr>Cloud member data</vt:lpstr>
      <vt:lpstr>Clouds and random numbers</vt:lpstr>
      <vt:lpstr>Drawing the cloud</vt:lpstr>
      <vt:lpstr>Updating the cloud</vt:lpstr>
      <vt:lpstr>Updating the cloud</vt:lpstr>
      <vt:lpstr>Updating the cloud</vt:lpstr>
      <vt:lpstr>Updating the cloud</vt:lpstr>
      <vt:lpstr>Updating the cloud</vt:lpstr>
      <vt:lpstr>Updating the cloud</vt:lpstr>
      <vt:lpstr>CloudContains</vt:lpstr>
      <vt:lpstr>CloudContains</vt:lpstr>
      <vt:lpstr>Simple Clouds</vt:lpstr>
      <vt:lpstr>Storing 100 clouds in the game</vt:lpstr>
      <vt:lpstr>Updating and Drawing clouds</vt:lpstr>
      <vt:lpstr>Drawing layers</vt:lpstr>
      <vt:lpstr>The Draw method </vt:lpstr>
      <vt:lpstr>The Draw method </vt:lpstr>
      <vt:lpstr>The Draw method </vt:lpstr>
      <vt:lpstr>The Draw method </vt:lpstr>
      <vt:lpstr>The Draw method </vt:lpstr>
      <vt:lpstr>Layers and XNA</vt:lpstr>
      <vt:lpstr>Configuring the Kinect sensor</vt:lpstr>
      <vt:lpstr>Performance and resolution</vt:lpstr>
      <vt:lpstr>Data ready events</vt:lpstr>
      <vt:lpstr>Event behaviour</vt:lpstr>
      <vt:lpstr>1. Create the video texture </vt:lpstr>
      <vt:lpstr>2. Find the active skeleton</vt:lpstr>
      <vt:lpstr>Obtaining the skeleton data</vt:lpstr>
      <vt:lpstr>Finding the active skeleton</vt:lpstr>
      <vt:lpstr>Finding the active skeleton</vt:lpstr>
      <vt:lpstr>Finding the active skeleton</vt:lpstr>
      <vt:lpstr>3 Create the background mask</vt:lpstr>
      <vt:lpstr>Game background texture</vt:lpstr>
      <vt:lpstr>Loading the background texture</vt:lpstr>
      <vt:lpstr>Creating a new mask</vt:lpstr>
      <vt:lpstr>4 Map the Depth data</vt:lpstr>
      <vt:lpstr>Obtaining the depth information</vt:lpstr>
      <vt:lpstr>Depth Data Format</vt:lpstr>
      <vt:lpstr>Getting the player number</vt:lpstr>
      <vt:lpstr>Finding the active player</vt:lpstr>
      <vt:lpstr>What the player value means</vt:lpstr>
      <vt:lpstr>Registering depth and video data</vt:lpstr>
      <vt:lpstr>Preparing for a call</vt:lpstr>
      <vt:lpstr>Getting the depth information</vt:lpstr>
      <vt:lpstr>Converting to Lower Resolution</vt:lpstr>
      <vt:lpstr>Computing the mask pixel location</vt:lpstr>
      <vt:lpstr>Making a pixel transparent</vt:lpstr>
      <vt:lpstr>Making a pixel transparent</vt:lpstr>
      <vt:lpstr>Displaying the image</vt:lpstr>
      <vt:lpstr>The Cloud Bursting Pin</vt:lpstr>
      <vt:lpstr>Pin data variables</vt:lpstr>
      <vt:lpstr>Connecting the pin to the skeleton</vt:lpstr>
      <vt:lpstr>Updating the pin</vt:lpstr>
      <vt:lpstr>Positioning the Pin</vt:lpstr>
      <vt:lpstr>Positioning the Pin</vt:lpstr>
      <vt:lpstr>Setting the pin position</vt:lpstr>
      <vt:lpstr>PowerPoint Presentation</vt:lpstr>
      <vt:lpstr>Summary</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Windows Phone 7</dc:subject>
  <dc:creator>Rob Miles</dc:creator>
  <dc:description>Template: Andrew Larson, Silver Fox Productions Inc. 
Formatting:
Event Date:
Event Location:
Audience Type: Internal</dc:description>
  <cp:lastModifiedBy>Rob</cp:lastModifiedBy>
  <cp:revision>318</cp:revision>
  <dcterms:created xsi:type="dcterms:W3CDTF">2010-07-14T08:17:59Z</dcterms:created>
  <dcterms:modified xsi:type="dcterms:W3CDTF">2012-03-08T15:01:58Z</dcterms:modified>
</cp:coreProperties>
</file>