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2" r:id="rId1"/>
  </p:sldMasterIdLst>
  <p:notesMasterIdLst>
    <p:notesMasterId r:id="rId30"/>
  </p:notesMasterIdLst>
  <p:handoutMasterIdLst>
    <p:handoutMasterId r:id="rId31"/>
  </p:handoutMasterIdLst>
  <p:sldIdLst>
    <p:sldId id="256" r:id="rId2"/>
    <p:sldId id="290" r:id="rId3"/>
    <p:sldId id="597" r:id="rId4"/>
    <p:sldId id="678" r:id="rId5"/>
    <p:sldId id="679" r:id="rId6"/>
    <p:sldId id="680" r:id="rId7"/>
    <p:sldId id="681" r:id="rId8"/>
    <p:sldId id="682" r:id="rId9"/>
    <p:sldId id="683" r:id="rId10"/>
    <p:sldId id="684" r:id="rId11"/>
    <p:sldId id="685" r:id="rId12"/>
    <p:sldId id="688" r:id="rId13"/>
    <p:sldId id="689" r:id="rId14"/>
    <p:sldId id="686" r:id="rId15"/>
    <p:sldId id="691" r:id="rId16"/>
    <p:sldId id="692" r:id="rId17"/>
    <p:sldId id="693" r:id="rId18"/>
    <p:sldId id="694" r:id="rId19"/>
    <p:sldId id="695" r:id="rId20"/>
    <p:sldId id="697" r:id="rId21"/>
    <p:sldId id="698" r:id="rId22"/>
    <p:sldId id="690" r:id="rId23"/>
    <p:sldId id="702" r:id="rId24"/>
    <p:sldId id="703" r:id="rId25"/>
    <p:sldId id="687" r:id="rId26"/>
    <p:sldId id="701" r:id="rId27"/>
    <p:sldId id="502" r:id="rId28"/>
    <p:sldId id="289" r:id="rId29"/>
  </p:sldIdLst>
  <p:sldSz cx="9144000" cy="6858000" type="screen4x3"/>
  <p:notesSz cx="6858000" cy="9144000"/>
  <p:embeddedFontLst>
    <p:embeddedFont>
      <p:font typeface="Segoe" pitchFamily="34" charset="0"/>
      <p:regular r:id="rId32"/>
      <p:bold r:id="rId33"/>
      <p:italic r:id="rId34"/>
      <p:boldItalic r:id="rId35"/>
    </p:embeddedFont>
    <p:embeddedFont>
      <p:font typeface="Segoe UI" pitchFamily="34" charset="0"/>
      <p:regular r:id="rId36"/>
      <p:bold r:id="rId37"/>
      <p:italic r:id="rId38"/>
      <p:boldItalic r:id="rId39"/>
    </p:embeddedFont>
    <p:embeddedFont>
      <p:font typeface="Segoe Light" pitchFamily="34" charset="0"/>
      <p:regular r:id="rId40"/>
      <p:italic r:id="rId41"/>
    </p:embeddedFont>
    <p:embeddedFont>
      <p:font typeface="Consolas" pitchFamily="49" charset="0"/>
      <p:regular r:id="rId42"/>
      <p:bold r:id="rId43"/>
      <p:italic r:id="rId44"/>
      <p:boldItalic r:id="rId45"/>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ACE3"/>
    <a:srgbClr val="042CD6"/>
    <a:srgbClr val="000000"/>
    <a:srgbClr val="50308F"/>
    <a:srgbClr val="333333"/>
    <a:srgbClr val="557EB9"/>
    <a:srgbClr val="FFC211"/>
    <a:srgbClr val="FFFFFF"/>
    <a:srgbClr val="292929"/>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0" autoAdjust="0"/>
    <p:restoredTop sz="70828" autoAdjust="0"/>
  </p:normalViewPr>
  <p:slideViewPr>
    <p:cSldViewPr snapToGrid="0">
      <p:cViewPr varScale="1">
        <p:scale>
          <a:sx n="55" d="100"/>
          <a:sy n="55" d="100"/>
        </p:scale>
        <p:origin x="-78" y="-492"/>
      </p:cViewPr>
      <p:guideLst>
        <p:guide orient="horz" pos="272"/>
        <p:guide orient="horz" pos="1212"/>
        <p:guide orient="horz" pos="2741"/>
        <p:guide orient="horz" pos="4048"/>
        <p:guide orient="horz" pos="1488"/>
        <p:guide orient="horz" pos="912"/>
        <p:guide orient="horz" pos="2161"/>
        <p:guide orient="horz" pos="3226"/>
        <p:guide pos="2880"/>
        <p:guide pos="240"/>
        <p:guide pos="903"/>
        <p:guide pos="5519"/>
        <p:guide pos="5417"/>
        <p:guide pos="347"/>
        <p:guide pos="4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2" d="100"/>
          <a:sy n="72" d="100"/>
        </p:scale>
        <p:origin x="-34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Phone 7 </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Phone 7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CloudGame</a:t>
            </a:r>
            <a:r>
              <a:rPr lang="en-GB" b="1" baseline="0" dirty="0" smtClean="0"/>
              <a:t> </a:t>
            </a:r>
            <a:r>
              <a:rPr lang="en-GB" b="0" baseline="0" dirty="0" smtClean="0"/>
              <a:t>in the </a:t>
            </a:r>
            <a:r>
              <a:rPr lang="en-GB" b="1" baseline="0" dirty="0" smtClean="0"/>
              <a:t>01 Cloud </a:t>
            </a:r>
            <a:r>
              <a:rPr lang="en-GB" b="1" baseline="0" dirty="0" err="1" smtClean="0"/>
              <a:t>Burster</a:t>
            </a:r>
            <a:r>
              <a:rPr lang="en-GB" b="1" baseline="0" dirty="0" smtClean="0"/>
              <a:t> </a:t>
            </a:r>
            <a:r>
              <a:rPr lang="en-GB" b="1" baseline="0" dirty="0" err="1" smtClean="0"/>
              <a:t>Spech</a:t>
            </a:r>
            <a:r>
              <a:rPr lang="en-GB" b="1" baseline="0" dirty="0" smtClean="0"/>
              <a:t>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a:t>
            </a:r>
          </a:p>
          <a:p>
            <a:pPr marL="228600" indent="-228600">
              <a:buFont typeface="+mj-lt"/>
              <a:buAutoNum type="arabicPeriod"/>
            </a:pPr>
            <a:r>
              <a:rPr lang="en-GB" baseline="0" dirty="0" smtClean="0"/>
              <a:t>Start playing the game so that the pin is displayed.</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Say the name of a colour. </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The pin should change colour to match the command.</a:t>
            </a:r>
          </a:p>
          <a:p>
            <a:pPr marL="228600" indent="-228600">
              <a:buFont typeface="+mj-lt"/>
              <a:buAutoNum type="arabicPeriod"/>
            </a:pPr>
            <a:r>
              <a:rPr lang="en-GB" sz="900" kern="1200" baseline="0" dirty="0" smtClean="0">
                <a:solidFill>
                  <a:schemeClr val="tx1"/>
                </a:solidFill>
                <a:latin typeface="Segoe UI" pitchFamily="34" charset="0"/>
                <a:ea typeface="+mn-ea"/>
                <a:cs typeface="+mn-cs"/>
              </a:rPr>
              <a:t>If you don’t want to stand in front of the sensor you can open the file </a:t>
            </a:r>
            <a:r>
              <a:rPr lang="en-GB" sz="900" b="1" kern="1200" baseline="0" dirty="0" err="1" smtClean="0">
                <a:solidFill>
                  <a:schemeClr val="tx1"/>
                </a:solidFill>
                <a:latin typeface="Segoe UI" pitchFamily="34" charset="0"/>
                <a:ea typeface="+mn-ea"/>
                <a:cs typeface="+mn-cs"/>
              </a:rPr>
              <a:t>CloudGame.cs</a:t>
            </a:r>
            <a:r>
              <a:rPr lang="en-GB" sz="900" b="0" kern="1200" baseline="0" dirty="0" smtClean="0">
                <a:solidFill>
                  <a:schemeClr val="tx1"/>
                </a:solidFill>
                <a:latin typeface="Segoe UI" pitchFamily="34" charset="0"/>
                <a:ea typeface="+mn-ea"/>
                <a:cs typeface="+mn-cs"/>
              </a:rPr>
              <a:t>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b="0" kern="1200" baseline="0" dirty="0" smtClean="0">
                <a:solidFill>
                  <a:schemeClr val="tx1"/>
                </a:solidFill>
                <a:latin typeface="Segoe UI" pitchFamily="34" charset="0"/>
                <a:ea typeface="+mn-ea"/>
                <a:cs typeface="+mn-cs"/>
              </a:rPr>
              <a:t>Find the method </a:t>
            </a:r>
            <a:r>
              <a:rPr lang="en-GB" sz="900" b="1" kern="1200" dirty="0" err="1" smtClean="0">
                <a:solidFill>
                  <a:schemeClr val="tx1"/>
                </a:solidFill>
                <a:latin typeface="Segoe UI" pitchFamily="34" charset="0"/>
                <a:ea typeface="+mn-ea"/>
                <a:cs typeface="+mn-cs"/>
              </a:rPr>
              <a:t>recognizer_SpeechRecognized</a:t>
            </a:r>
            <a:r>
              <a:rPr lang="en-GB" sz="900" kern="1200" dirty="0" smtClean="0">
                <a:solidFill>
                  <a:schemeClr val="tx1"/>
                </a:solidFill>
                <a:latin typeface="Segoe UI" pitchFamily="34" charset="0"/>
                <a:ea typeface="+mn-ea"/>
                <a:cs typeface="+mn-cs"/>
              </a:rPr>
              <a:t> and place a breakpoint at the start of the method.</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dirty="0" smtClean="0">
                <a:solidFill>
                  <a:schemeClr val="tx1"/>
                </a:solidFill>
                <a:latin typeface="Segoe UI" pitchFamily="34" charset="0"/>
                <a:ea typeface="+mn-ea"/>
                <a:cs typeface="+mn-cs"/>
              </a:rPr>
              <a:t>Say a colour</a:t>
            </a:r>
            <a:r>
              <a:rPr lang="en-GB" sz="900" kern="1200" baseline="0" dirty="0" smtClean="0">
                <a:solidFill>
                  <a:schemeClr val="tx1"/>
                </a:solidFill>
                <a:latin typeface="Segoe UI" pitchFamily="34" charset="0"/>
                <a:ea typeface="+mn-ea"/>
                <a:cs typeface="+mn-cs"/>
              </a:rPr>
              <a:t> name.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baseline="0" dirty="0" smtClean="0">
                <a:solidFill>
                  <a:schemeClr val="tx1"/>
                </a:solidFill>
                <a:latin typeface="Segoe UI" pitchFamily="34" charset="0"/>
                <a:ea typeface="+mn-ea"/>
                <a:cs typeface="+mn-cs"/>
              </a:rPr>
              <a:t>The program should hit the breakpoint.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baseline="0" dirty="0" smtClean="0">
                <a:solidFill>
                  <a:schemeClr val="tx1"/>
                </a:solidFill>
                <a:latin typeface="Segoe UI" pitchFamily="34" charset="0"/>
                <a:ea typeface="+mn-ea"/>
                <a:cs typeface="+mn-cs"/>
              </a:rPr>
              <a:t>View the values of </a:t>
            </a:r>
            <a:r>
              <a:rPr lang="en-GB" sz="900" b="1" kern="1200" baseline="0" dirty="0" err="1" smtClean="0">
                <a:solidFill>
                  <a:schemeClr val="tx1"/>
                </a:solidFill>
                <a:latin typeface="Segoe UI" pitchFamily="34" charset="0"/>
                <a:ea typeface="+mn-ea"/>
                <a:cs typeface="+mn-cs"/>
              </a:rPr>
              <a:t>e.Result.Confidence</a:t>
            </a:r>
            <a:r>
              <a:rPr lang="en-GB" sz="900" kern="1200" baseline="0" dirty="0" smtClean="0">
                <a:solidFill>
                  <a:schemeClr val="tx1"/>
                </a:solidFill>
                <a:latin typeface="Segoe UI" pitchFamily="34" charset="0"/>
                <a:ea typeface="+mn-ea"/>
                <a:cs typeface="+mn-cs"/>
              </a:rPr>
              <a:t> and </a:t>
            </a:r>
            <a:r>
              <a:rPr lang="en-GB" sz="900" b="1" kern="1200" baseline="0" dirty="0" err="1" smtClean="0">
                <a:solidFill>
                  <a:schemeClr val="tx1"/>
                </a:solidFill>
                <a:latin typeface="Segoe UI" pitchFamily="34" charset="0"/>
                <a:ea typeface="+mn-ea"/>
                <a:cs typeface="+mn-cs"/>
              </a:rPr>
              <a:t>e.Result.Text</a:t>
            </a:r>
            <a:r>
              <a:rPr lang="en-GB" sz="900" kern="1200" baseline="0" dirty="0" smtClean="0">
                <a:solidFill>
                  <a:schemeClr val="tx1"/>
                </a:solidFill>
                <a:latin typeface="Segoe UI" pitchFamily="34" charset="0"/>
                <a:ea typeface="+mn-ea"/>
                <a:cs typeface="+mn-cs"/>
              </a:rPr>
              <a:t> to show what the recognizer has recognized.</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dirty="0" smtClean="0">
                <a:solidFill>
                  <a:schemeClr val="tx1"/>
                </a:solidFill>
                <a:latin typeface="Segoe UI" pitchFamily="34" charset="0"/>
                <a:ea typeface="+mn-ea"/>
                <a:cs typeface="+mn-cs"/>
              </a:rPr>
              <a:t>Remove the breakpoint</a:t>
            </a:r>
            <a:r>
              <a:rPr lang="en-GB" sz="900" kern="1200" baseline="0" dirty="0" smtClean="0">
                <a:solidFill>
                  <a:schemeClr val="tx1"/>
                </a:solidFill>
                <a:latin typeface="Segoe UI" pitchFamily="34" charset="0"/>
                <a:ea typeface="+mn-ea"/>
                <a:cs typeface="+mn-cs"/>
              </a:rPr>
              <a:t> for next time.</a:t>
            </a:r>
            <a:endParaRPr lang="en-GB" sz="900" kern="1200" dirty="0" smtClean="0">
              <a:solidFill>
                <a:schemeClr val="tx1"/>
              </a:solidFill>
              <a:latin typeface="Segoe UI" pitchFamily="34" charset="0"/>
              <a:ea typeface="+mn-ea"/>
              <a:cs typeface="+mn-cs"/>
            </a:endParaRPr>
          </a:p>
          <a:p>
            <a:pPr marL="228600" indent="-228600">
              <a:buFont typeface="+mj-lt"/>
              <a:buAutoNum type="arabicPeriod"/>
            </a:pP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19532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P7 Annimation ">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1389" y="292352"/>
            <a:ext cx="4382611" cy="21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6539421" y="2362200"/>
            <a:ext cx="2221992" cy="2221992"/>
          </a:xfrm>
          <a:prstGeom prst="rect">
            <a:avLst/>
          </a:prstGeom>
          <a:solidFill>
            <a:srgbClr val="2CACE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4" name="Title 1"/>
          <p:cNvSpPr txBox="1">
            <a:spLocks/>
          </p:cNvSpPr>
          <p:nvPr/>
        </p:nvSpPr>
        <p:spPr>
          <a:xfrm>
            <a:off x="6565940" y="2428875"/>
            <a:ext cx="2187433" cy="2221991"/>
          </a:xfrm>
          <a:prstGeom prst="rect">
            <a:avLst/>
          </a:prstGeom>
        </p:spPr>
        <p:txBody>
          <a:bodyPr vert="horz" wrap="square" lIns="182880" tIns="182880" rIns="182880" bIns="182880" rtlCol="0" anchor="ctr" anchorCtr="0">
            <a:noAutofit/>
          </a:bodyPr>
          <a:lstStyle>
            <a:lvl1pPr algn="l" defTabSz="914363" rtl="0" eaLnBrk="1" latinLnBrk="0" hangingPunct="1">
              <a:lnSpc>
                <a:spcPct val="90000"/>
              </a:lnSpc>
              <a:spcBef>
                <a:spcPct val="0"/>
              </a:spcBef>
              <a:buNone/>
              <a:tabLst>
                <a:tab pos="1504361" algn="l"/>
              </a:tabLst>
              <a:defRPr lang="en-US" sz="480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algn="ctr" defTabSz="685961"/>
            <a:r>
              <a:rPr lang="en-US" sz="5400" dirty="0" smtClean="0">
                <a:latin typeface="+mj-lt"/>
              </a:rPr>
              <a:t>Kinect</a:t>
            </a:r>
            <a:endParaRPr lang="en-US" sz="5400" dirty="0">
              <a:latin typeface="+mj-lt"/>
            </a:endParaRPr>
          </a:p>
        </p:txBody>
      </p:sp>
      <p:sp>
        <p:nvSpPr>
          <p:cNvPr id="15" name="Rectangle 14"/>
          <p:cNvSpPr/>
          <p:nvPr/>
        </p:nvSpPr>
        <p:spPr bwMode="auto">
          <a:xfrm>
            <a:off x="381000" y="2362200"/>
            <a:ext cx="6053328" cy="2221992"/>
          </a:xfrm>
          <a:prstGeom prst="rect">
            <a:avLst/>
          </a:prstGeom>
          <a:solidFill>
            <a:srgbClr val="50308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6" name="Subtitle 2"/>
          <p:cNvSpPr>
            <a:spLocks noGrp="1"/>
          </p:cNvSpPr>
          <p:nvPr>
            <p:ph type="subTitle" idx="1"/>
          </p:nvPr>
        </p:nvSpPr>
        <p:spPr>
          <a:xfrm>
            <a:off x="550840" y="5426822"/>
            <a:ext cx="5598586"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accent1"/>
                    </a:gs>
                    <a:gs pos="100000">
                      <a:schemeClr val="accent1"/>
                    </a:gs>
                  </a:gsLst>
                  <a:lin ang="5400000" scaled="0"/>
                </a:gradFill>
                <a:latin typeface="Segoe Light" pitchFamily="34" charset="0"/>
                <a:ea typeface="+mn-ea"/>
                <a:cs typeface="+mn-cs"/>
              </a:defRPr>
            </a:lvl1pPr>
          </a:lstStyle>
          <a:p>
            <a:pPr marL="0" lvl="0" indent="0" algn="l" defTabSz="685961" rtl="0" eaLnBrk="1" latinLnBrk="0" hangingPunct="1">
              <a:lnSpc>
                <a:spcPct val="90000"/>
              </a:lnSpc>
              <a:spcBef>
                <a:spcPts val="0"/>
              </a:spcBef>
              <a:buClr>
                <a:schemeClr val="tx2"/>
              </a:buClr>
              <a:buSzPct val="90000"/>
              <a:buFontTx/>
              <a:buNone/>
            </a:pPr>
            <a:r>
              <a:rPr lang="en-US" smtClean="0"/>
              <a:t>Click to edit Master subtitle style</a:t>
            </a:r>
            <a:endParaRPr lang="en-US" dirty="0"/>
          </a:p>
        </p:txBody>
      </p:sp>
      <p:sp>
        <p:nvSpPr>
          <p:cNvPr id="17" name="Text Placeholder 8"/>
          <p:cNvSpPr>
            <a:spLocks noGrp="1"/>
          </p:cNvSpPr>
          <p:nvPr>
            <p:ph type="body" sz="quarter" idx="10" hasCustomPrompt="1"/>
          </p:nvPr>
        </p:nvSpPr>
        <p:spPr>
          <a:xfrm>
            <a:off x="550863" y="5823667"/>
            <a:ext cx="5679569"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18" name="Text Placeholder 8"/>
          <p:cNvSpPr>
            <a:spLocks noGrp="1"/>
          </p:cNvSpPr>
          <p:nvPr>
            <p:ph type="body" sz="quarter" idx="11" hasCustomPrompt="1"/>
          </p:nvPr>
        </p:nvSpPr>
        <p:spPr>
          <a:xfrm>
            <a:off x="550864" y="6135082"/>
            <a:ext cx="5667056" cy="291118"/>
          </a:xfrm>
        </p:spPr>
        <p:txBody>
          <a:bodyPr/>
          <a:lstStyle>
            <a:lvl1pPr marL="0" indent="0">
              <a:spcBef>
                <a:spcPts val="0"/>
              </a:spcBef>
              <a:buFontTx/>
              <a:buNone/>
              <a:defRPr sz="2100">
                <a:solidFill>
                  <a:schemeClr val="tx1"/>
                </a:solidFill>
                <a:latin typeface="Segoe Light" pitchFamily="34" charset="0"/>
              </a:defRPr>
            </a:lvl1pPr>
          </a:lstStyle>
          <a:p>
            <a:r>
              <a:rPr lang="en-US" dirty="0" smtClean="0"/>
              <a:t>Click to edit Master subtitle style</a:t>
            </a:r>
            <a:endParaRPr lang="en-US" dirty="0"/>
          </a:p>
        </p:txBody>
      </p:sp>
      <p:sp>
        <p:nvSpPr>
          <p:cNvPr id="28" name="Title 1"/>
          <p:cNvSpPr>
            <a:spLocks noGrp="1"/>
          </p:cNvSpPr>
          <p:nvPr>
            <p:ph type="ctrTitle"/>
          </p:nvPr>
        </p:nvSpPr>
        <p:spPr>
          <a:xfrm>
            <a:off x="555738" y="2924048"/>
            <a:ext cx="4114800" cy="1098296"/>
          </a:xfrm>
        </p:spPr>
        <p:txBody>
          <a:bodyPr anchor="ctr" anchorCtr="0">
            <a:noAutofit/>
          </a:bodyPr>
          <a:lstStyle>
            <a:lvl1pPr>
              <a:lnSpc>
                <a:spcPct val="90000"/>
              </a:lnSpc>
              <a:tabLst>
                <a:tab pos="1504361" algn="l"/>
              </a:tabLst>
              <a:defRPr lang="en-US" sz="4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961" rtl="0" eaLnBrk="1" latinLnBrk="0" hangingPunct="1">
              <a:lnSpc>
                <a:spcPct val="90000"/>
              </a:lnSpc>
              <a:spcBef>
                <a:spcPct val="0"/>
              </a:spcBef>
              <a:buNone/>
            </a:pPr>
            <a:r>
              <a:rPr lang="en-US" dirty="0" smtClean="0"/>
              <a:t>Click to edit Master title style</a:t>
            </a:r>
            <a:endParaRPr lang="en-US" dirty="0"/>
          </a:p>
        </p:txBody>
      </p:sp>
      <p:sp>
        <p:nvSpPr>
          <p:cNvPr id="3" name="Text Placeholder 2"/>
          <p:cNvSpPr>
            <a:spLocks noGrp="1"/>
          </p:cNvSpPr>
          <p:nvPr>
            <p:ph type="body" sz="quarter" idx="12"/>
          </p:nvPr>
        </p:nvSpPr>
        <p:spPr>
          <a:xfrm>
            <a:off x="550863" y="4206875"/>
            <a:ext cx="4125912" cy="332399"/>
          </a:xfrm>
        </p:spPr>
        <p:txBody>
          <a:bodyPr/>
          <a:lstStyle>
            <a:lvl1pPr marL="0" indent="0">
              <a:buNone/>
              <a:defRPr sz="2400">
                <a:solidFill>
                  <a:schemeClr val="bg1"/>
                </a:solidFill>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15"/>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28"/>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28"/>
                                        </p:tgtEl>
                                        <p:attrNameLst>
                                          <p:attrName>ppt_x</p:attrName>
                                          <p:attrName>ppt_y</p:attrName>
                                        </p:attrNameLst>
                                      </p:cBhvr>
                                      <p:rCtr x="51483" y="-69"/>
                                    </p:animMotion>
                                  </p:childTnLst>
                                </p:cTn>
                              </p:par>
                              <p:par>
                                <p:cTn id="13" presetID="2" presetClass="entr" presetSubtype="2"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500"/>
                                  </p:stCondLst>
                                  <p:childTnLst>
                                    <p:animMotion origin="layout" path="M 4.93885E-6 3.7037E-6 L 1.09367 -0.00324 " pathEditMode="relative" rAng="0" ptsTypes="AA">
                                      <p:cBhvr>
                                        <p:cTn id="20" dur="750" spd="-100000" fill="hold"/>
                                        <p:tgtEl>
                                          <p:spTgt spid="16">
                                            <p:txEl>
                                              <p:pRg st="0" end="0"/>
                                            </p:txEl>
                                          </p:spTgt>
                                        </p:tgtEl>
                                        <p:attrNameLst>
                                          <p:attrName>ppt_x</p:attrName>
                                          <p:attrName>ppt_y</p:attrName>
                                        </p:attrNameLst>
                                      </p:cBhvr>
                                      <p:rCtr x="54684" y="-162"/>
                                    </p:animMotion>
                                  </p:childTnLst>
                                </p:cTn>
                              </p:par>
                              <p:par>
                                <p:cTn id="21" presetID="1" presetClass="entr" presetSubtype="0" fill="hold" grpId="0" nodeType="withEffect">
                                  <p:stCondLst>
                                    <p:cond delay="75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750"/>
                                  </p:stCondLst>
                                  <p:childTnLst>
                                    <p:animMotion origin="layout" path="M 1.66797E-6 7.40741E-7 L 1.14754 7.40741E-7 " pathEditMode="relative" rAng="0" ptsTypes="AA">
                                      <p:cBhvr>
                                        <p:cTn id="24" dur="750" spd="-100000" fill="hold"/>
                                        <p:tgtEl>
                                          <p:spTgt spid="17">
                                            <p:txEl>
                                              <p:pRg st="0" end="0"/>
                                            </p:txEl>
                                          </p:spTgt>
                                        </p:tgtEl>
                                        <p:attrNameLst>
                                          <p:attrName>ppt_x</p:attrName>
                                          <p:attrName>ppt_y</p:attrName>
                                        </p:attrNameLst>
                                      </p:cBhvr>
                                      <p:rCtr x="57377" y="0"/>
                                    </p:animMotion>
                                  </p:childTnLst>
                                </p:cTn>
                              </p:par>
                              <p:par>
                                <p:cTn id="25" presetID="1" presetClass="entr" presetSubtype="0" fill="hold" grpId="0" nodeType="withEffect">
                                  <p:stCondLst>
                                    <p:cond delay="10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42" presetClass="path" presetSubtype="0" decel="100000" fill="hold" grpId="1" nodeType="withEffect">
                                  <p:stCondLst>
                                    <p:cond delay="1000"/>
                                  </p:stCondLst>
                                  <p:childTnLst>
                                    <p:animMotion origin="layout" path="M 1.66797E-6 7.40741E-7 L 1.14754 7.40741E-7 " pathEditMode="relative" rAng="0" ptsTypes="AA">
                                      <p:cBhvr>
                                        <p:cTn id="28" dur="750" spd="-100000" fill="hold"/>
                                        <p:tgtEl>
                                          <p:spTgt spid="18">
                                            <p:txEl>
                                              <p:pRg st="0" end="0"/>
                                            </p:txEl>
                                          </p:spTgt>
                                        </p:tgtEl>
                                        <p:attrNameLst>
                                          <p:attrName>ppt_x</p:attrName>
                                          <p:attrName>ppt_y</p:attrName>
                                        </p:attrNameLst>
                                      </p:cBhvr>
                                      <p:rCtr x="57377" y="0"/>
                                    </p:animMotion>
                                  </p:childTnLst>
                                </p:cTn>
                              </p:par>
                              <p:par>
                                <p:cTn id="29" presetID="1"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childTnLst>
                                </p:cTn>
                              </p:par>
                              <p:par>
                                <p:cTn id="31" presetID="42" presetClass="path" presetSubtype="0" decel="100000" fill="hold" grpId="1" nodeType="withEffect">
                                  <p:stCondLst>
                                    <p:cond delay="800"/>
                                  </p:stCondLst>
                                  <p:childTnLst>
                                    <p:animMotion origin="layout" path="M 2.20661E-6 -4.07407E-6 L 1.02966 -0.00115 " pathEditMode="relative" rAng="0" ptsTypes="AA">
                                      <p:cBhvr>
                                        <p:cTn id="32" dur="750" spd="-100000" fill="hold"/>
                                        <p:tgtEl>
                                          <p:spTgt spid="14"/>
                                        </p:tgtEl>
                                        <p:attrNameLst>
                                          <p:attrName>ppt_x</p:attrName>
                                          <p:attrName>ppt_y</p:attrName>
                                        </p:attrNameLst>
                                      </p:cBhvr>
                                      <p:rCtr x="51483" y="-69"/>
                                    </p:animMotion>
                                  </p:childTnLst>
                                </p:cTn>
                              </p:par>
                              <p:par>
                                <p:cTn id="33" presetID="1" presetClass="entr" presetSubtype="0" fill="hold" grpId="1" nodeType="withEffect">
                                  <p:stCondLst>
                                    <p:cond delay="80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decel="100000" fill="hold" grpId="2" nodeType="withEffect">
                                  <p:stCondLst>
                                    <p:cond delay="800"/>
                                  </p:stCondLst>
                                  <p:childTnLst>
                                    <p:animMotion origin="layout" path="M 2.5553E-6 -4.07407E-6 L 1.03604 -0.00115 " pathEditMode="relative" rAng="0" ptsTypes="AA">
                                      <p:cBhvr>
                                        <p:cTn id="36" dur="750" spd="-100000" fill="hold"/>
                                        <p:tgtEl>
                                          <p:spTgt spid="13"/>
                                        </p:tgtEl>
                                        <p:attrNameLst>
                                          <p:attrName>ppt_x</p:attrName>
                                          <p:attrName>ppt_y</p:attrName>
                                        </p:attrNameLst>
                                      </p:cBhvr>
                                      <p:rCtr x="517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p:bldP spid="14" grpId="1"/>
      <p:bldP spid="15" grpId="0" animBg="1"/>
      <p:bldP spid="15" grpId="1" animBg="1"/>
      <p:bldP spid="15" grpId="2" animBg="1"/>
      <p:bldP spid="16" grpId="0" build="p">
        <p:tmplLst>
          <p:tmpl lvl="1">
            <p:tnLst>
              <p:par>
                <p:cTn presetID="1"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6"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16"/>
                        </p:tgtEl>
                        <p:attrNameLst>
                          <p:attrName>ppt_x</p:attrName>
                          <p:attrName>ppt_y</p:attrName>
                        </p:attrNameLst>
                      </p:cBhvr>
                      <p:rCtr x="54684" y="-162"/>
                    </p:animMotion>
                  </p:childTnLst>
                </p:cTn>
              </p:par>
            </p:tnLst>
          </p:tmpl>
        </p:tmplLst>
      </p:bldP>
      <p:bldP spid="17" grpId="0" build="p">
        <p:tmplLst>
          <p:tmpl lvl="1">
            <p:tnLst>
              <p:par>
                <p:cTn presetID="1" presetClass="entr" presetSubtype="0" fill="hold" nodeType="withEffect">
                  <p:stCondLst>
                    <p:cond delay="75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7"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17"/>
                        </p:tgtEl>
                        <p:attrNameLst>
                          <p:attrName>ppt_x</p:attrName>
                          <p:attrName>ppt_y</p:attrName>
                        </p:attrNameLst>
                      </p:cBhvr>
                      <p:rCtr x="57377" y="0"/>
                    </p:animMotion>
                  </p:childTnLst>
                </p:cTn>
              </p:par>
            </p:tnLst>
          </p:tmpl>
        </p:tmplLst>
      </p:bldP>
      <p:bldP spid="18" grpId="0" build="p">
        <p:tmplLst>
          <p:tmpl lvl="1">
            <p:tnLst>
              <p:par>
                <p:cTn presetID="1"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8"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18"/>
                        </p:tgtEl>
                        <p:attrNameLst>
                          <p:attrName>ppt_x</p:attrName>
                          <p:attrName>ppt_y</p:attrName>
                        </p:attrNameLst>
                      </p:cBhvr>
                      <p:rCtr x="57377" y="0"/>
                    </p:animMotion>
                  </p:childTnLst>
                </p:cTn>
              </p:par>
            </p:tnLst>
          </p:tmpl>
        </p:tmplLst>
      </p:bldP>
      <p:bldP spid="28" grpId="0"/>
      <p:bldP spid="28" grpId="1"/>
      <p:bldP spid="3" grpId="0" build="p">
        <p:tmplLst>
          <p:tmpl lvl="1">
            <p:tnLst>
              <p:par>
                <p:cTn presetID="2" presetClass="entr" presetSubtype="2"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6053"/>
            <a:ext cx="6994362" cy="1523494"/>
          </a:xfrm>
        </p:spPr>
        <p:txBody>
          <a:bodyPr anchor="ctr" anchorCtr="0">
            <a:no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5145090"/>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1000" y="2362200"/>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10000" b="0" i="0" u="none" strike="noStrike" kern="1200" cap="none" spc="-150" normalizeH="0" baseline="0" noProof="0" dirty="0" smtClean="0">
                <a:ln w="11430"/>
                <a:solidFill>
                  <a:srgbClr val="50308F"/>
                </a:solidFill>
                <a:effectLst/>
                <a:uLnTx/>
                <a:uFillTx/>
                <a:latin typeface="Segoe Light" pitchFamily="34" charset="0"/>
                <a:ea typeface="+mn-ea"/>
                <a:cs typeface="+mn-cs"/>
              </a:defRPr>
            </a:lvl1pPr>
          </a:lstStyle>
          <a:p>
            <a:pPr lvl="0"/>
            <a:r>
              <a:rPr lang="en-US" dirty="0" smtClean="0"/>
              <a:t>Demo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1371600"/>
            <a:ext cx="8363938" cy="4832092"/>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4320000"/>
            <a:ext cx="8363938" cy="1944000"/>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
        <p:nvSpPr>
          <p:cNvPr id="6" name="Text Placeholder 5"/>
          <p:cNvSpPr>
            <a:spLocks noGrp="1"/>
          </p:cNvSpPr>
          <p:nvPr>
            <p:ph type="body" sz="quarter" idx="11"/>
          </p:nvPr>
        </p:nvSpPr>
        <p:spPr>
          <a:xfrm>
            <a:off x="346841" y="1403350"/>
            <a:ext cx="8403021" cy="2130565"/>
          </a:xfrm>
          <a:solidFill>
            <a:schemeClr val="bg2"/>
          </a:solidFill>
          <a:ln>
            <a:solidFill>
              <a:schemeClr val="accent1"/>
            </a:solidFill>
          </a:ln>
        </p:spPr>
        <p:txBody>
          <a:bodyPr lIns="72000" tIns="72000" rIns="72000" bIns="72000"/>
          <a:lstStyle>
            <a:lvl1pPr marL="0" indent="0">
              <a:buNone/>
              <a:defRPr sz="2400" baseline="0">
                <a:solidFill>
                  <a:srgbClr val="000000"/>
                </a:solidFill>
                <a:latin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80666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31800"/>
            <a:ext cx="8363938" cy="664797"/>
          </a:xfrm>
          <a:prstGeom prst="rect">
            <a:avLst/>
          </a:prstGeom>
        </p:spPr>
        <p:txBody>
          <a:bodyPr vert="horz" wrap="square" lIns="0" tIns="0" rIns="0" bIns="0" rtlCol="0" anchor="t">
            <a:spAutoFit/>
          </a:bodyPr>
          <a:lstStyle/>
          <a:p>
            <a:r>
              <a:rPr lang="en-US" dirty="0" smtClean="0"/>
              <a:t>Master title style</a:t>
            </a:r>
            <a:endParaRPr lang="en-US" dirty="0"/>
          </a:p>
        </p:txBody>
      </p:sp>
      <p:sp>
        <p:nvSpPr>
          <p:cNvPr id="3" name="Text Placeholder 2"/>
          <p:cNvSpPr>
            <a:spLocks noGrp="1"/>
          </p:cNvSpPr>
          <p:nvPr>
            <p:ph type="body" idx="1"/>
          </p:nvPr>
        </p:nvSpPr>
        <p:spPr>
          <a:xfrm>
            <a:off x="381000" y="1447800"/>
            <a:ext cx="8363937" cy="212365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1" y="6420022"/>
            <a:ext cx="695326" cy="323678"/>
          </a:xfrm>
          <a:prstGeom prst="rect">
            <a:avLst/>
          </a:prstGeom>
        </p:spPr>
        <p:txBody>
          <a:bodyPr vert="horz" lIns="0" tIns="0" rIns="0" bIns="0" rtlCol="0" anchor="ctr"/>
          <a:lstStyle>
            <a:lvl1pPr algn="r">
              <a:defRPr sz="900">
                <a:solidFill>
                  <a:srgbClr val="50308F"/>
                </a:solidFill>
              </a:defRPr>
            </a:lvl1pPr>
          </a:lstStyle>
          <a:p>
            <a:fld id="{271031BA-9959-4FE2-909F-37D65262A7B4}" type="slidenum">
              <a:rPr lang="en-US" smtClean="0"/>
              <a:pPr/>
              <a:t>‹#›</a:t>
            </a:fld>
            <a:endParaRPr lang="en-US" dirty="0"/>
          </a:p>
        </p:txBody>
      </p:sp>
      <p:sp>
        <p:nvSpPr>
          <p:cNvPr id="5" name="TextBox 4"/>
          <p:cNvSpPr txBox="1"/>
          <p:nvPr/>
        </p:nvSpPr>
        <p:spPr>
          <a:xfrm>
            <a:off x="5788049" y="6420022"/>
            <a:ext cx="3049347" cy="230832"/>
          </a:xfrm>
          <a:prstGeom prst="rect">
            <a:avLst/>
          </a:prstGeom>
          <a:noFill/>
        </p:spPr>
        <p:txBody>
          <a:bodyPr wrap="square" rtlCol="0">
            <a:spAutoFit/>
          </a:bodyPr>
          <a:lstStyle/>
          <a:p>
            <a:pPr algn="r"/>
            <a:r>
              <a:rPr lang="en-US" sz="900" dirty="0" smtClean="0">
                <a:solidFill>
                  <a:srgbClr val="50308F"/>
                </a:solidFill>
                <a:latin typeface="Segoe"/>
                <a:cs typeface="Segoe"/>
              </a:rPr>
              <a:t>Kinect for Windows SDK</a:t>
            </a:r>
            <a:endParaRPr lang="en-US" sz="900" dirty="0">
              <a:solidFill>
                <a:srgbClr val="50308F"/>
              </a:solidFill>
              <a:latin typeface="Segoe"/>
              <a:cs typeface="Segoe"/>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7" r:id="rId3"/>
    <p:sldLayoutId id="2147483791"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baseline="0" dirty="0" smtClean="0">
          <a:ln w="3175">
            <a:noFill/>
          </a:ln>
          <a:solidFill>
            <a:srgbClr val="50308F"/>
          </a:solidFill>
          <a:effectLst/>
          <a:latin typeface="Segoe Light" pitchFamily="34" charset="0"/>
          <a:ea typeface="+mn-ea"/>
          <a:cs typeface="Arial" charset="0"/>
        </a:defRPr>
      </a:lvl1pPr>
    </p:titleStyle>
    <p:body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600" kern="1200" spc="-150">
          <a:gradFill>
            <a:gsLst>
              <a:gs pos="0">
                <a:srgbClr val="737373"/>
              </a:gs>
              <a:gs pos="86000">
                <a:srgbClr val="737373"/>
              </a:gs>
            </a:gsLst>
            <a:lin ang="5400000" scaled="0"/>
          </a:gradFill>
          <a:latin typeface="Segoe Light" pitchFamily="34"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a:gradFill>
            <a:gsLst>
              <a:gs pos="0">
                <a:srgbClr val="737373"/>
              </a:gs>
              <a:gs pos="86000">
                <a:srgbClr val="737373"/>
              </a:gs>
            </a:gsLst>
            <a:lin ang="5400000" scaled="0"/>
          </a:gradFill>
          <a:latin typeface="Segoe Light" pitchFamily="34"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400" kern="1200" spc="-150">
          <a:gradFill>
            <a:gsLst>
              <a:gs pos="0">
                <a:srgbClr val="737373"/>
              </a:gs>
              <a:gs pos="86000">
                <a:srgbClr val="737373"/>
              </a:gs>
            </a:gsLst>
            <a:lin ang="5400000" scaled="0"/>
          </a:gradFill>
          <a:latin typeface="Segoe Light" pitchFamily="34"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Section 3.3</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2" name="Title 1"/>
          <p:cNvSpPr>
            <a:spLocks noGrp="1"/>
          </p:cNvSpPr>
          <p:nvPr>
            <p:ph type="ctrTitle"/>
          </p:nvPr>
        </p:nvSpPr>
        <p:spPr>
          <a:xfrm>
            <a:off x="555738" y="2924048"/>
            <a:ext cx="5201250" cy="1098296"/>
          </a:xfrm>
        </p:spPr>
        <p:txBody>
          <a:bodyPr/>
          <a:lstStyle/>
          <a:p>
            <a:r>
              <a:rPr lang="en-GB" dirty="0" smtClean="0"/>
              <a:t>Kinect Natural User Interfaces</a:t>
            </a:r>
            <a:endParaRPr lang="en-GB" dirty="0"/>
          </a:p>
        </p:txBody>
      </p:sp>
      <p:sp>
        <p:nvSpPr>
          <p:cNvPr id="6" name="Text Placeholder 5"/>
          <p:cNvSpPr>
            <a:spLocks noGrp="1"/>
          </p:cNvSpPr>
          <p:nvPr>
            <p:ph type="body" sz="quarter" idx="12"/>
          </p:nvPr>
        </p:nvSpPr>
        <p:spPr/>
        <p:txBody>
          <a:bodyPr/>
          <a:lstStyle/>
          <a:p>
            <a:r>
              <a:rPr lang="en-GB" dirty="0" smtClean="0"/>
              <a:t>Adding Voice Response</a:t>
            </a:r>
            <a:endParaRPr lang="en-GB" dirty="0"/>
          </a:p>
        </p:txBody>
      </p:sp>
    </p:spTree>
    <p:extLst>
      <p:ext uri="{BB962C8B-B14F-4D97-AF65-F5344CB8AC3E}">
        <p14:creationId xmlns:p14="http://schemas.microsoft.com/office/powerpoint/2010/main" val="427296024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Searching recognizers</a:t>
            </a:r>
            <a:endParaRPr lang="en-GB" dirty="0"/>
          </a:p>
        </p:txBody>
      </p:sp>
      <p:sp>
        <p:nvSpPr>
          <p:cNvPr id="6" name="Content Placeholder 5"/>
          <p:cNvSpPr>
            <a:spLocks noGrp="1"/>
          </p:cNvSpPr>
          <p:nvPr>
            <p:ph idx="1"/>
          </p:nvPr>
        </p:nvSpPr>
        <p:spPr>
          <a:xfrm>
            <a:off x="380770" y="3927423"/>
            <a:ext cx="8363938" cy="2105192"/>
          </a:xfrm>
        </p:spPr>
        <p:txBody>
          <a:bodyPr/>
          <a:lstStyle/>
          <a:p>
            <a:r>
              <a:rPr lang="en-GB" dirty="0" smtClean="0"/>
              <a:t>The </a:t>
            </a:r>
            <a:r>
              <a:rPr lang="en-GB" sz="3200" dirty="0" err="1">
                <a:solidFill>
                  <a:srgbClr val="2B91AF"/>
                </a:solidFill>
                <a:latin typeface="Consolas"/>
              </a:rPr>
              <a:t>SpeechRecognitionEngine</a:t>
            </a:r>
            <a:r>
              <a:rPr lang="en-GB" sz="3200" dirty="0" smtClean="0"/>
              <a:t> </a:t>
            </a:r>
            <a:r>
              <a:rPr lang="en-GB" dirty="0" smtClean="0"/>
              <a:t>class provides a list of installed recognisers to search through</a:t>
            </a:r>
          </a:p>
          <a:p>
            <a:r>
              <a:rPr lang="en-GB" dirty="0" smtClean="0"/>
              <a:t>If new recognisers are installed they will be visible on this list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10</a:t>
            </a:fld>
            <a:endParaRPr lang="en-US" dirty="0"/>
          </a:p>
        </p:txBody>
      </p:sp>
      <p:sp>
        <p:nvSpPr>
          <p:cNvPr id="7" name="Text Placeholder 6"/>
          <p:cNvSpPr>
            <a:spLocks noGrp="1"/>
          </p:cNvSpPr>
          <p:nvPr>
            <p:ph type="body" sz="quarter" idx="11"/>
          </p:nvPr>
        </p:nvSpPr>
        <p:spPr>
          <a:xfrm>
            <a:off x="346841" y="1403350"/>
            <a:ext cx="8403021" cy="2361398"/>
          </a:xfrm>
        </p:spPr>
        <p:txBody>
          <a:bodyPr/>
          <a:lstStyle/>
          <a:p>
            <a:r>
              <a:rPr lang="en-GB" dirty="0" err="1">
                <a:solidFill>
                  <a:srgbClr val="0000FF"/>
                </a:solidFill>
                <a:latin typeface="Consolas"/>
              </a:rPr>
              <a:t>foreach</a:t>
            </a:r>
            <a:r>
              <a:rPr lang="en-GB" dirty="0">
                <a:solidFill>
                  <a:prstClr val="black"/>
                </a:solidFill>
                <a:latin typeface="Consolas"/>
              </a:rPr>
              <a:t> (</a:t>
            </a:r>
            <a:r>
              <a:rPr lang="en-GB" dirty="0" err="1">
                <a:solidFill>
                  <a:srgbClr val="2B91AF"/>
                </a:solidFill>
                <a:latin typeface="Consolas"/>
              </a:rPr>
              <a:t>RecognizerInfo</a:t>
            </a:r>
            <a:r>
              <a:rPr lang="en-GB" dirty="0">
                <a:solidFill>
                  <a:prstClr val="black"/>
                </a:solidFill>
                <a:latin typeface="Consolas"/>
              </a:rPr>
              <a:t> </a:t>
            </a:r>
            <a:r>
              <a:rPr lang="en-GB" dirty="0" err="1">
                <a:solidFill>
                  <a:prstClr val="black"/>
                </a:solidFill>
                <a:latin typeface="Consolas"/>
              </a:rPr>
              <a:t>recInfo</a:t>
            </a:r>
            <a:r>
              <a:rPr lang="en-GB" dirty="0">
                <a:solidFill>
                  <a:prstClr val="black"/>
                </a:solidFill>
                <a:latin typeface="Consolas"/>
              </a:rPr>
              <a:t> </a:t>
            </a:r>
            <a:r>
              <a:rPr lang="en-GB" dirty="0">
                <a:solidFill>
                  <a:srgbClr val="0000FF"/>
                </a:solidFill>
                <a:latin typeface="Consolas"/>
              </a:rPr>
              <a:t>in</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SpeechRecognitionEngine</a:t>
            </a:r>
            <a:r>
              <a:rPr lang="en-GB" dirty="0" err="1" smtClean="0">
                <a:solidFill>
                  <a:prstClr val="black"/>
                </a:solidFill>
                <a:latin typeface="Consolas"/>
              </a:rPr>
              <a:t>.InstalledRecognizers</a:t>
            </a:r>
            <a:r>
              <a:rPr lang="en-GB" dirty="0">
                <a:solidFill>
                  <a:prstClr val="black"/>
                </a:solidFill>
                <a:latin typeface="Consolas"/>
              </a:rPr>
              <a:t>())</a:t>
            </a:r>
          </a:p>
          <a:p>
            <a:r>
              <a:rPr lang="en-GB" dirty="0">
                <a:solidFill>
                  <a:prstClr val="black"/>
                </a:solidFill>
                <a:latin typeface="Consolas"/>
              </a:rPr>
              <a:t>{</a:t>
            </a:r>
          </a:p>
          <a:p>
            <a:r>
              <a:rPr lang="en-GB" dirty="0" smtClean="0">
                <a:solidFill>
                  <a:srgbClr val="008000"/>
                </a:solidFill>
                <a:latin typeface="Consolas"/>
              </a:rPr>
              <a:t>    // </a:t>
            </a:r>
            <a:r>
              <a:rPr lang="en-GB" dirty="0">
                <a:solidFill>
                  <a:srgbClr val="008000"/>
                </a:solidFill>
                <a:latin typeface="Consolas"/>
              </a:rPr>
              <a:t>look at each recognizer info value to find </a:t>
            </a:r>
            <a:r>
              <a:rPr lang="en-GB" dirty="0" smtClean="0">
                <a:solidFill>
                  <a:srgbClr val="008000"/>
                </a:solidFill>
                <a:latin typeface="Consolas"/>
              </a:rPr>
              <a:t/>
            </a:r>
            <a:br>
              <a:rPr lang="en-GB" dirty="0" smtClean="0">
                <a:solidFill>
                  <a:srgbClr val="008000"/>
                </a:solidFill>
                <a:latin typeface="Consolas"/>
              </a:rPr>
            </a:br>
            <a:r>
              <a:rPr lang="en-GB" dirty="0" smtClean="0">
                <a:solidFill>
                  <a:srgbClr val="008000"/>
                </a:solidFill>
                <a:latin typeface="Consolas"/>
              </a:rPr>
              <a:t>    // the </a:t>
            </a:r>
            <a:r>
              <a:rPr lang="en-GB" dirty="0">
                <a:solidFill>
                  <a:srgbClr val="008000"/>
                </a:solidFill>
                <a:latin typeface="Consolas"/>
              </a:rPr>
              <a:t>one that works for Kinect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4702333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0863" y="431800"/>
            <a:ext cx="8363938" cy="664797"/>
          </a:xfrm>
        </p:spPr>
        <p:txBody>
          <a:bodyPr/>
          <a:lstStyle/>
          <a:p>
            <a:r>
              <a:rPr lang="en-GB" dirty="0" smtClean="0"/>
              <a:t>Finding a Kinect recognizer</a:t>
            </a:r>
            <a:endParaRPr lang="en-GB" dirty="0"/>
          </a:p>
        </p:txBody>
      </p:sp>
      <p:sp>
        <p:nvSpPr>
          <p:cNvPr id="6" name="Content Placeholder 5"/>
          <p:cNvSpPr>
            <a:spLocks noGrp="1"/>
          </p:cNvSpPr>
          <p:nvPr>
            <p:ph idx="1"/>
          </p:nvPr>
        </p:nvSpPr>
        <p:spPr>
          <a:xfrm>
            <a:off x="380770" y="5111646"/>
            <a:ext cx="8363938" cy="997196"/>
          </a:xfrm>
        </p:spPr>
        <p:txBody>
          <a:bodyPr/>
          <a:lstStyle/>
          <a:p>
            <a:r>
              <a:rPr lang="en-GB" dirty="0" smtClean="0"/>
              <a:t>The recognizer info value provides a dictionary of </a:t>
            </a:r>
            <a:r>
              <a:rPr lang="en-GB" dirty="0" err="1">
                <a:latin typeface="Consolas" pitchFamily="49" charset="0"/>
                <a:cs typeface="Consolas" pitchFamily="49" charset="0"/>
              </a:rPr>
              <a:t>AdditionalInfo</a:t>
            </a:r>
            <a:r>
              <a:rPr lang="en-GB" dirty="0" smtClean="0"/>
              <a:t> values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11</a:t>
            </a:fld>
            <a:endParaRPr lang="en-US" dirty="0"/>
          </a:p>
        </p:txBody>
      </p:sp>
      <p:sp>
        <p:nvSpPr>
          <p:cNvPr id="7" name="Text Placeholder 6"/>
          <p:cNvSpPr>
            <a:spLocks noGrp="1"/>
          </p:cNvSpPr>
          <p:nvPr>
            <p:ph type="body" sz="quarter" idx="11"/>
          </p:nvPr>
        </p:nvSpPr>
        <p:spPr>
          <a:xfrm>
            <a:off x="346841" y="1403350"/>
            <a:ext cx="8403021" cy="3654059"/>
          </a:xfrm>
        </p:spPr>
        <p:txBody>
          <a:bodyPr/>
          <a:lstStyle/>
          <a:p>
            <a:r>
              <a:rPr lang="en-GB" dirty="0">
                <a:solidFill>
                  <a:srgbClr val="008000"/>
                </a:solidFill>
                <a:latin typeface="Consolas"/>
              </a:rPr>
              <a:t>// look </a:t>
            </a:r>
            <a:r>
              <a:rPr lang="en-GB" dirty="0" smtClean="0">
                <a:solidFill>
                  <a:srgbClr val="008000"/>
                </a:solidFill>
                <a:latin typeface="Consolas"/>
              </a:rPr>
              <a:t>for a recognizer that </a:t>
            </a:r>
            <a:r>
              <a:rPr lang="en-GB" dirty="0">
                <a:solidFill>
                  <a:srgbClr val="008000"/>
                </a:solidFill>
                <a:latin typeface="Consolas"/>
              </a:rPr>
              <a:t>works </a:t>
            </a:r>
            <a:r>
              <a:rPr lang="en-GB" dirty="0" smtClean="0">
                <a:solidFill>
                  <a:srgbClr val="008000"/>
                </a:solidFill>
                <a:latin typeface="Consolas"/>
              </a:rPr>
              <a:t>with </a:t>
            </a:r>
            <a:r>
              <a:rPr lang="en-GB" dirty="0">
                <a:solidFill>
                  <a:srgbClr val="008000"/>
                </a:solidFill>
                <a:latin typeface="Consolas"/>
              </a:rPr>
              <a:t>Kinect</a:t>
            </a:r>
            <a:endParaRPr lang="en-GB" dirty="0">
              <a:solidFill>
                <a:prstClr val="black"/>
              </a:solidFill>
              <a:latin typeface="Consolas"/>
            </a:endParaRP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recInfo.AdditionalInfo.ContainsKey</a:t>
            </a:r>
            <a:r>
              <a:rPr lang="en-GB" dirty="0">
                <a:solidFill>
                  <a:prstClr val="black"/>
                </a:solidFill>
                <a:latin typeface="Consolas"/>
              </a:rPr>
              <a:t>(</a:t>
            </a:r>
            <a:r>
              <a:rPr lang="en-GB" dirty="0">
                <a:solidFill>
                  <a:srgbClr val="A31515"/>
                </a:solidFill>
                <a:latin typeface="Consolas"/>
              </a:rPr>
              <a:t>"Kinect"</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string</a:t>
            </a:r>
            <a:r>
              <a:rPr lang="en-GB" dirty="0">
                <a:solidFill>
                  <a:prstClr val="black"/>
                </a:solidFill>
                <a:latin typeface="Consolas"/>
              </a:rPr>
              <a:t> details = </a:t>
            </a:r>
            <a:r>
              <a:rPr lang="en-GB" dirty="0" err="1">
                <a:solidFill>
                  <a:prstClr val="black"/>
                </a:solidFill>
                <a:latin typeface="Consolas"/>
              </a:rPr>
              <a:t>recInfo.AdditionalInfo</a:t>
            </a:r>
            <a:r>
              <a:rPr lang="en-GB" dirty="0">
                <a:solidFill>
                  <a:prstClr val="black"/>
                </a:solidFill>
                <a:latin typeface="Consolas"/>
              </a:rPr>
              <a:t>[</a:t>
            </a:r>
            <a:r>
              <a:rPr lang="en-GB" dirty="0">
                <a:solidFill>
                  <a:srgbClr val="A31515"/>
                </a:solidFill>
                <a:latin typeface="Consolas"/>
              </a:rPr>
              <a:t>"Kinect"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(details == </a:t>
            </a:r>
            <a:r>
              <a:rPr lang="en-GB" dirty="0">
                <a:solidFill>
                  <a:srgbClr val="A31515"/>
                </a:solidFill>
                <a:latin typeface="Consolas"/>
              </a:rPr>
              <a:t>"True"</a:t>
            </a:r>
            <a:r>
              <a:rPr lang="en-GB" dirty="0">
                <a:solidFill>
                  <a:prstClr val="black"/>
                </a:solidFill>
                <a:latin typeface="Consolas"/>
              </a:rPr>
              <a:t> &amp;&amp;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recInfo.Culture.Name</a:t>
            </a:r>
            <a:r>
              <a:rPr lang="en-GB" dirty="0" smtClean="0">
                <a:solidFill>
                  <a:prstClr val="black"/>
                </a:solidFill>
                <a:latin typeface="Consolas"/>
              </a:rPr>
              <a:t> </a:t>
            </a:r>
            <a:r>
              <a:rPr lang="en-GB" dirty="0">
                <a:solidFill>
                  <a:prstClr val="black"/>
                </a:solidFill>
                <a:latin typeface="Consolas"/>
              </a:rPr>
              <a:t>== </a:t>
            </a:r>
            <a:r>
              <a:rPr lang="en-GB" dirty="0">
                <a:solidFill>
                  <a:srgbClr val="A31515"/>
                </a:solidFill>
                <a:latin typeface="Consolas"/>
              </a:rPr>
              <a:t>"en-US</a:t>
            </a:r>
            <a:r>
              <a:rPr lang="en-GB" dirty="0" smtClean="0">
                <a:solidFill>
                  <a:srgbClr val="A31515"/>
                </a:solidFill>
                <a:latin typeface="Consolas"/>
              </a:rPr>
              <a:t>"</a:t>
            </a:r>
            <a:r>
              <a:rPr lang="en-GB" dirty="0" smtClean="0">
                <a:solidFill>
                  <a:prstClr val="black"/>
                </a:solidFill>
                <a:latin typeface="Consolas"/>
              </a:rPr>
              <a:t>) {</a:t>
            </a:r>
            <a:endParaRPr lang="en-GB" dirty="0">
              <a:solidFill>
                <a:prstClr val="black"/>
              </a:solidFill>
              <a:latin typeface="Consolas"/>
            </a:endParaRPr>
          </a:p>
          <a:p>
            <a:r>
              <a:rPr lang="en-GB" dirty="0">
                <a:solidFill>
                  <a:prstClr val="black"/>
                </a:solidFill>
                <a:latin typeface="Consolas"/>
              </a:rPr>
              <a:t>        </a:t>
            </a:r>
            <a:r>
              <a:rPr lang="en-GB" dirty="0">
                <a:solidFill>
                  <a:srgbClr val="008000"/>
                </a:solidFill>
                <a:latin typeface="Consolas"/>
              </a:rPr>
              <a:t>// If we get here we have found </a:t>
            </a:r>
            <a:r>
              <a:rPr lang="en-GB" dirty="0" smtClean="0">
                <a:solidFill>
                  <a:srgbClr val="008000"/>
                </a:solidFill>
                <a:latin typeface="Consolas"/>
              </a:rPr>
              <a:t>it</a:t>
            </a:r>
            <a:endParaRPr lang="en-GB" dirty="0">
              <a:solidFill>
                <a:prstClr val="black"/>
              </a:solidFill>
              <a:latin typeface="Consolas"/>
            </a:endParaRPr>
          </a:p>
          <a:p>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091789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0863" y="431800"/>
            <a:ext cx="8363938" cy="664797"/>
          </a:xfrm>
        </p:spPr>
        <p:txBody>
          <a:bodyPr/>
          <a:lstStyle/>
          <a:p>
            <a:r>
              <a:rPr lang="en-GB" dirty="0" smtClean="0"/>
              <a:t>Finding a Kinect recognizer</a:t>
            </a:r>
            <a:endParaRPr lang="en-GB" dirty="0"/>
          </a:p>
        </p:txBody>
      </p:sp>
      <p:sp>
        <p:nvSpPr>
          <p:cNvPr id="6" name="Content Placeholder 5"/>
          <p:cNvSpPr>
            <a:spLocks noGrp="1"/>
          </p:cNvSpPr>
          <p:nvPr>
            <p:ph idx="1"/>
          </p:nvPr>
        </p:nvSpPr>
        <p:spPr>
          <a:xfrm>
            <a:off x="380770" y="5111646"/>
            <a:ext cx="8363938" cy="997196"/>
          </a:xfrm>
        </p:spPr>
        <p:txBody>
          <a:bodyPr/>
          <a:lstStyle/>
          <a:p>
            <a:r>
              <a:rPr lang="en-GB" dirty="0" smtClean="0"/>
              <a:t>If this dictionary contains a Kinect entry the program can check that it is set to true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12</a:t>
            </a:fld>
            <a:endParaRPr lang="en-US" dirty="0"/>
          </a:p>
        </p:txBody>
      </p:sp>
      <p:sp>
        <p:nvSpPr>
          <p:cNvPr id="7" name="Text Placeholder 6"/>
          <p:cNvSpPr>
            <a:spLocks noGrp="1"/>
          </p:cNvSpPr>
          <p:nvPr>
            <p:ph type="body" sz="quarter" idx="11"/>
          </p:nvPr>
        </p:nvSpPr>
        <p:spPr>
          <a:xfrm>
            <a:off x="346841" y="1403350"/>
            <a:ext cx="8403021" cy="3654059"/>
          </a:xfrm>
        </p:spPr>
        <p:txBody>
          <a:bodyPr/>
          <a:lstStyle/>
          <a:p>
            <a:r>
              <a:rPr lang="en-GB" dirty="0">
                <a:solidFill>
                  <a:srgbClr val="008000"/>
                </a:solidFill>
                <a:latin typeface="Consolas"/>
              </a:rPr>
              <a:t>// look </a:t>
            </a:r>
            <a:r>
              <a:rPr lang="en-GB" dirty="0" smtClean="0">
                <a:solidFill>
                  <a:srgbClr val="008000"/>
                </a:solidFill>
                <a:latin typeface="Consolas"/>
              </a:rPr>
              <a:t>for a recognizer that </a:t>
            </a:r>
            <a:r>
              <a:rPr lang="en-GB" dirty="0">
                <a:solidFill>
                  <a:srgbClr val="008000"/>
                </a:solidFill>
                <a:latin typeface="Consolas"/>
              </a:rPr>
              <a:t>works </a:t>
            </a:r>
            <a:r>
              <a:rPr lang="en-GB" dirty="0" smtClean="0">
                <a:solidFill>
                  <a:srgbClr val="008000"/>
                </a:solidFill>
                <a:latin typeface="Consolas"/>
              </a:rPr>
              <a:t>with </a:t>
            </a:r>
            <a:r>
              <a:rPr lang="en-GB" dirty="0">
                <a:solidFill>
                  <a:srgbClr val="008000"/>
                </a:solidFill>
                <a:latin typeface="Consolas"/>
              </a:rPr>
              <a:t>Kinect</a:t>
            </a:r>
            <a:endParaRPr lang="en-GB" dirty="0">
              <a:solidFill>
                <a:prstClr val="black"/>
              </a:solidFill>
              <a:latin typeface="Consolas"/>
            </a:endParaRP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recInfo.AdditionalInfo.ContainsKey</a:t>
            </a:r>
            <a:r>
              <a:rPr lang="en-GB" dirty="0">
                <a:solidFill>
                  <a:prstClr val="black"/>
                </a:solidFill>
                <a:latin typeface="Consolas"/>
              </a:rPr>
              <a:t>(</a:t>
            </a:r>
            <a:r>
              <a:rPr lang="en-GB" dirty="0">
                <a:solidFill>
                  <a:srgbClr val="A31515"/>
                </a:solidFill>
                <a:latin typeface="Consolas"/>
              </a:rPr>
              <a:t>"Kinect"</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string</a:t>
            </a:r>
            <a:r>
              <a:rPr lang="en-GB" dirty="0">
                <a:solidFill>
                  <a:prstClr val="black"/>
                </a:solidFill>
                <a:latin typeface="Consolas"/>
              </a:rPr>
              <a:t> details = </a:t>
            </a:r>
            <a:r>
              <a:rPr lang="en-GB" dirty="0" err="1">
                <a:solidFill>
                  <a:prstClr val="black"/>
                </a:solidFill>
                <a:latin typeface="Consolas"/>
              </a:rPr>
              <a:t>recInfo.AdditionalInfo</a:t>
            </a:r>
            <a:r>
              <a:rPr lang="en-GB" dirty="0">
                <a:solidFill>
                  <a:prstClr val="black"/>
                </a:solidFill>
                <a:latin typeface="Consolas"/>
              </a:rPr>
              <a:t>[</a:t>
            </a:r>
            <a:r>
              <a:rPr lang="en-GB" dirty="0">
                <a:solidFill>
                  <a:srgbClr val="A31515"/>
                </a:solidFill>
                <a:latin typeface="Consolas"/>
              </a:rPr>
              <a:t>"Kinect"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(details == </a:t>
            </a:r>
            <a:r>
              <a:rPr lang="en-GB" dirty="0">
                <a:solidFill>
                  <a:srgbClr val="A31515"/>
                </a:solidFill>
                <a:latin typeface="Consolas"/>
              </a:rPr>
              <a:t>"True"</a:t>
            </a:r>
            <a:r>
              <a:rPr lang="en-GB" dirty="0">
                <a:solidFill>
                  <a:prstClr val="black"/>
                </a:solidFill>
                <a:latin typeface="Consolas"/>
              </a:rPr>
              <a:t> &amp;&amp;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recInfo.Culture.Name</a:t>
            </a:r>
            <a:r>
              <a:rPr lang="en-GB" dirty="0" smtClean="0">
                <a:solidFill>
                  <a:prstClr val="black"/>
                </a:solidFill>
                <a:latin typeface="Consolas"/>
              </a:rPr>
              <a:t> </a:t>
            </a:r>
            <a:r>
              <a:rPr lang="en-GB" dirty="0">
                <a:solidFill>
                  <a:prstClr val="black"/>
                </a:solidFill>
                <a:latin typeface="Consolas"/>
              </a:rPr>
              <a:t>== </a:t>
            </a:r>
            <a:r>
              <a:rPr lang="en-GB" dirty="0">
                <a:solidFill>
                  <a:srgbClr val="A31515"/>
                </a:solidFill>
                <a:latin typeface="Consolas"/>
              </a:rPr>
              <a:t>"en-US</a:t>
            </a:r>
            <a:r>
              <a:rPr lang="en-GB" dirty="0" smtClean="0">
                <a:solidFill>
                  <a:srgbClr val="A31515"/>
                </a:solidFill>
                <a:latin typeface="Consolas"/>
              </a:rPr>
              <a:t>"</a:t>
            </a:r>
            <a:r>
              <a:rPr lang="en-GB" dirty="0" smtClean="0">
                <a:solidFill>
                  <a:prstClr val="black"/>
                </a:solidFill>
                <a:latin typeface="Consolas"/>
              </a:rPr>
              <a:t>) {</a:t>
            </a:r>
            <a:endParaRPr lang="en-GB" dirty="0">
              <a:solidFill>
                <a:prstClr val="black"/>
              </a:solidFill>
              <a:latin typeface="Consolas"/>
            </a:endParaRPr>
          </a:p>
          <a:p>
            <a:r>
              <a:rPr lang="en-GB" dirty="0">
                <a:solidFill>
                  <a:prstClr val="black"/>
                </a:solidFill>
                <a:latin typeface="Consolas"/>
              </a:rPr>
              <a:t>        </a:t>
            </a:r>
            <a:r>
              <a:rPr lang="en-GB" dirty="0">
                <a:solidFill>
                  <a:srgbClr val="008000"/>
                </a:solidFill>
                <a:latin typeface="Consolas"/>
              </a:rPr>
              <a:t>// If we get here we have found </a:t>
            </a:r>
            <a:r>
              <a:rPr lang="en-GB" dirty="0" smtClean="0">
                <a:solidFill>
                  <a:srgbClr val="008000"/>
                </a:solidFill>
                <a:latin typeface="Consolas"/>
              </a:rPr>
              <a:t>it</a:t>
            </a:r>
            <a:endParaRPr lang="en-GB" dirty="0">
              <a:solidFill>
                <a:prstClr val="black"/>
              </a:solidFill>
              <a:latin typeface="Consolas"/>
            </a:endParaRPr>
          </a:p>
          <a:p>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p>
        </p:txBody>
      </p:sp>
      <p:sp>
        <p:nvSpPr>
          <p:cNvPr id="8" name="Rectangle 7"/>
          <p:cNvSpPr/>
          <p:nvPr/>
        </p:nvSpPr>
        <p:spPr bwMode="auto">
          <a:xfrm>
            <a:off x="1064298" y="1825262"/>
            <a:ext cx="6820528" cy="483224"/>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930426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0863" y="431800"/>
            <a:ext cx="8363938" cy="664797"/>
          </a:xfrm>
        </p:spPr>
        <p:txBody>
          <a:bodyPr/>
          <a:lstStyle/>
          <a:p>
            <a:r>
              <a:rPr lang="en-GB" dirty="0" smtClean="0"/>
              <a:t>Finding a Kinect recognizer</a:t>
            </a:r>
            <a:endParaRPr lang="en-GB" dirty="0"/>
          </a:p>
        </p:txBody>
      </p:sp>
      <p:sp>
        <p:nvSpPr>
          <p:cNvPr id="6" name="Content Placeholder 5"/>
          <p:cNvSpPr>
            <a:spLocks noGrp="1"/>
          </p:cNvSpPr>
          <p:nvPr>
            <p:ph idx="1"/>
          </p:nvPr>
        </p:nvSpPr>
        <p:spPr>
          <a:xfrm>
            <a:off x="380770" y="5111646"/>
            <a:ext cx="8363938" cy="997196"/>
          </a:xfrm>
        </p:spPr>
        <p:txBody>
          <a:bodyPr/>
          <a:lstStyle/>
          <a:p>
            <a:r>
              <a:rPr lang="en-GB" dirty="0" smtClean="0"/>
              <a:t>This test also checks that the recognizer can be used in the required culture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13</a:t>
            </a:fld>
            <a:endParaRPr lang="en-US" dirty="0"/>
          </a:p>
        </p:txBody>
      </p:sp>
      <p:sp>
        <p:nvSpPr>
          <p:cNvPr id="7" name="Text Placeholder 6"/>
          <p:cNvSpPr>
            <a:spLocks noGrp="1"/>
          </p:cNvSpPr>
          <p:nvPr>
            <p:ph type="body" sz="quarter" idx="11"/>
          </p:nvPr>
        </p:nvSpPr>
        <p:spPr>
          <a:xfrm>
            <a:off x="346841" y="1403350"/>
            <a:ext cx="8403021" cy="3654059"/>
          </a:xfrm>
        </p:spPr>
        <p:txBody>
          <a:bodyPr/>
          <a:lstStyle/>
          <a:p>
            <a:r>
              <a:rPr lang="en-GB" dirty="0">
                <a:solidFill>
                  <a:srgbClr val="008000"/>
                </a:solidFill>
                <a:latin typeface="Consolas"/>
              </a:rPr>
              <a:t>// look </a:t>
            </a:r>
            <a:r>
              <a:rPr lang="en-GB" dirty="0" smtClean="0">
                <a:solidFill>
                  <a:srgbClr val="008000"/>
                </a:solidFill>
                <a:latin typeface="Consolas"/>
              </a:rPr>
              <a:t>for a recognizer that </a:t>
            </a:r>
            <a:r>
              <a:rPr lang="en-GB" dirty="0">
                <a:solidFill>
                  <a:srgbClr val="008000"/>
                </a:solidFill>
                <a:latin typeface="Consolas"/>
              </a:rPr>
              <a:t>works </a:t>
            </a:r>
            <a:r>
              <a:rPr lang="en-GB" dirty="0" smtClean="0">
                <a:solidFill>
                  <a:srgbClr val="008000"/>
                </a:solidFill>
                <a:latin typeface="Consolas"/>
              </a:rPr>
              <a:t>with </a:t>
            </a:r>
            <a:r>
              <a:rPr lang="en-GB" dirty="0">
                <a:solidFill>
                  <a:srgbClr val="008000"/>
                </a:solidFill>
                <a:latin typeface="Consolas"/>
              </a:rPr>
              <a:t>Kinect</a:t>
            </a:r>
            <a:endParaRPr lang="en-GB" dirty="0">
              <a:solidFill>
                <a:prstClr val="black"/>
              </a:solidFill>
              <a:latin typeface="Consolas"/>
            </a:endParaRPr>
          </a:p>
          <a:p>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recInfo.AdditionalInfo.ContainsKey</a:t>
            </a:r>
            <a:r>
              <a:rPr lang="en-GB" dirty="0">
                <a:solidFill>
                  <a:prstClr val="black"/>
                </a:solidFill>
                <a:latin typeface="Consolas"/>
              </a:rPr>
              <a:t>(</a:t>
            </a:r>
            <a:r>
              <a:rPr lang="en-GB" dirty="0">
                <a:solidFill>
                  <a:srgbClr val="A31515"/>
                </a:solidFill>
                <a:latin typeface="Consolas"/>
              </a:rPr>
              <a:t>"Kinect"</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string</a:t>
            </a:r>
            <a:r>
              <a:rPr lang="en-GB" dirty="0">
                <a:solidFill>
                  <a:prstClr val="black"/>
                </a:solidFill>
                <a:latin typeface="Consolas"/>
              </a:rPr>
              <a:t> details = </a:t>
            </a:r>
            <a:r>
              <a:rPr lang="en-GB" dirty="0" err="1">
                <a:solidFill>
                  <a:prstClr val="black"/>
                </a:solidFill>
                <a:latin typeface="Consolas"/>
              </a:rPr>
              <a:t>recInfo.AdditionalInfo</a:t>
            </a:r>
            <a:r>
              <a:rPr lang="en-GB" dirty="0">
                <a:solidFill>
                  <a:prstClr val="black"/>
                </a:solidFill>
                <a:latin typeface="Consolas"/>
              </a:rPr>
              <a:t>[</a:t>
            </a:r>
            <a:r>
              <a:rPr lang="en-GB" dirty="0">
                <a:solidFill>
                  <a:srgbClr val="A31515"/>
                </a:solidFill>
                <a:latin typeface="Consolas"/>
              </a:rPr>
              <a:t>"Kinect"</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(details == </a:t>
            </a:r>
            <a:r>
              <a:rPr lang="en-GB" dirty="0">
                <a:solidFill>
                  <a:srgbClr val="A31515"/>
                </a:solidFill>
                <a:latin typeface="Consolas"/>
              </a:rPr>
              <a:t>"True"</a:t>
            </a:r>
            <a:r>
              <a:rPr lang="en-GB" dirty="0">
                <a:solidFill>
                  <a:prstClr val="black"/>
                </a:solidFill>
                <a:latin typeface="Consolas"/>
              </a:rPr>
              <a:t> &amp;&amp;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recInfo.Culture.Name</a:t>
            </a:r>
            <a:r>
              <a:rPr lang="en-GB" dirty="0" smtClean="0">
                <a:solidFill>
                  <a:prstClr val="black"/>
                </a:solidFill>
                <a:latin typeface="Consolas"/>
              </a:rPr>
              <a:t> </a:t>
            </a:r>
            <a:r>
              <a:rPr lang="en-GB" dirty="0">
                <a:solidFill>
                  <a:prstClr val="black"/>
                </a:solidFill>
                <a:latin typeface="Consolas"/>
              </a:rPr>
              <a:t>== </a:t>
            </a:r>
            <a:r>
              <a:rPr lang="en-GB" dirty="0">
                <a:solidFill>
                  <a:srgbClr val="A31515"/>
                </a:solidFill>
                <a:latin typeface="Consolas"/>
              </a:rPr>
              <a:t>"en-US</a:t>
            </a:r>
            <a:r>
              <a:rPr lang="en-GB" dirty="0" smtClean="0">
                <a:solidFill>
                  <a:srgbClr val="A31515"/>
                </a:solidFill>
                <a:latin typeface="Consolas"/>
              </a:rPr>
              <a:t>"</a:t>
            </a:r>
            <a:r>
              <a:rPr lang="en-GB" dirty="0" smtClean="0">
                <a:solidFill>
                  <a:prstClr val="black"/>
                </a:solidFill>
                <a:latin typeface="Consolas"/>
              </a:rPr>
              <a:t>) {</a:t>
            </a:r>
            <a:endParaRPr lang="en-GB" dirty="0">
              <a:solidFill>
                <a:prstClr val="black"/>
              </a:solidFill>
              <a:latin typeface="Consolas"/>
            </a:endParaRPr>
          </a:p>
          <a:p>
            <a:r>
              <a:rPr lang="en-GB" dirty="0">
                <a:solidFill>
                  <a:prstClr val="black"/>
                </a:solidFill>
                <a:latin typeface="Consolas"/>
              </a:rPr>
              <a:t>        </a:t>
            </a:r>
            <a:r>
              <a:rPr lang="en-GB" dirty="0">
                <a:solidFill>
                  <a:srgbClr val="008000"/>
                </a:solidFill>
                <a:latin typeface="Consolas"/>
              </a:rPr>
              <a:t>// If we get here we have found </a:t>
            </a:r>
            <a:r>
              <a:rPr lang="en-GB" dirty="0" smtClean="0">
                <a:solidFill>
                  <a:srgbClr val="008000"/>
                </a:solidFill>
                <a:latin typeface="Consolas"/>
              </a:rPr>
              <a:t>it</a:t>
            </a:r>
            <a:endParaRPr lang="en-GB" dirty="0">
              <a:solidFill>
                <a:prstClr val="black"/>
              </a:solidFill>
              <a:latin typeface="Consolas"/>
            </a:endParaRPr>
          </a:p>
          <a:p>
            <a:r>
              <a:rPr lang="en-GB" dirty="0" smtClean="0">
                <a:solidFill>
                  <a:prstClr val="black"/>
                </a:solidFill>
                <a:latin typeface="Consolas"/>
              </a:rPr>
              <a:t>    }</a:t>
            </a:r>
            <a:endParaRPr lang="en-GB" dirty="0">
              <a:solidFill>
                <a:prstClr val="black"/>
              </a:solidFill>
              <a:latin typeface="Consolas"/>
            </a:endParaRPr>
          </a:p>
          <a:p>
            <a:r>
              <a:rPr lang="en-GB" dirty="0" smtClean="0">
                <a:solidFill>
                  <a:prstClr val="black"/>
                </a:solidFill>
                <a:latin typeface="Consolas"/>
              </a:rPr>
              <a:t>}</a:t>
            </a:r>
            <a:endParaRPr lang="en-GB" dirty="0"/>
          </a:p>
        </p:txBody>
      </p:sp>
      <p:sp>
        <p:nvSpPr>
          <p:cNvPr id="8" name="Rectangle 7"/>
          <p:cNvSpPr/>
          <p:nvPr/>
        </p:nvSpPr>
        <p:spPr bwMode="auto">
          <a:xfrm>
            <a:off x="854436" y="2979505"/>
            <a:ext cx="6056030" cy="857978"/>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9654054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t>findKinectRecognizerInfo</a:t>
            </a:r>
            <a:r>
              <a:rPr lang="en-GB" dirty="0" smtClean="0"/>
              <a:t> method</a:t>
            </a:r>
            <a:endParaRPr lang="en-GB" dirty="0"/>
          </a:p>
        </p:txBody>
      </p:sp>
      <p:sp>
        <p:nvSpPr>
          <p:cNvPr id="6" name="Content Placeholder 5"/>
          <p:cNvSpPr>
            <a:spLocks noGrp="1"/>
          </p:cNvSpPr>
          <p:nvPr>
            <p:ph idx="1"/>
          </p:nvPr>
        </p:nvSpPr>
        <p:spPr/>
        <p:txBody>
          <a:bodyPr/>
          <a:lstStyle/>
          <a:p>
            <a:endParaRPr lang="en-GB"/>
          </a:p>
        </p:txBody>
      </p:sp>
      <p:sp>
        <p:nvSpPr>
          <p:cNvPr id="4" name="Slide Number Placeholder 3"/>
          <p:cNvSpPr>
            <a:spLocks noGrp="1"/>
          </p:cNvSpPr>
          <p:nvPr>
            <p:ph type="sldNum" sz="quarter" idx="10"/>
          </p:nvPr>
        </p:nvSpPr>
        <p:spPr/>
        <p:txBody>
          <a:bodyPr/>
          <a:lstStyle/>
          <a:p>
            <a:fld id="{271031BA-9959-4FE2-909F-37D65262A7B4}" type="slidenum">
              <a:rPr lang="en-US" smtClean="0"/>
              <a:pPr/>
              <a:t>14</a:t>
            </a:fld>
            <a:endParaRPr lang="en-US" dirty="0"/>
          </a:p>
        </p:txBody>
      </p:sp>
      <p:sp>
        <p:nvSpPr>
          <p:cNvPr id="7" name="Text Placeholder 6"/>
          <p:cNvSpPr>
            <a:spLocks noGrp="1"/>
          </p:cNvSpPr>
          <p:nvPr>
            <p:ph type="body" sz="quarter" idx="11"/>
          </p:nvPr>
        </p:nvSpPr>
        <p:spPr>
          <a:xfrm>
            <a:off x="346841" y="1223470"/>
            <a:ext cx="8403021" cy="5156009"/>
          </a:xfrm>
        </p:spPr>
        <p:txBody>
          <a:bodyPr/>
          <a:lstStyle/>
          <a:p>
            <a:r>
              <a:rPr lang="en-GB" sz="2200" dirty="0">
                <a:solidFill>
                  <a:srgbClr val="0000FF"/>
                </a:solidFill>
                <a:latin typeface="Consolas"/>
              </a:rPr>
              <a:t>private</a:t>
            </a:r>
            <a:r>
              <a:rPr lang="en-GB" sz="2200" dirty="0">
                <a:solidFill>
                  <a:prstClr val="black"/>
                </a:solidFill>
                <a:latin typeface="Consolas"/>
              </a:rPr>
              <a:t> </a:t>
            </a:r>
            <a:r>
              <a:rPr lang="en-GB" sz="2200" dirty="0" err="1">
                <a:solidFill>
                  <a:srgbClr val="2B91AF"/>
                </a:solidFill>
                <a:latin typeface="Consolas"/>
              </a:rPr>
              <a:t>RecognizerInfo</a:t>
            </a:r>
            <a:r>
              <a:rPr lang="en-GB" sz="2200" dirty="0">
                <a:solidFill>
                  <a:prstClr val="black"/>
                </a:solidFill>
                <a:latin typeface="Consolas"/>
              </a:rPr>
              <a:t> </a:t>
            </a:r>
            <a:r>
              <a:rPr lang="en-GB" sz="2200" dirty="0" err="1">
                <a:solidFill>
                  <a:prstClr val="black"/>
                </a:solidFill>
                <a:latin typeface="Consolas"/>
              </a:rPr>
              <a:t>findKinectRecognizerInfo</a:t>
            </a:r>
            <a:r>
              <a:rPr lang="en-GB" sz="2200" dirty="0">
                <a:solidFill>
                  <a:prstClr val="black"/>
                </a:solidFill>
                <a:latin typeface="Consolas"/>
              </a:rPr>
              <a:t>()</a:t>
            </a:r>
          </a:p>
          <a:p>
            <a:r>
              <a:rPr lang="en-GB" sz="2200" dirty="0" smtClean="0">
                <a:solidFill>
                  <a:prstClr val="black"/>
                </a:solidFill>
                <a:latin typeface="Consolas"/>
              </a:rPr>
              <a:t>{</a:t>
            </a:r>
            <a:endParaRPr lang="en-GB" sz="2200" dirty="0">
              <a:solidFill>
                <a:prstClr val="black"/>
              </a:solidFill>
              <a:latin typeface="Consolas"/>
            </a:endParaRPr>
          </a:p>
          <a:p>
            <a:r>
              <a:rPr lang="en-GB" sz="2200" dirty="0">
                <a:solidFill>
                  <a:prstClr val="black"/>
                </a:solidFill>
                <a:latin typeface="Consolas"/>
              </a:rPr>
              <a:t>    </a:t>
            </a:r>
            <a:r>
              <a:rPr lang="en-GB" sz="2200" dirty="0" err="1">
                <a:solidFill>
                  <a:srgbClr val="0000FF"/>
                </a:solidFill>
                <a:latin typeface="Consolas"/>
              </a:rPr>
              <a:t>foreach</a:t>
            </a:r>
            <a:r>
              <a:rPr lang="en-GB" sz="2200" dirty="0">
                <a:solidFill>
                  <a:prstClr val="black"/>
                </a:solidFill>
                <a:latin typeface="Consolas"/>
              </a:rPr>
              <a:t> (</a:t>
            </a:r>
            <a:r>
              <a:rPr lang="en-GB" sz="2200" dirty="0" err="1">
                <a:solidFill>
                  <a:srgbClr val="2B91AF"/>
                </a:solidFill>
                <a:latin typeface="Consolas"/>
              </a:rPr>
              <a:t>RecognizerInfo</a:t>
            </a:r>
            <a:r>
              <a:rPr lang="en-GB" sz="2200" dirty="0">
                <a:solidFill>
                  <a:prstClr val="black"/>
                </a:solidFill>
                <a:latin typeface="Consolas"/>
              </a:rPr>
              <a:t> </a:t>
            </a:r>
            <a:r>
              <a:rPr lang="en-GB" sz="2200" dirty="0" err="1">
                <a:solidFill>
                  <a:prstClr val="black"/>
                </a:solidFill>
                <a:latin typeface="Consolas"/>
              </a:rPr>
              <a:t>recInfo</a:t>
            </a:r>
            <a:r>
              <a:rPr lang="en-GB" sz="2200" dirty="0">
                <a:solidFill>
                  <a:prstClr val="black"/>
                </a:solidFill>
                <a:latin typeface="Consolas"/>
              </a:rPr>
              <a:t> </a:t>
            </a:r>
            <a:r>
              <a:rPr lang="en-GB" sz="2200" dirty="0">
                <a:solidFill>
                  <a:srgbClr val="0000FF"/>
                </a:solidFill>
                <a:latin typeface="Consolas"/>
              </a:rPr>
              <a:t>in</a:t>
            </a:r>
            <a:r>
              <a:rPr lang="en-GB" sz="2200" dirty="0">
                <a:solidFill>
                  <a:prstClr val="black"/>
                </a:solidFill>
                <a:latin typeface="Consolas"/>
              </a:rPr>
              <a:t>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srgbClr val="2B91AF"/>
                </a:solidFill>
                <a:latin typeface="Consolas"/>
              </a:rPr>
              <a:t>SpeechRecognitionEngine</a:t>
            </a:r>
            <a:r>
              <a:rPr lang="en-GB" sz="2200" dirty="0" err="1" smtClean="0">
                <a:solidFill>
                  <a:prstClr val="black"/>
                </a:solidFill>
                <a:latin typeface="Consolas"/>
              </a:rPr>
              <a:t>.InstalledRecognizers</a:t>
            </a:r>
            <a:r>
              <a:rPr lang="en-GB" sz="2200" dirty="0" smtClean="0">
                <a:solidFill>
                  <a:prstClr val="black"/>
                </a:solidFill>
                <a:latin typeface="Consolas"/>
              </a:rPr>
              <a:t>()) {</a:t>
            </a:r>
            <a:endParaRPr lang="en-GB" sz="2200" dirty="0">
              <a:solidFill>
                <a:prstClr val="black"/>
              </a:solidFill>
              <a:latin typeface="Consolas"/>
            </a:endParaRPr>
          </a:p>
          <a:p>
            <a:r>
              <a:rPr lang="en-GB" sz="2200" dirty="0" smtClean="0">
                <a:solidFill>
                  <a:srgbClr val="0000FF"/>
                </a:solidFill>
                <a:latin typeface="Consolas"/>
              </a:rPr>
              <a:t>    if</a:t>
            </a:r>
            <a:r>
              <a:rPr lang="en-GB" sz="2200" dirty="0" smtClean="0">
                <a:solidFill>
                  <a:prstClr val="black"/>
                </a:solidFill>
                <a:latin typeface="Consolas"/>
              </a:rPr>
              <a:t> </a:t>
            </a:r>
            <a:r>
              <a:rPr lang="en-GB" sz="2200" dirty="0">
                <a:solidFill>
                  <a:prstClr val="black"/>
                </a:solidFill>
                <a:latin typeface="Consolas"/>
              </a:rPr>
              <a:t>(</a:t>
            </a:r>
            <a:r>
              <a:rPr lang="en-GB" sz="2200" dirty="0" err="1">
                <a:solidFill>
                  <a:prstClr val="black"/>
                </a:solidFill>
                <a:latin typeface="Consolas"/>
              </a:rPr>
              <a:t>recInfo.AdditionalInfo.ContainsKey</a:t>
            </a:r>
            <a:r>
              <a:rPr lang="en-GB" sz="2200" dirty="0">
                <a:solidFill>
                  <a:prstClr val="black"/>
                </a:solidFill>
                <a:latin typeface="Consolas"/>
              </a:rPr>
              <a:t>(</a:t>
            </a:r>
            <a:r>
              <a:rPr lang="en-GB" sz="2200" dirty="0">
                <a:solidFill>
                  <a:srgbClr val="A31515"/>
                </a:solidFill>
                <a:latin typeface="Consolas"/>
              </a:rPr>
              <a:t>"Kinect</a:t>
            </a:r>
            <a:r>
              <a:rPr lang="en-GB" sz="2200" dirty="0" smtClean="0">
                <a:solidFill>
                  <a:srgbClr val="A31515"/>
                </a:solidFill>
                <a:latin typeface="Consolas"/>
              </a:rPr>
              <a:t>"</a:t>
            </a:r>
            <a:r>
              <a:rPr lang="en-GB" sz="2200" dirty="0" smtClean="0">
                <a:solidFill>
                  <a:prstClr val="black"/>
                </a:solidFill>
                <a:latin typeface="Consolas"/>
              </a:rPr>
              <a:t>)) {</a:t>
            </a:r>
            <a:endParaRPr lang="en-GB" sz="2200" dirty="0">
              <a:solidFill>
                <a:prstClr val="black"/>
              </a:solidFill>
              <a:latin typeface="Consolas"/>
            </a:endParaRPr>
          </a:p>
          <a:p>
            <a:r>
              <a:rPr lang="en-GB" sz="2200" dirty="0" smtClean="0">
                <a:solidFill>
                  <a:prstClr val="black"/>
                </a:solidFill>
                <a:latin typeface="Consolas"/>
              </a:rPr>
              <a:t>       </a:t>
            </a:r>
            <a:r>
              <a:rPr lang="en-GB" sz="2200" dirty="0">
                <a:solidFill>
                  <a:srgbClr val="0000FF"/>
                </a:solidFill>
                <a:latin typeface="Consolas"/>
              </a:rPr>
              <a:t>string</a:t>
            </a:r>
            <a:r>
              <a:rPr lang="en-GB" sz="2200" dirty="0">
                <a:solidFill>
                  <a:prstClr val="black"/>
                </a:solidFill>
                <a:latin typeface="Consolas"/>
              </a:rPr>
              <a:t> details = </a:t>
            </a:r>
            <a:r>
              <a:rPr lang="en-GB" sz="2200" dirty="0" err="1">
                <a:solidFill>
                  <a:prstClr val="black"/>
                </a:solidFill>
                <a:latin typeface="Consolas"/>
              </a:rPr>
              <a:t>recInfo.AdditionalInfo</a:t>
            </a:r>
            <a:r>
              <a:rPr lang="en-GB" sz="2200" dirty="0">
                <a:solidFill>
                  <a:prstClr val="black"/>
                </a:solidFill>
                <a:latin typeface="Consolas"/>
              </a:rPr>
              <a:t>[</a:t>
            </a:r>
            <a:r>
              <a:rPr lang="en-GB" sz="2200" dirty="0">
                <a:solidFill>
                  <a:srgbClr val="A31515"/>
                </a:solidFill>
                <a:latin typeface="Consolas"/>
              </a:rPr>
              <a:t>"Kinect"</a:t>
            </a:r>
            <a:r>
              <a:rPr lang="en-GB" sz="2200" dirty="0">
                <a:solidFill>
                  <a:prstClr val="black"/>
                </a:solidFill>
                <a:latin typeface="Consolas"/>
              </a:rPr>
              <a:t>];</a:t>
            </a:r>
          </a:p>
          <a:p>
            <a:r>
              <a:rPr lang="en-GB" sz="2200" dirty="0" smtClean="0">
                <a:solidFill>
                  <a:prstClr val="black"/>
                </a:solidFill>
                <a:latin typeface="Consolas"/>
              </a:rPr>
              <a:t>       </a:t>
            </a:r>
            <a:r>
              <a:rPr lang="en-GB" sz="2200" dirty="0">
                <a:solidFill>
                  <a:srgbClr val="0000FF"/>
                </a:solidFill>
                <a:latin typeface="Consolas"/>
              </a:rPr>
              <a:t>if</a:t>
            </a:r>
            <a:r>
              <a:rPr lang="en-GB" sz="2200" dirty="0">
                <a:solidFill>
                  <a:prstClr val="black"/>
                </a:solidFill>
                <a:latin typeface="Consolas"/>
              </a:rPr>
              <a:t> (details == </a:t>
            </a:r>
            <a:r>
              <a:rPr lang="en-GB" sz="2200" dirty="0">
                <a:solidFill>
                  <a:srgbClr val="A31515"/>
                </a:solidFill>
                <a:latin typeface="Consolas"/>
              </a:rPr>
              <a:t>"True"</a:t>
            </a:r>
            <a:r>
              <a:rPr lang="en-GB" sz="2200" dirty="0">
                <a:solidFill>
                  <a:prstClr val="black"/>
                </a:solidFill>
                <a:latin typeface="Consolas"/>
              </a:rPr>
              <a:t> &amp;&amp; </a:t>
            </a:r>
            <a:r>
              <a:rPr lang="en-GB" sz="2200" dirty="0" smtClean="0">
                <a:solidFill>
                  <a:prstClr val="black"/>
                </a:solidFill>
                <a:latin typeface="Consolas"/>
              </a:rPr>
              <a:t/>
            </a:r>
            <a:br>
              <a:rPr lang="en-GB" sz="2200" dirty="0" smtClean="0">
                <a:solidFill>
                  <a:prstClr val="black"/>
                </a:solidFill>
                <a:latin typeface="Consolas"/>
              </a:rPr>
            </a:br>
            <a:r>
              <a:rPr lang="en-GB" sz="2200" dirty="0" smtClean="0">
                <a:solidFill>
                  <a:prstClr val="black"/>
                </a:solidFill>
                <a:latin typeface="Consolas"/>
              </a:rPr>
              <a:t>           </a:t>
            </a:r>
            <a:r>
              <a:rPr lang="en-GB" sz="2200" dirty="0" err="1" smtClean="0">
                <a:solidFill>
                  <a:prstClr val="black"/>
                </a:solidFill>
                <a:latin typeface="Consolas"/>
              </a:rPr>
              <a:t>recInfo.Culture.Name</a:t>
            </a:r>
            <a:r>
              <a:rPr lang="en-GB" sz="2200" dirty="0" smtClean="0">
                <a:solidFill>
                  <a:prstClr val="black"/>
                </a:solidFill>
                <a:latin typeface="Consolas"/>
              </a:rPr>
              <a:t> </a:t>
            </a:r>
            <a:r>
              <a:rPr lang="en-GB" sz="2200" dirty="0">
                <a:solidFill>
                  <a:prstClr val="black"/>
                </a:solidFill>
                <a:latin typeface="Consolas"/>
              </a:rPr>
              <a:t>== </a:t>
            </a:r>
            <a:r>
              <a:rPr lang="en-GB" sz="2200" dirty="0">
                <a:solidFill>
                  <a:srgbClr val="A31515"/>
                </a:solidFill>
                <a:latin typeface="Consolas"/>
              </a:rPr>
              <a:t>"en-US</a:t>
            </a:r>
            <a:r>
              <a:rPr lang="en-GB" sz="2200" dirty="0" smtClean="0">
                <a:solidFill>
                  <a:srgbClr val="A31515"/>
                </a:solidFill>
                <a:latin typeface="Consolas"/>
              </a:rPr>
              <a:t>"</a:t>
            </a:r>
            <a:r>
              <a:rPr lang="en-GB" sz="2200" dirty="0" smtClean="0">
                <a:solidFill>
                  <a:prstClr val="black"/>
                </a:solidFill>
                <a:latin typeface="Consolas"/>
              </a:rPr>
              <a:t>)  </a:t>
            </a:r>
            <a:r>
              <a:rPr lang="en-GB" sz="2200" dirty="0">
                <a:solidFill>
                  <a:prstClr val="black"/>
                </a:solidFill>
                <a:latin typeface="Consolas"/>
              </a:rPr>
              <a:t>{</a:t>
            </a:r>
          </a:p>
          <a:p>
            <a:r>
              <a:rPr lang="en-GB" sz="2200" dirty="0" smtClean="0">
                <a:solidFill>
                  <a:srgbClr val="0000FF"/>
                </a:solidFill>
                <a:latin typeface="Consolas"/>
              </a:rPr>
              <a:t>                return</a:t>
            </a:r>
            <a:r>
              <a:rPr lang="en-GB" sz="2200" dirty="0" smtClean="0">
                <a:solidFill>
                  <a:prstClr val="black"/>
                </a:solidFill>
                <a:latin typeface="Consolas"/>
              </a:rPr>
              <a:t> </a:t>
            </a:r>
            <a:r>
              <a:rPr lang="en-GB" sz="2200" dirty="0" err="1">
                <a:solidFill>
                  <a:prstClr val="black"/>
                </a:solidFill>
                <a:latin typeface="Consolas"/>
              </a:rPr>
              <a:t>recInfo</a:t>
            </a:r>
            <a:r>
              <a:rPr lang="en-GB" sz="2200" dirty="0">
                <a:solidFill>
                  <a:prstClr val="black"/>
                </a:solidFill>
                <a:latin typeface="Consolas"/>
              </a:rPr>
              <a:t>;</a:t>
            </a:r>
          </a:p>
          <a:p>
            <a:r>
              <a:rPr lang="en-GB" sz="2200" dirty="0">
                <a:solidFill>
                  <a:prstClr val="black"/>
                </a:solidFill>
                <a:latin typeface="Consolas"/>
              </a:rPr>
              <a:t>        </a:t>
            </a:r>
            <a:r>
              <a:rPr lang="en-GB" sz="2200" dirty="0" smtClean="0">
                <a:solidFill>
                  <a:prstClr val="black"/>
                </a:solidFill>
                <a:latin typeface="Consolas"/>
              </a:rPr>
              <a:t>    }</a:t>
            </a:r>
            <a:endParaRPr lang="en-GB" sz="2200" dirty="0">
              <a:solidFill>
                <a:prstClr val="black"/>
              </a:solidFill>
              <a:latin typeface="Consolas"/>
            </a:endParaRPr>
          </a:p>
          <a:p>
            <a:r>
              <a:rPr lang="en-GB" sz="2200" dirty="0">
                <a:solidFill>
                  <a:prstClr val="black"/>
                </a:solidFill>
                <a:latin typeface="Consolas"/>
              </a:rPr>
              <a:t>    </a:t>
            </a:r>
            <a:r>
              <a:rPr lang="en-GB" sz="2200" dirty="0" smtClean="0">
                <a:solidFill>
                  <a:prstClr val="black"/>
                </a:solidFill>
                <a:latin typeface="Consolas"/>
              </a:rPr>
              <a:t>    }</a:t>
            </a:r>
            <a:endParaRPr lang="en-GB" sz="2200" dirty="0">
              <a:solidFill>
                <a:prstClr val="black"/>
              </a:solidFill>
              <a:latin typeface="Consolas"/>
            </a:endParaRPr>
          </a:p>
          <a:p>
            <a:r>
              <a:rPr lang="en-GB" sz="2200" dirty="0">
                <a:solidFill>
                  <a:prstClr val="black"/>
                </a:solidFill>
                <a:latin typeface="Consolas"/>
              </a:rPr>
              <a:t>    }</a:t>
            </a:r>
          </a:p>
          <a:p>
            <a:r>
              <a:rPr lang="en-GB" sz="2200" dirty="0">
                <a:solidFill>
                  <a:prstClr val="black"/>
                </a:solidFill>
                <a:latin typeface="Consolas"/>
              </a:rPr>
              <a:t>    </a:t>
            </a:r>
            <a:r>
              <a:rPr lang="en-GB" sz="2200" dirty="0">
                <a:solidFill>
                  <a:srgbClr val="0000FF"/>
                </a:solidFill>
                <a:latin typeface="Consolas"/>
              </a:rPr>
              <a:t>return</a:t>
            </a:r>
            <a:r>
              <a:rPr lang="en-GB" sz="2200" dirty="0">
                <a:solidFill>
                  <a:prstClr val="black"/>
                </a:solidFill>
                <a:latin typeface="Consolas"/>
              </a:rPr>
              <a:t> </a:t>
            </a:r>
            <a:r>
              <a:rPr lang="en-GB" sz="2200" dirty="0">
                <a:solidFill>
                  <a:srgbClr val="0000FF"/>
                </a:solidFill>
                <a:latin typeface="Consolas"/>
              </a:rPr>
              <a:t>null</a:t>
            </a:r>
            <a:r>
              <a:rPr lang="en-GB" sz="2200" dirty="0">
                <a:solidFill>
                  <a:prstClr val="black"/>
                </a:solidFill>
                <a:latin typeface="Consolas"/>
              </a:rPr>
              <a:t>;</a:t>
            </a:r>
          </a:p>
          <a:p>
            <a:r>
              <a:rPr lang="en-GB" sz="2200" dirty="0" smtClean="0">
                <a:solidFill>
                  <a:prstClr val="black"/>
                </a:solidFill>
                <a:latin typeface="Consolas"/>
              </a:rPr>
              <a:t>}</a:t>
            </a:r>
            <a:endParaRPr lang="en-GB" sz="2200" dirty="0"/>
          </a:p>
        </p:txBody>
      </p:sp>
    </p:spTree>
    <p:extLst>
      <p:ext uri="{BB962C8B-B14F-4D97-AF65-F5344CB8AC3E}">
        <p14:creationId xmlns:p14="http://schemas.microsoft.com/office/powerpoint/2010/main" val="9235865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the recognizer</a:t>
            </a:r>
            <a:endParaRPr lang="en-GB" dirty="0"/>
          </a:p>
        </p:txBody>
      </p:sp>
      <p:sp>
        <p:nvSpPr>
          <p:cNvPr id="3" name="Content Placeholder 2"/>
          <p:cNvSpPr>
            <a:spLocks noGrp="1"/>
          </p:cNvSpPr>
          <p:nvPr>
            <p:ph idx="1"/>
          </p:nvPr>
        </p:nvSpPr>
        <p:spPr>
          <a:xfrm>
            <a:off x="380770" y="2908092"/>
            <a:ext cx="8363938" cy="3213187"/>
          </a:xfrm>
        </p:spPr>
        <p:txBody>
          <a:bodyPr/>
          <a:lstStyle/>
          <a:p>
            <a:r>
              <a:rPr lang="en-GB" dirty="0" smtClean="0"/>
              <a:t>These statements find a Kinect recognizer and then make a new </a:t>
            </a:r>
            <a:r>
              <a:rPr lang="en-GB" sz="3200" dirty="0" err="1" smtClean="0">
                <a:latin typeface="Consolas" pitchFamily="49" charset="0"/>
                <a:cs typeface="Consolas" pitchFamily="49" charset="0"/>
              </a:rPr>
              <a:t>SpeechRecognitionEngine</a:t>
            </a:r>
            <a:r>
              <a:rPr lang="en-GB" dirty="0" smtClean="0"/>
              <a:t> from it</a:t>
            </a:r>
          </a:p>
          <a:p>
            <a:r>
              <a:rPr lang="en-GB" dirty="0" smtClean="0"/>
              <a:t>The statements above don’t do error checking</a:t>
            </a:r>
          </a:p>
          <a:p>
            <a:r>
              <a:rPr lang="en-GB" dirty="0" smtClean="0"/>
              <a:t>A proper program should check for a null recognizer being returned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15</a:t>
            </a:fld>
            <a:endParaRPr lang="en-US" dirty="0"/>
          </a:p>
        </p:txBody>
      </p:sp>
      <p:sp>
        <p:nvSpPr>
          <p:cNvPr id="5" name="Text Placeholder 4"/>
          <p:cNvSpPr>
            <a:spLocks noGrp="1"/>
          </p:cNvSpPr>
          <p:nvPr>
            <p:ph type="body" sz="quarter" idx="11"/>
          </p:nvPr>
        </p:nvSpPr>
        <p:spPr>
          <a:xfrm>
            <a:off x="346841" y="1403350"/>
            <a:ext cx="8403021" cy="1216469"/>
          </a:xfrm>
        </p:spPr>
        <p:txBody>
          <a:bodyPr/>
          <a:lstStyle/>
          <a:p>
            <a:r>
              <a:rPr lang="en-GB" dirty="0" err="1">
                <a:latin typeface="Consolas"/>
              </a:rPr>
              <a:t>kinectRecognizerInfo</a:t>
            </a:r>
            <a:r>
              <a:rPr lang="en-GB" dirty="0">
                <a:latin typeface="Consolas"/>
              </a:rPr>
              <a:t> = </a:t>
            </a:r>
            <a:r>
              <a:rPr lang="en-GB" dirty="0" err="1">
                <a:latin typeface="Consolas"/>
              </a:rPr>
              <a:t>findKinectRecognizerInfo</a:t>
            </a:r>
            <a:r>
              <a:rPr lang="en-GB" dirty="0">
                <a:latin typeface="Consolas"/>
              </a:rPr>
              <a:t>();</a:t>
            </a:r>
          </a:p>
          <a:p>
            <a:r>
              <a:rPr lang="en-GB" dirty="0">
                <a:latin typeface="Consolas"/>
              </a:rPr>
              <a:t>recognizer = </a:t>
            </a:r>
            <a:r>
              <a:rPr lang="en-GB" dirty="0" smtClean="0">
                <a:latin typeface="Consolas"/>
              </a:rPr>
              <a:t/>
            </a:r>
            <a:br>
              <a:rPr lang="en-GB" dirty="0" smtClean="0">
                <a:latin typeface="Consolas"/>
              </a:rPr>
            </a:br>
            <a:r>
              <a:rPr lang="en-GB" dirty="0" smtClean="0">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SpeechRecognitionEngine</a:t>
            </a:r>
            <a:r>
              <a:rPr lang="en-GB" dirty="0">
                <a:solidFill>
                  <a:prstClr val="black"/>
                </a:solidFill>
                <a:latin typeface="Consolas"/>
              </a:rPr>
              <a:t>(</a:t>
            </a:r>
            <a:r>
              <a:rPr lang="en-GB" dirty="0" err="1">
                <a:solidFill>
                  <a:prstClr val="black"/>
                </a:solidFill>
                <a:latin typeface="Consolas"/>
              </a:rPr>
              <a:t>kinectRecognizerInfo</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32685152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Speech Recognition and choices</a:t>
            </a:r>
            <a:endParaRPr lang="en-GB" dirty="0"/>
          </a:p>
        </p:txBody>
      </p:sp>
      <p:sp>
        <p:nvSpPr>
          <p:cNvPr id="7" name="Content Placeholder 6"/>
          <p:cNvSpPr>
            <a:spLocks noGrp="1"/>
          </p:cNvSpPr>
          <p:nvPr>
            <p:ph idx="1"/>
          </p:nvPr>
        </p:nvSpPr>
        <p:spPr>
          <a:xfrm>
            <a:off x="380770" y="1371600"/>
            <a:ext cx="8363938" cy="4708981"/>
          </a:xfrm>
        </p:spPr>
        <p:txBody>
          <a:bodyPr/>
          <a:lstStyle/>
          <a:p>
            <a:r>
              <a:rPr lang="en-GB" dirty="0" smtClean="0"/>
              <a:t>The Microsoft Speech Platform allows you to create programs that can understand complex requests</a:t>
            </a:r>
          </a:p>
          <a:p>
            <a:r>
              <a:rPr lang="en-GB" dirty="0" smtClean="0"/>
              <a:t>These can contain verbs and nouns which will be used in a grammar to allow a very high level of control</a:t>
            </a:r>
          </a:p>
          <a:p>
            <a:r>
              <a:rPr lang="en-GB" dirty="0" smtClean="0"/>
              <a:t>We are just going to recognise single commands to select the colour of the pin in the Cloud </a:t>
            </a:r>
            <a:r>
              <a:rPr lang="en-GB" dirty="0" err="1" smtClean="0"/>
              <a:t>Burster</a:t>
            </a:r>
            <a:r>
              <a:rPr lang="en-GB" dirty="0" smtClean="0"/>
              <a:t> game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16</a:t>
            </a:fld>
            <a:endParaRPr lang="en-US" dirty="0"/>
          </a:p>
        </p:txBody>
      </p:sp>
    </p:spTree>
    <p:extLst>
      <p:ext uri="{BB962C8B-B14F-4D97-AF65-F5344CB8AC3E}">
        <p14:creationId xmlns:p14="http://schemas.microsoft.com/office/powerpoint/2010/main" val="10692661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choices</a:t>
            </a:r>
            <a:endParaRPr lang="en-GB" dirty="0"/>
          </a:p>
        </p:txBody>
      </p:sp>
      <p:sp>
        <p:nvSpPr>
          <p:cNvPr id="3" name="Content Placeholder 2"/>
          <p:cNvSpPr>
            <a:spLocks noGrp="1"/>
          </p:cNvSpPr>
          <p:nvPr>
            <p:ph idx="1"/>
          </p:nvPr>
        </p:nvSpPr>
        <p:spPr>
          <a:xfrm>
            <a:off x="380770" y="4811842"/>
            <a:ext cx="8363938" cy="997196"/>
          </a:xfrm>
        </p:spPr>
        <p:txBody>
          <a:bodyPr/>
          <a:lstStyle/>
          <a:p>
            <a:r>
              <a:rPr lang="en-GB" dirty="0" smtClean="0"/>
              <a:t>This creates a choice collection and adds the words that are going to be recognised</a:t>
            </a:r>
          </a:p>
        </p:txBody>
      </p:sp>
      <p:sp>
        <p:nvSpPr>
          <p:cNvPr id="4" name="Slide Number Placeholder 3"/>
          <p:cNvSpPr>
            <a:spLocks noGrp="1"/>
          </p:cNvSpPr>
          <p:nvPr>
            <p:ph type="sldNum" sz="quarter" idx="10"/>
          </p:nvPr>
        </p:nvSpPr>
        <p:spPr/>
        <p:txBody>
          <a:bodyPr/>
          <a:lstStyle/>
          <a:p>
            <a:fld id="{271031BA-9959-4FE2-909F-37D65262A7B4}" type="slidenum">
              <a:rPr lang="en-US" smtClean="0"/>
              <a:pPr/>
              <a:t>17</a:t>
            </a:fld>
            <a:endParaRPr lang="en-US" dirty="0"/>
          </a:p>
        </p:txBody>
      </p:sp>
      <p:sp>
        <p:nvSpPr>
          <p:cNvPr id="5" name="Text Placeholder 4"/>
          <p:cNvSpPr>
            <a:spLocks noGrp="1"/>
          </p:cNvSpPr>
          <p:nvPr>
            <p:ph type="body" sz="quarter" idx="11"/>
          </p:nvPr>
        </p:nvSpPr>
        <p:spPr>
          <a:xfrm>
            <a:off x="346841" y="1403350"/>
            <a:ext cx="8403021" cy="3321660"/>
          </a:xfrm>
        </p:spPr>
        <p:txBody>
          <a:bodyPr/>
          <a:lstStyle/>
          <a:p>
            <a:r>
              <a:rPr lang="en-GB" dirty="0">
                <a:solidFill>
                  <a:srgbClr val="2B91AF"/>
                </a:solidFill>
                <a:latin typeface="Consolas"/>
              </a:rPr>
              <a:t>Choices</a:t>
            </a:r>
            <a:r>
              <a:rPr lang="en-GB" dirty="0">
                <a:solidFill>
                  <a:prstClr val="black"/>
                </a:solidFill>
                <a:latin typeface="Consolas"/>
              </a:rPr>
              <a:t> commands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Choices</a:t>
            </a:r>
            <a:r>
              <a:rPr lang="en-GB" dirty="0">
                <a:solidFill>
                  <a:prstClr val="black"/>
                </a:solidFill>
                <a:latin typeface="Consolas"/>
              </a:rPr>
              <a:t>();</a:t>
            </a:r>
          </a:p>
          <a:p>
            <a:r>
              <a:rPr lang="en-GB" dirty="0" err="1" smtClean="0">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"Red"</a:t>
            </a:r>
            <a:r>
              <a:rPr lang="en-GB" dirty="0">
                <a:solidFill>
                  <a:prstClr val="black"/>
                </a:solidFill>
                <a:latin typeface="Consolas"/>
              </a:rPr>
              <a:t>);</a:t>
            </a:r>
          </a:p>
          <a:p>
            <a:r>
              <a:rPr lang="en-GB" dirty="0" err="1">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"Green"</a:t>
            </a:r>
            <a:r>
              <a:rPr lang="en-GB" dirty="0">
                <a:solidFill>
                  <a:prstClr val="black"/>
                </a:solidFill>
                <a:latin typeface="Consolas"/>
              </a:rPr>
              <a:t>);</a:t>
            </a:r>
          </a:p>
          <a:p>
            <a:r>
              <a:rPr lang="en-GB" dirty="0" err="1">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"Blue"</a:t>
            </a:r>
            <a:r>
              <a:rPr lang="en-GB" dirty="0">
                <a:solidFill>
                  <a:prstClr val="black"/>
                </a:solidFill>
                <a:latin typeface="Consolas"/>
              </a:rPr>
              <a:t>);</a:t>
            </a:r>
          </a:p>
          <a:p>
            <a:r>
              <a:rPr lang="en-GB" dirty="0" err="1">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"Yellow"</a:t>
            </a:r>
            <a:r>
              <a:rPr lang="en-GB" dirty="0">
                <a:solidFill>
                  <a:prstClr val="black"/>
                </a:solidFill>
                <a:latin typeface="Consolas"/>
              </a:rPr>
              <a:t>);</a:t>
            </a:r>
          </a:p>
          <a:p>
            <a:r>
              <a:rPr lang="en-GB" dirty="0" err="1">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"Cyan"</a:t>
            </a:r>
            <a:r>
              <a:rPr lang="en-GB" dirty="0">
                <a:solidFill>
                  <a:prstClr val="black"/>
                </a:solidFill>
                <a:latin typeface="Consolas"/>
              </a:rPr>
              <a:t>);</a:t>
            </a:r>
          </a:p>
          <a:p>
            <a:r>
              <a:rPr lang="en-GB" dirty="0" err="1">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"Orange"</a:t>
            </a:r>
            <a:r>
              <a:rPr lang="en-GB" dirty="0">
                <a:solidFill>
                  <a:prstClr val="black"/>
                </a:solidFill>
                <a:latin typeface="Consolas"/>
              </a:rPr>
              <a:t>);</a:t>
            </a:r>
          </a:p>
          <a:p>
            <a:r>
              <a:rPr lang="en-GB" dirty="0" err="1">
                <a:solidFill>
                  <a:prstClr val="black"/>
                </a:solidFill>
                <a:latin typeface="Consolas"/>
              </a:rPr>
              <a:t>commands.Add</a:t>
            </a:r>
            <a:r>
              <a:rPr lang="en-GB" dirty="0">
                <a:solidFill>
                  <a:prstClr val="black"/>
                </a:solidFill>
                <a:latin typeface="Consolas"/>
              </a:rPr>
              <a:t>(</a:t>
            </a:r>
            <a:r>
              <a:rPr lang="en-GB" dirty="0">
                <a:solidFill>
                  <a:srgbClr val="A31515"/>
                </a:solidFill>
                <a:latin typeface="Consolas"/>
              </a:rPr>
              <a:t>"Purple</a:t>
            </a:r>
            <a:r>
              <a:rPr lang="en-GB" dirty="0" smtClean="0">
                <a:solidFill>
                  <a:srgbClr val="A31515"/>
                </a:solidFill>
                <a:latin typeface="Consolas"/>
              </a:rPr>
              <a:t>"</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660345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Speech Recognition and </a:t>
            </a:r>
            <a:r>
              <a:rPr lang="en-GB" dirty="0" err="1" smtClean="0"/>
              <a:t>grammer</a:t>
            </a:r>
            <a:endParaRPr lang="en-GB" dirty="0"/>
          </a:p>
        </p:txBody>
      </p:sp>
      <p:sp>
        <p:nvSpPr>
          <p:cNvPr id="7" name="Content Placeholder 6"/>
          <p:cNvSpPr>
            <a:spLocks noGrp="1"/>
          </p:cNvSpPr>
          <p:nvPr>
            <p:ph idx="1"/>
          </p:nvPr>
        </p:nvSpPr>
        <p:spPr>
          <a:xfrm>
            <a:off x="380770" y="1371600"/>
            <a:ext cx="8363938" cy="4708981"/>
          </a:xfrm>
        </p:spPr>
        <p:txBody>
          <a:bodyPr/>
          <a:lstStyle/>
          <a:p>
            <a:r>
              <a:rPr lang="en-GB" dirty="0" smtClean="0"/>
              <a:t>The Microsoft Speech Platform allows you to create programs that can understand complex requests</a:t>
            </a:r>
          </a:p>
          <a:p>
            <a:r>
              <a:rPr lang="en-GB" dirty="0" smtClean="0"/>
              <a:t>We are just going to recognise single commands to select the colour of the pin in the Cloud </a:t>
            </a:r>
            <a:r>
              <a:rPr lang="en-GB" dirty="0" err="1" smtClean="0"/>
              <a:t>Burster</a:t>
            </a:r>
            <a:r>
              <a:rPr lang="en-GB" dirty="0" smtClean="0"/>
              <a:t> game</a:t>
            </a:r>
          </a:p>
          <a:p>
            <a:r>
              <a:rPr lang="en-GB" dirty="0" smtClean="0"/>
              <a:t>We still need to create a Grammar instance, although this will just recognise the single commands that we give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18</a:t>
            </a:fld>
            <a:endParaRPr lang="en-US" dirty="0"/>
          </a:p>
        </p:txBody>
      </p:sp>
    </p:spTree>
    <p:extLst>
      <p:ext uri="{BB962C8B-B14F-4D97-AF65-F5344CB8AC3E}">
        <p14:creationId xmlns:p14="http://schemas.microsoft.com/office/powerpoint/2010/main" val="20357248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Creating a grammar</a:t>
            </a:r>
            <a:endParaRPr lang="en-GB" dirty="0"/>
          </a:p>
        </p:txBody>
      </p:sp>
      <p:sp>
        <p:nvSpPr>
          <p:cNvPr id="6" name="Content Placeholder 5"/>
          <p:cNvSpPr>
            <a:spLocks noGrp="1"/>
          </p:cNvSpPr>
          <p:nvPr>
            <p:ph idx="1"/>
          </p:nvPr>
        </p:nvSpPr>
        <p:spPr>
          <a:xfrm>
            <a:off x="380770" y="4047344"/>
            <a:ext cx="8363938" cy="997196"/>
          </a:xfrm>
        </p:spPr>
        <p:txBody>
          <a:bodyPr/>
          <a:lstStyle/>
          <a:p>
            <a:r>
              <a:rPr lang="en-GB" dirty="0" smtClean="0"/>
              <a:t>These statements create the grammar and add our commands to it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19</a:t>
            </a:fld>
            <a:endParaRPr lang="en-US" dirty="0"/>
          </a:p>
        </p:txBody>
      </p:sp>
      <p:sp>
        <p:nvSpPr>
          <p:cNvPr id="7" name="Text Placeholder 6"/>
          <p:cNvSpPr>
            <a:spLocks noGrp="1"/>
          </p:cNvSpPr>
          <p:nvPr>
            <p:ph type="body" sz="quarter" idx="11"/>
          </p:nvPr>
        </p:nvSpPr>
        <p:spPr>
          <a:xfrm>
            <a:off x="346841" y="1403350"/>
            <a:ext cx="8403021" cy="2509130"/>
          </a:xfrm>
        </p:spPr>
        <p:txBody>
          <a:bodyPr/>
          <a:lstStyle/>
          <a:p>
            <a:r>
              <a:rPr lang="en-GB" dirty="0" err="1">
                <a:solidFill>
                  <a:srgbClr val="2B91AF"/>
                </a:solidFill>
                <a:latin typeface="Consolas"/>
              </a:rPr>
              <a:t>GrammarBuilder</a:t>
            </a:r>
            <a:r>
              <a:rPr lang="en-GB" dirty="0">
                <a:solidFill>
                  <a:prstClr val="black"/>
                </a:solidFill>
                <a:latin typeface="Consolas"/>
              </a:rPr>
              <a:t> </a:t>
            </a:r>
            <a:r>
              <a:rPr lang="en-GB" dirty="0" err="1">
                <a:solidFill>
                  <a:prstClr val="black"/>
                </a:solidFill>
                <a:latin typeface="Consolas"/>
              </a:rPr>
              <a:t>grammarBuilder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GrammarBuilder</a:t>
            </a:r>
            <a:r>
              <a:rPr lang="en-GB" dirty="0">
                <a:solidFill>
                  <a:prstClr val="black"/>
                </a:solidFill>
                <a:latin typeface="Consolas"/>
              </a:rPr>
              <a:t>();</a:t>
            </a:r>
          </a:p>
          <a:p>
            <a:r>
              <a:rPr lang="en-GB" dirty="0" err="1" smtClean="0">
                <a:solidFill>
                  <a:prstClr val="black"/>
                </a:solidFill>
                <a:latin typeface="Consolas"/>
              </a:rPr>
              <a:t>grammarBuilder.Culture</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kinectRecognizerInfo.Culture</a:t>
            </a:r>
            <a:r>
              <a:rPr lang="en-GB" dirty="0">
                <a:solidFill>
                  <a:prstClr val="black"/>
                </a:solidFill>
                <a:latin typeface="Consolas"/>
              </a:rPr>
              <a:t>;</a:t>
            </a:r>
          </a:p>
          <a:p>
            <a:r>
              <a:rPr lang="en-GB" dirty="0" err="1">
                <a:solidFill>
                  <a:prstClr val="black"/>
                </a:solidFill>
                <a:latin typeface="Consolas"/>
              </a:rPr>
              <a:t>grammarBuilder.Append</a:t>
            </a:r>
            <a:r>
              <a:rPr lang="en-GB" dirty="0">
                <a:solidFill>
                  <a:prstClr val="black"/>
                </a:solidFill>
                <a:latin typeface="Consolas"/>
              </a:rPr>
              <a:t>(commands);</a:t>
            </a:r>
          </a:p>
          <a:p>
            <a:endParaRPr lang="en-GB" dirty="0" smtClean="0">
              <a:solidFill>
                <a:srgbClr val="2B91AF"/>
              </a:solidFill>
              <a:latin typeface="Consolas"/>
            </a:endParaRPr>
          </a:p>
          <a:p>
            <a:r>
              <a:rPr lang="en-GB" dirty="0" smtClean="0">
                <a:solidFill>
                  <a:srgbClr val="2B91AF"/>
                </a:solidFill>
                <a:latin typeface="Consolas"/>
              </a:rPr>
              <a:t>Grammar</a:t>
            </a:r>
            <a:r>
              <a:rPr lang="en-GB" dirty="0" smtClean="0">
                <a:solidFill>
                  <a:prstClr val="black"/>
                </a:solidFill>
                <a:latin typeface="Consolas"/>
              </a:rPr>
              <a:t> </a:t>
            </a:r>
            <a:r>
              <a:rPr lang="en-GB" dirty="0" err="1">
                <a:solidFill>
                  <a:prstClr val="black"/>
                </a:solidFill>
                <a:latin typeface="Consolas"/>
              </a:rPr>
              <a:t>grammar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Grammar</a:t>
            </a:r>
            <a:r>
              <a:rPr lang="en-GB" dirty="0">
                <a:solidFill>
                  <a:prstClr val="black"/>
                </a:solidFill>
                <a:latin typeface="Consolas"/>
              </a:rPr>
              <a:t>(</a:t>
            </a:r>
            <a:r>
              <a:rPr lang="en-GB" dirty="0" err="1">
                <a:solidFill>
                  <a:prstClr val="black"/>
                </a:solidFill>
                <a:latin typeface="Consolas"/>
              </a:rPr>
              <a:t>grammarBuilder</a:t>
            </a:r>
            <a:r>
              <a:rPr lang="en-GB" dirty="0">
                <a:solidFill>
                  <a:prstClr val="black"/>
                </a:solidFill>
                <a:latin typeface="Consolas"/>
              </a:rPr>
              <a:t>);</a:t>
            </a:r>
          </a:p>
          <a:p>
            <a:r>
              <a:rPr lang="en-GB" dirty="0" err="1" smtClean="0">
                <a:solidFill>
                  <a:prstClr val="black"/>
                </a:solidFill>
                <a:latin typeface="Consolas"/>
              </a:rPr>
              <a:t>recognizer.LoadGrammar</a:t>
            </a:r>
            <a:r>
              <a:rPr lang="en-GB" dirty="0" smtClean="0">
                <a:solidFill>
                  <a:prstClr val="black"/>
                </a:solidFill>
                <a:latin typeface="Consolas"/>
              </a:rPr>
              <a:t>(grammar);</a:t>
            </a:r>
            <a:endParaRPr lang="en-GB" dirty="0"/>
          </a:p>
        </p:txBody>
      </p:sp>
    </p:spTree>
    <p:extLst>
      <p:ext uri="{BB962C8B-B14F-4D97-AF65-F5344CB8AC3E}">
        <p14:creationId xmlns:p14="http://schemas.microsoft.com/office/powerpoint/2010/main" val="22070467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a:xfrm>
            <a:off x="380770" y="1371600"/>
            <a:ext cx="8363938" cy="4764381"/>
          </a:xfrm>
        </p:spPr>
        <p:txBody>
          <a:bodyPr>
            <a:spAutoFit/>
          </a:bodyPr>
          <a:lstStyle/>
          <a:p>
            <a:r>
              <a:rPr lang="en-GB" dirty="0" smtClean="0"/>
              <a:t>The Microsoft Speech Platform</a:t>
            </a:r>
          </a:p>
          <a:p>
            <a:r>
              <a:rPr lang="en-GB" dirty="0" smtClean="0"/>
              <a:t>Getting started with voice response</a:t>
            </a:r>
          </a:p>
          <a:p>
            <a:r>
              <a:rPr lang="en-GB" dirty="0" smtClean="0"/>
              <a:t>Building command choices and grammars</a:t>
            </a:r>
          </a:p>
          <a:p>
            <a:r>
              <a:rPr lang="en-GB" dirty="0" smtClean="0"/>
              <a:t>Connecting the audio input</a:t>
            </a:r>
          </a:p>
          <a:p>
            <a:r>
              <a:rPr lang="en-GB" dirty="0" smtClean="0"/>
              <a:t>Responding to spoken commands</a:t>
            </a:r>
          </a:p>
          <a:p>
            <a:endParaRPr lang="en-GB" dirty="0" smtClean="0"/>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271031BA-9959-4FE2-909F-37D65262A7B4}" type="slidenum">
              <a:rPr lang="en-US" smtClean="0"/>
              <a:pPr/>
              <a:t>2</a:t>
            </a:fld>
            <a:endParaRPr lang="en-US" dirty="0"/>
          </a:p>
        </p:txBody>
      </p:sp>
    </p:spTree>
    <p:extLst>
      <p:ext uri="{BB962C8B-B14F-4D97-AF65-F5344CB8AC3E}">
        <p14:creationId xmlns:p14="http://schemas.microsoft.com/office/powerpoint/2010/main" val="5925485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Creating a grammar</a:t>
            </a:r>
            <a:endParaRPr lang="en-GB" dirty="0"/>
          </a:p>
        </p:txBody>
      </p:sp>
      <p:sp>
        <p:nvSpPr>
          <p:cNvPr id="6" name="Content Placeholder 5"/>
          <p:cNvSpPr>
            <a:spLocks noGrp="1"/>
          </p:cNvSpPr>
          <p:nvPr>
            <p:ph idx="1"/>
          </p:nvPr>
        </p:nvSpPr>
        <p:spPr>
          <a:xfrm>
            <a:off x="380770" y="4047344"/>
            <a:ext cx="8363938" cy="2105192"/>
          </a:xfrm>
        </p:spPr>
        <p:txBody>
          <a:bodyPr/>
          <a:lstStyle/>
          <a:p>
            <a:r>
              <a:rPr lang="en-GB" dirty="0"/>
              <a:t>A Grammar is made from a </a:t>
            </a:r>
            <a:r>
              <a:rPr lang="en-GB" sz="3200" dirty="0" err="1">
                <a:latin typeface="Consolas" pitchFamily="49" charset="0"/>
                <a:cs typeface="Consolas" pitchFamily="49" charset="0"/>
              </a:rPr>
              <a:t>GrammarBuilder</a:t>
            </a:r>
            <a:r>
              <a:rPr lang="en-GB" dirty="0"/>
              <a:t> which is configured for a particular language </a:t>
            </a:r>
            <a:r>
              <a:rPr lang="en-GB" dirty="0" smtClean="0"/>
              <a:t>culture</a:t>
            </a:r>
          </a:p>
          <a:p>
            <a:r>
              <a:rPr lang="en-GB" dirty="0" smtClean="0"/>
              <a:t>It contains the commands to be used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20</a:t>
            </a:fld>
            <a:endParaRPr lang="en-US" dirty="0"/>
          </a:p>
        </p:txBody>
      </p:sp>
      <p:sp>
        <p:nvSpPr>
          <p:cNvPr id="7" name="Text Placeholder 6"/>
          <p:cNvSpPr>
            <a:spLocks noGrp="1"/>
          </p:cNvSpPr>
          <p:nvPr>
            <p:ph type="body" sz="quarter" idx="11"/>
          </p:nvPr>
        </p:nvSpPr>
        <p:spPr>
          <a:xfrm>
            <a:off x="346841" y="1403350"/>
            <a:ext cx="8403021" cy="2509130"/>
          </a:xfrm>
        </p:spPr>
        <p:txBody>
          <a:bodyPr/>
          <a:lstStyle/>
          <a:p>
            <a:r>
              <a:rPr lang="en-GB" dirty="0" err="1">
                <a:solidFill>
                  <a:srgbClr val="2B91AF"/>
                </a:solidFill>
                <a:latin typeface="Consolas"/>
              </a:rPr>
              <a:t>GrammarBuilder</a:t>
            </a:r>
            <a:r>
              <a:rPr lang="en-GB" dirty="0">
                <a:solidFill>
                  <a:prstClr val="black"/>
                </a:solidFill>
                <a:latin typeface="Consolas"/>
              </a:rPr>
              <a:t> </a:t>
            </a:r>
            <a:r>
              <a:rPr lang="en-GB" dirty="0" err="1">
                <a:solidFill>
                  <a:prstClr val="black"/>
                </a:solidFill>
                <a:latin typeface="Consolas"/>
              </a:rPr>
              <a:t>grammarBuilder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GrammarBuilder</a:t>
            </a:r>
            <a:r>
              <a:rPr lang="en-GB" dirty="0">
                <a:solidFill>
                  <a:prstClr val="black"/>
                </a:solidFill>
                <a:latin typeface="Consolas"/>
              </a:rPr>
              <a:t>();</a:t>
            </a:r>
          </a:p>
          <a:p>
            <a:r>
              <a:rPr lang="en-GB" dirty="0" err="1" smtClean="0">
                <a:solidFill>
                  <a:prstClr val="black"/>
                </a:solidFill>
                <a:latin typeface="Consolas"/>
              </a:rPr>
              <a:t>grammarBuilder.Culture</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kinectRecognizerInfo.Culture</a:t>
            </a:r>
            <a:r>
              <a:rPr lang="en-GB" dirty="0">
                <a:solidFill>
                  <a:prstClr val="black"/>
                </a:solidFill>
                <a:latin typeface="Consolas"/>
              </a:rPr>
              <a:t>;</a:t>
            </a:r>
          </a:p>
          <a:p>
            <a:r>
              <a:rPr lang="en-GB" dirty="0" err="1">
                <a:solidFill>
                  <a:prstClr val="black"/>
                </a:solidFill>
                <a:latin typeface="Consolas"/>
              </a:rPr>
              <a:t>grammarBuilder.Append</a:t>
            </a:r>
            <a:r>
              <a:rPr lang="en-GB" dirty="0">
                <a:solidFill>
                  <a:prstClr val="black"/>
                </a:solidFill>
                <a:latin typeface="Consolas"/>
              </a:rPr>
              <a:t>(commands);</a:t>
            </a:r>
          </a:p>
          <a:p>
            <a:endParaRPr lang="en-GB" dirty="0" smtClean="0">
              <a:solidFill>
                <a:srgbClr val="2B91AF"/>
              </a:solidFill>
              <a:latin typeface="Consolas"/>
            </a:endParaRPr>
          </a:p>
          <a:p>
            <a:r>
              <a:rPr lang="en-GB" dirty="0" smtClean="0">
                <a:solidFill>
                  <a:srgbClr val="2B91AF"/>
                </a:solidFill>
                <a:latin typeface="Consolas"/>
              </a:rPr>
              <a:t>Grammar</a:t>
            </a:r>
            <a:r>
              <a:rPr lang="en-GB" dirty="0" smtClean="0">
                <a:solidFill>
                  <a:prstClr val="black"/>
                </a:solidFill>
                <a:latin typeface="Consolas"/>
              </a:rPr>
              <a:t> </a:t>
            </a:r>
            <a:r>
              <a:rPr lang="en-GB" dirty="0" err="1">
                <a:solidFill>
                  <a:prstClr val="black"/>
                </a:solidFill>
                <a:latin typeface="Consolas"/>
              </a:rPr>
              <a:t>grammar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Grammar</a:t>
            </a:r>
            <a:r>
              <a:rPr lang="en-GB" dirty="0">
                <a:solidFill>
                  <a:prstClr val="black"/>
                </a:solidFill>
                <a:latin typeface="Consolas"/>
              </a:rPr>
              <a:t>(</a:t>
            </a:r>
            <a:r>
              <a:rPr lang="en-GB" dirty="0" err="1">
                <a:solidFill>
                  <a:prstClr val="black"/>
                </a:solidFill>
                <a:latin typeface="Consolas"/>
              </a:rPr>
              <a:t>grammarBuilder</a:t>
            </a:r>
            <a:r>
              <a:rPr lang="en-GB" dirty="0">
                <a:solidFill>
                  <a:prstClr val="black"/>
                </a:solidFill>
                <a:latin typeface="Consolas"/>
              </a:rPr>
              <a:t>);</a:t>
            </a:r>
          </a:p>
          <a:p>
            <a:r>
              <a:rPr lang="en-GB" dirty="0" err="1" smtClean="0">
                <a:solidFill>
                  <a:prstClr val="black"/>
                </a:solidFill>
                <a:latin typeface="Consolas"/>
              </a:rPr>
              <a:t>recognizer.LoadGrammar</a:t>
            </a:r>
            <a:r>
              <a:rPr lang="en-GB" dirty="0" smtClean="0">
                <a:solidFill>
                  <a:prstClr val="black"/>
                </a:solidFill>
                <a:latin typeface="Consolas"/>
              </a:rPr>
              <a:t>(grammar);</a:t>
            </a:r>
            <a:endParaRPr lang="en-GB" dirty="0"/>
          </a:p>
        </p:txBody>
      </p:sp>
      <p:sp>
        <p:nvSpPr>
          <p:cNvPr id="8" name="Rectangle 7"/>
          <p:cNvSpPr/>
          <p:nvPr/>
        </p:nvSpPr>
        <p:spPr bwMode="auto">
          <a:xfrm>
            <a:off x="374751" y="1450507"/>
            <a:ext cx="8274574" cy="1157781"/>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41020523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Creating a grammar</a:t>
            </a:r>
            <a:endParaRPr lang="en-GB" dirty="0"/>
          </a:p>
        </p:txBody>
      </p:sp>
      <p:sp>
        <p:nvSpPr>
          <p:cNvPr id="6" name="Content Placeholder 5"/>
          <p:cNvSpPr>
            <a:spLocks noGrp="1"/>
          </p:cNvSpPr>
          <p:nvPr>
            <p:ph idx="1"/>
          </p:nvPr>
        </p:nvSpPr>
        <p:spPr>
          <a:xfrm>
            <a:off x="380770" y="4047344"/>
            <a:ext cx="8363938" cy="2105192"/>
          </a:xfrm>
        </p:spPr>
        <p:txBody>
          <a:bodyPr/>
          <a:lstStyle/>
          <a:p>
            <a:r>
              <a:rPr lang="en-GB" dirty="0" smtClean="0"/>
              <a:t>Once the grammar has been built it can be loaded into the speech recognizer </a:t>
            </a:r>
          </a:p>
          <a:p>
            <a:r>
              <a:rPr lang="en-GB" dirty="0" smtClean="0"/>
              <a:t>This will now recognise the words that we have given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21</a:t>
            </a:fld>
            <a:endParaRPr lang="en-US" dirty="0"/>
          </a:p>
        </p:txBody>
      </p:sp>
      <p:sp>
        <p:nvSpPr>
          <p:cNvPr id="7" name="Text Placeholder 6"/>
          <p:cNvSpPr>
            <a:spLocks noGrp="1"/>
          </p:cNvSpPr>
          <p:nvPr>
            <p:ph type="body" sz="quarter" idx="11"/>
          </p:nvPr>
        </p:nvSpPr>
        <p:spPr>
          <a:xfrm>
            <a:off x="346841" y="1403350"/>
            <a:ext cx="8403021" cy="2509130"/>
          </a:xfrm>
        </p:spPr>
        <p:txBody>
          <a:bodyPr/>
          <a:lstStyle/>
          <a:p>
            <a:r>
              <a:rPr lang="en-GB" dirty="0" err="1">
                <a:solidFill>
                  <a:srgbClr val="2B91AF"/>
                </a:solidFill>
                <a:latin typeface="Consolas"/>
              </a:rPr>
              <a:t>GrammarBuilder</a:t>
            </a:r>
            <a:r>
              <a:rPr lang="en-GB" dirty="0">
                <a:solidFill>
                  <a:prstClr val="black"/>
                </a:solidFill>
                <a:latin typeface="Consolas"/>
              </a:rPr>
              <a:t> </a:t>
            </a:r>
            <a:r>
              <a:rPr lang="en-GB" dirty="0" err="1">
                <a:solidFill>
                  <a:prstClr val="black"/>
                </a:solidFill>
                <a:latin typeface="Consolas"/>
              </a:rPr>
              <a:t>grammarBuilder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GrammarBuilder</a:t>
            </a:r>
            <a:r>
              <a:rPr lang="en-GB" dirty="0">
                <a:solidFill>
                  <a:prstClr val="black"/>
                </a:solidFill>
                <a:latin typeface="Consolas"/>
              </a:rPr>
              <a:t>();</a:t>
            </a:r>
          </a:p>
          <a:p>
            <a:r>
              <a:rPr lang="en-GB" dirty="0" err="1" smtClean="0">
                <a:solidFill>
                  <a:prstClr val="black"/>
                </a:solidFill>
                <a:latin typeface="Consolas"/>
              </a:rPr>
              <a:t>grammarBuilder.Culture</a:t>
            </a:r>
            <a:r>
              <a:rPr lang="en-GB" dirty="0" smtClean="0">
                <a:solidFill>
                  <a:prstClr val="black"/>
                </a:solidFill>
                <a:latin typeface="Consolas"/>
              </a:rPr>
              <a:t> </a:t>
            </a:r>
            <a:r>
              <a:rPr lang="en-GB" dirty="0">
                <a:solidFill>
                  <a:prstClr val="black"/>
                </a:solidFill>
                <a:latin typeface="Consolas"/>
              </a:rPr>
              <a:t>= </a:t>
            </a:r>
            <a:r>
              <a:rPr lang="en-GB" dirty="0" err="1">
                <a:solidFill>
                  <a:prstClr val="black"/>
                </a:solidFill>
                <a:latin typeface="Consolas"/>
              </a:rPr>
              <a:t>kinectRecognizerInfo.Culture</a:t>
            </a:r>
            <a:r>
              <a:rPr lang="en-GB" dirty="0">
                <a:solidFill>
                  <a:prstClr val="black"/>
                </a:solidFill>
                <a:latin typeface="Consolas"/>
              </a:rPr>
              <a:t>;</a:t>
            </a:r>
          </a:p>
          <a:p>
            <a:r>
              <a:rPr lang="en-GB" dirty="0" err="1">
                <a:solidFill>
                  <a:prstClr val="black"/>
                </a:solidFill>
                <a:latin typeface="Consolas"/>
              </a:rPr>
              <a:t>grammarBuilder.Append</a:t>
            </a:r>
            <a:r>
              <a:rPr lang="en-GB" dirty="0">
                <a:solidFill>
                  <a:prstClr val="black"/>
                </a:solidFill>
                <a:latin typeface="Consolas"/>
              </a:rPr>
              <a:t>(commands);</a:t>
            </a:r>
          </a:p>
          <a:p>
            <a:endParaRPr lang="en-GB" dirty="0" smtClean="0">
              <a:solidFill>
                <a:srgbClr val="2B91AF"/>
              </a:solidFill>
              <a:latin typeface="Consolas"/>
            </a:endParaRPr>
          </a:p>
          <a:p>
            <a:r>
              <a:rPr lang="en-GB" dirty="0" smtClean="0">
                <a:solidFill>
                  <a:srgbClr val="2B91AF"/>
                </a:solidFill>
                <a:latin typeface="Consolas"/>
              </a:rPr>
              <a:t>Grammar</a:t>
            </a:r>
            <a:r>
              <a:rPr lang="en-GB" dirty="0" smtClean="0">
                <a:solidFill>
                  <a:prstClr val="black"/>
                </a:solidFill>
                <a:latin typeface="Consolas"/>
              </a:rPr>
              <a:t> </a:t>
            </a:r>
            <a:r>
              <a:rPr lang="en-GB" dirty="0" err="1">
                <a:solidFill>
                  <a:prstClr val="black"/>
                </a:solidFill>
                <a:latin typeface="Consolas"/>
              </a:rPr>
              <a:t>grammar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2B91AF"/>
                </a:solidFill>
                <a:latin typeface="Consolas"/>
              </a:rPr>
              <a:t>Grammar</a:t>
            </a:r>
            <a:r>
              <a:rPr lang="en-GB" dirty="0">
                <a:solidFill>
                  <a:prstClr val="black"/>
                </a:solidFill>
                <a:latin typeface="Consolas"/>
              </a:rPr>
              <a:t>(</a:t>
            </a:r>
            <a:r>
              <a:rPr lang="en-GB" dirty="0" err="1">
                <a:solidFill>
                  <a:prstClr val="black"/>
                </a:solidFill>
                <a:latin typeface="Consolas"/>
              </a:rPr>
              <a:t>grammarBuilder</a:t>
            </a:r>
            <a:r>
              <a:rPr lang="en-GB" dirty="0">
                <a:solidFill>
                  <a:prstClr val="black"/>
                </a:solidFill>
                <a:latin typeface="Consolas"/>
              </a:rPr>
              <a:t>);</a:t>
            </a:r>
          </a:p>
          <a:p>
            <a:r>
              <a:rPr lang="en-GB" dirty="0" err="1" smtClean="0">
                <a:solidFill>
                  <a:prstClr val="black"/>
                </a:solidFill>
                <a:latin typeface="Consolas"/>
              </a:rPr>
              <a:t>recognizer.LoadGrammar</a:t>
            </a:r>
            <a:r>
              <a:rPr lang="en-GB" dirty="0" smtClean="0">
                <a:solidFill>
                  <a:prstClr val="black"/>
                </a:solidFill>
                <a:latin typeface="Consolas"/>
              </a:rPr>
              <a:t>(grammar);</a:t>
            </a:r>
            <a:endParaRPr lang="en-GB" dirty="0"/>
          </a:p>
        </p:txBody>
      </p:sp>
      <p:sp>
        <p:nvSpPr>
          <p:cNvPr id="8" name="Rectangle 7"/>
          <p:cNvSpPr/>
          <p:nvPr/>
        </p:nvSpPr>
        <p:spPr bwMode="auto">
          <a:xfrm>
            <a:off x="374751" y="3043003"/>
            <a:ext cx="8274574" cy="82444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881755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Setting up the Audio</a:t>
            </a:r>
            <a:endParaRPr lang="en-GB" dirty="0"/>
          </a:p>
        </p:txBody>
      </p:sp>
      <p:sp>
        <p:nvSpPr>
          <p:cNvPr id="7" name="Content Placeholder 6"/>
          <p:cNvSpPr>
            <a:spLocks noGrp="1"/>
          </p:cNvSpPr>
          <p:nvPr>
            <p:ph idx="1"/>
          </p:nvPr>
        </p:nvSpPr>
        <p:spPr>
          <a:xfrm>
            <a:off x="380770" y="4686259"/>
            <a:ext cx="8363938" cy="997196"/>
          </a:xfrm>
        </p:spPr>
        <p:txBody>
          <a:bodyPr/>
          <a:lstStyle/>
          <a:p>
            <a:r>
              <a:rPr lang="en-GB" dirty="0" smtClean="0"/>
              <a:t>The Kinect audio stream is fed into the speech recognizer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22</a:t>
            </a:fld>
            <a:endParaRPr lang="en-US" dirty="0"/>
          </a:p>
        </p:txBody>
      </p:sp>
      <p:sp>
        <p:nvSpPr>
          <p:cNvPr id="8" name="Text Placeholder 7"/>
          <p:cNvSpPr>
            <a:spLocks noGrp="1"/>
          </p:cNvSpPr>
          <p:nvPr>
            <p:ph type="body" sz="quarter" idx="11"/>
          </p:nvPr>
        </p:nvSpPr>
        <p:spPr>
          <a:xfrm>
            <a:off x="346841" y="1403350"/>
            <a:ext cx="8587297" cy="2841529"/>
          </a:xfrm>
        </p:spPr>
        <p:txBody>
          <a:bodyPr/>
          <a:lstStyle/>
          <a:p>
            <a:r>
              <a:rPr lang="en-GB" dirty="0" err="1">
                <a:latin typeface="Consolas"/>
              </a:rPr>
              <a:t>kinectSource</a:t>
            </a:r>
            <a:r>
              <a:rPr lang="en-GB" dirty="0">
                <a:latin typeface="Consolas"/>
              </a:rPr>
              <a:t> = </a:t>
            </a:r>
            <a:r>
              <a:rPr lang="en-GB" dirty="0" err="1">
                <a:latin typeface="Consolas"/>
              </a:rPr>
              <a:t>myKinect.AudioSource</a:t>
            </a:r>
            <a:r>
              <a:rPr lang="en-GB" dirty="0">
                <a:latin typeface="Consolas"/>
              </a:rPr>
              <a:t>;</a:t>
            </a:r>
          </a:p>
          <a:p>
            <a:r>
              <a:rPr lang="en-GB" dirty="0" err="1">
                <a:latin typeface="Consolas"/>
              </a:rPr>
              <a:t>kinectSource.BeamAngleMode</a:t>
            </a:r>
            <a:r>
              <a:rPr lang="en-GB" dirty="0">
                <a:latin typeface="Consolas"/>
              </a:rPr>
              <a:t> = </a:t>
            </a:r>
            <a:r>
              <a:rPr lang="en-GB" dirty="0" err="1">
                <a:solidFill>
                  <a:srgbClr val="2B91AF"/>
                </a:solidFill>
                <a:latin typeface="Consolas"/>
              </a:rPr>
              <a:t>BeamAngleMode</a:t>
            </a:r>
            <a:r>
              <a:rPr lang="en-GB" dirty="0" err="1">
                <a:solidFill>
                  <a:prstClr val="black"/>
                </a:solidFill>
                <a:latin typeface="Consolas"/>
              </a:rPr>
              <a:t>.Adaptive</a:t>
            </a:r>
            <a:r>
              <a:rPr lang="en-GB" dirty="0">
                <a:solidFill>
                  <a:prstClr val="black"/>
                </a:solidFill>
                <a:latin typeface="Consolas"/>
              </a:rPr>
              <a:t>;</a:t>
            </a:r>
          </a:p>
          <a:p>
            <a:r>
              <a:rPr lang="en-GB" dirty="0" err="1">
                <a:solidFill>
                  <a:prstClr val="black"/>
                </a:solidFill>
                <a:latin typeface="Consolas"/>
              </a:rPr>
              <a:t>audioStream</a:t>
            </a:r>
            <a:r>
              <a:rPr lang="en-GB" dirty="0">
                <a:solidFill>
                  <a:prstClr val="black"/>
                </a:solidFill>
                <a:latin typeface="Consolas"/>
              </a:rPr>
              <a:t> = </a:t>
            </a:r>
            <a:r>
              <a:rPr lang="en-GB" dirty="0" err="1">
                <a:solidFill>
                  <a:prstClr val="black"/>
                </a:solidFill>
                <a:latin typeface="Consolas"/>
              </a:rPr>
              <a:t>kinectSource.Start</a:t>
            </a:r>
            <a:r>
              <a:rPr lang="en-GB" dirty="0">
                <a:solidFill>
                  <a:prstClr val="black"/>
                </a:solidFill>
                <a:latin typeface="Consolas"/>
              </a:rPr>
              <a:t>();</a:t>
            </a:r>
          </a:p>
          <a:p>
            <a:r>
              <a:rPr lang="en-GB" dirty="0" err="1">
                <a:solidFill>
                  <a:prstClr val="black"/>
                </a:solidFill>
                <a:latin typeface="Consolas"/>
              </a:rPr>
              <a:t>recognizer.SetInputToAudioStream</a:t>
            </a:r>
            <a:r>
              <a:rPr lang="en-GB" dirty="0">
                <a:solidFill>
                  <a:prstClr val="black"/>
                </a:solidFill>
                <a:latin typeface="Consolas"/>
              </a:rPr>
              <a:t>(</a:t>
            </a:r>
            <a:r>
              <a:rPr lang="en-GB" dirty="0" err="1">
                <a:solidFill>
                  <a:prstClr val="black"/>
                </a:solidFill>
                <a:latin typeface="Consolas"/>
              </a:rPr>
              <a:t>audioStream</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SpeechAudioFormatInfo</a:t>
            </a:r>
            <a:r>
              <a:rPr lang="en-GB" dirty="0">
                <a:solidFill>
                  <a:prstClr val="black"/>
                </a:solidFill>
                <a:latin typeface="Consolas"/>
              </a:rPr>
              <a:t>(</a:t>
            </a:r>
          </a:p>
          <a:p>
            <a:r>
              <a:rPr lang="en-GB" dirty="0">
                <a:solidFill>
                  <a:prstClr val="black"/>
                </a:solidFill>
                <a:latin typeface="Consolas"/>
              </a:rPr>
              <a:t>     </a:t>
            </a:r>
            <a:r>
              <a:rPr lang="en-GB" dirty="0" err="1" smtClean="0">
                <a:solidFill>
                  <a:srgbClr val="2B91AF"/>
                </a:solidFill>
                <a:latin typeface="Consolas"/>
              </a:rPr>
              <a:t>EncodingFormat</a:t>
            </a:r>
            <a:r>
              <a:rPr lang="en-GB" dirty="0" err="1" smtClean="0">
                <a:solidFill>
                  <a:prstClr val="black"/>
                </a:solidFill>
                <a:latin typeface="Consolas"/>
              </a:rPr>
              <a:t>.Pcm</a:t>
            </a:r>
            <a:r>
              <a:rPr lang="en-GB" dirty="0">
                <a:solidFill>
                  <a:prstClr val="black"/>
                </a:solidFill>
                <a:latin typeface="Consolas"/>
              </a:rPr>
              <a:t>, 16000, 16, 1</a:t>
            </a:r>
            <a:r>
              <a:rPr lang="en-GB" dirty="0" smtClean="0">
                <a:solidFill>
                  <a:prstClr val="black"/>
                </a:solidFill>
                <a:latin typeface="Consolas"/>
              </a:rPr>
              <a:t>, 32000</a:t>
            </a:r>
            <a:r>
              <a:rPr lang="en-GB" dirty="0">
                <a:solidFill>
                  <a:prstClr val="black"/>
                </a:solidFill>
                <a:latin typeface="Consolas"/>
              </a:rPr>
              <a:t>, 2, </a:t>
            </a:r>
            <a:r>
              <a:rPr lang="en-GB" dirty="0">
                <a:solidFill>
                  <a:srgbClr val="0000FF"/>
                </a:solidFill>
                <a:latin typeface="Consolas"/>
              </a:rPr>
              <a:t>null</a:t>
            </a:r>
            <a:r>
              <a:rPr lang="en-GB" dirty="0">
                <a:solidFill>
                  <a:prstClr val="black"/>
                </a:solidFill>
                <a:latin typeface="Consolas"/>
              </a:rPr>
              <a:t>));</a:t>
            </a:r>
          </a:p>
          <a:p>
            <a:r>
              <a:rPr lang="en-GB" dirty="0" err="1">
                <a:solidFill>
                  <a:prstClr val="black"/>
                </a:solidFill>
                <a:latin typeface="Consolas"/>
              </a:rPr>
              <a:t>recognizer.RecognizeAsync</a:t>
            </a:r>
            <a:r>
              <a:rPr lang="en-GB" dirty="0">
                <a:solidFill>
                  <a:prstClr val="black"/>
                </a:solidFill>
                <a:latin typeface="Consolas"/>
              </a:rPr>
              <a:t>(</a:t>
            </a:r>
            <a:r>
              <a:rPr lang="en-GB" dirty="0" err="1">
                <a:solidFill>
                  <a:srgbClr val="2B91AF"/>
                </a:solidFill>
                <a:latin typeface="Consolas"/>
              </a:rPr>
              <a:t>RecognizeMode</a:t>
            </a:r>
            <a:r>
              <a:rPr lang="en-GB" dirty="0" err="1">
                <a:solidFill>
                  <a:prstClr val="black"/>
                </a:solidFill>
                <a:latin typeface="Consolas"/>
              </a:rPr>
              <a:t>.Multiple</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6423119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Setting up the Audio</a:t>
            </a:r>
            <a:endParaRPr lang="en-GB" dirty="0"/>
          </a:p>
        </p:txBody>
      </p:sp>
      <p:sp>
        <p:nvSpPr>
          <p:cNvPr id="7" name="Content Placeholder 6"/>
          <p:cNvSpPr>
            <a:spLocks noGrp="1"/>
          </p:cNvSpPr>
          <p:nvPr>
            <p:ph idx="1"/>
          </p:nvPr>
        </p:nvSpPr>
        <p:spPr>
          <a:xfrm>
            <a:off x="380770" y="4686259"/>
            <a:ext cx="8363938" cy="1495794"/>
          </a:xfrm>
        </p:spPr>
        <p:txBody>
          <a:bodyPr/>
          <a:lstStyle/>
          <a:p>
            <a:r>
              <a:rPr lang="en-GB" dirty="0" smtClean="0"/>
              <a:t>These statements configure the Kinect sensor to produce high quality audio for speech recognition</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23</a:t>
            </a:fld>
            <a:endParaRPr lang="en-US" dirty="0"/>
          </a:p>
        </p:txBody>
      </p:sp>
      <p:sp>
        <p:nvSpPr>
          <p:cNvPr id="8" name="Text Placeholder 7"/>
          <p:cNvSpPr>
            <a:spLocks noGrp="1"/>
          </p:cNvSpPr>
          <p:nvPr>
            <p:ph type="body" sz="quarter" idx="11"/>
          </p:nvPr>
        </p:nvSpPr>
        <p:spPr>
          <a:xfrm>
            <a:off x="346841" y="1403350"/>
            <a:ext cx="8587297" cy="2841529"/>
          </a:xfrm>
        </p:spPr>
        <p:txBody>
          <a:bodyPr/>
          <a:lstStyle/>
          <a:p>
            <a:r>
              <a:rPr lang="en-GB" dirty="0" err="1">
                <a:latin typeface="Consolas"/>
              </a:rPr>
              <a:t>kinectSource</a:t>
            </a:r>
            <a:r>
              <a:rPr lang="en-GB" dirty="0">
                <a:latin typeface="Consolas"/>
              </a:rPr>
              <a:t> = </a:t>
            </a:r>
            <a:r>
              <a:rPr lang="en-GB" dirty="0" err="1">
                <a:latin typeface="Consolas"/>
              </a:rPr>
              <a:t>myKinect.AudioSource</a:t>
            </a:r>
            <a:r>
              <a:rPr lang="en-GB" dirty="0">
                <a:latin typeface="Consolas"/>
              </a:rPr>
              <a:t>;</a:t>
            </a:r>
          </a:p>
          <a:p>
            <a:r>
              <a:rPr lang="en-GB" dirty="0" err="1">
                <a:latin typeface="Consolas"/>
              </a:rPr>
              <a:t>kinectSource.BeamAngleMode</a:t>
            </a:r>
            <a:r>
              <a:rPr lang="en-GB" dirty="0">
                <a:latin typeface="Consolas"/>
              </a:rPr>
              <a:t> = </a:t>
            </a:r>
            <a:r>
              <a:rPr lang="en-GB" dirty="0" err="1">
                <a:solidFill>
                  <a:srgbClr val="2B91AF"/>
                </a:solidFill>
                <a:latin typeface="Consolas"/>
              </a:rPr>
              <a:t>BeamAngleMode</a:t>
            </a:r>
            <a:r>
              <a:rPr lang="en-GB" dirty="0" err="1">
                <a:solidFill>
                  <a:prstClr val="black"/>
                </a:solidFill>
                <a:latin typeface="Consolas"/>
              </a:rPr>
              <a:t>.Adaptive</a:t>
            </a:r>
            <a:r>
              <a:rPr lang="en-GB" dirty="0">
                <a:solidFill>
                  <a:prstClr val="black"/>
                </a:solidFill>
                <a:latin typeface="Consolas"/>
              </a:rPr>
              <a:t>;</a:t>
            </a:r>
          </a:p>
          <a:p>
            <a:r>
              <a:rPr lang="en-GB" dirty="0" err="1">
                <a:solidFill>
                  <a:prstClr val="black"/>
                </a:solidFill>
                <a:latin typeface="Consolas"/>
              </a:rPr>
              <a:t>audioStream</a:t>
            </a:r>
            <a:r>
              <a:rPr lang="en-GB" dirty="0">
                <a:solidFill>
                  <a:prstClr val="black"/>
                </a:solidFill>
                <a:latin typeface="Consolas"/>
              </a:rPr>
              <a:t> = </a:t>
            </a:r>
            <a:r>
              <a:rPr lang="en-GB" dirty="0" err="1">
                <a:solidFill>
                  <a:prstClr val="black"/>
                </a:solidFill>
                <a:latin typeface="Consolas"/>
              </a:rPr>
              <a:t>kinectSource.Start</a:t>
            </a:r>
            <a:r>
              <a:rPr lang="en-GB" dirty="0">
                <a:solidFill>
                  <a:prstClr val="black"/>
                </a:solidFill>
                <a:latin typeface="Consolas"/>
              </a:rPr>
              <a:t>();</a:t>
            </a:r>
          </a:p>
          <a:p>
            <a:r>
              <a:rPr lang="en-GB" dirty="0" err="1">
                <a:solidFill>
                  <a:prstClr val="black"/>
                </a:solidFill>
                <a:latin typeface="Consolas"/>
              </a:rPr>
              <a:t>recognizer.SetInputToAudioStream</a:t>
            </a:r>
            <a:r>
              <a:rPr lang="en-GB" dirty="0">
                <a:solidFill>
                  <a:prstClr val="black"/>
                </a:solidFill>
                <a:latin typeface="Consolas"/>
              </a:rPr>
              <a:t>(</a:t>
            </a:r>
            <a:r>
              <a:rPr lang="en-GB" dirty="0" err="1">
                <a:solidFill>
                  <a:prstClr val="black"/>
                </a:solidFill>
                <a:latin typeface="Consolas"/>
              </a:rPr>
              <a:t>audioStream</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SpeechAudioFormatInfo</a:t>
            </a:r>
            <a:r>
              <a:rPr lang="en-GB" dirty="0">
                <a:solidFill>
                  <a:prstClr val="black"/>
                </a:solidFill>
                <a:latin typeface="Consolas"/>
              </a:rPr>
              <a:t>(</a:t>
            </a:r>
          </a:p>
          <a:p>
            <a:r>
              <a:rPr lang="en-GB" dirty="0">
                <a:solidFill>
                  <a:prstClr val="black"/>
                </a:solidFill>
                <a:latin typeface="Consolas"/>
              </a:rPr>
              <a:t>     </a:t>
            </a:r>
            <a:r>
              <a:rPr lang="en-GB" dirty="0" err="1" smtClean="0">
                <a:solidFill>
                  <a:srgbClr val="2B91AF"/>
                </a:solidFill>
                <a:latin typeface="Consolas"/>
              </a:rPr>
              <a:t>EncodingFormat</a:t>
            </a:r>
            <a:r>
              <a:rPr lang="en-GB" dirty="0" err="1" smtClean="0">
                <a:solidFill>
                  <a:prstClr val="black"/>
                </a:solidFill>
                <a:latin typeface="Consolas"/>
              </a:rPr>
              <a:t>.Pcm</a:t>
            </a:r>
            <a:r>
              <a:rPr lang="en-GB" dirty="0">
                <a:solidFill>
                  <a:prstClr val="black"/>
                </a:solidFill>
                <a:latin typeface="Consolas"/>
              </a:rPr>
              <a:t>, 16000, 16, 1</a:t>
            </a:r>
            <a:r>
              <a:rPr lang="en-GB" dirty="0" smtClean="0">
                <a:solidFill>
                  <a:prstClr val="black"/>
                </a:solidFill>
                <a:latin typeface="Consolas"/>
              </a:rPr>
              <a:t>, 32000</a:t>
            </a:r>
            <a:r>
              <a:rPr lang="en-GB" dirty="0">
                <a:solidFill>
                  <a:prstClr val="black"/>
                </a:solidFill>
                <a:latin typeface="Consolas"/>
              </a:rPr>
              <a:t>, 2, </a:t>
            </a:r>
            <a:r>
              <a:rPr lang="en-GB" dirty="0">
                <a:solidFill>
                  <a:srgbClr val="0000FF"/>
                </a:solidFill>
                <a:latin typeface="Consolas"/>
              </a:rPr>
              <a:t>null</a:t>
            </a:r>
            <a:r>
              <a:rPr lang="en-GB" dirty="0">
                <a:solidFill>
                  <a:prstClr val="black"/>
                </a:solidFill>
                <a:latin typeface="Consolas"/>
              </a:rPr>
              <a:t>));</a:t>
            </a:r>
          </a:p>
          <a:p>
            <a:r>
              <a:rPr lang="en-GB" dirty="0" err="1">
                <a:solidFill>
                  <a:prstClr val="black"/>
                </a:solidFill>
                <a:latin typeface="Consolas"/>
              </a:rPr>
              <a:t>recognizer.RecognizeAsync</a:t>
            </a:r>
            <a:r>
              <a:rPr lang="en-GB" dirty="0">
                <a:solidFill>
                  <a:prstClr val="black"/>
                </a:solidFill>
                <a:latin typeface="Consolas"/>
              </a:rPr>
              <a:t>(</a:t>
            </a:r>
            <a:r>
              <a:rPr lang="en-GB" dirty="0" err="1">
                <a:solidFill>
                  <a:srgbClr val="2B91AF"/>
                </a:solidFill>
                <a:latin typeface="Consolas"/>
              </a:rPr>
              <a:t>RecognizeMode</a:t>
            </a:r>
            <a:r>
              <a:rPr lang="en-GB" dirty="0" err="1">
                <a:solidFill>
                  <a:prstClr val="black"/>
                </a:solidFill>
                <a:latin typeface="Consolas"/>
              </a:rPr>
              <a:t>.Multiple</a:t>
            </a:r>
            <a:r>
              <a:rPr lang="en-GB" dirty="0" smtClean="0">
                <a:solidFill>
                  <a:prstClr val="black"/>
                </a:solidFill>
                <a:latin typeface="Consolas"/>
              </a:rPr>
              <a:t>);</a:t>
            </a:r>
            <a:endParaRPr lang="en-GB" dirty="0">
              <a:solidFill>
                <a:prstClr val="black"/>
              </a:solidFill>
              <a:latin typeface="Consolas"/>
            </a:endParaRPr>
          </a:p>
        </p:txBody>
      </p:sp>
      <p:sp>
        <p:nvSpPr>
          <p:cNvPr id="9" name="Rectangle 8"/>
          <p:cNvSpPr/>
          <p:nvPr/>
        </p:nvSpPr>
        <p:spPr bwMode="auto">
          <a:xfrm>
            <a:off x="374751" y="1466491"/>
            <a:ext cx="7854849" cy="1293963"/>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58794076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Setting up the Audio</a:t>
            </a:r>
            <a:endParaRPr lang="en-GB" dirty="0"/>
          </a:p>
        </p:txBody>
      </p:sp>
      <p:sp>
        <p:nvSpPr>
          <p:cNvPr id="7" name="Content Placeholder 6"/>
          <p:cNvSpPr>
            <a:spLocks noGrp="1"/>
          </p:cNvSpPr>
          <p:nvPr>
            <p:ph idx="1"/>
          </p:nvPr>
        </p:nvSpPr>
        <p:spPr>
          <a:xfrm>
            <a:off x="380770" y="4686259"/>
            <a:ext cx="8363938" cy="1495794"/>
          </a:xfrm>
        </p:spPr>
        <p:txBody>
          <a:bodyPr/>
          <a:lstStyle/>
          <a:p>
            <a:r>
              <a:rPr lang="en-GB" dirty="0" smtClean="0"/>
              <a:t>These statements connect the recognizer to the Kinect audio stream and start it recognizing words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24</a:t>
            </a:fld>
            <a:endParaRPr lang="en-US" dirty="0"/>
          </a:p>
        </p:txBody>
      </p:sp>
      <p:sp>
        <p:nvSpPr>
          <p:cNvPr id="8" name="Text Placeholder 7"/>
          <p:cNvSpPr>
            <a:spLocks noGrp="1"/>
          </p:cNvSpPr>
          <p:nvPr>
            <p:ph type="body" sz="quarter" idx="11"/>
          </p:nvPr>
        </p:nvSpPr>
        <p:spPr>
          <a:xfrm>
            <a:off x="346841" y="1403350"/>
            <a:ext cx="8587297" cy="2841529"/>
          </a:xfrm>
        </p:spPr>
        <p:txBody>
          <a:bodyPr/>
          <a:lstStyle/>
          <a:p>
            <a:r>
              <a:rPr lang="en-GB" dirty="0" err="1">
                <a:latin typeface="Consolas"/>
              </a:rPr>
              <a:t>kinectSource</a:t>
            </a:r>
            <a:r>
              <a:rPr lang="en-GB" dirty="0">
                <a:latin typeface="Consolas"/>
              </a:rPr>
              <a:t> = </a:t>
            </a:r>
            <a:r>
              <a:rPr lang="en-GB" dirty="0" err="1">
                <a:latin typeface="Consolas"/>
              </a:rPr>
              <a:t>myKinect.AudioSource</a:t>
            </a:r>
            <a:r>
              <a:rPr lang="en-GB" dirty="0">
                <a:latin typeface="Consolas"/>
              </a:rPr>
              <a:t>;</a:t>
            </a:r>
          </a:p>
          <a:p>
            <a:r>
              <a:rPr lang="en-GB" dirty="0" err="1">
                <a:latin typeface="Consolas"/>
              </a:rPr>
              <a:t>kinectSource.BeamAngleMode</a:t>
            </a:r>
            <a:r>
              <a:rPr lang="en-GB" dirty="0">
                <a:latin typeface="Consolas"/>
              </a:rPr>
              <a:t> = </a:t>
            </a:r>
            <a:r>
              <a:rPr lang="en-GB" dirty="0" err="1">
                <a:solidFill>
                  <a:srgbClr val="2B91AF"/>
                </a:solidFill>
                <a:latin typeface="Consolas"/>
              </a:rPr>
              <a:t>BeamAngleMode</a:t>
            </a:r>
            <a:r>
              <a:rPr lang="en-GB" dirty="0" err="1">
                <a:solidFill>
                  <a:prstClr val="black"/>
                </a:solidFill>
                <a:latin typeface="Consolas"/>
              </a:rPr>
              <a:t>.Adaptive</a:t>
            </a:r>
            <a:r>
              <a:rPr lang="en-GB" dirty="0">
                <a:solidFill>
                  <a:prstClr val="black"/>
                </a:solidFill>
                <a:latin typeface="Consolas"/>
              </a:rPr>
              <a:t>;</a:t>
            </a:r>
          </a:p>
          <a:p>
            <a:r>
              <a:rPr lang="en-GB" dirty="0" err="1">
                <a:solidFill>
                  <a:prstClr val="black"/>
                </a:solidFill>
                <a:latin typeface="Consolas"/>
              </a:rPr>
              <a:t>audioStream</a:t>
            </a:r>
            <a:r>
              <a:rPr lang="en-GB" dirty="0">
                <a:solidFill>
                  <a:prstClr val="black"/>
                </a:solidFill>
                <a:latin typeface="Consolas"/>
              </a:rPr>
              <a:t> = </a:t>
            </a:r>
            <a:r>
              <a:rPr lang="en-GB" dirty="0" err="1">
                <a:solidFill>
                  <a:prstClr val="black"/>
                </a:solidFill>
                <a:latin typeface="Consolas"/>
              </a:rPr>
              <a:t>kinectSource.Start</a:t>
            </a:r>
            <a:r>
              <a:rPr lang="en-GB" dirty="0">
                <a:solidFill>
                  <a:prstClr val="black"/>
                </a:solidFill>
                <a:latin typeface="Consolas"/>
              </a:rPr>
              <a:t>();</a:t>
            </a:r>
          </a:p>
          <a:p>
            <a:r>
              <a:rPr lang="en-GB" dirty="0" err="1">
                <a:solidFill>
                  <a:prstClr val="black"/>
                </a:solidFill>
                <a:latin typeface="Consolas"/>
              </a:rPr>
              <a:t>recognizer.SetInputToAudioStream</a:t>
            </a:r>
            <a:r>
              <a:rPr lang="en-GB" dirty="0">
                <a:solidFill>
                  <a:prstClr val="black"/>
                </a:solidFill>
                <a:latin typeface="Consolas"/>
              </a:rPr>
              <a:t>(</a:t>
            </a:r>
            <a:r>
              <a:rPr lang="en-GB" dirty="0" err="1">
                <a:solidFill>
                  <a:prstClr val="black"/>
                </a:solidFill>
                <a:latin typeface="Consolas"/>
              </a:rPr>
              <a:t>audioStream</a:t>
            </a:r>
            <a:r>
              <a:rPr lang="en-GB" dirty="0">
                <a:solidFill>
                  <a:prstClr val="black"/>
                </a:solidFill>
                <a:latin typeface="Consolas"/>
              </a:rPr>
              <a:t>,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SpeechAudioFormatInfo</a:t>
            </a:r>
            <a:r>
              <a:rPr lang="en-GB" dirty="0">
                <a:solidFill>
                  <a:prstClr val="black"/>
                </a:solidFill>
                <a:latin typeface="Consolas"/>
              </a:rPr>
              <a:t>(</a:t>
            </a:r>
          </a:p>
          <a:p>
            <a:r>
              <a:rPr lang="en-GB" dirty="0">
                <a:solidFill>
                  <a:prstClr val="black"/>
                </a:solidFill>
                <a:latin typeface="Consolas"/>
              </a:rPr>
              <a:t>     </a:t>
            </a:r>
            <a:r>
              <a:rPr lang="en-GB" dirty="0" err="1" smtClean="0">
                <a:solidFill>
                  <a:srgbClr val="2B91AF"/>
                </a:solidFill>
                <a:latin typeface="Consolas"/>
              </a:rPr>
              <a:t>EncodingFormat</a:t>
            </a:r>
            <a:r>
              <a:rPr lang="en-GB" dirty="0" err="1" smtClean="0">
                <a:solidFill>
                  <a:prstClr val="black"/>
                </a:solidFill>
                <a:latin typeface="Consolas"/>
              </a:rPr>
              <a:t>.Pcm</a:t>
            </a:r>
            <a:r>
              <a:rPr lang="en-GB" dirty="0">
                <a:solidFill>
                  <a:prstClr val="black"/>
                </a:solidFill>
                <a:latin typeface="Consolas"/>
              </a:rPr>
              <a:t>, 16000, 16, 1</a:t>
            </a:r>
            <a:r>
              <a:rPr lang="en-GB" dirty="0" smtClean="0">
                <a:solidFill>
                  <a:prstClr val="black"/>
                </a:solidFill>
                <a:latin typeface="Consolas"/>
              </a:rPr>
              <a:t>, 32000</a:t>
            </a:r>
            <a:r>
              <a:rPr lang="en-GB" dirty="0">
                <a:solidFill>
                  <a:prstClr val="black"/>
                </a:solidFill>
                <a:latin typeface="Consolas"/>
              </a:rPr>
              <a:t>, 2, </a:t>
            </a:r>
            <a:r>
              <a:rPr lang="en-GB" dirty="0">
                <a:solidFill>
                  <a:srgbClr val="0000FF"/>
                </a:solidFill>
                <a:latin typeface="Consolas"/>
              </a:rPr>
              <a:t>null</a:t>
            </a:r>
            <a:r>
              <a:rPr lang="en-GB" dirty="0">
                <a:solidFill>
                  <a:prstClr val="black"/>
                </a:solidFill>
                <a:latin typeface="Consolas"/>
              </a:rPr>
              <a:t>));</a:t>
            </a:r>
          </a:p>
          <a:p>
            <a:r>
              <a:rPr lang="en-GB" dirty="0" err="1">
                <a:solidFill>
                  <a:prstClr val="black"/>
                </a:solidFill>
                <a:latin typeface="Consolas"/>
              </a:rPr>
              <a:t>recognizer.RecognizeAsync</a:t>
            </a:r>
            <a:r>
              <a:rPr lang="en-GB" dirty="0">
                <a:solidFill>
                  <a:prstClr val="black"/>
                </a:solidFill>
                <a:latin typeface="Consolas"/>
              </a:rPr>
              <a:t>(</a:t>
            </a:r>
            <a:r>
              <a:rPr lang="en-GB" dirty="0" err="1">
                <a:solidFill>
                  <a:srgbClr val="2B91AF"/>
                </a:solidFill>
                <a:latin typeface="Consolas"/>
              </a:rPr>
              <a:t>RecognizeMode</a:t>
            </a:r>
            <a:r>
              <a:rPr lang="en-GB" dirty="0" err="1">
                <a:solidFill>
                  <a:prstClr val="black"/>
                </a:solidFill>
                <a:latin typeface="Consolas"/>
              </a:rPr>
              <a:t>.Multiple</a:t>
            </a:r>
            <a:r>
              <a:rPr lang="en-GB" dirty="0" smtClean="0">
                <a:solidFill>
                  <a:prstClr val="black"/>
                </a:solidFill>
                <a:latin typeface="Consolas"/>
              </a:rPr>
              <a:t>);</a:t>
            </a:r>
            <a:endParaRPr lang="en-GB" dirty="0">
              <a:solidFill>
                <a:prstClr val="black"/>
              </a:solidFill>
              <a:latin typeface="Consolas"/>
            </a:endParaRPr>
          </a:p>
        </p:txBody>
      </p:sp>
      <p:sp>
        <p:nvSpPr>
          <p:cNvPr id="9" name="Rectangle 8"/>
          <p:cNvSpPr/>
          <p:nvPr/>
        </p:nvSpPr>
        <p:spPr bwMode="auto">
          <a:xfrm>
            <a:off x="374751" y="2760454"/>
            <a:ext cx="8475951" cy="1431984"/>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8193867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Responding to spoken commands</a:t>
            </a:r>
            <a:endParaRPr lang="en-GB" dirty="0"/>
          </a:p>
        </p:txBody>
      </p:sp>
      <p:sp>
        <p:nvSpPr>
          <p:cNvPr id="5" name="Content Placeholder 4"/>
          <p:cNvSpPr>
            <a:spLocks noGrp="1"/>
          </p:cNvSpPr>
          <p:nvPr>
            <p:ph idx="1"/>
          </p:nvPr>
        </p:nvSpPr>
        <p:spPr>
          <a:xfrm>
            <a:off x="380770" y="2848131"/>
            <a:ext cx="8363938" cy="2714589"/>
          </a:xfrm>
        </p:spPr>
        <p:txBody>
          <a:bodyPr/>
          <a:lstStyle/>
          <a:p>
            <a:r>
              <a:rPr lang="en-GB" dirty="0" smtClean="0"/>
              <a:t>A program can connect an event handler to a speech recognized event</a:t>
            </a:r>
          </a:p>
          <a:p>
            <a:r>
              <a:rPr lang="en-GB" dirty="0" smtClean="0"/>
              <a:t>When the command is recognised the method is called to process it</a:t>
            </a:r>
          </a:p>
          <a:p>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25</a:t>
            </a:fld>
            <a:endParaRPr lang="en-US" dirty="0"/>
          </a:p>
        </p:txBody>
      </p:sp>
      <p:sp>
        <p:nvSpPr>
          <p:cNvPr id="6" name="Text Placeholder 5"/>
          <p:cNvSpPr>
            <a:spLocks noGrp="1"/>
          </p:cNvSpPr>
          <p:nvPr>
            <p:ph type="body" sz="quarter" idx="11"/>
          </p:nvPr>
        </p:nvSpPr>
        <p:spPr>
          <a:xfrm>
            <a:off x="346841" y="1403350"/>
            <a:ext cx="8403021" cy="1290335"/>
          </a:xfrm>
        </p:spPr>
        <p:txBody>
          <a:bodyPr/>
          <a:lstStyle/>
          <a:p>
            <a:r>
              <a:rPr lang="en-GB" dirty="0">
                <a:latin typeface="Consolas"/>
              </a:rPr>
              <a:t> </a:t>
            </a:r>
            <a:r>
              <a:rPr lang="en-GB" dirty="0" err="1">
                <a:latin typeface="Consolas"/>
              </a:rPr>
              <a:t>recognizer.SpeechRecognized</a:t>
            </a:r>
            <a:r>
              <a:rPr lang="en-GB" dirty="0">
                <a:latin typeface="Consolas"/>
              </a:rPr>
              <a:t> </a:t>
            </a:r>
            <a:r>
              <a:rPr lang="en-GB" dirty="0" smtClean="0">
                <a:latin typeface="Consolas"/>
              </a:rPr>
              <a:t>+=</a:t>
            </a:r>
          </a:p>
          <a:p>
            <a:r>
              <a:rPr lang="en-GB" dirty="0" smtClean="0">
                <a:latin typeface="Consolas"/>
              </a:rPr>
              <a:t>      </a:t>
            </a:r>
            <a:r>
              <a:rPr lang="en-GB" dirty="0">
                <a:solidFill>
                  <a:srgbClr val="0000FF"/>
                </a:solidFill>
                <a:latin typeface="Consolas"/>
              </a:rPr>
              <a:t>new</a:t>
            </a:r>
            <a:r>
              <a:rPr lang="en-GB" dirty="0">
                <a:solidFill>
                  <a:prstClr val="black"/>
                </a:solidFill>
                <a:latin typeface="Consolas"/>
              </a:rPr>
              <a:t> </a:t>
            </a:r>
            <a:r>
              <a:rPr lang="en-GB" dirty="0" err="1">
                <a:solidFill>
                  <a:srgbClr val="2B91AF"/>
                </a:solidFill>
                <a:latin typeface="Consolas"/>
              </a:rPr>
              <a:t>EventHandler</a:t>
            </a:r>
            <a:r>
              <a:rPr lang="en-GB" dirty="0">
                <a:solidFill>
                  <a:prstClr val="black"/>
                </a:solidFill>
                <a:latin typeface="Consolas"/>
              </a:rPr>
              <a:t>&lt;</a:t>
            </a:r>
            <a:r>
              <a:rPr lang="en-GB" dirty="0" err="1">
                <a:solidFill>
                  <a:srgbClr val="2B91AF"/>
                </a:solidFill>
                <a:latin typeface="Consolas"/>
              </a:rPr>
              <a:t>SpeechRecognizedEventArgs</a:t>
            </a:r>
            <a:r>
              <a:rPr lang="en-GB" dirty="0" smtClean="0">
                <a:solidFill>
                  <a:prstClr val="black"/>
                </a:solidFill>
                <a:latin typeface="Consolas"/>
              </a:rPr>
              <a:t>&gt;</a:t>
            </a:r>
          </a:p>
          <a:p>
            <a:r>
              <a:rPr lang="en-GB" dirty="0" smtClean="0">
                <a:solidFill>
                  <a:prstClr val="black"/>
                </a:solidFill>
                <a:latin typeface="Consolas"/>
              </a:rPr>
              <a:t>                         (</a:t>
            </a:r>
            <a:r>
              <a:rPr lang="en-GB" dirty="0" err="1">
                <a:solidFill>
                  <a:prstClr val="black"/>
                </a:solidFill>
                <a:latin typeface="Consolas"/>
              </a:rPr>
              <a:t>recognizer_SpeechRecognized</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9011827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80770" y="5051684"/>
            <a:ext cx="8363938" cy="997196"/>
          </a:xfrm>
        </p:spPr>
        <p:txBody>
          <a:bodyPr/>
          <a:lstStyle/>
          <a:p>
            <a:r>
              <a:rPr lang="en-GB" dirty="0" smtClean="0"/>
              <a:t>This method checks the confidence level in the result and uses the result text if it is good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26</a:t>
            </a:fld>
            <a:endParaRPr lang="en-US" dirty="0"/>
          </a:p>
        </p:txBody>
      </p:sp>
      <p:sp>
        <p:nvSpPr>
          <p:cNvPr id="5" name="Text Placeholder 4"/>
          <p:cNvSpPr>
            <a:spLocks noGrp="1"/>
          </p:cNvSpPr>
          <p:nvPr>
            <p:ph type="body" sz="quarter" idx="11"/>
          </p:nvPr>
        </p:nvSpPr>
        <p:spPr>
          <a:xfrm>
            <a:off x="346841" y="1124263"/>
            <a:ext cx="8403021" cy="3814103"/>
          </a:xfrm>
        </p:spPr>
        <p:txBody>
          <a:bodyPr/>
          <a:lstStyle/>
          <a:p>
            <a:r>
              <a:rPr lang="en-GB" sz="2000" dirty="0">
                <a:solidFill>
                  <a:srgbClr val="0000FF"/>
                </a:solidFill>
                <a:latin typeface="Consolas"/>
              </a:rPr>
              <a:t>void</a:t>
            </a:r>
            <a:r>
              <a:rPr lang="en-GB" sz="2000" dirty="0">
                <a:solidFill>
                  <a:prstClr val="black"/>
                </a:solidFill>
                <a:latin typeface="Consolas"/>
              </a:rPr>
              <a:t> </a:t>
            </a:r>
            <a:r>
              <a:rPr lang="en-GB" sz="2000" dirty="0" err="1">
                <a:solidFill>
                  <a:prstClr val="black"/>
                </a:solidFill>
                <a:latin typeface="Consolas"/>
              </a:rPr>
              <a:t>recognizer_SpeechRecognized</a:t>
            </a:r>
            <a:r>
              <a:rPr lang="en-GB" sz="2000" dirty="0">
                <a:solidFill>
                  <a:prstClr val="black"/>
                </a:solidFill>
                <a:latin typeface="Consolas"/>
              </a:rPr>
              <a:t>(</a:t>
            </a:r>
            <a:r>
              <a:rPr lang="en-GB" sz="2000" dirty="0">
                <a:solidFill>
                  <a:srgbClr val="0000FF"/>
                </a:solidFill>
                <a:latin typeface="Consolas"/>
              </a:rPr>
              <a:t>object</a:t>
            </a:r>
            <a:r>
              <a:rPr lang="en-GB" sz="2000" dirty="0">
                <a:solidFill>
                  <a:prstClr val="black"/>
                </a:solidFill>
                <a:latin typeface="Consolas"/>
              </a:rPr>
              <a:t> sender, </a:t>
            </a:r>
            <a:r>
              <a:rPr lang="en-GB" sz="2000" dirty="0" smtClean="0">
                <a:solidFill>
                  <a:prstClr val="black"/>
                </a:solidFill>
                <a:latin typeface="Consolas"/>
              </a:rPr>
              <a:t/>
            </a:r>
            <a:br>
              <a:rPr lang="en-GB" sz="2000" dirty="0" smtClean="0">
                <a:solidFill>
                  <a:prstClr val="black"/>
                </a:solidFill>
                <a:latin typeface="Consolas"/>
              </a:rPr>
            </a:br>
            <a:r>
              <a:rPr lang="en-GB" sz="2000" dirty="0" smtClean="0">
                <a:solidFill>
                  <a:prstClr val="black"/>
                </a:solidFill>
                <a:latin typeface="Consolas"/>
              </a:rPr>
              <a:t>                   </a:t>
            </a:r>
            <a:r>
              <a:rPr lang="en-GB" sz="2000" dirty="0" err="1" smtClean="0">
                <a:solidFill>
                  <a:srgbClr val="2B91AF"/>
                </a:solidFill>
                <a:latin typeface="Consolas"/>
              </a:rPr>
              <a:t>SpeechRecognizedEventArgs</a:t>
            </a:r>
            <a:r>
              <a:rPr lang="en-GB" sz="2000" dirty="0" smtClean="0">
                <a:solidFill>
                  <a:prstClr val="black"/>
                </a:solidFill>
                <a:latin typeface="Consolas"/>
              </a:rPr>
              <a:t> </a:t>
            </a:r>
            <a:r>
              <a:rPr lang="en-GB" sz="2000" dirty="0">
                <a:solidFill>
                  <a:prstClr val="black"/>
                </a:solidFill>
                <a:latin typeface="Consolas"/>
              </a:rPr>
              <a:t>e)</a:t>
            </a:r>
          </a:p>
          <a:p>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if</a:t>
            </a:r>
            <a:r>
              <a:rPr lang="en-GB" sz="2000" dirty="0">
                <a:solidFill>
                  <a:prstClr val="black"/>
                </a:solidFill>
                <a:latin typeface="Consolas"/>
              </a:rPr>
              <a:t> (</a:t>
            </a:r>
            <a:r>
              <a:rPr lang="en-GB" sz="2000" dirty="0" err="1">
                <a:solidFill>
                  <a:prstClr val="black"/>
                </a:solidFill>
                <a:latin typeface="Consolas"/>
              </a:rPr>
              <a:t>e.Result.Confidence</a:t>
            </a:r>
            <a:r>
              <a:rPr lang="en-GB" sz="2000" dirty="0">
                <a:solidFill>
                  <a:prstClr val="black"/>
                </a:solidFill>
                <a:latin typeface="Consolas"/>
              </a:rPr>
              <a:t> &lt; 0.95f) </a:t>
            </a:r>
            <a:r>
              <a:rPr lang="en-GB" sz="2000" dirty="0">
                <a:solidFill>
                  <a:srgbClr val="0000FF"/>
                </a:solidFill>
                <a:latin typeface="Consolas"/>
              </a:rPr>
              <a:t>return</a:t>
            </a:r>
            <a:r>
              <a:rPr lang="en-GB" sz="2000" dirty="0">
                <a:solidFill>
                  <a:prstClr val="black"/>
                </a:solidFill>
                <a:latin typeface="Consolas"/>
              </a:rPr>
              <a:t>;</a:t>
            </a:r>
          </a:p>
          <a:p>
            <a:endParaRPr lang="en-GB" sz="2000" dirty="0">
              <a:solidFill>
                <a:prstClr val="black"/>
              </a:solidFill>
              <a:latin typeface="Consolas"/>
            </a:endParaRPr>
          </a:p>
          <a:p>
            <a:r>
              <a:rPr lang="en-GB" sz="2000" dirty="0">
                <a:solidFill>
                  <a:prstClr val="black"/>
                </a:solidFill>
                <a:latin typeface="Consolas"/>
              </a:rPr>
              <a:t>    </a:t>
            </a:r>
            <a:r>
              <a:rPr lang="en-GB" sz="2000" dirty="0">
                <a:solidFill>
                  <a:srgbClr val="0000FF"/>
                </a:solidFill>
                <a:latin typeface="Consolas"/>
              </a:rPr>
              <a:t>switch</a:t>
            </a:r>
            <a:r>
              <a:rPr lang="en-GB" sz="2000" dirty="0">
                <a:solidFill>
                  <a:prstClr val="black"/>
                </a:solidFill>
                <a:latin typeface="Consolas"/>
              </a:rPr>
              <a:t> (</a:t>
            </a:r>
            <a:r>
              <a:rPr lang="en-GB" sz="2000" dirty="0" err="1">
                <a:solidFill>
                  <a:prstClr val="black"/>
                </a:solidFill>
                <a:latin typeface="Consolas"/>
              </a:rPr>
              <a:t>e.Result.Text</a:t>
            </a:r>
            <a:r>
              <a:rPr lang="en-GB" sz="2000" dirty="0" smtClean="0">
                <a:solidFill>
                  <a:prstClr val="black"/>
                </a:solidFill>
                <a:latin typeface="Consolas"/>
              </a:rPr>
              <a:t>) {</a:t>
            </a:r>
            <a:endParaRPr lang="en-GB" sz="2000" dirty="0">
              <a:solidFill>
                <a:prstClr val="black"/>
              </a:solidFill>
              <a:latin typeface="Consolas"/>
            </a:endParaRPr>
          </a:p>
          <a:p>
            <a:r>
              <a:rPr lang="en-GB" sz="2000" dirty="0">
                <a:solidFill>
                  <a:prstClr val="black"/>
                </a:solidFill>
                <a:latin typeface="Consolas"/>
              </a:rPr>
              <a:t>        </a:t>
            </a:r>
            <a:r>
              <a:rPr lang="en-GB" sz="2000" dirty="0">
                <a:solidFill>
                  <a:srgbClr val="0000FF"/>
                </a:solidFill>
                <a:latin typeface="Consolas"/>
              </a:rPr>
              <a:t>case</a:t>
            </a:r>
            <a:r>
              <a:rPr lang="en-GB" sz="2000" dirty="0">
                <a:solidFill>
                  <a:prstClr val="black"/>
                </a:solidFill>
                <a:latin typeface="Consolas"/>
              </a:rPr>
              <a:t> </a:t>
            </a:r>
            <a:r>
              <a:rPr lang="en-GB" sz="2000" dirty="0">
                <a:solidFill>
                  <a:srgbClr val="A31515"/>
                </a:solidFill>
                <a:latin typeface="Consolas"/>
              </a:rPr>
              <a:t>"Red"</a:t>
            </a:r>
            <a:r>
              <a:rPr lang="en-GB" sz="2000" dirty="0">
                <a:solidFill>
                  <a:prstClr val="black"/>
                </a:solidFill>
                <a:latin typeface="Consolas"/>
              </a:rPr>
              <a:t>:</a:t>
            </a:r>
          </a:p>
          <a:p>
            <a:r>
              <a:rPr lang="en-GB" sz="2000" dirty="0">
                <a:solidFill>
                  <a:prstClr val="black"/>
                </a:solidFill>
                <a:latin typeface="Consolas"/>
              </a:rPr>
              <a:t>            </a:t>
            </a:r>
            <a:r>
              <a:rPr lang="en-GB" sz="2000" dirty="0" err="1">
                <a:solidFill>
                  <a:prstClr val="black"/>
                </a:solidFill>
                <a:latin typeface="Consolas"/>
              </a:rPr>
              <a:t>pinColor</a:t>
            </a:r>
            <a:r>
              <a:rPr lang="en-GB" sz="2000" dirty="0">
                <a:solidFill>
                  <a:prstClr val="black"/>
                </a:solidFill>
                <a:latin typeface="Consolas"/>
              </a:rPr>
              <a:t> = </a:t>
            </a:r>
            <a:r>
              <a:rPr lang="en-GB" sz="2000" dirty="0" err="1">
                <a:solidFill>
                  <a:srgbClr val="2B91AF"/>
                </a:solidFill>
                <a:latin typeface="Consolas"/>
              </a:rPr>
              <a:t>Color</a:t>
            </a:r>
            <a:r>
              <a:rPr lang="en-GB" sz="2000" dirty="0" err="1">
                <a:solidFill>
                  <a:prstClr val="black"/>
                </a:solidFill>
                <a:latin typeface="Consolas"/>
              </a:rPr>
              <a:t>.Red</a:t>
            </a:r>
            <a:r>
              <a:rPr lang="en-GB" sz="2000" dirty="0">
                <a:solidFill>
                  <a:prstClr val="black"/>
                </a:solidFill>
                <a:latin typeface="Consolas"/>
              </a:rPr>
              <a:t>;</a:t>
            </a:r>
          </a:p>
          <a:p>
            <a:r>
              <a:rPr lang="en-GB" sz="2000" dirty="0">
                <a:solidFill>
                  <a:prstClr val="black"/>
                </a:solidFill>
                <a:latin typeface="Consolas"/>
              </a:rPr>
              <a:t>            </a:t>
            </a:r>
            <a:r>
              <a:rPr lang="en-GB" sz="2000" dirty="0">
                <a:solidFill>
                  <a:srgbClr val="0000FF"/>
                </a:solidFill>
                <a:latin typeface="Consolas"/>
              </a:rPr>
              <a:t>break</a:t>
            </a:r>
            <a:r>
              <a:rPr lang="en-GB" sz="2000" dirty="0">
                <a:solidFill>
                  <a:prstClr val="black"/>
                </a:solidFill>
                <a:latin typeface="Consolas"/>
              </a:rPr>
              <a:t>;</a:t>
            </a:r>
          </a:p>
          <a:p>
            <a:r>
              <a:rPr lang="en-GB" sz="2000" dirty="0" smtClean="0">
                <a:solidFill>
                  <a:prstClr val="black"/>
                </a:solidFill>
                <a:latin typeface="Consolas"/>
              </a:rPr>
              <a:t>    }</a:t>
            </a:r>
            <a:endParaRPr lang="en-GB" sz="2000" dirty="0">
              <a:solidFill>
                <a:prstClr val="black"/>
              </a:solidFill>
              <a:latin typeface="Consolas"/>
            </a:endParaRPr>
          </a:p>
          <a:p>
            <a:r>
              <a:rPr lang="en-GB" sz="2000" dirty="0" smtClean="0">
                <a:solidFill>
                  <a:prstClr val="black"/>
                </a:solidFill>
                <a:latin typeface="Consolas"/>
              </a:rPr>
              <a:t>}</a:t>
            </a:r>
            <a:endParaRPr lang="en-GB" sz="2000" dirty="0"/>
          </a:p>
        </p:txBody>
      </p:sp>
    </p:spTree>
    <p:extLst>
      <p:ext uri="{BB962C8B-B14F-4D97-AF65-F5344CB8AC3E}">
        <p14:creationId xmlns:p14="http://schemas.microsoft.com/office/powerpoint/2010/main" val="25157921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1 Cloud </a:t>
            </a:r>
            <a:r>
              <a:rPr lang="en-GB" dirty="0" err="1" smtClean="0"/>
              <a:t>Burster</a:t>
            </a:r>
            <a:r>
              <a:rPr lang="en-GB" dirty="0" smtClean="0"/>
              <a:t> with Speech</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27</a:t>
            </a:fld>
            <a:endParaRPr lang="en-US" dirty="0"/>
          </a:p>
        </p:txBody>
      </p:sp>
      <p:pic>
        <p:nvPicPr>
          <p:cNvPr id="9" name="Picture 8"/>
          <p:cNvPicPr/>
          <p:nvPr/>
        </p:nvPicPr>
        <p:blipFill>
          <a:blip r:embed="rId3"/>
          <a:stretch>
            <a:fillRect/>
          </a:stretch>
        </p:blipFill>
        <p:spPr>
          <a:xfrm>
            <a:off x="4571999" y="1864005"/>
            <a:ext cx="4036663" cy="3187679"/>
          </a:xfrm>
          <a:prstGeom prst="rect">
            <a:avLst/>
          </a:prstGeom>
        </p:spPr>
      </p:pic>
    </p:spTree>
    <p:extLst>
      <p:ext uri="{BB962C8B-B14F-4D97-AF65-F5344CB8AC3E}">
        <p14:creationId xmlns:p14="http://schemas.microsoft.com/office/powerpoint/2010/main" val="424734871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Summary</a:t>
            </a:r>
            <a:endParaRPr lang="en-GB" dirty="0"/>
          </a:p>
        </p:txBody>
      </p:sp>
      <p:sp>
        <p:nvSpPr>
          <p:cNvPr id="37891" name="Content Placeholder 2"/>
          <p:cNvSpPr>
            <a:spLocks noGrp="1"/>
          </p:cNvSpPr>
          <p:nvPr>
            <p:ph idx="1"/>
          </p:nvPr>
        </p:nvSpPr>
        <p:spPr>
          <a:xfrm>
            <a:off x="380770" y="1371600"/>
            <a:ext cx="8363938" cy="4308872"/>
          </a:xfrm>
        </p:spPr>
        <p:txBody>
          <a:bodyPr/>
          <a:lstStyle/>
          <a:p>
            <a:r>
              <a:rPr lang="en-GB" sz="2800" dirty="0" smtClean="0"/>
              <a:t>The Microsoft Speech Platform can be used to make any program able to respond to voice input</a:t>
            </a:r>
          </a:p>
          <a:p>
            <a:r>
              <a:rPr lang="en-GB" sz="2800" dirty="0" smtClean="0"/>
              <a:t>The components of the platform are a free download </a:t>
            </a:r>
          </a:p>
          <a:p>
            <a:r>
              <a:rPr lang="en-GB" sz="2800" dirty="0" smtClean="0"/>
              <a:t>The </a:t>
            </a:r>
            <a:r>
              <a:rPr lang="en-GB" sz="2800" dirty="0" err="1" smtClean="0"/>
              <a:t>SpeechRecognitionEngine</a:t>
            </a:r>
            <a:r>
              <a:rPr lang="en-GB" sz="2800" dirty="0" smtClean="0"/>
              <a:t> class provides the recognition behaviours</a:t>
            </a:r>
          </a:p>
          <a:p>
            <a:r>
              <a:rPr lang="en-GB" sz="2800" dirty="0" smtClean="0"/>
              <a:t>The required recognizer is selected by means of </a:t>
            </a:r>
            <a:r>
              <a:rPr lang="en-GB" sz="2800" dirty="0" err="1" smtClean="0"/>
              <a:t>RecognizerInfo</a:t>
            </a:r>
            <a:r>
              <a:rPr lang="en-GB" sz="2800" dirty="0" smtClean="0"/>
              <a:t> that it provides</a:t>
            </a:r>
          </a:p>
          <a:p>
            <a:r>
              <a:rPr lang="en-GB" sz="2800" dirty="0" smtClean="0"/>
              <a:t>The Speech Platform can be configured to recognise statements that conform to a particular grammar</a:t>
            </a:r>
          </a:p>
          <a:p>
            <a:r>
              <a:rPr lang="en-GB" sz="2800" dirty="0" smtClean="0"/>
              <a:t>It can also be used to recognise single </a:t>
            </a:r>
            <a:r>
              <a:rPr lang="en-GB" sz="2800" smtClean="0"/>
              <a:t>spoken commands</a:t>
            </a:r>
            <a:endParaRPr lang="en-GB" sz="2800" dirty="0" smtClean="0"/>
          </a:p>
        </p:txBody>
      </p:sp>
      <p:sp>
        <p:nvSpPr>
          <p:cNvPr id="3" name="Slide Number Placeholder 2"/>
          <p:cNvSpPr>
            <a:spLocks noGrp="1"/>
          </p:cNvSpPr>
          <p:nvPr>
            <p:ph type="sldNum" sz="quarter" idx="10"/>
          </p:nvPr>
        </p:nvSpPr>
        <p:spPr/>
        <p:txBody>
          <a:bodyPr/>
          <a:lstStyle/>
          <a:p>
            <a:fld id="{271031BA-9959-4FE2-909F-37D65262A7B4}" type="slidenum">
              <a:rPr lang="en-US" smtClean="0"/>
              <a:pPr/>
              <a:t>28</a:t>
            </a:fld>
            <a:endParaRPr lang="en-US" dirty="0"/>
          </a:p>
        </p:txBody>
      </p:sp>
    </p:spTree>
    <p:extLst>
      <p:ext uri="{BB962C8B-B14F-4D97-AF65-F5344CB8AC3E}">
        <p14:creationId xmlns:p14="http://schemas.microsoft.com/office/powerpoint/2010/main" val="10405957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Voice Response</a:t>
            </a:r>
            <a:endParaRPr lang="en-GB" dirty="0"/>
          </a:p>
        </p:txBody>
      </p:sp>
      <p:sp>
        <p:nvSpPr>
          <p:cNvPr id="3" name="Content Placeholder 2"/>
          <p:cNvSpPr>
            <a:spLocks noGrp="1"/>
          </p:cNvSpPr>
          <p:nvPr>
            <p:ph idx="1"/>
          </p:nvPr>
        </p:nvSpPr>
        <p:spPr>
          <a:xfrm>
            <a:off x="380770" y="1371600"/>
            <a:ext cx="8363938" cy="3711785"/>
          </a:xfrm>
        </p:spPr>
        <p:txBody>
          <a:bodyPr/>
          <a:lstStyle/>
          <a:p>
            <a:r>
              <a:rPr lang="en-GB" dirty="0" smtClean="0"/>
              <a:t>Speech is the most natural method of computer communication</a:t>
            </a:r>
          </a:p>
          <a:p>
            <a:r>
              <a:rPr lang="en-GB" dirty="0" smtClean="0"/>
              <a:t>It is also very difficult for computers to perform</a:t>
            </a:r>
          </a:p>
          <a:p>
            <a:r>
              <a:rPr lang="en-GB" dirty="0" smtClean="0"/>
              <a:t>The Kinect provides very high quality audio which has been optimised for voice commands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a:t>
            </a:fld>
            <a:endParaRPr lang="en-US" dirty="0"/>
          </a:p>
        </p:txBody>
      </p:sp>
    </p:spTree>
    <p:extLst>
      <p:ext uri="{BB962C8B-B14F-4D97-AF65-F5344CB8AC3E}">
        <p14:creationId xmlns:p14="http://schemas.microsoft.com/office/powerpoint/2010/main" val="19961878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Microsoft Speech Platform</a:t>
            </a:r>
            <a:endParaRPr lang="en-GB" dirty="0"/>
          </a:p>
        </p:txBody>
      </p:sp>
      <p:sp>
        <p:nvSpPr>
          <p:cNvPr id="3" name="Content Placeholder 2"/>
          <p:cNvSpPr>
            <a:spLocks noGrp="1"/>
          </p:cNvSpPr>
          <p:nvPr>
            <p:ph idx="1"/>
          </p:nvPr>
        </p:nvSpPr>
        <p:spPr>
          <a:xfrm>
            <a:off x="380770" y="1371600"/>
            <a:ext cx="8363938" cy="4321183"/>
          </a:xfrm>
        </p:spPr>
        <p:txBody>
          <a:bodyPr/>
          <a:lstStyle/>
          <a:p>
            <a:r>
              <a:rPr lang="en-GB" dirty="0" smtClean="0"/>
              <a:t>The Kinect SDK does not include </a:t>
            </a:r>
            <a:r>
              <a:rPr lang="en-GB" dirty="0" smtClean="0"/>
              <a:t>the Microsoft Speech Platform SDK</a:t>
            </a:r>
            <a:endParaRPr lang="en-GB" dirty="0" smtClean="0"/>
          </a:p>
          <a:p>
            <a:r>
              <a:rPr lang="en-GB" dirty="0" smtClean="0"/>
              <a:t>Speech recognition can be performed by the components in the Microsoft Speech Platform</a:t>
            </a:r>
          </a:p>
          <a:p>
            <a:r>
              <a:rPr lang="en-GB" dirty="0" smtClean="0"/>
              <a:t>This can be used to add speech input to any Windows Program</a:t>
            </a:r>
          </a:p>
          <a:p>
            <a:r>
              <a:rPr lang="en-GB" dirty="0" smtClean="0"/>
              <a:t>The platform and the SDK are a free download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a:t>
            </a:fld>
            <a:endParaRPr lang="en-US" dirty="0"/>
          </a:p>
        </p:txBody>
      </p:sp>
    </p:spTree>
    <p:extLst>
      <p:ext uri="{BB962C8B-B14F-4D97-AF65-F5344CB8AC3E}">
        <p14:creationId xmlns:p14="http://schemas.microsoft.com/office/powerpoint/2010/main" val="7648123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Obtaining the speech platform</a:t>
            </a:r>
            <a:endParaRPr lang="en-GB" dirty="0"/>
          </a:p>
        </p:txBody>
      </p:sp>
      <p:sp>
        <p:nvSpPr>
          <p:cNvPr id="3" name="Content Placeholder 2"/>
          <p:cNvSpPr>
            <a:spLocks noGrp="1"/>
          </p:cNvSpPr>
          <p:nvPr>
            <p:ph idx="1"/>
          </p:nvPr>
        </p:nvSpPr>
        <p:spPr>
          <a:xfrm>
            <a:off x="380770" y="1371600"/>
            <a:ext cx="8363938" cy="4321183"/>
          </a:xfrm>
        </p:spPr>
        <p:txBody>
          <a:bodyPr/>
          <a:lstStyle/>
          <a:p>
            <a:r>
              <a:rPr lang="en-GB" dirty="0"/>
              <a:t>The Kinect for Windows SDK does include </a:t>
            </a:r>
            <a:r>
              <a:rPr lang="en-GB" dirty="0" smtClean="0"/>
              <a:t>a recognizer that works with the Kinect sensor and the Speech Platform SDK runtime libraries</a:t>
            </a:r>
            <a:endParaRPr lang="en-GB" dirty="0"/>
          </a:p>
          <a:p>
            <a:r>
              <a:rPr lang="en-GB" dirty="0" smtClean="0"/>
              <a:t>To </a:t>
            </a:r>
            <a:r>
              <a:rPr lang="en-GB" dirty="0" smtClean="0"/>
              <a:t>develop programs that respond to speech you will </a:t>
            </a:r>
            <a:r>
              <a:rPr lang="en-GB" dirty="0" smtClean="0"/>
              <a:t>need Microsoft </a:t>
            </a:r>
            <a:r>
              <a:rPr lang="en-GB" dirty="0" smtClean="0"/>
              <a:t>Speech Platform SDK </a:t>
            </a:r>
            <a:r>
              <a:rPr lang="en-GB" dirty="0" smtClean="0"/>
              <a:t>11 </a:t>
            </a:r>
            <a:r>
              <a:rPr lang="en-GB" dirty="0" smtClean="0"/>
              <a:t>(32 or 64 bit depending on your </a:t>
            </a:r>
            <a:r>
              <a:rPr lang="en-GB" dirty="0" smtClean="0"/>
              <a:t>PC)</a:t>
            </a:r>
          </a:p>
          <a:p>
            <a:r>
              <a:rPr lang="en-GB" dirty="0" smtClean="0"/>
              <a:t>Links </a:t>
            </a:r>
            <a:r>
              <a:rPr lang="en-GB" dirty="0" smtClean="0"/>
              <a:t>to these are on the Kinect download site</a:t>
            </a:r>
          </a:p>
          <a:p>
            <a:pPr marL="0" indent="0" algn="ctr">
              <a:buNone/>
            </a:pPr>
            <a:r>
              <a:rPr lang="en-GB" dirty="0">
                <a:latin typeface="Consolas" pitchFamily="49" charset="0"/>
                <a:cs typeface="Consolas" pitchFamily="49" charset="0"/>
              </a:rPr>
              <a:t>http://kinectforwindows.org/</a:t>
            </a:r>
          </a:p>
        </p:txBody>
      </p:sp>
      <p:sp>
        <p:nvSpPr>
          <p:cNvPr id="4" name="Slide Number Placeholder 3"/>
          <p:cNvSpPr>
            <a:spLocks noGrp="1"/>
          </p:cNvSpPr>
          <p:nvPr>
            <p:ph type="sldNum" sz="quarter" idx="10"/>
          </p:nvPr>
        </p:nvSpPr>
        <p:spPr/>
        <p:txBody>
          <a:bodyPr/>
          <a:lstStyle/>
          <a:p>
            <a:fld id="{271031BA-9959-4FE2-909F-37D65262A7B4}" type="slidenum">
              <a:rPr lang="en-US" smtClean="0"/>
              <a:pPr/>
              <a:t>5</a:t>
            </a:fld>
            <a:endParaRPr lang="en-US" dirty="0"/>
          </a:p>
        </p:txBody>
      </p:sp>
    </p:spTree>
    <p:extLst>
      <p:ext uri="{BB962C8B-B14F-4D97-AF65-F5344CB8AC3E}">
        <p14:creationId xmlns:p14="http://schemas.microsoft.com/office/powerpoint/2010/main" val="9861674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the Speech Libraries</a:t>
            </a:r>
            <a:endParaRPr lang="en-GB" dirty="0"/>
          </a:p>
        </p:txBody>
      </p:sp>
      <p:sp>
        <p:nvSpPr>
          <p:cNvPr id="3" name="Content Placeholder 2"/>
          <p:cNvSpPr>
            <a:spLocks noGrp="1"/>
          </p:cNvSpPr>
          <p:nvPr>
            <p:ph idx="1"/>
          </p:nvPr>
        </p:nvSpPr>
        <p:spPr>
          <a:xfrm>
            <a:off x="380770" y="1371600"/>
            <a:ext cx="8363938" cy="4625882"/>
          </a:xfrm>
        </p:spPr>
        <p:txBody>
          <a:bodyPr/>
          <a:lstStyle/>
          <a:p>
            <a:r>
              <a:rPr lang="en-GB" dirty="0" smtClean="0"/>
              <a:t>The Microsoft Speech Platform assemblies must be added to your project before you can use the speech platform</a:t>
            </a:r>
          </a:p>
          <a:p>
            <a:r>
              <a:rPr lang="en-GB" dirty="0" smtClean="0"/>
              <a:t>They are added in the same way as you added the Kinect libraries</a:t>
            </a:r>
          </a:p>
          <a:p>
            <a:r>
              <a:rPr lang="en-GB" dirty="0" smtClean="0"/>
              <a:t>They are usually found in the speech platform SDK :</a:t>
            </a:r>
          </a:p>
          <a:p>
            <a:pPr marL="0" indent="0" algn="ctr">
              <a:buNone/>
            </a:pPr>
            <a:r>
              <a:rPr lang="en-GB" sz="1800" b="1" dirty="0">
                <a:latin typeface="Consolas" pitchFamily="49" charset="0"/>
                <a:cs typeface="Consolas" pitchFamily="49" charset="0"/>
              </a:rPr>
              <a:t>C:\Program Files\Microsoft Speech Platform SDK\Assembly\Microsoft.Speech.dll</a:t>
            </a:r>
          </a:p>
          <a:p>
            <a:pPr marL="0" indent="0">
              <a:buNone/>
            </a:pP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a:t>
            </a:fld>
            <a:endParaRPr lang="en-US" dirty="0"/>
          </a:p>
        </p:txBody>
      </p:sp>
    </p:spTree>
    <p:extLst>
      <p:ext uri="{BB962C8B-B14F-4D97-AF65-F5344CB8AC3E}">
        <p14:creationId xmlns:p14="http://schemas.microsoft.com/office/powerpoint/2010/main" val="474109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Speech classes</a:t>
            </a:r>
            <a:endParaRPr lang="en-GB" dirty="0"/>
          </a:p>
        </p:txBody>
      </p:sp>
      <p:sp>
        <p:nvSpPr>
          <p:cNvPr id="5" name="Content Placeholder 4"/>
          <p:cNvSpPr>
            <a:spLocks noGrp="1"/>
          </p:cNvSpPr>
          <p:nvPr>
            <p:ph idx="1"/>
          </p:nvPr>
        </p:nvSpPr>
        <p:spPr>
          <a:xfrm>
            <a:off x="380770" y="3028013"/>
            <a:ext cx="8363938" cy="1994392"/>
          </a:xfrm>
        </p:spPr>
        <p:txBody>
          <a:bodyPr/>
          <a:lstStyle/>
          <a:p>
            <a:r>
              <a:rPr lang="en-GB" dirty="0" smtClean="0"/>
              <a:t>Adding these using statements to your program will allow it to use the Kinect audio and the speech recognition </a:t>
            </a:r>
            <a:r>
              <a:rPr lang="en-GB" dirty="0" smtClean="0"/>
              <a:t>classes along with the Kinect sensor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7</a:t>
            </a:fld>
            <a:endParaRPr lang="en-US" dirty="0"/>
          </a:p>
        </p:txBody>
      </p:sp>
      <p:sp>
        <p:nvSpPr>
          <p:cNvPr id="6" name="Text Placeholder 5"/>
          <p:cNvSpPr>
            <a:spLocks noGrp="1"/>
          </p:cNvSpPr>
          <p:nvPr>
            <p:ph type="body" sz="quarter" idx="11"/>
          </p:nvPr>
        </p:nvSpPr>
        <p:spPr>
          <a:xfrm>
            <a:off x="346841" y="1403350"/>
            <a:ext cx="8403021" cy="1290335"/>
          </a:xfrm>
        </p:spPr>
        <p:txBody>
          <a:bodyPr/>
          <a:lstStyle/>
          <a:p>
            <a:r>
              <a:rPr lang="en-GB" dirty="0">
                <a:solidFill>
                  <a:srgbClr val="0000FF"/>
                </a:solidFill>
                <a:latin typeface="Consolas"/>
              </a:rPr>
              <a:t>using</a:t>
            </a:r>
            <a:r>
              <a:rPr lang="en-GB" dirty="0">
                <a:solidFill>
                  <a:prstClr val="black"/>
                </a:solidFill>
                <a:latin typeface="Consolas"/>
              </a:rPr>
              <a:t> </a:t>
            </a:r>
            <a:r>
              <a:rPr lang="en-GB" dirty="0" err="1" smtClean="0">
                <a:solidFill>
                  <a:prstClr val="black"/>
                </a:solidFill>
                <a:latin typeface="Consolas"/>
              </a:rPr>
              <a:t>Microsoft.Kinect</a:t>
            </a:r>
            <a:r>
              <a:rPr lang="en-GB" dirty="0" smtClean="0">
                <a:solidFill>
                  <a:prstClr val="black"/>
                </a:solidFill>
                <a:latin typeface="Consolas"/>
              </a:rPr>
              <a:t>;</a:t>
            </a:r>
            <a:endParaRPr lang="en-GB" dirty="0">
              <a:solidFill>
                <a:prstClr val="black"/>
              </a:solidFill>
              <a:latin typeface="Consolas"/>
            </a:endParaRPr>
          </a:p>
          <a:p>
            <a:r>
              <a:rPr lang="en-GB" dirty="0">
                <a:solidFill>
                  <a:srgbClr val="0000FF"/>
                </a:solidFill>
                <a:latin typeface="Consolas"/>
              </a:rPr>
              <a:t>using</a:t>
            </a:r>
            <a:r>
              <a:rPr lang="en-GB" dirty="0">
                <a:solidFill>
                  <a:prstClr val="black"/>
                </a:solidFill>
                <a:latin typeface="Consolas"/>
              </a:rPr>
              <a:t> </a:t>
            </a:r>
            <a:r>
              <a:rPr lang="en-GB" dirty="0" err="1">
                <a:solidFill>
                  <a:prstClr val="black"/>
                </a:solidFill>
                <a:latin typeface="Consolas"/>
              </a:rPr>
              <a:t>Microsoft.Speech.AudioFormat</a:t>
            </a:r>
            <a:r>
              <a:rPr lang="en-GB" dirty="0">
                <a:solidFill>
                  <a:prstClr val="black"/>
                </a:solidFill>
                <a:latin typeface="Consolas"/>
              </a:rPr>
              <a:t>;</a:t>
            </a:r>
          </a:p>
          <a:p>
            <a:r>
              <a:rPr lang="en-GB" dirty="0">
                <a:solidFill>
                  <a:srgbClr val="0000FF"/>
                </a:solidFill>
                <a:latin typeface="Consolas"/>
              </a:rPr>
              <a:t>using</a:t>
            </a:r>
            <a:r>
              <a:rPr lang="en-GB" dirty="0">
                <a:solidFill>
                  <a:prstClr val="black"/>
                </a:solidFill>
                <a:latin typeface="Consolas"/>
              </a:rPr>
              <a:t> </a:t>
            </a:r>
            <a:r>
              <a:rPr lang="en-GB" dirty="0" err="1">
                <a:solidFill>
                  <a:prstClr val="black"/>
                </a:solidFill>
                <a:latin typeface="Consolas"/>
              </a:rPr>
              <a:t>Microsoft.Speech.Recognition</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305110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Speech Recognition Engine</a:t>
            </a:r>
            <a:endParaRPr lang="en-GB" dirty="0"/>
          </a:p>
        </p:txBody>
      </p:sp>
      <p:sp>
        <p:nvSpPr>
          <p:cNvPr id="3" name="Content Placeholder 2"/>
          <p:cNvSpPr>
            <a:spLocks noGrp="1"/>
          </p:cNvSpPr>
          <p:nvPr>
            <p:ph idx="1"/>
          </p:nvPr>
        </p:nvSpPr>
        <p:spPr>
          <a:xfrm>
            <a:off x="380770" y="3013023"/>
            <a:ext cx="8363938" cy="3213187"/>
          </a:xfrm>
        </p:spPr>
        <p:txBody>
          <a:bodyPr/>
          <a:lstStyle/>
          <a:p>
            <a:r>
              <a:rPr lang="en-GB" dirty="0" smtClean="0"/>
              <a:t>To perform speech recognition a program creates a speech recognition engine</a:t>
            </a:r>
          </a:p>
          <a:p>
            <a:r>
              <a:rPr lang="en-GB" dirty="0" smtClean="0"/>
              <a:t>This is configured with a set of information to configure it</a:t>
            </a:r>
          </a:p>
          <a:p>
            <a:r>
              <a:rPr lang="en-GB" dirty="0" smtClean="0"/>
              <a:t>A program needs to obtain this configuration information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8</a:t>
            </a:fld>
            <a:endParaRPr lang="en-US" dirty="0"/>
          </a:p>
        </p:txBody>
      </p:sp>
      <p:sp>
        <p:nvSpPr>
          <p:cNvPr id="5" name="Text Placeholder 4"/>
          <p:cNvSpPr>
            <a:spLocks noGrp="1"/>
          </p:cNvSpPr>
          <p:nvPr>
            <p:ph type="body" sz="quarter" idx="11"/>
          </p:nvPr>
        </p:nvSpPr>
        <p:spPr>
          <a:xfrm>
            <a:off x="346841" y="1403350"/>
            <a:ext cx="8403021" cy="1216469"/>
          </a:xfrm>
        </p:spPr>
        <p:txBody>
          <a:bodyPr/>
          <a:lstStyle/>
          <a:p>
            <a:r>
              <a:rPr lang="en-GB" dirty="0" err="1">
                <a:solidFill>
                  <a:srgbClr val="2B91AF"/>
                </a:solidFill>
                <a:latin typeface="Consolas"/>
              </a:rPr>
              <a:t>SpeechRecognitionEngine</a:t>
            </a:r>
            <a:r>
              <a:rPr lang="en-GB" dirty="0">
                <a:solidFill>
                  <a:prstClr val="black"/>
                </a:solidFill>
                <a:latin typeface="Consolas"/>
              </a:rPr>
              <a:t> recognizer</a:t>
            </a:r>
            <a:r>
              <a:rPr lang="en-GB" dirty="0" smtClean="0">
                <a:solidFill>
                  <a:prstClr val="black"/>
                </a:solidFill>
                <a:latin typeface="Consolas"/>
              </a:rPr>
              <a:t>;</a:t>
            </a:r>
          </a:p>
          <a:p>
            <a:r>
              <a:rPr lang="en-GB" dirty="0">
                <a:latin typeface="Consolas"/>
              </a:rPr>
              <a:t>recognizer = </a:t>
            </a:r>
            <a:r>
              <a:rPr lang="en-GB" dirty="0" smtClean="0">
                <a:latin typeface="Consolas"/>
              </a:rPr>
              <a:t/>
            </a:r>
            <a:br>
              <a:rPr lang="en-GB" dirty="0" smtClean="0">
                <a:latin typeface="Consolas"/>
              </a:rPr>
            </a:br>
            <a:r>
              <a:rPr lang="en-GB" dirty="0" smtClean="0">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SpeechRecognitionEngine</a:t>
            </a:r>
            <a:r>
              <a:rPr lang="en-GB" dirty="0">
                <a:solidFill>
                  <a:prstClr val="black"/>
                </a:solidFill>
                <a:latin typeface="Consolas"/>
              </a:rPr>
              <a:t>(</a:t>
            </a:r>
            <a:r>
              <a:rPr lang="en-GB" dirty="0" err="1">
                <a:solidFill>
                  <a:prstClr val="black"/>
                </a:solidFill>
                <a:latin typeface="Consolas"/>
              </a:rPr>
              <a:t>kinectRecognizerInfo</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14431382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Recognizer information </a:t>
            </a:r>
            <a:endParaRPr lang="en-GB" dirty="0"/>
          </a:p>
        </p:txBody>
      </p:sp>
      <p:sp>
        <p:nvSpPr>
          <p:cNvPr id="6" name="Content Placeholder 5"/>
          <p:cNvSpPr>
            <a:spLocks noGrp="1"/>
          </p:cNvSpPr>
          <p:nvPr>
            <p:ph idx="1"/>
          </p:nvPr>
        </p:nvSpPr>
        <p:spPr>
          <a:xfrm>
            <a:off x="380770" y="2233534"/>
            <a:ext cx="8363938" cy="3730252"/>
          </a:xfrm>
        </p:spPr>
        <p:txBody>
          <a:bodyPr/>
          <a:lstStyle/>
          <a:p>
            <a:r>
              <a:rPr lang="en-GB" dirty="0" smtClean="0"/>
              <a:t>The </a:t>
            </a:r>
            <a:r>
              <a:rPr lang="en-GB" dirty="0" err="1">
                <a:solidFill>
                  <a:srgbClr val="2B91AF"/>
                </a:solidFill>
                <a:latin typeface="Consolas"/>
              </a:rPr>
              <a:t>RecognizerInfo</a:t>
            </a:r>
            <a:r>
              <a:rPr lang="en-GB" dirty="0" smtClean="0"/>
              <a:t> class describes a particular recognizer</a:t>
            </a:r>
          </a:p>
          <a:p>
            <a:pPr lvl="1"/>
            <a:r>
              <a:rPr lang="en-GB" dirty="0" smtClean="0"/>
              <a:t>Languages it can use</a:t>
            </a:r>
          </a:p>
          <a:p>
            <a:pPr lvl="1"/>
            <a:r>
              <a:rPr lang="en-GB" dirty="0" smtClean="0"/>
              <a:t>Locales (parts of the world) it can use</a:t>
            </a:r>
          </a:p>
          <a:p>
            <a:pPr lvl="1"/>
            <a:r>
              <a:rPr lang="en-GB" dirty="0" smtClean="0"/>
              <a:t>Audio formats it can consume</a:t>
            </a:r>
          </a:p>
          <a:p>
            <a:r>
              <a:rPr lang="en-GB" dirty="0" smtClean="0"/>
              <a:t>A program can work through the recognizers available on a system checking their info</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9</a:t>
            </a:fld>
            <a:endParaRPr lang="en-US" dirty="0"/>
          </a:p>
        </p:txBody>
      </p:sp>
      <p:sp>
        <p:nvSpPr>
          <p:cNvPr id="7" name="Text Placeholder 6"/>
          <p:cNvSpPr>
            <a:spLocks noGrp="1"/>
          </p:cNvSpPr>
          <p:nvPr>
            <p:ph type="body" sz="quarter" idx="11"/>
          </p:nvPr>
        </p:nvSpPr>
        <p:spPr>
          <a:xfrm>
            <a:off x="346841" y="1403350"/>
            <a:ext cx="8403021" cy="477805"/>
          </a:xfrm>
        </p:spPr>
        <p:txBody>
          <a:bodyPr/>
          <a:lstStyle/>
          <a:p>
            <a:r>
              <a:rPr lang="en-GB" dirty="0" err="1">
                <a:solidFill>
                  <a:srgbClr val="2B91AF"/>
                </a:solidFill>
                <a:latin typeface="Consolas"/>
              </a:rPr>
              <a:t>RecognizerInfo</a:t>
            </a:r>
            <a:r>
              <a:rPr lang="en-GB" dirty="0">
                <a:solidFill>
                  <a:prstClr val="black"/>
                </a:solidFill>
                <a:latin typeface="Consolas"/>
              </a:rPr>
              <a:t> </a:t>
            </a:r>
            <a:r>
              <a:rPr lang="en-GB" dirty="0" err="1">
                <a:solidFill>
                  <a:prstClr val="black"/>
                </a:solidFill>
                <a:latin typeface="Consolas"/>
              </a:rPr>
              <a:t>kinectRecognizerInfo</a:t>
            </a:r>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455024763"/>
      </p:ext>
    </p:extLst>
  </p:cSld>
  <p:clrMapOvr>
    <a:masterClrMapping/>
  </p:clrMapOvr>
  <p:transition>
    <p:fade/>
  </p:transition>
</p:sld>
</file>

<file path=ppt/theme/theme1.xml><?xml version="1.0" encoding="utf-8"?>
<a:theme xmlns:a="http://schemas.openxmlformats.org/drawingml/2006/main" name="Windows Phone 7 Template Light_0610">
  <a:themeElements>
    <a:clrScheme name="WP7">
      <a:dk1>
        <a:srgbClr val="737373"/>
      </a:dk1>
      <a:lt1>
        <a:srgbClr val="FFFFFF"/>
      </a:lt1>
      <a:dk2>
        <a:srgbClr val="6BBD46"/>
      </a:dk2>
      <a:lt2>
        <a:srgbClr val="FFFFFF"/>
      </a:lt2>
      <a:accent1>
        <a:srgbClr val="4891DC"/>
      </a:accent1>
      <a:accent2>
        <a:srgbClr val="FF4819"/>
      </a:accent2>
      <a:accent3>
        <a:srgbClr val="6BBD46"/>
      </a:accent3>
      <a:accent4>
        <a:srgbClr val="FFB70F"/>
      </a:accent4>
      <a:accent5>
        <a:srgbClr val="DCDCDC"/>
      </a:accent5>
      <a:accent6>
        <a:srgbClr val="7D7D7D"/>
      </a:accent6>
      <a:hlink>
        <a:srgbClr val="4891DC"/>
      </a:hlink>
      <a:folHlink>
        <a:srgbClr val="803280"/>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Phone 7 Template Light_0610</Template>
  <TotalTime>7765</TotalTime>
  <Words>1309</Words>
  <Application>Microsoft Office PowerPoint</Application>
  <PresentationFormat>On-screen Show (4:3)</PresentationFormat>
  <Paragraphs>242</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Segoe</vt:lpstr>
      <vt:lpstr>Segoe UI</vt:lpstr>
      <vt:lpstr>Wingdings</vt:lpstr>
      <vt:lpstr>Segoe Light</vt:lpstr>
      <vt:lpstr>Consolas</vt:lpstr>
      <vt:lpstr>Windows Phone 7 Template Light_0610</vt:lpstr>
      <vt:lpstr>Kinect Natural User Interfaces</vt:lpstr>
      <vt:lpstr>Topics</vt:lpstr>
      <vt:lpstr>Voice Response</vt:lpstr>
      <vt:lpstr>The Microsoft Speech Platform</vt:lpstr>
      <vt:lpstr>Obtaining the speech platform</vt:lpstr>
      <vt:lpstr>Adding the Speech Libraries</vt:lpstr>
      <vt:lpstr>Using the Speech classes</vt:lpstr>
      <vt:lpstr>The Speech Recognition Engine</vt:lpstr>
      <vt:lpstr>Recognizer information </vt:lpstr>
      <vt:lpstr>Searching recognizers</vt:lpstr>
      <vt:lpstr>Finding a Kinect recognizer</vt:lpstr>
      <vt:lpstr>Finding a Kinect recognizer</vt:lpstr>
      <vt:lpstr>Finding a Kinect recognizer</vt:lpstr>
      <vt:lpstr>findKinectRecognizerInfo method</vt:lpstr>
      <vt:lpstr>Creating the recognizer</vt:lpstr>
      <vt:lpstr>Speech Recognition and choices</vt:lpstr>
      <vt:lpstr>Creating choices</vt:lpstr>
      <vt:lpstr>Speech Recognition and grammer</vt:lpstr>
      <vt:lpstr>Creating a grammar</vt:lpstr>
      <vt:lpstr>Creating a grammar</vt:lpstr>
      <vt:lpstr>Creating a grammar</vt:lpstr>
      <vt:lpstr>Setting up the Audio</vt:lpstr>
      <vt:lpstr>Setting up the Audio</vt:lpstr>
      <vt:lpstr>Setting up the Audio</vt:lpstr>
      <vt:lpstr>Responding to spoken commands</vt:lpstr>
      <vt:lpstr>PowerPoint Presentation</vt:lpstr>
      <vt:lpstr>PowerPoint Presentation</vt:lpstr>
      <vt:lpstr>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Windows Phone 7</dc:subject>
  <dc:creator>Rob Miles</dc:creator>
  <dc:description>Template: Andrew Larson, Silver Fox Productions Inc. 
Formatting:
Event Date:
Event Location:
Audience Type: Internal</dc:description>
  <cp:lastModifiedBy>Rob</cp:lastModifiedBy>
  <cp:revision>321</cp:revision>
  <dcterms:created xsi:type="dcterms:W3CDTF">2010-07-14T08:17:59Z</dcterms:created>
  <dcterms:modified xsi:type="dcterms:W3CDTF">2012-02-26T15:10:10Z</dcterms:modified>
</cp:coreProperties>
</file>