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79" r:id="rId4"/>
    <p:sldId id="257" r:id="rId5"/>
    <p:sldId id="258" r:id="rId6"/>
    <p:sldId id="259" r:id="rId7"/>
    <p:sldId id="265" r:id="rId8"/>
    <p:sldId id="266" r:id="rId9"/>
    <p:sldId id="260" r:id="rId10"/>
    <p:sldId id="267" r:id="rId11"/>
    <p:sldId id="268" r:id="rId12"/>
    <p:sldId id="270" r:id="rId13"/>
    <p:sldId id="271" r:id="rId14"/>
    <p:sldId id="273" r:id="rId15"/>
    <p:sldId id="272" r:id="rId16"/>
    <p:sldId id="261" r:id="rId17"/>
    <p:sldId id="269" r:id="rId18"/>
    <p:sldId id="274" r:id="rId19"/>
    <p:sldId id="275" r:id="rId20"/>
    <p:sldId id="277" r:id="rId21"/>
    <p:sldId id="276" r:id="rId22"/>
    <p:sldId id="286" r:id="rId23"/>
    <p:sldId id="287" r:id="rId24"/>
    <p:sldId id="285" r:id="rId25"/>
    <p:sldId id="288" r:id="rId26"/>
    <p:sldId id="282" r:id="rId27"/>
    <p:sldId id="283" r:id="rId28"/>
    <p:sldId id="284" r:id="rId29"/>
    <p:sldId id="281" r:id="rId30"/>
    <p:sldId id="278" r:id="rId31"/>
    <p:sldId id="26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snapToGrid="0" snapToObjects="1">
      <p:cViewPr>
        <p:scale>
          <a:sx n="50" d="100"/>
          <a:sy n="50" d="100"/>
        </p:scale>
        <p:origin x="-1664"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Unit I: Introduction to Distributed Systems</a:t>
            </a:r>
          </a:p>
        </p:txBody>
      </p:sp>
      <p:sp>
        <p:nvSpPr>
          <p:cNvPr id="3" name="Subtitle 2"/>
          <p:cNvSpPr>
            <a:spLocks noGrp="1"/>
          </p:cNvSpPr>
          <p:nvPr>
            <p:ph type="subTitle" idx="1"/>
          </p:nvPr>
        </p:nvSpPr>
        <p:spPr/>
        <p:txBody>
          <a:bodyPr/>
          <a:lstStyle/>
          <a:p>
            <a:r>
              <a:rPr lang="en-US" dirty="0" smtClean="0"/>
              <a:t>Important Topics : System Models , IPC(RPC,RMI)</a:t>
            </a:r>
          </a:p>
          <a:p>
            <a:r>
              <a:rPr lang="en-US" dirty="0" smtClean="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380"/>
            <a:ext cx="8229600" cy="1143000"/>
          </a:xfrm>
        </p:spPr>
        <p:txBody>
          <a:bodyPr>
            <a:normAutofit fontScale="90000"/>
          </a:bodyPr>
          <a:lstStyle/>
          <a:p>
            <a:r>
              <a:rPr lang="en-US" b="1" dirty="0"/>
              <a:t>Architectural Models</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a:t>
            </a:r>
            <a:r>
              <a:rPr lang="en-US" dirty="0"/>
              <a:t>models describe the structure of the system — how components are placed and interact.</a:t>
            </a:r>
          </a:p>
          <a:p>
            <a:r>
              <a:rPr lang="en-US" b="1" dirty="0" smtClean="0"/>
              <a:t>Types </a:t>
            </a:r>
            <a:r>
              <a:rPr lang="en-US" b="1" dirty="0"/>
              <a:t>of Architectural Models</a:t>
            </a:r>
          </a:p>
          <a:p>
            <a:r>
              <a:rPr lang="en-US" b="1" dirty="0"/>
              <a:t>Client–Server Model</a:t>
            </a:r>
            <a:endParaRPr lang="en-US" dirty="0"/>
          </a:p>
          <a:p>
            <a:pPr lvl="1"/>
            <a:r>
              <a:rPr lang="en-US" dirty="0"/>
              <a:t>Clients request services, servers respond.</a:t>
            </a:r>
          </a:p>
          <a:p>
            <a:pPr lvl="1"/>
            <a:r>
              <a:rPr lang="en-US" dirty="0"/>
              <a:t>Example: Web browser (client) ↔ Web server.</a:t>
            </a:r>
          </a:p>
          <a:p>
            <a:r>
              <a:rPr lang="en-US" b="1" dirty="0"/>
              <a:t>Peer-to-Peer (P2P) Model</a:t>
            </a:r>
            <a:endParaRPr lang="en-US" dirty="0"/>
          </a:p>
          <a:p>
            <a:pPr lvl="1"/>
            <a:r>
              <a:rPr lang="en-US" dirty="0"/>
              <a:t>No fixed client/server roles; all nodes act as both.</a:t>
            </a:r>
          </a:p>
          <a:p>
            <a:pPr lvl="1"/>
            <a:r>
              <a:rPr lang="en-US" dirty="0"/>
              <a:t>Example: </a:t>
            </a:r>
            <a:r>
              <a:rPr lang="en-US" dirty="0" err="1"/>
              <a:t>BitTorrent</a:t>
            </a:r>
            <a:r>
              <a:rPr lang="en-US" dirty="0"/>
              <a:t>, </a:t>
            </a:r>
            <a:r>
              <a:rPr lang="en-US" dirty="0" err="1"/>
              <a:t>blockchain</a:t>
            </a:r>
            <a:r>
              <a:rPr lang="en-US" dirty="0"/>
              <a:t>.</a:t>
            </a:r>
          </a:p>
          <a:p>
            <a:r>
              <a:rPr lang="en-US" b="1" dirty="0"/>
              <a:t>Tiered Model (n-tier architecture)</a:t>
            </a:r>
            <a:endParaRPr lang="en-US" dirty="0"/>
          </a:p>
          <a:p>
            <a:pPr lvl="1"/>
            <a:r>
              <a:rPr lang="en-US" dirty="0"/>
              <a:t>Multiple layers (Presentation, Logic, Database).</a:t>
            </a:r>
          </a:p>
          <a:p>
            <a:pPr lvl="1"/>
            <a:r>
              <a:rPr lang="en-US" dirty="0"/>
              <a:t>Example: Web apps (frontend, backend, database).</a:t>
            </a:r>
          </a:p>
          <a:p>
            <a:r>
              <a:rPr lang="en-US" b="1" dirty="0"/>
              <a:t>Hybrid Models</a:t>
            </a:r>
            <a:endParaRPr lang="en-US" dirty="0"/>
          </a:p>
          <a:p>
            <a:pPr lvl="1"/>
            <a:r>
              <a:rPr lang="en-US" dirty="0"/>
              <a:t>Mix of client-server and P2P.</a:t>
            </a:r>
          </a:p>
          <a:p>
            <a:pPr lvl="1"/>
            <a:r>
              <a:rPr lang="en-US" dirty="0"/>
              <a:t>Example: Skype (</a:t>
            </a:r>
            <a:r>
              <a:rPr lang="en-US" dirty="0" err="1"/>
              <a:t>supernodes</a:t>
            </a:r>
            <a:r>
              <a:rPr lang="en-US" dirty="0"/>
              <a:t> + clients).</a:t>
            </a:r>
          </a:p>
          <a:p>
            <a:endParaRPr lang="en-US" dirty="0"/>
          </a:p>
        </p:txBody>
      </p:sp>
    </p:spTree>
    <p:extLst>
      <p:ext uri="{BB962C8B-B14F-4D97-AF65-F5344CB8AC3E}">
        <p14:creationId xmlns:p14="http://schemas.microsoft.com/office/powerpoint/2010/main" val="1337151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409"/>
            <a:ext cx="8229600" cy="1143000"/>
          </a:xfrm>
        </p:spPr>
        <p:txBody>
          <a:bodyPr/>
          <a:lstStyle/>
          <a:p>
            <a:r>
              <a:rPr lang="en-US" b="1" dirty="0"/>
              <a:t>Fundamental Models</a:t>
            </a:r>
          </a:p>
        </p:txBody>
      </p:sp>
      <p:sp>
        <p:nvSpPr>
          <p:cNvPr id="3" name="Content Placeholder 2"/>
          <p:cNvSpPr>
            <a:spLocks noGrp="1"/>
          </p:cNvSpPr>
          <p:nvPr>
            <p:ph idx="1"/>
          </p:nvPr>
        </p:nvSpPr>
        <p:spPr>
          <a:xfrm>
            <a:off x="457200" y="1191802"/>
            <a:ext cx="8229600" cy="5208998"/>
          </a:xfrm>
        </p:spPr>
        <p:txBody>
          <a:bodyPr>
            <a:normAutofit fontScale="77500" lnSpcReduction="20000"/>
          </a:bodyPr>
          <a:lstStyle/>
          <a:p>
            <a:r>
              <a:rPr lang="en-US" dirty="0"/>
              <a:t>These describe the basic properties and issues of distributed systems</a:t>
            </a:r>
            <a:r>
              <a:rPr lang="en-US" dirty="0" smtClean="0"/>
              <a:t>.(delays, failure, security threats)</a:t>
            </a:r>
            <a:endParaRPr lang="en-US" dirty="0"/>
          </a:p>
          <a:p>
            <a:r>
              <a:rPr lang="en-US" b="1" dirty="0" smtClean="0"/>
              <a:t>Types </a:t>
            </a:r>
            <a:r>
              <a:rPr lang="en-US" b="1" dirty="0"/>
              <a:t>of Fundamental Models</a:t>
            </a:r>
          </a:p>
          <a:p>
            <a:r>
              <a:rPr lang="en-US" b="1" dirty="0"/>
              <a:t>Interaction Model</a:t>
            </a:r>
            <a:endParaRPr lang="en-US" dirty="0"/>
          </a:p>
          <a:p>
            <a:pPr lvl="1"/>
            <a:r>
              <a:rPr lang="en-US" dirty="0"/>
              <a:t>Defines how processes communicate.</a:t>
            </a:r>
          </a:p>
          <a:p>
            <a:pPr lvl="1"/>
            <a:r>
              <a:rPr lang="en-US" dirty="0"/>
              <a:t>Considers </a:t>
            </a:r>
            <a:r>
              <a:rPr lang="en-US" b="1" dirty="0"/>
              <a:t>latency, bandwidth, failure of messages</a:t>
            </a:r>
            <a:r>
              <a:rPr lang="en-US" dirty="0"/>
              <a:t>.</a:t>
            </a:r>
          </a:p>
          <a:p>
            <a:r>
              <a:rPr lang="en-US" b="1" dirty="0"/>
              <a:t>Failure Model</a:t>
            </a:r>
            <a:endParaRPr lang="en-US" dirty="0"/>
          </a:p>
          <a:p>
            <a:pPr lvl="1"/>
            <a:r>
              <a:rPr lang="en-US" dirty="0"/>
              <a:t>Describes possible failures in distributed systems:</a:t>
            </a:r>
          </a:p>
          <a:p>
            <a:pPr lvl="2"/>
            <a:r>
              <a:rPr lang="en-US" b="1" dirty="0"/>
              <a:t>Crash failure</a:t>
            </a:r>
            <a:r>
              <a:rPr lang="en-US" dirty="0"/>
              <a:t>: process stops.</a:t>
            </a:r>
          </a:p>
          <a:p>
            <a:pPr lvl="2"/>
            <a:r>
              <a:rPr lang="en-US" b="1" dirty="0"/>
              <a:t>Omission failure</a:t>
            </a:r>
            <a:r>
              <a:rPr lang="en-US" dirty="0"/>
              <a:t>: message lost.</a:t>
            </a:r>
          </a:p>
          <a:p>
            <a:pPr lvl="2"/>
            <a:r>
              <a:rPr lang="en-US" b="1" dirty="0"/>
              <a:t>Timing failure</a:t>
            </a:r>
            <a:r>
              <a:rPr lang="en-US" dirty="0"/>
              <a:t>: response too early/late.</a:t>
            </a:r>
          </a:p>
          <a:p>
            <a:pPr lvl="2"/>
            <a:r>
              <a:rPr lang="en-US" b="1" dirty="0" smtClean="0"/>
              <a:t>Arbitrary </a:t>
            </a:r>
            <a:r>
              <a:rPr lang="en-US" b="1" dirty="0"/>
              <a:t>failure</a:t>
            </a:r>
            <a:r>
              <a:rPr lang="en-US" dirty="0"/>
              <a:t>: arbitrary/incorrect results.</a:t>
            </a:r>
          </a:p>
          <a:p>
            <a:r>
              <a:rPr lang="en-US" b="1" dirty="0"/>
              <a:t>Security Model</a:t>
            </a:r>
            <a:endParaRPr lang="en-US" dirty="0"/>
          </a:p>
          <a:p>
            <a:pPr lvl="1"/>
            <a:r>
              <a:rPr lang="en-US" dirty="0"/>
              <a:t>Focuses on </a:t>
            </a:r>
            <a:r>
              <a:rPr lang="en-US" b="1" dirty="0"/>
              <a:t>threats and defenses</a:t>
            </a:r>
            <a:r>
              <a:rPr lang="en-US" dirty="0"/>
              <a:t> in communication and data.</a:t>
            </a:r>
          </a:p>
          <a:p>
            <a:pPr lvl="1"/>
            <a:r>
              <a:rPr lang="en-US" dirty="0"/>
              <a:t>Example: eavesdropping, denial of service, spoofing, encryption.</a:t>
            </a:r>
          </a:p>
          <a:p>
            <a:endParaRPr lang="en-US" dirty="0"/>
          </a:p>
        </p:txBody>
      </p:sp>
    </p:spTree>
    <p:extLst>
      <p:ext uri="{BB962C8B-B14F-4D97-AF65-F5344CB8AC3E}">
        <p14:creationId xmlns:p14="http://schemas.microsoft.com/office/powerpoint/2010/main" val="551002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t>Networking and Internetworking in the context of Distributed </a:t>
            </a:r>
            <a:r>
              <a:rPr lang="en-US" b="1" dirty="0" smtClean="0"/>
              <a:t>systems</a:t>
            </a:r>
            <a:r>
              <a:rPr lang="en-US" b="1" dirty="0"/>
              <a:t/>
            </a:r>
            <a:br>
              <a:rPr lang="en-US" b="1" dirty="0"/>
            </a:b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94081337"/>
              </p:ext>
            </p:extLst>
          </p:nvPr>
        </p:nvGraphicFramePr>
        <p:xfrm>
          <a:off x="457200" y="1787704"/>
          <a:ext cx="8229600" cy="4736915"/>
        </p:xfrm>
        <a:graphic>
          <a:graphicData uri="http://schemas.openxmlformats.org/drawingml/2006/table">
            <a:tbl>
              <a:tblPr>
                <a:tableStyleId>{3C2FFA5D-87B4-456A-9821-1D502468CF0F}</a:tableStyleId>
              </a:tblPr>
              <a:tblGrid>
                <a:gridCol w="2743200"/>
                <a:gridCol w="2743200"/>
                <a:gridCol w="2743200"/>
              </a:tblGrid>
              <a:tr h="974177">
                <a:tc>
                  <a:txBody>
                    <a:bodyPr/>
                    <a:lstStyle/>
                    <a:p>
                      <a:r>
                        <a:rPr lang="en-US" sz="2000" b="1" dirty="0"/>
                        <a:t>Aspect</a:t>
                      </a:r>
                    </a:p>
                  </a:txBody>
                  <a:tcPr anchor="ctr"/>
                </a:tc>
                <a:tc>
                  <a:txBody>
                    <a:bodyPr/>
                    <a:lstStyle/>
                    <a:p>
                      <a:r>
                        <a:rPr lang="en-US" sz="2000" b="1" dirty="0"/>
                        <a:t>Networking (within a network)</a:t>
                      </a:r>
                    </a:p>
                  </a:txBody>
                  <a:tcPr anchor="ctr"/>
                </a:tc>
                <a:tc>
                  <a:txBody>
                    <a:bodyPr/>
                    <a:lstStyle/>
                    <a:p>
                      <a:r>
                        <a:rPr lang="en-US" sz="2000" b="1" dirty="0"/>
                        <a:t>Internetworking (across networks)</a:t>
                      </a:r>
                    </a:p>
                  </a:txBody>
                  <a:tcPr anchor="ctr"/>
                </a:tc>
              </a:tr>
              <a:tr h="974177">
                <a:tc>
                  <a:txBody>
                    <a:bodyPr/>
                    <a:lstStyle/>
                    <a:p>
                      <a:r>
                        <a:rPr lang="en-US" sz="2000" dirty="0"/>
                        <a:t>Scope</a:t>
                      </a:r>
                    </a:p>
                  </a:txBody>
                  <a:tcPr anchor="ctr"/>
                </a:tc>
                <a:tc>
                  <a:txBody>
                    <a:bodyPr/>
                    <a:lstStyle/>
                    <a:p>
                      <a:r>
                        <a:rPr lang="en-US" sz="2000"/>
                        <a:t>Single LAN / local network</a:t>
                      </a:r>
                    </a:p>
                  </a:txBody>
                  <a:tcPr anchor="ctr"/>
                </a:tc>
                <a:tc>
                  <a:txBody>
                    <a:bodyPr/>
                    <a:lstStyle/>
                    <a:p>
                      <a:r>
                        <a:rPr lang="en-US" sz="2000"/>
                        <a:t>Multiple networks interconnected</a:t>
                      </a:r>
                    </a:p>
                  </a:txBody>
                  <a:tcPr anchor="ctr"/>
                </a:tc>
              </a:tr>
              <a:tr h="556672">
                <a:tc>
                  <a:txBody>
                    <a:bodyPr/>
                    <a:lstStyle/>
                    <a:p>
                      <a:r>
                        <a:rPr lang="en-US" sz="2000" dirty="0" smtClean="0"/>
                        <a:t>  </a:t>
                      </a:r>
                      <a:endParaRPr lang="en-US" sz="2000" dirty="0"/>
                    </a:p>
                  </a:txBody>
                  <a:tcPr anchor="ctr"/>
                </a:tc>
                <a:tc>
                  <a:txBody>
                    <a:bodyPr/>
                    <a:lstStyle/>
                    <a:p>
                      <a:r>
                        <a:rPr lang="en-US" sz="2000" dirty="0"/>
                        <a:t>Switches, hubs</a:t>
                      </a:r>
                    </a:p>
                  </a:txBody>
                  <a:tcPr anchor="ctr"/>
                </a:tc>
                <a:tc>
                  <a:txBody>
                    <a:bodyPr/>
                    <a:lstStyle/>
                    <a:p>
                      <a:r>
                        <a:rPr lang="en-US" sz="2000" dirty="0"/>
                        <a:t>Routers, gateways</a:t>
                      </a:r>
                    </a:p>
                  </a:txBody>
                  <a:tcPr anchor="ctr"/>
                </a:tc>
              </a:tr>
              <a:tr h="556672">
                <a:tc>
                  <a:txBody>
                    <a:bodyPr/>
                    <a:lstStyle/>
                    <a:p>
                      <a:r>
                        <a:rPr lang="en-US" sz="2000"/>
                        <a:t>Protocols</a:t>
                      </a:r>
                    </a:p>
                  </a:txBody>
                  <a:tcPr anchor="ctr"/>
                </a:tc>
                <a:tc>
                  <a:txBody>
                    <a:bodyPr/>
                    <a:lstStyle/>
                    <a:p>
                      <a:r>
                        <a:rPr lang="en-US" sz="2000" dirty="0"/>
                        <a:t>Ethernet, Wi-Fi, ARP</a:t>
                      </a:r>
                    </a:p>
                  </a:txBody>
                  <a:tcPr anchor="ctr"/>
                </a:tc>
                <a:tc>
                  <a:txBody>
                    <a:bodyPr/>
                    <a:lstStyle/>
                    <a:p>
                      <a:r>
                        <a:rPr lang="en-US" sz="2000"/>
                        <a:t>TCP/IP, UDP, BGP, ICMP</a:t>
                      </a:r>
                    </a:p>
                  </a:txBody>
                  <a:tcPr anchor="ctr"/>
                </a:tc>
              </a:tr>
              <a:tr h="556672">
                <a:tc>
                  <a:txBody>
                    <a:bodyPr/>
                    <a:lstStyle/>
                    <a:p>
                      <a:r>
                        <a:rPr lang="en-US" sz="2000"/>
                        <a:t>Addressing</a:t>
                      </a:r>
                    </a:p>
                  </a:txBody>
                  <a:tcPr anchor="ctr"/>
                </a:tc>
                <a:tc>
                  <a:txBody>
                    <a:bodyPr/>
                    <a:lstStyle/>
                    <a:p>
                      <a:r>
                        <a:rPr lang="en-US" sz="2000" dirty="0"/>
                        <a:t>MAC address, private IP</a:t>
                      </a:r>
                    </a:p>
                  </a:txBody>
                  <a:tcPr anchor="ctr"/>
                </a:tc>
                <a:tc>
                  <a:txBody>
                    <a:bodyPr/>
                    <a:lstStyle/>
                    <a:p>
                      <a:r>
                        <a:rPr lang="en-US" sz="2000"/>
                        <a:t>Public IP, global addressing</a:t>
                      </a:r>
                    </a:p>
                  </a:txBody>
                  <a:tcPr anchor="ctr"/>
                </a:tc>
              </a:tr>
              <a:tr h="974177">
                <a:tc>
                  <a:txBody>
                    <a:bodyPr/>
                    <a:lstStyle/>
                    <a:p>
                      <a:r>
                        <a:rPr lang="en-US" sz="2000"/>
                        <a:t>Example</a:t>
                      </a:r>
                    </a:p>
                  </a:txBody>
                  <a:tcPr anchor="ctr"/>
                </a:tc>
                <a:tc>
                  <a:txBody>
                    <a:bodyPr/>
                    <a:lstStyle/>
                    <a:p>
                      <a:r>
                        <a:rPr lang="en-US" sz="2000" dirty="0"/>
                        <a:t>A cluster of servers in a lab</a:t>
                      </a:r>
                    </a:p>
                  </a:txBody>
                  <a:tcPr anchor="ctr"/>
                </a:tc>
                <a:tc>
                  <a:txBody>
                    <a:bodyPr/>
                    <a:lstStyle/>
                    <a:p>
                      <a:r>
                        <a:rPr lang="en-US" sz="2000" dirty="0"/>
                        <a:t>The Internet (connecting global nodes)</a:t>
                      </a:r>
                    </a:p>
                  </a:txBody>
                  <a:tcPr anchor="ctr"/>
                </a:tc>
              </a:tr>
            </a:tbl>
          </a:graphicData>
        </a:graphic>
      </p:graphicFrame>
    </p:spTree>
    <p:extLst>
      <p:ext uri="{BB962C8B-B14F-4D97-AF65-F5344CB8AC3E}">
        <p14:creationId xmlns:p14="http://schemas.microsoft.com/office/powerpoint/2010/main" val="2025302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Interprocess</a:t>
            </a:r>
            <a:r>
              <a:rPr lang="en-US" b="1" dirty="0"/>
              <a:t> Communication (IPC) in Distributed Systems</a:t>
            </a:r>
          </a:p>
        </p:txBody>
      </p:sp>
      <p:sp>
        <p:nvSpPr>
          <p:cNvPr id="3" name="Content Placeholder 2"/>
          <p:cNvSpPr>
            <a:spLocks noGrp="1"/>
          </p:cNvSpPr>
          <p:nvPr>
            <p:ph idx="1"/>
          </p:nvPr>
        </p:nvSpPr>
        <p:spPr/>
        <p:txBody>
          <a:bodyPr>
            <a:normAutofit fontScale="92500" lnSpcReduction="20000"/>
          </a:bodyPr>
          <a:lstStyle/>
          <a:p>
            <a:r>
              <a:rPr lang="en-US" dirty="0" err="1"/>
              <a:t>Interprocess</a:t>
            </a:r>
            <a:r>
              <a:rPr lang="en-US" dirty="0"/>
              <a:t> Communication (IPC</a:t>
            </a:r>
            <a:r>
              <a:rPr lang="en-US" dirty="0" smtClean="0"/>
              <a:t>) </a:t>
            </a:r>
            <a:r>
              <a:rPr lang="en-US" dirty="0"/>
              <a:t>the mechanisms that allow processes to exchange data and synchronize their actions.</a:t>
            </a:r>
          </a:p>
          <a:p>
            <a:r>
              <a:rPr lang="en-US" dirty="0"/>
              <a:t>In a single machine (centralized system), processes can communicate through shared memory or message passing.</a:t>
            </a:r>
          </a:p>
          <a:p>
            <a:r>
              <a:rPr lang="en-US" dirty="0"/>
              <a:t>In a distributed system, processes run on different machines, so IPC is more complex because </a:t>
            </a:r>
            <a:r>
              <a:rPr lang="en-US" u="sng" dirty="0"/>
              <a:t>there’s no physically shared memory </a:t>
            </a:r>
            <a:r>
              <a:rPr lang="en-US" u="sng" dirty="0" smtClean="0"/>
              <a:t>communication </a:t>
            </a:r>
            <a:r>
              <a:rPr lang="en-US" u="sng" dirty="0"/>
              <a:t>relies mainly on message passing via network.</a:t>
            </a:r>
          </a:p>
          <a:p>
            <a:endParaRPr lang="en-US" dirty="0"/>
          </a:p>
        </p:txBody>
      </p:sp>
    </p:spTree>
    <p:extLst>
      <p:ext uri="{BB962C8B-B14F-4D97-AF65-F5344CB8AC3E}">
        <p14:creationId xmlns:p14="http://schemas.microsoft.com/office/powerpoint/2010/main" val="449524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1313"/>
            <a:ext cx="8229600" cy="1143000"/>
          </a:xfrm>
        </p:spPr>
        <p:txBody>
          <a:bodyPr>
            <a:normAutofit fontScale="90000"/>
          </a:bodyPr>
          <a:lstStyle/>
          <a:p>
            <a:r>
              <a:rPr lang="en-US" b="1" dirty="0"/>
              <a:t>Characteristics of Inter-process Communication in Distributed Systems</a:t>
            </a:r>
            <a:br>
              <a:rPr lang="en-US" b="1" dirty="0"/>
            </a:br>
            <a:endParaRPr lang="en-US" dirty="0"/>
          </a:p>
        </p:txBody>
      </p:sp>
      <p:sp>
        <p:nvSpPr>
          <p:cNvPr id="3" name="Content Placeholder 2"/>
          <p:cNvSpPr>
            <a:spLocks noGrp="1"/>
          </p:cNvSpPr>
          <p:nvPr>
            <p:ph idx="1"/>
          </p:nvPr>
        </p:nvSpPr>
        <p:spPr>
          <a:xfrm>
            <a:off x="457200" y="2062537"/>
            <a:ext cx="8229600" cy="4525963"/>
          </a:xfrm>
        </p:spPr>
        <p:txBody>
          <a:bodyPr>
            <a:normAutofit fontScale="55000" lnSpcReduction="20000"/>
          </a:bodyPr>
          <a:lstStyle/>
          <a:p>
            <a:pPr marL="0" indent="0" fontAlgn="base">
              <a:buNone/>
            </a:pPr>
            <a:r>
              <a:rPr lang="en-US" dirty="0" smtClean="0"/>
              <a:t>There </a:t>
            </a:r>
            <a:r>
              <a:rPr lang="en-US" dirty="0"/>
              <a:t>are mainly five characteristics of inter-process communication in a distributed environment/system.</a:t>
            </a:r>
          </a:p>
          <a:p>
            <a:pPr fontAlgn="base"/>
            <a:r>
              <a:rPr lang="en-US" b="1" dirty="0"/>
              <a:t>Synchronous System Calls</a:t>
            </a:r>
            <a:r>
              <a:rPr lang="en-US" dirty="0"/>
              <a:t>: In synchronous system calls both sender and receiver use blocking system calls to transmit the data which means the sender will wait until the acknowledgment is received from the receiver and the receiver waits until the message arrives.</a:t>
            </a:r>
          </a:p>
          <a:p>
            <a:pPr fontAlgn="base"/>
            <a:r>
              <a:rPr lang="en-US" b="1" dirty="0"/>
              <a:t>Asynchronous System Calls</a:t>
            </a:r>
            <a:r>
              <a:rPr lang="en-US" dirty="0"/>
              <a:t>: In asynchronous system calls, both sender and receiver use non-blocking system calls to transmit the data which means the sender doesn't wait from the receiver acknowledgment.</a:t>
            </a:r>
          </a:p>
          <a:p>
            <a:pPr fontAlgn="base"/>
            <a:r>
              <a:rPr lang="en-US" b="1" dirty="0"/>
              <a:t>Message Destination: </a:t>
            </a:r>
            <a:r>
              <a:rPr lang="en-US" dirty="0"/>
              <a:t>A local port is a message destination within a computer, specified as an integer. </a:t>
            </a:r>
            <a:r>
              <a:rPr lang="en-US" dirty="0" smtClean="0"/>
              <a:t>A port </a:t>
            </a:r>
            <a:r>
              <a:rPr lang="en-US" dirty="0"/>
              <a:t>has exactly one receiver but many senders. Processes may use multiple ports from which to receive messages. Any process that knows the number of a port can send the message to it.</a:t>
            </a:r>
          </a:p>
          <a:p>
            <a:pPr fontAlgn="base"/>
            <a:r>
              <a:rPr lang="en-US" b="1" dirty="0" smtClean="0"/>
              <a:t>Reliability : </a:t>
            </a:r>
            <a:r>
              <a:rPr lang="en-US" dirty="0"/>
              <a:t> It is defined as validity and integrity.</a:t>
            </a:r>
          </a:p>
          <a:p>
            <a:pPr fontAlgn="base"/>
            <a:r>
              <a:rPr lang="en-US" b="1" dirty="0"/>
              <a:t>Integrity:</a:t>
            </a:r>
            <a:r>
              <a:rPr lang="en-US" dirty="0"/>
              <a:t> Messages must arrive without corruption and duplication to the destination.</a:t>
            </a:r>
          </a:p>
          <a:p>
            <a:endParaRPr lang="en-US" dirty="0"/>
          </a:p>
        </p:txBody>
      </p:sp>
    </p:spTree>
    <p:extLst>
      <p:ext uri="{BB962C8B-B14F-4D97-AF65-F5344CB8AC3E}">
        <p14:creationId xmlns:p14="http://schemas.microsoft.com/office/powerpoint/2010/main" val="1035739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Distributed Objects</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In </a:t>
            </a:r>
            <a:r>
              <a:rPr lang="en-US" dirty="0"/>
              <a:t>a distributed system, different processes may run on separate machines connected via a network.</a:t>
            </a:r>
          </a:p>
          <a:p>
            <a:r>
              <a:rPr lang="en-US" dirty="0"/>
              <a:t>A distributed object is an object whose state and methods can be accessed across process or machine boundaries, as if it were a local object.</a:t>
            </a:r>
          </a:p>
          <a:p>
            <a:r>
              <a:rPr lang="en-US" dirty="0"/>
              <a:t>The main goal: location transparency – the client program doesn’t care whether the object is local or remote.</a:t>
            </a:r>
          </a:p>
          <a:p>
            <a:endParaRPr lang="en-US" dirty="0"/>
          </a:p>
        </p:txBody>
      </p:sp>
    </p:spTree>
    <p:extLst>
      <p:ext uri="{BB962C8B-B14F-4D97-AF65-F5344CB8AC3E}">
        <p14:creationId xmlns:p14="http://schemas.microsoft.com/office/powerpoint/2010/main" val="3773317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err="1" smtClean="0"/>
              <a:t>Interp</a:t>
            </a:r>
            <a:r>
              <a:rPr lang="en-US" b="1" dirty="0" err="1" smtClean="0"/>
              <a:t>roce</a:t>
            </a:r>
            <a:r>
              <a:rPr lang="en-US" b="1" dirty="0" err="1"/>
              <a:t>s</a:t>
            </a:r>
            <a:r>
              <a:rPr b="1" dirty="0" err="1" smtClean="0"/>
              <a:t>s</a:t>
            </a:r>
            <a:r>
              <a:rPr b="1" dirty="0" smtClean="0"/>
              <a:t> </a:t>
            </a:r>
            <a:r>
              <a:rPr b="1" dirty="0"/>
              <a:t>Communication</a:t>
            </a:r>
          </a:p>
        </p:txBody>
      </p:sp>
      <p:sp>
        <p:nvSpPr>
          <p:cNvPr id="3" name="Content Placeholder 2"/>
          <p:cNvSpPr>
            <a:spLocks noGrp="1"/>
          </p:cNvSpPr>
          <p:nvPr>
            <p:ph idx="1"/>
          </p:nvPr>
        </p:nvSpPr>
        <p:spPr/>
        <p:txBody>
          <a:bodyPr/>
          <a:lstStyle/>
          <a:p>
            <a:endParaRPr dirty="0"/>
          </a:p>
          <a:p>
            <a:r>
              <a:rPr dirty="0"/>
              <a:t>Message Passing: Send/Receive across network</a:t>
            </a:r>
          </a:p>
          <a:p>
            <a:r>
              <a:rPr dirty="0"/>
              <a:t>Shared Memory: Memory mapped access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Communication paradigms</a:t>
            </a:r>
            <a:endParaRPr lang="en-US" dirty="0"/>
          </a:p>
        </p:txBody>
      </p:sp>
      <p:sp>
        <p:nvSpPr>
          <p:cNvPr id="3" name="Content Placeholder 2"/>
          <p:cNvSpPr>
            <a:spLocks noGrp="1"/>
          </p:cNvSpPr>
          <p:nvPr>
            <p:ph idx="1"/>
          </p:nvPr>
        </p:nvSpPr>
        <p:spPr/>
        <p:txBody>
          <a:bodyPr/>
          <a:lstStyle/>
          <a:p>
            <a:pPr marL="0" indent="0">
              <a:buNone/>
            </a:pPr>
            <a:r>
              <a:rPr lang="en-US" dirty="0" smtClean="0"/>
              <a:t>How </a:t>
            </a:r>
            <a:r>
              <a:rPr lang="en-US" dirty="0"/>
              <a:t>entities communicate </a:t>
            </a:r>
            <a:r>
              <a:rPr lang="en-US" dirty="0" smtClean="0"/>
              <a:t>in a </a:t>
            </a:r>
            <a:r>
              <a:rPr lang="en-US" dirty="0"/>
              <a:t>distributed system, </a:t>
            </a:r>
            <a:r>
              <a:rPr lang="en-US" dirty="0" smtClean="0"/>
              <a:t>three </a:t>
            </a:r>
            <a:r>
              <a:rPr lang="en-US" dirty="0"/>
              <a:t>types of communication </a:t>
            </a:r>
            <a:r>
              <a:rPr lang="en-US" dirty="0" smtClean="0"/>
              <a:t>paradigm</a:t>
            </a:r>
            <a:endParaRPr lang="en-US" dirty="0"/>
          </a:p>
          <a:p>
            <a:r>
              <a:rPr lang="en-US" dirty="0" err="1"/>
              <a:t>I</a:t>
            </a:r>
            <a:r>
              <a:rPr lang="en-US" dirty="0" err="1" smtClean="0"/>
              <a:t>nterprocess</a:t>
            </a:r>
            <a:r>
              <a:rPr lang="en-US" dirty="0" smtClean="0"/>
              <a:t> </a:t>
            </a:r>
            <a:r>
              <a:rPr lang="en-US" dirty="0"/>
              <a:t>communication;</a:t>
            </a:r>
          </a:p>
          <a:p>
            <a:r>
              <a:rPr lang="en-US" dirty="0"/>
              <a:t>R</a:t>
            </a:r>
            <a:r>
              <a:rPr lang="en-US" dirty="0" smtClean="0"/>
              <a:t>emote </a:t>
            </a:r>
            <a:r>
              <a:rPr lang="en-US" dirty="0"/>
              <a:t>invocation;</a:t>
            </a:r>
          </a:p>
          <a:p>
            <a:r>
              <a:rPr lang="en-US" dirty="0"/>
              <a:t>I</a:t>
            </a:r>
            <a:r>
              <a:rPr lang="en-US" dirty="0" smtClean="0"/>
              <a:t>ndirect </a:t>
            </a:r>
            <a:r>
              <a:rPr lang="en-US" dirty="0"/>
              <a:t>communication.</a:t>
            </a:r>
          </a:p>
        </p:txBody>
      </p:sp>
    </p:spTree>
    <p:extLst>
      <p:ext uri="{BB962C8B-B14F-4D97-AF65-F5344CB8AC3E}">
        <p14:creationId xmlns:p14="http://schemas.microsoft.com/office/powerpoint/2010/main" val="3680689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Procedural Call</a:t>
            </a:r>
            <a:endParaRPr lang="en-US" dirty="0"/>
          </a:p>
        </p:txBody>
      </p:sp>
      <p:sp>
        <p:nvSpPr>
          <p:cNvPr id="3" name="Content Placeholder 2"/>
          <p:cNvSpPr>
            <a:spLocks noGrp="1"/>
          </p:cNvSpPr>
          <p:nvPr>
            <p:ph idx="1"/>
          </p:nvPr>
        </p:nvSpPr>
        <p:spPr/>
        <p:txBody>
          <a:bodyPr/>
          <a:lstStyle/>
          <a:p>
            <a:r>
              <a:rPr lang="en-US" dirty="0"/>
              <a:t>An RPC aims at hiding most of the intricacies of message </a:t>
            </a:r>
            <a:r>
              <a:rPr lang="en-US" dirty="0" smtClean="0"/>
              <a:t>passing, and </a:t>
            </a:r>
            <a:r>
              <a:rPr lang="en-US" dirty="0"/>
              <a:t>is ideal for client-server </a:t>
            </a:r>
            <a:r>
              <a:rPr lang="en-US" dirty="0" smtClean="0"/>
              <a:t>applications</a:t>
            </a:r>
          </a:p>
          <a:p>
            <a:r>
              <a:rPr lang="en-US" dirty="0"/>
              <a:t>P</a:t>
            </a:r>
            <a:r>
              <a:rPr lang="en-US" dirty="0" smtClean="0"/>
              <a:t>aper </a:t>
            </a:r>
            <a:r>
              <a:rPr lang="en-US" dirty="0"/>
              <a:t>by </a:t>
            </a:r>
            <a:r>
              <a:rPr lang="en-US" dirty="0" err="1"/>
              <a:t>Birrell</a:t>
            </a:r>
            <a:r>
              <a:rPr lang="en-US" dirty="0"/>
              <a:t> and Nelson (1984) introduced a completely different way of </a:t>
            </a:r>
            <a:r>
              <a:rPr lang="en-US" dirty="0" smtClean="0"/>
              <a:t>handling communication</a:t>
            </a:r>
            <a:endParaRPr lang="en-US" dirty="0"/>
          </a:p>
        </p:txBody>
      </p:sp>
    </p:spTree>
    <p:extLst>
      <p:ext uri="{BB962C8B-B14F-4D97-AF65-F5344CB8AC3E}">
        <p14:creationId xmlns:p14="http://schemas.microsoft.com/office/powerpoint/2010/main" val="249980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Procedural Call</a:t>
            </a:r>
          </a:p>
        </p:txBody>
      </p:sp>
      <p:sp>
        <p:nvSpPr>
          <p:cNvPr id="3" name="Content Placeholder 2"/>
          <p:cNvSpPr>
            <a:spLocks noGrp="1"/>
          </p:cNvSpPr>
          <p:nvPr>
            <p:ph idx="1"/>
          </p:nvPr>
        </p:nvSpPr>
        <p:spPr>
          <a:xfrm>
            <a:off x="457200" y="1600200"/>
            <a:ext cx="8229600" cy="5098551"/>
          </a:xfrm>
        </p:spPr>
        <p:txBody>
          <a:bodyPr>
            <a:normAutofit fontScale="77500" lnSpcReduction="20000"/>
          </a:bodyPr>
          <a:lstStyle/>
          <a:p>
            <a:r>
              <a:rPr lang="en-US" dirty="0"/>
              <a:t>A Remote Procedure Call (RPC) is a communication protocol that allows a program to execute a procedure (function) on a remote system (server) as if it were running locally on the client.</a:t>
            </a:r>
          </a:p>
          <a:p>
            <a:r>
              <a:rPr lang="en-US" dirty="0"/>
              <a:t>The client program calls a procedure, but instead of executing locally, the request is sent over a network to a server.</a:t>
            </a:r>
          </a:p>
          <a:p>
            <a:r>
              <a:rPr lang="en-US" dirty="0"/>
              <a:t>The server executes the procedure and sends the result back.</a:t>
            </a:r>
          </a:p>
          <a:p>
            <a:r>
              <a:rPr lang="en-US" dirty="0"/>
              <a:t>The process is designed to make remote interaction transparent to the </a:t>
            </a:r>
            <a:r>
              <a:rPr lang="en-US" dirty="0" smtClean="0"/>
              <a:t>programmer</a:t>
            </a:r>
          </a:p>
          <a:p>
            <a:r>
              <a:rPr lang="en-US" b="1" dirty="0"/>
              <a:t>Stub:</a:t>
            </a:r>
            <a:r>
              <a:rPr lang="en-US" dirty="0"/>
              <a:t> </a:t>
            </a:r>
            <a:r>
              <a:rPr lang="en-US" sz="3100" dirty="0"/>
              <a:t>A helper code that hides the complexity from the programmer. On the client side, it converts function calls into messages (</a:t>
            </a:r>
            <a:r>
              <a:rPr lang="en-US" sz="3100" dirty="0" err="1"/>
              <a:t>marshalling</a:t>
            </a:r>
            <a:r>
              <a:rPr lang="en-US" sz="3100" dirty="0"/>
              <a:t>/</a:t>
            </a:r>
            <a:r>
              <a:rPr lang="en-US" sz="3100" dirty="0" err="1"/>
              <a:t>unmarshalling</a:t>
            </a:r>
            <a:r>
              <a:rPr lang="en-US" sz="3100" dirty="0"/>
              <a:t>) and works with the runtime to connect to the server.</a:t>
            </a:r>
          </a:p>
          <a:p>
            <a:endParaRPr lang="en-US" dirty="0"/>
          </a:p>
        </p:txBody>
      </p:sp>
    </p:spTree>
    <p:extLst>
      <p:ext uri="{BB962C8B-B14F-4D97-AF65-F5344CB8AC3E}">
        <p14:creationId xmlns:p14="http://schemas.microsoft.com/office/powerpoint/2010/main" val="224752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US" dirty="0"/>
          </a:p>
        </p:txBody>
      </p:sp>
      <p:sp>
        <p:nvSpPr>
          <p:cNvPr id="3" name="Content Placeholder 2"/>
          <p:cNvSpPr>
            <a:spLocks noGrp="1"/>
          </p:cNvSpPr>
          <p:nvPr>
            <p:ph idx="1"/>
          </p:nvPr>
        </p:nvSpPr>
        <p:spPr/>
        <p:txBody>
          <a:bodyPr/>
          <a:lstStyle/>
          <a:p>
            <a:r>
              <a:rPr lang="en-US" dirty="0"/>
              <a:t>A distributed system is a collection of independent computers that appear to the users of the system as a single coherent system. These computers or nodes work together, communicate over a network, and coordinate their activities to achieve a common goal by sharing resources, data, and tasks.</a:t>
            </a:r>
            <a:endParaRPr lang="en-US" dirty="0"/>
          </a:p>
        </p:txBody>
      </p:sp>
    </p:spTree>
    <p:extLst>
      <p:ext uri="{BB962C8B-B14F-4D97-AF65-F5344CB8AC3E}">
        <p14:creationId xmlns:p14="http://schemas.microsoft.com/office/powerpoint/2010/main" val="1773096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Procedural Call</a:t>
            </a:r>
            <a:endParaRPr lang="en-US" dirty="0"/>
          </a:p>
        </p:txBody>
      </p:sp>
      <p:pic>
        <p:nvPicPr>
          <p:cNvPr id="1026" name="Picture 2" descr="C:\Users\abc\Desktop\VIPS\DistributedSystem_CloudComputing_CIE_407T_CIE_407P\RP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481317" cy="509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121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Working Principle of RPC</a:t>
            </a:r>
            <a:br>
              <a:rPr lang="en-US" b="1" dirty="0"/>
            </a:br>
            <a:endParaRPr lang="en-US" dirty="0"/>
          </a:p>
        </p:txBody>
      </p:sp>
      <p:sp>
        <p:nvSpPr>
          <p:cNvPr id="3" name="Content Placeholder 2"/>
          <p:cNvSpPr>
            <a:spLocks noGrp="1"/>
          </p:cNvSpPr>
          <p:nvPr>
            <p:ph idx="1"/>
          </p:nvPr>
        </p:nvSpPr>
        <p:spPr>
          <a:xfrm>
            <a:off x="457200" y="976045"/>
            <a:ext cx="8229600" cy="5496673"/>
          </a:xfrm>
        </p:spPr>
        <p:txBody>
          <a:bodyPr>
            <a:normAutofit fontScale="70000" lnSpcReduction="20000"/>
          </a:bodyPr>
          <a:lstStyle/>
          <a:p>
            <a:r>
              <a:rPr lang="en-US" b="1" dirty="0" smtClean="0"/>
              <a:t>Client </a:t>
            </a:r>
            <a:r>
              <a:rPr lang="en-US" b="1" dirty="0"/>
              <a:t>Stub Creation:</a:t>
            </a:r>
            <a:r>
              <a:rPr lang="en-US" dirty="0"/>
              <a:t/>
            </a:r>
            <a:br>
              <a:rPr lang="en-US" dirty="0"/>
            </a:br>
            <a:r>
              <a:rPr lang="en-US" dirty="0"/>
              <a:t>The client code calls a procedure through a stub (a small piece of code that represents the remote procedure locally).</a:t>
            </a:r>
          </a:p>
          <a:p>
            <a:r>
              <a:rPr lang="en-US" b="1" dirty="0" err="1"/>
              <a:t>Marshalling</a:t>
            </a:r>
            <a:r>
              <a:rPr lang="en-US" b="1" dirty="0"/>
              <a:t> of Parameters:</a:t>
            </a:r>
            <a:r>
              <a:rPr lang="en-US" dirty="0"/>
              <a:t/>
            </a:r>
            <a:br>
              <a:rPr lang="en-US" dirty="0"/>
            </a:br>
            <a:r>
              <a:rPr lang="en-US" dirty="0"/>
              <a:t>The client stub marshals (packs) parameters into a message to send over the network.</a:t>
            </a:r>
          </a:p>
          <a:p>
            <a:r>
              <a:rPr lang="en-US" b="1" dirty="0"/>
              <a:t>Transport &amp; Communication:</a:t>
            </a:r>
            <a:r>
              <a:rPr lang="en-US" dirty="0"/>
              <a:t/>
            </a:r>
            <a:br>
              <a:rPr lang="en-US" dirty="0"/>
            </a:br>
            <a:r>
              <a:rPr lang="en-US" dirty="0"/>
              <a:t>The packed message is sent via a transport protocol (like TCP or UDP) to the server.</a:t>
            </a:r>
          </a:p>
          <a:p>
            <a:r>
              <a:rPr lang="en-US" b="1" dirty="0"/>
              <a:t>Server Stub:</a:t>
            </a:r>
            <a:r>
              <a:rPr lang="en-US" dirty="0"/>
              <a:t/>
            </a:r>
            <a:br>
              <a:rPr lang="en-US" dirty="0"/>
            </a:br>
            <a:r>
              <a:rPr lang="en-US" dirty="0"/>
              <a:t>The server stub </a:t>
            </a:r>
            <a:r>
              <a:rPr lang="en-US" dirty="0" err="1"/>
              <a:t>unmarshals</a:t>
            </a:r>
            <a:r>
              <a:rPr lang="en-US" dirty="0"/>
              <a:t> (unpacks) the message to retrieve parameters and then calls the actual procedure on the server.</a:t>
            </a:r>
          </a:p>
          <a:p>
            <a:r>
              <a:rPr lang="en-US" b="1" dirty="0"/>
              <a:t>Execution &amp; Response:</a:t>
            </a:r>
            <a:r>
              <a:rPr lang="en-US" dirty="0"/>
              <a:t/>
            </a:r>
            <a:br>
              <a:rPr lang="en-US" dirty="0"/>
            </a:br>
            <a:r>
              <a:rPr lang="en-US" dirty="0"/>
              <a:t>The server executes the requested function, marshals the result, and sends it back to the client.</a:t>
            </a:r>
          </a:p>
          <a:p>
            <a:r>
              <a:rPr lang="en-US" b="1" dirty="0"/>
              <a:t>Client Receives Result:</a:t>
            </a:r>
            <a:r>
              <a:rPr lang="en-US" dirty="0"/>
              <a:t/>
            </a:r>
            <a:br>
              <a:rPr lang="en-US" dirty="0"/>
            </a:br>
            <a:r>
              <a:rPr lang="en-US" dirty="0"/>
              <a:t>The client stub receives and </a:t>
            </a:r>
            <a:r>
              <a:rPr lang="en-US" dirty="0" err="1"/>
              <a:t>unmarshals</a:t>
            </a:r>
            <a:r>
              <a:rPr lang="en-US" dirty="0"/>
              <a:t> the result, passing it to the client application as if it was a local call.</a:t>
            </a:r>
          </a:p>
          <a:p>
            <a:endParaRPr lang="en-US" dirty="0"/>
          </a:p>
        </p:txBody>
      </p:sp>
    </p:spTree>
    <p:extLst>
      <p:ext uri="{BB962C8B-B14F-4D97-AF65-F5344CB8AC3E}">
        <p14:creationId xmlns:p14="http://schemas.microsoft.com/office/powerpoint/2010/main" val="1293625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r>
              <a:rPr lang="en-US" b="1" dirty="0"/>
              <a:t>Remote Procedure Call (RPC)</a:t>
            </a:r>
            <a:r>
              <a:rPr lang="en-US" dirty="0"/>
              <a:t> allows a program to execute a procedure on a remote machine as if it were local. Normally, RPC is synchronous </a:t>
            </a:r>
            <a:r>
              <a:rPr lang="en-US" dirty="0" smtClean="0"/>
              <a:t>, </a:t>
            </a:r>
            <a:r>
              <a:rPr lang="en-US" dirty="0"/>
              <a:t>the client sends a request and waits for the server to respond.</a:t>
            </a:r>
          </a:p>
          <a:p>
            <a:r>
              <a:rPr lang="en-US" dirty="0"/>
              <a:t>But in </a:t>
            </a:r>
            <a:r>
              <a:rPr lang="en-US" b="1" dirty="0"/>
              <a:t>event-driven systems</a:t>
            </a:r>
            <a:r>
              <a:rPr lang="en-US" dirty="0"/>
              <a:t>, sometimes the client should not be blocked while waiting. </a:t>
            </a:r>
            <a:r>
              <a:rPr lang="en-US" b="1" dirty="0"/>
              <a:t>That’s where events and notifications come in.</a:t>
            </a:r>
          </a:p>
          <a:p>
            <a:endParaRPr lang="en-US" dirty="0"/>
          </a:p>
        </p:txBody>
      </p:sp>
    </p:spTree>
    <p:extLst>
      <p:ext uri="{BB962C8B-B14F-4D97-AF65-F5344CB8AC3E}">
        <p14:creationId xmlns:p14="http://schemas.microsoft.com/office/powerpoint/2010/main" val="232429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5138"/>
            <a:ext cx="8229600" cy="1143000"/>
          </a:xfrm>
        </p:spPr>
        <p:txBody>
          <a:bodyPr>
            <a:normAutofit fontScale="90000"/>
          </a:bodyPr>
          <a:lstStyle/>
          <a:p>
            <a:r>
              <a:rPr lang="en-US" b="1" dirty="0"/>
              <a:t>Events in RPC</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Event</a:t>
            </a:r>
            <a:r>
              <a:rPr lang="en-US" dirty="0" smtClean="0"/>
              <a:t> is an </a:t>
            </a:r>
            <a:r>
              <a:rPr lang="en-US" dirty="0"/>
              <a:t>action or change in state (e.g., a file update, a new message arrival, completion of a task).</a:t>
            </a:r>
          </a:p>
          <a:p>
            <a:r>
              <a:rPr lang="en-US" dirty="0"/>
              <a:t>In RPC, events are used to trigger remote procedures.</a:t>
            </a:r>
          </a:p>
          <a:p>
            <a:r>
              <a:rPr lang="en-US" dirty="0"/>
              <a:t>Instead of polling (asking repeatedly), the client can register to be informed when an event occurs.</a:t>
            </a:r>
          </a:p>
          <a:p>
            <a:r>
              <a:rPr lang="en-US" dirty="0" smtClean="0"/>
              <a:t>Example</a:t>
            </a:r>
            <a:r>
              <a:rPr lang="en-US" dirty="0"/>
              <a:t>: A stock trading app may raise an event when a stock price changes; the server notifies the subscribed clients.</a:t>
            </a:r>
          </a:p>
          <a:p>
            <a:endParaRPr lang="en-US" dirty="0"/>
          </a:p>
        </p:txBody>
      </p:sp>
    </p:spTree>
    <p:extLst>
      <p:ext uri="{BB962C8B-B14F-4D97-AF65-F5344CB8AC3E}">
        <p14:creationId xmlns:p14="http://schemas.microsoft.com/office/powerpoint/2010/main" val="1684447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338"/>
            <a:ext cx="8229600" cy="1143000"/>
          </a:xfrm>
        </p:spPr>
        <p:txBody>
          <a:bodyPr>
            <a:normAutofit fontScale="90000"/>
          </a:bodyPr>
          <a:lstStyle/>
          <a:p>
            <a:r>
              <a:rPr lang="en-US" b="1" dirty="0"/>
              <a:t>Notifications in RPC</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Notification</a:t>
            </a:r>
            <a:r>
              <a:rPr lang="en-US" dirty="0" smtClean="0"/>
              <a:t> </a:t>
            </a:r>
            <a:r>
              <a:rPr lang="en-US" dirty="0"/>
              <a:t>is a lightweight RPC where the client just sends information to the server (fire-and-forget) without expecting a reply.</a:t>
            </a:r>
          </a:p>
          <a:p>
            <a:r>
              <a:rPr lang="en-US" dirty="0"/>
              <a:t>Useful for one-way communication.</a:t>
            </a:r>
          </a:p>
          <a:p>
            <a:r>
              <a:rPr lang="en-US" dirty="0"/>
              <a:t>Saves resources because no need to block/wait for response.</a:t>
            </a:r>
          </a:p>
          <a:p>
            <a:r>
              <a:rPr lang="en-US" dirty="0" smtClean="0"/>
              <a:t>Example</a:t>
            </a:r>
            <a:r>
              <a:rPr lang="en-US" dirty="0"/>
              <a:t>: A logging service where multiple applications send log data as notifications to a central server.</a:t>
            </a:r>
          </a:p>
          <a:p>
            <a:endParaRPr lang="en-US" dirty="0"/>
          </a:p>
        </p:txBody>
      </p:sp>
    </p:spTree>
    <p:extLst>
      <p:ext uri="{BB962C8B-B14F-4D97-AF65-F5344CB8AC3E}">
        <p14:creationId xmlns:p14="http://schemas.microsoft.com/office/powerpoint/2010/main" val="1698203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838"/>
            <a:ext cx="8229600" cy="1143000"/>
          </a:xfrm>
        </p:spPr>
        <p:txBody>
          <a:bodyPr>
            <a:normAutofit fontScale="90000"/>
          </a:bodyPr>
          <a:lstStyle/>
          <a:p>
            <a:r>
              <a:rPr lang="en-US" b="1" dirty="0"/>
              <a:t>Working Principle</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b="1" dirty="0" smtClean="0"/>
              <a:t>Events</a:t>
            </a:r>
            <a:endParaRPr lang="en-US" dirty="0"/>
          </a:p>
          <a:p>
            <a:r>
              <a:rPr lang="en-US" dirty="0" smtClean="0"/>
              <a:t>The </a:t>
            </a:r>
            <a:r>
              <a:rPr lang="en-US" dirty="0"/>
              <a:t>client subscribes to an event at the </a:t>
            </a:r>
            <a:r>
              <a:rPr lang="en-US" dirty="0" smtClean="0"/>
              <a:t>server.</a:t>
            </a:r>
          </a:p>
          <a:p>
            <a:r>
              <a:rPr lang="en-US" dirty="0" smtClean="0"/>
              <a:t>When </a:t>
            </a:r>
            <a:r>
              <a:rPr lang="en-US" dirty="0"/>
              <a:t>the event occurs, the server sends a callback (remote call back to client</a:t>
            </a:r>
            <a:r>
              <a:rPr lang="en-US" dirty="0" smtClean="0"/>
              <a:t>).</a:t>
            </a:r>
          </a:p>
          <a:p>
            <a:r>
              <a:rPr lang="en-US" dirty="0" smtClean="0"/>
              <a:t>The </a:t>
            </a:r>
            <a:r>
              <a:rPr lang="en-US" dirty="0"/>
              <a:t>client’s handler processes it.</a:t>
            </a:r>
          </a:p>
          <a:p>
            <a:pPr marL="0" indent="0" algn="ctr">
              <a:buNone/>
            </a:pPr>
            <a:r>
              <a:rPr lang="en-US" b="1" dirty="0" smtClean="0"/>
              <a:t>Notifications</a:t>
            </a:r>
            <a:r>
              <a:rPr lang="en-US" dirty="0" smtClean="0"/>
              <a:t>:</a:t>
            </a:r>
          </a:p>
          <a:p>
            <a:r>
              <a:rPr lang="en-US" dirty="0" smtClean="0"/>
              <a:t>The </a:t>
            </a:r>
            <a:r>
              <a:rPr lang="en-US" dirty="0"/>
              <a:t>client sends a request to the </a:t>
            </a:r>
            <a:r>
              <a:rPr lang="en-US" dirty="0" smtClean="0"/>
              <a:t>server.</a:t>
            </a:r>
          </a:p>
          <a:p>
            <a:r>
              <a:rPr lang="en-US" dirty="0" smtClean="0"/>
              <a:t>The </a:t>
            </a:r>
            <a:r>
              <a:rPr lang="en-US" dirty="0"/>
              <a:t>server executes it but does not send back a </a:t>
            </a:r>
            <a:r>
              <a:rPr lang="en-US" dirty="0" smtClean="0"/>
              <a:t>result.</a:t>
            </a:r>
          </a:p>
          <a:p>
            <a:r>
              <a:rPr lang="en-US" dirty="0" smtClean="0"/>
              <a:t>Used </a:t>
            </a:r>
            <a:r>
              <a:rPr lang="en-US" dirty="0"/>
              <a:t>when acknowledgment is not required.</a:t>
            </a:r>
          </a:p>
          <a:p>
            <a:endParaRPr lang="en-US" dirty="0"/>
          </a:p>
        </p:txBody>
      </p:sp>
    </p:spTree>
    <p:extLst>
      <p:ext uri="{BB962C8B-B14F-4D97-AF65-F5344CB8AC3E}">
        <p14:creationId xmlns:p14="http://schemas.microsoft.com/office/powerpoint/2010/main" val="259861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Remote Method Invocation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a:t>Remote Method Invocation (RMI) </a:t>
            </a:r>
            <a:r>
              <a:rPr lang="en-US" dirty="0"/>
              <a:t>is a Java API that allows an object residing in one Java Virtual Machine (JVM) to invoke methods of an object running on another JVM (possibly on a different machine</a:t>
            </a:r>
            <a:r>
              <a:rPr lang="en-US" dirty="0" smtClean="0"/>
              <a:t>).</a:t>
            </a:r>
          </a:p>
          <a:p>
            <a:r>
              <a:rPr lang="en-US" dirty="0" smtClean="0"/>
              <a:t>It </a:t>
            </a:r>
            <a:r>
              <a:rPr lang="en-US" dirty="0"/>
              <a:t>is used for distributed computing where objects can communicate across networks, while hiding the complexity of sockets and networking from the programmer.</a:t>
            </a:r>
          </a:p>
        </p:txBody>
      </p:sp>
    </p:spTree>
    <p:extLst>
      <p:ext uri="{BB962C8B-B14F-4D97-AF65-F5344CB8AC3E}">
        <p14:creationId xmlns:p14="http://schemas.microsoft.com/office/powerpoint/2010/main" val="1212265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Principle of RMI</a:t>
            </a:r>
            <a:endParaRPr lang="en-US" b="1" dirty="0"/>
          </a:p>
        </p:txBody>
      </p:sp>
      <p:sp>
        <p:nvSpPr>
          <p:cNvPr id="3" name="Content Placeholder 2"/>
          <p:cNvSpPr>
            <a:spLocks noGrp="1"/>
          </p:cNvSpPr>
          <p:nvPr>
            <p:ph idx="1"/>
          </p:nvPr>
        </p:nvSpPr>
        <p:spPr/>
        <p:txBody>
          <a:bodyPr>
            <a:normAutofit fontScale="62500" lnSpcReduction="20000"/>
          </a:bodyPr>
          <a:lstStyle/>
          <a:p>
            <a:pPr marL="0" indent="0" algn="ctr">
              <a:buNone/>
            </a:pPr>
            <a:r>
              <a:rPr lang="en-US" b="1" dirty="0"/>
              <a:t>Client–Server Model</a:t>
            </a:r>
            <a:endParaRPr lang="en-US" dirty="0"/>
          </a:p>
          <a:p>
            <a:r>
              <a:rPr lang="en-US" dirty="0"/>
              <a:t>RMI works on the client–server architecture.</a:t>
            </a:r>
          </a:p>
          <a:p>
            <a:r>
              <a:rPr lang="en-US" dirty="0"/>
              <a:t>The </a:t>
            </a:r>
            <a:r>
              <a:rPr lang="en-US" b="1" dirty="0"/>
              <a:t>client</a:t>
            </a:r>
            <a:r>
              <a:rPr lang="en-US" dirty="0"/>
              <a:t> calls a method of a remote object as if it is local.</a:t>
            </a:r>
          </a:p>
          <a:p>
            <a:r>
              <a:rPr lang="en-US" dirty="0"/>
              <a:t>The </a:t>
            </a:r>
            <a:r>
              <a:rPr lang="en-US" b="1" dirty="0"/>
              <a:t>server</a:t>
            </a:r>
            <a:r>
              <a:rPr lang="en-US" dirty="0"/>
              <a:t> hosts and provides access to the remote object.</a:t>
            </a:r>
          </a:p>
          <a:p>
            <a:pPr marL="0" indent="0" algn="ctr">
              <a:buNone/>
            </a:pPr>
            <a:r>
              <a:rPr lang="en-US" b="1" dirty="0"/>
              <a:t>Steps in RMI Communication</a:t>
            </a:r>
            <a:endParaRPr lang="en-US" dirty="0"/>
          </a:p>
          <a:p>
            <a:r>
              <a:rPr lang="en-US" b="1" dirty="0"/>
              <a:t>Remote Interface</a:t>
            </a:r>
            <a:r>
              <a:rPr lang="en-US" dirty="0"/>
              <a:t>: Defines the methods that can be invoked remotely.</a:t>
            </a:r>
          </a:p>
          <a:p>
            <a:r>
              <a:rPr lang="en-US" b="1" dirty="0"/>
              <a:t>Stub (Client-side Proxy)</a:t>
            </a:r>
            <a:r>
              <a:rPr lang="en-US" dirty="0"/>
              <a:t>: Acts as a gateway on the client side. It forwards the method call to the remote object.</a:t>
            </a:r>
          </a:p>
          <a:p>
            <a:r>
              <a:rPr lang="en-US" b="1" dirty="0"/>
              <a:t>Skeleton (Server-side Proxy)</a:t>
            </a:r>
            <a:r>
              <a:rPr lang="en-US" dirty="0"/>
              <a:t>: Receives the request from the stub, invokes the actual method on the server object, and returns the result. (In modern Java versions, skeleton is handled internally.)</a:t>
            </a:r>
          </a:p>
          <a:p>
            <a:r>
              <a:rPr lang="en-US" b="1" dirty="0"/>
              <a:t>RMI Registry</a:t>
            </a:r>
            <a:r>
              <a:rPr lang="en-US" dirty="0"/>
              <a:t>: A special service that keeps track of remote objects and allows clients to look them up by name.</a:t>
            </a:r>
          </a:p>
          <a:p>
            <a:r>
              <a:rPr lang="en-US" b="1" dirty="0"/>
              <a:t>Communication</a:t>
            </a:r>
            <a:r>
              <a:rPr lang="en-US" dirty="0"/>
              <a:t>: Uses TCP/IP and Java Remote Protocol (JRMP) for data transfer.</a:t>
            </a:r>
          </a:p>
          <a:p>
            <a:endParaRPr lang="en-US" dirty="0"/>
          </a:p>
        </p:txBody>
      </p:sp>
    </p:spTree>
    <p:extLst>
      <p:ext uri="{BB962C8B-B14F-4D97-AF65-F5344CB8AC3E}">
        <p14:creationId xmlns:p14="http://schemas.microsoft.com/office/powerpoint/2010/main" val="2134732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Principle of RMI</a:t>
            </a:r>
          </a:p>
        </p:txBody>
      </p:sp>
      <p:sp>
        <p:nvSpPr>
          <p:cNvPr id="3" name="Content Placeholder 2"/>
          <p:cNvSpPr>
            <a:spLocks noGrp="1"/>
          </p:cNvSpPr>
          <p:nvPr>
            <p:ph idx="1"/>
          </p:nvPr>
        </p:nvSpPr>
        <p:spPr/>
        <p:txBody>
          <a:bodyPr>
            <a:normAutofit lnSpcReduction="10000"/>
          </a:bodyPr>
          <a:lstStyle/>
          <a:p>
            <a:pPr marL="0" indent="0" algn="ctr">
              <a:buNone/>
            </a:pPr>
            <a:r>
              <a:rPr lang="en-US" b="1" dirty="0"/>
              <a:t>Execution Flow</a:t>
            </a:r>
            <a:endParaRPr lang="en-US" dirty="0"/>
          </a:p>
          <a:p>
            <a:r>
              <a:rPr lang="en-US" dirty="0"/>
              <a:t>Client looks up the remote object in the RMI Registry.</a:t>
            </a:r>
          </a:p>
          <a:p>
            <a:r>
              <a:rPr lang="en-US" dirty="0"/>
              <a:t>Stub sends the method call request (with parameters) across the network.</a:t>
            </a:r>
          </a:p>
          <a:p>
            <a:r>
              <a:rPr lang="en-US" dirty="0"/>
              <a:t>Skeleton receives the request, calls the actual method, and sends back the result.</a:t>
            </a:r>
          </a:p>
          <a:p>
            <a:r>
              <a:rPr lang="en-US" dirty="0"/>
              <a:t>Stub receives the result and gives it to the client program.</a:t>
            </a:r>
          </a:p>
          <a:p>
            <a:endParaRPr lang="en-US" dirty="0"/>
          </a:p>
        </p:txBody>
      </p:sp>
    </p:spTree>
    <p:extLst>
      <p:ext uri="{BB962C8B-B14F-4D97-AF65-F5344CB8AC3E}">
        <p14:creationId xmlns:p14="http://schemas.microsoft.com/office/powerpoint/2010/main" val="2428487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 Architecture</a:t>
            </a:r>
            <a:endParaRPr lang="en-US" dirty="0"/>
          </a:p>
        </p:txBody>
      </p:sp>
      <p:pic>
        <p:nvPicPr>
          <p:cNvPr id="2050" name="Picture 2" descr="C:\Users\abc\Desktop\VIPS\DistributedSystem_CloudComputing_CIE_407T_CIE_407P\notes\RMI_architectur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5500" y="1917700"/>
            <a:ext cx="7416800" cy="408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68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a:t>
            </a:r>
            <a:endParaRPr lang="en-US" dirty="0"/>
          </a:p>
        </p:txBody>
      </p:sp>
      <p:pic>
        <p:nvPicPr>
          <p:cNvPr id="1026" name="Picture 2" descr="C:\Users\abc\Desktop\VIPS\DistributedSystem_CloudComputing_CIE_407T_CIE_407P\notes\distributed-syste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184400"/>
            <a:ext cx="69469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10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19627621"/>
              </p:ext>
            </p:extLst>
          </p:nvPr>
        </p:nvGraphicFramePr>
        <p:xfrm>
          <a:off x="342902" y="560022"/>
          <a:ext cx="8229597" cy="5849400"/>
        </p:xfrm>
        <a:graphic>
          <a:graphicData uri="http://schemas.openxmlformats.org/drawingml/2006/table">
            <a:tbl>
              <a:tblPr>
                <a:tableStyleId>{3C2FFA5D-87B4-456A-9821-1D502468CF0F}</a:tableStyleId>
              </a:tblPr>
              <a:tblGrid>
                <a:gridCol w="2743199"/>
                <a:gridCol w="2743199"/>
                <a:gridCol w="2743199"/>
              </a:tblGrid>
              <a:tr h="377164">
                <a:tc>
                  <a:txBody>
                    <a:bodyPr/>
                    <a:lstStyle/>
                    <a:p>
                      <a:r>
                        <a:rPr lang="en-US" sz="1600" dirty="0"/>
                        <a:t>Aspect</a:t>
                      </a:r>
                      <a:endParaRPr lang="en-US" sz="1600" b="1" dirty="0"/>
                    </a:p>
                  </a:txBody>
                  <a:tcPr marL="53881" marR="53881" marT="26940" marB="26940" anchor="ctr"/>
                </a:tc>
                <a:tc>
                  <a:txBody>
                    <a:bodyPr/>
                    <a:lstStyle/>
                    <a:p>
                      <a:r>
                        <a:rPr lang="en-US" sz="1600" dirty="0"/>
                        <a:t>RPC (Remote Procedure Call)</a:t>
                      </a:r>
                      <a:endParaRPr lang="en-US" sz="1600" b="1" dirty="0"/>
                    </a:p>
                  </a:txBody>
                  <a:tcPr marL="53881" marR="53881" marT="26940" marB="26940" anchor="ctr"/>
                </a:tc>
                <a:tc>
                  <a:txBody>
                    <a:bodyPr/>
                    <a:lstStyle/>
                    <a:p>
                      <a:r>
                        <a:rPr lang="en-US" sz="1600"/>
                        <a:t>RMI (Remote Method Invocation)</a:t>
                      </a:r>
                      <a:endParaRPr lang="en-US" sz="1600" b="1"/>
                    </a:p>
                  </a:txBody>
                  <a:tcPr marL="53881" marR="53881" marT="26940" marB="26940" anchor="ctr"/>
                </a:tc>
              </a:tr>
              <a:tr h="538805">
                <a:tc>
                  <a:txBody>
                    <a:bodyPr/>
                    <a:lstStyle/>
                    <a:p>
                      <a:r>
                        <a:rPr lang="en-US" sz="1600" dirty="0"/>
                        <a:t>Definition</a:t>
                      </a:r>
                      <a:endParaRPr lang="en-US" sz="1600" b="1" dirty="0"/>
                    </a:p>
                  </a:txBody>
                  <a:tcPr marL="53881" marR="53881" marT="26940" marB="26940" anchor="ctr"/>
                </a:tc>
                <a:tc>
                  <a:txBody>
                    <a:bodyPr/>
                    <a:lstStyle/>
                    <a:p>
                      <a:r>
                        <a:rPr lang="en-US" sz="1600"/>
                        <a:t>Allows calling a procedure on a remote machine as if it were local.</a:t>
                      </a:r>
                      <a:endParaRPr lang="en-US" sz="1600" b="1"/>
                    </a:p>
                  </a:txBody>
                  <a:tcPr marL="53881" marR="53881" marT="26940" marB="26940" anchor="ctr"/>
                </a:tc>
                <a:tc>
                  <a:txBody>
                    <a:bodyPr/>
                    <a:lstStyle/>
                    <a:p>
                      <a:r>
                        <a:rPr lang="en-US" sz="1600"/>
                        <a:t>Allows invoking methods on remote Java objects across JVMs.</a:t>
                      </a:r>
                      <a:endParaRPr lang="en-US" sz="1600" b="1"/>
                    </a:p>
                  </a:txBody>
                  <a:tcPr marL="53881" marR="53881" marT="26940" marB="26940" anchor="ctr"/>
                </a:tc>
              </a:tr>
              <a:tr h="377164">
                <a:tc>
                  <a:txBody>
                    <a:bodyPr/>
                    <a:lstStyle/>
                    <a:p>
                      <a:r>
                        <a:rPr lang="en-US" sz="1600" dirty="0"/>
                        <a:t>Abstraction Level</a:t>
                      </a:r>
                      <a:endParaRPr lang="en-US" sz="1600" b="1" dirty="0"/>
                    </a:p>
                  </a:txBody>
                  <a:tcPr marL="53881" marR="53881" marT="26940" marB="26940" anchor="ctr"/>
                </a:tc>
                <a:tc>
                  <a:txBody>
                    <a:bodyPr/>
                    <a:lstStyle/>
                    <a:p>
                      <a:r>
                        <a:rPr lang="en-US" sz="1600" dirty="0"/>
                        <a:t>Procedure/function-based.</a:t>
                      </a:r>
                      <a:endParaRPr lang="en-US" sz="1600" b="1" dirty="0"/>
                    </a:p>
                  </a:txBody>
                  <a:tcPr marL="53881" marR="53881" marT="26940" marB="26940" anchor="ctr"/>
                </a:tc>
                <a:tc>
                  <a:txBody>
                    <a:bodyPr/>
                    <a:lstStyle/>
                    <a:p>
                      <a:r>
                        <a:rPr lang="en-US" sz="1600"/>
                        <a:t>Object-oriented (method + object-based).</a:t>
                      </a:r>
                      <a:endParaRPr lang="en-US" sz="1600" b="1"/>
                    </a:p>
                  </a:txBody>
                  <a:tcPr marL="53881" marR="53881" marT="26940" marB="26940" anchor="ctr"/>
                </a:tc>
              </a:tr>
              <a:tr h="377164">
                <a:tc>
                  <a:txBody>
                    <a:bodyPr/>
                    <a:lstStyle/>
                    <a:p>
                      <a:r>
                        <a:rPr lang="en-US" sz="1600" dirty="0"/>
                        <a:t>Language Dependency</a:t>
                      </a:r>
                      <a:endParaRPr lang="en-US" sz="1600" b="1" dirty="0"/>
                    </a:p>
                  </a:txBody>
                  <a:tcPr marL="53881" marR="53881" marT="26940" marB="26940" anchor="ctr"/>
                </a:tc>
                <a:tc>
                  <a:txBody>
                    <a:bodyPr/>
                    <a:lstStyle/>
                    <a:p>
                      <a:r>
                        <a:rPr lang="fr-FR" sz="1600" dirty="0" err="1"/>
                        <a:t>Language-independent</a:t>
                      </a:r>
                      <a:r>
                        <a:rPr lang="fr-FR" sz="1600" dirty="0"/>
                        <a:t> (C, C++, Python, etc.).</a:t>
                      </a:r>
                      <a:endParaRPr lang="fr-FR" sz="1600" b="1" dirty="0"/>
                    </a:p>
                  </a:txBody>
                  <a:tcPr marL="53881" marR="53881" marT="26940" marB="26940" anchor="ctr"/>
                </a:tc>
                <a:tc>
                  <a:txBody>
                    <a:bodyPr/>
                    <a:lstStyle/>
                    <a:p>
                      <a:r>
                        <a:rPr lang="en-US" sz="1600"/>
                        <a:t>Java-specific (works only with JVMs).</a:t>
                      </a:r>
                      <a:endParaRPr lang="en-US" sz="1600" b="1"/>
                    </a:p>
                  </a:txBody>
                  <a:tcPr marL="53881" marR="53881" marT="26940" marB="26940" anchor="ctr"/>
                </a:tc>
              </a:tr>
              <a:tr h="700447">
                <a:tc>
                  <a:txBody>
                    <a:bodyPr/>
                    <a:lstStyle/>
                    <a:p>
                      <a:r>
                        <a:rPr lang="en-US" sz="1600" dirty="0"/>
                        <a:t>Communication Data Types</a:t>
                      </a:r>
                      <a:endParaRPr lang="en-US" sz="1600" b="1" dirty="0"/>
                    </a:p>
                  </a:txBody>
                  <a:tcPr marL="53881" marR="53881" marT="26940" marB="26940" anchor="ctr"/>
                </a:tc>
                <a:tc>
                  <a:txBody>
                    <a:bodyPr/>
                    <a:lstStyle/>
                    <a:p>
                      <a:r>
                        <a:rPr lang="en-US" sz="1600" dirty="0"/>
                        <a:t>Handles primitive data types; complex objects require manual serialization.</a:t>
                      </a:r>
                      <a:endParaRPr lang="en-US" sz="1600" b="1" dirty="0"/>
                    </a:p>
                  </a:txBody>
                  <a:tcPr marL="53881" marR="53881" marT="26940" marB="26940" anchor="ctr"/>
                </a:tc>
                <a:tc>
                  <a:txBody>
                    <a:bodyPr/>
                    <a:lstStyle/>
                    <a:p>
                      <a:r>
                        <a:rPr lang="en-US" sz="1600"/>
                        <a:t>Supports automatic object serialization (can pass objects as arguments/return values).</a:t>
                      </a:r>
                      <a:endParaRPr lang="en-US" sz="1600" b="1"/>
                    </a:p>
                  </a:txBody>
                  <a:tcPr marL="53881" marR="53881" marT="26940" marB="26940" anchor="ctr"/>
                </a:tc>
              </a:tr>
              <a:tr h="377164">
                <a:tc>
                  <a:txBody>
                    <a:bodyPr/>
                    <a:lstStyle/>
                    <a:p>
                      <a:r>
                        <a:rPr lang="en-US" sz="1600"/>
                        <a:t>Binding</a:t>
                      </a:r>
                      <a:endParaRPr lang="en-US" sz="1600" b="1"/>
                    </a:p>
                  </a:txBody>
                  <a:tcPr marL="53881" marR="53881" marT="26940" marB="26940" anchor="ctr"/>
                </a:tc>
                <a:tc>
                  <a:txBody>
                    <a:bodyPr/>
                    <a:lstStyle/>
                    <a:p>
                      <a:r>
                        <a:rPr lang="en-US" sz="1600" dirty="0"/>
                        <a:t>Usually static (fixed procedure signatures).</a:t>
                      </a:r>
                      <a:endParaRPr lang="en-US" sz="1600" b="1" dirty="0"/>
                    </a:p>
                  </a:txBody>
                  <a:tcPr marL="53881" marR="53881" marT="26940" marB="26940" anchor="ctr"/>
                </a:tc>
                <a:tc>
                  <a:txBody>
                    <a:bodyPr/>
                    <a:lstStyle/>
                    <a:p>
                      <a:r>
                        <a:rPr lang="en-US" sz="1600"/>
                        <a:t>Dynamic (stub &amp; skeleton classes, runtime binding).</a:t>
                      </a:r>
                      <a:endParaRPr lang="en-US" sz="1600" b="1"/>
                    </a:p>
                  </a:txBody>
                  <a:tcPr marL="53881" marR="53881" marT="26940" marB="26940" anchor="ctr"/>
                </a:tc>
              </a:tr>
              <a:tr h="538805">
                <a:tc>
                  <a:txBody>
                    <a:bodyPr/>
                    <a:lstStyle/>
                    <a:p>
                      <a:r>
                        <a:rPr lang="en-US" sz="1600"/>
                        <a:t>Middleware/Implementation</a:t>
                      </a:r>
                      <a:endParaRPr lang="en-US" sz="1600" b="1"/>
                    </a:p>
                  </a:txBody>
                  <a:tcPr marL="53881" marR="53881" marT="26940" marB="26940" anchor="ctr"/>
                </a:tc>
                <a:tc>
                  <a:txBody>
                    <a:bodyPr/>
                    <a:lstStyle/>
                    <a:p>
                      <a:r>
                        <a:rPr lang="en-US" sz="1600" dirty="0"/>
                        <a:t>Implemented via ONC RPC, XML-RPC, JSON-RPC, </a:t>
                      </a:r>
                      <a:r>
                        <a:rPr lang="en-US" sz="1600" dirty="0" err="1"/>
                        <a:t>gRPC</a:t>
                      </a:r>
                      <a:r>
                        <a:rPr lang="en-US" sz="1600" dirty="0"/>
                        <a:t>, etc.</a:t>
                      </a:r>
                      <a:endParaRPr lang="en-US" sz="1600" b="1" dirty="0"/>
                    </a:p>
                  </a:txBody>
                  <a:tcPr marL="53881" marR="53881" marT="26940" marB="26940" anchor="ctr"/>
                </a:tc>
                <a:tc>
                  <a:txBody>
                    <a:bodyPr/>
                    <a:lstStyle/>
                    <a:p>
                      <a:r>
                        <a:rPr lang="en-US" sz="1600" dirty="0"/>
                        <a:t>Implemented via </a:t>
                      </a:r>
                      <a:r>
                        <a:rPr lang="en-US" sz="1600" dirty="0" err="1"/>
                        <a:t>java.rmi</a:t>
                      </a:r>
                      <a:r>
                        <a:rPr lang="en-US" sz="1600" dirty="0"/>
                        <a:t> package.</a:t>
                      </a:r>
                      <a:endParaRPr lang="en-US" sz="1600" b="1" dirty="0"/>
                    </a:p>
                  </a:txBody>
                  <a:tcPr marL="53881" marR="53881" marT="26940" marB="26940" anchor="ctr"/>
                </a:tc>
              </a:tr>
              <a:tr h="538805">
                <a:tc>
                  <a:txBody>
                    <a:bodyPr/>
                    <a:lstStyle/>
                    <a:p>
                      <a:r>
                        <a:rPr lang="en-US" sz="1600"/>
                        <a:t>Use Cases</a:t>
                      </a:r>
                      <a:endParaRPr lang="en-US" sz="1600" b="1"/>
                    </a:p>
                  </a:txBody>
                  <a:tcPr marL="53881" marR="53881" marT="26940" marB="26940" anchor="ctr"/>
                </a:tc>
                <a:tc>
                  <a:txBody>
                    <a:bodyPr/>
                    <a:lstStyle/>
                    <a:p>
                      <a:r>
                        <a:rPr lang="en-US" sz="1600" dirty="0" err="1"/>
                        <a:t>Microservices</a:t>
                      </a:r>
                      <a:r>
                        <a:rPr lang="en-US" sz="1600" dirty="0"/>
                        <a:t>, distributed systems, cross-language communication.</a:t>
                      </a:r>
                      <a:endParaRPr lang="en-US" sz="1600" b="1" dirty="0"/>
                    </a:p>
                  </a:txBody>
                  <a:tcPr marL="53881" marR="53881" marT="26940" marB="26940" anchor="ctr"/>
                </a:tc>
                <a:tc>
                  <a:txBody>
                    <a:bodyPr/>
                    <a:lstStyle/>
                    <a:p>
                      <a:r>
                        <a:rPr lang="en-US" sz="1600" dirty="0"/>
                        <a:t>Distributed Java applications, EJB, RMI-based servers.</a:t>
                      </a:r>
                      <a:endParaRPr lang="en-US" sz="1600" b="1" dirty="0"/>
                    </a:p>
                  </a:txBody>
                  <a:tcPr marL="53881" marR="53881" marT="26940" marB="26940" anchor="ctr"/>
                </a:tc>
              </a:tr>
              <a:tr h="700447">
                <a:tc>
                  <a:txBody>
                    <a:bodyPr/>
                    <a:lstStyle/>
                    <a:p>
                      <a:r>
                        <a:rPr lang="en-US" sz="1600" dirty="0"/>
                        <a:t>Flexibility</a:t>
                      </a:r>
                      <a:endParaRPr lang="en-US" sz="1600" b="1" dirty="0"/>
                    </a:p>
                  </a:txBody>
                  <a:tcPr marL="53881" marR="53881" marT="26940" marB="26940" anchor="ctr"/>
                </a:tc>
                <a:tc>
                  <a:txBody>
                    <a:bodyPr/>
                    <a:lstStyle/>
                    <a:p>
                      <a:r>
                        <a:rPr lang="en-US" sz="1600"/>
                        <a:t>Can be used between heterogeneous systems (different languages/platforms).</a:t>
                      </a:r>
                      <a:endParaRPr lang="en-US" sz="1600" b="1"/>
                    </a:p>
                  </a:txBody>
                  <a:tcPr marL="53881" marR="53881" marT="26940" marB="26940" anchor="ctr"/>
                </a:tc>
                <a:tc>
                  <a:txBody>
                    <a:bodyPr/>
                    <a:lstStyle/>
                    <a:p>
                      <a:r>
                        <a:rPr lang="en-US" sz="1600" dirty="0"/>
                        <a:t>Limited to Java ecosystem.</a:t>
                      </a:r>
                      <a:endParaRPr lang="en-US" sz="1600" b="1" dirty="0"/>
                    </a:p>
                  </a:txBody>
                  <a:tcPr marL="53881" marR="53881" marT="26940" marB="26940" anchor="ctr"/>
                </a:tc>
              </a:tr>
            </a:tbl>
          </a:graphicData>
        </a:graphic>
      </p:graphicFrame>
    </p:spTree>
    <p:extLst>
      <p:ext uri="{BB962C8B-B14F-4D97-AF65-F5344CB8AC3E}">
        <p14:creationId xmlns:p14="http://schemas.microsoft.com/office/powerpoint/2010/main" val="13827957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&amp; Key Takeaways</a:t>
            </a:r>
          </a:p>
        </p:txBody>
      </p:sp>
      <p:sp>
        <p:nvSpPr>
          <p:cNvPr id="3" name="Content Placeholder 2"/>
          <p:cNvSpPr>
            <a:spLocks noGrp="1"/>
          </p:cNvSpPr>
          <p:nvPr>
            <p:ph idx="1"/>
          </p:nvPr>
        </p:nvSpPr>
        <p:spPr/>
        <p:txBody>
          <a:bodyPr>
            <a:normAutofit lnSpcReduction="10000"/>
          </a:bodyPr>
          <a:lstStyle/>
          <a:p>
            <a:endParaRPr/>
          </a:p>
          <a:p>
            <a:r>
              <a:t>Distributed systems = networked systems with shared resources</a:t>
            </a:r>
          </a:p>
          <a:p>
            <a:r>
              <a:t>Client-server, P2P, Grid, and Cloud architectures</a:t>
            </a:r>
          </a:p>
          <a:p>
            <a:r>
              <a:t>Communication via message passing or shared memory</a:t>
            </a:r>
          </a:p>
          <a:p>
            <a:r>
              <a:t>Java RMI simplifies remote object interaction in Java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710"/>
            <a:ext cx="8229600" cy="1143000"/>
          </a:xfrm>
        </p:spPr>
        <p:txBody>
          <a:bodyPr>
            <a:normAutofit fontScale="90000"/>
          </a:bodyPr>
          <a:lstStyle/>
          <a:p>
            <a:r>
              <a:rPr dirty="0"/>
              <a:t>Characteristics of Distributed Systems</a:t>
            </a:r>
          </a:p>
        </p:txBody>
      </p:sp>
      <p:sp>
        <p:nvSpPr>
          <p:cNvPr id="3" name="Content Placeholder 2"/>
          <p:cNvSpPr>
            <a:spLocks noGrp="1"/>
          </p:cNvSpPr>
          <p:nvPr>
            <p:ph idx="1"/>
          </p:nvPr>
        </p:nvSpPr>
        <p:spPr/>
        <p:txBody>
          <a:bodyPr/>
          <a:lstStyle/>
          <a:p>
            <a:endParaRPr dirty="0"/>
          </a:p>
          <a:p>
            <a:r>
              <a:rPr dirty="0"/>
              <a:t>Resource Sharing</a:t>
            </a:r>
          </a:p>
          <a:p>
            <a:r>
              <a:rPr dirty="0"/>
              <a:t>Concurrency</a:t>
            </a:r>
          </a:p>
          <a:p>
            <a:r>
              <a:rPr dirty="0"/>
              <a:t>Scalability</a:t>
            </a:r>
          </a:p>
          <a:p>
            <a:r>
              <a:rPr dirty="0"/>
              <a:t>Fault Tolerance</a:t>
            </a:r>
          </a:p>
          <a:p>
            <a:r>
              <a:rPr dirty="0"/>
              <a:t>Transparency (Access, Location, Replication,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Examples of Distributed Systems</a:t>
            </a:r>
          </a:p>
        </p:txBody>
      </p:sp>
      <p:sp>
        <p:nvSpPr>
          <p:cNvPr id="3" name="Content Placeholder 2"/>
          <p:cNvSpPr>
            <a:spLocks noGrp="1"/>
          </p:cNvSpPr>
          <p:nvPr>
            <p:ph idx="1"/>
          </p:nvPr>
        </p:nvSpPr>
        <p:spPr/>
        <p:txBody>
          <a:bodyPr/>
          <a:lstStyle/>
          <a:p>
            <a:endParaRPr dirty="0"/>
          </a:p>
          <a:p>
            <a:r>
              <a:rPr dirty="0"/>
              <a:t>Client-Server Model (e.g., Web Browser ↔ Web Server)</a:t>
            </a:r>
          </a:p>
          <a:p>
            <a:r>
              <a:rPr dirty="0"/>
              <a:t>Peer-to-Peer Model (e.g., </a:t>
            </a:r>
            <a:r>
              <a:rPr dirty="0" err="1"/>
              <a:t>BitTorrent</a:t>
            </a:r>
            <a:r>
              <a:rPr dirty="0"/>
              <a:t>)</a:t>
            </a:r>
          </a:p>
          <a:p>
            <a:r>
              <a:rPr dirty="0"/>
              <a:t>Grid Computing (e.g., </a:t>
            </a:r>
            <a:r>
              <a:rPr dirty="0" err="1"/>
              <a:t>SETI@home</a:t>
            </a:r>
            <a:r>
              <a:rPr dirty="0"/>
              <a:t>)</a:t>
            </a:r>
          </a:p>
          <a:p>
            <a:r>
              <a:rPr dirty="0"/>
              <a:t>Cloud Computing (e.g., AWS, Google Cloud)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Advantages of Distributed Systems</a:t>
            </a:r>
          </a:p>
        </p:txBody>
      </p:sp>
      <p:sp>
        <p:nvSpPr>
          <p:cNvPr id="3" name="Content Placeholder 2"/>
          <p:cNvSpPr>
            <a:spLocks noGrp="1"/>
          </p:cNvSpPr>
          <p:nvPr>
            <p:ph idx="1"/>
          </p:nvPr>
        </p:nvSpPr>
        <p:spPr>
          <a:xfrm>
            <a:off x="559941" y="1284270"/>
            <a:ext cx="8229600" cy="5414481"/>
          </a:xfrm>
        </p:spPr>
        <p:txBody>
          <a:bodyPr/>
          <a:lstStyle/>
          <a:p>
            <a:endParaRPr dirty="0"/>
          </a:p>
          <a:p>
            <a:r>
              <a:rPr dirty="0"/>
              <a:t>Improved performance via parallelism</a:t>
            </a:r>
          </a:p>
          <a:p>
            <a:r>
              <a:rPr dirty="0"/>
              <a:t>Resource and data sharing</a:t>
            </a:r>
          </a:p>
          <a:p>
            <a:r>
              <a:rPr dirty="0"/>
              <a:t>High availability and fault tolerance</a:t>
            </a:r>
          </a:p>
          <a:p>
            <a:r>
              <a:rPr dirty="0"/>
              <a:t>Scalability and modular growth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Models</a:t>
            </a:r>
          </a:p>
        </p:txBody>
      </p:sp>
      <p:sp>
        <p:nvSpPr>
          <p:cNvPr id="3" name="Content Placeholder 2"/>
          <p:cNvSpPr>
            <a:spLocks noGrp="1"/>
          </p:cNvSpPr>
          <p:nvPr>
            <p:ph idx="1"/>
          </p:nvPr>
        </p:nvSpPr>
        <p:spPr/>
        <p:txBody>
          <a:bodyPr/>
          <a:lstStyle/>
          <a:p>
            <a:r>
              <a:rPr lang="en-US" dirty="0"/>
              <a:t>System models help us understand, design, and analyze distributed systems by providing structured views. Generally, they are divided </a:t>
            </a:r>
            <a:r>
              <a:rPr lang="en-US" dirty="0" smtClean="0"/>
              <a:t>into</a:t>
            </a:r>
            <a:endParaRPr lang="en-US" dirty="0"/>
          </a:p>
          <a:p>
            <a:r>
              <a:rPr lang="en-US" dirty="0"/>
              <a:t>Architectural Models</a:t>
            </a:r>
          </a:p>
          <a:p>
            <a:r>
              <a:rPr lang="en-US" dirty="0"/>
              <a:t>Fundamental Models</a:t>
            </a:r>
          </a:p>
          <a:p>
            <a:endParaRPr lang="en-US" dirty="0"/>
          </a:p>
        </p:txBody>
      </p:sp>
    </p:spTree>
    <p:extLst>
      <p:ext uri="{BB962C8B-B14F-4D97-AF65-F5344CB8AC3E}">
        <p14:creationId xmlns:p14="http://schemas.microsoft.com/office/powerpoint/2010/main" val="158323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Models</a:t>
            </a:r>
            <a:endParaRPr lang="en-US" dirty="0"/>
          </a:p>
        </p:txBody>
      </p:sp>
      <p:sp>
        <p:nvSpPr>
          <p:cNvPr id="3" name="Content Placeholder 2"/>
          <p:cNvSpPr>
            <a:spLocks noGrp="1"/>
          </p:cNvSpPr>
          <p:nvPr>
            <p:ph idx="1"/>
          </p:nvPr>
        </p:nvSpPr>
        <p:spPr/>
        <p:txBody>
          <a:bodyPr>
            <a:normAutofit lnSpcReduction="10000"/>
          </a:bodyPr>
          <a:lstStyle/>
          <a:p>
            <a:r>
              <a:rPr lang="en-US" dirty="0"/>
              <a:t>A system model describes how the components of a distributed system are organized, interact, and communicate.</a:t>
            </a:r>
          </a:p>
          <a:p>
            <a:r>
              <a:rPr lang="en-US" dirty="0"/>
              <a:t>Since distributed systems involve multiple computers connected via a network, models are needed to:</a:t>
            </a:r>
          </a:p>
          <a:p>
            <a:r>
              <a:rPr lang="en-US" dirty="0"/>
              <a:t>Understand structure.</a:t>
            </a:r>
          </a:p>
          <a:p>
            <a:r>
              <a:rPr lang="en-US" dirty="0"/>
              <a:t>Handle failures.</a:t>
            </a:r>
          </a:p>
          <a:p>
            <a:r>
              <a:rPr lang="en-US" dirty="0"/>
              <a:t>Manage communication &amp; security.</a:t>
            </a:r>
          </a:p>
          <a:p>
            <a:endParaRPr lang="en-US" dirty="0"/>
          </a:p>
        </p:txBody>
      </p:sp>
    </p:spTree>
    <p:extLst>
      <p:ext uri="{BB962C8B-B14F-4D97-AF65-F5344CB8AC3E}">
        <p14:creationId xmlns:p14="http://schemas.microsoft.com/office/powerpoint/2010/main" val="400173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System Models</a:t>
            </a:r>
          </a:p>
        </p:txBody>
      </p:sp>
      <p:sp>
        <p:nvSpPr>
          <p:cNvPr id="3" name="Content Placeholder 2"/>
          <p:cNvSpPr>
            <a:spLocks noGrp="1"/>
          </p:cNvSpPr>
          <p:nvPr>
            <p:ph idx="1"/>
          </p:nvPr>
        </p:nvSpPr>
        <p:spPr>
          <a:xfrm>
            <a:off x="457200" y="1273996"/>
            <a:ext cx="8229600" cy="4852167"/>
          </a:xfrm>
        </p:spPr>
        <p:txBody>
          <a:bodyPr/>
          <a:lstStyle/>
          <a:p>
            <a:endParaRPr dirty="0"/>
          </a:p>
          <a:p>
            <a:r>
              <a:rPr dirty="0"/>
              <a:t>Architectural Models: Client-Server, Peer-to-Peer, Layered</a:t>
            </a:r>
          </a:p>
          <a:p>
            <a:r>
              <a:rPr dirty="0"/>
              <a:t>Fundamental Models: Interaction, Failure, and Security Models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1091</TotalTime>
  <Words>1628</Words>
  <Application>Microsoft Office PowerPoint</Application>
  <PresentationFormat>On-screen Show (4:3)</PresentationFormat>
  <Paragraphs>204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Unit I: Introduction to Distributed Systems</vt:lpstr>
      <vt:lpstr>Distributed System</vt:lpstr>
      <vt:lpstr>Distributed System</vt:lpstr>
      <vt:lpstr>Characteristics of Distributed Systems</vt:lpstr>
      <vt:lpstr>Examples of Distributed Systems</vt:lpstr>
      <vt:lpstr>Advantages of Distributed Systems</vt:lpstr>
      <vt:lpstr>System Models</vt:lpstr>
      <vt:lpstr>System Models</vt:lpstr>
      <vt:lpstr>System Models</vt:lpstr>
      <vt:lpstr>Architectural Models </vt:lpstr>
      <vt:lpstr>Fundamental Models</vt:lpstr>
      <vt:lpstr>Networking and Internetworking in the context of Distributed systems </vt:lpstr>
      <vt:lpstr>Interprocess Communication (IPC) in Distributed Systems</vt:lpstr>
      <vt:lpstr>Characteristics of Inter-process Communication in Distributed Systems </vt:lpstr>
      <vt:lpstr>Distributed Objects </vt:lpstr>
      <vt:lpstr>Interprocess Communication</vt:lpstr>
      <vt:lpstr>Communication paradigms</vt:lpstr>
      <vt:lpstr>Remote Procedural Call</vt:lpstr>
      <vt:lpstr>Remote Procedural Call</vt:lpstr>
      <vt:lpstr>Remote Procedural Call</vt:lpstr>
      <vt:lpstr>Working Principle of RPC </vt:lpstr>
      <vt:lpstr>PowerPoint Presentation</vt:lpstr>
      <vt:lpstr>Events in RPC </vt:lpstr>
      <vt:lpstr>Notifications in RPC </vt:lpstr>
      <vt:lpstr>Working Principle </vt:lpstr>
      <vt:lpstr>Remote Method Invocation </vt:lpstr>
      <vt:lpstr>Working Principle of RMI</vt:lpstr>
      <vt:lpstr>Working Principle of RMI</vt:lpstr>
      <vt:lpstr>RMI Architecture</vt:lpstr>
      <vt:lpstr>PowerPoint Presentation</vt:lpstr>
      <vt:lpstr>Summary &amp; Key Takeaways</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Distributed Systems</dc:title>
  <dc:subject/>
  <dc:creator/>
  <cp:keywords/>
  <dc:description>generated using python-pptx</dc:description>
  <cp:lastModifiedBy>abc</cp:lastModifiedBy>
  <cp:revision>46</cp:revision>
  <dcterms:created xsi:type="dcterms:W3CDTF">2013-01-27T09:14:16Z</dcterms:created>
  <dcterms:modified xsi:type="dcterms:W3CDTF">2025-09-21T18:33:22Z</dcterms:modified>
  <cp:category/>
</cp:coreProperties>
</file>