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57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Need of Synchronization in 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important that multiple processes do not simultaneously access </a:t>
            </a:r>
            <a:r>
              <a:rPr lang="en-US" dirty="0" smtClean="0"/>
              <a:t>a shared </a:t>
            </a:r>
            <a:r>
              <a:rPr lang="en-US" dirty="0"/>
              <a:t>resource, such as printer, but instead cooperate in granting each other </a:t>
            </a:r>
            <a:r>
              <a:rPr lang="en-US" dirty="0" smtClean="0"/>
              <a:t>temporary exclusive </a:t>
            </a:r>
            <a:r>
              <a:rPr lang="en-US" dirty="0"/>
              <a:t>access</a:t>
            </a:r>
            <a:r>
              <a:rPr lang="en-US" dirty="0" smtClean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processes may </a:t>
            </a:r>
            <a:r>
              <a:rPr lang="en-US" dirty="0" smtClean="0"/>
              <a:t>sometimes need </a:t>
            </a:r>
            <a:r>
              <a:rPr lang="en-US" dirty="0"/>
              <a:t>to agree on the ordering of events, such as whether message </a:t>
            </a:r>
            <a:r>
              <a:rPr lang="en-US" i="1" dirty="0"/>
              <a:t>ml </a:t>
            </a:r>
            <a:r>
              <a:rPr lang="en-US" dirty="0" smtClean="0"/>
              <a:t>from process </a:t>
            </a:r>
            <a:r>
              <a:rPr lang="en-US" i="1" dirty="0"/>
              <a:t>P </a:t>
            </a:r>
            <a:r>
              <a:rPr lang="en-US" dirty="0"/>
              <a:t>was sent before or after message </a:t>
            </a:r>
            <a:r>
              <a:rPr lang="en-US" i="1" dirty="0"/>
              <a:t>m2 </a:t>
            </a:r>
            <a:r>
              <a:rPr lang="en-US" dirty="0"/>
              <a:t>from process Q.</a:t>
            </a:r>
          </a:p>
        </p:txBody>
      </p:sp>
    </p:spTree>
    <p:extLst>
      <p:ext uri="{BB962C8B-B14F-4D97-AF65-F5344CB8AC3E}">
        <p14:creationId xmlns:p14="http://schemas.microsoft.com/office/powerpoint/2010/main" val="3454083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Clock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873719"/>
              </p:ext>
            </p:extLst>
          </p:nvPr>
        </p:nvGraphicFramePr>
        <p:xfrm>
          <a:off x="457200" y="1676400"/>
          <a:ext cx="8229600" cy="4925754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91126">
                <a:tc>
                  <a:txBody>
                    <a:bodyPr/>
                    <a:lstStyle/>
                    <a:p>
                      <a:r>
                        <a:rPr lang="en-US" b="1"/>
                        <a:t>Aspect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Lamport Clock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Vector Clock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4474">
                <a:tc>
                  <a:txBody>
                    <a:bodyPr/>
                    <a:lstStyle/>
                    <a:p>
                      <a:r>
                        <a:rPr lang="en-US" b="1"/>
                        <a:t>Structure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integer counter per process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Vector of integers (size = no. of processes)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1126">
                <a:tc>
                  <a:txBody>
                    <a:bodyPr/>
                    <a:lstStyle/>
                    <a:p>
                      <a:r>
                        <a:rPr lang="en-US" b="1"/>
                        <a:t>Ordering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Provides </a:t>
                      </a:r>
                      <a:r>
                        <a:rPr lang="en-US" b="1"/>
                        <a:t>partial ordering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Provides </a:t>
                      </a:r>
                      <a:r>
                        <a:rPr lang="en-US" b="1"/>
                        <a:t>causal ordering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1126">
                <a:tc>
                  <a:txBody>
                    <a:bodyPr/>
                    <a:lstStyle/>
                    <a:p>
                      <a:r>
                        <a:rPr lang="en-US" b="1"/>
                        <a:t>Concurrency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Cannot detect concurrency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</a:t>
                      </a:r>
                      <a:r>
                        <a:rPr lang="en-US" dirty="0" smtClean="0"/>
                        <a:t>detect anomalies in </a:t>
                      </a:r>
                      <a:r>
                        <a:rPr lang="en-US" dirty="0"/>
                        <a:t>concurrency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4474">
                <a:tc>
                  <a:txBody>
                    <a:bodyPr/>
                    <a:lstStyle/>
                    <a:p>
                      <a:r>
                        <a:rPr lang="en-US" b="1"/>
                        <a:t>Overhead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Very low (just one counter)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 (vector maintained &amp; exchanged)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4474">
                <a:tc>
                  <a:txBody>
                    <a:bodyPr/>
                    <a:lstStyle/>
                    <a:p>
                      <a:r>
                        <a:rPr lang="en-US" b="1"/>
                        <a:t>Use cases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event ordering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Precise causal dependency tracking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88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 distributed systems, there is no single global clock.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dirty="0"/>
              <a:t>distributed system consists of multiple independent computers (nodes) connected by a network.</a:t>
            </a:r>
          </a:p>
          <a:p>
            <a:r>
              <a:rPr lang="en-US" dirty="0"/>
              <a:t>Each machine has its own local clock, but due to hardware differences and network delays, these clocks drift (move at slightly different speeds).</a:t>
            </a:r>
          </a:p>
          <a:p>
            <a:r>
              <a:rPr lang="en-US" dirty="0"/>
              <a:t>Unlike in a single system, there is no shared physical clock to keep all nodes in perfect sync.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with Physical Clocks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</a:t>
            </a:r>
            <a:r>
              <a:rPr lang="en-US" dirty="0"/>
              <a:t>physical clocks are generally considered </a:t>
            </a:r>
            <a:r>
              <a:rPr lang="en-US" dirty="0" smtClean="0"/>
              <a:t>desirable, which </a:t>
            </a:r>
            <a:r>
              <a:rPr lang="en-US" dirty="0"/>
              <a:t>yields two problems: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1) How do we synchronize them with </a:t>
            </a:r>
            <a:r>
              <a:rPr lang="en-US" dirty="0" smtClean="0"/>
              <a:t>real  world clocks</a:t>
            </a:r>
            <a:r>
              <a:rPr lang="en-US" dirty="0"/>
              <a:t>. </a:t>
            </a:r>
          </a:p>
          <a:p>
            <a:r>
              <a:rPr lang="en-US" dirty="0" smtClean="0"/>
              <a:t>(2</a:t>
            </a:r>
            <a:r>
              <a:rPr lang="en-US" dirty="0"/>
              <a:t>) How do we synchronize the clocks with each other?</a:t>
            </a:r>
          </a:p>
        </p:txBody>
      </p:sp>
    </p:spTree>
    <p:extLst>
      <p:ext uri="{BB962C8B-B14F-4D97-AF65-F5344CB8AC3E}">
        <p14:creationId xmlns:p14="http://schemas.microsoft.com/office/powerpoint/2010/main" val="262748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895600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Lamport's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Logical Clock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 was created by Leslie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Lamport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. It is a procedure to determine the order of events occurring. It provides a basis for the more advanced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vector clock algorithm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Due to the absence of a 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Global Clock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 in a Distributed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Operating System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Lamport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 Logical Clock is needed</a:t>
            </a:r>
            <a:r>
              <a:rPr lang="en-US" sz="3600" dirty="0"/>
              <a:t>.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609600"/>
            <a:ext cx="6400800" cy="1752600"/>
          </a:xfrm>
        </p:spPr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Lamport's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Logical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4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Lamport’s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b="1" dirty="0" smtClean="0"/>
              <a:t>Happened </a:t>
            </a:r>
            <a:r>
              <a:rPr lang="en-US" b="1" dirty="0"/>
              <a:t>before relation(-&gt;):</a:t>
            </a:r>
            <a:r>
              <a:rPr lang="en-US" dirty="0"/>
              <a:t> a </a:t>
            </a:r>
            <a:r>
              <a:rPr lang="en-US" dirty="0"/>
              <a:t>~</a:t>
            </a:r>
            <a:r>
              <a:rPr lang="en-US" dirty="0" smtClean="0"/>
              <a:t> </a:t>
            </a:r>
            <a:r>
              <a:rPr lang="en-US" dirty="0"/>
              <a:t>b, means 'a' happened before 'b'.</a:t>
            </a:r>
          </a:p>
          <a:p>
            <a:pPr fontAlgn="base"/>
            <a:r>
              <a:rPr lang="en-US" b="1" dirty="0"/>
              <a:t>Logical Clock:</a:t>
            </a:r>
            <a:r>
              <a:rPr lang="en-US" dirty="0"/>
              <a:t> The criteria for the logical clocks are:</a:t>
            </a:r>
          </a:p>
          <a:p>
            <a:pPr lvl="1" fontAlgn="base"/>
            <a:r>
              <a:rPr lang="en-US" dirty="0"/>
              <a:t>[C1]: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 (a) &lt;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(b), [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 -&gt; Logical Clock, If 'a' happened before 'b', then time of 'a' will be less than 'b' in a particular process. ]</a:t>
            </a:r>
          </a:p>
          <a:p>
            <a:pPr lvl="1" fontAlgn="base"/>
            <a:r>
              <a:rPr lang="en-US" dirty="0"/>
              <a:t>[C2]: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(a) &lt;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(b), [ Clock value of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(a) is less than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(b) ]</a:t>
            </a:r>
          </a:p>
          <a:p>
            <a:pPr marL="0" indent="0" algn="ctr" fontAlgn="base">
              <a:buNone/>
            </a:pPr>
            <a:r>
              <a:rPr lang="en-US" b="1" dirty="0" smtClean="0"/>
              <a:t>Reference</a:t>
            </a:r>
            <a:endParaRPr lang="en-US" dirty="0"/>
          </a:p>
          <a:p>
            <a:pPr fontAlgn="base"/>
            <a:r>
              <a:rPr lang="en-US" b="1" dirty="0"/>
              <a:t>Process:</a:t>
            </a:r>
            <a:r>
              <a:rPr lang="en-US" dirty="0"/>
              <a:t> P</a:t>
            </a:r>
            <a:r>
              <a:rPr lang="en-US" baseline="-25000" dirty="0"/>
              <a:t>i</a:t>
            </a:r>
            <a:endParaRPr lang="en-US" dirty="0"/>
          </a:p>
          <a:p>
            <a:pPr fontAlgn="base"/>
            <a:r>
              <a:rPr lang="en-US" b="1" dirty="0"/>
              <a:t>Event:</a:t>
            </a:r>
            <a:r>
              <a:rPr lang="en-US" dirty="0"/>
              <a:t> </a:t>
            </a:r>
            <a:r>
              <a:rPr lang="en-US" b="1" dirty="0" err="1"/>
              <a:t>E</a:t>
            </a:r>
            <a:r>
              <a:rPr lang="en-US" b="1" baseline="-25000" dirty="0" err="1"/>
              <a:t>ij</a:t>
            </a:r>
            <a:r>
              <a:rPr lang="en-US" dirty="0"/>
              <a:t>, where i is the process in number and j: </a:t>
            </a:r>
            <a:r>
              <a:rPr lang="en-US" b="1" dirty="0" err="1"/>
              <a:t>j</a:t>
            </a:r>
            <a:r>
              <a:rPr lang="en-US" b="1" baseline="-25000" dirty="0" err="1"/>
              <a:t>th</a:t>
            </a:r>
            <a:r>
              <a:rPr lang="en-US" dirty="0"/>
              <a:t> event in the </a:t>
            </a:r>
            <a:r>
              <a:rPr lang="en-US" b="1" dirty="0" err="1"/>
              <a:t>i</a:t>
            </a:r>
            <a:r>
              <a:rPr lang="en-US" b="1" baseline="30000" dirty="0" err="1"/>
              <a:t>th</a:t>
            </a:r>
            <a:r>
              <a:rPr lang="en-US" b="1" dirty="0"/>
              <a:t> process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t</a:t>
            </a:r>
            <a:r>
              <a:rPr lang="en-US" b="1" baseline="-25000" dirty="0"/>
              <a:t>m</a:t>
            </a:r>
            <a:r>
              <a:rPr lang="en-US" b="1" dirty="0"/>
              <a:t>:</a:t>
            </a:r>
            <a:r>
              <a:rPr lang="en-US" dirty="0"/>
              <a:t> vector time span for message m.</a:t>
            </a:r>
          </a:p>
          <a:p>
            <a:pPr fontAlgn="base"/>
            <a:r>
              <a:rPr lang="en-US" b="1" dirty="0" err="1"/>
              <a:t>C</a:t>
            </a:r>
            <a:r>
              <a:rPr lang="en-US" b="1" baseline="-25000" dirty="0" err="1"/>
              <a:t>i</a:t>
            </a:r>
            <a:r>
              <a:rPr lang="en-US" dirty="0"/>
              <a:t> vector clock associated with process 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  <a:r>
              <a:rPr lang="en-US" dirty="0"/>
              <a:t>, the </a:t>
            </a:r>
            <a:r>
              <a:rPr lang="en-US" b="1" dirty="0" err="1"/>
              <a:t>j</a:t>
            </a:r>
            <a:r>
              <a:rPr lang="en-US" b="1" baseline="30000" dirty="0" err="1"/>
              <a:t>th</a:t>
            </a:r>
            <a:r>
              <a:rPr lang="en-US" dirty="0"/>
              <a:t> element is </a:t>
            </a:r>
            <a:r>
              <a:rPr lang="en-US" b="1" dirty="0" err="1"/>
              <a:t>Ci</a:t>
            </a:r>
            <a:r>
              <a:rPr lang="en-US" b="1" dirty="0"/>
              <a:t>[j]</a:t>
            </a:r>
            <a:r>
              <a:rPr lang="en-US" dirty="0"/>
              <a:t> and contains </a:t>
            </a:r>
            <a:r>
              <a:rPr lang="en-US" b="1" dirty="0"/>
              <a:t>P</a:t>
            </a:r>
            <a:r>
              <a:rPr lang="en-US" b="1" baseline="-25000" dirty="0"/>
              <a:t>i</a:t>
            </a:r>
            <a:r>
              <a:rPr lang="en-US" b="1" dirty="0"/>
              <a:t>'s</a:t>
            </a:r>
            <a:r>
              <a:rPr lang="en-US" dirty="0"/>
              <a:t> latest value for the current time in process </a:t>
            </a:r>
            <a:r>
              <a:rPr lang="en-US" b="1" dirty="0" err="1"/>
              <a:t>P</a:t>
            </a:r>
            <a:r>
              <a:rPr lang="en-US" b="1" baseline="-25000" dirty="0" err="1"/>
              <a:t>j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d:</a:t>
            </a:r>
            <a:r>
              <a:rPr lang="en-US" dirty="0"/>
              <a:t> drift time, generally d is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5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Lamport’s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dirty="0"/>
          </a:p>
        </p:txBody>
      </p:sp>
      <p:pic>
        <p:nvPicPr>
          <p:cNvPr id="1027" name="Picture 3" descr="C:\Users\abc\Desktop\VIPS\DistributedSystem_CloudComputing_CIE_407T_CIE_407P\notes\Lamport_Logic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84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41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Vector Clock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Definition</a:t>
            </a:r>
            <a:r>
              <a:rPr lang="en-US" dirty="0"/>
              <a:t>: An improved logical clock mechanism using a vector of counters.</a:t>
            </a:r>
          </a:p>
          <a:p>
            <a:pPr marL="0" indent="0" algn="ctr">
              <a:buNone/>
            </a:pPr>
            <a:r>
              <a:rPr lang="en-US" b="1" dirty="0" smtClean="0"/>
              <a:t>Working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process maintains a vector [P1, P2, …, </a:t>
            </a:r>
            <a:r>
              <a:rPr lang="en-US" dirty="0" err="1"/>
              <a:t>Pn</a:t>
            </a:r>
            <a:r>
              <a:rPr lang="en-US" dirty="0"/>
              <a:t>] of size = number of </a:t>
            </a:r>
            <a:r>
              <a:rPr lang="en-US" dirty="0" smtClean="0"/>
              <a:t>processes.</a:t>
            </a:r>
          </a:p>
          <a:p>
            <a:r>
              <a:rPr lang="en-US" dirty="0" smtClean="0"/>
              <a:t>On </a:t>
            </a:r>
            <a:r>
              <a:rPr lang="en-US" dirty="0"/>
              <a:t>a local event </a:t>
            </a:r>
            <a:r>
              <a:rPr lang="en-US" dirty="0" smtClean="0"/>
              <a:t>: </a:t>
            </a:r>
            <a:r>
              <a:rPr lang="en-US" dirty="0"/>
              <a:t>increment own </a:t>
            </a:r>
            <a:r>
              <a:rPr lang="en-US" dirty="0" smtClean="0"/>
              <a:t>entry.</a:t>
            </a:r>
          </a:p>
          <a:p>
            <a:r>
              <a:rPr lang="en-US" dirty="0" smtClean="0"/>
              <a:t>On </a:t>
            </a:r>
            <a:r>
              <a:rPr lang="en-US" dirty="0"/>
              <a:t>sending message </a:t>
            </a:r>
            <a:r>
              <a:rPr lang="en-US" dirty="0" smtClean="0"/>
              <a:t>: send </a:t>
            </a:r>
            <a:r>
              <a:rPr lang="en-US" dirty="0"/>
              <a:t>the </a:t>
            </a:r>
            <a:r>
              <a:rPr lang="en-US" dirty="0" smtClean="0"/>
              <a:t>vector.</a:t>
            </a:r>
          </a:p>
          <a:p>
            <a:r>
              <a:rPr lang="en-US" dirty="0" smtClean="0"/>
              <a:t>On </a:t>
            </a:r>
            <a:r>
              <a:rPr lang="en-US" dirty="0"/>
              <a:t>receiving message </a:t>
            </a:r>
            <a:r>
              <a:rPr lang="en-US" dirty="0" smtClean="0"/>
              <a:t>: take </a:t>
            </a:r>
            <a:r>
              <a:rPr lang="en-US" dirty="0"/>
              <a:t>element-wise maximum of local vector and received vector.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2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Vector Clock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Properties</a:t>
            </a:r>
            <a:endParaRPr lang="en-US" dirty="0"/>
          </a:p>
          <a:p>
            <a:r>
              <a:rPr lang="en-US" dirty="0"/>
              <a:t>If VC(a) &lt; VC(b) (element-wise), then a → b.</a:t>
            </a:r>
          </a:p>
          <a:p>
            <a:r>
              <a:rPr lang="en-US" dirty="0"/>
              <a:t>If neither VC(a) ≤ VC(b) nor VC(b) ≤ VC(a), then a || b (concurrent).</a:t>
            </a:r>
          </a:p>
          <a:p>
            <a:r>
              <a:rPr lang="en-US" b="1" dirty="0"/>
              <a:t>Advantage</a:t>
            </a:r>
            <a:r>
              <a:rPr lang="en-US" dirty="0"/>
              <a:t>: Can detect concurrent events.</a:t>
            </a:r>
          </a:p>
          <a:p>
            <a:r>
              <a:rPr lang="en-US" b="1" dirty="0"/>
              <a:t>Limitation:</a:t>
            </a:r>
            <a:r>
              <a:rPr lang="en-US" dirty="0"/>
              <a:t> Higher overhead (vector size grows with number of processes).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09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Vector Clock</a:t>
            </a:r>
            <a:endParaRPr lang="en-US" b="1" dirty="0"/>
          </a:p>
        </p:txBody>
      </p:sp>
      <p:pic>
        <p:nvPicPr>
          <p:cNvPr id="3074" name="Picture 2" descr="C:\Users\abc\Desktop\VIPS\DistributedSystem_CloudComputing_CIE_407T_CIE_407P\vector-clock-three-processe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543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7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387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Need of Synchronization in DS</vt:lpstr>
      <vt:lpstr>In distributed systems, there is no single global clock. </vt:lpstr>
      <vt:lpstr>Problem with Physical Clocks</vt:lpstr>
      <vt:lpstr>Lamport's Logical Clock was created by Leslie Lamport. It is a procedure to determine the order of events occurring. It provides a basis for the more advanced vector clock algorithm Due to the absence of a Global Clock in a Distributed Operating System Lamport Logical Clock is needed.</vt:lpstr>
      <vt:lpstr>Lamport’s Algorithm </vt:lpstr>
      <vt:lpstr>Lamport’s Algorithm</vt:lpstr>
      <vt:lpstr>Vector Clock </vt:lpstr>
      <vt:lpstr>Vector Clock </vt:lpstr>
      <vt:lpstr>Vector Clock</vt:lpstr>
      <vt:lpstr>Vector Clock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of Synchronization in DS</dc:title>
  <dc:creator>akshit thakur</dc:creator>
  <cp:lastModifiedBy>abc</cp:lastModifiedBy>
  <cp:revision>6</cp:revision>
  <dcterms:created xsi:type="dcterms:W3CDTF">2006-08-16T00:00:00Z</dcterms:created>
  <dcterms:modified xsi:type="dcterms:W3CDTF">2025-09-21T19:25:59Z</dcterms:modified>
</cp:coreProperties>
</file>