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7"/>
  </p:notesMasterIdLst>
  <p:sldIdLst>
    <p:sldId id="256" r:id="rId5"/>
    <p:sldId id="257" r:id="rId6"/>
    <p:sldId id="279" r:id="rId7"/>
    <p:sldId id="259" r:id="rId8"/>
    <p:sldId id="260" r:id="rId9"/>
    <p:sldId id="261" r:id="rId10"/>
    <p:sldId id="262" r:id="rId11"/>
    <p:sldId id="263" r:id="rId12"/>
    <p:sldId id="272" r:id="rId13"/>
    <p:sldId id="271" r:id="rId14"/>
    <p:sldId id="273" r:id="rId15"/>
    <p:sldId id="274" r:id="rId16"/>
    <p:sldId id="275" r:id="rId17"/>
    <p:sldId id="276" r:id="rId18"/>
    <p:sldId id="264" r:id="rId19"/>
    <p:sldId id="268" r:id="rId20"/>
    <p:sldId id="265" r:id="rId21"/>
    <p:sldId id="266" r:id="rId22"/>
    <p:sldId id="267" r:id="rId23"/>
    <p:sldId id="277" r:id="rId24"/>
    <p:sldId id="270" r:id="rId25"/>
    <p:sldId id="278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89" r:id="rId34"/>
    <p:sldId id="285" r:id="rId35"/>
    <p:sldId id="290" r:id="rId36"/>
    <p:sldId id="297" r:id="rId37"/>
    <p:sldId id="298" r:id="rId38"/>
    <p:sldId id="291" r:id="rId39"/>
    <p:sldId id="293" r:id="rId40"/>
    <p:sldId id="294" r:id="rId41"/>
    <p:sldId id="295" r:id="rId42"/>
    <p:sldId id="296" r:id="rId43"/>
    <p:sldId id="292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110" d="100"/>
          <a:sy n="110" d="100"/>
        </p:scale>
        <p:origin x="1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209AB-CE13-044F-8E06-B2C9AA580BB2}" type="datetimeFigureOut">
              <a:rPr lang="en-US" smtClean="0"/>
              <a:t>9/1/25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B911-8C40-0744-863F-098B7E0F5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D73-A936-3525-D168-7736C3BC2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10D98-56AC-2479-AACB-7073FDDA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F3B7-3A64-41E1-8594-FFD2907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B12-1383-AD42-92AD-77DF7C3AFF50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1BBD-4401-485F-190D-A98E3BF6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AE45C-1BD0-2BD9-078C-EF7ABB5A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3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AAA-DDEE-931C-D5BD-BF261710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19534-BF98-74C0-9009-7C9F7591F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85AF-DD00-8B1E-835A-B675164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6CA-4F64-3446-A1E2-D20833F95A9C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58AC-AA8D-30FE-7162-B5B21D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5B78-4F8D-4D67-991F-37FD16E9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9D641-EE3D-8A52-801C-7D5B60B1B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62E2-E03E-856E-8782-FEA095CBB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5918-BEC0-4F6D-EE90-89DE996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EDB-3B76-0A4D-848C-0B586EEDAA33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B72E-005F-53D0-B94E-0A947CC5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72FB-9AEC-5A4F-6157-85584CB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spectrum of equalizer&#10;&#10;Description automatically generated">
            <a:extLst>
              <a:ext uri="{FF2B5EF4-FFF2-40B4-BE49-F238E27FC236}">
                <a16:creationId xmlns:a16="http://schemas.microsoft.com/office/drawing/2014/main" id="{7737A7BC-A701-C931-78B0-710547DE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rcRect t="4385" b="48947"/>
          <a:stretch/>
        </p:blipFill>
        <p:spPr>
          <a:xfrm>
            <a:off x="0" y="0"/>
            <a:ext cx="12192000" cy="16462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1A9918-6A8E-071E-1832-2B1BE0CB5515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0F202-A2B5-1F52-B239-EFF9F448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DB86-D379-F460-FE0C-0E7815A5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A0D3-3893-74C2-9FC4-AE58A8A1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7010400" cy="68103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dirty="0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B2DC-3883-01BA-4B44-3C940F91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7479" y="6279119"/>
            <a:ext cx="1020921" cy="44235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A096487-9F84-9248-ABAD-35D09817155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1AEFDCCA-5818-25F6-C79D-B13258DB2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784" y="6106002"/>
            <a:ext cx="2588895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284B-1505-059C-4E86-07470FF3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6643A-91BA-C205-AB5C-9D56A899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716C-8BE7-4144-6640-E2469CFC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F25-D426-C543-9B23-205D2299CECD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F8DF-AAFD-A424-EC7B-281EAAD2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A4B5-89A5-8CBC-3476-A4C57613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8BB3-28A3-A7FC-B2CE-79FEAC78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0496-02E4-0845-BAD0-DDB3A1F9E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CC4EF-4ED9-A2CB-A367-3B520589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1ABE-7B07-90DD-30B9-616BE312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9AE0-DD93-284C-9C9F-51936DBCE396}" type="datetime1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496C-916B-4D94-1656-B7239D3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0B8C-5FBF-978F-5CD6-D9988E25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8422-2E90-E698-F3A2-53287F84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5A94-F9A9-EC9C-AB5C-DF1B14C9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6938-0A3E-50E1-DF08-A745EFF2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1DAD-9171-E93D-5F7D-F34851FCE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C279B-A01E-F93C-71E9-0A42CC2D3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1DA52-7302-B5F8-3F44-11A8BC0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AFD-D178-EE41-80F7-DC6EDDFDB254}" type="datetime1">
              <a:rPr lang="en-US" smtClean="0"/>
              <a:t>9/1/25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6ECA9-46C1-1831-B789-BF1F9741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F16D8-0C07-732E-C0A9-3F3C37B1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0184-B174-6828-E23E-B03B4CEF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9154B-F6A4-86EC-7FCE-E0618A1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60B4-C6F2-2746-AEAE-93CD670CBEEA}" type="datetime1">
              <a:rPr lang="en-US" smtClean="0"/>
              <a:t>9/1/25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8C3F6-1749-E4B2-64DE-84B3B35D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A66B3-4ECA-C278-30AB-571D57D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97711-2F89-5898-C20A-5FF8FCF6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F044-B807-1649-8A83-2DAF1C345290}" type="datetime1">
              <a:rPr lang="en-US" smtClean="0"/>
              <a:t>9/1/25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DF91B-B0ED-8C83-B58E-8ACAFDEE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AB8B-FD07-CC0B-6221-CA08F063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52C1-78E6-E979-1D0C-2D9F6F1F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C336-6F0C-056C-9588-21DBE72B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CB36E-E619-E817-6BAC-AA1BB8AA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451BE-61C8-6F6D-0F0F-00CFBF6A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10E8-FEC3-224C-BEC8-D2B494C4B665}" type="datetime1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3603-AE57-7A85-2C95-9D4DD502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3055-F56A-4230-8427-F22E2620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F2F2-8C7A-54DB-E738-440EE602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8082D-C588-0A24-3B48-DBE339C9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A2C9B-7E14-CAAB-B99C-E907D6CD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F2796-E8DA-A43E-85D0-49478141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156-90CC-C346-A118-874197777E80}" type="datetime1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66EA5-3707-C2FC-828E-19CAC30C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18BA-543F-0585-BD77-A6D1CB7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F7DE5-201F-F2C6-0C14-75F49673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DAD3-AD4F-06B8-9148-92661282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6133-D25A-B5EC-7530-BDA51BEBD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63B22-8BEB-9B48-8AD9-ED6DDFA1D91D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4EE8-903A-E548-4A2D-F025F61F4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45F9-9087-2E0E-C9EC-58AA46F1D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9useprq8i8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ev.nonety.pe/~/audio_synth_example?room=sinecorrel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lab.chromeexperiments.com/spectrogram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ringbuffer.org/dsp/Fourier_Transform/imaginary-numbers-pyth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ingbuffer.org/dsp/Fourier_Transform/fft-pytho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mos.com/calculator/9useprq8i8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spectrum of equalizer&#10;&#10;Description automatically generated">
            <a:extLst>
              <a:ext uri="{FF2B5EF4-FFF2-40B4-BE49-F238E27FC236}">
                <a16:creationId xmlns:a16="http://schemas.microsoft.com/office/drawing/2014/main" id="{18654B00-653E-11D2-07C9-93786F65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5912"/>
            <a:ext cx="12192000" cy="2820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16661-6C75-1D2A-5269-D4A880F41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090399" cy="1993113"/>
          </a:xfrm>
        </p:spPr>
        <p:txBody>
          <a:bodyPr/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  Computational Music Analysis:     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  Audio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2C9D1-C445-DADC-1023-1FDAD6607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4209" y="1351971"/>
            <a:ext cx="9144000" cy="5395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A.K.A. “Audio Content Analysis”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D9156-A9F0-C927-E33D-E700556DFC22}"/>
              </a:ext>
            </a:extLst>
          </p:cNvPr>
          <p:cNvSpPr txBox="1"/>
          <p:nvPr/>
        </p:nvSpPr>
        <p:spPr>
          <a:xfrm>
            <a:off x="326720" y="5742252"/>
            <a:ext cx="814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entury Gothic" panose="020B0502020202020204" pitchFamily="34" charset="0"/>
              </a:rPr>
              <a:t>Claire Arthur</a:t>
            </a:r>
          </a:p>
          <a:p>
            <a:r>
              <a:rPr lang="en-US" sz="2800" dirty="0">
                <a:solidFill>
                  <a:srgbClr val="002060"/>
                </a:solidFill>
                <a:latin typeface="Century Gothic" panose="020B0502020202020204" pitchFamily="34" charset="0"/>
              </a:rPr>
              <a:t>Noël Alben</a:t>
            </a:r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C08F9358-A231-F7BB-9BEB-4ECB615E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176" y="5742252"/>
            <a:ext cx="3168824" cy="1007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4F8731-5FB0-751B-5AB2-6FF696F33B69}"/>
              </a:ext>
            </a:extLst>
          </p:cNvPr>
          <p:cNvSpPr txBox="1"/>
          <p:nvPr/>
        </p:nvSpPr>
        <p:spPr>
          <a:xfrm>
            <a:off x="377521" y="2222278"/>
            <a:ext cx="571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4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1191E-6660-8782-C397-04C417FF7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C375-9203-52FF-858A-E73A9EC0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2755-036F-A88E-2186-1CA46480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694" y="1669534"/>
            <a:ext cx="110596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Properties Of Function</a:t>
            </a:r>
          </a:p>
          <a:p>
            <a:pPr marL="914400" lvl="1" indent="-457200">
              <a:buAutoNum type="arabicPeriod"/>
            </a:pPr>
            <a:r>
              <a:rPr lang="en-US" i="1" dirty="0"/>
              <a:t>Continuous Vs Discrete</a:t>
            </a:r>
          </a:p>
          <a:p>
            <a:pPr marL="914400" lvl="1" indent="-457200">
              <a:buAutoNum type="arabicPeriod"/>
            </a:pPr>
            <a:endParaRPr lang="en-US" i="1" dirty="0"/>
          </a:p>
          <a:p>
            <a:pPr marL="914400" lvl="1" indent="-457200">
              <a:buAutoNum type="arabicPeriod"/>
            </a:pPr>
            <a:r>
              <a:rPr lang="en-US" i="1" dirty="0"/>
              <a:t>Symmetry Properties </a:t>
            </a:r>
          </a:p>
          <a:p>
            <a:pPr lvl="2"/>
            <a:r>
              <a:rPr lang="en-US" i="1" dirty="0"/>
              <a:t>Even Functions 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Odd Functions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Periodic 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A-periodic</a:t>
            </a:r>
          </a:p>
          <a:p>
            <a:pPr marL="914400" lvl="2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AutoNum type="arabicPeriod" startAt="3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Linear</a:t>
            </a:r>
          </a:p>
          <a:p>
            <a:pPr marL="457200" lvl="1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4.  Orthogonality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D4BF2-013B-776F-0168-B0FBEFFA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52E2-A819-B3DF-17C8-1F8E71D6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EE6F9-ED57-30A4-CF7C-5129AC502587}"/>
                  </a:ext>
                </a:extLst>
              </p:cNvPr>
              <p:cNvSpPr txBox="1"/>
              <p:nvPr/>
            </p:nvSpPr>
            <p:spPr>
              <a:xfrm>
                <a:off x="2876106" y="3083442"/>
                <a:ext cx="26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(-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EE6F9-ED57-30A4-CF7C-5129AC50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106" y="3083442"/>
                <a:ext cx="2684721" cy="430887"/>
              </a:xfrm>
              <a:prstGeom prst="rect">
                <a:avLst/>
              </a:prstGeom>
              <a:blipFill>
                <a:blip r:embed="rId2"/>
                <a:stretch>
                  <a:fillRect t="-571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A6B53B3-3178-F9CE-A471-49C6469EBE1E}"/>
              </a:ext>
            </a:extLst>
          </p:cNvPr>
          <p:cNvSpPr/>
          <p:nvPr/>
        </p:nvSpPr>
        <p:spPr>
          <a:xfrm>
            <a:off x="3152554" y="3083442"/>
            <a:ext cx="2078666" cy="4308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90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4DD3D-5376-F617-1B54-57BB0AF22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D50C-FA27-3365-638E-9568D57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57F2-1386-23A0-AF9B-B80D0386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694" y="1669534"/>
            <a:ext cx="110596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Properties Of Function</a:t>
            </a:r>
          </a:p>
          <a:p>
            <a:pPr marL="914400" lvl="1" indent="-457200">
              <a:buAutoNum type="arabicPeriod"/>
            </a:pPr>
            <a:r>
              <a:rPr lang="en-US" i="1" dirty="0"/>
              <a:t>Continuous Vs Discrete</a:t>
            </a:r>
          </a:p>
          <a:p>
            <a:pPr marL="914400" lvl="1" indent="-457200">
              <a:buAutoNum type="arabicPeriod"/>
            </a:pPr>
            <a:endParaRPr lang="en-US" i="1" dirty="0"/>
          </a:p>
          <a:p>
            <a:pPr marL="914400" lvl="1" indent="-457200">
              <a:buAutoNum type="arabicPeriod"/>
            </a:pPr>
            <a:r>
              <a:rPr lang="en-US" i="1" dirty="0"/>
              <a:t>Symmetry Properties </a:t>
            </a:r>
          </a:p>
          <a:p>
            <a:pPr lvl="2"/>
            <a:r>
              <a:rPr lang="en-US" i="1" dirty="0"/>
              <a:t>Even Functions </a:t>
            </a:r>
          </a:p>
          <a:p>
            <a:pPr lvl="2"/>
            <a:r>
              <a:rPr lang="en-US" i="1" dirty="0"/>
              <a:t>Odd Functions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Periodic 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A-periodic</a:t>
            </a:r>
          </a:p>
          <a:p>
            <a:pPr marL="914400" lvl="2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AutoNum type="arabicPeriod" startAt="3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Linear</a:t>
            </a:r>
          </a:p>
          <a:p>
            <a:pPr marL="457200" lvl="1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4.  Orthogonality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6B6A-DF1F-A580-9F15-9AE5504A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96154-20D3-697D-34A8-CE07C59E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6614A2-A7EC-084B-4989-D323E9524E5E}"/>
                  </a:ext>
                </a:extLst>
              </p:cNvPr>
              <p:cNvSpPr txBox="1"/>
              <p:nvPr/>
            </p:nvSpPr>
            <p:spPr>
              <a:xfrm>
                <a:off x="2603401" y="3365154"/>
                <a:ext cx="26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=  -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(-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6614A2-A7EC-084B-4989-D323E952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401" y="3365154"/>
                <a:ext cx="2684721" cy="430887"/>
              </a:xfrm>
              <a:prstGeom prst="rect">
                <a:avLst/>
              </a:prstGeom>
              <a:blipFill>
                <a:blip r:embed="rId2"/>
                <a:stretch>
                  <a:fillRect t="-55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B48DDF9-D226-AC45-63D5-27C6D83D4A8C}"/>
              </a:ext>
            </a:extLst>
          </p:cNvPr>
          <p:cNvSpPr/>
          <p:nvPr/>
        </p:nvSpPr>
        <p:spPr>
          <a:xfrm>
            <a:off x="2805419" y="3370420"/>
            <a:ext cx="2280684" cy="4308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733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CB00-A802-2ECB-B066-66C20279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132C-77B5-CCDF-E288-EA489DF4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A263-3542-9C9B-E242-3C56BC56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694" y="1669534"/>
            <a:ext cx="110596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Properties Of Function</a:t>
            </a:r>
          </a:p>
          <a:p>
            <a:pPr marL="914400" lvl="1" indent="-457200">
              <a:buAutoNum type="arabicPeriod"/>
            </a:pPr>
            <a:r>
              <a:rPr lang="en-US" i="1" dirty="0"/>
              <a:t>Continuous Vs Discrete</a:t>
            </a:r>
          </a:p>
          <a:p>
            <a:pPr marL="914400" lvl="1" indent="-457200">
              <a:buAutoNum type="arabicPeriod"/>
            </a:pPr>
            <a:endParaRPr lang="en-US" i="1" dirty="0"/>
          </a:p>
          <a:p>
            <a:pPr marL="914400" lvl="1" indent="-457200">
              <a:buAutoNum type="arabicPeriod"/>
            </a:pPr>
            <a:r>
              <a:rPr lang="en-US" i="1" dirty="0"/>
              <a:t>Symmetry Properties </a:t>
            </a:r>
          </a:p>
          <a:p>
            <a:pPr lvl="2"/>
            <a:r>
              <a:rPr lang="en-US" i="1" dirty="0"/>
              <a:t>Even Functions </a:t>
            </a:r>
          </a:p>
          <a:p>
            <a:pPr lvl="2"/>
            <a:r>
              <a:rPr lang="en-US" i="1" dirty="0"/>
              <a:t>Odd Functions</a:t>
            </a:r>
          </a:p>
          <a:p>
            <a:pPr lvl="2"/>
            <a:r>
              <a:rPr lang="en-US" i="1" dirty="0"/>
              <a:t>Periodic 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A-periodic</a:t>
            </a:r>
          </a:p>
          <a:p>
            <a:pPr marL="914400" lvl="2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AutoNum type="arabicPeriod" startAt="3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Linear</a:t>
            </a:r>
          </a:p>
          <a:p>
            <a:pPr marL="457200" lvl="1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4.  Orthogonality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CB26-5B59-941B-E861-5D258BF4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C070-E053-EC9D-E918-6F25DABB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E98162-71EE-7687-5A4E-863837DEACB7}"/>
                  </a:ext>
                </a:extLst>
              </p:cNvPr>
              <p:cNvSpPr txBox="1"/>
              <p:nvPr/>
            </p:nvSpPr>
            <p:spPr>
              <a:xfrm>
                <a:off x="2387009" y="3700348"/>
                <a:ext cx="26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E98162-71EE-7687-5A4E-863837DEA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009" y="3700348"/>
                <a:ext cx="2684721" cy="430887"/>
              </a:xfrm>
              <a:prstGeom prst="rect">
                <a:avLst/>
              </a:prstGeom>
              <a:blipFill>
                <a:blip r:embed="rId2"/>
                <a:stretch>
                  <a:fillRect l="-2358" t="-8571" r="-37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A251FDE-7DB3-11E6-134B-53D4AB8DC9C8}"/>
              </a:ext>
            </a:extLst>
          </p:cNvPr>
          <p:cNvSpPr/>
          <p:nvPr/>
        </p:nvSpPr>
        <p:spPr>
          <a:xfrm>
            <a:off x="2387009" y="3707361"/>
            <a:ext cx="2684721" cy="4308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8385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F6D5F-51DE-0C45-909B-70272FD92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649F-4D3E-EA36-3004-E995203E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6819-61FB-51B6-797F-E0A8417A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694" y="1669534"/>
            <a:ext cx="110596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Properties Of Function</a:t>
            </a:r>
          </a:p>
          <a:p>
            <a:pPr marL="914400" lvl="1" indent="-457200">
              <a:buAutoNum type="arabicPeriod"/>
            </a:pPr>
            <a:r>
              <a:rPr lang="en-US" i="1" dirty="0"/>
              <a:t>Continuous Vs Discrete</a:t>
            </a:r>
          </a:p>
          <a:p>
            <a:pPr marL="914400" lvl="1" indent="-457200">
              <a:buAutoNum type="arabicPeriod"/>
            </a:pPr>
            <a:endParaRPr lang="en-US" i="1" dirty="0"/>
          </a:p>
          <a:p>
            <a:pPr marL="914400" lvl="1" indent="-457200">
              <a:buAutoNum type="arabicPeriod"/>
            </a:pPr>
            <a:r>
              <a:rPr lang="en-US" i="1" dirty="0"/>
              <a:t>Symmetry Properties </a:t>
            </a:r>
          </a:p>
          <a:p>
            <a:pPr lvl="2"/>
            <a:r>
              <a:rPr lang="en-US" i="1" dirty="0"/>
              <a:t>Even Functions </a:t>
            </a:r>
          </a:p>
          <a:p>
            <a:pPr lvl="2"/>
            <a:r>
              <a:rPr lang="en-US" i="1" dirty="0"/>
              <a:t>Odd Functions</a:t>
            </a:r>
          </a:p>
          <a:p>
            <a:pPr lvl="2"/>
            <a:r>
              <a:rPr lang="en-US" i="1" dirty="0"/>
              <a:t>Periodic </a:t>
            </a:r>
          </a:p>
          <a:p>
            <a:pPr lvl="2"/>
            <a:r>
              <a:rPr lang="en-US" i="1" dirty="0"/>
              <a:t>A-periodic</a:t>
            </a:r>
          </a:p>
          <a:p>
            <a:pPr marL="914400" lvl="2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AutoNum type="arabicPeriod" startAt="3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Linear</a:t>
            </a:r>
          </a:p>
          <a:p>
            <a:pPr marL="457200" lvl="1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4.  Orthogonality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7C23-38A1-6988-D592-F0C4314D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7B5A-7E60-1546-E73D-5D57BF19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6AB25B-08CF-FC1C-9AAB-3AD822A0E197}"/>
                  </a:ext>
                </a:extLst>
              </p:cNvPr>
              <p:cNvSpPr txBox="1"/>
              <p:nvPr/>
            </p:nvSpPr>
            <p:spPr>
              <a:xfrm>
                <a:off x="2380117" y="4088436"/>
                <a:ext cx="268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!= 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6AB25B-08CF-FC1C-9AAB-3AD822A0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117" y="4088436"/>
                <a:ext cx="2684721" cy="430887"/>
              </a:xfrm>
              <a:prstGeom prst="rect">
                <a:avLst/>
              </a:prstGeom>
              <a:blipFill>
                <a:blip r:embed="rId2"/>
                <a:stretch>
                  <a:fillRect l="-4245" t="-11765" r="-566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ED4A51F-1B01-F1EC-C51E-BE2AE5CB6754}"/>
              </a:ext>
            </a:extLst>
          </p:cNvPr>
          <p:cNvSpPr/>
          <p:nvPr/>
        </p:nvSpPr>
        <p:spPr>
          <a:xfrm>
            <a:off x="2380117" y="4013896"/>
            <a:ext cx="2684721" cy="5799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763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FF96-C256-AED8-F4DE-C7FDEBE2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ABA8-E91E-2D91-F238-6496129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F60A-984E-8239-DF24-EAD9411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694" y="1669534"/>
            <a:ext cx="110596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Properties Of Function</a:t>
            </a:r>
          </a:p>
          <a:p>
            <a:pPr marL="914400" lvl="1" indent="-457200">
              <a:buAutoNum type="arabicPeriod"/>
            </a:pPr>
            <a:r>
              <a:rPr lang="en-US" i="1" dirty="0"/>
              <a:t>Continuous Vs Discrete</a:t>
            </a:r>
          </a:p>
          <a:p>
            <a:pPr marL="914400" lvl="1" indent="-457200">
              <a:buAutoNum type="arabicPeriod"/>
            </a:pPr>
            <a:endParaRPr lang="en-US" i="1" dirty="0"/>
          </a:p>
          <a:p>
            <a:pPr marL="914400" lvl="1" indent="-457200">
              <a:buAutoNum type="arabicPeriod"/>
            </a:pPr>
            <a:r>
              <a:rPr lang="en-US" i="1" dirty="0"/>
              <a:t>Symmetry Properties </a:t>
            </a:r>
          </a:p>
          <a:p>
            <a:pPr lvl="2"/>
            <a:r>
              <a:rPr lang="en-US" i="1" dirty="0"/>
              <a:t>Even Functions </a:t>
            </a:r>
          </a:p>
          <a:p>
            <a:pPr lvl="2"/>
            <a:r>
              <a:rPr lang="en-US" i="1" dirty="0"/>
              <a:t>Odd Functions</a:t>
            </a:r>
          </a:p>
          <a:p>
            <a:pPr lvl="2"/>
            <a:r>
              <a:rPr lang="en-US" i="1" dirty="0"/>
              <a:t>Periodic </a:t>
            </a:r>
          </a:p>
          <a:p>
            <a:pPr lvl="2"/>
            <a:r>
              <a:rPr lang="en-US" i="1" dirty="0"/>
              <a:t>A-periodic</a:t>
            </a:r>
          </a:p>
          <a:p>
            <a:pPr marL="914400" lvl="2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AutoNum type="arabicPeriod" startAt="3"/>
            </a:pPr>
            <a:r>
              <a:rPr lang="en-US" i="1" dirty="0"/>
              <a:t>Linear</a:t>
            </a:r>
          </a:p>
          <a:p>
            <a:pPr marL="457200" lvl="1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4.  Orthogonality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1A611-367B-E82B-25B6-CFED3AEC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3916-4D8C-297E-ED73-1695C34B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B9E8A-4420-BC0B-B7F9-EF3605334149}"/>
                  </a:ext>
                </a:extLst>
              </p:cNvPr>
              <p:cNvSpPr txBox="1"/>
              <p:nvPr/>
            </p:nvSpPr>
            <p:spPr>
              <a:xfrm>
                <a:off x="1256513" y="4718837"/>
                <a:ext cx="53462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2) =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1)+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B9E8A-4420-BC0B-B7F9-EF360533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13" y="4718837"/>
                <a:ext cx="5346208" cy="430887"/>
              </a:xfrm>
              <a:prstGeom prst="rect">
                <a:avLst/>
              </a:prstGeom>
              <a:blipFill>
                <a:blip r:embed="rId2"/>
                <a:stretch>
                  <a:fillRect t="-8571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15262B5-D30D-6626-BBCF-A943807290A2}"/>
              </a:ext>
            </a:extLst>
          </p:cNvPr>
          <p:cNvSpPr/>
          <p:nvPr/>
        </p:nvSpPr>
        <p:spPr>
          <a:xfrm>
            <a:off x="1763234" y="4661886"/>
            <a:ext cx="4332766" cy="5799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474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AE3B-DFFC-6AB5-A420-796944C4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B91A-004C-E78B-4F63-37FDB313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8A22-8D1D-8BCF-3B33-D5F69893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 A Sine Wave</a:t>
            </a:r>
            <a:r>
              <a:rPr lang="en-US" i="1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62130-14D2-E872-7DC2-7508F95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B2A0-2F94-03E3-B295-38CCCD29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30" name="Picture 29" descr="A diagram of a sine wave&#10;&#10;AI-generated content may be incorrect.">
            <a:extLst>
              <a:ext uri="{FF2B5EF4-FFF2-40B4-BE49-F238E27FC236}">
                <a16:creationId xmlns:a16="http://schemas.microsoft.com/office/drawing/2014/main" id="{9E42C687-1302-7CCD-D229-D73E7C9A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1" y="2752082"/>
            <a:ext cx="8060142" cy="3424881"/>
          </a:xfrm>
          <a:prstGeom prst="rect">
            <a:avLst/>
          </a:prstGeom>
        </p:spPr>
      </p:pic>
      <p:pic>
        <p:nvPicPr>
          <p:cNvPr id="35" name="Picture 3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91B15C3-70FD-EDE2-F458-A7FC4C13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94" y="2071045"/>
            <a:ext cx="6310952" cy="11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91C4B-18DC-F032-87FD-E30FD883F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AB29-1EE2-6379-9BC6-7261A4ED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EA32-2DDC-3A4A-9667-2D666D90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 A Sine Wave</a:t>
            </a:r>
            <a:r>
              <a:rPr lang="en-US" i="1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96E4C-9200-C53B-487B-24B9EF4A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858E-B4DC-E892-F8AA-9AD242E4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30" name="Picture 29" descr="A diagram of a sine wave&#10;&#10;AI-generated content may be incorrect.">
            <a:extLst>
              <a:ext uri="{FF2B5EF4-FFF2-40B4-BE49-F238E27FC236}">
                <a16:creationId xmlns:a16="http://schemas.microsoft.com/office/drawing/2014/main" id="{AD11FFA3-D5E2-6FFB-368D-6F506900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1" y="2752082"/>
            <a:ext cx="8060142" cy="3424881"/>
          </a:xfrm>
          <a:prstGeom prst="rect">
            <a:avLst/>
          </a:prstGeom>
        </p:spPr>
      </p:pic>
      <p:pic>
        <p:nvPicPr>
          <p:cNvPr id="35" name="Picture 3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039A072-A66D-7FE9-81C9-5892EC48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94" y="2071045"/>
            <a:ext cx="6310952" cy="11041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E961F8-B416-E65F-BA62-54E378020F98}"/>
              </a:ext>
            </a:extLst>
          </p:cNvPr>
          <p:cNvSpPr/>
          <p:nvPr/>
        </p:nvSpPr>
        <p:spPr>
          <a:xfrm>
            <a:off x="3356120" y="2169042"/>
            <a:ext cx="1269043" cy="841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AB80-2784-B50C-4780-3B3F7CE76359}"/>
              </a:ext>
            </a:extLst>
          </p:cNvPr>
          <p:cNvSpPr txBox="1"/>
          <p:nvPr/>
        </p:nvSpPr>
        <p:spPr>
          <a:xfrm>
            <a:off x="6368016" y="2961743"/>
            <a:ext cx="3071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Sine values at points in time t</a:t>
            </a:r>
          </a:p>
        </p:txBody>
      </p:sp>
    </p:spTree>
    <p:extLst>
      <p:ext uri="{BB962C8B-B14F-4D97-AF65-F5344CB8AC3E}">
        <p14:creationId xmlns:p14="http://schemas.microsoft.com/office/powerpoint/2010/main" val="122620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792A-0023-C099-15D9-FE382D0C8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E449-57D2-07A9-8F24-05FA1770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AC02-C9AC-0D2E-8A7B-E6AC4678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 A Sine Wave</a:t>
            </a:r>
            <a:r>
              <a:rPr lang="en-US" i="1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34F9A-E7CA-5DB0-0C25-F8804C5C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8032-D36C-9A4B-3EA4-26C7CE27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30" name="Picture 29" descr="A diagram of a sine wave&#10;&#10;AI-generated content may be incorrect.">
            <a:extLst>
              <a:ext uri="{FF2B5EF4-FFF2-40B4-BE49-F238E27FC236}">
                <a16:creationId xmlns:a16="http://schemas.microsoft.com/office/drawing/2014/main" id="{7ACBC5C1-DA59-ED4E-82EA-4A15B1CB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1" y="2752082"/>
            <a:ext cx="8060142" cy="3424881"/>
          </a:xfrm>
          <a:prstGeom prst="rect">
            <a:avLst/>
          </a:prstGeom>
        </p:spPr>
      </p:pic>
      <p:pic>
        <p:nvPicPr>
          <p:cNvPr id="35" name="Picture 3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395F689-3B3F-B6B2-8EAE-C09DCCC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94" y="2071045"/>
            <a:ext cx="6310952" cy="11041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222CFE-2069-B1B7-25FA-68EF0DE72248}"/>
              </a:ext>
            </a:extLst>
          </p:cNvPr>
          <p:cNvSpPr/>
          <p:nvPr/>
        </p:nvSpPr>
        <p:spPr>
          <a:xfrm>
            <a:off x="5440101" y="2197881"/>
            <a:ext cx="655899" cy="775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B0AD7-92E0-505F-F0A4-A200AC49639E}"/>
              </a:ext>
            </a:extLst>
          </p:cNvPr>
          <p:cNvSpPr txBox="1"/>
          <p:nvPr/>
        </p:nvSpPr>
        <p:spPr>
          <a:xfrm>
            <a:off x="6710564" y="3059668"/>
            <a:ext cx="22760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Amplitude, here a = 1</a:t>
            </a:r>
          </a:p>
        </p:txBody>
      </p:sp>
    </p:spTree>
    <p:extLst>
      <p:ext uri="{BB962C8B-B14F-4D97-AF65-F5344CB8AC3E}">
        <p14:creationId xmlns:p14="http://schemas.microsoft.com/office/powerpoint/2010/main" val="259660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18433-C545-11DC-6996-A5333252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0854-71D1-7703-0A46-6F49E76E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10A5-697F-01B6-D4F0-BA80C665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 A Sine Wave</a:t>
            </a:r>
            <a:r>
              <a:rPr lang="en-US" i="1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DF2CE-99C5-AC4A-074C-F68857E0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94D9-98CD-247B-FD9D-2EF36EA1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30" name="Picture 29" descr="A diagram of a sine wave&#10;&#10;AI-generated content may be incorrect.">
            <a:extLst>
              <a:ext uri="{FF2B5EF4-FFF2-40B4-BE49-F238E27FC236}">
                <a16:creationId xmlns:a16="http://schemas.microsoft.com/office/drawing/2014/main" id="{35D03E59-1204-1753-BC0D-72B9A8EE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1" y="2752082"/>
            <a:ext cx="8060142" cy="3424881"/>
          </a:xfrm>
          <a:prstGeom prst="rect">
            <a:avLst/>
          </a:prstGeom>
        </p:spPr>
      </p:pic>
      <p:pic>
        <p:nvPicPr>
          <p:cNvPr id="35" name="Picture 3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E2B152D-7520-6959-494A-4C10D8C7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94" y="2071045"/>
            <a:ext cx="6310952" cy="11041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23C542-4971-3B57-AD6C-597CDF9649C8}"/>
              </a:ext>
            </a:extLst>
          </p:cNvPr>
          <p:cNvSpPr/>
          <p:nvPr/>
        </p:nvSpPr>
        <p:spPr>
          <a:xfrm>
            <a:off x="7361498" y="2197881"/>
            <a:ext cx="1412112" cy="775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51DD0-5FC1-F4EB-9617-0BAA3C8788C7}"/>
              </a:ext>
            </a:extLst>
          </p:cNvPr>
          <p:cNvSpPr txBox="1"/>
          <p:nvPr/>
        </p:nvSpPr>
        <p:spPr>
          <a:xfrm>
            <a:off x="7046761" y="3079459"/>
            <a:ext cx="204158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Angular Frequency</a:t>
            </a:r>
          </a:p>
        </p:txBody>
      </p:sp>
    </p:spTree>
    <p:extLst>
      <p:ext uri="{BB962C8B-B14F-4D97-AF65-F5344CB8AC3E}">
        <p14:creationId xmlns:p14="http://schemas.microsoft.com/office/powerpoint/2010/main" val="220882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7BF90-A38A-8833-CF39-7B61869F1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BB69-C6AA-A6C3-5C2C-B090F88E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45C-835F-ACE2-DAD4-C2332256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 A Sine Wave</a:t>
            </a:r>
            <a:r>
              <a:rPr lang="en-US" i="1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1BC5-C63F-0340-4028-E113C591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3BB98-45F5-CB94-F3D8-81F1C648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30" name="Picture 29" descr="A diagram of a sine wave&#10;&#10;AI-generated content may be incorrect.">
            <a:extLst>
              <a:ext uri="{FF2B5EF4-FFF2-40B4-BE49-F238E27FC236}">
                <a16:creationId xmlns:a16="http://schemas.microsoft.com/office/drawing/2014/main" id="{67C75A5A-C8C2-81E2-A84A-370B131F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1" y="2752082"/>
            <a:ext cx="8060142" cy="3424881"/>
          </a:xfrm>
          <a:prstGeom prst="rect">
            <a:avLst/>
          </a:prstGeom>
        </p:spPr>
      </p:pic>
      <p:pic>
        <p:nvPicPr>
          <p:cNvPr id="35" name="Picture 3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BE781D1-C7AB-1C99-D4EB-0A92D959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94" y="2071045"/>
            <a:ext cx="6310952" cy="110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5EA768-2653-98F1-277A-AC03D530AD2B}"/>
              </a:ext>
            </a:extLst>
          </p:cNvPr>
          <p:cNvSpPr/>
          <p:nvPr/>
        </p:nvSpPr>
        <p:spPr>
          <a:xfrm>
            <a:off x="8773610" y="2197881"/>
            <a:ext cx="281325" cy="775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D189B-BEB7-A096-9A82-CE3221DECE17}"/>
              </a:ext>
            </a:extLst>
          </p:cNvPr>
          <p:cNvSpPr txBox="1"/>
          <p:nvPr/>
        </p:nvSpPr>
        <p:spPr>
          <a:xfrm>
            <a:off x="7067745" y="3059668"/>
            <a:ext cx="15617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Points in Time</a:t>
            </a:r>
          </a:p>
        </p:txBody>
      </p:sp>
    </p:spTree>
    <p:extLst>
      <p:ext uri="{BB962C8B-B14F-4D97-AF65-F5344CB8AC3E}">
        <p14:creationId xmlns:p14="http://schemas.microsoft.com/office/powerpoint/2010/main" val="211989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8BA4-5254-6A4D-D484-FFCD35D1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E87B-0373-C75A-0E73-EC45A346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0401" cy="425767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What is A Sine Wave </a:t>
            </a:r>
          </a:p>
          <a:p>
            <a:pPr lvl="1"/>
            <a:r>
              <a:rPr lang="en-US" sz="9600" dirty="0"/>
              <a:t>What is a function?</a:t>
            </a:r>
          </a:p>
          <a:p>
            <a:pPr lvl="1"/>
            <a:r>
              <a:rPr lang="en-US" sz="9600" dirty="0"/>
              <a:t>How do we define a Sine Wave</a:t>
            </a:r>
          </a:p>
          <a:p>
            <a:r>
              <a:rPr lang="en-US" sz="9600" dirty="0"/>
              <a:t>Activity Of Computing Similarity </a:t>
            </a:r>
          </a:p>
          <a:p>
            <a:r>
              <a:rPr lang="en-US" sz="9600" dirty="0"/>
              <a:t>The story of Fourier Transform</a:t>
            </a:r>
          </a:p>
          <a:p>
            <a:pPr lvl="1"/>
            <a:r>
              <a:rPr lang="en-US" sz="9600" dirty="0"/>
              <a:t>Fourier Series </a:t>
            </a:r>
          </a:p>
          <a:p>
            <a:pPr lvl="1"/>
            <a:r>
              <a:rPr lang="en-US" sz="9600" dirty="0"/>
              <a:t>Fourier Transform </a:t>
            </a:r>
          </a:p>
          <a:p>
            <a:pPr lvl="1"/>
            <a:r>
              <a:rPr lang="en-US" sz="9600" dirty="0"/>
              <a:t>Discrete Fourier Transform </a:t>
            </a:r>
          </a:p>
          <a:p>
            <a:pPr lvl="1"/>
            <a:r>
              <a:rPr lang="en-US" sz="9600" dirty="0"/>
              <a:t>Why do we Care?</a:t>
            </a:r>
          </a:p>
          <a:p>
            <a:r>
              <a:rPr lang="en-US" sz="9600" dirty="0"/>
              <a:t>(Activity) How Fourier Transform Works Today</a:t>
            </a:r>
          </a:p>
          <a:p>
            <a:pPr lvl="1"/>
            <a:r>
              <a:rPr lang="en-US" sz="9600" dirty="0"/>
              <a:t>Properties Of Discrete FFT</a:t>
            </a:r>
          </a:p>
          <a:p>
            <a:r>
              <a:rPr lang="en-US" sz="9600" dirty="0"/>
              <a:t>STFT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55B3F-06BE-F84B-5FA9-19D35B2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103F-FD11-D619-8210-2F8299FD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74468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0854-7E89-65B7-3F43-06B4E4433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2E13-C966-60C4-794A-F594B957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2A35-C152-43E0-0701-CD93F7A0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694" y="1669534"/>
            <a:ext cx="110596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Properties Of Function</a:t>
            </a:r>
          </a:p>
          <a:p>
            <a:pPr marL="914400" lvl="1" indent="-457200">
              <a:buAutoNum type="arabicPeriod"/>
            </a:pPr>
            <a:r>
              <a:rPr lang="en-US" i="1" dirty="0"/>
              <a:t>Continuous Vs Discrete</a:t>
            </a:r>
          </a:p>
          <a:p>
            <a:pPr marL="914400" lvl="1" indent="-457200">
              <a:buAutoNum type="arabicPeriod"/>
            </a:pPr>
            <a:endParaRPr lang="en-US" i="1" dirty="0"/>
          </a:p>
          <a:p>
            <a:pPr marL="914400" lvl="1" indent="-457200">
              <a:buAutoNum type="arabicPeriod"/>
            </a:pPr>
            <a:r>
              <a:rPr lang="en-US" i="1" dirty="0"/>
              <a:t>Symmetry Properties </a:t>
            </a:r>
          </a:p>
          <a:p>
            <a:pPr lvl="2"/>
            <a:r>
              <a:rPr lang="en-US" i="1" dirty="0"/>
              <a:t>Even Functions </a:t>
            </a:r>
          </a:p>
          <a:p>
            <a:pPr lvl="2"/>
            <a:r>
              <a:rPr lang="en-US" i="1" dirty="0"/>
              <a:t>Odd Functions</a:t>
            </a:r>
          </a:p>
          <a:p>
            <a:pPr lvl="2"/>
            <a:r>
              <a:rPr lang="en-US" i="1" dirty="0"/>
              <a:t>Periodic </a:t>
            </a:r>
          </a:p>
          <a:p>
            <a:pPr lvl="2"/>
            <a:r>
              <a:rPr lang="en-US" i="1" dirty="0"/>
              <a:t>A-periodic</a:t>
            </a:r>
          </a:p>
          <a:p>
            <a:pPr marL="914400" lvl="2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AutoNum type="arabicPeriod" startAt="3"/>
            </a:pPr>
            <a:r>
              <a:rPr lang="en-US" i="1" dirty="0"/>
              <a:t>Linear</a:t>
            </a:r>
          </a:p>
          <a:p>
            <a:pPr marL="457200" lvl="1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/>
              <a:t>4.  Orthogonality	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6F69F-4C49-88E2-DF86-E03756B9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EE9C-066B-F37F-0295-E1539D53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41795-51C6-D1F4-210E-EE75D8A1B57D}"/>
                  </a:ext>
                </a:extLst>
              </p:cNvPr>
              <p:cNvSpPr txBox="1"/>
              <p:nvPr/>
            </p:nvSpPr>
            <p:spPr>
              <a:xfrm>
                <a:off x="2801680" y="5349343"/>
                <a:ext cx="3822404" cy="376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= 0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41795-51C6-D1F4-210E-EE75D8A1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80" y="5349343"/>
                <a:ext cx="3822404" cy="376834"/>
              </a:xfrm>
              <a:prstGeom prst="rect">
                <a:avLst/>
              </a:prstGeom>
              <a:blipFill>
                <a:blip r:embed="rId2"/>
                <a:stretch>
                  <a:fillRect l="-993" t="-166667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B2E441F-E267-4F4D-EE4C-DA20BAB8A46E}"/>
              </a:ext>
            </a:extLst>
          </p:cNvPr>
          <p:cNvSpPr txBox="1"/>
          <p:nvPr/>
        </p:nvSpPr>
        <p:spPr>
          <a:xfrm>
            <a:off x="6390168" y="5356845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[Inner Product = 0 !!]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358607-C345-630C-3BE7-BBC91C47A705}"/>
              </a:ext>
            </a:extLst>
          </p:cNvPr>
          <p:cNvSpPr/>
          <p:nvPr/>
        </p:nvSpPr>
        <p:spPr>
          <a:xfrm>
            <a:off x="2727252" y="5208039"/>
            <a:ext cx="5773125" cy="65944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815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9DB6B-97F2-5943-18A6-DCAF851FB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24D-24FA-D10E-3876-06A7D90F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BDE0-E06E-6398-7EE7-6764A00F7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r>
              <a:rPr lang="en-US" i="1" dirty="0"/>
              <a:t>Phase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30474-DC10-B13B-419E-14A45E96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C56B-7816-BDE9-6D1B-B072286A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9" name="Picture 8" descr="A graph of a function&#10;&#10;AI-generated content may be incorrect.">
            <a:extLst>
              <a:ext uri="{FF2B5EF4-FFF2-40B4-BE49-F238E27FC236}">
                <a16:creationId xmlns:a16="http://schemas.microsoft.com/office/drawing/2014/main" id="{24820CF7-206C-637C-0D56-614FAD08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75" y="2157646"/>
            <a:ext cx="4887466" cy="4121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9580D-BB8F-FF93-0A0E-7CEA264DE231}"/>
              </a:ext>
            </a:extLst>
          </p:cNvPr>
          <p:cNvSpPr txBox="1"/>
          <p:nvPr/>
        </p:nvSpPr>
        <p:spPr>
          <a:xfrm>
            <a:off x="6368016" y="4218382"/>
            <a:ext cx="536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https://www.desmos.com/calculator/9useprq8i8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2586B1F-0497-8733-6148-03B44112E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841" y="2751006"/>
            <a:ext cx="5999837" cy="8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27F71-ADDE-E014-C61D-45C3195A8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CA0B-72AD-99C3-87F4-6DD59956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B6F8B-3456-3DBC-8E5B-1DF1F8888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2"/>
                <a:ext cx="110596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Dot Product</a:t>
                </a:r>
              </a:p>
              <a:p>
                <a:pPr lvl="1"/>
                <a:r>
                  <a:rPr lang="en-US" i="1" dirty="0"/>
                  <a:t>Or Inner Product </a:t>
                </a: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r>
                  <a:rPr lang="en-US" i="1" dirty="0"/>
                  <a:t>Same result as Correlation of f(n) and g(n) at 0 lag</a:t>
                </a:r>
              </a:p>
              <a:p>
                <a:pPr marL="914400" lvl="2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𝑓𝑔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+ 0</m:t>
                        </m:r>
                      </m:e>
                    </m:d>
                  </m:oMath>
                </a14:m>
                <a:endParaRPr lang="en-US" sz="3200" i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B6F8B-3456-3DBC-8E5B-1DF1F8888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2"/>
                <a:ext cx="11059633" cy="4351338"/>
              </a:xfrm>
              <a:blipFill>
                <a:blip r:embed="rId2"/>
                <a:stretch>
                  <a:fillRect l="-1033" t="-2326" b="-2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B294D-ADC2-9E03-DC13-F579E582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2ED0-48DB-7239-0763-9CB8BE9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6EB44-105D-8250-1A24-D2DE57A3BE16}"/>
                  </a:ext>
                </a:extLst>
              </p:cNvPr>
              <p:cNvSpPr txBox="1"/>
              <p:nvPr/>
            </p:nvSpPr>
            <p:spPr>
              <a:xfrm>
                <a:off x="1544380" y="2621951"/>
                <a:ext cx="6596320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6EB44-105D-8250-1A24-D2DE57A3B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0" y="2621951"/>
                <a:ext cx="6596320" cy="1385187"/>
              </a:xfrm>
              <a:prstGeom prst="rect">
                <a:avLst/>
              </a:prstGeom>
              <a:blipFill>
                <a:blip r:embed="rId3"/>
                <a:stretch>
                  <a:fillRect t="-113636" b="-17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90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83867-FC52-3876-97C5-2CC31E67B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F0FB-023E-9582-8D47-54A1493E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9C940-AACA-5C41-E34B-574883696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2"/>
                <a:ext cx="110596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Dot Product</a:t>
                </a:r>
              </a:p>
              <a:p>
                <a:pPr lvl="1"/>
                <a:r>
                  <a:rPr lang="en-US" i="1" dirty="0"/>
                  <a:t>Or Inner Product </a:t>
                </a: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r>
                  <a:rPr lang="en-US" i="1" dirty="0"/>
                  <a:t>Same result as Correlation of f(n) and g(n) at 0 lag</a:t>
                </a:r>
              </a:p>
              <a:p>
                <a:pPr marL="914400" lvl="2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𝑓𝑔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+ 0</m:t>
                        </m:r>
                      </m:e>
                    </m:d>
                  </m:oMath>
                </a14:m>
                <a:endParaRPr lang="en-US" sz="3200" i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9C940-AACA-5C41-E34B-574883696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2"/>
                <a:ext cx="11059633" cy="4351338"/>
              </a:xfrm>
              <a:blipFill>
                <a:blip r:embed="rId2"/>
                <a:stretch>
                  <a:fillRect l="-1033" t="-2326" b="-2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0AC28-BB38-2CD6-4EDF-CE500005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48B7-F5C1-E593-7318-E2C285EF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1A6F57-D8B6-6269-E7B3-C1722F4A1C6D}"/>
                  </a:ext>
                </a:extLst>
              </p:cNvPr>
              <p:cNvSpPr txBox="1"/>
              <p:nvPr/>
            </p:nvSpPr>
            <p:spPr>
              <a:xfrm>
                <a:off x="1544380" y="2621951"/>
                <a:ext cx="6596320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1A6F57-D8B6-6269-E7B3-C1722F4A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0" y="2621951"/>
                <a:ext cx="6596320" cy="1385187"/>
              </a:xfrm>
              <a:prstGeom prst="rect">
                <a:avLst/>
              </a:prstGeom>
              <a:blipFill>
                <a:blip r:embed="rId3"/>
                <a:stretch>
                  <a:fillRect t="-113636" b="-17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number and mathematical symbols&#10;&#10;AI-generated content may be incorrect.">
            <a:extLst>
              <a:ext uri="{FF2B5EF4-FFF2-40B4-BE49-F238E27FC236}">
                <a16:creationId xmlns:a16="http://schemas.microsoft.com/office/drawing/2014/main" id="{BE593822-7DDA-CCAD-2800-F0F131208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50481">
            <a:off x="7250820" y="2324944"/>
            <a:ext cx="4844108" cy="1385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03FDE-D2CA-6EA8-FCBD-86EBFC24D338}"/>
              </a:ext>
            </a:extLst>
          </p:cNvPr>
          <p:cNvSpPr txBox="1"/>
          <p:nvPr/>
        </p:nvSpPr>
        <p:spPr>
          <a:xfrm rot="20491818">
            <a:off x="7796878" y="2209558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Remember This!!</a:t>
            </a:r>
          </a:p>
        </p:txBody>
      </p:sp>
    </p:spTree>
    <p:extLst>
      <p:ext uri="{BB962C8B-B14F-4D97-AF65-F5344CB8AC3E}">
        <p14:creationId xmlns:p14="http://schemas.microsoft.com/office/powerpoint/2010/main" val="20919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D3663-D1AB-A7BA-6187-2E3E64196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2CB5-43D5-CD48-268C-ECFB9385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Computing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7160-3E8C-4C29-71A9-B86EF62C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r>
              <a:rPr lang="en-US" i="1" dirty="0"/>
              <a:t>Dot Product</a:t>
            </a:r>
          </a:p>
          <a:p>
            <a:pPr lvl="1"/>
            <a:r>
              <a:rPr lang="en-US" i="1" dirty="0"/>
              <a:t>Or Inner Product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sz="3200" i="1" dirty="0"/>
              <a:t>Of Target Signal and Sinusoids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https://dev.nonety.pe/~/audio_synth_example?room=sinecorrelation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B225B-DB7E-DB72-AA53-0D855EC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2254-F261-6CFC-3DCF-2D89D8EC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2E7DA1-E5FD-F12C-7642-83BFDA2544F7}"/>
                  </a:ext>
                </a:extLst>
              </p:cNvPr>
              <p:cNvSpPr txBox="1"/>
              <p:nvPr/>
            </p:nvSpPr>
            <p:spPr>
              <a:xfrm>
                <a:off x="1544380" y="2621951"/>
                <a:ext cx="6596320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2E7DA1-E5FD-F12C-7642-83BFDA254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0" y="2621951"/>
                <a:ext cx="6596320" cy="1385187"/>
              </a:xfrm>
              <a:prstGeom prst="rect">
                <a:avLst/>
              </a:prstGeom>
              <a:blipFill>
                <a:blip r:embed="rId3"/>
                <a:stretch>
                  <a:fillRect t="-113636" b="-17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37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513AF-B48D-3DA9-0620-389226AB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1B45-661F-EEA2-49F5-F3BBD39B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Computing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BEE3-3D26-4226-B22F-F61A6AB5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marL="514350" indent="-51435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Wavfiles</a:t>
            </a:r>
            <a:r>
              <a:rPr lang="en-US" dirty="0"/>
              <a:t> from Files in Canvas (Audio/</a:t>
            </a:r>
            <a:r>
              <a:rPr lang="en-US" dirty="0" err="1"/>
              <a:t>CorrelationActivity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Use the hints in the file name to complete the missing code logic</a:t>
            </a:r>
          </a:p>
          <a:p>
            <a:pPr marL="514350" indent="-514350">
              <a:buAutoNum type="arabicPeriod"/>
            </a:pPr>
            <a:r>
              <a:rPr lang="en-US" dirty="0"/>
              <a:t>Plot and share what frequencies are present in these audio </a:t>
            </a:r>
            <a:r>
              <a:rPr lang="en-US" dirty="0" err="1"/>
              <a:t>wavefiles</a:t>
            </a:r>
            <a:r>
              <a:rPr lang="en-US" dirty="0"/>
              <a:t> with the simple dot product code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1960-20BB-05D8-6009-52EB2AD4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9E84-C5EE-9820-0B02-B720B84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1005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64092-00F3-40D3-376E-A6317F505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001F-D97B-2048-F17B-FDD28A60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Computing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C0A4-D103-38BC-3AB0-FFD17D2B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B870B-A7A9-AC5B-EE44-A10C3211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F5F6-CFDA-F6E3-B611-785E6956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C433D0-A537-2484-E65A-82BAD0B0AD7F}"/>
                  </a:ext>
                </a:extLst>
              </p:cNvPr>
              <p:cNvSpPr txBox="1"/>
              <p:nvPr/>
            </p:nvSpPr>
            <p:spPr>
              <a:xfrm>
                <a:off x="-304504" y="1690688"/>
                <a:ext cx="6596320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C433D0-A537-2484-E65A-82BAD0B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504" y="1690688"/>
                <a:ext cx="6596320" cy="1385187"/>
              </a:xfrm>
              <a:prstGeom prst="rect">
                <a:avLst/>
              </a:prstGeom>
              <a:blipFill>
                <a:blip r:embed="rId2"/>
                <a:stretch>
                  <a:fillRect t="-112613" b="-173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3D0DF4C0-D26A-6E36-4669-6E33C0A6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9149"/>
            <a:ext cx="8089900" cy="28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7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6C1F5-DA71-3F54-8E7A-0A8DC5D2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9533-FF81-C227-2828-B9860DDC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82C8-5C3C-BCB1-F8A9-6FFBC9A2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BAF0-7E6E-54D8-E707-C7A8C260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1FCC-B7EF-7EF4-CF33-1EBF0D50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9" name="Picture 8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0ECF796E-8ED9-F270-426C-444A1354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471010"/>
            <a:ext cx="7772400" cy="3083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5F4245-E0C9-DBFA-F266-3F541DC2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7" y="1911394"/>
            <a:ext cx="10198100" cy="7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7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47698-55D6-5A00-41ED-CBE0304C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0497-9140-60BA-9BAF-3DAFC876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0896-DA71-90D8-B169-8157D125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4C217-3078-93EC-FF0C-E46D2A30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5A3B-511D-4343-9E8A-FE1D39F9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9" name="Picture 8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312A4C63-C11C-FF01-7F3E-204C39A1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14" y="2415929"/>
            <a:ext cx="7772400" cy="3083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000BD-6799-9B0B-DA11-A3A71288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7" y="1911394"/>
            <a:ext cx="10198100" cy="763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C1DBD7-3930-5147-9255-E3A49CEB9180}"/>
              </a:ext>
            </a:extLst>
          </p:cNvPr>
          <p:cNvSpPr/>
          <p:nvPr/>
        </p:nvSpPr>
        <p:spPr>
          <a:xfrm>
            <a:off x="5891514" y="3407477"/>
            <a:ext cx="1458410" cy="10834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6645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85587-B68B-AE6D-AF57-A14C0F428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1152-C383-2CBB-0736-7596741F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8DF6-7CAE-5F27-8ADD-218DADE3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BD08-1B8C-8A93-C14A-2674E46E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BEB30-BBDD-11DD-A8A3-8BA94BD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9" name="Picture 8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CCA48D19-C4B8-2939-6CF0-EBE3E60D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471010"/>
            <a:ext cx="7772400" cy="3083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0C632A-BDAF-7EB0-3A4E-6C7C3212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7" y="1911394"/>
            <a:ext cx="10198100" cy="763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4BAADC-5AE6-8AB0-118B-79E61B8AB8A5}"/>
              </a:ext>
            </a:extLst>
          </p:cNvPr>
          <p:cNvSpPr/>
          <p:nvPr/>
        </p:nvSpPr>
        <p:spPr>
          <a:xfrm>
            <a:off x="2874701" y="3561585"/>
            <a:ext cx="655899" cy="775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76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4665-6525-2CFA-0A99-F9A755461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49E2-6EDD-4F6D-3859-008A6EF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D426-E5E7-3BD6-6DC6-356FAFE7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963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is A Sine Wave </a:t>
            </a:r>
          </a:p>
          <a:p>
            <a:pPr lvl="1"/>
            <a:r>
              <a:rPr lang="en-US" dirty="0"/>
              <a:t>What is a function?</a:t>
            </a:r>
          </a:p>
          <a:p>
            <a:pPr lvl="1"/>
            <a:r>
              <a:rPr lang="en-US" dirty="0"/>
              <a:t>How do we define a Sine Wave</a:t>
            </a:r>
          </a:p>
          <a:p>
            <a:r>
              <a:rPr lang="en-US" dirty="0"/>
              <a:t>Activity Of Computing Similarity </a:t>
            </a:r>
          </a:p>
          <a:p>
            <a:r>
              <a:rPr lang="en-US" dirty="0"/>
              <a:t>The story of Fourier Transform</a:t>
            </a:r>
          </a:p>
          <a:p>
            <a:pPr lvl="1"/>
            <a:r>
              <a:rPr lang="en-US" dirty="0"/>
              <a:t>Fourier Series </a:t>
            </a:r>
          </a:p>
          <a:p>
            <a:pPr lvl="1"/>
            <a:r>
              <a:rPr lang="en-US" dirty="0"/>
              <a:t>Fourier Transform </a:t>
            </a:r>
          </a:p>
          <a:p>
            <a:pPr lvl="1"/>
            <a:r>
              <a:rPr lang="en-US" dirty="0"/>
              <a:t>Discrete Fourier Transform </a:t>
            </a:r>
          </a:p>
          <a:p>
            <a:pPr lvl="1"/>
            <a:r>
              <a:rPr lang="en-US" dirty="0"/>
              <a:t>Why do we Care?</a:t>
            </a:r>
          </a:p>
          <a:p>
            <a:r>
              <a:rPr lang="en-US" dirty="0"/>
              <a:t>How Fourier Transform Works Today</a:t>
            </a:r>
          </a:p>
          <a:p>
            <a:pPr lvl="1"/>
            <a:r>
              <a:rPr lang="en-US" dirty="0"/>
              <a:t>Properties Of Discrete FFT</a:t>
            </a:r>
          </a:p>
          <a:p>
            <a:r>
              <a:rPr lang="en-US" dirty="0"/>
              <a:t>STFT</a:t>
            </a:r>
          </a:p>
          <a:p>
            <a:pPr lvl="1"/>
            <a:r>
              <a:rPr lang="en-US" dirty="0"/>
              <a:t>Windowing</a:t>
            </a:r>
          </a:p>
          <a:p>
            <a:pPr lvl="1"/>
            <a:r>
              <a:rPr lang="en-US" dirty="0"/>
              <a:t>Spectrogram</a:t>
            </a:r>
          </a:p>
          <a:p>
            <a:pPr lvl="1"/>
            <a:r>
              <a:rPr lang="en-US" dirty="0"/>
              <a:t>Time vs Frequency Duality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D22C5-2BAB-32DD-6696-92353421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5F72E-1106-04F5-3C18-21E58490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2AEEA-811F-0BAC-5757-4CD219E9902B}"/>
              </a:ext>
            </a:extLst>
          </p:cNvPr>
          <p:cNvSpPr txBox="1"/>
          <p:nvPr/>
        </p:nvSpPr>
        <p:spPr>
          <a:xfrm rot="20198778">
            <a:off x="5332324" y="4690836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0000"/>
                </a:highlight>
              </a:rPr>
              <a:t>Why???</a:t>
            </a:r>
          </a:p>
        </p:txBody>
      </p:sp>
      <p:pic>
        <p:nvPicPr>
          <p:cNvPr id="8" name="Picture 7" descr="A person in a brown jacket&#10;&#10;AI-generated content may be incorrect.">
            <a:extLst>
              <a:ext uri="{FF2B5EF4-FFF2-40B4-BE49-F238E27FC236}">
                <a16:creationId xmlns:a16="http://schemas.microsoft.com/office/drawing/2014/main" id="{0F50B14C-069E-95E6-ADD1-FC90CE78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33" y="1690687"/>
            <a:ext cx="4789798" cy="2679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95C09-32EB-EE97-A78E-7E1872586189}"/>
              </a:ext>
            </a:extLst>
          </p:cNvPr>
          <p:cNvSpPr txBox="1"/>
          <p:nvPr/>
        </p:nvSpPr>
        <p:spPr>
          <a:xfrm>
            <a:off x="6368015" y="5207467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https://musiclab.chromeexperiments.com/spectrogram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84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C7551-0C64-8415-32BA-BC6E122D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2D73-EB48-179C-AEDD-3E4C96D5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091C-CD27-1BBD-B8AE-84265C2A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FFEB6-4192-FC02-BE91-B21949FA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E4F8-0AAC-4BAA-DA73-0405FD8A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9" name="Picture 8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6F8D0AA3-0D5F-AFD3-870E-1F0380C0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29" y="2795302"/>
            <a:ext cx="7772400" cy="3083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1443E-B4A5-6C80-597A-AE57B942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7" y="1911394"/>
            <a:ext cx="10198100" cy="763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10542A-F0A9-B4E9-BCDA-11C0BB17F5F8}"/>
              </a:ext>
            </a:extLst>
          </p:cNvPr>
          <p:cNvSpPr/>
          <p:nvPr/>
        </p:nvSpPr>
        <p:spPr>
          <a:xfrm>
            <a:off x="7192701" y="3457172"/>
            <a:ext cx="2356413" cy="13115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71ADA-84E3-008C-CC41-50B137E027BD}"/>
              </a:ext>
            </a:extLst>
          </p:cNvPr>
          <p:cNvSpPr txBox="1"/>
          <p:nvPr/>
        </p:nvSpPr>
        <p:spPr>
          <a:xfrm>
            <a:off x="294167" y="5595014"/>
            <a:ext cx="9038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a Signal Of N discrete points, You get N discrete Frequency Bins</a:t>
            </a:r>
          </a:p>
        </p:txBody>
      </p:sp>
    </p:spTree>
    <p:extLst>
      <p:ext uri="{BB962C8B-B14F-4D97-AF65-F5344CB8AC3E}">
        <p14:creationId xmlns:p14="http://schemas.microsoft.com/office/powerpoint/2010/main" val="404621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2D05B-5219-C256-F28D-6402381B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DD3B-F6D4-3D72-55D2-F48846B9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61F9-A095-1C27-C95C-C7ECB761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00AC5-F7E1-2FB9-13F3-BAA908C5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B4C59-52F0-43A8-F080-2D9E0715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9" name="Picture 8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C57C9B13-DFCF-E02C-868C-F0771C95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3" y="1325646"/>
            <a:ext cx="7772400" cy="3083574"/>
          </a:xfrm>
          <a:prstGeom prst="rect">
            <a:avLst/>
          </a:prstGeom>
        </p:spPr>
      </p:pic>
      <p:pic>
        <p:nvPicPr>
          <p:cNvPr id="7" name="Picture 6" descr="A black math equation&#10;&#10;AI-generated content may be incorrect.">
            <a:extLst>
              <a:ext uri="{FF2B5EF4-FFF2-40B4-BE49-F238E27FC236}">
                <a16:creationId xmlns:a16="http://schemas.microsoft.com/office/drawing/2014/main" id="{553DF1EB-5561-3A9C-423D-113627F50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35" y="4329492"/>
            <a:ext cx="9718965" cy="16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6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ACE76-E9FF-0BFF-F94A-15764818A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03C-C343-2EA8-FEC1-2911FE6C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3D5A-5C0A-F712-1164-CA1BBDBC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00AA2-DDE3-15ED-F1BA-E4B09E24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CD3A-94F1-376B-40D5-D4FAEC15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9" name="Picture 8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952CC165-B34A-CFF0-55ED-804E7F793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3" y="1325646"/>
            <a:ext cx="7772400" cy="3083574"/>
          </a:xfrm>
          <a:prstGeom prst="rect">
            <a:avLst/>
          </a:prstGeom>
        </p:spPr>
      </p:pic>
      <p:pic>
        <p:nvPicPr>
          <p:cNvPr id="7" name="Picture 6" descr="A black math equation&#10;&#10;AI-generated content may be incorrect.">
            <a:extLst>
              <a:ext uri="{FF2B5EF4-FFF2-40B4-BE49-F238E27FC236}">
                <a16:creationId xmlns:a16="http://schemas.microsoft.com/office/drawing/2014/main" id="{E91E53EA-B1A2-1732-34ED-FB01DB91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35" y="4329492"/>
            <a:ext cx="9718965" cy="16696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11DDCA-8ECB-3AE9-7F5D-8936AED12F5D}"/>
              </a:ext>
            </a:extLst>
          </p:cNvPr>
          <p:cNvSpPr/>
          <p:nvPr/>
        </p:nvSpPr>
        <p:spPr>
          <a:xfrm>
            <a:off x="333334" y="1690688"/>
            <a:ext cx="11525330" cy="43084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D4B703-D052-E670-BDEA-04546E3A595D}"/>
                  </a:ext>
                </a:extLst>
              </p:cNvPr>
              <p:cNvSpPr txBox="1"/>
              <p:nvPr/>
            </p:nvSpPr>
            <p:spPr>
              <a:xfrm>
                <a:off x="1400253" y="1874982"/>
                <a:ext cx="10081833" cy="4324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j is the imaginary number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-1</m:t>
                    </m:r>
                  </m:oMath>
                </a14:m>
                <a:r>
                  <a:rPr lang="en-US" sz="4000" dirty="0"/>
                  <a:t> , 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Don’t worry too much about it right now, it mathematically helps keep track of the double correlation as a single value.</a:t>
                </a:r>
              </a:p>
              <a:p>
                <a:r>
                  <a:rPr lang="en-US" sz="2400" dirty="0"/>
                  <a:t>Things tend to get “complex” here</a:t>
                </a:r>
              </a:p>
              <a:p>
                <a:r>
                  <a:rPr lang="en-US" sz="2400" dirty="0">
                    <a:hlinkClick r:id="rId4"/>
                  </a:rPr>
                  <a:t>https://ringbuffer.org/dsp/Fourier_Transform/imaginary-numbers-python/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D4B703-D052-E670-BDEA-04546E3A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53" y="1874982"/>
                <a:ext cx="10081833" cy="4324004"/>
              </a:xfrm>
              <a:prstGeom prst="rect">
                <a:avLst/>
              </a:prstGeom>
              <a:blipFill>
                <a:blip r:embed="rId5"/>
                <a:stretch>
                  <a:fillRect l="-213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55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8A8C3-C1C2-A4AF-72D3-B92E28E3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E212-7B76-FAE7-4CBE-758A6CCE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0AE1-2E23-1EE1-F9D3-DFC663FF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CBCF-FF45-6E7E-C443-11E80DD4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BC170-ECB7-0016-EA90-36BB9AB5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9" name="Picture 8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8FB6DCB7-AC8A-BBF1-7519-88EF9F34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226" y="1940591"/>
            <a:ext cx="3751656" cy="1488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312E2-8258-3D19-1F23-096AD316A94F}"/>
              </a:ext>
            </a:extLst>
          </p:cNvPr>
          <p:cNvSpPr txBox="1"/>
          <p:nvPr/>
        </p:nvSpPr>
        <p:spPr>
          <a:xfrm>
            <a:off x="546945" y="1868491"/>
            <a:ext cx="7592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we care about?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Magnitude Spectrum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Phase Spectrum</a:t>
            </a:r>
          </a:p>
        </p:txBody>
      </p:sp>
      <p:pic>
        <p:nvPicPr>
          <p:cNvPr id="14" name="Picture 13" descr="A graph showing the frequency of a person&#10;&#10;AI-generated content may be incorrect.">
            <a:extLst>
              <a:ext uri="{FF2B5EF4-FFF2-40B4-BE49-F238E27FC236}">
                <a16:creationId xmlns:a16="http://schemas.microsoft.com/office/drawing/2014/main" id="{9036165D-B3D9-4364-8418-CF902DFF8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1" y="3284194"/>
            <a:ext cx="9968388" cy="27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08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83C2-7791-D90A-72ED-89AFC6B0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9F08-9DD2-39B5-E92F-B591FA40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B893-970D-17A6-10E8-C590384D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5D0FA-1F13-89C3-C9EB-89693DDF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E493-6FD8-1673-A040-B208277A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pic>
        <p:nvPicPr>
          <p:cNvPr id="9" name="Picture 8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B2F1966F-DE07-58A3-AE69-B8823519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226" y="1940591"/>
            <a:ext cx="3751656" cy="1488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A99943-7319-2C20-F683-7808735005F9}"/>
              </a:ext>
            </a:extLst>
          </p:cNvPr>
          <p:cNvSpPr txBox="1"/>
          <p:nvPr/>
        </p:nvSpPr>
        <p:spPr>
          <a:xfrm>
            <a:off x="546945" y="1868491"/>
            <a:ext cx="7592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we care about?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Phase Spectrum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Phase Spectrum</a:t>
            </a:r>
          </a:p>
        </p:txBody>
      </p:sp>
      <p:pic>
        <p:nvPicPr>
          <p:cNvPr id="11" name="Picture 10" descr="A diagram of a phase spectrum&#10;&#10;AI-generated content may be incorrect.">
            <a:extLst>
              <a:ext uri="{FF2B5EF4-FFF2-40B4-BE49-F238E27FC236}">
                <a16:creationId xmlns:a16="http://schemas.microsoft.com/office/drawing/2014/main" id="{067A322F-403F-83DA-DC8C-10E2F5A3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0743"/>
            <a:ext cx="7413336" cy="39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24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B5A46-EF5E-C331-D243-F6CA24B08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3ABE-E089-6A0B-E918-E6BE6847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Of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1775-B0F9-4141-7962-18B3BF42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64861-7099-6D0D-09D7-F00BDCE5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2594-03F2-EB00-EAE0-4E223C75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A12676-4F3D-B050-263F-3BB3CCCCFE7A}"/>
                  </a:ext>
                </a:extLst>
              </p:cNvPr>
              <p:cNvSpPr txBox="1"/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800" dirty="0">
                    <a:highlight>
                      <a:srgbClr val="00FF00"/>
                    </a:highlight>
                  </a:rPr>
                  <a:t>Fourier Series</a:t>
                </a:r>
                <a:r>
                  <a:rPr lang="en-US" sz="2800" dirty="0"/>
                  <a:t>: </a:t>
                </a:r>
                <a:r>
                  <a:rPr lang="en-US" sz="2800" b="1" dirty="0"/>
                  <a:t>Continuous Periodic Signals</a:t>
                </a:r>
                <a:r>
                  <a:rPr lang="en-US" sz="2800" dirty="0"/>
                  <a:t> with a </a:t>
                </a:r>
                <a:r>
                  <a:rPr lang="en-US" sz="2800" b="1" dirty="0"/>
                  <a:t>known fundamental</a:t>
                </a:r>
                <a:r>
                  <a:rPr lang="en-US" sz="2800" dirty="0"/>
                  <a:t>, </a:t>
                </a:r>
                <a:r>
                  <a:rPr lang="en-US" sz="2800" b="1" dirty="0"/>
                  <a:t>discrete harmonic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Fourier Transform: Any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Signal (Periodic/ Aperiodic)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without a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known fundamental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Discrete Time Fourier Transform (DTFT):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Discrete Time signals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(infinite length),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Frequency spectrum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with a period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2800" b="1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Discrete Fourier Transform: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Finite &amp; Computable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(Block of N samples, N frequency Bins)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A12676-4F3D-B050-263F-3BB3CCCC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blipFill>
                <a:blip r:embed="rId2"/>
                <a:stretch>
                  <a:fillRect l="-1092" t="-1792" r="-1638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45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C3E83-343F-0947-D2DA-64143E73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A8E5-B904-EB1F-EE59-A8B181CD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Of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F182-7F2A-AB5E-FAAE-35103D14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D7679-2938-C1E1-D407-6BA2F115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68DE-7C71-4B58-CD5E-3767B7CA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90B45A-3BB3-E4A6-A690-37FF925E2D7E}"/>
                  </a:ext>
                </a:extLst>
              </p:cNvPr>
              <p:cNvSpPr txBox="1"/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Fourier Series: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Periodic Signals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with a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known fundamental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discrete harmonic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highlight>
                      <a:srgbClr val="00FF00"/>
                    </a:highlight>
                  </a:rPr>
                  <a:t>Fourier Transform</a:t>
                </a:r>
                <a:r>
                  <a:rPr lang="en-US" sz="2800" dirty="0"/>
                  <a:t>: Any </a:t>
                </a:r>
                <a:r>
                  <a:rPr lang="en-US" sz="2800" b="1" dirty="0"/>
                  <a:t>Continuous Signal (Periodic/ Aperiodic) </a:t>
                </a:r>
                <a:r>
                  <a:rPr lang="en-US" sz="2800" dirty="0"/>
                  <a:t>without a </a:t>
                </a:r>
                <a:r>
                  <a:rPr lang="en-US" sz="2800" b="1" dirty="0"/>
                  <a:t>known fundamental</a:t>
                </a:r>
                <a:r>
                  <a:rPr lang="en-US" sz="2800" dirty="0"/>
                  <a:t>, </a:t>
                </a:r>
                <a:r>
                  <a:rPr lang="en-US" sz="2800" b="1" dirty="0"/>
                  <a:t>continuous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Discrete Time Fourier Transform (DTFT):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Discrete Time signals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(infinite length),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Frequency spectrum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with a period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2800" b="1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Discrete Fourier Transform: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Finite &amp; Computable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(Block of N samples, N frequency Bins)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90B45A-3BB3-E4A6-A690-37FF925E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blipFill>
                <a:blip r:embed="rId2"/>
                <a:stretch>
                  <a:fillRect l="-1092" t="-1792" r="-1638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70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C69E-3E75-733A-5C5D-A383DA97D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A365-2849-7799-2214-D8FE77C0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Of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BC6A-F93D-4470-A44B-883EC37E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3FFF8-5A8A-FDC6-8217-9EF0C651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886D-03B9-3BB0-130C-CDB2918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E7F958-AE86-F20B-A3E7-D74D71427C1E}"/>
                  </a:ext>
                </a:extLst>
              </p:cNvPr>
              <p:cNvSpPr txBox="1"/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Fourier Series: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Periodic Signals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with a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known fundamental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discrete harmonic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Fourier Transform: Any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Signal (Periodic/ Aperiodic)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without a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known fundamental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  <a:highlight>
                      <a:srgbClr val="00FF00"/>
                    </a:highlight>
                  </a:rPr>
                  <a:t>Discrete Time Fourier Transform (DTFT):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Discrete Time signals </a:t>
                </a:r>
                <a:r>
                  <a:rPr lang="en-US" sz="2800" dirty="0">
                    <a:solidFill>
                      <a:schemeClr val="tx1"/>
                    </a:solidFill>
                  </a:rPr>
                  <a:t>(infinite length),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continuous Frequency spectrum</a:t>
                </a:r>
                <a:r>
                  <a:rPr lang="en-US" sz="2800" dirty="0">
                    <a:solidFill>
                      <a:schemeClr val="tx1"/>
                    </a:solidFill>
                  </a:rPr>
                  <a:t> with a period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Discrete Fourier Transform: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Finite &amp; Computable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(Block of N samples, N frequency Bins)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E7F958-AE86-F20B-A3E7-D74D71427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blipFill>
                <a:blip r:embed="rId2"/>
                <a:stretch>
                  <a:fillRect l="-1092" t="-1792" r="-1638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51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8CCE-EE4D-C0F6-2CDB-D2A4ABFC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DF2D-DAB6-5905-F9E3-D0B4A976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Of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1875-E7AE-7D0B-BE3A-2A54C6B8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5E0C9-8022-0ED7-7326-B00F46C8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7ADF-9790-82EE-5E1E-28763501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0491F-B2F7-3839-5186-A7F6DD31BF9D}"/>
                  </a:ext>
                </a:extLst>
              </p:cNvPr>
              <p:cNvSpPr txBox="1"/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Fourier Series: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Periodic Signals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with a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known fundamental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discrete harmonic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Fourier Transform: Any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Signal (Periodic/ Aperiodic)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without a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known fundamental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Discrete Time Fourier Transform (DTFT):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Discrete Time signals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(infinite length), </a:t>
                </a:r>
                <a:r>
                  <a:rPr lang="en-US" sz="2800" b="1" dirty="0">
                    <a:solidFill>
                      <a:schemeClr val="bg1">
                        <a:lumMod val="75000"/>
                      </a:schemeClr>
                    </a:solidFill>
                  </a:rPr>
                  <a:t>continuous Frequency spectrum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with a period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2800" b="1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highlight>
                      <a:srgbClr val="00FF00"/>
                    </a:highlight>
                  </a:rPr>
                  <a:t>Discrete Fourier Transform</a:t>
                </a:r>
                <a:r>
                  <a:rPr lang="en-US" sz="2800" dirty="0"/>
                  <a:t>: </a:t>
                </a:r>
                <a:r>
                  <a:rPr lang="en-US" sz="2800" b="1" dirty="0"/>
                  <a:t>Finite &amp; Computable </a:t>
                </a:r>
                <a:r>
                  <a:rPr lang="en-US" sz="2800" dirty="0"/>
                  <a:t>(Block of N samples, N frequency Bins)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0491F-B2F7-3839-5186-A7F6DD31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blipFill>
                <a:blip r:embed="rId2"/>
                <a:stretch>
                  <a:fillRect l="-1092" t="-1792" r="-1638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48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A2998-5E21-3176-1F83-D66CF19B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73C-F47D-37E2-1D7A-F36C7B06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Of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E318-53E4-68AB-6E3A-C831E4C2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6FC13-09C6-8CD8-8C71-0CEECF2B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48CD2-F97A-4E1D-C465-92F9F4E7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F46F2E-6C45-FDDB-F343-EE6F24F71956}"/>
                  </a:ext>
                </a:extLst>
              </p:cNvPr>
              <p:cNvSpPr txBox="1"/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Fourier Series: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Continuous Periodic Signals</a:t>
                </a:r>
                <a:r>
                  <a:rPr lang="en-US" sz="2800" dirty="0">
                    <a:solidFill>
                      <a:schemeClr val="tx1"/>
                    </a:solidFill>
                  </a:rPr>
                  <a:t> with a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known fundamental</a:t>
                </a:r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discrete harmonic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Fourier Transform: Any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Continuous Signal (Periodic/ Aperiodic) </a:t>
                </a:r>
                <a:r>
                  <a:rPr lang="en-US" sz="2800" dirty="0">
                    <a:solidFill>
                      <a:schemeClr val="tx1"/>
                    </a:solidFill>
                  </a:rPr>
                  <a:t>without a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known fundamental</a:t>
                </a:r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continuous spectrum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Discrete Time Fourier Transform (DTFT):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Discrete Time signals </a:t>
                </a:r>
                <a:r>
                  <a:rPr lang="en-US" sz="2800" dirty="0">
                    <a:solidFill>
                      <a:schemeClr val="tx1"/>
                    </a:solidFill>
                  </a:rPr>
                  <a:t>(infinite length),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continuous Frequency spectrum</a:t>
                </a:r>
                <a:r>
                  <a:rPr lang="en-US" sz="2800" dirty="0">
                    <a:solidFill>
                      <a:schemeClr val="tx1"/>
                    </a:solidFill>
                  </a:rPr>
                  <a:t> with a period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Discrete Fourier Transform: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Finite &amp; Computable </a:t>
                </a:r>
                <a:r>
                  <a:rPr lang="en-US" sz="2800" dirty="0">
                    <a:solidFill>
                      <a:schemeClr val="tx1"/>
                    </a:solidFill>
                  </a:rPr>
                  <a:t>(Block of N samples, N frequency Bins)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F46F2E-6C45-FDDB-F343-EE6F24F71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7" y="1970647"/>
                <a:ext cx="11629065" cy="3539430"/>
              </a:xfrm>
              <a:prstGeom prst="rect">
                <a:avLst/>
              </a:prstGeom>
              <a:blipFill>
                <a:blip r:embed="rId2"/>
                <a:stretch>
                  <a:fillRect l="-1092" t="-1792" r="-1638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67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133DF-3032-FB92-8936-8E7172F7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F1DF-1F95-CCED-73E9-F17169B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DF14-77FB-1467-71F6-99D8A54B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What is a Function? </a:t>
            </a:r>
          </a:p>
          <a:p>
            <a:pPr marL="0" indent="0">
              <a:buNone/>
            </a:pPr>
            <a:r>
              <a:rPr lang="en-US" i="1" dirty="0"/>
              <a:t>	a function yields</a:t>
            </a:r>
            <a:r>
              <a:rPr lang="en-US" dirty="0"/>
              <a:t> </a:t>
            </a:r>
            <a:r>
              <a:rPr lang="en-US" i="1" dirty="0"/>
              <a:t>relation between a set of input elements and a set of output elements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6CE80-B157-5ECC-E1A9-BE3516A6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B59A-9FCC-C8EE-4D43-C5DE45A8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060A97-534A-2826-70C9-3D8701529A84}"/>
              </a:ext>
            </a:extLst>
          </p:cNvPr>
          <p:cNvSpPr/>
          <p:nvPr/>
        </p:nvSpPr>
        <p:spPr>
          <a:xfrm>
            <a:off x="3028509" y="3595388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1DC27-73D7-DD3A-EA04-03DEC9870240}"/>
              </a:ext>
            </a:extLst>
          </p:cNvPr>
          <p:cNvSpPr/>
          <p:nvPr/>
        </p:nvSpPr>
        <p:spPr>
          <a:xfrm>
            <a:off x="7039232" y="3611545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41015-61B5-320E-CBB3-C253C0705C0D}"/>
              </a:ext>
            </a:extLst>
          </p:cNvPr>
          <p:cNvSpPr/>
          <p:nvPr/>
        </p:nvSpPr>
        <p:spPr>
          <a:xfrm>
            <a:off x="5744631" y="3713701"/>
            <a:ext cx="539566" cy="2328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693EC0-3B3E-427A-16A3-70EEC809B1B4}"/>
                  </a:ext>
                </a:extLst>
              </p:cNvPr>
              <p:cNvSpPr txBox="1"/>
              <p:nvPr/>
            </p:nvSpPr>
            <p:spPr>
              <a:xfrm>
                <a:off x="5674295" y="3334546"/>
                <a:ext cx="426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[.]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693EC0-3B3E-427A-16A3-70EEC809B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95" y="3334546"/>
                <a:ext cx="426720" cy="276999"/>
              </a:xfrm>
              <a:prstGeom prst="rect">
                <a:avLst/>
              </a:prstGeom>
              <a:blipFill>
                <a:blip r:embed="rId3"/>
                <a:stretch>
                  <a:fillRect l="-17143" r="-2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3EBF06-66BF-9F8C-59E2-C3A11AD68493}"/>
              </a:ext>
            </a:extLst>
          </p:cNvPr>
          <p:cNvSpPr txBox="1"/>
          <p:nvPr/>
        </p:nvSpPr>
        <p:spPr>
          <a:xfrm>
            <a:off x="3683827" y="3941544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9559FC-A1B8-048B-B0A7-BE18B6A3A82D}"/>
              </a:ext>
            </a:extLst>
          </p:cNvPr>
          <p:cNvCxnSpPr/>
          <p:nvPr/>
        </p:nvCxnSpPr>
        <p:spPr>
          <a:xfrm>
            <a:off x="3908212" y="4121455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2CCC29-7D5F-8321-68AB-D4631102BFD5}"/>
              </a:ext>
            </a:extLst>
          </p:cNvPr>
          <p:cNvCxnSpPr/>
          <p:nvPr/>
        </p:nvCxnSpPr>
        <p:spPr>
          <a:xfrm>
            <a:off x="3908212" y="4413458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5B480B-33AA-3F91-1546-6BB138F69E98}"/>
              </a:ext>
            </a:extLst>
          </p:cNvPr>
          <p:cNvCxnSpPr/>
          <p:nvPr/>
        </p:nvCxnSpPr>
        <p:spPr>
          <a:xfrm>
            <a:off x="3908212" y="4670560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6A1103-34C5-8D74-655A-FD833214C75C}"/>
              </a:ext>
            </a:extLst>
          </p:cNvPr>
          <p:cNvCxnSpPr/>
          <p:nvPr/>
        </p:nvCxnSpPr>
        <p:spPr>
          <a:xfrm>
            <a:off x="3908212" y="4948602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2B499F-62B6-01E1-28F4-911EFDFD8BAE}"/>
              </a:ext>
            </a:extLst>
          </p:cNvPr>
          <p:cNvCxnSpPr/>
          <p:nvPr/>
        </p:nvCxnSpPr>
        <p:spPr>
          <a:xfrm>
            <a:off x="3908212" y="5212685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86544C-5353-2B35-34D8-659DED2D0337}"/>
              </a:ext>
            </a:extLst>
          </p:cNvPr>
          <p:cNvCxnSpPr/>
          <p:nvPr/>
        </p:nvCxnSpPr>
        <p:spPr>
          <a:xfrm>
            <a:off x="3908212" y="5504688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22746C9-AC6D-14C2-EA50-D449E6B0701C}"/>
              </a:ext>
            </a:extLst>
          </p:cNvPr>
          <p:cNvSpPr/>
          <p:nvPr/>
        </p:nvSpPr>
        <p:spPr>
          <a:xfrm>
            <a:off x="5989093" y="4050820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8EC385-E114-DBB8-097B-A17D63352609}"/>
              </a:ext>
            </a:extLst>
          </p:cNvPr>
          <p:cNvSpPr/>
          <p:nvPr/>
        </p:nvSpPr>
        <p:spPr>
          <a:xfrm>
            <a:off x="5989092" y="4342823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6FA6AE-1323-CC7A-0634-33BB79F096A0}"/>
              </a:ext>
            </a:extLst>
          </p:cNvPr>
          <p:cNvSpPr/>
          <p:nvPr/>
        </p:nvSpPr>
        <p:spPr>
          <a:xfrm>
            <a:off x="5989091" y="4599925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642ADB-813F-14BC-AD7A-86C1BE9BD80E}"/>
              </a:ext>
            </a:extLst>
          </p:cNvPr>
          <p:cNvSpPr/>
          <p:nvPr/>
        </p:nvSpPr>
        <p:spPr>
          <a:xfrm>
            <a:off x="5989090" y="4891928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5D4A33-9330-08F5-19D6-CFD9BB693BDE}"/>
              </a:ext>
            </a:extLst>
          </p:cNvPr>
          <p:cNvSpPr/>
          <p:nvPr/>
        </p:nvSpPr>
        <p:spPr>
          <a:xfrm>
            <a:off x="5989089" y="5156010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33CD16-F583-4044-213D-C20E91A15B7E}"/>
              </a:ext>
            </a:extLst>
          </p:cNvPr>
          <p:cNvSpPr/>
          <p:nvPr/>
        </p:nvSpPr>
        <p:spPr>
          <a:xfrm>
            <a:off x="5989088" y="5432217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791A77-FA11-46D4-7C34-05448BD0263A}"/>
              </a:ext>
            </a:extLst>
          </p:cNvPr>
          <p:cNvSpPr txBox="1"/>
          <p:nvPr/>
        </p:nvSpPr>
        <p:spPr>
          <a:xfrm>
            <a:off x="7694550" y="4000700"/>
            <a:ext cx="431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16</a:t>
            </a:r>
          </a:p>
          <a:p>
            <a:r>
              <a:rPr lang="en-US" dirty="0"/>
              <a:t>25</a:t>
            </a:r>
          </a:p>
          <a:p>
            <a:r>
              <a:rPr lang="en-US" dirty="0"/>
              <a:t>26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6C4692-C4F6-8908-A189-457B32CBE357}"/>
              </a:ext>
            </a:extLst>
          </p:cNvPr>
          <p:cNvCxnSpPr>
            <a:cxnSpLocks/>
          </p:cNvCxnSpPr>
          <p:nvPr/>
        </p:nvCxnSpPr>
        <p:spPr>
          <a:xfrm>
            <a:off x="6058920" y="4121455"/>
            <a:ext cx="1635630" cy="70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431808-5332-9CA9-438C-57CDFD055260}"/>
              </a:ext>
            </a:extLst>
          </p:cNvPr>
          <p:cNvCxnSpPr>
            <a:cxnSpLocks/>
          </p:cNvCxnSpPr>
          <p:nvPr/>
        </p:nvCxnSpPr>
        <p:spPr>
          <a:xfrm>
            <a:off x="6058920" y="4413874"/>
            <a:ext cx="1635630" cy="9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1D1C5B-C927-C381-224E-AF3193313B61}"/>
              </a:ext>
            </a:extLst>
          </p:cNvPr>
          <p:cNvCxnSpPr>
            <a:cxnSpLocks/>
          </p:cNvCxnSpPr>
          <p:nvPr/>
        </p:nvCxnSpPr>
        <p:spPr>
          <a:xfrm>
            <a:off x="6121700" y="4670559"/>
            <a:ext cx="1572849" cy="31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64C9E8-4D55-E4E4-8D4D-8CA20DA0436F}"/>
              </a:ext>
            </a:extLst>
          </p:cNvPr>
          <p:cNvCxnSpPr>
            <a:cxnSpLocks/>
          </p:cNvCxnSpPr>
          <p:nvPr/>
        </p:nvCxnSpPr>
        <p:spPr>
          <a:xfrm>
            <a:off x="6121699" y="4962208"/>
            <a:ext cx="1572849" cy="31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5DCDB3-1E33-AB76-869E-B4A112A63EF6}"/>
              </a:ext>
            </a:extLst>
          </p:cNvPr>
          <p:cNvCxnSpPr>
            <a:cxnSpLocks/>
          </p:cNvCxnSpPr>
          <p:nvPr/>
        </p:nvCxnSpPr>
        <p:spPr>
          <a:xfrm>
            <a:off x="6065650" y="5227319"/>
            <a:ext cx="1628898" cy="30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79FA4D-E874-9DAB-C192-11FD0B1325CF}"/>
              </a:ext>
            </a:extLst>
          </p:cNvPr>
          <p:cNvCxnSpPr>
            <a:cxnSpLocks/>
          </p:cNvCxnSpPr>
          <p:nvPr/>
        </p:nvCxnSpPr>
        <p:spPr>
          <a:xfrm>
            <a:off x="6058920" y="5511689"/>
            <a:ext cx="1706748" cy="55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71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B8F7-FAAC-E605-A40C-089E85508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BE-409E-A1CB-431E-10D2C3BF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E3F1-9646-2850-94A0-112AD462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1018-1424-1AD9-88CC-19232C35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CB1B-BE1C-3B3F-EB7F-64D742DE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EA3CB-C730-5F2B-CCAE-A2EC8538A414}"/>
              </a:ext>
            </a:extLst>
          </p:cNvPr>
          <p:cNvSpPr txBox="1"/>
          <p:nvPr/>
        </p:nvSpPr>
        <p:spPr>
          <a:xfrm>
            <a:off x="653469" y="1868491"/>
            <a:ext cx="107938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Numpy</a:t>
            </a:r>
            <a:r>
              <a:rPr lang="en-US" sz="2800" dirty="0"/>
              <a:t> FFT (Fast Fourier Transform)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FFT delivers the exact same results a DFT does, but it uses more advanced algorithms in the implementation.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https://ringbuffer.org/dsp/Fourier_Transform/fft-python/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39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36BFD-087D-2F48-69EC-04A3EDA2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734E-A620-2930-E7B8-ED60D12B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74B3-9DF3-B21B-7C92-494126AC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2"/>
            <a:ext cx="1105963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00BB3-89AF-B532-C96B-B3354BEB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EBF6-02C5-4E22-CF40-933B244C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E666A-CE0E-8F85-8799-A42100D9B131}"/>
              </a:ext>
            </a:extLst>
          </p:cNvPr>
          <p:cNvSpPr txBox="1"/>
          <p:nvPr/>
        </p:nvSpPr>
        <p:spPr>
          <a:xfrm>
            <a:off x="653469" y="1868491"/>
            <a:ext cx="10793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To Be Continued….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91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ED53-C713-D720-4769-382C812ED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D5FA-6E71-79F3-AA4C-83FDDB29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ABC9-AE5C-3400-A8A8-CE32708E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0401" cy="425767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What is A Sine Wave </a:t>
            </a:r>
          </a:p>
          <a:p>
            <a:pPr lvl="1"/>
            <a:r>
              <a:rPr lang="en-US" sz="9600" dirty="0"/>
              <a:t>What is a function?</a:t>
            </a:r>
          </a:p>
          <a:p>
            <a:pPr lvl="1"/>
            <a:r>
              <a:rPr lang="en-US" sz="9600" dirty="0"/>
              <a:t>How do we define a Sine Wave</a:t>
            </a:r>
          </a:p>
          <a:p>
            <a:r>
              <a:rPr lang="en-US" sz="9600" dirty="0"/>
              <a:t>Activity Of Computing Similarity </a:t>
            </a:r>
          </a:p>
          <a:p>
            <a:r>
              <a:rPr lang="en-US" sz="9600" dirty="0"/>
              <a:t>The story of Fourier Transform</a:t>
            </a:r>
          </a:p>
          <a:p>
            <a:pPr lvl="1"/>
            <a:r>
              <a:rPr lang="en-US" sz="9600" dirty="0"/>
              <a:t>Fourier Series </a:t>
            </a:r>
          </a:p>
          <a:p>
            <a:pPr lvl="1"/>
            <a:r>
              <a:rPr lang="en-US" sz="9600" dirty="0"/>
              <a:t>Fourier Transform </a:t>
            </a:r>
          </a:p>
          <a:p>
            <a:pPr lvl="1"/>
            <a:r>
              <a:rPr lang="en-US" sz="9600" dirty="0"/>
              <a:t>Discrete Fourier Transform </a:t>
            </a:r>
          </a:p>
          <a:p>
            <a:pPr lvl="1"/>
            <a:r>
              <a:rPr lang="en-US" sz="9600" dirty="0"/>
              <a:t>Why do we Care?</a:t>
            </a:r>
          </a:p>
          <a:p>
            <a:r>
              <a:rPr lang="en-US" sz="9600" dirty="0"/>
              <a:t>(Activity) How Fourier Transform Works Today</a:t>
            </a:r>
          </a:p>
          <a:p>
            <a:pPr lvl="1"/>
            <a:r>
              <a:rPr lang="en-US" sz="9600" dirty="0"/>
              <a:t>Properties Of Discrete FFT</a:t>
            </a:r>
          </a:p>
          <a:p>
            <a:r>
              <a:rPr lang="en-US" sz="9600" dirty="0"/>
              <a:t>STFT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45B10-96F9-1727-13AB-CE551F83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68E4-A635-2800-9C69-82155AA7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7010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80340-8980-B357-07B8-05CB87C6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CBF6-5105-B1DB-C7E5-2663AAE9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4DFC-1F34-7D94-E5C0-BC9191309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What is a Function? </a:t>
            </a:r>
          </a:p>
          <a:p>
            <a:pPr marL="0" indent="0">
              <a:buNone/>
            </a:pPr>
            <a:r>
              <a:rPr lang="en-US" i="1" dirty="0"/>
              <a:t>	a function yields</a:t>
            </a:r>
            <a:r>
              <a:rPr lang="en-US" dirty="0"/>
              <a:t> </a:t>
            </a:r>
            <a:r>
              <a:rPr lang="en-US" i="1" dirty="0"/>
              <a:t>relation between a set of input elements and a set of output elements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C3348-A1F7-4FFE-D874-9E308C4E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0FCC-A560-06C9-FEFE-D6504861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704165-6C14-4823-E307-33B8D6FAB098}"/>
              </a:ext>
            </a:extLst>
          </p:cNvPr>
          <p:cNvSpPr/>
          <p:nvPr/>
        </p:nvSpPr>
        <p:spPr>
          <a:xfrm>
            <a:off x="3028509" y="3595388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6665D0-699B-14B1-852B-E2744277E542}"/>
              </a:ext>
            </a:extLst>
          </p:cNvPr>
          <p:cNvSpPr/>
          <p:nvPr/>
        </p:nvSpPr>
        <p:spPr>
          <a:xfrm>
            <a:off x="7039232" y="3611545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387E1-62F3-7A48-3137-2C10D396C7B7}"/>
              </a:ext>
            </a:extLst>
          </p:cNvPr>
          <p:cNvSpPr/>
          <p:nvPr/>
        </p:nvSpPr>
        <p:spPr>
          <a:xfrm>
            <a:off x="5744631" y="3713701"/>
            <a:ext cx="539566" cy="2328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276AF7-F5EF-99FD-558F-0063FAB61F49}"/>
                  </a:ext>
                </a:extLst>
              </p:cNvPr>
              <p:cNvSpPr txBox="1"/>
              <p:nvPr/>
            </p:nvSpPr>
            <p:spPr>
              <a:xfrm>
                <a:off x="5674295" y="3334546"/>
                <a:ext cx="426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[.]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276AF7-F5EF-99FD-558F-0063FAB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95" y="3334546"/>
                <a:ext cx="426720" cy="276999"/>
              </a:xfrm>
              <a:prstGeom prst="rect">
                <a:avLst/>
              </a:prstGeom>
              <a:blipFill>
                <a:blip r:embed="rId3"/>
                <a:stretch>
                  <a:fillRect l="-17143" r="-2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32832AB-3128-C061-95CC-80203A7AFAF8}"/>
              </a:ext>
            </a:extLst>
          </p:cNvPr>
          <p:cNvSpPr txBox="1"/>
          <p:nvPr/>
        </p:nvSpPr>
        <p:spPr>
          <a:xfrm>
            <a:off x="3683827" y="3941544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2D450-1988-A548-EABE-2BAD97B27917}"/>
              </a:ext>
            </a:extLst>
          </p:cNvPr>
          <p:cNvCxnSpPr/>
          <p:nvPr/>
        </p:nvCxnSpPr>
        <p:spPr>
          <a:xfrm>
            <a:off x="3908212" y="4121455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7ACD56-8B50-8CB6-99A7-BCAC76229DC8}"/>
              </a:ext>
            </a:extLst>
          </p:cNvPr>
          <p:cNvCxnSpPr/>
          <p:nvPr/>
        </p:nvCxnSpPr>
        <p:spPr>
          <a:xfrm>
            <a:off x="3908212" y="4413458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610446-73CB-CE7E-3636-45835766ACFD}"/>
              </a:ext>
            </a:extLst>
          </p:cNvPr>
          <p:cNvCxnSpPr/>
          <p:nvPr/>
        </p:nvCxnSpPr>
        <p:spPr>
          <a:xfrm>
            <a:off x="3908212" y="4670560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F3DE01-1301-DCA9-8E10-81E400465109}"/>
              </a:ext>
            </a:extLst>
          </p:cNvPr>
          <p:cNvCxnSpPr/>
          <p:nvPr/>
        </p:nvCxnSpPr>
        <p:spPr>
          <a:xfrm>
            <a:off x="3908212" y="4948602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55D1BC-BF8B-BEE8-B097-799185597004}"/>
              </a:ext>
            </a:extLst>
          </p:cNvPr>
          <p:cNvCxnSpPr/>
          <p:nvPr/>
        </p:nvCxnSpPr>
        <p:spPr>
          <a:xfrm>
            <a:off x="3908212" y="5212685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9ED1D3-499F-B42C-3322-AB6C44C1FFF9}"/>
              </a:ext>
            </a:extLst>
          </p:cNvPr>
          <p:cNvCxnSpPr/>
          <p:nvPr/>
        </p:nvCxnSpPr>
        <p:spPr>
          <a:xfrm>
            <a:off x="3908212" y="5504688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C24B0CF-BC43-9FA1-9F07-198BCF81407E}"/>
              </a:ext>
            </a:extLst>
          </p:cNvPr>
          <p:cNvSpPr/>
          <p:nvPr/>
        </p:nvSpPr>
        <p:spPr>
          <a:xfrm>
            <a:off x="5989093" y="4050820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D2B401-2343-EEEA-E9DE-C5B2785A3B11}"/>
              </a:ext>
            </a:extLst>
          </p:cNvPr>
          <p:cNvSpPr/>
          <p:nvPr/>
        </p:nvSpPr>
        <p:spPr>
          <a:xfrm>
            <a:off x="5989092" y="4342823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B009E-4306-CC38-D573-BD3DDBC1C840}"/>
              </a:ext>
            </a:extLst>
          </p:cNvPr>
          <p:cNvSpPr/>
          <p:nvPr/>
        </p:nvSpPr>
        <p:spPr>
          <a:xfrm>
            <a:off x="5989091" y="4599925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D7437A-7D1F-DFDB-ED37-8A0BCD8336F3}"/>
              </a:ext>
            </a:extLst>
          </p:cNvPr>
          <p:cNvSpPr/>
          <p:nvPr/>
        </p:nvSpPr>
        <p:spPr>
          <a:xfrm>
            <a:off x="5989090" y="4891928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0552C3-91DE-F832-1B2F-D305006FE591}"/>
              </a:ext>
            </a:extLst>
          </p:cNvPr>
          <p:cNvSpPr/>
          <p:nvPr/>
        </p:nvSpPr>
        <p:spPr>
          <a:xfrm>
            <a:off x="5989089" y="5156010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D41312-D297-406E-66FF-FA1D6C9BA2A0}"/>
              </a:ext>
            </a:extLst>
          </p:cNvPr>
          <p:cNvSpPr/>
          <p:nvPr/>
        </p:nvSpPr>
        <p:spPr>
          <a:xfrm>
            <a:off x="5989088" y="5432217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029224-D439-1AA5-9C25-3C0507AE44C0}"/>
              </a:ext>
            </a:extLst>
          </p:cNvPr>
          <p:cNvSpPr txBox="1"/>
          <p:nvPr/>
        </p:nvSpPr>
        <p:spPr>
          <a:xfrm>
            <a:off x="7694550" y="4000700"/>
            <a:ext cx="431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16</a:t>
            </a:r>
          </a:p>
          <a:p>
            <a:r>
              <a:rPr lang="en-US" dirty="0"/>
              <a:t>25</a:t>
            </a:r>
          </a:p>
          <a:p>
            <a:r>
              <a:rPr lang="en-US" dirty="0"/>
              <a:t>26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7B23D5-DAD2-41C6-23A0-36D300671077}"/>
              </a:ext>
            </a:extLst>
          </p:cNvPr>
          <p:cNvCxnSpPr>
            <a:cxnSpLocks/>
          </p:cNvCxnSpPr>
          <p:nvPr/>
        </p:nvCxnSpPr>
        <p:spPr>
          <a:xfrm>
            <a:off x="6058920" y="4121455"/>
            <a:ext cx="1635630" cy="70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0C27C8-C600-9358-EA3F-F00FA8B3BF29}"/>
              </a:ext>
            </a:extLst>
          </p:cNvPr>
          <p:cNvCxnSpPr>
            <a:cxnSpLocks/>
          </p:cNvCxnSpPr>
          <p:nvPr/>
        </p:nvCxnSpPr>
        <p:spPr>
          <a:xfrm>
            <a:off x="6058920" y="4413874"/>
            <a:ext cx="1635630" cy="9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9A1E1B-905F-0233-2F75-7ABDC9E77246}"/>
              </a:ext>
            </a:extLst>
          </p:cNvPr>
          <p:cNvCxnSpPr>
            <a:cxnSpLocks/>
          </p:cNvCxnSpPr>
          <p:nvPr/>
        </p:nvCxnSpPr>
        <p:spPr>
          <a:xfrm>
            <a:off x="6121700" y="4670559"/>
            <a:ext cx="1572849" cy="31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DBBA27-95B8-AA73-F76B-EDD0021463E2}"/>
              </a:ext>
            </a:extLst>
          </p:cNvPr>
          <p:cNvCxnSpPr>
            <a:cxnSpLocks/>
          </p:cNvCxnSpPr>
          <p:nvPr/>
        </p:nvCxnSpPr>
        <p:spPr>
          <a:xfrm>
            <a:off x="6121699" y="4962208"/>
            <a:ext cx="1572849" cy="31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9EBB22-298B-891C-5B11-615E36FDB35D}"/>
              </a:ext>
            </a:extLst>
          </p:cNvPr>
          <p:cNvCxnSpPr>
            <a:cxnSpLocks/>
          </p:cNvCxnSpPr>
          <p:nvPr/>
        </p:nvCxnSpPr>
        <p:spPr>
          <a:xfrm>
            <a:off x="6065650" y="5227319"/>
            <a:ext cx="1628898" cy="30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BF4FE9-64CF-1779-E338-36289846F2F2}"/>
              </a:ext>
            </a:extLst>
          </p:cNvPr>
          <p:cNvCxnSpPr>
            <a:cxnSpLocks/>
          </p:cNvCxnSpPr>
          <p:nvPr/>
        </p:nvCxnSpPr>
        <p:spPr>
          <a:xfrm>
            <a:off x="6058920" y="5511689"/>
            <a:ext cx="1706748" cy="55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37D7B5-0B13-C9C8-784B-108CECA6ECE0}"/>
                  </a:ext>
                </a:extLst>
              </p:cNvPr>
              <p:cNvSpPr txBox="1"/>
              <p:nvPr/>
            </p:nvSpPr>
            <p:spPr>
              <a:xfrm>
                <a:off x="3746120" y="3271091"/>
                <a:ext cx="183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37D7B5-0B13-C9C8-784B-108CECA6E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20" y="3271091"/>
                <a:ext cx="183512" cy="276999"/>
              </a:xfrm>
              <a:prstGeom prst="rect">
                <a:avLst/>
              </a:prstGeom>
              <a:blipFill>
                <a:blip r:embed="rId4"/>
                <a:stretch>
                  <a:fillRect l="-26667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A6F500-E2AB-026A-CD50-2B1A31A71A9D}"/>
                  </a:ext>
                </a:extLst>
              </p:cNvPr>
              <p:cNvSpPr txBox="1"/>
              <p:nvPr/>
            </p:nvSpPr>
            <p:spPr>
              <a:xfrm>
                <a:off x="7607087" y="3215766"/>
                <a:ext cx="477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A6F500-E2AB-026A-CD50-2B1A31A71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87" y="3215766"/>
                <a:ext cx="477182" cy="276999"/>
              </a:xfrm>
              <a:prstGeom prst="rect">
                <a:avLst/>
              </a:prstGeom>
              <a:blipFill>
                <a:blip r:embed="rId5"/>
                <a:stretch>
                  <a:fillRect l="-18421" t="-4348" r="-1842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1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35624-CE1D-B858-8513-7DAAADEEB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44F1-09C7-6C5E-CCC9-F0B725AE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D624-EF2A-92F6-21F6-7E45D498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What is a Function? </a:t>
            </a:r>
          </a:p>
          <a:p>
            <a:pPr marL="0" indent="0">
              <a:buNone/>
            </a:pPr>
            <a:r>
              <a:rPr lang="en-US" i="1" dirty="0"/>
              <a:t>	a function yields</a:t>
            </a:r>
            <a:r>
              <a:rPr lang="en-US" dirty="0"/>
              <a:t> </a:t>
            </a:r>
            <a:r>
              <a:rPr lang="en-US" i="1" dirty="0"/>
              <a:t>relation between a set of input elements and a set of output elements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FF2D3-ED42-8E3B-249E-9D93B86D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9855-B01A-34A8-6EB6-876DCE76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1B8A6F-8230-9352-9CF1-208EB130721D}"/>
              </a:ext>
            </a:extLst>
          </p:cNvPr>
          <p:cNvSpPr/>
          <p:nvPr/>
        </p:nvSpPr>
        <p:spPr>
          <a:xfrm>
            <a:off x="3028509" y="3595388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A9C7DC-BE06-ADCF-34E3-5173F12C2BA3}"/>
              </a:ext>
            </a:extLst>
          </p:cNvPr>
          <p:cNvSpPr/>
          <p:nvPr/>
        </p:nvSpPr>
        <p:spPr>
          <a:xfrm>
            <a:off x="7039232" y="3611545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D93F5-89E1-C422-0484-7E8F5C47F9D3}"/>
              </a:ext>
            </a:extLst>
          </p:cNvPr>
          <p:cNvSpPr/>
          <p:nvPr/>
        </p:nvSpPr>
        <p:spPr>
          <a:xfrm>
            <a:off x="5744631" y="3713701"/>
            <a:ext cx="539566" cy="2328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D58C02-27B4-9597-EEFC-E2F4AF0D87B0}"/>
                  </a:ext>
                </a:extLst>
              </p:cNvPr>
              <p:cNvSpPr txBox="1"/>
              <p:nvPr/>
            </p:nvSpPr>
            <p:spPr>
              <a:xfrm>
                <a:off x="5674295" y="3334546"/>
                <a:ext cx="426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[.]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D58C02-27B4-9597-EEFC-E2F4AF0D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95" y="3334546"/>
                <a:ext cx="426720" cy="276999"/>
              </a:xfrm>
              <a:prstGeom prst="rect">
                <a:avLst/>
              </a:prstGeom>
              <a:blipFill>
                <a:blip r:embed="rId3"/>
                <a:stretch>
                  <a:fillRect l="-17143" r="-2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9830F91-530F-4659-9E9F-A20A26BD63D9}"/>
              </a:ext>
            </a:extLst>
          </p:cNvPr>
          <p:cNvSpPr txBox="1"/>
          <p:nvPr/>
        </p:nvSpPr>
        <p:spPr>
          <a:xfrm>
            <a:off x="3683827" y="3941544"/>
            <a:ext cx="30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E43005-E5A7-3841-BC69-5D771A22B7EC}"/>
              </a:ext>
            </a:extLst>
          </p:cNvPr>
          <p:cNvCxnSpPr/>
          <p:nvPr/>
        </p:nvCxnSpPr>
        <p:spPr>
          <a:xfrm>
            <a:off x="3908212" y="4121455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2E83A5-B70B-6EE1-2D48-AAB81FDF6B37}"/>
              </a:ext>
            </a:extLst>
          </p:cNvPr>
          <p:cNvCxnSpPr/>
          <p:nvPr/>
        </p:nvCxnSpPr>
        <p:spPr>
          <a:xfrm>
            <a:off x="3908212" y="4413458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A18F47-75F6-FAC1-C92C-B697711790AB}"/>
              </a:ext>
            </a:extLst>
          </p:cNvPr>
          <p:cNvCxnSpPr/>
          <p:nvPr/>
        </p:nvCxnSpPr>
        <p:spPr>
          <a:xfrm>
            <a:off x="3908212" y="4670560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354AF0-4C5E-99F8-DCBB-760A065FBA68}"/>
              </a:ext>
            </a:extLst>
          </p:cNvPr>
          <p:cNvCxnSpPr/>
          <p:nvPr/>
        </p:nvCxnSpPr>
        <p:spPr>
          <a:xfrm>
            <a:off x="3908212" y="4948602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045804-999E-C634-BA65-F5F0C60BB552}"/>
              </a:ext>
            </a:extLst>
          </p:cNvPr>
          <p:cNvCxnSpPr/>
          <p:nvPr/>
        </p:nvCxnSpPr>
        <p:spPr>
          <a:xfrm>
            <a:off x="3908212" y="5212685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42BD23-C007-82EF-0B64-4FFA10D33DC4}"/>
              </a:ext>
            </a:extLst>
          </p:cNvPr>
          <p:cNvCxnSpPr/>
          <p:nvPr/>
        </p:nvCxnSpPr>
        <p:spPr>
          <a:xfrm>
            <a:off x="3908212" y="5504688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8C56E32-706E-5C46-BCBA-8EF98FC80C0A}"/>
              </a:ext>
            </a:extLst>
          </p:cNvPr>
          <p:cNvSpPr/>
          <p:nvPr/>
        </p:nvSpPr>
        <p:spPr>
          <a:xfrm>
            <a:off x="5989093" y="4050820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84ED29-5B50-2E93-44A6-EF7F5C1E244C}"/>
              </a:ext>
            </a:extLst>
          </p:cNvPr>
          <p:cNvSpPr/>
          <p:nvPr/>
        </p:nvSpPr>
        <p:spPr>
          <a:xfrm>
            <a:off x="5989092" y="4342823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261B68-9026-05B2-7B84-BE7D510704D8}"/>
              </a:ext>
            </a:extLst>
          </p:cNvPr>
          <p:cNvSpPr/>
          <p:nvPr/>
        </p:nvSpPr>
        <p:spPr>
          <a:xfrm>
            <a:off x="5989091" y="4599925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2551E3-065F-173F-B446-3173A94F8A74}"/>
              </a:ext>
            </a:extLst>
          </p:cNvPr>
          <p:cNvSpPr/>
          <p:nvPr/>
        </p:nvSpPr>
        <p:spPr>
          <a:xfrm>
            <a:off x="5989090" y="4891928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46A2D3-85F9-8AAF-3C2E-C19B15F7667D}"/>
              </a:ext>
            </a:extLst>
          </p:cNvPr>
          <p:cNvSpPr/>
          <p:nvPr/>
        </p:nvSpPr>
        <p:spPr>
          <a:xfrm>
            <a:off x="5989089" y="5156010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AF0B4A-848D-810B-A3CC-60582CB67D04}"/>
              </a:ext>
            </a:extLst>
          </p:cNvPr>
          <p:cNvSpPr/>
          <p:nvPr/>
        </p:nvSpPr>
        <p:spPr>
          <a:xfrm>
            <a:off x="5989088" y="5432217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BD2C06-121F-3463-848A-D2A42D7EC67C}"/>
              </a:ext>
            </a:extLst>
          </p:cNvPr>
          <p:cNvSpPr txBox="1"/>
          <p:nvPr/>
        </p:nvSpPr>
        <p:spPr>
          <a:xfrm>
            <a:off x="7694550" y="4000700"/>
            <a:ext cx="431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16</a:t>
            </a:r>
          </a:p>
          <a:p>
            <a:r>
              <a:rPr lang="en-US" dirty="0"/>
              <a:t>25</a:t>
            </a:r>
          </a:p>
          <a:p>
            <a:r>
              <a:rPr lang="en-US" dirty="0"/>
              <a:t>26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D0B016-B156-E7FF-7768-CB83E316442B}"/>
              </a:ext>
            </a:extLst>
          </p:cNvPr>
          <p:cNvCxnSpPr>
            <a:cxnSpLocks/>
          </p:cNvCxnSpPr>
          <p:nvPr/>
        </p:nvCxnSpPr>
        <p:spPr>
          <a:xfrm>
            <a:off x="6058920" y="4121455"/>
            <a:ext cx="1635630" cy="70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06A454-2C2D-35A1-E869-6CA3F1FEC12A}"/>
              </a:ext>
            </a:extLst>
          </p:cNvPr>
          <p:cNvCxnSpPr>
            <a:cxnSpLocks/>
          </p:cNvCxnSpPr>
          <p:nvPr/>
        </p:nvCxnSpPr>
        <p:spPr>
          <a:xfrm>
            <a:off x="6058920" y="4413874"/>
            <a:ext cx="1635630" cy="9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B20952-833F-1946-73D4-013C4E05B17E}"/>
              </a:ext>
            </a:extLst>
          </p:cNvPr>
          <p:cNvCxnSpPr>
            <a:cxnSpLocks/>
          </p:cNvCxnSpPr>
          <p:nvPr/>
        </p:nvCxnSpPr>
        <p:spPr>
          <a:xfrm>
            <a:off x="6121700" y="4670559"/>
            <a:ext cx="1572849" cy="31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228A92-5C5D-E4FD-D686-1D7E3C12EBA0}"/>
              </a:ext>
            </a:extLst>
          </p:cNvPr>
          <p:cNvCxnSpPr>
            <a:cxnSpLocks/>
          </p:cNvCxnSpPr>
          <p:nvPr/>
        </p:nvCxnSpPr>
        <p:spPr>
          <a:xfrm>
            <a:off x="6121699" y="4962208"/>
            <a:ext cx="1572849" cy="31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3BD637-C49B-1544-BBC1-2F8DCC38BECF}"/>
              </a:ext>
            </a:extLst>
          </p:cNvPr>
          <p:cNvCxnSpPr>
            <a:cxnSpLocks/>
          </p:cNvCxnSpPr>
          <p:nvPr/>
        </p:nvCxnSpPr>
        <p:spPr>
          <a:xfrm>
            <a:off x="6065650" y="5227319"/>
            <a:ext cx="1628898" cy="30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573A76-0E7D-D937-9C8D-77E4B9AA2A18}"/>
              </a:ext>
            </a:extLst>
          </p:cNvPr>
          <p:cNvCxnSpPr>
            <a:cxnSpLocks/>
          </p:cNvCxnSpPr>
          <p:nvPr/>
        </p:nvCxnSpPr>
        <p:spPr>
          <a:xfrm>
            <a:off x="6058920" y="5511689"/>
            <a:ext cx="1706748" cy="55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02759A-1FAC-E2F7-CE6B-027003DB963D}"/>
                  </a:ext>
                </a:extLst>
              </p:cNvPr>
              <p:cNvSpPr txBox="1"/>
              <p:nvPr/>
            </p:nvSpPr>
            <p:spPr>
              <a:xfrm>
                <a:off x="3746120" y="3271091"/>
                <a:ext cx="183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02759A-1FAC-E2F7-CE6B-027003DB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20" y="3271091"/>
                <a:ext cx="183512" cy="276999"/>
              </a:xfrm>
              <a:prstGeom prst="rect">
                <a:avLst/>
              </a:prstGeom>
              <a:blipFill>
                <a:blip r:embed="rId4"/>
                <a:stretch>
                  <a:fillRect l="-26667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3E9E2-9582-10C4-29FA-5EA5C8ECCD23}"/>
                  </a:ext>
                </a:extLst>
              </p:cNvPr>
              <p:cNvSpPr txBox="1"/>
              <p:nvPr/>
            </p:nvSpPr>
            <p:spPr>
              <a:xfrm>
                <a:off x="7607087" y="3215766"/>
                <a:ext cx="477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3E9E2-9582-10C4-29FA-5EA5C8ECC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87" y="3215766"/>
                <a:ext cx="477182" cy="276999"/>
              </a:xfrm>
              <a:prstGeom prst="rect">
                <a:avLst/>
              </a:prstGeom>
              <a:blipFill>
                <a:blip r:embed="rId5"/>
                <a:stretch>
                  <a:fillRect l="-18421" t="-4348" r="-1842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0D6C2A-FD46-DB2D-13AB-1C93A8D1E15E}"/>
                  </a:ext>
                </a:extLst>
              </p:cNvPr>
              <p:cNvSpPr txBox="1"/>
              <p:nvPr/>
            </p:nvSpPr>
            <p:spPr>
              <a:xfrm>
                <a:off x="9393683" y="3884891"/>
                <a:ext cx="182759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0D6C2A-FD46-DB2D-13AB-1C93A8D1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683" y="3884891"/>
                <a:ext cx="1827591" cy="492443"/>
              </a:xfrm>
              <a:prstGeom prst="rect">
                <a:avLst/>
              </a:prstGeom>
              <a:blipFill>
                <a:blip r:embed="rId6"/>
                <a:stretch>
                  <a:fillRect l="-8966" t="-7500" r="-3448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37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18164-206D-3CAE-FA8A-ACD3B3CD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BDE9-5EAF-E668-132D-06645394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7058-0620-A13E-1BDF-46D2F142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What is a Function? </a:t>
            </a:r>
          </a:p>
          <a:p>
            <a:pPr marL="0" indent="0">
              <a:buNone/>
            </a:pPr>
            <a:r>
              <a:rPr lang="en-US" i="1" dirty="0"/>
              <a:t>	a function yields</a:t>
            </a:r>
            <a:r>
              <a:rPr lang="en-US" dirty="0"/>
              <a:t> </a:t>
            </a:r>
            <a:r>
              <a:rPr lang="en-US" i="1" dirty="0"/>
              <a:t>relation between a set of input elements and a set of output elements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0155C-D0F2-650A-80C6-C24C1932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E954-0D13-309A-0DED-D3C5003D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E2C59E-FA67-8BAC-A6C6-5DFB713ED19C}"/>
              </a:ext>
            </a:extLst>
          </p:cNvPr>
          <p:cNvSpPr/>
          <p:nvPr/>
        </p:nvSpPr>
        <p:spPr>
          <a:xfrm>
            <a:off x="2028140" y="3669517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5E2C32-1519-62C0-FEA3-E2E03EFCD245}"/>
              </a:ext>
            </a:extLst>
          </p:cNvPr>
          <p:cNvSpPr/>
          <p:nvPr/>
        </p:nvSpPr>
        <p:spPr>
          <a:xfrm>
            <a:off x="6038863" y="3685674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6B36A-CF92-CDE8-CDEE-4BC8CA206B7A}"/>
              </a:ext>
            </a:extLst>
          </p:cNvPr>
          <p:cNvSpPr/>
          <p:nvPr/>
        </p:nvSpPr>
        <p:spPr>
          <a:xfrm>
            <a:off x="4744262" y="3787830"/>
            <a:ext cx="539566" cy="2328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D456A7-4302-FFCF-6897-36E2EF79FCEA}"/>
                  </a:ext>
                </a:extLst>
              </p:cNvPr>
              <p:cNvSpPr txBox="1"/>
              <p:nvPr/>
            </p:nvSpPr>
            <p:spPr>
              <a:xfrm>
                <a:off x="4673926" y="3408675"/>
                <a:ext cx="426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[.]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D456A7-4302-FFCF-6897-36E2EF79F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26" y="3408675"/>
                <a:ext cx="426720" cy="276999"/>
              </a:xfrm>
              <a:prstGeom prst="rect">
                <a:avLst/>
              </a:prstGeom>
              <a:blipFill>
                <a:blip r:embed="rId3"/>
                <a:stretch>
                  <a:fillRect l="-20588" t="-4348" r="-205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69399D0-FD27-499A-DA0D-45116F1774F4}"/>
              </a:ext>
            </a:extLst>
          </p:cNvPr>
          <p:cNvSpPr txBox="1"/>
          <p:nvPr/>
        </p:nvSpPr>
        <p:spPr>
          <a:xfrm>
            <a:off x="2547433" y="4015673"/>
            <a:ext cx="522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  <a:p>
            <a:r>
              <a:rPr lang="en-US" dirty="0"/>
              <a:t>-2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D9034B-AD97-5E2C-78E7-E91CACB72CDA}"/>
              </a:ext>
            </a:extLst>
          </p:cNvPr>
          <p:cNvCxnSpPr/>
          <p:nvPr/>
        </p:nvCxnSpPr>
        <p:spPr>
          <a:xfrm>
            <a:off x="2907843" y="4195584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7EDBA-1AB7-FA43-2F17-198B5DBF021C}"/>
              </a:ext>
            </a:extLst>
          </p:cNvPr>
          <p:cNvCxnSpPr/>
          <p:nvPr/>
        </p:nvCxnSpPr>
        <p:spPr>
          <a:xfrm>
            <a:off x="2907843" y="4487587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C7671-7806-731B-92B0-2A4E3AAEE322}"/>
              </a:ext>
            </a:extLst>
          </p:cNvPr>
          <p:cNvCxnSpPr/>
          <p:nvPr/>
        </p:nvCxnSpPr>
        <p:spPr>
          <a:xfrm>
            <a:off x="2907843" y="4744689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75887E-8B42-A182-B12D-760206EF437D}"/>
              </a:ext>
            </a:extLst>
          </p:cNvPr>
          <p:cNvCxnSpPr/>
          <p:nvPr/>
        </p:nvCxnSpPr>
        <p:spPr>
          <a:xfrm>
            <a:off x="2907843" y="5022731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5FAD47-8EE4-6696-34D5-038951FFE7B4}"/>
              </a:ext>
            </a:extLst>
          </p:cNvPr>
          <p:cNvCxnSpPr/>
          <p:nvPr/>
        </p:nvCxnSpPr>
        <p:spPr>
          <a:xfrm>
            <a:off x="2907843" y="5286814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9610DF-8175-6446-F46A-FBDF6D6BDD15}"/>
              </a:ext>
            </a:extLst>
          </p:cNvPr>
          <p:cNvCxnSpPr/>
          <p:nvPr/>
        </p:nvCxnSpPr>
        <p:spPr>
          <a:xfrm>
            <a:off x="2907843" y="5578817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DDE1365-BB3E-F33C-4A48-87D64B984A82}"/>
              </a:ext>
            </a:extLst>
          </p:cNvPr>
          <p:cNvSpPr/>
          <p:nvPr/>
        </p:nvSpPr>
        <p:spPr>
          <a:xfrm>
            <a:off x="4988724" y="4124949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E1BBBA-3A77-E260-0498-25EFEE565672}"/>
              </a:ext>
            </a:extLst>
          </p:cNvPr>
          <p:cNvSpPr/>
          <p:nvPr/>
        </p:nvSpPr>
        <p:spPr>
          <a:xfrm>
            <a:off x="4988723" y="4416952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A1FD49-2DC3-40A6-B870-54A4F5C15241}"/>
              </a:ext>
            </a:extLst>
          </p:cNvPr>
          <p:cNvSpPr/>
          <p:nvPr/>
        </p:nvSpPr>
        <p:spPr>
          <a:xfrm>
            <a:off x="4988722" y="4674054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F5A44A-E025-F195-6988-EED799E3B86B}"/>
              </a:ext>
            </a:extLst>
          </p:cNvPr>
          <p:cNvSpPr/>
          <p:nvPr/>
        </p:nvSpPr>
        <p:spPr>
          <a:xfrm>
            <a:off x="4988721" y="4966057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05E7DC-2014-FB2B-C637-828E49A00DD6}"/>
              </a:ext>
            </a:extLst>
          </p:cNvPr>
          <p:cNvSpPr/>
          <p:nvPr/>
        </p:nvSpPr>
        <p:spPr>
          <a:xfrm>
            <a:off x="4988720" y="5230139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424B92-7160-835E-0D11-721ED67FA298}"/>
              </a:ext>
            </a:extLst>
          </p:cNvPr>
          <p:cNvSpPr/>
          <p:nvPr/>
        </p:nvSpPr>
        <p:spPr>
          <a:xfrm>
            <a:off x="4988719" y="5506346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699621-8516-1D97-B5F6-E65E6D0B657C}"/>
              </a:ext>
            </a:extLst>
          </p:cNvPr>
          <p:cNvSpPr txBox="1"/>
          <p:nvPr/>
        </p:nvSpPr>
        <p:spPr>
          <a:xfrm>
            <a:off x="6694181" y="4074829"/>
            <a:ext cx="369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D5937E-37B3-BE3C-A679-0A39BA801EE6}"/>
              </a:ext>
            </a:extLst>
          </p:cNvPr>
          <p:cNvCxnSpPr>
            <a:cxnSpLocks/>
          </p:cNvCxnSpPr>
          <p:nvPr/>
        </p:nvCxnSpPr>
        <p:spPr>
          <a:xfrm>
            <a:off x="5058551" y="4195584"/>
            <a:ext cx="1635630" cy="70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78DD52-343B-3634-88CF-DFE974F61AB4}"/>
              </a:ext>
            </a:extLst>
          </p:cNvPr>
          <p:cNvCxnSpPr>
            <a:cxnSpLocks/>
          </p:cNvCxnSpPr>
          <p:nvPr/>
        </p:nvCxnSpPr>
        <p:spPr>
          <a:xfrm flipV="1">
            <a:off x="5058551" y="4266219"/>
            <a:ext cx="1635628" cy="221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C01B5E-AF44-2479-C88E-BC48F4100DF1}"/>
              </a:ext>
            </a:extLst>
          </p:cNvPr>
          <p:cNvCxnSpPr>
            <a:cxnSpLocks/>
          </p:cNvCxnSpPr>
          <p:nvPr/>
        </p:nvCxnSpPr>
        <p:spPr>
          <a:xfrm flipV="1">
            <a:off x="5121331" y="4266219"/>
            <a:ext cx="1572848" cy="478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B5BEB1-5635-FA84-F0E9-AFBC8310F066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121330" y="4813493"/>
            <a:ext cx="1572851" cy="222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D04317-F46B-F1CD-230A-BCB3F3DE5FAF}"/>
              </a:ext>
            </a:extLst>
          </p:cNvPr>
          <p:cNvCxnSpPr>
            <a:cxnSpLocks/>
          </p:cNvCxnSpPr>
          <p:nvPr/>
        </p:nvCxnSpPr>
        <p:spPr>
          <a:xfrm>
            <a:off x="5065281" y="5301448"/>
            <a:ext cx="1642358" cy="62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77A9E3-899B-699B-58D1-06899ABD4A05}"/>
              </a:ext>
            </a:extLst>
          </p:cNvPr>
          <p:cNvCxnSpPr>
            <a:cxnSpLocks/>
          </p:cNvCxnSpPr>
          <p:nvPr/>
        </p:nvCxnSpPr>
        <p:spPr>
          <a:xfrm flipV="1">
            <a:off x="5058551" y="5364034"/>
            <a:ext cx="1642358" cy="221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2AC665-61F7-CC2B-85E8-78745F85D0B8}"/>
                  </a:ext>
                </a:extLst>
              </p:cNvPr>
              <p:cNvSpPr txBox="1"/>
              <p:nvPr/>
            </p:nvSpPr>
            <p:spPr>
              <a:xfrm>
                <a:off x="2745751" y="3345220"/>
                <a:ext cx="183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2AC665-61F7-CC2B-85E8-78745F85D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51" y="3345220"/>
                <a:ext cx="18351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20262B-5A1F-6413-818A-9759390D36D8}"/>
                  </a:ext>
                </a:extLst>
              </p:cNvPr>
              <p:cNvSpPr txBox="1"/>
              <p:nvPr/>
            </p:nvSpPr>
            <p:spPr>
              <a:xfrm>
                <a:off x="6606718" y="3289895"/>
                <a:ext cx="477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20262B-5A1F-6413-818A-9759390D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18" y="3289895"/>
                <a:ext cx="477182" cy="276999"/>
              </a:xfrm>
              <a:prstGeom prst="rect">
                <a:avLst/>
              </a:prstGeom>
              <a:blipFill>
                <a:blip r:embed="rId5"/>
                <a:stretch>
                  <a:fillRect l="-18421" t="-4545" r="-1842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308581-D5CC-F156-17D8-349C56EF2270}"/>
                  </a:ext>
                </a:extLst>
              </p:cNvPr>
              <p:cNvSpPr txBox="1"/>
              <p:nvPr/>
            </p:nvSpPr>
            <p:spPr>
              <a:xfrm>
                <a:off x="7775149" y="3287393"/>
                <a:ext cx="3697284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1: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308581-D5CC-F156-17D8-349C56EF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149" y="3287393"/>
                <a:ext cx="3697284" cy="984885"/>
              </a:xfrm>
              <a:prstGeom prst="rect">
                <a:avLst/>
              </a:prstGeom>
              <a:blipFill>
                <a:blip r:embed="rId6"/>
                <a:stretch>
                  <a:fillRect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585FD8-3F9A-F044-A571-CF7A58B616E8}"/>
                  </a:ext>
                </a:extLst>
              </p:cNvPr>
              <p:cNvSpPr txBox="1"/>
              <p:nvPr/>
            </p:nvSpPr>
            <p:spPr>
              <a:xfrm>
                <a:off x="7795925" y="3802161"/>
                <a:ext cx="3697284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- 1: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585FD8-3F9A-F044-A571-CF7A58B6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925" y="3802161"/>
                <a:ext cx="3697284" cy="984885"/>
              </a:xfrm>
              <a:prstGeom prst="rect">
                <a:avLst/>
              </a:prstGeom>
              <a:blipFill>
                <a:blip r:embed="rId7"/>
                <a:stretch>
                  <a:fillRect l="-2740" t="-3846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A6DAF8-C0F5-29FC-F411-BF01DFA26246}"/>
                  </a:ext>
                </a:extLst>
              </p:cNvPr>
              <p:cNvSpPr txBox="1"/>
              <p:nvPr/>
            </p:nvSpPr>
            <p:spPr>
              <a:xfrm>
                <a:off x="7775149" y="4347856"/>
                <a:ext cx="3697284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- 1: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A6DAF8-C0F5-29FC-F411-BF01DFA26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149" y="4347856"/>
                <a:ext cx="3697284" cy="984885"/>
              </a:xfrm>
              <a:prstGeom prst="rect">
                <a:avLst/>
              </a:prstGeom>
              <a:blipFill>
                <a:blip r:embed="rId8"/>
                <a:stretch>
                  <a:fillRect l="-3082" t="-3797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37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FBCBB-2AA7-944D-7599-EBECC17D6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3103-BB43-F614-C007-86A6DCD0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E1EE-0E6C-482E-1C33-BFAF5584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9633" cy="4351338"/>
          </a:xfrm>
        </p:spPr>
        <p:txBody>
          <a:bodyPr>
            <a:normAutofit/>
          </a:bodyPr>
          <a:lstStyle/>
          <a:p>
            <a:r>
              <a:rPr lang="en-US" dirty="0"/>
              <a:t>What is a Function? </a:t>
            </a:r>
          </a:p>
          <a:p>
            <a:pPr marL="0" indent="0">
              <a:buNone/>
            </a:pPr>
            <a:r>
              <a:rPr lang="en-US" i="1" dirty="0"/>
              <a:t>	a function yields</a:t>
            </a:r>
            <a:r>
              <a:rPr lang="en-US" dirty="0"/>
              <a:t> </a:t>
            </a:r>
            <a:r>
              <a:rPr lang="en-US" i="1" dirty="0"/>
              <a:t>relation between a set of input elements and a set of output elements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CE251-B9B3-AF79-93F2-D1446909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98BA-2669-40B7-E639-305D7460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140DC7-65CA-621E-0182-64FF82A2D814}"/>
              </a:ext>
            </a:extLst>
          </p:cNvPr>
          <p:cNvSpPr/>
          <p:nvPr/>
        </p:nvSpPr>
        <p:spPr>
          <a:xfrm>
            <a:off x="2028140" y="3669517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F1A7B8-797F-405A-BF58-C4FD03299777}"/>
              </a:ext>
            </a:extLst>
          </p:cNvPr>
          <p:cNvSpPr/>
          <p:nvPr/>
        </p:nvSpPr>
        <p:spPr>
          <a:xfrm>
            <a:off x="6038863" y="3685674"/>
            <a:ext cx="1618735" cy="2446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0840FC-1C76-61A4-A200-321465121B9A}"/>
              </a:ext>
            </a:extLst>
          </p:cNvPr>
          <p:cNvSpPr/>
          <p:nvPr/>
        </p:nvSpPr>
        <p:spPr>
          <a:xfrm>
            <a:off x="4744262" y="3787830"/>
            <a:ext cx="539566" cy="2328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234473-E019-0E2E-0537-4D896FDDB7D5}"/>
                  </a:ext>
                </a:extLst>
              </p:cNvPr>
              <p:cNvSpPr txBox="1"/>
              <p:nvPr/>
            </p:nvSpPr>
            <p:spPr>
              <a:xfrm>
                <a:off x="4673926" y="3408675"/>
                <a:ext cx="426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[.]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234473-E019-0E2E-0537-4D896FDDB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26" y="3408675"/>
                <a:ext cx="426720" cy="276999"/>
              </a:xfrm>
              <a:prstGeom prst="rect">
                <a:avLst/>
              </a:prstGeom>
              <a:blipFill>
                <a:blip r:embed="rId3"/>
                <a:stretch>
                  <a:fillRect l="-20588" t="-4348" r="-205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262EDD-4F72-FD67-D214-07C9CFB15E10}"/>
              </a:ext>
            </a:extLst>
          </p:cNvPr>
          <p:cNvSpPr txBox="1"/>
          <p:nvPr/>
        </p:nvSpPr>
        <p:spPr>
          <a:xfrm>
            <a:off x="2547433" y="4015673"/>
            <a:ext cx="522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  <a:p>
            <a:r>
              <a:rPr lang="en-US" dirty="0"/>
              <a:t>-2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61EA08-6AE7-DCC0-FBCF-F3540764C110}"/>
              </a:ext>
            </a:extLst>
          </p:cNvPr>
          <p:cNvCxnSpPr/>
          <p:nvPr/>
        </p:nvCxnSpPr>
        <p:spPr>
          <a:xfrm>
            <a:off x="2907843" y="4195584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DF3124-F620-8B13-77AC-77C81C3F878A}"/>
              </a:ext>
            </a:extLst>
          </p:cNvPr>
          <p:cNvCxnSpPr/>
          <p:nvPr/>
        </p:nvCxnSpPr>
        <p:spPr>
          <a:xfrm>
            <a:off x="2907843" y="4487587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237953-18A4-7E32-DE0E-F4733C3705D3}"/>
              </a:ext>
            </a:extLst>
          </p:cNvPr>
          <p:cNvCxnSpPr/>
          <p:nvPr/>
        </p:nvCxnSpPr>
        <p:spPr>
          <a:xfrm>
            <a:off x="2907843" y="4744689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B7280-3BC8-84D2-F1F6-CA1D8817493F}"/>
              </a:ext>
            </a:extLst>
          </p:cNvPr>
          <p:cNvCxnSpPr/>
          <p:nvPr/>
        </p:nvCxnSpPr>
        <p:spPr>
          <a:xfrm>
            <a:off x="2907843" y="5022731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D3D7D2-6DBF-49DB-093D-01632B3C6242}"/>
              </a:ext>
            </a:extLst>
          </p:cNvPr>
          <p:cNvCxnSpPr/>
          <p:nvPr/>
        </p:nvCxnSpPr>
        <p:spPr>
          <a:xfrm>
            <a:off x="2907843" y="5286814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A98BE1-B9E2-BF08-4EE8-229F908306D6}"/>
              </a:ext>
            </a:extLst>
          </p:cNvPr>
          <p:cNvCxnSpPr/>
          <p:nvPr/>
        </p:nvCxnSpPr>
        <p:spPr>
          <a:xfrm>
            <a:off x="2907843" y="5578817"/>
            <a:ext cx="21062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F87604F-F2BA-7223-68E0-D309BF86AE79}"/>
              </a:ext>
            </a:extLst>
          </p:cNvPr>
          <p:cNvSpPr/>
          <p:nvPr/>
        </p:nvSpPr>
        <p:spPr>
          <a:xfrm>
            <a:off x="4988724" y="4124949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2A0769-B000-141F-6EA0-C0923C657671}"/>
              </a:ext>
            </a:extLst>
          </p:cNvPr>
          <p:cNvSpPr/>
          <p:nvPr/>
        </p:nvSpPr>
        <p:spPr>
          <a:xfrm>
            <a:off x="4988723" y="4416952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E7F0FA-27D7-8E39-E87D-FFF7784A065B}"/>
              </a:ext>
            </a:extLst>
          </p:cNvPr>
          <p:cNvSpPr/>
          <p:nvPr/>
        </p:nvSpPr>
        <p:spPr>
          <a:xfrm>
            <a:off x="4988722" y="4674054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7A0396-5742-64F9-97ED-848EEE3C107A}"/>
              </a:ext>
            </a:extLst>
          </p:cNvPr>
          <p:cNvSpPr/>
          <p:nvPr/>
        </p:nvSpPr>
        <p:spPr>
          <a:xfrm>
            <a:off x="4988721" y="4966057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381E01-F3BB-D0FF-EFE6-BBF4FF75F8BA}"/>
              </a:ext>
            </a:extLst>
          </p:cNvPr>
          <p:cNvSpPr/>
          <p:nvPr/>
        </p:nvSpPr>
        <p:spPr>
          <a:xfrm>
            <a:off x="4988720" y="5230139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9252A4-9406-CE81-5981-72941A0312E3}"/>
              </a:ext>
            </a:extLst>
          </p:cNvPr>
          <p:cNvSpPr/>
          <p:nvPr/>
        </p:nvSpPr>
        <p:spPr>
          <a:xfrm>
            <a:off x="4988719" y="5506346"/>
            <a:ext cx="139665" cy="141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704E26-BF46-CEC4-2B97-C66877E02F32}"/>
              </a:ext>
            </a:extLst>
          </p:cNvPr>
          <p:cNvSpPr txBox="1"/>
          <p:nvPr/>
        </p:nvSpPr>
        <p:spPr>
          <a:xfrm>
            <a:off x="6694181" y="4074829"/>
            <a:ext cx="369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B1AE34-E2F2-5B26-2C2A-FD7363B3A02B}"/>
              </a:ext>
            </a:extLst>
          </p:cNvPr>
          <p:cNvCxnSpPr>
            <a:cxnSpLocks/>
          </p:cNvCxnSpPr>
          <p:nvPr/>
        </p:nvCxnSpPr>
        <p:spPr>
          <a:xfrm>
            <a:off x="5058551" y="4195584"/>
            <a:ext cx="1635630" cy="70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512ADA-2059-F8D7-D3A2-C9AF91EED9EA}"/>
              </a:ext>
            </a:extLst>
          </p:cNvPr>
          <p:cNvCxnSpPr>
            <a:cxnSpLocks/>
          </p:cNvCxnSpPr>
          <p:nvPr/>
        </p:nvCxnSpPr>
        <p:spPr>
          <a:xfrm flipV="1">
            <a:off x="5058551" y="4266219"/>
            <a:ext cx="1635628" cy="221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D9433A-58C3-06F9-B420-1F845A2BB71E}"/>
              </a:ext>
            </a:extLst>
          </p:cNvPr>
          <p:cNvCxnSpPr>
            <a:cxnSpLocks/>
          </p:cNvCxnSpPr>
          <p:nvPr/>
        </p:nvCxnSpPr>
        <p:spPr>
          <a:xfrm flipV="1">
            <a:off x="5121331" y="4266219"/>
            <a:ext cx="1572848" cy="478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E0E78F-60DA-107E-B988-BC21778090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121330" y="4813493"/>
            <a:ext cx="1572851" cy="222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0BD739-D083-FA23-F6B2-9A443BFF0918}"/>
              </a:ext>
            </a:extLst>
          </p:cNvPr>
          <p:cNvCxnSpPr>
            <a:cxnSpLocks/>
          </p:cNvCxnSpPr>
          <p:nvPr/>
        </p:nvCxnSpPr>
        <p:spPr>
          <a:xfrm>
            <a:off x="5065281" y="5301448"/>
            <a:ext cx="1642358" cy="62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EE5F28-294E-D1D7-F15D-A7FE462CA239}"/>
              </a:ext>
            </a:extLst>
          </p:cNvPr>
          <p:cNvCxnSpPr>
            <a:cxnSpLocks/>
          </p:cNvCxnSpPr>
          <p:nvPr/>
        </p:nvCxnSpPr>
        <p:spPr>
          <a:xfrm flipV="1">
            <a:off x="5058551" y="5364034"/>
            <a:ext cx="1642358" cy="221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A96B6-E422-ECAF-2FCC-2C36068ADA34}"/>
                  </a:ext>
                </a:extLst>
              </p:cNvPr>
              <p:cNvSpPr txBox="1"/>
              <p:nvPr/>
            </p:nvSpPr>
            <p:spPr>
              <a:xfrm>
                <a:off x="2745751" y="3345220"/>
                <a:ext cx="183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A96B6-E422-ECAF-2FCC-2C36068A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51" y="3345220"/>
                <a:ext cx="18351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9BA8C-1140-8724-033F-AB7FB7623501}"/>
                  </a:ext>
                </a:extLst>
              </p:cNvPr>
              <p:cNvSpPr txBox="1"/>
              <p:nvPr/>
            </p:nvSpPr>
            <p:spPr>
              <a:xfrm>
                <a:off x="6606718" y="3289895"/>
                <a:ext cx="477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9BA8C-1140-8724-033F-AB7FB7623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18" y="3289895"/>
                <a:ext cx="477182" cy="276999"/>
              </a:xfrm>
              <a:prstGeom prst="rect">
                <a:avLst/>
              </a:prstGeom>
              <a:blipFill>
                <a:blip r:embed="rId5"/>
                <a:stretch>
                  <a:fillRect l="-18421" t="-4545" r="-1842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BE30483-9012-072B-CC13-B5E22B234514}"/>
              </a:ext>
            </a:extLst>
          </p:cNvPr>
          <p:cNvSpPr txBox="1"/>
          <p:nvPr/>
        </p:nvSpPr>
        <p:spPr>
          <a:xfrm>
            <a:off x="8200253" y="3547174"/>
            <a:ext cx="370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https://www.desmos.com/calculator/9useprq8i8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5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73DC-903D-DF2F-B2E9-CB3CCB8F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F37-3805-A32E-2EF2-E9D0DBB2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3D85-9A80-ADEE-BFE5-47C12A8A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694" y="1669534"/>
            <a:ext cx="110596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Properties Of Function</a:t>
            </a:r>
          </a:p>
          <a:p>
            <a:pPr marL="914400" lvl="1" indent="-457200">
              <a:buAutoNum type="arabicPeriod"/>
            </a:pPr>
            <a:r>
              <a:rPr lang="en-US" i="1" dirty="0"/>
              <a:t>Continuous Vs Discrete</a:t>
            </a:r>
          </a:p>
          <a:p>
            <a:pPr marL="914400" lvl="1" indent="-457200">
              <a:buAutoNum type="arabicPeriod"/>
            </a:pPr>
            <a:endParaRPr lang="en-US" i="1" dirty="0"/>
          </a:p>
          <a:p>
            <a:pPr marL="914400" lvl="1" indent="-457200">
              <a:buAutoNum type="arabicPeriod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Symmetry Properties 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Even Functions 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Odd Functions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Periodic </a:t>
            </a:r>
          </a:p>
          <a:p>
            <a:pPr lvl="2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A-periodic</a:t>
            </a:r>
          </a:p>
          <a:p>
            <a:pPr marL="914400" lvl="2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AutoNum type="arabicPeriod" startAt="3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Linear</a:t>
            </a:r>
          </a:p>
          <a:p>
            <a:pPr marL="457200" lvl="1" indent="0"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4.  Orthogonality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6C6CB-841E-44C3-C3F8-B6ACFCC7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1521-2878-6459-07E5-4DE04E22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8CD26-2D42-B0A0-4FA2-30942AB2C30E}"/>
                  </a:ext>
                </a:extLst>
              </p:cNvPr>
              <p:cNvSpPr txBox="1"/>
              <p:nvPr/>
            </p:nvSpPr>
            <p:spPr>
              <a:xfrm>
                <a:off x="4343400" y="2296633"/>
                <a:ext cx="15895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8CD26-2D42-B0A0-4FA2-30942AB2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296633"/>
                <a:ext cx="1589568" cy="430887"/>
              </a:xfrm>
              <a:prstGeom prst="rect">
                <a:avLst/>
              </a:prstGeom>
              <a:blipFill>
                <a:blip r:embed="rId2"/>
                <a:stretch>
                  <a:fillRect l="-8730" t="-8571" r="-1190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35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_symbolic_audio" id="{A9474E27-5F1C-CC4D-940A-6E6E225D7E8F}" vid="{64BFA1BE-9B83-8F4F-89F2-EDE9A139FD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3d566f-9fef-45f4-8127-a2b16b1f23e9" xsi:nil="true"/>
    <lcf76f155ced4ddcb4097134ff3c332f xmlns="a471c273-33e5-4b0d-b9cc-d9b6330ca40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768A1BC7A9C42861D0CC70843CDBA" ma:contentTypeVersion="10" ma:contentTypeDescription="Create a new document." ma:contentTypeScope="" ma:versionID="72c13479c3d8946c76e3292577a76652">
  <xsd:schema xmlns:xsd="http://www.w3.org/2001/XMLSchema" xmlns:xs="http://www.w3.org/2001/XMLSchema" xmlns:p="http://schemas.microsoft.com/office/2006/metadata/properties" xmlns:ns2="a471c273-33e5-4b0d-b9cc-d9b6330ca405" xmlns:ns3="dd3d566f-9fef-45f4-8127-a2b16b1f23e9" targetNamespace="http://schemas.microsoft.com/office/2006/metadata/properties" ma:root="true" ma:fieldsID="ae77b615c5b855a9c8aae40fb715882f" ns2:_="" ns3:_="">
    <xsd:import namespace="a471c273-33e5-4b0d-b9cc-d9b6330ca405"/>
    <xsd:import namespace="dd3d566f-9fef-45f4-8127-a2b16b1f2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1c273-33e5-4b0d-b9cc-d9b6330ca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d566f-9fef-45f4-8127-a2b16b1f23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f4f890-be8a-4cfc-8b20-d2e191234cc1}" ma:internalName="TaxCatchAll" ma:showField="CatchAllData" ma:web="dd3d566f-9fef-45f4-8127-a2b16b1f23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DB9A43-DB0B-4F19-8E3A-6775C112A4EB}">
  <ds:schemaRefs>
    <ds:schemaRef ds:uri="http://schemas.microsoft.com/office/2006/metadata/properties"/>
    <ds:schemaRef ds:uri="http://schemas.microsoft.com/office/infopath/2007/PartnerControls"/>
    <ds:schemaRef ds:uri="dd3d566f-9fef-45f4-8127-a2b16b1f23e9"/>
    <ds:schemaRef ds:uri="a471c273-33e5-4b0d-b9cc-d9b6330ca405"/>
  </ds:schemaRefs>
</ds:datastoreItem>
</file>

<file path=customXml/itemProps2.xml><?xml version="1.0" encoding="utf-8"?>
<ds:datastoreItem xmlns:ds="http://schemas.openxmlformats.org/officeDocument/2006/customXml" ds:itemID="{EB932F7C-1677-4D96-9ADF-310D4A6341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D221A-3963-4612-8A65-AA82A1B73F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1c273-33e5-4b0d-b9cc-d9b6330ca405"/>
    <ds:schemaRef ds:uri="dd3d566f-9fef-45f4-8127-a2b16b1f2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1535</Words>
  <Application>Microsoft Macintosh PowerPoint</Application>
  <PresentationFormat>Widescreen</PresentationFormat>
  <Paragraphs>444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Aptos Display</vt:lpstr>
      <vt:lpstr>Arial</vt:lpstr>
      <vt:lpstr>Cambria Math</vt:lpstr>
      <vt:lpstr>Century Gothic</vt:lpstr>
      <vt:lpstr>Office Theme</vt:lpstr>
      <vt:lpstr>  Computational Music Analysis:         Audio</vt:lpstr>
      <vt:lpstr>Agenda</vt:lpstr>
      <vt:lpstr>Agenda</vt:lpstr>
      <vt:lpstr>Functions</vt:lpstr>
      <vt:lpstr>Functions</vt:lpstr>
      <vt:lpstr>Functions</vt:lpstr>
      <vt:lpstr>Functions</vt:lpstr>
      <vt:lpstr>Functions</vt:lpstr>
      <vt:lpstr>Sine Wave</vt:lpstr>
      <vt:lpstr>Sine Wave</vt:lpstr>
      <vt:lpstr>Sine Wave</vt:lpstr>
      <vt:lpstr>Sine Wave</vt:lpstr>
      <vt:lpstr>Sine Wave</vt:lpstr>
      <vt:lpstr>Functions</vt:lpstr>
      <vt:lpstr>Sine Wave</vt:lpstr>
      <vt:lpstr>Sine Wave</vt:lpstr>
      <vt:lpstr>Sine Wave</vt:lpstr>
      <vt:lpstr>Sine Wave</vt:lpstr>
      <vt:lpstr>Sine Wave</vt:lpstr>
      <vt:lpstr>Sine Wave</vt:lpstr>
      <vt:lpstr>Sine Wave</vt:lpstr>
      <vt:lpstr>Computing Similarity</vt:lpstr>
      <vt:lpstr>Computing Similarity</vt:lpstr>
      <vt:lpstr>Activity Computing Similarity</vt:lpstr>
      <vt:lpstr>Activity Computing Similarity</vt:lpstr>
      <vt:lpstr>Activity Computing Similarity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Story Of Fourier Transform</vt:lpstr>
      <vt:lpstr>Story Of Fourier Transform</vt:lpstr>
      <vt:lpstr>Story Of Fourier Transform</vt:lpstr>
      <vt:lpstr>Story Of Fourier Transform</vt:lpstr>
      <vt:lpstr>Story Of Fourier Transform</vt:lpstr>
      <vt:lpstr>Fourier Transform Activity</vt:lpstr>
      <vt:lpstr>Fourier Transform Properties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Alben, Noel</dc:creator>
  <cp:lastModifiedBy>Alben, Noel</cp:lastModifiedBy>
  <cp:revision>1</cp:revision>
  <dcterms:created xsi:type="dcterms:W3CDTF">2025-09-02T01:20:44Z</dcterms:created>
  <dcterms:modified xsi:type="dcterms:W3CDTF">2025-09-02T13:26:13Z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0x010100F23768A1BC7A9C42861D0CC70843CDBA</vt:lpwstr>
  </property>
</Properties>
</file>