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8" r:id="rId4"/>
    <p:sldId id="267" r:id="rId5"/>
    <p:sldId id="263" r:id="rId6"/>
    <p:sldId id="257" r:id="rId7"/>
    <p:sldId id="258" r:id="rId8"/>
    <p:sldId id="259" r:id="rId9"/>
    <p:sldId id="261" r:id="rId10"/>
    <p:sldId id="260" r:id="rId11"/>
    <p:sldId id="264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F783C-B387-A44F-A288-E423B8750F91}" v="501" dt="2025-08-28T13:17:47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/>
    <p:restoredTop sz="94624"/>
  </p:normalViewPr>
  <p:slideViewPr>
    <p:cSldViewPr snapToGrid="0">
      <p:cViewPr>
        <p:scale>
          <a:sx n="110" d="100"/>
          <a:sy n="110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209AB-CE13-044F-8E06-B2C9AA580BB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B911-8C40-0744-863F-098B7E0F5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D73-A936-3525-D168-7736C3BC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10D98-56AC-2479-AACB-7073FDDA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F3B7-3A64-41E1-8594-FFD2907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4B12-1383-AD42-92AD-77DF7C3AFF50}" type="datetime1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1BBD-4401-485F-190D-A98E3BF6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E45C-1BD0-2BD9-078C-EF7ABB5A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AAA-DDEE-931C-D5BD-BF26171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9534-BF98-74C0-9009-7C9F7591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85AF-DD00-8B1E-835A-B675164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926CA-4F64-3446-A1E2-D20833F95A9C}" type="datetime1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58AC-AA8D-30FE-7162-B5B21D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5B78-4F8D-4D67-991F-37FD16E9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9D641-EE3D-8A52-801C-7D5B60B1B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62E2-E03E-856E-8782-FEA095CBB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5918-BEC0-4F6D-EE90-89DE996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EDB-3B76-0A4D-848C-0B586EEDAA33}" type="datetime1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B72E-005F-53D0-B94E-0A947CC5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72FB-9AEC-5A4F-6157-85584CB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spectrum of equalizer&#10;&#10;Description automatically generated">
            <a:extLst>
              <a:ext uri="{FF2B5EF4-FFF2-40B4-BE49-F238E27FC236}">
                <a16:creationId xmlns:a16="http://schemas.microsoft.com/office/drawing/2014/main" id="{7737A7BC-A701-C931-78B0-710547DE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rcRect t="4385" b="48947"/>
          <a:stretch/>
        </p:blipFill>
        <p:spPr>
          <a:xfrm>
            <a:off x="0" y="0"/>
            <a:ext cx="12192000" cy="16462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1A9918-6A8E-071E-1832-2B1BE0CB551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F202-A2B5-1F52-B239-EFF9F448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B86-D379-F460-FE0C-0E7815A5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A0D3-3893-74C2-9FC4-AE58A8A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7010400" cy="68103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 dirty="0"/>
              <a:t>Instantaneous Time Domain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B2DC-3883-01BA-4B44-3C940F91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7479" y="6279119"/>
            <a:ext cx="1020921" cy="44235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A096487-9F84-9248-ABAD-35D09817155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1AEFDCCA-5818-25F6-C79D-B13258DB2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784" y="6106002"/>
            <a:ext cx="2588895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B-1505-059C-4E86-07470FF3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643A-91BA-C205-AB5C-9D56A899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716C-8BE7-4144-6640-E2469CFC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F25-D426-C543-9B23-205D2299CECD}" type="datetime1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F8DF-AAFD-A424-EC7B-281EAAD2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A4B5-89A5-8CBC-3476-A4C57613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8BB3-28A3-A7FC-B2CE-79FEAC78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0496-02E4-0845-BAD0-DDB3A1F9E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CC4EF-4ED9-A2CB-A367-3B520589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1ABE-7B07-90DD-30B9-616BE312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9AE0-DD93-284C-9C9F-51936DBCE396}" type="datetime1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496C-916B-4D94-1656-B7239D3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0B8C-5FBF-978F-5CD6-D9988E2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422-2E90-E698-F3A2-53287F84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5A94-F9A9-EC9C-AB5C-DF1B14C9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6938-0A3E-50E1-DF08-A745EFF2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1DAD-9171-E93D-5F7D-F34851FCE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279B-A01E-F93C-71E9-0A42CC2D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1DA52-7302-B5F8-3F44-11A8BC0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C3AFD-D178-EE41-80F7-DC6EDDFDB254}" type="datetime1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6ECA9-46C1-1831-B789-BF1F9741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16D8-0C07-732E-C0A9-3F3C37B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184-B174-6828-E23E-B03B4CE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154B-F6A4-86EC-7FCE-E0618A1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60B4-C6F2-2746-AEAE-93CD670CBEEA}" type="datetime1">
              <a:rPr lang="en-US" smtClean="0"/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C3F6-1749-E4B2-64DE-84B3B35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A66B3-4ECA-C278-30AB-571D57D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97711-2F89-5898-C20A-5FF8FCF6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F044-B807-1649-8A83-2DAF1C345290}" type="datetime1">
              <a:rPr lang="en-US" smtClean="0"/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F91B-B0ED-8C83-B58E-8ACAFDE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AB8B-FD07-CC0B-6221-CA08F063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52C1-78E6-E979-1D0C-2D9F6F1F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C336-6F0C-056C-9588-21DBE72B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CB36E-E619-E817-6BAC-AA1BB8AA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51BE-61C8-6F6D-0F0F-00CFBF6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10E8-FEC3-224C-BEC8-D2B494C4B665}" type="datetime1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3603-AE57-7A85-2C95-9D4DD50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3055-F56A-4230-8427-F22E2620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F2F2-8C7A-54DB-E738-440EE602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8082D-C588-0A24-3B48-DBE339C9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2C9B-7E14-CAAB-B99C-E907D6CD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F2796-E8DA-A43E-85D0-49478141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156-90CC-C346-A118-874197777E80}" type="datetime1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6EA5-3707-C2FC-828E-19CAC30C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18BA-543F-0585-BD77-A6D1CB7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F7DE5-201F-F2C6-0C14-75F49673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DAD3-AD4F-06B8-9148-92661282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6133-D25A-B5EC-7530-BDA51BEBD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63B22-8BEB-9B48-8AD9-ED6DDFA1D91D}" type="datetime1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4EE8-903A-E548-4A2D-F025F61F4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45F9-9087-2E0E-C9EC-58AA46F1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spectrum of equalizer&#10;&#10;Description automatically generated">
            <a:extLst>
              <a:ext uri="{FF2B5EF4-FFF2-40B4-BE49-F238E27FC236}">
                <a16:creationId xmlns:a16="http://schemas.microsoft.com/office/drawing/2014/main" id="{18654B00-653E-11D2-07C9-93786F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912"/>
            <a:ext cx="12192000" cy="2820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16661-6C75-1D2A-5269-D4A880F4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090399" cy="1993113"/>
          </a:xfrm>
        </p:spPr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  Computational Music Analysis:     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  Audio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2C9D1-C445-DADC-1023-1FDAD6607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209" y="1351971"/>
            <a:ext cx="9144000" cy="53954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A.K.A. “Audio Content Analysis”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D9156-A9F0-C927-E33D-E700556DFC22}"/>
              </a:ext>
            </a:extLst>
          </p:cNvPr>
          <p:cNvSpPr txBox="1"/>
          <p:nvPr/>
        </p:nvSpPr>
        <p:spPr>
          <a:xfrm>
            <a:off x="326720" y="5742252"/>
            <a:ext cx="814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entury Gothic" panose="020B0502020202020204" pitchFamily="34" charset="0"/>
              </a:rPr>
              <a:t>Claire Arthur</a:t>
            </a:r>
          </a:p>
          <a:p>
            <a:r>
              <a:rPr lang="en-US" sz="2800" dirty="0">
                <a:solidFill>
                  <a:srgbClr val="002060"/>
                </a:solidFill>
                <a:latin typeface="Century Gothic" panose="020B0502020202020204" pitchFamily="34" charset="0"/>
              </a:rPr>
              <a:t>Noel </a:t>
            </a:r>
            <a:r>
              <a:rPr lang="en-US" sz="2800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Alben</a:t>
            </a:r>
            <a:endParaRPr lang="en-US" sz="2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C08F9358-A231-F7BB-9BEB-4ECB615E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176" y="5742252"/>
            <a:ext cx="3168824" cy="1007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4F8731-5FB0-751B-5AB2-6FF696F33B69}"/>
              </a:ext>
            </a:extLst>
          </p:cNvPr>
          <p:cNvSpPr txBox="1"/>
          <p:nvPr/>
        </p:nvSpPr>
        <p:spPr>
          <a:xfrm>
            <a:off x="377521" y="2222278"/>
            <a:ext cx="57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Intro to Instantaneous Features</a:t>
            </a:r>
          </a:p>
        </p:txBody>
      </p:sp>
    </p:spTree>
    <p:extLst>
      <p:ext uri="{BB962C8B-B14F-4D97-AF65-F5344CB8AC3E}">
        <p14:creationId xmlns:p14="http://schemas.microsoft.com/office/powerpoint/2010/main" val="12294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A28A-0E3D-85F0-BE1D-5AB6004B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Time Domain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A042-5D7D-1DEB-3831-346C73D2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937"/>
            <a:ext cx="635707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Energy</a:t>
            </a:r>
          </a:p>
          <a:p>
            <a:pPr>
              <a:lnSpc>
                <a:spcPct val="150000"/>
              </a:lnSpc>
            </a:pPr>
            <a:r>
              <a:rPr lang="en-US" dirty="0"/>
              <a:t>Root Mean Square (Energy), ”RMS”</a:t>
            </a:r>
          </a:p>
          <a:p>
            <a:pPr>
              <a:lnSpc>
                <a:spcPct val="150000"/>
              </a:lnSpc>
            </a:pPr>
            <a:r>
              <a:rPr lang="en-US" dirty="0"/>
              <a:t>Zero Crossing Rate, “ZCR”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5066E-BCC5-631F-A905-1D750E02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E934B-B90C-955F-68B5-AA499D87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972C-3709-0546-C285-CCE23AB48BEE}"/>
              </a:ext>
            </a:extLst>
          </p:cNvPr>
          <p:cNvSpPr txBox="1"/>
          <p:nvPr/>
        </p:nvSpPr>
        <p:spPr>
          <a:xfrm>
            <a:off x="838200" y="1823480"/>
            <a:ext cx="4483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Feature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176362-C68B-8F57-4F44-A45364D2EBFF}"/>
              </a:ext>
            </a:extLst>
          </p:cNvPr>
          <p:cNvGrpSpPr/>
          <p:nvPr/>
        </p:nvGrpSpPr>
        <p:grpSpPr>
          <a:xfrm>
            <a:off x="7316449" y="1823480"/>
            <a:ext cx="5232684" cy="3169138"/>
            <a:chOff x="7316449" y="1823480"/>
            <a:chExt cx="5232684" cy="316913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4EBFC90-03A6-3507-12EB-27D438584D45}"/>
                </a:ext>
              </a:extLst>
            </p:cNvPr>
            <p:cNvSpPr/>
            <p:nvPr/>
          </p:nvSpPr>
          <p:spPr>
            <a:xfrm>
              <a:off x="7316449" y="2507878"/>
              <a:ext cx="584616" cy="130039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8DB1A-64E6-A38A-7D1D-DEC8572602CE}"/>
                </a:ext>
              </a:extLst>
            </p:cNvPr>
            <p:cNvSpPr txBox="1"/>
            <p:nvPr/>
          </p:nvSpPr>
          <p:spPr>
            <a:xfrm>
              <a:off x="8065825" y="1823480"/>
              <a:ext cx="4483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Indicates/Describes: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ABC1A7-028E-E2D9-1141-D56067A86382}"/>
                </a:ext>
              </a:extLst>
            </p:cNvPr>
            <p:cNvSpPr txBox="1"/>
            <p:nvPr/>
          </p:nvSpPr>
          <p:spPr>
            <a:xfrm>
              <a:off x="8065825" y="2902845"/>
              <a:ext cx="36864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Volume/Loudness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C31D0C-5B77-5957-CA7E-CE6FC7DF2E0D}"/>
                </a:ext>
              </a:extLst>
            </p:cNvPr>
            <p:cNvSpPr txBox="1"/>
            <p:nvPr/>
          </p:nvSpPr>
          <p:spPr>
            <a:xfrm>
              <a:off x="7472463" y="4038511"/>
              <a:ext cx="40849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High frequency content…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3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C4FA-3E9C-F198-B21C-F118E7CC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2895-50D9-76F7-8165-673CB7F86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262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energy</a:t>
            </a:r>
            <a:r>
              <a:rPr lang="en-US" dirty="0"/>
              <a:t> of a discrete time signal corresponds to the total magnitude of the signal. </a:t>
            </a:r>
            <a:r>
              <a:rPr lang="en-US" i="1" dirty="0">
                <a:solidFill>
                  <a:srgbClr val="00B0F0"/>
                </a:solidFill>
              </a:rPr>
              <a:t>This roughly corresponds to how loud a signal is</a:t>
            </a:r>
            <a:r>
              <a:rPr lang="en-US" dirty="0"/>
              <a:t>. The energy in a signal is defined as: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03103-DD12-A9B4-0E35-0E7B073C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AE3C2-9125-76D2-3732-52301FEF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2615112A-C1B4-519A-B421-DFFD7E7E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80" y="4610894"/>
            <a:ext cx="1498600" cy="927100"/>
          </a:xfrm>
          <a:prstGeom prst="rect">
            <a:avLst/>
          </a:prstGeom>
        </p:spPr>
      </p:pic>
      <p:pic>
        <p:nvPicPr>
          <p:cNvPr id="9" name="Picture 8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FCA32006-A7DF-C646-C23D-3719A7819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46" y="4432397"/>
            <a:ext cx="2418493" cy="1105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387B2-9FCC-9CDD-AE6D-14CE4904A029}"/>
              </a:ext>
            </a:extLst>
          </p:cNvPr>
          <p:cNvSpPr txBox="1"/>
          <p:nvPr/>
        </p:nvSpPr>
        <p:spPr>
          <a:xfrm>
            <a:off x="6370820" y="1825625"/>
            <a:ext cx="58211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energy of a discrete time signal is similar (</a:t>
            </a:r>
            <a:r>
              <a:rPr lang="en-US" sz="2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loud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but we take our squared values, then take the mean (divide by N), and then take the root: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A8D1-C4F3-A53D-B318-E1532764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81CB86-0D79-845C-B9ED-B1927D865F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532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energy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5995D-C323-5122-B7A5-8D3D9710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A7A0-B179-098E-F903-F12E181DA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2821319"/>
            <a:ext cx="553262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energy</a:t>
            </a:r>
            <a:r>
              <a:rPr lang="en-US" dirty="0"/>
              <a:t> of a discrete time signal corresponds to the total magnitude of the signal. </a:t>
            </a:r>
            <a:r>
              <a:rPr lang="en-US" i="1" dirty="0"/>
              <a:t>This roughly corresponds to how loud a signal is</a:t>
            </a:r>
            <a:r>
              <a:rPr lang="en-US" dirty="0"/>
              <a:t>. The energy in a signal is defined as: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E3337-ED88-2A15-50C3-CF8C1479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446D7-E7BC-5F6E-7EE9-FB00A286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6D7AC8FB-C580-870F-6C15-72121A9E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10" y="2557242"/>
            <a:ext cx="1498600" cy="927100"/>
          </a:xfrm>
          <a:prstGeom prst="rect">
            <a:avLst/>
          </a:prstGeom>
        </p:spPr>
      </p:pic>
      <p:pic>
        <p:nvPicPr>
          <p:cNvPr id="9" name="Picture 8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50EF0A66-BD62-0EA5-C55E-BA373C380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36" y="2378745"/>
            <a:ext cx="2418493" cy="11055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8BEAD-821E-E7DC-0AA1-7344635C220E}"/>
              </a:ext>
            </a:extLst>
          </p:cNvPr>
          <p:cNvSpPr txBox="1"/>
          <p:nvPr/>
        </p:nvSpPr>
        <p:spPr>
          <a:xfrm>
            <a:off x="6370820" y="-2821319"/>
            <a:ext cx="58211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energy of a discrete time signal is similar, but we take our squared values, then take the mean (divide by N), and then take the root: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96289-C461-7971-C247-B2B89AE0484B}"/>
              </a:ext>
            </a:extLst>
          </p:cNvPr>
          <p:cNvSpPr txBox="1"/>
          <p:nvPr/>
        </p:nvSpPr>
        <p:spPr>
          <a:xfrm>
            <a:off x="6370820" y="1825625"/>
            <a:ext cx="582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F8D99-6E60-DBC6-6382-F5E0C2803FAA}"/>
              </a:ext>
            </a:extLst>
          </p:cNvPr>
          <p:cNvSpPr txBox="1"/>
          <p:nvPr/>
        </p:nvSpPr>
        <p:spPr>
          <a:xfrm>
            <a:off x="1214203" y="3627620"/>
            <a:ext cx="467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Cumulative power, more sensitive to large changes (e.g., attacks/onsets)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A75ADD-D647-03D4-12F6-823F18FD7B95}"/>
              </a:ext>
            </a:extLst>
          </p:cNvPr>
          <p:cNvSpPr txBox="1"/>
          <p:nvPr/>
        </p:nvSpPr>
        <p:spPr>
          <a:xfrm>
            <a:off x="6651469" y="3627620"/>
            <a:ext cx="467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power, less sensitive to brief peaks than Energy; more like ‘loudness envelope’</a:t>
            </a:r>
          </a:p>
        </p:txBody>
      </p:sp>
    </p:spTree>
    <p:extLst>
      <p:ext uri="{BB962C8B-B14F-4D97-AF65-F5344CB8AC3E}">
        <p14:creationId xmlns:p14="http://schemas.microsoft.com/office/powerpoint/2010/main" val="3872435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9B16-1077-B03A-44EF-BF230F17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673A1-36D7-25F9-D7CF-2CF46945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D5F96-BD75-2449-BA81-D8BAB211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 graph showing a waveform&#10;&#10;AI-generated content may be incorrect.">
            <a:extLst>
              <a:ext uri="{FF2B5EF4-FFF2-40B4-BE49-F238E27FC236}">
                <a16:creationId xmlns:a16="http://schemas.microsoft.com/office/drawing/2014/main" id="{A06B6A21-50F9-07F4-3557-4D3EB147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1" y="1690688"/>
            <a:ext cx="11049057" cy="43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90226-33C5-00CE-6698-77AC12D9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DAE-8632-F2D6-D6B6-CE8A8948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7DAB6-E178-8CFF-B59E-61745313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9BB2-C002-5011-D498-4295C35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graph showing a waveform&#10;&#10;AI-generated content may be incorrect.">
            <a:extLst>
              <a:ext uri="{FF2B5EF4-FFF2-40B4-BE49-F238E27FC236}">
                <a16:creationId xmlns:a16="http://schemas.microsoft.com/office/drawing/2014/main" id="{A460B017-26BA-4954-C131-95F1F200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727"/>
            <a:ext cx="23091999" cy="919447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2BBF946-8A8A-85FB-9A8D-E5A203538A4D}"/>
              </a:ext>
            </a:extLst>
          </p:cNvPr>
          <p:cNvGrpSpPr/>
          <p:nvPr/>
        </p:nvGrpSpPr>
        <p:grpSpPr>
          <a:xfrm>
            <a:off x="2131580" y="4251052"/>
            <a:ext cx="96891" cy="1280372"/>
            <a:chOff x="2131580" y="4251052"/>
            <a:chExt cx="96891" cy="12803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B698616-C82F-7762-025C-2B52D3EC44B5}"/>
                </a:ext>
              </a:extLst>
            </p:cNvPr>
            <p:cNvSpPr/>
            <p:nvPr/>
          </p:nvSpPr>
          <p:spPr>
            <a:xfrm>
              <a:off x="2131581" y="4251052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EC0A7-48EC-27CC-165A-F696F95EBC66}"/>
                </a:ext>
              </a:extLst>
            </p:cNvPr>
            <p:cNvSpPr/>
            <p:nvPr/>
          </p:nvSpPr>
          <p:spPr>
            <a:xfrm>
              <a:off x="2131580" y="5440590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9F68594-9B53-B180-D555-476B61368A40}"/>
              </a:ext>
            </a:extLst>
          </p:cNvPr>
          <p:cNvGrpSpPr/>
          <p:nvPr/>
        </p:nvGrpSpPr>
        <p:grpSpPr>
          <a:xfrm>
            <a:off x="2228471" y="5366408"/>
            <a:ext cx="100423" cy="632364"/>
            <a:chOff x="2228471" y="5366408"/>
            <a:chExt cx="100423" cy="6323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B2760F-1C0C-2D02-EDE5-527A05BBD442}"/>
                </a:ext>
              </a:extLst>
            </p:cNvPr>
            <p:cNvSpPr/>
            <p:nvPr/>
          </p:nvSpPr>
          <p:spPr>
            <a:xfrm>
              <a:off x="2228471" y="5366408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EDF57A-5805-99F6-A833-F13CD5A3D3C7}"/>
                </a:ext>
              </a:extLst>
            </p:cNvPr>
            <p:cNvSpPr/>
            <p:nvPr/>
          </p:nvSpPr>
          <p:spPr>
            <a:xfrm>
              <a:off x="2232004" y="5907938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9B29987-C9B7-ECE0-F6F4-EBF46E81D5A6}"/>
              </a:ext>
            </a:extLst>
          </p:cNvPr>
          <p:cNvGrpSpPr/>
          <p:nvPr/>
        </p:nvGrpSpPr>
        <p:grpSpPr>
          <a:xfrm>
            <a:off x="2412159" y="5815422"/>
            <a:ext cx="97899" cy="247102"/>
            <a:chOff x="2412159" y="5815422"/>
            <a:chExt cx="97899" cy="2471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58B6F1-AE3D-9CDD-E248-7C003A67BF28}"/>
                </a:ext>
              </a:extLst>
            </p:cNvPr>
            <p:cNvSpPr/>
            <p:nvPr/>
          </p:nvSpPr>
          <p:spPr>
            <a:xfrm>
              <a:off x="2412159" y="5815422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EE606A-8770-3BA1-50DB-A6B5B8942616}"/>
                </a:ext>
              </a:extLst>
            </p:cNvPr>
            <p:cNvSpPr/>
            <p:nvPr/>
          </p:nvSpPr>
          <p:spPr>
            <a:xfrm>
              <a:off x="2413168" y="5971690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3B043D-E512-F55E-078B-2745D5E7AFAE}"/>
              </a:ext>
            </a:extLst>
          </p:cNvPr>
          <p:cNvGrpSpPr/>
          <p:nvPr/>
        </p:nvGrpSpPr>
        <p:grpSpPr>
          <a:xfrm>
            <a:off x="2732098" y="5117287"/>
            <a:ext cx="114048" cy="755155"/>
            <a:chOff x="2732098" y="5117287"/>
            <a:chExt cx="114048" cy="7551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81F96A-0255-0FC9-0510-30C96EB7657E}"/>
                </a:ext>
              </a:extLst>
            </p:cNvPr>
            <p:cNvSpPr/>
            <p:nvPr/>
          </p:nvSpPr>
          <p:spPr>
            <a:xfrm>
              <a:off x="2732098" y="5117287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EF794CF-945B-200B-68CB-212D30EC95CE}"/>
                </a:ext>
              </a:extLst>
            </p:cNvPr>
            <p:cNvSpPr/>
            <p:nvPr/>
          </p:nvSpPr>
          <p:spPr>
            <a:xfrm>
              <a:off x="2749256" y="5781608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1D1E1B-F954-4E0D-91F8-D6134494CD03}"/>
              </a:ext>
            </a:extLst>
          </p:cNvPr>
          <p:cNvGrpSpPr/>
          <p:nvPr/>
        </p:nvGrpSpPr>
        <p:grpSpPr>
          <a:xfrm>
            <a:off x="2632179" y="5827196"/>
            <a:ext cx="99919" cy="124477"/>
            <a:chOff x="2632179" y="5827196"/>
            <a:chExt cx="99919" cy="1244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52B086-F67C-CC84-EEBD-270385C30D94}"/>
                </a:ext>
              </a:extLst>
            </p:cNvPr>
            <p:cNvSpPr/>
            <p:nvPr/>
          </p:nvSpPr>
          <p:spPr>
            <a:xfrm>
              <a:off x="2632179" y="5827196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2E9621-FC0B-E607-1E61-9E70F913800B}"/>
                </a:ext>
              </a:extLst>
            </p:cNvPr>
            <p:cNvSpPr/>
            <p:nvPr/>
          </p:nvSpPr>
          <p:spPr>
            <a:xfrm>
              <a:off x="2635208" y="5860839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98745A-D504-D757-35A7-CCA42D19D986}"/>
              </a:ext>
            </a:extLst>
          </p:cNvPr>
          <p:cNvGrpSpPr/>
          <p:nvPr/>
        </p:nvGrpSpPr>
        <p:grpSpPr>
          <a:xfrm>
            <a:off x="2895600" y="5370445"/>
            <a:ext cx="102440" cy="608841"/>
            <a:chOff x="2895600" y="5370445"/>
            <a:chExt cx="102440" cy="60884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196C6B-1AA4-358B-6459-AFFAE7BE8343}"/>
                </a:ext>
              </a:extLst>
            </p:cNvPr>
            <p:cNvSpPr/>
            <p:nvPr/>
          </p:nvSpPr>
          <p:spPr>
            <a:xfrm>
              <a:off x="2895600" y="5370445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39DC79-3FF0-E5F7-CB95-3984D9F5A8C6}"/>
                </a:ext>
              </a:extLst>
            </p:cNvPr>
            <p:cNvSpPr/>
            <p:nvPr/>
          </p:nvSpPr>
          <p:spPr>
            <a:xfrm>
              <a:off x="2901150" y="5888452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708AA6-5333-E920-DD95-5B1754B3F42A}"/>
              </a:ext>
            </a:extLst>
          </p:cNvPr>
          <p:cNvGrpSpPr/>
          <p:nvPr/>
        </p:nvGrpSpPr>
        <p:grpSpPr>
          <a:xfrm>
            <a:off x="3060111" y="5719204"/>
            <a:ext cx="103953" cy="319713"/>
            <a:chOff x="3060111" y="5719204"/>
            <a:chExt cx="103953" cy="31971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D546F25-B14C-7E1C-1222-DE13E797B242}"/>
                </a:ext>
              </a:extLst>
            </p:cNvPr>
            <p:cNvSpPr/>
            <p:nvPr/>
          </p:nvSpPr>
          <p:spPr>
            <a:xfrm>
              <a:off x="3060111" y="5719204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84CCC1-82C7-D5A1-51E8-3421F25A146D}"/>
                </a:ext>
              </a:extLst>
            </p:cNvPr>
            <p:cNvSpPr/>
            <p:nvPr/>
          </p:nvSpPr>
          <p:spPr>
            <a:xfrm>
              <a:off x="3067174" y="5948083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24294E-3F06-1E21-6D31-575D1AA693F8}"/>
              </a:ext>
            </a:extLst>
          </p:cNvPr>
          <p:cNvGrpSpPr/>
          <p:nvPr/>
        </p:nvGrpSpPr>
        <p:grpSpPr>
          <a:xfrm>
            <a:off x="3284169" y="5857250"/>
            <a:ext cx="107992" cy="212870"/>
            <a:chOff x="3284169" y="5857250"/>
            <a:chExt cx="107992" cy="2128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9D4DAF-18A1-0B09-9041-2FE31DD58CA2}"/>
                </a:ext>
              </a:extLst>
            </p:cNvPr>
            <p:cNvSpPr/>
            <p:nvPr/>
          </p:nvSpPr>
          <p:spPr>
            <a:xfrm>
              <a:off x="3295271" y="5857250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F47C4A-A2FB-170D-5A1B-72F8608C11E5}"/>
                </a:ext>
              </a:extLst>
            </p:cNvPr>
            <p:cNvSpPr/>
            <p:nvPr/>
          </p:nvSpPr>
          <p:spPr>
            <a:xfrm>
              <a:off x="3284169" y="5979286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95C882-24D9-41C0-D299-D641B532630A}"/>
              </a:ext>
            </a:extLst>
          </p:cNvPr>
          <p:cNvGrpSpPr/>
          <p:nvPr/>
        </p:nvGrpSpPr>
        <p:grpSpPr>
          <a:xfrm>
            <a:off x="3564744" y="5957614"/>
            <a:ext cx="100425" cy="129424"/>
            <a:chOff x="3564744" y="5957614"/>
            <a:chExt cx="100425" cy="12942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035D0D-5F15-8313-BEAB-6740DC883389}"/>
                </a:ext>
              </a:extLst>
            </p:cNvPr>
            <p:cNvSpPr/>
            <p:nvPr/>
          </p:nvSpPr>
          <p:spPr>
            <a:xfrm>
              <a:off x="3564744" y="5996204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FCA65A-DDFA-1CBF-7579-A0B371041326}"/>
                </a:ext>
              </a:extLst>
            </p:cNvPr>
            <p:cNvSpPr/>
            <p:nvPr/>
          </p:nvSpPr>
          <p:spPr>
            <a:xfrm>
              <a:off x="3568279" y="5957614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082C71-512A-69A5-A1C4-415DD4A5682E}"/>
              </a:ext>
            </a:extLst>
          </p:cNvPr>
          <p:cNvGrpSpPr/>
          <p:nvPr/>
        </p:nvGrpSpPr>
        <p:grpSpPr>
          <a:xfrm>
            <a:off x="3927073" y="4985129"/>
            <a:ext cx="107993" cy="769315"/>
            <a:chOff x="3927073" y="4985129"/>
            <a:chExt cx="107993" cy="76931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482694-744A-4C0A-3803-15625AC6A82B}"/>
                </a:ext>
              </a:extLst>
            </p:cNvPr>
            <p:cNvSpPr/>
            <p:nvPr/>
          </p:nvSpPr>
          <p:spPr>
            <a:xfrm>
              <a:off x="3938176" y="4985129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D32E40-B03C-20FD-CE1C-2972AE3DE1E9}"/>
                </a:ext>
              </a:extLst>
            </p:cNvPr>
            <p:cNvSpPr/>
            <p:nvPr/>
          </p:nvSpPr>
          <p:spPr>
            <a:xfrm>
              <a:off x="3927073" y="5663610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BC9491-DDAA-38FE-1CC8-E61FCDBB243B}"/>
              </a:ext>
            </a:extLst>
          </p:cNvPr>
          <p:cNvGrpSpPr/>
          <p:nvPr/>
        </p:nvGrpSpPr>
        <p:grpSpPr>
          <a:xfrm>
            <a:off x="4047177" y="5232856"/>
            <a:ext cx="96890" cy="702781"/>
            <a:chOff x="4047177" y="5232856"/>
            <a:chExt cx="96890" cy="7027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439DCB-390F-92AD-CCC9-55A84CF5EABE}"/>
                </a:ext>
              </a:extLst>
            </p:cNvPr>
            <p:cNvSpPr/>
            <p:nvPr/>
          </p:nvSpPr>
          <p:spPr>
            <a:xfrm>
              <a:off x="4047177" y="5232856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5A9F5A4-AAE0-0A9C-55F7-A9EDC498387C}"/>
                </a:ext>
              </a:extLst>
            </p:cNvPr>
            <p:cNvSpPr/>
            <p:nvPr/>
          </p:nvSpPr>
          <p:spPr>
            <a:xfrm>
              <a:off x="4047177" y="5844803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EA0A44-BA97-FA01-3958-840104510A52}"/>
              </a:ext>
            </a:extLst>
          </p:cNvPr>
          <p:cNvGrpSpPr/>
          <p:nvPr/>
        </p:nvGrpSpPr>
        <p:grpSpPr>
          <a:xfrm>
            <a:off x="4168291" y="5512642"/>
            <a:ext cx="96890" cy="506259"/>
            <a:chOff x="4168291" y="5512642"/>
            <a:chExt cx="96890" cy="50625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4352535-2B4F-5489-3436-60C0543675B3}"/>
                </a:ext>
              </a:extLst>
            </p:cNvPr>
            <p:cNvSpPr/>
            <p:nvPr/>
          </p:nvSpPr>
          <p:spPr>
            <a:xfrm>
              <a:off x="4168291" y="5512642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44F5C2-8120-B379-5A1E-BE953EC26495}"/>
                </a:ext>
              </a:extLst>
            </p:cNvPr>
            <p:cNvSpPr/>
            <p:nvPr/>
          </p:nvSpPr>
          <p:spPr>
            <a:xfrm>
              <a:off x="4168291" y="5928067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1D2A5A-23DF-FC41-1E4F-8F760A4FFFDB}"/>
              </a:ext>
            </a:extLst>
          </p:cNvPr>
          <p:cNvGrpSpPr/>
          <p:nvPr/>
        </p:nvGrpSpPr>
        <p:grpSpPr>
          <a:xfrm>
            <a:off x="4265181" y="5723241"/>
            <a:ext cx="104964" cy="341077"/>
            <a:chOff x="4265181" y="5723241"/>
            <a:chExt cx="104964" cy="3410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75E0F6-79BD-4B87-3267-E587078A83DB}"/>
                </a:ext>
              </a:extLst>
            </p:cNvPr>
            <p:cNvSpPr/>
            <p:nvPr/>
          </p:nvSpPr>
          <p:spPr>
            <a:xfrm>
              <a:off x="4265181" y="5723241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96A1C49-59DF-2532-26AC-A8CBF5C46663}"/>
                </a:ext>
              </a:extLst>
            </p:cNvPr>
            <p:cNvSpPr/>
            <p:nvPr/>
          </p:nvSpPr>
          <p:spPr>
            <a:xfrm>
              <a:off x="4273255" y="5973484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E0E29BC-1327-47B6-A0E9-6B1AE897DA3D}"/>
              </a:ext>
            </a:extLst>
          </p:cNvPr>
          <p:cNvGrpSpPr/>
          <p:nvPr/>
        </p:nvGrpSpPr>
        <p:grpSpPr>
          <a:xfrm>
            <a:off x="4437763" y="5827196"/>
            <a:ext cx="98912" cy="235328"/>
            <a:chOff x="4437763" y="5827196"/>
            <a:chExt cx="98912" cy="23532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6E0F254-5F20-B46C-C1EC-4B76852078FD}"/>
                </a:ext>
              </a:extLst>
            </p:cNvPr>
            <p:cNvSpPr/>
            <p:nvPr/>
          </p:nvSpPr>
          <p:spPr>
            <a:xfrm>
              <a:off x="4439785" y="5827196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17CD99-8855-250D-A10C-30A38AC0E912}"/>
                </a:ext>
              </a:extLst>
            </p:cNvPr>
            <p:cNvSpPr/>
            <p:nvPr/>
          </p:nvSpPr>
          <p:spPr>
            <a:xfrm>
              <a:off x="4437763" y="5971690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A71F7A-3B61-9C76-DBC2-FCFD60963C12}"/>
              </a:ext>
            </a:extLst>
          </p:cNvPr>
          <p:cNvGrpSpPr/>
          <p:nvPr/>
        </p:nvGrpSpPr>
        <p:grpSpPr>
          <a:xfrm>
            <a:off x="3830184" y="5948084"/>
            <a:ext cx="107992" cy="125887"/>
            <a:chOff x="3830184" y="5948084"/>
            <a:chExt cx="107992" cy="12588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563856-0ACE-900C-8492-96D7453F8F5A}"/>
                </a:ext>
              </a:extLst>
            </p:cNvPr>
            <p:cNvSpPr/>
            <p:nvPr/>
          </p:nvSpPr>
          <p:spPr>
            <a:xfrm>
              <a:off x="3830184" y="5983137"/>
              <a:ext cx="96890" cy="908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104D66-35FE-0044-BDFA-65A84DDB927F}"/>
                </a:ext>
              </a:extLst>
            </p:cNvPr>
            <p:cNvSpPr/>
            <p:nvPr/>
          </p:nvSpPr>
          <p:spPr>
            <a:xfrm>
              <a:off x="3841286" y="5948084"/>
              <a:ext cx="96890" cy="908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E587584-F039-1435-2764-46F58C8D3DB6}"/>
              </a:ext>
            </a:extLst>
          </p:cNvPr>
          <p:cNvSpPr/>
          <p:nvPr/>
        </p:nvSpPr>
        <p:spPr>
          <a:xfrm>
            <a:off x="2062447" y="2928395"/>
            <a:ext cx="218505" cy="613458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1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9376 0.00625 " pathEditMode="relative" rAng="0" ptsTypes="AA">
                                      <p:cBhvr>
                                        <p:cTn id="14" dur="6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98C-7C8A-F7A3-7D4B-E7F4861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Crossing Rate (ZCR)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1C01-C478-3017-DD17-A22FF0FF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Literally measures the number of times that the signal “crosses zero” (i.e., moves from negative to positive amplitude)</a:t>
            </a:r>
          </a:p>
          <a:p>
            <a:pPr>
              <a:spcAft>
                <a:spcPts val="1200"/>
              </a:spcAft>
            </a:pPr>
            <a:r>
              <a:rPr lang="en-US" dirty="0"/>
              <a:t>Raw ZCR literally gives a count (e.g., 50) for a given frame</a:t>
            </a:r>
          </a:p>
          <a:p>
            <a:pPr>
              <a:spcAft>
                <a:spcPts val="1200"/>
              </a:spcAft>
            </a:pPr>
            <a:r>
              <a:rPr lang="en-US" dirty="0"/>
              <a:t>Typically ZCR is normalized by dividing by the frame length. 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This lets you compare ZCR values regardless of frame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84463-21D8-D365-DF8F-B54425CF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3431-B33F-1D14-866D-17CBF4CA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E3C5E282-50C4-5908-0569-3A36960F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" b="20598"/>
          <a:stretch>
            <a:fillRect/>
          </a:stretch>
        </p:blipFill>
        <p:spPr>
          <a:xfrm>
            <a:off x="3171463" y="4509284"/>
            <a:ext cx="5906577" cy="16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2E87E-F878-709C-323C-D36E94C2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098E-9B5C-6A47-896E-060FB04C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Crossing Rate (ZCR)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C316-0DCF-6B3F-1AF2-DE136F91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Higher ZCR = higher frequency content in that frame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‘Noisy’ signals are higher frequency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/>
              <a:t>E.g., Fricatives and plosives in speech/singing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/>
              <a:t>Transients marking the beginning of note onsets for many instruments</a:t>
            </a:r>
          </a:p>
          <a:p>
            <a:pPr lvl="2">
              <a:lnSpc>
                <a:spcPct val="100000"/>
              </a:lnSpc>
              <a:spcAft>
                <a:spcPts val="500"/>
              </a:spcAft>
            </a:pPr>
            <a:r>
              <a:rPr lang="en-US" dirty="0"/>
              <a:t>Percussion (e.g., cymbals)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The more variable the ZCR the less periodic the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183E-F155-744C-9260-5B76E90A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AD725-1BC6-3B8F-7EAB-2C7E58A0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FB9545BE-3633-9B4B-4AFA-F538B9F9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" b="20598"/>
          <a:stretch>
            <a:fillRect/>
          </a:stretch>
        </p:blipFill>
        <p:spPr>
          <a:xfrm>
            <a:off x="3171462" y="4583512"/>
            <a:ext cx="5906577" cy="16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1665-9B78-F23C-4B64-D0D498AE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Crossing Rate (ZCR)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98605-4479-CB1D-4DBD-08572CD9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53A8D-04F3-C803-B690-948FDFF2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graph of a waveform&#10;&#10;AI-generated content may be incorrect.">
            <a:extLst>
              <a:ext uri="{FF2B5EF4-FFF2-40B4-BE49-F238E27FC236}">
                <a16:creationId xmlns:a16="http://schemas.microsoft.com/office/drawing/2014/main" id="{E37708AA-12DA-5F19-09C4-22E352E1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42" y="3694436"/>
            <a:ext cx="6796268" cy="2392557"/>
          </a:xfrm>
          <a:prstGeom prst="rect">
            <a:avLst/>
          </a:prstGeom>
        </p:spPr>
      </p:pic>
      <p:pic>
        <p:nvPicPr>
          <p:cNvPr id="9" name="Picture 8" descr="A graph of a waveform&#10;&#10;AI-generated content may be incorrect.">
            <a:extLst>
              <a:ext uri="{FF2B5EF4-FFF2-40B4-BE49-F238E27FC236}">
                <a16:creationId xmlns:a16="http://schemas.microsoft.com/office/drawing/2014/main" id="{639E06CE-BABC-6C19-8CFA-F202C3F3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6" y="1486097"/>
            <a:ext cx="7394232" cy="2392558"/>
          </a:xfrm>
          <a:prstGeom prst="rect">
            <a:avLst/>
          </a:prstGeom>
        </p:spPr>
      </p:pic>
      <p:sp>
        <p:nvSpPr>
          <p:cNvPr id="10" name="Bent-Up Arrow 9">
            <a:extLst>
              <a:ext uri="{FF2B5EF4-FFF2-40B4-BE49-F238E27FC236}">
                <a16:creationId xmlns:a16="http://schemas.microsoft.com/office/drawing/2014/main" id="{DBFCE19C-7206-2F30-4993-AD025B8124B1}"/>
              </a:ext>
            </a:extLst>
          </p:cNvPr>
          <p:cNvSpPr/>
          <p:nvPr/>
        </p:nvSpPr>
        <p:spPr>
          <a:xfrm rot="5400000">
            <a:off x="1127568" y="3897084"/>
            <a:ext cx="631785" cy="77486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ECB3D-AE80-9F44-614B-786C612362D7}"/>
              </a:ext>
            </a:extLst>
          </p:cNvPr>
          <p:cNvSpPr txBox="1"/>
          <p:nvPr/>
        </p:nvSpPr>
        <p:spPr>
          <a:xfrm>
            <a:off x="608553" y="4690381"/>
            <a:ext cx="1476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“Threshold” parameter set to 0.01</a:t>
            </a:r>
          </a:p>
        </p:txBody>
      </p:sp>
      <p:pic>
        <p:nvPicPr>
          <p:cNvPr id="17" name="Picture 16" descr="A person in a blue shirt&#10;&#10;AI-generated content may be incorrect.">
            <a:extLst>
              <a:ext uri="{FF2B5EF4-FFF2-40B4-BE49-F238E27FC236}">
                <a16:creationId xmlns:a16="http://schemas.microsoft.com/office/drawing/2014/main" id="{02182962-ABC8-3140-0DD2-BE7E2A04D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885" y="1739278"/>
            <a:ext cx="2514928" cy="18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0272-97B8-EC0C-C0E2-F3315B46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F27A-1C97-80F9-87E3-4766C7A5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Recall that </a:t>
            </a:r>
            <a:r>
              <a:rPr lang="en-US" dirty="0">
                <a:solidFill>
                  <a:schemeClr val="accent4"/>
                </a:solidFill>
              </a:rPr>
              <a:t>a “feature” is essentially a data point </a:t>
            </a:r>
            <a:r>
              <a:rPr lang="en-US" dirty="0"/>
              <a:t>(or set of points) that we ‘extract’ (i.e., calculate) from some range of a musical signal (typically one frame of audio).</a:t>
            </a:r>
          </a:p>
          <a:p>
            <a:pPr>
              <a:spcAft>
                <a:spcPts val="1200"/>
              </a:spcAft>
            </a:pPr>
            <a:r>
              <a:rPr lang="en-US" dirty="0"/>
              <a:t>Features are always “useful” but may </a:t>
            </a:r>
            <a:r>
              <a:rPr lang="en-US" dirty="0">
                <a:solidFill>
                  <a:schemeClr val="accent4"/>
                </a:solidFill>
              </a:rPr>
              <a:t>not inherently “interpretable”</a:t>
            </a:r>
            <a:r>
              <a:rPr lang="en-US" dirty="0"/>
              <a:t> or </a:t>
            </a:r>
            <a:r>
              <a:rPr lang="en-US" i="1" dirty="0"/>
              <a:t>musically </a:t>
            </a:r>
            <a:r>
              <a:rPr lang="en-US" dirty="0"/>
              <a:t>“meaningful” in isolation.</a:t>
            </a:r>
          </a:p>
          <a:p>
            <a:pPr>
              <a:spcAft>
                <a:spcPts val="1200"/>
              </a:spcAft>
            </a:pPr>
            <a:r>
              <a:rPr lang="en-US" dirty="0"/>
              <a:t>Features are often referred to as existing on “levels” or tiers…</a:t>
            </a:r>
          </a:p>
          <a:p>
            <a:pPr>
              <a:spcAft>
                <a:spcPts val="1200"/>
              </a:spcAft>
            </a:pPr>
            <a:r>
              <a:rPr lang="en-US" dirty="0"/>
              <a:t>FYI: ‘features’ as an input to an audio analysis system is now a bit “old fashioned” but we still need to learn &amp; understand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1D09E-3B04-B32F-4093-74E63526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C4102-3342-44CC-4B49-F3859B3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CC2A-35E2-B439-5F19-FC111058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8B69-B0D3-3FCE-D0A9-1C066952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“levels” exist on tiers: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02B31-0513-AA45-C236-157395DA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ADBA-C9EE-447E-E564-94B948B1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73F59A-0F1A-E421-915D-C9E999D8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39232"/>
              </p:ext>
            </p:extLst>
          </p:nvPr>
        </p:nvGraphicFramePr>
        <p:xfrm>
          <a:off x="179882" y="2311241"/>
          <a:ext cx="118872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967">
                  <a:extLst>
                    <a:ext uri="{9D8B030D-6E8A-4147-A177-3AD203B41FA5}">
                      <a16:colId xmlns:a16="http://schemas.microsoft.com/office/drawing/2014/main" val="3058252082"/>
                    </a:ext>
                  </a:extLst>
                </a:gridCol>
                <a:gridCol w="5580997">
                  <a:extLst>
                    <a:ext uri="{9D8B030D-6E8A-4147-A177-3AD203B41FA5}">
                      <a16:colId xmlns:a16="http://schemas.microsoft.com/office/drawing/2014/main" val="1572203526"/>
                    </a:ext>
                  </a:extLst>
                </a:gridCol>
                <a:gridCol w="4212238">
                  <a:extLst>
                    <a:ext uri="{9D8B030D-6E8A-4147-A177-3AD203B41FA5}">
                      <a16:colId xmlns:a16="http://schemas.microsoft.com/office/drawing/2014/main" val="263023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(signal level)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Directly derived from signal/input; Mathematically simple; Typically frame-based; Not typically “musical” or “perceptual”; Form raw material for further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RMS, energy, spectral centroid, zero-crossing rate, MFCCs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2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Mid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(perceptual/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musical attributes)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Aggregated or transformed from low-level into representations closer to basic musical attributes or perceptual characteristics. Often longer timescale.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Tempo, key, chroma features, onsets, timbral descriptors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45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(semantic/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conceptual)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Typically descriptions that align with human categories of meaning, style, or emotion. Often require models trained on annotated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Genre, mood, instrumentation, similarity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73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8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AC8F8-CC17-0565-B317-6A3B624D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B124-A7F5-8736-0959-2F7043A6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5C72-A534-EF19-EDD5-87967C6B5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en-US" dirty="0"/>
              <a:t>Features from the musical signal (even low-level) frequently relate back to different musical properties, e.g.,</a:t>
            </a:r>
          </a:p>
          <a:p>
            <a:endParaRPr lang="en-US" dirty="0"/>
          </a:p>
          <a:p>
            <a:pPr lvl="1"/>
            <a:r>
              <a:rPr lang="en-US" dirty="0"/>
              <a:t>Pitch/frequency</a:t>
            </a:r>
          </a:p>
          <a:p>
            <a:pPr lvl="1"/>
            <a:r>
              <a:rPr lang="en-US" dirty="0"/>
              <a:t>Rhythm, beats, timing, tempo</a:t>
            </a:r>
          </a:p>
          <a:p>
            <a:pPr lvl="1"/>
            <a:r>
              <a:rPr lang="en-US" dirty="0"/>
              <a:t>Loudness/amplitude</a:t>
            </a:r>
          </a:p>
          <a:p>
            <a:pPr lvl="1"/>
            <a:r>
              <a:rPr lang="en-US" dirty="0"/>
              <a:t>Timbre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8AF6-8D6D-1B4D-6AD0-38C6D64B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DBEE2-C5C1-54D3-6EC8-BE5FB292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3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A444-E715-81EE-9836-76175AA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484D3-90A2-CFFB-E34D-E51520B6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Instantaneous Time Domain Features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969F-3B1C-9519-0028-1E80C26F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6E409E-9193-C8DC-C001-EABE25A260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feature may be calculated from the </a:t>
            </a:r>
            <a:r>
              <a:rPr lang="en-US" b="1" dirty="0">
                <a:solidFill>
                  <a:schemeClr val="accent4"/>
                </a:solidFill>
              </a:rPr>
              <a:t>time-domain representation</a:t>
            </a:r>
            <a:r>
              <a:rPr lang="en-US" dirty="0"/>
              <a:t>, or the </a:t>
            </a:r>
            <a:r>
              <a:rPr lang="en-US" b="1" dirty="0"/>
              <a:t>frequency-domain representation </a:t>
            </a:r>
            <a:r>
              <a:rPr lang="en-US" dirty="0"/>
              <a:t>(or other transformations of the representation) </a:t>
            </a:r>
          </a:p>
          <a:p>
            <a:endParaRPr lang="en-US" dirty="0"/>
          </a:p>
          <a:p>
            <a:pPr lvl="1"/>
            <a:r>
              <a:rPr lang="en-US" dirty="0"/>
              <a:t>Pitch/frequency</a:t>
            </a:r>
          </a:p>
          <a:p>
            <a:pPr lvl="1"/>
            <a:r>
              <a:rPr lang="en-US" dirty="0"/>
              <a:t>Rhythm, beats, timing, tempo</a:t>
            </a:r>
          </a:p>
          <a:p>
            <a:pPr lvl="1"/>
            <a:r>
              <a:rPr lang="en-US" dirty="0"/>
              <a:t>Loudness/amplitude</a:t>
            </a:r>
          </a:p>
          <a:p>
            <a:pPr lvl="1"/>
            <a:r>
              <a:rPr lang="en-US" dirty="0"/>
              <a:t>Timbre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8BA4-5254-6A4D-D484-FFCD35D1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recall from your reading…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E87B-0373-C75A-0E73-EC45A346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31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chemeClr val="accent4"/>
                </a:solidFill>
              </a:rPr>
              <a:t>Instantaneous Feature </a:t>
            </a:r>
            <a:r>
              <a:rPr lang="en-US" dirty="0"/>
              <a:t>is a single value summarizing a particular feature value over one single frame (i.e., milliseconds) worth of audio.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time moves forward, the signal changes, and therefore the value of certain features do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5B3F-06BE-F84B-5FA9-19D35B2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03F-FD11-D619-8210-2F8299FD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Instantaneous Time Domain Features</a:t>
            </a:r>
          </a:p>
        </p:txBody>
      </p:sp>
      <p:pic>
        <p:nvPicPr>
          <p:cNvPr id="9" name="Picture 8" descr="A graph of a waveform&#10;&#10;AI-generated content may be incorrect.">
            <a:extLst>
              <a:ext uri="{FF2B5EF4-FFF2-40B4-BE49-F238E27FC236}">
                <a16:creationId xmlns:a16="http://schemas.microsoft.com/office/drawing/2014/main" id="{B671D009-C449-A8EB-15E5-2FA77E8C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95" y="1397902"/>
            <a:ext cx="3616663" cy="464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8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4ADEE-E30B-8AD6-4CD5-80B3B48D9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2BCD-404C-CAE1-66F8-FB0F4076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recall from your reading…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483F-42B5-EE83-9BDE-2AE372A7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A graph of a waveform&#10;&#10;AI-generated content may be incorrect.">
            <a:extLst>
              <a:ext uri="{FF2B5EF4-FFF2-40B4-BE49-F238E27FC236}">
                <a16:creationId xmlns:a16="http://schemas.microsoft.com/office/drawing/2014/main" id="{15FD6AD1-249A-D0FB-5AC9-E695A8A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71457"/>
          <a:stretch>
            <a:fillRect/>
          </a:stretch>
        </p:blipFill>
        <p:spPr>
          <a:xfrm>
            <a:off x="6443821" y="1945481"/>
            <a:ext cx="4637166" cy="169959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1B8F79-D4ED-80D8-A6D6-428644E9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7010400" cy="681037"/>
          </a:xfrm>
        </p:spPr>
        <p:txBody>
          <a:bodyPr/>
          <a:lstStyle/>
          <a:p>
            <a:pPr algn="l"/>
            <a:r>
              <a:rPr lang="en-US" dirty="0"/>
              <a:t>Instantaneous Time Domain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EE004-5522-CDC4-2A91-CE5CD076ED84}"/>
              </a:ext>
            </a:extLst>
          </p:cNvPr>
          <p:cNvSpPr txBox="1"/>
          <p:nvPr/>
        </p:nvSpPr>
        <p:spPr>
          <a:xfrm>
            <a:off x="6613742" y="3645074"/>
            <a:ext cx="10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EFEFE0-3416-A3C0-784E-5A76F368EC81}"/>
              </a:ext>
            </a:extLst>
          </p:cNvPr>
          <p:cNvCxnSpPr/>
          <p:nvPr/>
        </p:nvCxnSpPr>
        <p:spPr>
          <a:xfrm>
            <a:off x="7315200" y="3832964"/>
            <a:ext cx="34070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F8BF1B-685F-7D98-6B20-A61F38FC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20" y="1838737"/>
            <a:ext cx="6731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chemeClr val="accent4"/>
                </a:solidFill>
              </a:rPr>
              <a:t>Instantaneous Feature </a:t>
            </a:r>
            <a:r>
              <a:rPr lang="en-US" dirty="0"/>
              <a:t>is a single value summarizing a particular feature value over one single frame (i.e., milliseconds) worth of audio.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60F10-4292-30EC-2D15-03EFA574FA77}"/>
              </a:ext>
            </a:extLst>
          </p:cNvPr>
          <p:cNvSpPr txBox="1"/>
          <p:nvPr/>
        </p:nvSpPr>
        <p:spPr>
          <a:xfrm>
            <a:off x="6613742" y="4357020"/>
            <a:ext cx="113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Feature </a:t>
            </a:r>
          </a:p>
          <a:p>
            <a:r>
              <a:rPr lang="en-US" dirty="0">
                <a:solidFill>
                  <a:schemeClr val="accent4"/>
                </a:solidFill>
              </a:rPr>
              <a:t>   value: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854FEC-18DC-531A-B63D-055644D7D941}"/>
              </a:ext>
            </a:extLst>
          </p:cNvPr>
          <p:cNvGrpSpPr/>
          <p:nvPr/>
        </p:nvGrpSpPr>
        <p:grpSpPr>
          <a:xfrm>
            <a:off x="7848600" y="2354892"/>
            <a:ext cx="681625" cy="2204582"/>
            <a:chOff x="7848600" y="2354892"/>
            <a:chExt cx="681625" cy="22045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67520-B4A1-4B1B-A50F-20D76AC79DB8}"/>
                </a:ext>
              </a:extLst>
            </p:cNvPr>
            <p:cNvSpPr/>
            <p:nvPr/>
          </p:nvSpPr>
          <p:spPr>
            <a:xfrm>
              <a:off x="7848600" y="2354892"/>
              <a:ext cx="681625" cy="103538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B2ED4C-B7FB-1FCC-C073-1D73D65E74BC}"/>
                </a:ext>
              </a:extLst>
            </p:cNvPr>
            <p:cNvCxnSpPr/>
            <p:nvPr/>
          </p:nvCxnSpPr>
          <p:spPr>
            <a:xfrm>
              <a:off x="8189412" y="3645074"/>
              <a:ext cx="0" cy="9144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5AE58A7-F563-31FD-E691-70A14A415E8F}"/>
              </a:ext>
            </a:extLst>
          </p:cNvPr>
          <p:cNvSpPr txBox="1"/>
          <p:nvPr/>
        </p:nvSpPr>
        <p:spPr>
          <a:xfrm>
            <a:off x="7938540" y="4619434"/>
            <a:ext cx="6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979175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E198-3117-89E8-B590-A395DA4C8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BCDF-0D15-4760-10E9-BB253C34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recall from your reading…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35DE7-7816-3C11-7918-3EAA678E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 descr="A graph of a waveform&#10;&#10;AI-generated content may be incorrect.">
            <a:extLst>
              <a:ext uri="{FF2B5EF4-FFF2-40B4-BE49-F238E27FC236}">
                <a16:creationId xmlns:a16="http://schemas.microsoft.com/office/drawing/2014/main" id="{9AF8A12F-547E-A022-876E-A867C653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71457"/>
          <a:stretch>
            <a:fillRect/>
          </a:stretch>
        </p:blipFill>
        <p:spPr>
          <a:xfrm>
            <a:off x="6443821" y="1945481"/>
            <a:ext cx="4637166" cy="169959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789E3B-D310-7BC7-C98E-AB4C80C8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7010400" cy="681037"/>
          </a:xfrm>
        </p:spPr>
        <p:txBody>
          <a:bodyPr/>
          <a:lstStyle/>
          <a:p>
            <a:pPr algn="l"/>
            <a:r>
              <a:rPr lang="en-US" dirty="0"/>
              <a:t>Instantaneous Time Domain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D01D-4904-4D98-A410-237E1EE6EE00}"/>
              </a:ext>
            </a:extLst>
          </p:cNvPr>
          <p:cNvSpPr txBox="1"/>
          <p:nvPr/>
        </p:nvSpPr>
        <p:spPr>
          <a:xfrm>
            <a:off x="6613742" y="3645074"/>
            <a:ext cx="10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46A883-B219-2697-4B8D-93BAAC10B917}"/>
              </a:ext>
            </a:extLst>
          </p:cNvPr>
          <p:cNvCxnSpPr/>
          <p:nvPr/>
        </p:nvCxnSpPr>
        <p:spPr>
          <a:xfrm>
            <a:off x="7315200" y="3832964"/>
            <a:ext cx="340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7CE7C1-5115-5973-DA43-3A4C1FA2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20" y="1838737"/>
            <a:ext cx="6731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chemeClr val="accent4"/>
                </a:solidFill>
              </a:rPr>
              <a:t>Instantaneous Feature </a:t>
            </a:r>
            <a:r>
              <a:rPr lang="en-US" dirty="0"/>
              <a:t>is a single value summarizing a particular feature value over one single frame (i.e., milliseconds) worth of audio.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00AA6-C27C-6425-0864-281B23A2A0D9}"/>
              </a:ext>
            </a:extLst>
          </p:cNvPr>
          <p:cNvSpPr txBox="1"/>
          <p:nvPr/>
        </p:nvSpPr>
        <p:spPr>
          <a:xfrm>
            <a:off x="6613742" y="4357020"/>
            <a:ext cx="113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Feature </a:t>
            </a:r>
          </a:p>
          <a:p>
            <a:r>
              <a:rPr lang="en-US" dirty="0">
                <a:solidFill>
                  <a:schemeClr val="accent4"/>
                </a:solidFill>
              </a:rPr>
              <a:t>   value: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A31D90-DDFD-08AD-1F51-A1C2895DCC3D}"/>
              </a:ext>
            </a:extLst>
          </p:cNvPr>
          <p:cNvGrpSpPr/>
          <p:nvPr/>
        </p:nvGrpSpPr>
        <p:grpSpPr>
          <a:xfrm>
            <a:off x="8448204" y="2354892"/>
            <a:ext cx="681625" cy="2204582"/>
            <a:chOff x="7848600" y="2354892"/>
            <a:chExt cx="681625" cy="22045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6CDFC-07D7-312B-8605-93A7C783494B}"/>
                </a:ext>
              </a:extLst>
            </p:cNvPr>
            <p:cNvSpPr/>
            <p:nvPr/>
          </p:nvSpPr>
          <p:spPr>
            <a:xfrm>
              <a:off x="7848600" y="2354892"/>
              <a:ext cx="681625" cy="103538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A0CEC6-C418-C7D2-B8A4-2FD45414E519}"/>
                </a:ext>
              </a:extLst>
            </p:cNvPr>
            <p:cNvCxnSpPr/>
            <p:nvPr/>
          </p:nvCxnSpPr>
          <p:spPr>
            <a:xfrm>
              <a:off x="8189412" y="3645074"/>
              <a:ext cx="0" cy="9144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4E768-AF6D-3773-A5C9-AC70E19820D9}"/>
              </a:ext>
            </a:extLst>
          </p:cNvPr>
          <p:cNvSpPr txBox="1"/>
          <p:nvPr/>
        </p:nvSpPr>
        <p:spPr>
          <a:xfrm>
            <a:off x="8532805" y="4629601"/>
            <a:ext cx="6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245710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40D6D-A628-7895-0DF0-5FFDA518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4F7-BFBE-CCC8-9B57-F2DF128D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recall from your reading…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799BB-EECA-357F-B850-BDE8B3E4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graph of a waveform&#10;&#10;AI-generated content may be incorrect.">
            <a:extLst>
              <a:ext uri="{FF2B5EF4-FFF2-40B4-BE49-F238E27FC236}">
                <a16:creationId xmlns:a16="http://schemas.microsoft.com/office/drawing/2014/main" id="{E97DA427-424D-B656-7EAC-F24A7ED2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71457"/>
          <a:stretch>
            <a:fillRect/>
          </a:stretch>
        </p:blipFill>
        <p:spPr>
          <a:xfrm>
            <a:off x="6443821" y="1945481"/>
            <a:ext cx="4637166" cy="1699593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7D8CDC-1854-7A6B-D886-637E2E89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7010400" cy="681037"/>
          </a:xfrm>
        </p:spPr>
        <p:txBody>
          <a:bodyPr/>
          <a:lstStyle/>
          <a:p>
            <a:pPr algn="l"/>
            <a:r>
              <a:rPr lang="en-US" dirty="0"/>
              <a:t>Instantaneous Time Domain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729F7-853E-4BD6-68FF-8AEA436BFC4C}"/>
              </a:ext>
            </a:extLst>
          </p:cNvPr>
          <p:cNvSpPr txBox="1"/>
          <p:nvPr/>
        </p:nvSpPr>
        <p:spPr>
          <a:xfrm>
            <a:off x="6613742" y="3645074"/>
            <a:ext cx="101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Time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62C8FC-682B-6F4A-0106-59702439018D}"/>
              </a:ext>
            </a:extLst>
          </p:cNvPr>
          <p:cNvCxnSpPr/>
          <p:nvPr/>
        </p:nvCxnSpPr>
        <p:spPr>
          <a:xfrm>
            <a:off x="7315200" y="3832964"/>
            <a:ext cx="3407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98F881C-1CC4-A837-F63D-54EE7A70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20" y="1838737"/>
            <a:ext cx="67318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>
                <a:solidFill>
                  <a:schemeClr val="accent4"/>
                </a:solidFill>
              </a:rPr>
              <a:t>Instantaneous Feature </a:t>
            </a:r>
            <a:r>
              <a:rPr lang="en-US" dirty="0"/>
              <a:t>is a single value summarizing a particular feature value over one single frame (i.e., milliseconds) worth of audio.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84911-F607-AA66-1C0E-44060993D0EE}"/>
              </a:ext>
            </a:extLst>
          </p:cNvPr>
          <p:cNvSpPr txBox="1"/>
          <p:nvPr/>
        </p:nvSpPr>
        <p:spPr>
          <a:xfrm>
            <a:off x="6613742" y="4357020"/>
            <a:ext cx="113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Feature </a:t>
            </a:r>
          </a:p>
          <a:p>
            <a:r>
              <a:rPr lang="en-US" dirty="0">
                <a:solidFill>
                  <a:schemeClr val="accent4"/>
                </a:solidFill>
              </a:rPr>
              <a:t>   value: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980F25-7BA1-11E8-6FE8-9FB6F3121C92}"/>
              </a:ext>
            </a:extLst>
          </p:cNvPr>
          <p:cNvGrpSpPr/>
          <p:nvPr/>
        </p:nvGrpSpPr>
        <p:grpSpPr>
          <a:xfrm>
            <a:off x="9047807" y="2354892"/>
            <a:ext cx="681625" cy="2204582"/>
            <a:chOff x="7848600" y="2354892"/>
            <a:chExt cx="681625" cy="22045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AFFDFB-6E27-27E6-A0B9-EDF61EF92D2A}"/>
                </a:ext>
              </a:extLst>
            </p:cNvPr>
            <p:cNvSpPr/>
            <p:nvPr/>
          </p:nvSpPr>
          <p:spPr>
            <a:xfrm>
              <a:off x="7848600" y="2354892"/>
              <a:ext cx="681625" cy="1035389"/>
            </a:xfrm>
            <a:prstGeom prst="rect">
              <a:avLst/>
            </a:prstGeom>
            <a:noFill/>
            <a:ln w="5715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F0FAAC1-BE60-5693-9570-D935ECB29C6E}"/>
                </a:ext>
              </a:extLst>
            </p:cNvPr>
            <p:cNvCxnSpPr/>
            <p:nvPr/>
          </p:nvCxnSpPr>
          <p:spPr>
            <a:xfrm>
              <a:off x="8189412" y="3645074"/>
              <a:ext cx="0" cy="914400"/>
            </a:xfrm>
            <a:prstGeom prst="straightConnector1">
              <a:avLst/>
            </a:prstGeom>
            <a:ln>
              <a:solidFill>
                <a:schemeClr val="accent4"/>
              </a:solidFill>
              <a:headEnd type="oval" w="med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A3827E-7818-D81F-16DA-9CD09BEA4E2D}"/>
              </a:ext>
            </a:extLst>
          </p:cNvPr>
          <p:cNvSpPr txBox="1"/>
          <p:nvPr/>
        </p:nvSpPr>
        <p:spPr>
          <a:xfrm>
            <a:off x="9086525" y="4562698"/>
            <a:ext cx="6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59475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_symbolic_audio" id="{A9474E27-5F1C-CC4D-940A-6E6E225D7E8F}" vid="{64BFA1BE-9B83-8F4F-89F2-EDE9A139FD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6529</TotalTime>
  <Words>970</Words>
  <Application>Microsoft Macintosh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Century Gothic</vt:lpstr>
      <vt:lpstr>Wingdings</vt:lpstr>
      <vt:lpstr>Office Theme</vt:lpstr>
      <vt:lpstr>  Computational Music Analysis:         Audio</vt:lpstr>
      <vt:lpstr>Feature Extraction</vt:lpstr>
      <vt:lpstr>Feature Extraction</vt:lpstr>
      <vt:lpstr>Feature Extraction</vt:lpstr>
      <vt:lpstr>Feature Extraction</vt:lpstr>
      <vt:lpstr>As you recall from your reading…</vt:lpstr>
      <vt:lpstr>As you recall from your reading…</vt:lpstr>
      <vt:lpstr>As you recall from your reading…</vt:lpstr>
      <vt:lpstr>As you recall from your reading…</vt:lpstr>
      <vt:lpstr>Three Time Domain Features</vt:lpstr>
      <vt:lpstr>Energy &amp; RMS</vt:lpstr>
      <vt:lpstr>Energy &amp; RMS</vt:lpstr>
      <vt:lpstr>Energy &amp; RMS</vt:lpstr>
      <vt:lpstr>Energy &amp; RMS</vt:lpstr>
      <vt:lpstr>Zero Crossing Rate (ZCR)</vt:lpstr>
      <vt:lpstr>Zero Crossing Rate (ZCR)</vt:lpstr>
      <vt:lpstr>Zero Crossing Rate (ZCR)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Arthur, Claire</dc:creator>
  <cp:lastModifiedBy>Arthur, Claire</cp:lastModifiedBy>
  <cp:revision>1</cp:revision>
  <dcterms:created xsi:type="dcterms:W3CDTF">2025-08-24T00:29:04Z</dcterms:created>
  <dcterms:modified xsi:type="dcterms:W3CDTF">2025-08-28T13:18:06Z</dcterms:modified>
</cp:coreProperties>
</file>