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5" r:id="rId3"/>
    <p:sldId id="26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6B9101-5ECD-4436-BDF7-E0D48752C32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A45C38F-1890-47F8-9CAE-30D27EDB879A}">
      <dgm:prSet phldrT="[Text]"/>
      <dgm:spPr/>
      <dgm:t>
        <a:bodyPr/>
        <a:lstStyle/>
        <a:p>
          <a:r>
            <a:rPr lang="en-US" dirty="0" smtClean="0"/>
            <a:t>PART-I</a:t>
          </a:r>
        </a:p>
        <a:p>
          <a:r>
            <a:rPr lang="en-US" dirty="0" smtClean="0"/>
            <a:t>Predict the probability of present or absence of Psychiatric disorder</a:t>
          </a:r>
          <a:endParaRPr lang="en-US" dirty="0"/>
        </a:p>
      </dgm:t>
    </dgm:pt>
    <dgm:pt modelId="{B487816F-2577-4DB9-A84B-D3CC440910D7}" type="parTrans" cxnId="{378A13A7-5609-496A-9E30-4679FF9E0C85}">
      <dgm:prSet/>
      <dgm:spPr/>
      <dgm:t>
        <a:bodyPr/>
        <a:lstStyle/>
        <a:p>
          <a:endParaRPr lang="en-US"/>
        </a:p>
      </dgm:t>
    </dgm:pt>
    <dgm:pt modelId="{D7769041-7D03-415C-AAC3-047C11077DA4}" type="sibTrans" cxnId="{378A13A7-5609-496A-9E30-4679FF9E0C85}">
      <dgm:prSet/>
      <dgm:spPr/>
      <dgm:t>
        <a:bodyPr/>
        <a:lstStyle/>
        <a:p>
          <a:endParaRPr lang="en-US"/>
        </a:p>
      </dgm:t>
    </dgm:pt>
    <dgm:pt modelId="{1D0814AA-9D8F-4E8F-85DA-455175AB0C88}">
      <dgm:prSet phldrT="[Text]"/>
      <dgm:spPr/>
      <dgm:t>
        <a:bodyPr/>
        <a:lstStyle/>
        <a:p>
          <a:r>
            <a:rPr lang="en-US" dirty="0" smtClean="0"/>
            <a:t>PART-II</a:t>
          </a:r>
        </a:p>
        <a:p>
          <a:r>
            <a:rPr lang="en-US" dirty="0" smtClean="0"/>
            <a:t>Predicting the present of EEG changes </a:t>
          </a:r>
          <a:endParaRPr lang="en-US" dirty="0"/>
        </a:p>
      </dgm:t>
    </dgm:pt>
    <dgm:pt modelId="{D2BFDB06-55E7-47DB-A66C-E9F87049E4BE}" type="parTrans" cxnId="{BC4FCA20-2C7E-49C7-9B1A-6683E5598429}">
      <dgm:prSet/>
      <dgm:spPr/>
      <dgm:t>
        <a:bodyPr/>
        <a:lstStyle/>
        <a:p>
          <a:endParaRPr lang="en-US"/>
        </a:p>
      </dgm:t>
    </dgm:pt>
    <dgm:pt modelId="{BE6F29CA-C2D6-443B-97FD-A54E8FCC5FD5}" type="sibTrans" cxnId="{BC4FCA20-2C7E-49C7-9B1A-6683E5598429}">
      <dgm:prSet/>
      <dgm:spPr/>
      <dgm:t>
        <a:bodyPr/>
        <a:lstStyle/>
        <a:p>
          <a:endParaRPr lang="en-US"/>
        </a:p>
      </dgm:t>
    </dgm:pt>
    <dgm:pt modelId="{6B3DD182-670A-4844-9D11-0B61B5228F2D}">
      <dgm:prSet phldrT="[Text]"/>
      <dgm:spPr/>
      <dgm:t>
        <a:bodyPr/>
        <a:lstStyle/>
        <a:p>
          <a:r>
            <a:rPr lang="en-US" dirty="0" smtClean="0"/>
            <a:t>PART-III</a:t>
          </a:r>
        </a:p>
        <a:p>
          <a:r>
            <a:rPr lang="en-US" dirty="0" smtClean="0"/>
            <a:t>Probability of patient commits suicides</a:t>
          </a:r>
          <a:endParaRPr lang="en-US" dirty="0"/>
        </a:p>
      </dgm:t>
    </dgm:pt>
    <dgm:pt modelId="{116F3187-6C95-4665-8CB0-93BB519E1F22}" type="parTrans" cxnId="{9CD030D8-3CFB-4233-8F96-1B2F3DF8ECBE}">
      <dgm:prSet/>
      <dgm:spPr/>
      <dgm:t>
        <a:bodyPr/>
        <a:lstStyle/>
        <a:p>
          <a:endParaRPr lang="en-US"/>
        </a:p>
      </dgm:t>
    </dgm:pt>
    <dgm:pt modelId="{3330DA60-852A-4ECC-BDEC-9D81DB64F2DE}" type="sibTrans" cxnId="{9CD030D8-3CFB-4233-8F96-1B2F3DF8ECBE}">
      <dgm:prSet/>
      <dgm:spPr/>
      <dgm:t>
        <a:bodyPr/>
        <a:lstStyle/>
        <a:p>
          <a:endParaRPr lang="en-US"/>
        </a:p>
      </dgm:t>
    </dgm:pt>
    <dgm:pt modelId="{2A248345-0F5B-4428-8B35-98E31CE0D1DC}" type="pres">
      <dgm:prSet presAssocID="{916B9101-5ECD-4436-BDF7-E0D48752C32B}" presName="CompostProcess" presStyleCnt="0">
        <dgm:presLayoutVars>
          <dgm:dir/>
          <dgm:resizeHandles val="exact"/>
        </dgm:presLayoutVars>
      </dgm:prSet>
      <dgm:spPr/>
    </dgm:pt>
    <dgm:pt modelId="{6B9A5FFE-E4C6-48E6-9D2B-0870C96C6844}" type="pres">
      <dgm:prSet presAssocID="{916B9101-5ECD-4436-BDF7-E0D48752C32B}" presName="arrow" presStyleLbl="bgShp" presStyleIdx="0" presStyleCnt="1"/>
      <dgm:spPr/>
    </dgm:pt>
    <dgm:pt modelId="{35976406-509B-47B4-92B5-3A3D5E93C85C}" type="pres">
      <dgm:prSet presAssocID="{916B9101-5ECD-4436-BDF7-E0D48752C32B}" presName="linearProcess" presStyleCnt="0"/>
      <dgm:spPr/>
    </dgm:pt>
    <dgm:pt modelId="{1162DFD4-3847-4B21-9945-77358A19028F}" type="pres">
      <dgm:prSet presAssocID="{EA45C38F-1890-47F8-9CAE-30D27EDB879A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CCEEC-2B08-480A-85FF-3B4834D9C065}" type="pres">
      <dgm:prSet presAssocID="{D7769041-7D03-415C-AAC3-047C11077DA4}" presName="sibTrans" presStyleCnt="0"/>
      <dgm:spPr/>
    </dgm:pt>
    <dgm:pt modelId="{F612D059-EEF8-4BA2-A340-A79962271ECD}" type="pres">
      <dgm:prSet presAssocID="{1D0814AA-9D8F-4E8F-85DA-455175AB0C8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85767-8417-4D72-858D-0D24DBD8CF22}" type="pres">
      <dgm:prSet presAssocID="{BE6F29CA-C2D6-443B-97FD-A54E8FCC5FD5}" presName="sibTrans" presStyleCnt="0"/>
      <dgm:spPr/>
    </dgm:pt>
    <dgm:pt modelId="{95830360-1D49-4F80-9BE4-99E9AFC6CADD}" type="pres">
      <dgm:prSet presAssocID="{6B3DD182-670A-4844-9D11-0B61B5228F2D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BE9C89BA-3FB8-4F7F-8787-A026BD3A5A2A}" type="presOf" srcId="{1D0814AA-9D8F-4E8F-85DA-455175AB0C88}" destId="{F612D059-EEF8-4BA2-A340-A79962271ECD}" srcOrd="0" destOrd="0" presId="urn:microsoft.com/office/officeart/2005/8/layout/hProcess9"/>
    <dgm:cxn modelId="{9CD030D8-3CFB-4233-8F96-1B2F3DF8ECBE}" srcId="{916B9101-5ECD-4436-BDF7-E0D48752C32B}" destId="{6B3DD182-670A-4844-9D11-0B61B5228F2D}" srcOrd="2" destOrd="0" parTransId="{116F3187-6C95-4665-8CB0-93BB519E1F22}" sibTransId="{3330DA60-852A-4ECC-BDEC-9D81DB64F2DE}"/>
    <dgm:cxn modelId="{378A13A7-5609-496A-9E30-4679FF9E0C85}" srcId="{916B9101-5ECD-4436-BDF7-E0D48752C32B}" destId="{EA45C38F-1890-47F8-9CAE-30D27EDB879A}" srcOrd="0" destOrd="0" parTransId="{B487816F-2577-4DB9-A84B-D3CC440910D7}" sibTransId="{D7769041-7D03-415C-AAC3-047C11077DA4}"/>
    <dgm:cxn modelId="{BC4FCA20-2C7E-49C7-9B1A-6683E5598429}" srcId="{916B9101-5ECD-4436-BDF7-E0D48752C32B}" destId="{1D0814AA-9D8F-4E8F-85DA-455175AB0C88}" srcOrd="1" destOrd="0" parTransId="{D2BFDB06-55E7-47DB-A66C-E9F87049E4BE}" sibTransId="{BE6F29CA-C2D6-443B-97FD-A54E8FCC5FD5}"/>
    <dgm:cxn modelId="{4680EDEF-2D8F-438E-B0BF-CB3EAA51B1C0}" type="presOf" srcId="{EA45C38F-1890-47F8-9CAE-30D27EDB879A}" destId="{1162DFD4-3847-4B21-9945-77358A19028F}" srcOrd="0" destOrd="0" presId="urn:microsoft.com/office/officeart/2005/8/layout/hProcess9"/>
    <dgm:cxn modelId="{C3D5F046-5469-4DF0-A219-3AD609B46A58}" type="presOf" srcId="{916B9101-5ECD-4436-BDF7-E0D48752C32B}" destId="{2A248345-0F5B-4428-8B35-98E31CE0D1DC}" srcOrd="0" destOrd="0" presId="urn:microsoft.com/office/officeart/2005/8/layout/hProcess9"/>
    <dgm:cxn modelId="{F17462AE-4926-43EF-9EC4-F5C932A60C2F}" type="presOf" srcId="{6B3DD182-670A-4844-9D11-0B61B5228F2D}" destId="{95830360-1D49-4F80-9BE4-99E9AFC6CADD}" srcOrd="0" destOrd="0" presId="urn:microsoft.com/office/officeart/2005/8/layout/hProcess9"/>
    <dgm:cxn modelId="{6CDF404D-8918-4D5D-AC04-161654388D05}" type="presParOf" srcId="{2A248345-0F5B-4428-8B35-98E31CE0D1DC}" destId="{6B9A5FFE-E4C6-48E6-9D2B-0870C96C6844}" srcOrd="0" destOrd="0" presId="urn:microsoft.com/office/officeart/2005/8/layout/hProcess9"/>
    <dgm:cxn modelId="{31E198D8-196D-464E-A2C3-875796B04518}" type="presParOf" srcId="{2A248345-0F5B-4428-8B35-98E31CE0D1DC}" destId="{35976406-509B-47B4-92B5-3A3D5E93C85C}" srcOrd="1" destOrd="0" presId="urn:microsoft.com/office/officeart/2005/8/layout/hProcess9"/>
    <dgm:cxn modelId="{A891002F-E7C3-4057-9258-05827552854C}" type="presParOf" srcId="{35976406-509B-47B4-92B5-3A3D5E93C85C}" destId="{1162DFD4-3847-4B21-9945-77358A19028F}" srcOrd="0" destOrd="0" presId="urn:microsoft.com/office/officeart/2005/8/layout/hProcess9"/>
    <dgm:cxn modelId="{8F1C5589-9B13-486D-BEE9-FE1EA7B65E32}" type="presParOf" srcId="{35976406-509B-47B4-92B5-3A3D5E93C85C}" destId="{C5ACCEEC-2B08-480A-85FF-3B4834D9C065}" srcOrd="1" destOrd="0" presId="urn:microsoft.com/office/officeart/2005/8/layout/hProcess9"/>
    <dgm:cxn modelId="{C190922B-4526-406B-8066-B61ACC6CD26C}" type="presParOf" srcId="{35976406-509B-47B4-92B5-3A3D5E93C85C}" destId="{F612D059-EEF8-4BA2-A340-A79962271ECD}" srcOrd="2" destOrd="0" presId="urn:microsoft.com/office/officeart/2005/8/layout/hProcess9"/>
    <dgm:cxn modelId="{013113C3-F36C-4F3C-9D8F-6EB3EB6A0EAE}" type="presParOf" srcId="{35976406-509B-47B4-92B5-3A3D5E93C85C}" destId="{7A585767-8417-4D72-858D-0D24DBD8CF22}" srcOrd="3" destOrd="0" presId="urn:microsoft.com/office/officeart/2005/8/layout/hProcess9"/>
    <dgm:cxn modelId="{B27B4CC5-EAE1-49E2-A25C-68883B1E753E}" type="presParOf" srcId="{35976406-509B-47B4-92B5-3A3D5E93C85C}" destId="{95830360-1D49-4F80-9BE4-99E9AFC6CADD}" srcOrd="4" destOrd="0" presId="urn:microsoft.com/office/officeart/2005/8/layout/hProcess9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461831/" TargetMode="External"/><Relationship Id="rId2" Type="http://schemas.openxmlformats.org/officeDocument/2006/relationships/hyperlink" Target="https://www.hindawi.com/journals/cin/2018/1943565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books/NBK20369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914400"/>
            <a:ext cx="9144000" cy="5029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 algn="ctr"/>
            <a:r>
              <a:rPr lang="en-US" sz="3600" dirty="0" smtClean="0"/>
              <a:t>Suicide prediction in </a:t>
            </a:r>
          </a:p>
          <a:p>
            <a:pPr marL="514350" indent="-514350" algn="ctr"/>
            <a:r>
              <a:rPr lang="en-US" sz="3600" dirty="0" smtClean="0"/>
              <a:t>Psychiatric Disorder Patients 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2133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4572000"/>
            <a:ext cx="9144000" cy="2286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914400"/>
            <a:ext cx="9144000" cy="5257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Psychotic disorders make patients hard to think clearly, make good judgments, respond emotionally, communicate effectively, understand reality, and behave appropriately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Psychiatric disorders are generally a loose set of symptoms. Consequently, analysis based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specific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symptoms and EEG pattern may yield more specific insights, and helps in diagnosis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chizophrenia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OCD, has lower frequencies (delta and theta , EEG waves) and decreases across higher frequencies (alpha, beta and gamma EEG waves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FDA approved higher theta/beta ratio as diagnostic marker for ADHD.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3977640"/>
          <a:ext cx="8382000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4191000"/>
              </a:tblGrid>
              <a:tr h="26376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of Psychiatry disease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Disorders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</a:tr>
              <a:tr h="26376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Substance-related disorders-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Alcohol abuse, Drug abuse </a:t>
                      </a:r>
                      <a:endParaRPr lang="en-US" sz="1400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Schizophrenia and other psychotic disorders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Delusional disorder,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Mood disorders</a:t>
                      </a:r>
                    </a:p>
                  </a:txBody>
                  <a:tcPr/>
                </a:tc>
              </a:tr>
              <a:tr h="4484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Mood disorders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Major depressive disorder, Bipolar disorder</a:t>
                      </a:r>
                    </a:p>
                  </a:txBody>
                  <a:tcPr/>
                </a:tc>
              </a:tr>
              <a:tr h="4484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Anxiety disorders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Generalized anxiety disorder, Social anxiety disorder,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ADHD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6211669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u="sng" dirty="0" smtClean="0">
                <a:hlinkClick r:id="rId2"/>
              </a:rPr>
              <a:t>https://www.hindawi.com/journals/cin/2018/1943565</a:t>
            </a:r>
            <a:r>
              <a:rPr lang="en-US" sz="900" u="sng" dirty="0" smtClean="0">
                <a:hlinkClick r:id="rId2"/>
              </a:rPr>
              <a:t>/</a:t>
            </a:r>
            <a:endParaRPr lang="en-US" sz="900" u="sng" dirty="0" smtClean="0"/>
          </a:p>
          <a:p>
            <a:r>
              <a:rPr lang="en-US" sz="900" u="sng" dirty="0" smtClean="0">
                <a:hlinkClick r:id="rId3"/>
              </a:rPr>
              <a:t>https://www.ncbi.nlm.nih.gov/pmc/articles/PMC5461831</a:t>
            </a:r>
            <a:r>
              <a:rPr lang="en-US" u="sng" dirty="0" smtClean="0">
                <a:hlinkClick r:id="rId3"/>
              </a:rPr>
              <a:t>/</a:t>
            </a:r>
            <a:endParaRPr lang="en-US" u="sng" dirty="0" smtClean="0"/>
          </a:p>
          <a:p>
            <a:r>
              <a:rPr lang="en-US" sz="900" u="sng" dirty="0" smtClean="0">
                <a:hlinkClick r:id="rId4"/>
              </a:rPr>
              <a:t>https://www.ncbi.nlm.nih.gov/books/NBK20369/</a:t>
            </a:r>
            <a:endParaRPr lang="en-US" sz="9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914400"/>
            <a:ext cx="9144000" cy="5257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228600" y="1041400"/>
          <a:ext cx="8610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" y="6400800"/>
            <a:ext cx="767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 used – All three are different datasets and they are taken from </a:t>
            </a:r>
            <a:r>
              <a:rPr lang="en-US" dirty="0" err="1" smtClean="0"/>
              <a:t>kaggale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371600" y="4572000"/>
            <a:ext cx="6477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Based </a:t>
            </a:r>
            <a:r>
              <a:rPr lang="en-US" dirty="0" smtClean="0"/>
              <a:t>on all the three </a:t>
            </a:r>
            <a:r>
              <a:rPr lang="en-US" dirty="0" smtClean="0"/>
              <a:t>parts of different model and applying weight for each output </a:t>
            </a:r>
            <a:r>
              <a:rPr lang="en-US" dirty="0" smtClean="0"/>
              <a:t>, it is possible </a:t>
            </a:r>
            <a:r>
              <a:rPr lang="en-US" dirty="0" smtClean="0"/>
              <a:t>to predict  suicide tendency in psychiatric patients. 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rot="1509781">
            <a:off x="1678575" y="4083361"/>
            <a:ext cx="9784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9106212">
            <a:off x="6402974" y="4104003"/>
            <a:ext cx="9784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5400000">
            <a:off x="4194338" y="4101244"/>
            <a:ext cx="440306" cy="162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6200" y="5638800"/>
            <a:ext cx="89916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/>
            <a:r>
              <a:rPr lang="en-US" dirty="0" smtClean="0"/>
              <a:t>Implications- This </a:t>
            </a:r>
            <a:r>
              <a:rPr lang="en-US" dirty="0" smtClean="0"/>
              <a:t>model helps in Psychiatric disorder screening and early prediction of tendency to commit suicide.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145</Words>
  <Application>Microsoft Office PowerPoint</Application>
  <PresentationFormat>On-screen Show (4:3)</PresentationFormat>
  <Paragraphs>40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13</cp:revision>
  <dcterms:created xsi:type="dcterms:W3CDTF">2006-08-16T00:00:00Z</dcterms:created>
  <dcterms:modified xsi:type="dcterms:W3CDTF">2019-03-31T06:41:41Z</dcterms:modified>
</cp:coreProperties>
</file>