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5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1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22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04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92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3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4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0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4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5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8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0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2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28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7050" y="990600"/>
            <a:ext cx="6057900" cy="307086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5080" algn="ctr">
              <a:lnSpc>
                <a:spcPct val="90000"/>
              </a:lnSpc>
              <a:spcBef>
                <a:spcPts val="745"/>
              </a:spcBef>
            </a:pPr>
            <a:r>
              <a:rPr sz="5400" b="1" spc="-5" dirty="0">
                <a:solidFill>
                  <a:srgbClr val="FFFFFF"/>
                </a:solidFill>
                <a:latin typeface="Gothic Uralic"/>
                <a:cs typeface="Gothic Uralic"/>
              </a:rPr>
              <a:t>FLOOD</a:t>
            </a:r>
            <a:r>
              <a:rPr sz="5400" b="1" spc="-3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5400" b="1" spc="-10" dirty="0">
                <a:solidFill>
                  <a:srgbClr val="FFFFFF"/>
                </a:solidFill>
                <a:latin typeface="Gothic Uralic"/>
                <a:cs typeface="Gothic Uralic"/>
              </a:rPr>
              <a:t>DETECTION  </a:t>
            </a:r>
            <a:r>
              <a:rPr sz="5400" b="1" dirty="0">
                <a:solidFill>
                  <a:srgbClr val="FFFFFF"/>
                </a:solidFill>
                <a:latin typeface="Gothic Uralic"/>
                <a:cs typeface="Gothic Uralic"/>
              </a:rPr>
              <a:t>AND PREVENTION  </a:t>
            </a:r>
            <a:r>
              <a:rPr sz="5400" b="1" spc="-5" dirty="0">
                <a:solidFill>
                  <a:srgbClr val="FFFFFF"/>
                </a:solidFill>
                <a:latin typeface="Gothic Uralic"/>
                <a:cs typeface="Gothic Uralic"/>
              </a:rPr>
              <a:t>USING HYDRAULIC  STRUCTURES</a:t>
            </a:r>
            <a:endParaRPr sz="5400" dirty="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14800" y="3962400"/>
            <a:ext cx="44113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92D050"/>
                </a:solidFill>
                <a:latin typeface="Gothic Uralic"/>
                <a:cs typeface="Gothic Uralic"/>
              </a:rPr>
              <a:t>INNOVATIVE </a:t>
            </a:r>
            <a:r>
              <a:rPr sz="2400" b="1" spc="-5" dirty="0">
                <a:solidFill>
                  <a:srgbClr val="92D050"/>
                </a:solidFill>
                <a:latin typeface="Gothic Uralic"/>
                <a:cs typeface="Gothic Uralic"/>
              </a:rPr>
              <a:t>PROJECT </a:t>
            </a:r>
            <a:endParaRPr sz="2400" dirty="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9581" y="5638291"/>
            <a:ext cx="3082290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ISHANK SINGH</a:t>
            </a:r>
            <a:r>
              <a:rPr sz="1800" spc="-10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(2K20/CE/72) </a:t>
            </a:r>
            <a:endParaRPr lang="en-US" sz="1800" spc="-5" dirty="0">
              <a:solidFill>
                <a:srgbClr val="FFFFFF"/>
              </a:solidFill>
              <a:latin typeface="Gothic Uralic"/>
              <a:cs typeface="Gothic Uralic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9242" y="837641"/>
            <a:ext cx="6309360" cy="1732914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04139" marR="6350" indent="-91440" algn="r">
              <a:lnSpc>
                <a:spcPts val="4320"/>
              </a:lnSpc>
              <a:spcBef>
                <a:spcPts val="640"/>
              </a:spcBef>
            </a:pPr>
            <a:r>
              <a:rPr spc="-10" dirty="0">
                <a:solidFill>
                  <a:srgbClr val="EB827D"/>
                </a:solidFill>
              </a:rPr>
              <a:t>RAISING </a:t>
            </a:r>
            <a:r>
              <a:rPr spc="-5" dirty="0">
                <a:solidFill>
                  <a:srgbClr val="EB827D"/>
                </a:solidFill>
              </a:rPr>
              <a:t>THE LEVEL</a:t>
            </a:r>
            <a:r>
              <a:rPr spc="25" dirty="0">
                <a:solidFill>
                  <a:srgbClr val="EB827D"/>
                </a:solidFill>
              </a:rPr>
              <a:t> </a:t>
            </a:r>
            <a:r>
              <a:rPr spc="-5" dirty="0">
                <a:solidFill>
                  <a:srgbClr val="EB827D"/>
                </a:solidFill>
              </a:rPr>
              <a:t>OF THE  PLATFORM USING</a:t>
            </a:r>
            <a:r>
              <a:rPr spc="-25" dirty="0">
                <a:solidFill>
                  <a:srgbClr val="EB827D"/>
                </a:solidFill>
              </a:rPr>
              <a:t> </a:t>
            </a:r>
            <a:r>
              <a:rPr spc="-10" dirty="0">
                <a:solidFill>
                  <a:srgbClr val="EB827D"/>
                </a:solidFill>
              </a:rPr>
              <a:t>SERVO-</a:t>
            </a:r>
          </a:p>
          <a:p>
            <a:pPr marR="5080" algn="r">
              <a:lnSpc>
                <a:spcPts val="4260"/>
              </a:lnSpc>
            </a:pPr>
            <a:r>
              <a:rPr spc="-5" dirty="0">
                <a:solidFill>
                  <a:srgbClr val="EB827D"/>
                </a:solidFill>
              </a:rPr>
              <a:t>MOTORS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3081019"/>
            <a:ext cx="10389870" cy="139573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0"/>
              </a:spcBef>
            </a:pP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When the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water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sensor </a:t>
            </a: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detects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water </a:t>
            </a: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critical point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Arduino board starts </a:t>
            </a: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rotating 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the servo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motor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which in turn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pushes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hydraulics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helps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screw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jack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22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rise.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  <a:spcBef>
                <a:spcPts val="690"/>
              </a:spcBef>
            </a:pP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level 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rise of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platform could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determined by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the user or the sensor ,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2200" spc="229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an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adequate height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would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prevent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the house </a:t>
            </a: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2200" spc="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flooding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9297" y="1049223"/>
            <a:ext cx="5328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solidFill>
                  <a:srgbClr val="EB827D"/>
                </a:solidFill>
                <a:latin typeface="Gothic Uralic"/>
                <a:cs typeface="Gothic Uralic"/>
              </a:rPr>
              <a:t>WORKING</a:t>
            </a:r>
            <a:r>
              <a:rPr b="1" spc="-15" dirty="0">
                <a:solidFill>
                  <a:srgbClr val="EB827D"/>
                </a:solidFill>
                <a:latin typeface="Gothic Uralic"/>
                <a:cs typeface="Gothic Uralic"/>
              </a:rPr>
              <a:t> </a:t>
            </a:r>
            <a:r>
              <a:rPr b="1" spc="-10" dirty="0">
                <a:solidFill>
                  <a:srgbClr val="EB827D"/>
                </a:solidFill>
                <a:latin typeface="Gothic Uralic"/>
                <a:cs typeface="Gothic Uralic"/>
              </a:rPr>
              <a:t>PROTOTYPE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9139" y="2840507"/>
            <a:ext cx="9000490" cy="1186815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4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Scenario</a:t>
            </a:r>
            <a:r>
              <a:rPr sz="2200" spc="-1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1</a:t>
            </a:r>
            <a:endParaRPr sz="2200">
              <a:latin typeface="Gothic Uralic"/>
              <a:cs typeface="Gothic Uralic"/>
            </a:endParaRPr>
          </a:p>
          <a:p>
            <a:pPr marL="12700" marR="5080">
              <a:lnSpc>
                <a:spcPts val="2380"/>
              </a:lnSpc>
              <a:spcBef>
                <a:spcPts val="1040"/>
              </a:spcBef>
            </a:pPr>
            <a:r>
              <a:rPr sz="2200" spc="-15" dirty="0">
                <a:solidFill>
                  <a:srgbClr val="FFFFFF"/>
                </a:solidFill>
                <a:latin typeface="Gothic Uralic"/>
                <a:cs typeface="Gothic Uralic"/>
              </a:rPr>
              <a:t>When </a:t>
            </a: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the water </a:t>
            </a:r>
            <a:r>
              <a:rPr sz="2200" dirty="0">
                <a:solidFill>
                  <a:srgbClr val="FFFFFF"/>
                </a:solidFill>
                <a:latin typeface="Gothic Uralic"/>
                <a:cs typeface="Gothic Uralic"/>
              </a:rPr>
              <a:t>level is </a:t>
            </a:r>
            <a:r>
              <a:rPr sz="2200" spc="-10" dirty="0">
                <a:solidFill>
                  <a:srgbClr val="FFFFFF"/>
                </a:solidFill>
                <a:latin typeface="Gothic Uralic"/>
                <a:cs typeface="Gothic Uralic"/>
              </a:rPr>
              <a:t>low </a:t>
            </a: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, </a:t>
            </a:r>
            <a:r>
              <a:rPr sz="2200" spc="-10" dirty="0">
                <a:solidFill>
                  <a:srgbClr val="FFFFFF"/>
                </a:solidFill>
                <a:latin typeface="Gothic Uralic"/>
                <a:cs typeface="Gothic Uralic"/>
              </a:rPr>
              <a:t>The </a:t>
            </a: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display </a:t>
            </a:r>
            <a:r>
              <a:rPr sz="2200" spc="-10" dirty="0">
                <a:solidFill>
                  <a:srgbClr val="FFFFFF"/>
                </a:solidFill>
                <a:latin typeface="Gothic Uralic"/>
                <a:cs typeface="Gothic Uralic"/>
              </a:rPr>
              <a:t>just </a:t>
            </a: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reads the water </a:t>
            </a:r>
            <a:r>
              <a:rPr sz="2200" dirty="0">
                <a:solidFill>
                  <a:srgbClr val="FFFFFF"/>
                </a:solidFill>
                <a:latin typeface="Gothic Uralic"/>
                <a:cs typeface="Gothic Uralic"/>
              </a:rPr>
              <a:t>level </a:t>
            </a: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,  BUZZERS </a:t>
            </a:r>
            <a:r>
              <a:rPr sz="2200" spc="-10" dirty="0">
                <a:solidFill>
                  <a:srgbClr val="FFFFFF"/>
                </a:solidFill>
                <a:latin typeface="Gothic Uralic"/>
                <a:cs typeface="Gothic Uralic"/>
              </a:rPr>
              <a:t>OFF </a:t>
            </a: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, platform not raised</a:t>
            </a:r>
            <a:r>
              <a:rPr sz="2200" spc="1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othic Uralic"/>
                <a:cs typeface="Gothic Uralic"/>
              </a:rPr>
              <a:t>yet</a:t>
            </a:r>
            <a:endParaRPr sz="22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48750" y="1052575"/>
            <a:ext cx="23774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</a:t>
            </a:r>
            <a:r>
              <a:rPr spc="-55" dirty="0"/>
              <a:t> </a:t>
            </a:r>
            <a:r>
              <a:rPr spc="-10" dirty="0"/>
              <a:t>SETUP</a:t>
            </a:r>
          </a:p>
        </p:txBody>
      </p:sp>
      <p:sp>
        <p:nvSpPr>
          <p:cNvPr id="3" name="object 3"/>
          <p:cNvSpPr/>
          <p:nvPr/>
        </p:nvSpPr>
        <p:spPr>
          <a:xfrm>
            <a:off x="2831592" y="1961388"/>
            <a:ext cx="6528816" cy="4131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1730" marR="5080" algn="r">
              <a:lnSpc>
                <a:spcPts val="4560"/>
              </a:lnSpc>
              <a:spcBef>
                <a:spcPts val="95"/>
              </a:spcBef>
            </a:pPr>
            <a:r>
              <a:rPr spc="-5" dirty="0"/>
              <a:t>LOW WATER LEVEL , PLATFORM</a:t>
            </a:r>
            <a:r>
              <a:rPr spc="65" dirty="0"/>
              <a:t> </a:t>
            </a:r>
            <a:r>
              <a:rPr spc="-5" dirty="0"/>
              <a:t>AT</a:t>
            </a:r>
          </a:p>
          <a:p>
            <a:pPr marL="2411730" marR="10160" algn="r">
              <a:lnSpc>
                <a:spcPts val="4560"/>
              </a:lnSpc>
            </a:pPr>
            <a:r>
              <a:rPr spc="-5" dirty="0"/>
              <a:t>L</a:t>
            </a:r>
            <a:r>
              <a:rPr dirty="0"/>
              <a:t>E</a:t>
            </a:r>
            <a:r>
              <a:rPr spc="-10" dirty="0"/>
              <a:t>V</a:t>
            </a:r>
            <a:r>
              <a:rPr dirty="0"/>
              <a:t>E</a:t>
            </a:r>
            <a:r>
              <a:rPr spc="-5" dirty="0"/>
              <a:t>L</a:t>
            </a:r>
          </a:p>
        </p:txBody>
      </p:sp>
      <p:sp>
        <p:nvSpPr>
          <p:cNvPr id="3" name="object 3"/>
          <p:cNvSpPr/>
          <p:nvPr/>
        </p:nvSpPr>
        <p:spPr>
          <a:xfrm>
            <a:off x="3846576" y="2589276"/>
            <a:ext cx="4498847" cy="3806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79407" y="2625851"/>
            <a:ext cx="2124455" cy="3770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9936" y="2589276"/>
            <a:ext cx="2962656" cy="3713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6763384" marR="5080" indent="97155">
              <a:lnSpc>
                <a:spcPts val="4320"/>
              </a:lnSpc>
              <a:spcBef>
                <a:spcPts val="640"/>
              </a:spcBef>
            </a:pPr>
            <a:r>
              <a:rPr spc="-10" dirty="0"/>
              <a:t>HYDRAULICS </a:t>
            </a:r>
            <a:r>
              <a:rPr spc="-5" dirty="0"/>
              <a:t>AT  MEAN</a:t>
            </a:r>
            <a:r>
              <a:rPr spc="-70" dirty="0"/>
              <a:t> </a:t>
            </a:r>
            <a:r>
              <a:rPr spc="-5" dirty="0"/>
              <a:t>POSITION</a:t>
            </a:r>
          </a:p>
        </p:txBody>
      </p:sp>
      <p:sp>
        <p:nvSpPr>
          <p:cNvPr id="3" name="object 3"/>
          <p:cNvSpPr/>
          <p:nvPr/>
        </p:nvSpPr>
        <p:spPr>
          <a:xfrm>
            <a:off x="580644" y="262127"/>
            <a:ext cx="4629911" cy="617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2319" y="778255"/>
            <a:ext cx="7605395" cy="1183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4560"/>
              </a:lnSpc>
              <a:spcBef>
                <a:spcPts val="95"/>
              </a:spcBef>
              <a:tabLst>
                <a:tab pos="4989830" algn="l"/>
              </a:tabLst>
            </a:pPr>
            <a:r>
              <a:rPr spc="-10" dirty="0"/>
              <a:t>HI</a:t>
            </a:r>
            <a:r>
              <a:rPr spc="-20" dirty="0"/>
              <a:t>G</a:t>
            </a:r>
            <a:r>
              <a:rPr spc="-5" dirty="0"/>
              <a:t>H</a:t>
            </a:r>
            <a:r>
              <a:rPr spc="30" dirty="0"/>
              <a:t> </a:t>
            </a:r>
            <a:r>
              <a:rPr spc="-5" dirty="0"/>
              <a:t>WATER</a:t>
            </a:r>
            <a:r>
              <a:rPr spc="10" dirty="0"/>
              <a:t> </a:t>
            </a:r>
            <a:r>
              <a:rPr spc="-5" dirty="0"/>
              <a:t>LEV</a:t>
            </a:r>
            <a:r>
              <a:rPr spc="5" dirty="0"/>
              <a:t>E</a:t>
            </a:r>
            <a:r>
              <a:rPr spc="-5" dirty="0"/>
              <a:t>L</a:t>
            </a:r>
            <a:r>
              <a:rPr spc="15" dirty="0"/>
              <a:t> </a:t>
            </a:r>
            <a:r>
              <a:rPr spc="-5" dirty="0"/>
              <a:t>,</a:t>
            </a:r>
            <a:r>
              <a:rPr dirty="0"/>
              <a:t>	</a:t>
            </a:r>
            <a:r>
              <a:rPr spc="-5" dirty="0"/>
              <a:t>PLATFORM</a:t>
            </a:r>
          </a:p>
          <a:p>
            <a:pPr marR="6985" algn="r">
              <a:lnSpc>
                <a:spcPts val="4560"/>
              </a:lnSpc>
            </a:pPr>
            <a:r>
              <a:rPr spc="-10" dirty="0"/>
              <a:t>HEIGHT</a:t>
            </a:r>
            <a:r>
              <a:rPr spc="-35" dirty="0"/>
              <a:t> </a:t>
            </a:r>
            <a:r>
              <a:rPr spc="-10" dirty="0"/>
              <a:t>INCREASED</a:t>
            </a:r>
          </a:p>
        </p:txBody>
      </p:sp>
      <p:sp>
        <p:nvSpPr>
          <p:cNvPr id="3" name="object 3"/>
          <p:cNvSpPr/>
          <p:nvPr/>
        </p:nvSpPr>
        <p:spPr>
          <a:xfrm>
            <a:off x="313943" y="2209800"/>
            <a:ext cx="3681983" cy="4352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21123" y="2101595"/>
            <a:ext cx="3349752" cy="4460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96071" y="2057400"/>
            <a:ext cx="3337560" cy="44439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03542" y="592328"/>
            <a:ext cx="4424680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indent="154940" algn="just">
              <a:lnSpc>
                <a:spcPts val="3890"/>
              </a:lnSpc>
              <a:spcBef>
                <a:spcPts val="585"/>
              </a:spcBef>
            </a:pPr>
            <a:r>
              <a:rPr sz="3600" dirty="0"/>
              <a:t>PLATFORM </a:t>
            </a:r>
            <a:r>
              <a:rPr sz="3600" spc="-5" dirty="0"/>
              <a:t>RAISED</a:t>
            </a:r>
            <a:r>
              <a:rPr sz="3600" spc="-85" dirty="0"/>
              <a:t> </a:t>
            </a:r>
            <a:r>
              <a:rPr sz="3600" spc="-5" dirty="0"/>
              <a:t>,  HYDRAULICS ARE</a:t>
            </a:r>
            <a:r>
              <a:rPr sz="3600" spc="-90" dirty="0"/>
              <a:t> </a:t>
            </a:r>
            <a:r>
              <a:rPr sz="3600" spc="-5" dirty="0"/>
              <a:t>AT  EXTENDED</a:t>
            </a:r>
            <a:r>
              <a:rPr sz="3600" spc="-95" dirty="0"/>
              <a:t> </a:t>
            </a:r>
            <a:r>
              <a:rPr sz="3600" dirty="0"/>
              <a:t>POSITION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056132" y="614172"/>
            <a:ext cx="4223004" cy="5629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6590" y="347929"/>
            <a:ext cx="6256020" cy="1068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105"/>
              </a:lnSpc>
              <a:spcBef>
                <a:spcPts val="100"/>
              </a:spcBef>
            </a:pPr>
            <a:r>
              <a:rPr sz="3600" dirty="0"/>
              <a:t>ALERT MESSAGE </a:t>
            </a:r>
            <a:r>
              <a:rPr sz="3600" spc="-5" dirty="0"/>
              <a:t>SENT </a:t>
            </a:r>
            <a:r>
              <a:rPr sz="3600" dirty="0"/>
              <a:t>TO</a:t>
            </a:r>
            <a:r>
              <a:rPr sz="3600" spc="-80" dirty="0"/>
              <a:t> </a:t>
            </a:r>
            <a:r>
              <a:rPr sz="3600" dirty="0"/>
              <a:t>THE</a:t>
            </a:r>
            <a:endParaRPr sz="3600"/>
          </a:p>
          <a:p>
            <a:pPr marR="8890" algn="r">
              <a:lnSpc>
                <a:spcPts val="4105"/>
              </a:lnSpc>
            </a:pPr>
            <a:r>
              <a:rPr sz="3600" spc="-5" dirty="0"/>
              <a:t>U</a:t>
            </a:r>
            <a:r>
              <a:rPr sz="3600" spc="-15" dirty="0"/>
              <a:t>S</a:t>
            </a:r>
            <a:r>
              <a:rPr sz="3600" spc="-5" dirty="0"/>
              <a:t>ER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143755" y="1103375"/>
            <a:ext cx="3904488" cy="5324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1999" cy="68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1999" cy="14417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7552943" cy="68579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39455" y="848613"/>
            <a:ext cx="2632710" cy="954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654"/>
              </a:lnSpc>
              <a:spcBef>
                <a:spcPts val="105"/>
              </a:spcBef>
            </a:pPr>
            <a:r>
              <a:rPr sz="3200" spc="-5" dirty="0"/>
              <a:t>IDEA FOR</a:t>
            </a:r>
            <a:r>
              <a:rPr sz="3200" spc="-65" dirty="0"/>
              <a:t> </a:t>
            </a:r>
            <a:r>
              <a:rPr sz="3200" dirty="0"/>
              <a:t>THE</a:t>
            </a:r>
            <a:endParaRPr sz="3200"/>
          </a:p>
          <a:p>
            <a:pPr marL="46355">
              <a:lnSpc>
                <a:spcPts val="3654"/>
              </a:lnSpc>
            </a:pPr>
            <a:r>
              <a:rPr sz="3200" b="1" dirty="0">
                <a:solidFill>
                  <a:srgbClr val="FF0000"/>
                </a:solidFill>
                <a:latin typeface="Gothic Uralic"/>
                <a:cs typeface="Gothic Uralic"/>
              </a:rPr>
              <a:t>INNOVATION</a:t>
            </a:r>
            <a:endParaRPr sz="3200">
              <a:latin typeface="Gothic Uralic"/>
              <a:cs typeface="Gothic Ural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57783" y="303275"/>
            <a:ext cx="6606540" cy="6301740"/>
            <a:chOff x="557783" y="303275"/>
            <a:chExt cx="6606540" cy="6301740"/>
          </a:xfrm>
        </p:grpSpPr>
        <p:sp>
          <p:nvSpPr>
            <p:cNvPr id="8" name="object 8"/>
            <p:cNvSpPr/>
            <p:nvPr/>
          </p:nvSpPr>
          <p:spPr>
            <a:xfrm>
              <a:off x="557783" y="4590287"/>
              <a:ext cx="3086100" cy="20147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5883" y="303275"/>
              <a:ext cx="2997707" cy="213969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73423" y="2548127"/>
              <a:ext cx="3390900" cy="19065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835645" y="1883791"/>
            <a:ext cx="4057650" cy="4297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33350">
              <a:lnSpc>
                <a:spcPct val="100000"/>
              </a:lnSpc>
              <a:spcBef>
                <a:spcPts val="105"/>
              </a:spcBef>
            </a:pPr>
            <a:r>
              <a:rPr sz="2000" i="1" spc="-5" dirty="0">
                <a:solidFill>
                  <a:srgbClr val="E9E9E9"/>
                </a:solidFill>
                <a:latin typeface="Carlito"/>
                <a:cs typeface="Carlito"/>
              </a:rPr>
              <a:t>Stilt houses are residential structures  raised </a:t>
            </a:r>
            <a:r>
              <a:rPr sz="2000" i="1" dirty="0">
                <a:solidFill>
                  <a:srgbClr val="E9E9E9"/>
                </a:solidFill>
                <a:latin typeface="Carlito"/>
                <a:cs typeface="Carlito"/>
              </a:rPr>
              <a:t>on an </a:t>
            </a:r>
            <a:r>
              <a:rPr sz="2000" i="1" spc="-5" dirty="0">
                <a:solidFill>
                  <a:srgbClr val="E9E9E9"/>
                </a:solidFill>
                <a:latin typeface="Carlito"/>
                <a:cs typeface="Carlito"/>
              </a:rPr>
              <a:t>elevated platform. These  are most popular </a:t>
            </a:r>
            <a:r>
              <a:rPr sz="2000" i="1" dirty="0">
                <a:solidFill>
                  <a:srgbClr val="E9E9E9"/>
                </a:solidFill>
                <a:latin typeface="Carlito"/>
                <a:cs typeface="Carlito"/>
              </a:rPr>
              <a:t>in </a:t>
            </a:r>
            <a:r>
              <a:rPr sz="2000" i="1" spc="-5" dirty="0">
                <a:solidFill>
                  <a:srgbClr val="E9E9E9"/>
                </a:solidFill>
                <a:latin typeface="Carlito"/>
                <a:cs typeface="Carlito"/>
              </a:rPr>
              <a:t>environmentally-  sensitive </a:t>
            </a:r>
            <a:r>
              <a:rPr sz="2000" i="1" dirty="0">
                <a:solidFill>
                  <a:srgbClr val="E9E9E9"/>
                </a:solidFill>
                <a:latin typeface="Carlito"/>
                <a:cs typeface="Carlito"/>
              </a:rPr>
              <a:t>regions. </a:t>
            </a:r>
            <a:r>
              <a:rPr sz="2000" i="1" spc="-10" dirty="0">
                <a:solidFill>
                  <a:srgbClr val="E9E9E9"/>
                </a:solidFill>
                <a:latin typeface="Carlito"/>
                <a:cs typeface="Carlito"/>
              </a:rPr>
              <a:t>Read </a:t>
            </a:r>
            <a:r>
              <a:rPr sz="2000" i="1" spc="-5" dirty="0">
                <a:solidFill>
                  <a:srgbClr val="E9E9E9"/>
                </a:solidFill>
                <a:latin typeface="Carlito"/>
                <a:cs typeface="Carlito"/>
              </a:rPr>
              <a:t>on </a:t>
            </a:r>
            <a:r>
              <a:rPr sz="2000" i="1" spc="-15" dirty="0">
                <a:solidFill>
                  <a:srgbClr val="E9E9E9"/>
                </a:solidFill>
                <a:latin typeface="Carlito"/>
                <a:cs typeface="Carlito"/>
              </a:rPr>
              <a:t>to </a:t>
            </a:r>
            <a:r>
              <a:rPr sz="2000" i="1" spc="-5" dirty="0">
                <a:solidFill>
                  <a:srgbClr val="E9E9E9"/>
                </a:solidFill>
                <a:latin typeface="Carlito"/>
                <a:cs typeface="Carlito"/>
              </a:rPr>
              <a:t>learn  more about </a:t>
            </a:r>
            <a:r>
              <a:rPr sz="2000" i="1" dirty="0">
                <a:solidFill>
                  <a:srgbClr val="E9E9E9"/>
                </a:solidFill>
                <a:latin typeface="Carlito"/>
                <a:cs typeface="Carlito"/>
              </a:rPr>
              <a:t>the </a:t>
            </a:r>
            <a:r>
              <a:rPr sz="2000" i="1" spc="-5" dirty="0">
                <a:solidFill>
                  <a:srgbClr val="E9E9E9"/>
                </a:solidFill>
                <a:latin typeface="Carlito"/>
                <a:cs typeface="Carlito"/>
              </a:rPr>
              <a:t>structure </a:t>
            </a:r>
            <a:r>
              <a:rPr sz="2000" i="1" dirty="0">
                <a:solidFill>
                  <a:srgbClr val="E9E9E9"/>
                </a:solidFill>
                <a:latin typeface="Carlito"/>
                <a:cs typeface="Carlito"/>
              </a:rPr>
              <a:t>of </a:t>
            </a:r>
            <a:r>
              <a:rPr sz="2000" i="1" spc="-10" dirty="0">
                <a:solidFill>
                  <a:srgbClr val="E9E9E9"/>
                </a:solidFill>
                <a:latin typeface="Carlito"/>
                <a:cs typeface="Carlito"/>
              </a:rPr>
              <a:t>stilt  </a:t>
            </a:r>
            <a:r>
              <a:rPr sz="2000" i="1" spc="-5" dirty="0">
                <a:solidFill>
                  <a:srgbClr val="E9E9E9"/>
                </a:solidFill>
                <a:latin typeface="Carlito"/>
                <a:cs typeface="Carlito"/>
              </a:rPr>
              <a:t>homes, </a:t>
            </a:r>
            <a:r>
              <a:rPr sz="2000" i="1" dirty="0">
                <a:solidFill>
                  <a:srgbClr val="E9E9E9"/>
                </a:solidFill>
                <a:latin typeface="Carlito"/>
                <a:cs typeface="Carlito"/>
              </a:rPr>
              <a:t>its </a:t>
            </a:r>
            <a:r>
              <a:rPr sz="2000" i="1" spc="-5" dirty="0">
                <a:solidFill>
                  <a:srgbClr val="E9E9E9"/>
                </a:solidFill>
                <a:latin typeface="Carlito"/>
                <a:cs typeface="Carlito"/>
              </a:rPr>
              <a:t>popularity across </a:t>
            </a:r>
            <a:r>
              <a:rPr sz="2000" i="1" dirty="0">
                <a:solidFill>
                  <a:srgbClr val="E9E9E9"/>
                </a:solidFill>
                <a:latin typeface="Carlito"/>
                <a:cs typeface="Carlito"/>
              </a:rPr>
              <a:t>the </a:t>
            </a:r>
            <a:r>
              <a:rPr sz="2000" i="1" spc="-5" dirty="0">
                <a:solidFill>
                  <a:srgbClr val="E9E9E9"/>
                </a:solidFill>
                <a:latin typeface="Carlito"/>
                <a:cs typeface="Carlito"/>
              </a:rPr>
              <a:t>world  </a:t>
            </a:r>
            <a:r>
              <a:rPr sz="2000" i="1" dirty="0">
                <a:solidFill>
                  <a:srgbClr val="E9E9E9"/>
                </a:solidFill>
                <a:latin typeface="Carlito"/>
                <a:cs typeface="Carlito"/>
              </a:rPr>
              <a:t>and</a:t>
            </a:r>
            <a:r>
              <a:rPr sz="2000" i="1" spc="-25" dirty="0">
                <a:solidFill>
                  <a:srgbClr val="E9E9E9"/>
                </a:solidFill>
                <a:latin typeface="Carlito"/>
                <a:cs typeface="Carlito"/>
              </a:rPr>
              <a:t> </a:t>
            </a:r>
            <a:r>
              <a:rPr sz="2000" i="1" dirty="0">
                <a:solidFill>
                  <a:srgbClr val="E9E9E9"/>
                </a:solidFill>
                <a:latin typeface="Carlito"/>
                <a:cs typeface="Carlito"/>
              </a:rPr>
              <a:t>more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100200"/>
              </a:lnSpc>
            </a:pPr>
            <a:r>
              <a:rPr sz="2000" spc="-10" dirty="0">
                <a:solidFill>
                  <a:srgbClr val="E9E9E9"/>
                </a:solidFill>
                <a:latin typeface="Carlito"/>
                <a:cs typeface="Carlito"/>
              </a:rPr>
              <a:t>Most </a:t>
            </a:r>
            <a:r>
              <a:rPr sz="2000" spc="-5" dirty="0">
                <a:solidFill>
                  <a:srgbClr val="E9E9E9"/>
                </a:solidFill>
                <a:latin typeface="Carlito"/>
                <a:cs typeface="Carlito"/>
              </a:rPr>
              <a:t>commonly built </a:t>
            </a:r>
            <a:r>
              <a:rPr sz="2000" dirty="0">
                <a:solidFill>
                  <a:srgbClr val="E9E9E9"/>
                </a:solidFill>
                <a:latin typeface="Carlito"/>
                <a:cs typeface="Carlito"/>
              </a:rPr>
              <a:t>in places </a:t>
            </a:r>
            <a:r>
              <a:rPr sz="2000" spc="-5" dirty="0">
                <a:solidFill>
                  <a:srgbClr val="E9E9E9"/>
                </a:solidFill>
                <a:latin typeface="Carlito"/>
                <a:cs typeface="Carlito"/>
              </a:rPr>
              <a:t>that </a:t>
            </a:r>
            <a:r>
              <a:rPr sz="2000" spc="-10" dirty="0">
                <a:solidFill>
                  <a:srgbClr val="E9E9E9"/>
                </a:solidFill>
                <a:latin typeface="Carlito"/>
                <a:cs typeface="Carlito"/>
              </a:rPr>
              <a:t>are  prone </a:t>
            </a:r>
            <a:r>
              <a:rPr sz="2000" spc="-15" dirty="0">
                <a:solidFill>
                  <a:srgbClr val="E9E9E9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E9E9E9"/>
                </a:solidFill>
                <a:latin typeface="Carlito"/>
                <a:cs typeface="Carlito"/>
              </a:rPr>
              <a:t>flooding, </a:t>
            </a:r>
            <a:r>
              <a:rPr sz="2000" spc="-10" dirty="0">
                <a:solidFill>
                  <a:srgbClr val="E9E9E9"/>
                </a:solidFill>
                <a:latin typeface="Carlito"/>
                <a:cs typeface="Carlito"/>
              </a:rPr>
              <a:t>stilt </a:t>
            </a:r>
            <a:r>
              <a:rPr sz="2000" spc="-5" dirty="0">
                <a:solidFill>
                  <a:srgbClr val="E9E9E9"/>
                </a:solidFill>
                <a:latin typeface="Carlito"/>
                <a:cs typeface="Carlito"/>
              </a:rPr>
              <a:t>houses </a:t>
            </a:r>
            <a:r>
              <a:rPr sz="2000" spc="-10" dirty="0">
                <a:solidFill>
                  <a:srgbClr val="E9E9E9"/>
                </a:solidFill>
                <a:latin typeface="Carlito"/>
                <a:cs typeface="Carlito"/>
              </a:rPr>
              <a:t>are  raised </a:t>
            </a:r>
            <a:r>
              <a:rPr sz="2000" spc="-5" dirty="0">
                <a:solidFill>
                  <a:srgbClr val="E9E9E9"/>
                </a:solidFill>
                <a:latin typeface="Carlito"/>
                <a:cs typeface="Carlito"/>
              </a:rPr>
              <a:t>on </a:t>
            </a:r>
            <a:r>
              <a:rPr sz="2000" spc="-10" dirty="0">
                <a:solidFill>
                  <a:srgbClr val="E9E9E9"/>
                </a:solidFill>
                <a:latin typeface="Carlito"/>
                <a:cs typeface="Carlito"/>
              </a:rPr>
              <a:t>stilts </a:t>
            </a:r>
            <a:r>
              <a:rPr sz="2000" dirty="0">
                <a:solidFill>
                  <a:srgbClr val="E9E9E9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E9E9E9"/>
                </a:solidFill>
                <a:latin typeface="Carlito"/>
                <a:cs typeface="Carlito"/>
              </a:rPr>
              <a:t>are </a:t>
            </a:r>
            <a:r>
              <a:rPr sz="2000" dirty="0">
                <a:solidFill>
                  <a:srgbClr val="E9E9E9"/>
                </a:solidFill>
                <a:latin typeface="Carlito"/>
                <a:cs typeface="Carlito"/>
              </a:rPr>
              <a:t>higher than a  </a:t>
            </a:r>
            <a:r>
              <a:rPr sz="2000" spc="-5" dirty="0">
                <a:solidFill>
                  <a:srgbClr val="E9E9E9"/>
                </a:solidFill>
                <a:latin typeface="Carlito"/>
                <a:cs typeface="Carlito"/>
              </a:rPr>
              <a:t>regular house. Regular homes </a:t>
            </a:r>
            <a:r>
              <a:rPr sz="2000" spc="-10" dirty="0">
                <a:solidFill>
                  <a:srgbClr val="E9E9E9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E9E9E9"/>
                </a:solidFill>
                <a:latin typeface="Carlito"/>
                <a:cs typeface="Carlito"/>
              </a:rPr>
              <a:t>built  </a:t>
            </a:r>
            <a:r>
              <a:rPr sz="2000" dirty="0">
                <a:solidFill>
                  <a:srgbClr val="E9E9E9"/>
                </a:solidFill>
                <a:latin typeface="Carlito"/>
                <a:cs typeface="Carlito"/>
              </a:rPr>
              <a:t>on land </a:t>
            </a:r>
            <a:r>
              <a:rPr sz="2000" spc="-5" dirty="0">
                <a:solidFill>
                  <a:srgbClr val="E9E9E9"/>
                </a:solidFill>
                <a:latin typeface="Carlito"/>
                <a:cs typeface="Carlito"/>
              </a:rPr>
              <a:t>but </a:t>
            </a:r>
            <a:r>
              <a:rPr sz="2000" spc="-10" dirty="0">
                <a:solidFill>
                  <a:srgbClr val="E9E9E9"/>
                </a:solidFill>
                <a:latin typeface="Carlito"/>
                <a:cs typeface="Carlito"/>
              </a:rPr>
              <a:t>stilt </a:t>
            </a:r>
            <a:r>
              <a:rPr sz="2000" spc="-5" dirty="0">
                <a:solidFill>
                  <a:srgbClr val="E9E9E9"/>
                </a:solidFill>
                <a:latin typeface="Carlito"/>
                <a:cs typeface="Carlito"/>
              </a:rPr>
              <a:t>houses use </a:t>
            </a:r>
            <a:r>
              <a:rPr sz="2000" spc="-15" dirty="0">
                <a:solidFill>
                  <a:srgbClr val="E9E9E9"/>
                </a:solidFill>
                <a:latin typeface="Carlito"/>
                <a:cs typeface="Carlito"/>
              </a:rPr>
              <a:t>strong  </a:t>
            </a:r>
            <a:r>
              <a:rPr sz="2000" spc="-5" dirty="0">
                <a:solidFill>
                  <a:srgbClr val="E9E9E9"/>
                </a:solidFill>
                <a:latin typeface="Carlito"/>
                <a:cs typeface="Carlito"/>
              </a:rPr>
              <a:t>stilts, </a:t>
            </a:r>
            <a:r>
              <a:rPr sz="2000" spc="-15" dirty="0">
                <a:solidFill>
                  <a:srgbClr val="E9E9E9"/>
                </a:solidFill>
                <a:latin typeface="Carlito"/>
                <a:cs typeface="Carlito"/>
              </a:rPr>
              <a:t>to avoid </a:t>
            </a:r>
            <a:r>
              <a:rPr sz="2000" dirty="0">
                <a:solidFill>
                  <a:srgbClr val="E9E9E9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E9E9E9"/>
                </a:solidFill>
                <a:latin typeface="Carlito"/>
                <a:cs typeface="Carlito"/>
              </a:rPr>
              <a:t>risks </a:t>
            </a:r>
            <a:r>
              <a:rPr sz="2000" spc="-5" dirty="0">
                <a:solidFill>
                  <a:srgbClr val="E9E9E9"/>
                </a:solidFill>
                <a:latin typeface="Carlito"/>
                <a:cs typeface="Carlito"/>
              </a:rPr>
              <a:t>of flooding or  </a:t>
            </a:r>
            <a:r>
              <a:rPr sz="2000" spc="-10" dirty="0">
                <a:solidFill>
                  <a:srgbClr val="E9E9E9"/>
                </a:solidFill>
                <a:latin typeface="Carlito"/>
                <a:cs typeface="Carlito"/>
              </a:rPr>
              <a:t>even </a:t>
            </a:r>
            <a:r>
              <a:rPr sz="2000" spc="-5" dirty="0">
                <a:solidFill>
                  <a:srgbClr val="E9E9E9"/>
                </a:solidFill>
                <a:latin typeface="Carlito"/>
                <a:cs typeface="Carlito"/>
              </a:rPr>
              <a:t>pests </a:t>
            </a:r>
            <a:r>
              <a:rPr sz="2000" dirty="0">
                <a:solidFill>
                  <a:srgbClr val="E9E9E9"/>
                </a:solidFill>
                <a:latin typeface="Carlito"/>
                <a:cs typeface="Carlito"/>
              </a:rPr>
              <a:t>and</a:t>
            </a:r>
            <a:r>
              <a:rPr sz="2000" spc="10" dirty="0">
                <a:solidFill>
                  <a:srgbClr val="E9E9E9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E9E9E9"/>
                </a:solidFill>
                <a:latin typeface="Carlito"/>
                <a:cs typeface="Carlito"/>
              </a:rPr>
              <a:t>vermin.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5917" y="1046479"/>
            <a:ext cx="4472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6880" algn="l"/>
              </a:tabLst>
            </a:pPr>
            <a:r>
              <a:rPr sz="3600" i="1" spc="-20" dirty="0">
                <a:solidFill>
                  <a:srgbClr val="EB827D"/>
                </a:solidFill>
                <a:latin typeface="Carlito"/>
                <a:cs typeface="Carlito"/>
              </a:rPr>
              <a:t>S</a:t>
            </a:r>
            <a:r>
              <a:rPr sz="3600" i="1" spc="-5" dirty="0">
                <a:solidFill>
                  <a:srgbClr val="EB827D"/>
                </a:solidFill>
                <a:latin typeface="Carlito"/>
                <a:cs typeface="Carlito"/>
              </a:rPr>
              <a:t>TI</a:t>
            </a:r>
            <a:r>
              <a:rPr sz="3600" i="1" spc="-275" dirty="0">
                <a:solidFill>
                  <a:srgbClr val="EB827D"/>
                </a:solidFill>
                <a:latin typeface="Carlito"/>
                <a:cs typeface="Carlito"/>
              </a:rPr>
              <a:t>L</a:t>
            </a:r>
            <a:r>
              <a:rPr sz="3600" i="1" dirty="0">
                <a:solidFill>
                  <a:srgbClr val="EB827D"/>
                </a:solidFill>
                <a:latin typeface="Carlito"/>
                <a:cs typeface="Carlito"/>
              </a:rPr>
              <a:t>T</a:t>
            </a:r>
            <a:r>
              <a:rPr sz="3600" i="1" spc="-5" dirty="0">
                <a:solidFill>
                  <a:srgbClr val="EB827D"/>
                </a:solidFill>
                <a:latin typeface="Carlito"/>
                <a:cs typeface="Carlito"/>
              </a:rPr>
              <a:t> H</a:t>
            </a:r>
            <a:r>
              <a:rPr sz="3600" i="1" spc="-15" dirty="0">
                <a:solidFill>
                  <a:srgbClr val="EB827D"/>
                </a:solidFill>
                <a:latin typeface="Carlito"/>
                <a:cs typeface="Carlito"/>
              </a:rPr>
              <a:t>O</a:t>
            </a:r>
            <a:r>
              <a:rPr sz="3600" i="1" dirty="0">
                <a:solidFill>
                  <a:srgbClr val="EB827D"/>
                </a:solidFill>
                <a:latin typeface="Carlito"/>
                <a:cs typeface="Carlito"/>
              </a:rPr>
              <a:t>US</a:t>
            </a:r>
            <a:r>
              <a:rPr sz="3600" i="1" spc="-45" dirty="0">
                <a:solidFill>
                  <a:srgbClr val="EB827D"/>
                </a:solidFill>
                <a:latin typeface="Carlito"/>
                <a:cs typeface="Carlito"/>
              </a:rPr>
              <a:t>E</a:t>
            </a:r>
            <a:r>
              <a:rPr sz="3600" i="1" dirty="0">
                <a:solidFill>
                  <a:srgbClr val="EB827D"/>
                </a:solidFill>
                <a:latin typeface="Carlito"/>
                <a:cs typeface="Carlito"/>
              </a:rPr>
              <a:t>S</a:t>
            </a:r>
            <a:r>
              <a:rPr sz="3600" i="1" spc="-5" dirty="0">
                <a:solidFill>
                  <a:srgbClr val="EB827D"/>
                </a:solidFill>
                <a:latin typeface="Carlito"/>
                <a:cs typeface="Carlito"/>
              </a:rPr>
              <a:t> </a:t>
            </a:r>
            <a:r>
              <a:rPr sz="3600" i="1" dirty="0">
                <a:solidFill>
                  <a:srgbClr val="EB827D"/>
                </a:solidFill>
                <a:latin typeface="Carlito"/>
                <a:cs typeface="Carlito"/>
              </a:rPr>
              <a:t>:	</a:t>
            </a:r>
            <a:r>
              <a:rPr spc="-5" dirty="0">
                <a:solidFill>
                  <a:srgbClr val="EB827D"/>
                </a:solidFill>
              </a:rPr>
              <a:t>CONS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2187067"/>
            <a:ext cx="10294620" cy="298196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080" indent="-228600">
              <a:lnSpc>
                <a:spcPts val="2380"/>
              </a:lnSpc>
              <a:spcBef>
                <a:spcPts val="39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More expensive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because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structural issues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(large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pilings,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extra framing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wind 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resistance, etc.).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Those pilings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can eventually get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replaced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- and it won't be</a:t>
            </a:r>
            <a:r>
              <a:rPr sz="2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low-cost.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 lot of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step rise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or a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fashionable loading</a:t>
            </a:r>
            <a:r>
              <a:rPr sz="22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elevate.</a:t>
            </a:r>
            <a:endParaRPr sz="2200">
              <a:latin typeface="Arial"/>
              <a:cs typeface="Arial"/>
            </a:endParaRPr>
          </a:p>
          <a:p>
            <a:pPr marL="241300" marR="310515" indent="-228600">
              <a:lnSpc>
                <a:spcPts val="2380"/>
              </a:lnSpc>
              <a:spcBef>
                <a:spcPts val="103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significant storm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flood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event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should still take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house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out if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it's unhealthy  enough.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ts val="2510"/>
              </a:lnSpc>
              <a:spcBef>
                <a:spcPts val="70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1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Overcome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these cons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proposed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an innovative idea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could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help</a:t>
            </a:r>
            <a:r>
              <a:rPr sz="2200" spc="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endParaRPr sz="2200">
              <a:latin typeface="Arial"/>
              <a:cs typeface="Arial"/>
            </a:endParaRPr>
          </a:p>
          <a:p>
            <a:pPr marL="241300">
              <a:lnSpc>
                <a:spcPts val="2510"/>
              </a:lnSpc>
            </a:pP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prevention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floods and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well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early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detection of</a:t>
            </a:r>
            <a:r>
              <a:rPr sz="22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floods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93689" y="1052575"/>
            <a:ext cx="55302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heavy" spc="-10" dirty="0">
                <a:solidFill>
                  <a:srgbClr val="EB827D"/>
                </a:solidFill>
                <a:uFill>
                  <a:solidFill>
                    <a:srgbClr val="EB827D"/>
                  </a:solidFill>
                </a:uFill>
              </a:rPr>
              <a:t>OUR INNOVATIVE</a:t>
            </a:r>
            <a:r>
              <a:rPr u="heavy" spc="5" dirty="0">
                <a:solidFill>
                  <a:srgbClr val="EB827D"/>
                </a:solidFill>
                <a:uFill>
                  <a:solidFill>
                    <a:srgbClr val="EB827D"/>
                  </a:solidFill>
                </a:uFill>
              </a:rPr>
              <a:t> </a:t>
            </a:r>
            <a:r>
              <a:rPr u="heavy" spc="-10" dirty="0">
                <a:solidFill>
                  <a:srgbClr val="EB827D"/>
                </a:solidFill>
                <a:uFill>
                  <a:solidFill>
                    <a:srgbClr val="EB827D"/>
                  </a:solidFill>
                </a:uFill>
              </a:rPr>
              <a:t>IDEA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93493"/>
            <a:ext cx="10431780" cy="221869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solidFill>
                  <a:srgbClr val="FFFFFF"/>
                </a:solidFill>
                <a:latin typeface="Gothic Uralic"/>
                <a:cs typeface="Gothic Uralic"/>
              </a:rPr>
              <a:t>Detection </a:t>
            </a: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– Using water </a:t>
            </a:r>
            <a:r>
              <a:rPr sz="2200" dirty="0">
                <a:solidFill>
                  <a:srgbClr val="FFFFFF"/>
                </a:solidFill>
                <a:latin typeface="Gothic Uralic"/>
                <a:cs typeface="Gothic Uralic"/>
              </a:rPr>
              <a:t>level</a:t>
            </a:r>
            <a:r>
              <a:rPr sz="2200" spc="-5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othic Uralic"/>
                <a:cs typeface="Gothic Uralic"/>
              </a:rPr>
              <a:t>sensors</a:t>
            </a:r>
            <a:endParaRPr sz="2200">
              <a:latin typeface="Gothic Uralic"/>
              <a:cs typeface="Gothic Uralic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Alerting – Using piezo - </a:t>
            </a:r>
            <a:r>
              <a:rPr sz="2200" spc="-10" dirty="0">
                <a:solidFill>
                  <a:srgbClr val="FFFFFF"/>
                </a:solidFill>
                <a:latin typeface="Gothic Uralic"/>
                <a:cs typeface="Gothic Uralic"/>
              </a:rPr>
              <a:t>buzzers present </a:t>
            </a:r>
            <a:r>
              <a:rPr sz="2200" dirty="0">
                <a:solidFill>
                  <a:srgbClr val="FFFFFF"/>
                </a:solidFill>
                <a:latin typeface="Gothic Uralic"/>
                <a:cs typeface="Gothic Uralic"/>
              </a:rPr>
              <a:t>in every </a:t>
            </a: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house</a:t>
            </a:r>
            <a:r>
              <a:rPr sz="2200" spc="-3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.</a:t>
            </a:r>
            <a:endParaRPr sz="2200">
              <a:latin typeface="Gothic Uralic"/>
              <a:cs typeface="Gothic Uralic"/>
            </a:endParaRPr>
          </a:p>
          <a:p>
            <a:pPr marL="241300" marR="508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Increasing the </a:t>
            </a:r>
            <a:r>
              <a:rPr sz="2200" dirty="0">
                <a:solidFill>
                  <a:srgbClr val="FFFFFF"/>
                </a:solidFill>
                <a:latin typeface="Gothic Uralic"/>
                <a:cs typeface="Gothic Uralic"/>
              </a:rPr>
              <a:t>level </a:t>
            </a: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of house using hydraulics which would </a:t>
            </a:r>
            <a:r>
              <a:rPr sz="2200" spc="-10" dirty="0">
                <a:solidFill>
                  <a:srgbClr val="FFFFFF"/>
                </a:solidFill>
                <a:latin typeface="Gothic Uralic"/>
                <a:cs typeface="Gothic Uralic"/>
              </a:rPr>
              <a:t>be </a:t>
            </a: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pushed </a:t>
            </a:r>
            <a:r>
              <a:rPr sz="2200" dirty="0">
                <a:solidFill>
                  <a:srgbClr val="FFFFFF"/>
                </a:solidFill>
                <a:latin typeface="Gothic Uralic"/>
                <a:cs typeface="Gothic Uralic"/>
              </a:rPr>
              <a:t>using  servo motors </a:t>
            </a: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and </a:t>
            </a:r>
            <a:r>
              <a:rPr sz="2200" dirty="0">
                <a:solidFill>
                  <a:srgbClr val="FFFFFF"/>
                </a:solidFill>
                <a:latin typeface="Gothic Uralic"/>
                <a:cs typeface="Gothic Uralic"/>
              </a:rPr>
              <a:t>structure </a:t>
            </a: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comprised of </a:t>
            </a:r>
            <a:r>
              <a:rPr sz="2200" spc="-10" dirty="0">
                <a:solidFill>
                  <a:srgbClr val="FFFFFF"/>
                </a:solidFill>
                <a:latin typeface="Gothic Uralic"/>
                <a:cs typeface="Gothic Uralic"/>
              </a:rPr>
              <a:t>wood </a:t>
            </a: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and </a:t>
            </a:r>
            <a:r>
              <a:rPr sz="2200" dirty="0">
                <a:solidFill>
                  <a:srgbClr val="FFFFFF"/>
                </a:solidFill>
                <a:latin typeface="Gothic Uralic"/>
                <a:cs typeface="Gothic Uralic"/>
              </a:rPr>
              <a:t>steel which </a:t>
            </a: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would </a:t>
            </a:r>
            <a:r>
              <a:rPr sz="2200" spc="-10" dirty="0">
                <a:solidFill>
                  <a:srgbClr val="FFFFFF"/>
                </a:solidFill>
                <a:latin typeface="Gothic Uralic"/>
                <a:cs typeface="Gothic Uralic"/>
              </a:rPr>
              <a:t>be  </a:t>
            </a: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controlled </a:t>
            </a:r>
            <a:r>
              <a:rPr sz="2200" dirty="0">
                <a:solidFill>
                  <a:srgbClr val="FFFFFF"/>
                </a:solidFill>
                <a:latin typeface="Gothic Uralic"/>
                <a:cs typeface="Gothic Uralic"/>
              </a:rPr>
              <a:t>using various </a:t>
            </a: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sensors , and would </a:t>
            </a:r>
            <a:r>
              <a:rPr sz="2200" spc="-10" dirty="0">
                <a:solidFill>
                  <a:srgbClr val="FFFFFF"/>
                </a:solidFill>
                <a:latin typeface="Gothic Uralic"/>
                <a:cs typeface="Gothic Uralic"/>
              </a:rPr>
              <a:t>be used </a:t>
            </a:r>
            <a:r>
              <a:rPr sz="2200" dirty="0">
                <a:solidFill>
                  <a:srgbClr val="FFFFFF"/>
                </a:solidFill>
                <a:latin typeface="Gothic Uralic"/>
                <a:cs typeface="Gothic Uralic"/>
              </a:rPr>
              <a:t>to to </a:t>
            </a: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increase or  </a:t>
            </a:r>
            <a:r>
              <a:rPr sz="2200" spc="-10" dirty="0">
                <a:solidFill>
                  <a:srgbClr val="FFFFFF"/>
                </a:solidFill>
                <a:latin typeface="Gothic Uralic"/>
                <a:cs typeface="Gothic Uralic"/>
              </a:rPr>
              <a:t>decrease </a:t>
            </a:r>
            <a:r>
              <a:rPr sz="2200" dirty="0">
                <a:solidFill>
                  <a:srgbClr val="FFFFFF"/>
                </a:solidFill>
                <a:latin typeface="Gothic Uralic"/>
                <a:cs typeface="Gothic Uralic"/>
              </a:rPr>
              <a:t>the level </a:t>
            </a: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of platform /</a:t>
            </a:r>
            <a:r>
              <a:rPr sz="2200" spc="1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Houses</a:t>
            </a:r>
            <a:endParaRPr sz="22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85994" y="675512"/>
            <a:ext cx="63093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SYRINGES </a:t>
            </a:r>
            <a:r>
              <a:rPr spc="-5" dirty="0"/>
              <a:t>AS</a:t>
            </a:r>
            <a:r>
              <a:rPr spc="-25" dirty="0"/>
              <a:t> </a:t>
            </a:r>
            <a:r>
              <a:rPr spc="-10" dirty="0"/>
              <a:t>HYDRAULICS</a:t>
            </a:r>
          </a:p>
        </p:txBody>
      </p:sp>
      <p:sp>
        <p:nvSpPr>
          <p:cNvPr id="3" name="object 3"/>
          <p:cNvSpPr/>
          <p:nvPr/>
        </p:nvSpPr>
        <p:spPr>
          <a:xfrm>
            <a:off x="3337559" y="1886711"/>
            <a:ext cx="4684776" cy="4340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44585" y="1273810"/>
            <a:ext cx="27247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EB827D"/>
                </a:solidFill>
              </a:rPr>
              <a:t>DET</a:t>
            </a:r>
            <a:r>
              <a:rPr spc="5" dirty="0">
                <a:solidFill>
                  <a:srgbClr val="EB827D"/>
                </a:solidFill>
              </a:rPr>
              <a:t>E</a:t>
            </a:r>
            <a:r>
              <a:rPr spc="-5" dirty="0">
                <a:solidFill>
                  <a:srgbClr val="EB827D"/>
                </a:solidFill>
              </a:rPr>
              <a:t>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5259" y="2243454"/>
            <a:ext cx="4441190" cy="229933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FFFFFF"/>
                </a:solidFill>
                <a:latin typeface="Gothic Uralic"/>
                <a:cs typeface="Gothic Uralic"/>
              </a:rPr>
              <a:t>Our </a:t>
            </a: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first step </a:t>
            </a:r>
            <a:r>
              <a:rPr sz="2200" dirty="0">
                <a:solidFill>
                  <a:srgbClr val="FFFFFF"/>
                </a:solidFill>
                <a:latin typeface="Gothic Uralic"/>
                <a:cs typeface="Gothic Uralic"/>
              </a:rPr>
              <a:t>is to </a:t>
            </a: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detect water  </a:t>
            </a:r>
            <a:r>
              <a:rPr sz="2200" dirty="0">
                <a:solidFill>
                  <a:srgbClr val="FFFFFF"/>
                </a:solidFill>
                <a:latin typeface="Gothic Uralic"/>
                <a:cs typeface="Gothic Uralic"/>
              </a:rPr>
              <a:t>level </a:t>
            </a: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which </a:t>
            </a:r>
            <a:r>
              <a:rPr sz="2200" dirty="0">
                <a:solidFill>
                  <a:srgbClr val="FFFFFF"/>
                </a:solidFill>
                <a:latin typeface="Gothic Uralic"/>
                <a:cs typeface="Gothic Uralic"/>
              </a:rPr>
              <a:t>is </a:t>
            </a:r>
            <a:r>
              <a:rPr sz="2200" spc="-10" dirty="0">
                <a:solidFill>
                  <a:srgbClr val="FFFFFF"/>
                </a:solidFill>
                <a:latin typeface="Gothic Uralic"/>
                <a:cs typeface="Gothic Uralic"/>
              </a:rPr>
              <a:t>done </a:t>
            </a:r>
            <a:r>
              <a:rPr sz="2200" dirty="0">
                <a:solidFill>
                  <a:srgbClr val="FFFFFF"/>
                </a:solidFill>
                <a:latin typeface="Gothic Uralic"/>
                <a:cs typeface="Gothic Uralic"/>
              </a:rPr>
              <a:t>using</a:t>
            </a:r>
            <a:r>
              <a:rPr sz="2200" spc="-12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water  </a:t>
            </a:r>
            <a:r>
              <a:rPr sz="2200" dirty="0">
                <a:solidFill>
                  <a:srgbClr val="FFFFFF"/>
                </a:solidFill>
                <a:latin typeface="Gothic Uralic"/>
                <a:cs typeface="Gothic Uralic"/>
              </a:rPr>
              <a:t>level </a:t>
            </a:r>
            <a:r>
              <a:rPr sz="2200" spc="-10" dirty="0">
                <a:solidFill>
                  <a:srgbClr val="FFFFFF"/>
                </a:solidFill>
                <a:latin typeface="Gothic Uralic"/>
                <a:cs typeface="Gothic Uralic"/>
              </a:rPr>
              <a:t>sensor </a:t>
            </a: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, which detects  </a:t>
            </a:r>
            <a:r>
              <a:rPr sz="2200" dirty="0">
                <a:solidFill>
                  <a:srgbClr val="FFFFFF"/>
                </a:solidFill>
                <a:latin typeface="Gothic Uralic"/>
                <a:cs typeface="Gothic Uralic"/>
              </a:rPr>
              <a:t>various </a:t>
            </a: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water</a:t>
            </a:r>
            <a:r>
              <a:rPr sz="2200" spc="-4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200" dirty="0">
                <a:solidFill>
                  <a:srgbClr val="FFFFFF"/>
                </a:solidFill>
                <a:latin typeface="Gothic Uralic"/>
                <a:cs typeface="Gothic Uralic"/>
              </a:rPr>
              <a:t>levels</a:t>
            </a:r>
            <a:endParaRPr sz="2200">
              <a:latin typeface="Gothic Uralic"/>
              <a:cs typeface="Gothic Uralic"/>
            </a:endParaRPr>
          </a:p>
          <a:p>
            <a:pPr marL="241300" marR="73025" indent="-228600" algn="just">
              <a:lnSpc>
                <a:spcPts val="2380"/>
              </a:lnSpc>
              <a:spcBef>
                <a:spcPts val="1040"/>
              </a:spcBef>
              <a:buClr>
                <a:srgbClr val="FFFFFF"/>
              </a:buClr>
              <a:buFont typeface="Arial"/>
              <a:buChar char="•"/>
              <a:tabLst>
                <a:tab pos="319405" algn="l"/>
              </a:tabLst>
            </a:pPr>
            <a:r>
              <a:rPr dirty="0"/>
              <a:t>	</a:t>
            </a: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Using a 16 x 2 </a:t>
            </a:r>
            <a:r>
              <a:rPr sz="2200" dirty="0">
                <a:solidFill>
                  <a:srgbClr val="FFFFFF"/>
                </a:solidFill>
                <a:latin typeface="Gothic Uralic"/>
                <a:cs typeface="Gothic Uralic"/>
              </a:rPr>
              <a:t>Bit </a:t>
            </a:r>
            <a:r>
              <a:rPr sz="2200" spc="-10" dirty="0">
                <a:solidFill>
                  <a:srgbClr val="FFFFFF"/>
                </a:solidFill>
                <a:latin typeface="Gothic Uralic"/>
                <a:cs typeface="Gothic Uralic"/>
              </a:rPr>
              <a:t>DISPLAY </a:t>
            </a:r>
            <a:r>
              <a:rPr sz="2200" spc="-15" dirty="0">
                <a:solidFill>
                  <a:srgbClr val="FFFFFF"/>
                </a:solidFill>
                <a:latin typeface="Gothic Uralic"/>
                <a:cs typeface="Gothic Uralic"/>
              </a:rPr>
              <a:t>AND  </a:t>
            </a: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A </a:t>
            </a:r>
            <a:r>
              <a:rPr sz="2200" spc="-10" dirty="0">
                <a:solidFill>
                  <a:srgbClr val="FFFFFF"/>
                </a:solidFill>
                <a:latin typeface="Gothic Uralic"/>
                <a:cs typeface="Gothic Uralic"/>
              </a:rPr>
              <a:t>I2C </a:t>
            </a: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module </a:t>
            </a:r>
            <a:r>
              <a:rPr sz="2200" dirty="0">
                <a:solidFill>
                  <a:srgbClr val="FFFFFF"/>
                </a:solidFill>
                <a:latin typeface="Gothic Uralic"/>
                <a:cs typeface="Gothic Uralic"/>
              </a:rPr>
              <a:t>to </a:t>
            </a: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display these  </a:t>
            </a:r>
            <a:r>
              <a:rPr sz="2200" dirty="0">
                <a:solidFill>
                  <a:srgbClr val="FFFFFF"/>
                </a:solidFill>
                <a:latin typeface="Gothic Uralic"/>
                <a:cs typeface="Gothic Uralic"/>
              </a:rPr>
              <a:t>levels to the</a:t>
            </a:r>
            <a:r>
              <a:rPr sz="2200" spc="-6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user.</a:t>
            </a:r>
            <a:endParaRPr sz="2200">
              <a:latin typeface="Gothic Uralic"/>
              <a:cs typeface="Gothic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8011" y="990600"/>
            <a:ext cx="538734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7135" y="380746"/>
            <a:ext cx="7100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EB827D"/>
                </a:solidFill>
              </a:rPr>
              <a:t>WATER SENSOR AND </a:t>
            </a:r>
            <a:r>
              <a:rPr spc="-10" dirty="0">
                <a:solidFill>
                  <a:srgbClr val="EB827D"/>
                </a:solidFill>
              </a:rPr>
              <a:t>DISPLAY</a:t>
            </a:r>
          </a:p>
        </p:txBody>
      </p:sp>
      <p:sp>
        <p:nvSpPr>
          <p:cNvPr id="3" name="object 3"/>
          <p:cNvSpPr/>
          <p:nvPr/>
        </p:nvSpPr>
        <p:spPr>
          <a:xfrm>
            <a:off x="1766316" y="1333500"/>
            <a:ext cx="8075676" cy="4413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63990" y="1052575"/>
            <a:ext cx="2365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EB827D"/>
                </a:solidFill>
              </a:rPr>
              <a:t>ALERTING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188591"/>
            <a:ext cx="10565130" cy="18224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367030" indent="-228600">
              <a:lnSpc>
                <a:spcPts val="2380"/>
              </a:lnSpc>
              <a:spcBef>
                <a:spcPts val="3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FFFFFF"/>
                </a:solidFill>
                <a:latin typeface="Gothic Uralic"/>
                <a:cs typeface="Gothic Uralic"/>
              </a:rPr>
              <a:t>To </a:t>
            </a: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alert the people </a:t>
            </a:r>
            <a:r>
              <a:rPr sz="2200" dirty="0">
                <a:solidFill>
                  <a:srgbClr val="FFFFFF"/>
                </a:solidFill>
                <a:latin typeface="Gothic Uralic"/>
                <a:cs typeface="Gothic Uralic"/>
              </a:rPr>
              <a:t>in the </a:t>
            </a: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flood prone </a:t>
            </a:r>
            <a:r>
              <a:rPr sz="2200" spc="-10" dirty="0">
                <a:solidFill>
                  <a:srgbClr val="FFFFFF"/>
                </a:solidFill>
                <a:latin typeface="Gothic Uralic"/>
                <a:cs typeface="Gothic Uralic"/>
              </a:rPr>
              <a:t>areas </a:t>
            </a: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about increasing water </a:t>
            </a:r>
            <a:r>
              <a:rPr sz="2200" dirty="0">
                <a:solidFill>
                  <a:srgbClr val="FFFFFF"/>
                </a:solidFill>
                <a:latin typeface="Gothic Uralic"/>
                <a:cs typeface="Gothic Uralic"/>
              </a:rPr>
              <a:t>levels  </a:t>
            </a:r>
            <a:r>
              <a:rPr sz="2200" spc="-10" dirty="0">
                <a:solidFill>
                  <a:srgbClr val="FFFFFF"/>
                </a:solidFill>
                <a:latin typeface="Gothic Uralic"/>
                <a:cs typeface="Gothic Uralic"/>
              </a:rPr>
              <a:t>we </a:t>
            </a:r>
            <a:r>
              <a:rPr sz="2200" dirty="0">
                <a:solidFill>
                  <a:srgbClr val="FFFFFF"/>
                </a:solidFill>
                <a:latin typeface="Gothic Uralic"/>
                <a:cs typeface="Gothic Uralic"/>
              </a:rPr>
              <a:t>will </a:t>
            </a: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use piezo-buzzer </a:t>
            </a:r>
            <a:r>
              <a:rPr sz="2200" dirty="0">
                <a:solidFill>
                  <a:srgbClr val="FFFFFF"/>
                </a:solidFill>
                <a:latin typeface="Gothic Uralic"/>
                <a:cs typeface="Gothic Uralic"/>
              </a:rPr>
              <a:t>in every </a:t>
            </a: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house</a:t>
            </a:r>
            <a:r>
              <a:rPr sz="2200" spc="-5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.</a:t>
            </a:r>
            <a:endParaRPr sz="22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•"/>
            </a:pPr>
            <a:endParaRPr sz="3450">
              <a:latin typeface="Gothic Uralic"/>
              <a:cs typeface="Gothic Uralic"/>
            </a:endParaRPr>
          </a:p>
          <a:p>
            <a:pPr marL="241300" indent="-228600">
              <a:lnSpc>
                <a:spcPts val="2510"/>
              </a:lnSpc>
              <a:buFont typeface="Arial"/>
              <a:buChar char="•"/>
              <a:tabLst>
                <a:tab pos="240665" algn="l"/>
                <a:tab pos="241300" algn="l"/>
                <a:tab pos="3759200" algn="l"/>
              </a:tabLst>
            </a:pPr>
            <a:r>
              <a:rPr sz="2200" spc="-20" dirty="0">
                <a:solidFill>
                  <a:srgbClr val="FFFFFF"/>
                </a:solidFill>
                <a:latin typeface="Gothic Uralic"/>
                <a:cs typeface="Gothic Uralic"/>
              </a:rPr>
              <a:t>We </a:t>
            </a: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would </a:t>
            </a:r>
            <a:r>
              <a:rPr sz="2200" dirty="0">
                <a:solidFill>
                  <a:srgbClr val="FFFFFF"/>
                </a:solidFill>
                <a:latin typeface="Gothic Uralic"/>
                <a:cs typeface="Gothic Uralic"/>
              </a:rPr>
              <a:t>link</a:t>
            </a:r>
            <a:r>
              <a:rPr sz="2200" spc="5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200" dirty="0">
                <a:solidFill>
                  <a:srgbClr val="FFFFFF"/>
                </a:solidFill>
                <a:latin typeface="Gothic Uralic"/>
                <a:cs typeface="Gothic Uralic"/>
              </a:rPr>
              <a:t>server</a:t>
            </a:r>
            <a:r>
              <a:rPr sz="2200" spc="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200" dirty="0">
                <a:solidFill>
                  <a:srgbClr val="FFFFFF"/>
                </a:solidFill>
                <a:latin typeface="Gothic Uralic"/>
                <a:cs typeface="Gothic Uralic"/>
              </a:rPr>
              <a:t>with	our circuit </a:t>
            </a: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software so when </a:t>
            </a:r>
            <a:r>
              <a:rPr sz="2200" dirty="0">
                <a:solidFill>
                  <a:srgbClr val="FFFFFF"/>
                </a:solidFill>
                <a:latin typeface="Gothic Uralic"/>
                <a:cs typeface="Gothic Uralic"/>
              </a:rPr>
              <a:t>the </a:t>
            </a: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water </a:t>
            </a:r>
            <a:r>
              <a:rPr sz="2200" dirty="0">
                <a:solidFill>
                  <a:srgbClr val="FFFFFF"/>
                </a:solidFill>
                <a:latin typeface="Gothic Uralic"/>
                <a:cs typeface="Gothic Uralic"/>
              </a:rPr>
              <a:t>starts to</a:t>
            </a:r>
            <a:r>
              <a:rPr sz="2200" spc="-1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rise</a:t>
            </a:r>
            <a:endParaRPr sz="2200">
              <a:latin typeface="Gothic Uralic"/>
              <a:cs typeface="Gothic Uralic"/>
            </a:endParaRPr>
          </a:p>
          <a:p>
            <a:pPr marL="241300">
              <a:lnSpc>
                <a:spcPts val="2510"/>
              </a:lnSpc>
            </a:pPr>
            <a:r>
              <a:rPr sz="2200" dirty="0">
                <a:solidFill>
                  <a:srgbClr val="FFFFFF"/>
                </a:solidFill>
                <a:latin typeface="Gothic Uralic"/>
                <a:cs typeface="Gothic Uralic"/>
              </a:rPr>
              <a:t>above </a:t>
            </a: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a </a:t>
            </a:r>
            <a:r>
              <a:rPr sz="2200" dirty="0">
                <a:solidFill>
                  <a:srgbClr val="FFFFFF"/>
                </a:solidFill>
                <a:latin typeface="Gothic Uralic"/>
                <a:cs typeface="Gothic Uralic"/>
              </a:rPr>
              <a:t>critical level the </a:t>
            </a: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people </a:t>
            </a:r>
            <a:r>
              <a:rPr sz="2200" dirty="0">
                <a:solidFill>
                  <a:srgbClr val="FFFFFF"/>
                </a:solidFill>
                <a:latin typeface="Gothic Uralic"/>
                <a:cs typeface="Gothic Uralic"/>
              </a:rPr>
              <a:t>will receive </a:t>
            </a: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warning messages</a:t>
            </a:r>
            <a:r>
              <a:rPr sz="2200" spc="-13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.</a:t>
            </a:r>
            <a:endParaRPr sz="22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3098" y="653287"/>
            <a:ext cx="93668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EB827D"/>
                </a:solidFill>
              </a:rPr>
              <a:t>PIEZO – </a:t>
            </a:r>
            <a:r>
              <a:rPr spc="-10" dirty="0">
                <a:solidFill>
                  <a:srgbClr val="EB827D"/>
                </a:solidFill>
              </a:rPr>
              <a:t>BUZZER </a:t>
            </a:r>
            <a:r>
              <a:rPr spc="-5" dirty="0">
                <a:solidFill>
                  <a:srgbClr val="EB827D"/>
                </a:solidFill>
              </a:rPr>
              <a:t>&amp; ALERTING</a:t>
            </a:r>
            <a:r>
              <a:rPr spc="75" dirty="0">
                <a:solidFill>
                  <a:srgbClr val="EB827D"/>
                </a:solidFill>
              </a:rPr>
              <a:t> </a:t>
            </a:r>
            <a:r>
              <a:rPr spc="-5" dirty="0">
                <a:solidFill>
                  <a:srgbClr val="EB827D"/>
                </a:solidFill>
              </a:rPr>
              <a:t>MESSAGES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69491" y="1356360"/>
            <a:ext cx="9653270" cy="4726305"/>
            <a:chOff x="1269491" y="1356360"/>
            <a:chExt cx="9653270" cy="4726305"/>
          </a:xfrm>
        </p:grpSpPr>
        <p:sp>
          <p:nvSpPr>
            <p:cNvPr id="4" name="object 4"/>
            <p:cNvSpPr/>
            <p:nvPr/>
          </p:nvSpPr>
          <p:spPr>
            <a:xfrm>
              <a:off x="7377683" y="1356360"/>
              <a:ext cx="3544824" cy="47259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69491" y="1592580"/>
              <a:ext cx="4562856" cy="42534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</TotalTime>
  <Words>498</Words>
  <Application>Microsoft Office PowerPoint</Application>
  <PresentationFormat>Widescreen</PresentationFormat>
  <Paragraphs>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Carlito</vt:lpstr>
      <vt:lpstr>Century Gothic</vt:lpstr>
      <vt:lpstr>Gothic Uralic</vt:lpstr>
      <vt:lpstr>Wingdings 2</vt:lpstr>
      <vt:lpstr>Quotable</vt:lpstr>
      <vt:lpstr>PowerPoint Presentation</vt:lpstr>
      <vt:lpstr>IDEA FOR THE INNOVATION</vt:lpstr>
      <vt:lpstr>STILT HOUSES : CONS</vt:lpstr>
      <vt:lpstr>OUR INNOVATIVE IDEA</vt:lpstr>
      <vt:lpstr>SYRINGES AS HYDRAULICS</vt:lpstr>
      <vt:lpstr>DETECTION</vt:lpstr>
      <vt:lpstr>WATER SENSOR AND DISPLAY</vt:lpstr>
      <vt:lpstr>ALERTING</vt:lpstr>
      <vt:lpstr>PIEZO – BUZZER &amp; ALERTING MESSAGES</vt:lpstr>
      <vt:lpstr>RAISING THE LEVEL OF THE  PLATFORM USING SERVO- MOTORS</vt:lpstr>
      <vt:lpstr>WORKING PROTOTYPE</vt:lpstr>
      <vt:lpstr>THE SETUP</vt:lpstr>
      <vt:lpstr>LOW WATER LEVEL , PLATFORM AT LEVEL</vt:lpstr>
      <vt:lpstr>HYDRAULICS AT  MEAN POSITION</vt:lpstr>
      <vt:lpstr>HIGH WATER LEVEL , PLATFORM HEIGHT INCREASED</vt:lpstr>
      <vt:lpstr>PLATFORM RAISED ,  HYDRAULICS ARE AT  EXTENDED POSITION</vt:lpstr>
      <vt:lpstr>ALERT MESSAGE SENT TO THE USER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FLOOD DETECTION AND PREVENTION</dc:title>
  <dc:creator>Mr Singh</dc:creator>
  <cp:lastModifiedBy>Mr Singh</cp:lastModifiedBy>
  <cp:revision>2</cp:revision>
  <dcterms:created xsi:type="dcterms:W3CDTF">2022-05-06T16:11:16Z</dcterms:created>
  <dcterms:modified xsi:type="dcterms:W3CDTF">2022-06-03T10:35:17Z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2022-05-06T00:00:00Z</vt:filetime>
  </property>
</Properties>
</file>