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275" r:id="rId3"/>
    <p:sldId id="276" r:id="rId4"/>
    <p:sldId id="265" r:id="rId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9" userDrawn="1">
          <p15:clr>
            <a:srgbClr val="A4A3A4"/>
          </p15:clr>
        </p15:guide>
        <p15:guide id="2" orient="horz" pos="519" userDrawn="1">
          <p15:clr>
            <a:srgbClr val="A4A3A4"/>
          </p15:clr>
        </p15:guide>
        <p15:guide id="3" orient="horz" pos="2162" userDrawn="1">
          <p15:clr>
            <a:srgbClr val="A4A3A4"/>
          </p15:clr>
        </p15:guide>
        <p15:guide id="4" pos="227" userDrawn="1">
          <p15:clr>
            <a:srgbClr val="A4A3A4"/>
          </p15:clr>
        </p15:guide>
        <p15:guide id="5" pos="7462" userDrawn="1">
          <p15:clr>
            <a:srgbClr val="A4A3A4"/>
          </p15:clr>
        </p15:guide>
        <p15:guide id="6" pos="38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C0"/>
    <a:srgbClr val="FDEEDE"/>
    <a:srgbClr val="DBE8C1"/>
    <a:srgbClr val="B5D9FF"/>
    <a:srgbClr val="AACBEF"/>
    <a:srgbClr val="6FA7E9"/>
    <a:srgbClr val="48C5A9"/>
    <a:srgbClr val="FFFFFF"/>
    <a:srgbClr val="008DC7"/>
    <a:srgbClr val="F46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9" autoAdjust="0"/>
    <p:restoredTop sz="97013" autoAdjust="0"/>
  </p:normalViewPr>
  <p:slideViewPr>
    <p:cSldViewPr snapToGrid="0" showGuides="1">
      <p:cViewPr varScale="1">
        <p:scale>
          <a:sx n="111" d="100"/>
          <a:sy n="111" d="100"/>
        </p:scale>
        <p:origin x="-664" y="-104"/>
      </p:cViewPr>
      <p:guideLst>
        <p:guide orient="horz" pos="3869"/>
        <p:guide orient="horz" pos="519"/>
        <p:guide orient="horz" pos="2162"/>
        <p:guide pos="227"/>
        <p:guide pos="74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288" y="21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47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8" y="4416425"/>
            <a:ext cx="6194425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4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400" kern="1200">
        <a:solidFill>
          <a:schemeClr val="tx2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4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4B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4806" y="2820001"/>
            <a:ext cx="7380923" cy="720000"/>
          </a:xfrm>
          <a:ln>
            <a:noFill/>
          </a:ln>
        </p:spPr>
        <p:txBody>
          <a:bodyPr/>
          <a:lstStyle>
            <a:lvl1pPr algn="l">
              <a:defRPr sz="3201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0" y="4132839"/>
            <a:ext cx="7240886" cy="4191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94805" y="3635860"/>
            <a:ext cx="7380923" cy="41399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3200" b="1" kern="1200" spc="0" baseline="0">
                <a:solidFill>
                  <a:srgbClr val="F4F3F0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1" b="0" dirty="0" smtClean="0"/>
              <a:t>Cirrus</a:t>
            </a:r>
            <a:endParaRPr lang="en-US" sz="2001" b="0" dirty="0"/>
          </a:p>
        </p:txBody>
      </p:sp>
    </p:spTree>
    <p:extLst>
      <p:ext uri="{BB962C8B-B14F-4D97-AF65-F5344CB8AC3E}">
        <p14:creationId xmlns:p14="http://schemas.microsoft.com/office/powerpoint/2010/main" val="13232561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57281" y="131392"/>
            <a:ext cx="11477439" cy="82799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57281" y="1483508"/>
            <a:ext cx="11477439" cy="4947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8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433313" y="1483507"/>
            <a:ext cx="5401407" cy="4956358"/>
          </a:xfrm>
        </p:spPr>
        <p:txBody>
          <a:bodyPr/>
          <a:lstStyle>
            <a:lvl1pPr marL="0" indent="0">
              <a:buNone/>
              <a:defRPr lang="en-US" sz="1801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1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1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1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1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7282" y="1483507"/>
            <a:ext cx="5401407" cy="4956358"/>
          </a:xfrm>
        </p:spPr>
        <p:txBody>
          <a:bodyPr/>
          <a:lstStyle>
            <a:lvl1pPr marL="0" indent="0">
              <a:buNone/>
              <a:defRPr sz="180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337" indent="-222317">
              <a:defRPr sz="180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594" indent="-173090">
              <a:tabLst/>
              <a:defRPr sz="180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674" indent="-173090">
              <a:defRPr sz="180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931" indent="-173090">
              <a:defRPr sz="180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7281" y="131392"/>
            <a:ext cx="11477439" cy="82799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736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57281" y="131392"/>
            <a:ext cx="11477439" cy="82799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22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Only (Excluding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0"/>
            <a:ext cx="12192000" cy="1080000"/>
          </a:xfrm>
          <a:prstGeom prst="rect">
            <a:avLst/>
          </a:prstGeom>
          <a:solidFill>
            <a:srgbClr val="4BA0DF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 dirty="0" err="1" smtClean="0">
              <a:cs typeface="VAG Rounded Std Light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7281" y="131392"/>
            <a:ext cx="11477439" cy="82799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87" y="0"/>
            <a:ext cx="289635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Header o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57281" y="131390"/>
            <a:ext cx="11477439" cy="54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4BA0D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848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rgbClr val="4B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167" y="0"/>
            <a:ext cx="11488555" cy="6858000"/>
          </a:xfrm>
        </p:spPr>
        <p:txBody>
          <a:bodyPr anchor="ctr"/>
          <a:lstStyle>
            <a:lvl1pPr marL="0" indent="0" algn="l" defTabSz="914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1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0" y="4132839"/>
            <a:ext cx="724088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69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rgbClr val="4B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2921000"/>
            <a:ext cx="12191999" cy="1028700"/>
          </a:xfrm>
          <a:prstGeom prst="rect">
            <a:avLst/>
          </a:prstGeom>
        </p:spPr>
        <p:txBody>
          <a:bodyPr vert="horz" wrap="square" lIns="91464" tIns="45732" rIns="91464" bIns="45732" rtlCol="0">
            <a:noAutofit/>
          </a:bodyPr>
          <a:lstStyle/>
          <a:p>
            <a:pPr marL="0" indent="0" algn="ctr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5402" dirty="0" smtClean="0">
                <a:solidFill>
                  <a:srgbClr val="F4F3F0"/>
                </a:solidFill>
                <a:latin typeface="Calibri"/>
                <a:cs typeface="Calibri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0" y="4132839"/>
            <a:ext cx="724088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91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92000" cy="1080000"/>
          </a:xfrm>
          <a:prstGeom prst="rect">
            <a:avLst/>
          </a:prstGeom>
          <a:solidFill>
            <a:srgbClr val="4BA0DF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 dirty="0" err="1" smtClean="0">
              <a:cs typeface="VAG Rounded Std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281" y="131392"/>
            <a:ext cx="11477439" cy="82799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81" y="1211389"/>
            <a:ext cx="11477439" cy="52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87" y="0"/>
            <a:ext cx="2896353" cy="1676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7281" y="6498644"/>
            <a:ext cx="2934464" cy="292100"/>
          </a:xfrm>
          <a:prstGeom prst="rect">
            <a:avLst/>
          </a:prstGeom>
        </p:spPr>
        <p:txBody>
          <a:bodyPr vert="horz" wrap="square" lIns="91464" tIns="45732" rIns="91464" bIns="45732" rtlCol="0" anchor="ctr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2015 Eli Lilly &amp; Company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13460" y="6498644"/>
            <a:ext cx="1621260" cy="292100"/>
          </a:xfrm>
          <a:prstGeom prst="rect">
            <a:avLst/>
          </a:prstGeom>
        </p:spPr>
        <p:txBody>
          <a:bodyPr vert="horz" wrap="square" lIns="0" tIns="45732" rIns="0" bIns="45732" rtlCol="0" anchor="ctr">
            <a:noAutofit/>
          </a:bodyPr>
          <a:lstStyle/>
          <a:p>
            <a:pPr marL="0" indent="0" algn="r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5" r:id="rId2"/>
    <p:sldLayoutId id="2147483946" r:id="rId3"/>
    <p:sldLayoutId id="2147483953" r:id="rId4"/>
    <p:sldLayoutId id="2147483963" r:id="rId5"/>
    <p:sldLayoutId id="2147483962" r:id="rId6"/>
    <p:sldLayoutId id="2147483957" r:id="rId7"/>
    <p:sldLayoutId id="2147483959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801" b="1" kern="1200" spc="-30" baseline="0" dirty="0">
          <a:solidFill>
            <a:schemeClr val="bg1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33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67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201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934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3003" indent="-34300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/>
        <a:buChar char="•"/>
        <a:defRPr lang="en-US" sz="1801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565320" indent="-34300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/>
        <a:buChar char="•"/>
        <a:defRPr lang="en-US" sz="1801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811456" indent="-28583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1033772" indent="-28583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268794" indent="-28583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Drawloop</a:t>
            </a:r>
            <a:r>
              <a:rPr lang="en-US" dirty="0"/>
              <a:t> </a:t>
            </a:r>
            <a:r>
              <a:rPr lang="en-US" dirty="0" smtClean="0"/>
              <a:t>Shared Architecture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b="1" dirty="0" smtClean="0">
                <a:solidFill>
                  <a:srgbClr val="404040"/>
                </a:solidFill>
              </a:rPr>
              <a:t>Object Access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DDP User (Platform or </a:t>
            </a:r>
            <a:r>
              <a:rPr lang="en-US" sz="1800" dirty="0" err="1" smtClean="0">
                <a:solidFill>
                  <a:srgbClr val="404040"/>
                </a:solidFill>
              </a:rPr>
              <a:t>Salesforce</a:t>
            </a:r>
            <a:r>
              <a:rPr lang="en-US" sz="1800" dirty="0" smtClean="0">
                <a:solidFill>
                  <a:srgbClr val="404040"/>
                </a:solidFill>
              </a:rPr>
              <a:t> license) Permission Set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Cirrus manages a central AD group containing a group for each application that utilizes </a:t>
            </a:r>
            <a:r>
              <a:rPr lang="en-US" sz="1800" dirty="0" err="1" smtClean="0">
                <a:solidFill>
                  <a:srgbClr val="404040"/>
                </a:solidFill>
              </a:rPr>
              <a:t>Drawloop</a:t>
            </a:r>
            <a:endParaRPr lang="en-US" sz="1800" dirty="0" smtClean="0">
              <a:solidFill>
                <a:srgbClr val="404040"/>
              </a:solidFill>
            </a:endParaRPr>
          </a:p>
          <a:p>
            <a:pPr marL="851070" lvl="1" indent="-285750">
              <a:lnSpc>
                <a:spcPct val="14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Application teams manage their groups for users who require access </a:t>
            </a:r>
          </a:p>
          <a:p>
            <a:pPr marL="851070" lvl="1" indent="-285750">
              <a:lnSpc>
                <a:spcPct val="14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Cirrus central AD group is synced with the permission </a:t>
            </a:r>
            <a:r>
              <a:rPr lang="en-US" sz="1800" dirty="0" smtClean="0">
                <a:solidFill>
                  <a:srgbClr val="404040"/>
                </a:solidFill>
              </a:rPr>
              <a:t>set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Document Object (required to access </a:t>
            </a:r>
            <a:r>
              <a:rPr lang="en-US" sz="1800" dirty="0" err="1" smtClean="0">
                <a:solidFill>
                  <a:srgbClr val="404040"/>
                </a:solidFill>
              </a:rPr>
              <a:t>Drawloop</a:t>
            </a:r>
            <a:r>
              <a:rPr lang="en-US" sz="1800" dirty="0" smtClean="0">
                <a:solidFill>
                  <a:srgbClr val="404040"/>
                </a:solidFill>
              </a:rPr>
              <a:t> template documents)</a:t>
            </a:r>
          </a:p>
          <a:p>
            <a:pPr marL="851070" lvl="1" indent="-285750">
              <a:lnSpc>
                <a:spcPct val="14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Option 1: Create GLBL Documents permission set (provided with DDP User and any application permission sets)</a:t>
            </a:r>
          </a:p>
          <a:p>
            <a:pPr marL="851070" lvl="1" indent="-285750">
              <a:lnSpc>
                <a:spcPct val="14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Option 2: All teams wishing to use </a:t>
            </a:r>
            <a:r>
              <a:rPr lang="en-US" sz="1800" dirty="0" err="1" smtClean="0">
                <a:solidFill>
                  <a:srgbClr val="404040"/>
                </a:solidFill>
              </a:rPr>
              <a:t>Drawloop</a:t>
            </a:r>
            <a:r>
              <a:rPr lang="en-US" sz="1800" dirty="0" smtClean="0">
                <a:solidFill>
                  <a:srgbClr val="404040"/>
                </a:solidFill>
              </a:rPr>
              <a:t> must grant read object access to Documents in App permissions</a:t>
            </a:r>
            <a:endParaRPr lang="en-US" sz="1800" dirty="0" smtClean="0">
              <a:solidFill>
                <a:srgbClr val="404040"/>
              </a:solidFill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1800" b="1" dirty="0" smtClean="0">
                <a:solidFill>
                  <a:srgbClr val="404040"/>
                </a:solidFill>
              </a:rPr>
              <a:t>DDP Template Access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Share templates via a public group on an app by app basis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endParaRPr lang="en-US" sz="1800" dirty="0">
              <a:solidFill>
                <a:srgbClr val="404040"/>
              </a:solidFill>
            </a:endParaRPr>
          </a:p>
          <a:p>
            <a:pPr>
              <a:lnSpc>
                <a:spcPct val="140000"/>
              </a:lnSpc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47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&amp; Concerns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b="1" dirty="0" smtClean="0">
                <a:solidFill>
                  <a:srgbClr val="404040"/>
                </a:solidFill>
              </a:rPr>
              <a:t>Object Access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Currently part of the Mercury team have full administrative access to the DDP object</a:t>
            </a:r>
          </a:p>
          <a:p>
            <a:pPr marL="285750" indent="-285750">
              <a:lnSpc>
                <a:spcPct val="140000"/>
              </a:lnSpc>
            </a:pPr>
            <a:r>
              <a:rPr lang="en-US" sz="1800" b="1" dirty="0" smtClean="0">
                <a:solidFill>
                  <a:srgbClr val="404040"/>
                </a:solidFill>
              </a:rPr>
              <a:t>DDP Template Access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404040"/>
                </a:solidFill>
              </a:rPr>
              <a:t>Mercury is sharing DDP templates at the profile level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endParaRPr lang="en-US" sz="1800" dirty="0">
              <a:solidFill>
                <a:srgbClr val="404040"/>
              </a:solidFill>
            </a:endParaRPr>
          </a:p>
          <a:p>
            <a:pPr>
              <a:lnSpc>
                <a:spcPct val="140000"/>
              </a:lnSpc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81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680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rrus Presentation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DF54823E-F862-344E-8604-BE712BACDF4F}" vid="{2C2CB5BE-D851-F244-BF5D-2AF819A47971}"/>
    </a:ext>
  </a:extLst>
</a:theme>
</file>

<file path=ppt/theme/theme2.xml><?xml version="1.0" encoding="utf-8"?>
<a:theme xmlns:a="http://schemas.openxmlformats.org/drawingml/2006/main" name="Office Theme">
  <a:themeElements>
    <a:clrScheme name="CustomBBB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 IT Architecture - Template</Template>
  <TotalTime>1289</TotalTime>
  <Words>147</Words>
  <Application>Microsoft Macintosh PowerPoint</Application>
  <PresentationFormat>Custom</PresentationFormat>
  <Paragraphs>19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Cirrus Presentation Template v2.0</vt:lpstr>
      <vt:lpstr>Drawloop Shared Architecture Proposal</vt:lpstr>
      <vt:lpstr>DDP Architecture</vt:lpstr>
      <vt:lpstr>Risks &amp; Concerns</vt:lpstr>
      <vt:lpstr>PowerPoint Presentation</vt:lpstr>
    </vt:vector>
  </TitlesOfParts>
  <Manager>Richard Grogut</Manager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Matt Bull</dc:creator>
  <cp:lastModifiedBy>Jeff Nottingham</cp:lastModifiedBy>
  <cp:revision>218</cp:revision>
  <cp:lastPrinted>2014-07-07T20:05:23Z</cp:lastPrinted>
  <dcterms:created xsi:type="dcterms:W3CDTF">2015-11-28T16:54:31Z</dcterms:created>
  <dcterms:modified xsi:type="dcterms:W3CDTF">2016-04-27T14:43:19Z</dcterms:modified>
</cp:coreProperties>
</file>