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5" r:id="rId3"/>
    <p:sldId id="296" r:id="rId4"/>
    <p:sldId id="297" r:id="rId5"/>
    <p:sldId id="302" r:id="rId6"/>
    <p:sldId id="303" r:id="rId7"/>
    <p:sldId id="305" r:id="rId8"/>
    <p:sldId id="306" r:id="rId9"/>
    <p:sldId id="307" r:id="rId10"/>
    <p:sldId id="308" r:id="rId11"/>
    <p:sldId id="309" r:id="rId12"/>
    <p:sldId id="310" r:id="rId13"/>
    <p:sldId id="311" r:id="rId14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9">
          <p15:clr>
            <a:srgbClr val="A4A3A4"/>
          </p15:clr>
        </p15:guide>
        <p15:guide id="2" orient="horz" pos="887">
          <p15:clr>
            <a:srgbClr val="A4A3A4"/>
          </p15:clr>
        </p15:guide>
        <p15:guide id="3" orient="horz" pos="2162">
          <p15:clr>
            <a:srgbClr val="A4A3A4"/>
          </p15:clr>
        </p15:guide>
        <p15:guide id="4" pos="237">
          <p15:clr>
            <a:srgbClr val="A4A3A4"/>
          </p15:clr>
        </p15:guide>
        <p15:guide id="5" pos="7460">
          <p15:clr>
            <a:srgbClr val="A4A3A4"/>
          </p15:clr>
        </p15:guide>
        <p15:guide id="6" pos="38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C7"/>
    <a:srgbClr val="73A333"/>
    <a:srgbClr val="84A65A"/>
    <a:srgbClr val="F4F3F0"/>
    <a:srgbClr val="4A304B"/>
    <a:srgbClr val="8BDEFF"/>
    <a:srgbClr val="404040"/>
    <a:srgbClr val="1F497D"/>
    <a:srgbClr val="009CDB"/>
    <a:srgbClr val="C1D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2" autoAdjust="0"/>
    <p:restoredTop sz="99825" autoAdjust="0"/>
  </p:normalViewPr>
  <p:slideViewPr>
    <p:cSldViewPr snapToGrid="0" showGuides="1">
      <p:cViewPr>
        <p:scale>
          <a:sx n="65" d="100"/>
          <a:sy n="65" d="100"/>
        </p:scale>
        <p:origin x="48" y="189"/>
      </p:cViewPr>
      <p:guideLst>
        <p:guide orient="horz" pos="3869"/>
        <p:guide orient="horz" pos="887"/>
        <p:guide orient="horz" pos="2162"/>
        <p:guide pos="237"/>
        <p:guide pos="74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-333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96363"/>
            <a:ext cx="3038475" cy="21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Salesforce 2014. Legal Terms and more here.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0" y="9224963"/>
            <a:ext cx="7010400" cy="71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438" name="Picture 5" descr="C:\Users\andrewg\Desktop\13-4125\logos\large_cloud_v6_longerPause-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8678863"/>
            <a:ext cx="71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472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Date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8" y="4416425"/>
            <a:ext cx="6194425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 flipV="1">
            <a:off x="0" y="9224963"/>
            <a:ext cx="7010400" cy="71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463" name="Picture 5" descr="C:\Users\andrewg\Desktop\13-4125\logos\large_cloud_v6_longerPause-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8678863"/>
            <a:ext cx="71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996363"/>
            <a:ext cx="3038475" cy="21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Copyright Salesforce 2014. Legal Terms and more here.</a:t>
            </a:r>
          </a:p>
        </p:txBody>
      </p:sp>
    </p:spTree>
    <p:extLst>
      <p:ext uri="{BB962C8B-B14F-4D97-AF65-F5344CB8AC3E}">
        <p14:creationId xmlns:p14="http://schemas.microsoft.com/office/powerpoint/2010/main" val="188944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30000"/>
      </a:spcBef>
      <a:spcAft>
        <a:spcPct val="0"/>
      </a:spcAft>
      <a:buFont typeface="Arial" pitchFamily="34" charset="0"/>
      <a:buChar char="•"/>
      <a:defRPr sz="1400" kern="1200">
        <a:solidFill>
          <a:schemeClr val="tx2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Font typeface="Arial" pitchFamily="34" charset="0"/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"/>
            <a:ext cx="12197291" cy="686097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593609" y="1282700"/>
            <a:ext cx="7379001" cy="2136660"/>
          </a:xfrm>
        </p:spPr>
        <p:txBody>
          <a:bodyPr/>
          <a:lstStyle>
            <a:lvl1pPr algn="l">
              <a:defRPr sz="5400" spc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3609" y="3571759"/>
            <a:ext cx="7379001" cy="893561"/>
          </a:xfrm>
        </p:spPr>
        <p:txBody>
          <a:bodyPr/>
          <a:lstStyle>
            <a:lvl1pPr marL="0" indent="0" algn="l">
              <a:buNone/>
              <a:defRPr sz="2800" spc="0" baseline="0">
                <a:solidFill>
                  <a:srgbClr val="F4F3F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6" y="1282700"/>
            <a:ext cx="3181533" cy="31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56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540827"/>
            <a:ext cx="2844059" cy="21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6442AD67-9825-4597-A53C-C6521C34CDBE}" type="datetimeFigureOut">
              <a:rPr lang="en-US" smtClean="0">
                <a:solidFill>
                  <a:prstClr val="black"/>
                </a:solidFill>
              </a:rPr>
              <a:pPr/>
              <a:t>4/6/2016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541368"/>
            <a:ext cx="3859795" cy="22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542448"/>
            <a:ext cx="2844059" cy="24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46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131388"/>
            <a:ext cx="11471274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363" y="1003611"/>
            <a:ext cx="11471275" cy="5040000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188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8" y="121228"/>
            <a:ext cx="11474450" cy="720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22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8" y="121228"/>
            <a:ext cx="11474450" cy="720000"/>
          </a:xfrm>
        </p:spPr>
        <p:txBody>
          <a:bodyPr/>
          <a:lstStyle>
            <a:lvl1pPr>
              <a:defRPr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Title Only - No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84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2194" y="1003609"/>
            <a:ext cx="5669280" cy="5040000"/>
          </a:xfrm>
        </p:spPr>
        <p:txBody>
          <a:bodyPr/>
          <a:lstStyle>
            <a:lvl1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pc="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pc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57934" y="131389"/>
            <a:ext cx="11474823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Two Column Layout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57934" y="1003965"/>
            <a:ext cx="5669280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7388" indent="-173038">
              <a:tabLst/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0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44588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736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57934" y="131389"/>
            <a:ext cx="11474823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008DC7"/>
                </a:solidFill>
              </a:defRPr>
            </a:lvl1pPr>
          </a:lstStyle>
          <a:p>
            <a:r>
              <a:rPr lang="en-US" dirty="0" smtClean="0"/>
              <a:t>Three Column Layout</a:t>
            </a:r>
            <a:endParaRPr lang="en-US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60363" y="1003611"/>
            <a:ext cx="3738656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4221077" y="1003611"/>
            <a:ext cx="3738656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081792" y="1003611"/>
            <a:ext cx="3738656" cy="5040000"/>
          </a:xfrm>
        </p:spPr>
        <p:txBody>
          <a:bodyPr/>
          <a:lstStyle>
            <a:lvl1pPr>
              <a:defRPr sz="24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2250">
              <a:defRPr sz="20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30238" indent="-173038">
              <a:tabLst>
                <a:tab pos="692150" algn="l"/>
              </a:tabLst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3275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76313" indent="-173038">
              <a:defRPr sz="1600" spc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01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265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46075" y="1306513"/>
            <a:ext cx="11485563" cy="2817812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spc="0" baseline="0" dirty="0" smtClean="0">
                <a:solidFill>
                  <a:srgbClr val="F4F3F0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4282765"/>
            <a:ext cx="11471275" cy="1069975"/>
          </a:xfrm>
        </p:spPr>
        <p:txBody>
          <a:bodyPr vert="horz" lIns="0" tIns="0" rIns="0" bIns="0" rtlCol="0">
            <a:noAutofit/>
          </a:bodyPr>
          <a:lstStyle>
            <a:lvl1pPr marL="168275" indent="-168275">
              <a:buNone/>
              <a:defRPr lang="en-US" spc="0" baseline="0" dirty="0" smtClean="0">
                <a:solidFill>
                  <a:srgbClr val="F4F3F0"/>
                </a:solidFill>
                <a:latin typeface="Calibri"/>
                <a:ea typeface="+mn-ea"/>
                <a:cs typeface="Calibri"/>
              </a:defRPr>
            </a:lvl1pPr>
            <a:lvl2pPr>
              <a:defRPr lang="en-US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2pPr>
            <a:lvl3pPr>
              <a:defRPr lang="en-US" sz="1800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3pPr>
            <a:lvl4pPr>
              <a:defRPr lang="en-US" spc="-90" baseline="0" dirty="0" smtClean="0">
                <a:solidFill>
                  <a:schemeClr val="tx1">
                    <a:tint val="75000"/>
                  </a:schemeClr>
                </a:solidFill>
                <a:ea typeface="+mn-ea"/>
              </a:defRPr>
            </a:lvl4pPr>
            <a:lvl5pPr>
              <a:defRPr lang="en-US" spc="-90" baseline="0" dirty="0">
                <a:solidFill>
                  <a:schemeClr val="tx1">
                    <a:tint val="75000"/>
                  </a:schemeClr>
                </a:solidFill>
                <a:ea typeface="+mn-ea"/>
              </a:defRPr>
            </a:lvl5pPr>
          </a:lstStyle>
          <a:p>
            <a:pPr marL="0" lvl="0" indent="0" defTabSz="914400" eaLnBrk="1" latinLnBrk="0" hangingPunct="1"/>
            <a:r>
              <a:rPr lang="en-US" dirty="0" smtClean="0"/>
              <a:t>Subtitle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29" y="5959328"/>
            <a:ext cx="965214" cy="9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1694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265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46076" y="136790"/>
            <a:ext cx="11485562" cy="720000"/>
          </a:xfrm>
        </p:spPr>
        <p:txBody>
          <a:bodyPr/>
          <a:lstStyle>
            <a:lvl1pPr algn="l">
              <a:lnSpc>
                <a:spcPct val="80000"/>
              </a:lnSpc>
              <a:defRPr sz="3200" b="1" spc="-30" baseline="0">
                <a:solidFill>
                  <a:srgbClr val="F4F3F0"/>
                </a:solidFill>
              </a:defRPr>
            </a:lvl1pPr>
          </a:lstStyle>
          <a:p>
            <a:r>
              <a:rPr lang="en-US" dirty="0" smtClean="0"/>
              <a:t>Basic (Dark)</a:t>
            </a:r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46075" y="1011239"/>
            <a:ext cx="11485563" cy="5040000"/>
          </a:xfrm>
        </p:spPr>
        <p:txBody>
          <a:bodyPr/>
          <a:lstStyle>
            <a:lvl1pPr>
              <a:buClr>
                <a:schemeClr val="bg1"/>
              </a:buClr>
              <a:defRPr sz="2400" spc="0">
                <a:solidFill>
                  <a:srgbClr val="F4F3F0"/>
                </a:solidFill>
              </a:defRPr>
            </a:lvl1pPr>
            <a:lvl2pPr marL="457200" indent="-222250">
              <a:buClr>
                <a:schemeClr val="bg1"/>
              </a:buClr>
              <a:defRPr sz="2000" spc="0">
                <a:solidFill>
                  <a:srgbClr val="F4F3F0"/>
                </a:solidFill>
              </a:defRPr>
            </a:lvl2pPr>
            <a:lvl3pPr marL="630238" indent="-173038">
              <a:buClr>
                <a:schemeClr val="bg1"/>
              </a:buClr>
              <a:tabLst>
                <a:tab pos="692150" algn="l"/>
              </a:tabLst>
              <a:defRPr sz="1800" spc="0">
                <a:solidFill>
                  <a:srgbClr val="F4F3F0"/>
                </a:solidFill>
              </a:defRPr>
            </a:lvl3pPr>
            <a:lvl4pPr marL="803275" indent="-173038">
              <a:buClr>
                <a:schemeClr val="bg1"/>
              </a:buClr>
              <a:defRPr sz="1600" spc="0">
                <a:solidFill>
                  <a:srgbClr val="F4F3F0"/>
                </a:solidFill>
              </a:defRPr>
            </a:lvl4pPr>
            <a:lvl5pPr marL="976313" indent="-173038">
              <a:buClr>
                <a:schemeClr val="bg1"/>
              </a:buClr>
              <a:defRPr sz="1600" spc="0">
                <a:solidFill>
                  <a:srgbClr val="F4F3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29" y="5959328"/>
            <a:ext cx="965214" cy="9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7750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2650" cy="6858000"/>
          </a:xfrm>
          <a:prstGeom prst="rect">
            <a:avLst/>
          </a:prstGeom>
        </p:spPr>
      </p:pic>
      <p:grpSp>
        <p:nvGrpSpPr>
          <p:cNvPr id="3" name="Group 2"/>
          <p:cNvGrpSpPr/>
          <p:nvPr userDrawn="1"/>
        </p:nvGrpSpPr>
        <p:grpSpPr>
          <a:xfrm>
            <a:off x="3244667" y="2438401"/>
            <a:ext cx="5378633" cy="1981200"/>
            <a:chOff x="3181167" y="2438401"/>
            <a:chExt cx="5378633" cy="1981200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876799" y="2921000"/>
              <a:ext cx="3683001" cy="102870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/>
            <a:p>
              <a:pPr marL="0" indent="0" algn="ctr">
                <a:buClr>
                  <a:schemeClr val="tx2"/>
                </a:buClr>
                <a:buFont typeface="Arial" panose="020B0604020202020204" pitchFamily="34" charset="0"/>
                <a:buNone/>
              </a:pPr>
              <a:r>
                <a:rPr lang="en-US" sz="5400" dirty="0" smtClean="0">
                  <a:solidFill>
                    <a:srgbClr val="F4F3F0"/>
                  </a:solidFill>
                  <a:latin typeface="Calibri"/>
                  <a:cs typeface="Calibri"/>
                </a:rPr>
                <a:t>Thank You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167" y="2438401"/>
              <a:ext cx="1981200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5709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4319"/>
            <a:ext cx="12188825" cy="5168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188" y="131388"/>
            <a:ext cx="11474450" cy="720000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88" y="1003610"/>
            <a:ext cx="11474450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29" y="5959328"/>
            <a:ext cx="965214" cy="9652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8920" y="6350000"/>
            <a:ext cx="2819400" cy="50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F4F3F0"/>
                </a:solidFill>
                <a:latin typeface="Calibri"/>
                <a:cs typeface="Calibri"/>
              </a:rPr>
              <a:t>Eli Lilly &amp; Company -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45" r:id="rId2"/>
    <p:sldLayoutId id="2147483953" r:id="rId3"/>
    <p:sldLayoutId id="2147483962" r:id="rId4"/>
    <p:sldLayoutId id="2147483946" r:id="rId5"/>
    <p:sldLayoutId id="2147483947" r:id="rId6"/>
    <p:sldLayoutId id="2147483957" r:id="rId7"/>
    <p:sldLayoutId id="2147483955" r:id="rId8"/>
    <p:sldLayoutId id="2147483959" r:id="rId9"/>
    <p:sldLayoutId id="2147483966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200" b="1" kern="1200" spc="-30" baseline="0" dirty="0">
          <a:solidFill>
            <a:srgbClr val="008DC7"/>
          </a:solidFill>
          <a:latin typeface="Calibri"/>
          <a:ea typeface="ＭＳ Ｐゴシック" charset="0"/>
          <a:cs typeface="Calibri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68275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24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1pPr>
      <a:lvl2pPr marL="454025" indent="-2317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20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2pPr>
      <a:lvl3pPr marL="696913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3pPr>
      <a:lvl4pPr marL="914400" indent="-1666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lang="en-US" sz="16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4pPr>
      <a:lvl5pPr marL="1154113" indent="-1714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•"/>
        <a:defRPr lang="en-US" sz="1600" kern="1200" spc="0" dirty="0">
          <a:solidFill>
            <a:schemeClr val="tx1">
              <a:lumMod val="75000"/>
              <a:lumOff val="25000"/>
            </a:schemeClr>
          </a:solidFill>
          <a:latin typeface="Calibri"/>
          <a:ea typeface="ＭＳ Ｐゴシック" charset="0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Code Merge Process Change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Cirrus Architecture </a:t>
            </a:r>
            <a:r>
              <a:rPr lang="en-US" dirty="0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92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03" y="22533"/>
            <a:ext cx="11474450" cy="720000"/>
          </a:xfrm>
        </p:spPr>
        <p:txBody>
          <a:bodyPr/>
          <a:lstStyle/>
          <a:p>
            <a:r>
              <a:rPr lang="en-US" dirty="0" smtClean="0"/>
              <a:t>App in Sprinting stage (Sprint 2) after defect fix.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2557974" y="3282444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 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31150" y="3275424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evelop_release_xx_branch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3636" y="750627"/>
            <a:ext cx="5900577" cy="5459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1637" y="722770"/>
            <a:ext cx="1213348" cy="2869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3083" y="947565"/>
            <a:ext cx="1217152" cy="121059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Sprint team, pushes the fixed version of component C1 to Master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1876" y="2451467"/>
            <a:ext cx="1938037" cy="8608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Developer creates Pull Request</a:t>
            </a:r>
          </a:p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 Lead does peer review and approves for code merge to master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92707" y="3380964"/>
            <a:ext cx="20763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urved Left Arrow 2"/>
          <p:cNvSpPr/>
          <p:nvPr/>
        </p:nvSpPr>
        <p:spPr>
          <a:xfrm flipH="1">
            <a:off x="1582991" y="2080037"/>
            <a:ext cx="942055" cy="1066873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cs typeface="VAG Rounded Std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5205413"/>
            <a:ext cx="1757363" cy="4810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66688" indent="-166688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2051" y="4590387"/>
            <a:ext cx="2169994" cy="4017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Manual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Jenkin job to tag the Delta branch (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for Code Handover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8357164" y="3275420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ev </a:t>
            </a:r>
            <a:r>
              <a:rPr lang="en-US" dirty="0" smtClean="0">
                <a:solidFill>
                  <a:schemeClr val="tx1"/>
                </a:solidFill>
              </a:rPr>
              <a:t>Test Sandbox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5109820" y="3275422"/>
            <a:ext cx="5138057" cy="289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 Jenkins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079" y="3467832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Successful commit to Master branch initiates the Jenkins job for CI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284193" y="3810000"/>
            <a:ext cx="2276615" cy="1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841974" y="4290378"/>
            <a:ext cx="1547406" cy="6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71995" y="3085116"/>
            <a:ext cx="1582219" cy="7248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If there are no conflicts, it triggers the Jenkin’s job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271995" y="4796971"/>
            <a:ext cx="2288814" cy="1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6954751" y="3275421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ev </a:t>
            </a:r>
            <a:r>
              <a:rPr lang="en-US" dirty="0" smtClean="0">
                <a:solidFill>
                  <a:schemeClr val="tx1"/>
                </a:solidFill>
              </a:rPr>
              <a:t>CI Sandbox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841974" y="5547519"/>
            <a:ext cx="2970498" cy="25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99624" y="4262710"/>
            <a:ext cx="1452203" cy="3868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 </a:t>
            </a:r>
            <a:r>
              <a:rPr lang="en-US" sz="1000" dirty="0" smtClean="0">
                <a:solidFill>
                  <a:srgbClr val="7030A0"/>
                </a:solidFill>
              </a:rPr>
              <a:t>Automatic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Jenkin job to tag the Master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53444" y="4936821"/>
            <a:ext cx="1452203" cy="63666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000" dirty="0" smtClean="0">
                <a:solidFill>
                  <a:srgbClr val="7030A0"/>
                </a:solidFill>
              </a:rPr>
              <a:t>Manual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Jenkin job to deploy to test sandbox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45173" y="5080000"/>
            <a:ext cx="4715635" cy="30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21506" y="3361284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Class C1 with method M1*</a:t>
            </a:r>
          </a:p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and method M2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8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New Merge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Branch becomes the source of Truth.</a:t>
            </a:r>
          </a:p>
          <a:p>
            <a:r>
              <a:rPr lang="en-US" dirty="0"/>
              <a:t>Dev and Ops </a:t>
            </a:r>
            <a:r>
              <a:rPr lang="en-US" dirty="0" smtClean="0"/>
              <a:t>will always be in Sync</a:t>
            </a:r>
            <a:endParaRPr lang="en-US" dirty="0"/>
          </a:p>
          <a:p>
            <a:r>
              <a:rPr lang="en-US" dirty="0" smtClean="0"/>
              <a:t>Possibility of code</a:t>
            </a:r>
            <a:r>
              <a:rPr lang="en-US" dirty="0"/>
              <a:t>/ defect fix getting overridden in </a:t>
            </a:r>
            <a:r>
              <a:rPr lang="en-US" dirty="0" smtClean="0"/>
              <a:t>Production reduces to a large extent</a:t>
            </a:r>
            <a:endParaRPr lang="en-US" dirty="0"/>
          </a:p>
          <a:p>
            <a:r>
              <a:rPr lang="en-US" dirty="0" smtClean="0"/>
              <a:t>Gives the app team the confidence to refresh their Sandboxes </a:t>
            </a:r>
            <a:r>
              <a:rPr lang="en-US" smtClean="0"/>
              <a:t>regularly.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2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/ Loopholes of the New Merge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merge back by the Ops team</a:t>
            </a:r>
          </a:p>
          <a:p>
            <a:r>
              <a:rPr lang="en-US" dirty="0" smtClean="0"/>
              <a:t>Has a prerequisite to have the Master branch up to date. (The Master branch will be maintained by this process henceforth)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291" y="2395265"/>
            <a:ext cx="11474450" cy="720000"/>
          </a:xfrm>
        </p:spPr>
        <p:txBody>
          <a:bodyPr/>
          <a:lstStyle/>
          <a:p>
            <a:r>
              <a:rPr lang="en-US" dirty="0" smtClean="0"/>
              <a:t>Thoughts and Questions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02" y="1018124"/>
            <a:ext cx="11474450" cy="5040000"/>
          </a:xfrm>
        </p:spPr>
        <p:txBody>
          <a:bodyPr/>
          <a:lstStyle/>
          <a:p>
            <a:pPr marL="566738" indent="-276225" fontAlgn="t"/>
            <a:r>
              <a:rPr lang="en-US" sz="2800" dirty="0" smtClean="0"/>
              <a:t>Production is the only source of truth</a:t>
            </a:r>
          </a:p>
          <a:p>
            <a:pPr marL="566738" indent="-276225" fontAlgn="t"/>
            <a:r>
              <a:rPr lang="en-US" sz="2800" dirty="0" smtClean="0"/>
              <a:t>Dev and Ops are not in Sync</a:t>
            </a:r>
            <a:endParaRPr lang="en-US" sz="2800" dirty="0" smtClean="0"/>
          </a:p>
          <a:p>
            <a:pPr marL="566738" indent="-276225" fontAlgn="t"/>
            <a:r>
              <a:rPr lang="en-US" sz="2800" dirty="0" smtClean="0"/>
              <a:t>Code/ defect fix getting overridden in Production</a:t>
            </a:r>
          </a:p>
          <a:p>
            <a:pPr marL="566738" indent="-276225" fontAlgn="t"/>
            <a:r>
              <a:rPr lang="en-US" sz="2800" dirty="0" smtClean="0"/>
              <a:t>Sandboxes not getting refreshed regularly</a:t>
            </a:r>
            <a:endParaRPr lang="en-US" sz="2800" dirty="0" smtClean="0"/>
          </a:p>
          <a:p>
            <a:pPr marL="625475" indent="-341313"/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02" y="236260"/>
            <a:ext cx="11474450" cy="720000"/>
          </a:xfrm>
        </p:spPr>
        <p:txBody>
          <a:bodyPr/>
          <a:lstStyle/>
          <a:p>
            <a:r>
              <a:rPr lang="en-US" dirty="0" smtClean="0"/>
              <a:t>Single Source of Truth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37751" y="689228"/>
            <a:ext cx="3168352" cy="4708981"/>
            <a:chOff x="2987824" y="980728"/>
            <a:chExt cx="3168352" cy="4708981"/>
          </a:xfrm>
        </p:grpSpPr>
        <p:sp>
          <p:nvSpPr>
            <p:cNvPr id="7" name="TextBox 6"/>
            <p:cNvSpPr txBox="1"/>
            <p:nvPr/>
          </p:nvSpPr>
          <p:spPr>
            <a:xfrm>
              <a:off x="3923928" y="980728"/>
              <a:ext cx="1512168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0000" dirty="0" smtClean="0">
                  <a:latin typeface="Haettenschweiler" pitchFamily="34" charset="0"/>
                  <a:ea typeface="SimHei" pitchFamily="49" charset="-122"/>
                  <a:cs typeface="Utsaah" pitchFamily="34" charset="0"/>
                </a:rPr>
                <a:t>1</a:t>
              </a:r>
              <a:endParaRPr lang="en-GB" sz="30000" dirty="0">
                <a:latin typeface="Haettenschweiler" pitchFamily="34" charset="0"/>
                <a:ea typeface="SimHei" pitchFamily="49" charset="-122"/>
                <a:cs typeface="Utsaah" pitchFamily="34" charset="0"/>
              </a:endParaRPr>
            </a:p>
          </p:txBody>
        </p:sp>
        <p:sp>
          <p:nvSpPr>
            <p:cNvPr id="8" name="Curved Up Ribbon 7"/>
            <p:cNvSpPr/>
            <p:nvPr/>
          </p:nvSpPr>
          <p:spPr>
            <a:xfrm>
              <a:off x="2987824" y="3645024"/>
              <a:ext cx="3168352" cy="1368152"/>
            </a:xfrm>
            <a:prstGeom prst="ellipseRibbon2">
              <a:avLst>
                <a:gd name="adj1" fmla="val 45860"/>
                <a:gd name="adj2" fmla="val 60871"/>
                <a:gd name="adj3" fmla="val 23674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79912" y="3645024"/>
              <a:ext cx="158417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en-GB" sz="2800" dirty="0" smtClean="0">
                  <a:solidFill>
                    <a:schemeClr val="lt1"/>
                  </a:solidFill>
                  <a:latin typeface="Frutiger Next Pro Medium"/>
                </a:rPr>
                <a:t>TRUTH</a:t>
              </a:r>
              <a:endParaRPr lang="en-GB" sz="2800" dirty="0">
                <a:solidFill>
                  <a:schemeClr val="lt1"/>
                </a:solidFill>
                <a:latin typeface="Frutiger Next Pro Medium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01846" y="1380367"/>
            <a:ext cx="2880320" cy="129614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Frutiger Next Pro Light" pitchFamily="34" charset="0"/>
              </a:rPr>
              <a:t>Developers work from a common codebase and </a:t>
            </a:r>
            <a:r>
              <a:rPr lang="en-GB" dirty="0" smtClean="0">
                <a:solidFill>
                  <a:schemeClr val="bg1"/>
                </a:solidFill>
                <a:latin typeface="Frutiger Next Pro Light" pitchFamily="34" charset="0"/>
              </a:rPr>
              <a:t>branch/merge </a:t>
            </a:r>
            <a:r>
              <a:rPr lang="en-GB" dirty="0">
                <a:solidFill>
                  <a:schemeClr val="bg1"/>
                </a:solidFill>
                <a:latin typeface="Frutiger Next Pro Light" pitchFamily="34" charset="0"/>
              </a:rPr>
              <a:t>i</a:t>
            </a:r>
            <a:r>
              <a:rPr lang="en-GB" dirty="0" smtClean="0">
                <a:solidFill>
                  <a:schemeClr val="bg1"/>
                </a:solidFill>
                <a:latin typeface="Frutiger Next Pro Light" pitchFamily="34" charset="0"/>
              </a:rPr>
              <a:t>s </a:t>
            </a:r>
            <a:r>
              <a:rPr lang="en-GB" dirty="0">
                <a:solidFill>
                  <a:schemeClr val="bg1"/>
                </a:solidFill>
                <a:latin typeface="Frutiger Next Pro Light" pitchFamily="34" charset="0"/>
              </a:rPr>
              <a:t>required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1688" y="1380367"/>
            <a:ext cx="2880320" cy="129614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Frutiger Next Pro Light" pitchFamily="34" charset="0"/>
              </a:rPr>
              <a:t>Developers work from a sandbox that reflects production at the point they start  developing*</a:t>
            </a:r>
            <a:endParaRPr lang="en-GB" dirty="0">
              <a:solidFill>
                <a:schemeClr val="bg1"/>
              </a:solidFill>
              <a:latin typeface="Frutiger Next Pro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1688" y="4462197"/>
            <a:ext cx="2880320" cy="129614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Frutiger Next Pro Light" pitchFamily="34" charset="0"/>
              </a:rPr>
              <a:t>The truth exists in the repository and not the org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1846" y="4462197"/>
            <a:ext cx="2880320" cy="129614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Frutiger Next Pro Light" pitchFamily="34" charset="0"/>
              </a:rPr>
              <a:t>Developers are responsible for ensuring stability &amp; integrity of the common codebase</a:t>
            </a:r>
          </a:p>
        </p:txBody>
      </p:sp>
    </p:spTree>
    <p:extLst>
      <p:ext uri="{BB962C8B-B14F-4D97-AF65-F5344CB8AC3E}">
        <p14:creationId xmlns:p14="http://schemas.microsoft.com/office/powerpoint/2010/main" val="33607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02" y="1018124"/>
            <a:ext cx="11474450" cy="5040000"/>
          </a:xfrm>
        </p:spPr>
        <p:txBody>
          <a:bodyPr/>
          <a:lstStyle/>
          <a:p>
            <a:pPr marL="625475" indent="-341313"/>
            <a:r>
              <a:rPr lang="en-GB" sz="2800" dirty="0" smtClean="0">
                <a:solidFill>
                  <a:schemeClr val="tx1"/>
                </a:solidFill>
              </a:rPr>
              <a:t>Application in Sprinting Stage </a:t>
            </a:r>
            <a:r>
              <a:rPr lang="en-GB" sz="2800" dirty="0" smtClean="0">
                <a:solidFill>
                  <a:schemeClr val="tx1"/>
                </a:solidFill>
              </a:rPr>
              <a:t>(not Released to Production yet)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625475" indent="-341313"/>
            <a:r>
              <a:rPr lang="en-GB" sz="2800" dirty="0">
                <a:solidFill>
                  <a:schemeClr val="tx1"/>
                </a:solidFill>
              </a:rPr>
              <a:t>Application in </a:t>
            </a:r>
            <a:r>
              <a:rPr lang="en-GB" sz="2800" dirty="0" smtClean="0">
                <a:solidFill>
                  <a:schemeClr val="tx1"/>
                </a:solidFill>
              </a:rPr>
              <a:t>Production and Defect fix required</a:t>
            </a:r>
          </a:p>
          <a:p>
            <a:pPr marL="625475" indent="-341313"/>
            <a:r>
              <a:rPr lang="en-GB" sz="2800" dirty="0" smtClean="0">
                <a:solidFill>
                  <a:schemeClr val="tx1"/>
                </a:solidFill>
              </a:rPr>
              <a:t>Application </a:t>
            </a:r>
            <a:r>
              <a:rPr lang="en-GB" sz="2800" dirty="0" smtClean="0">
                <a:solidFill>
                  <a:schemeClr val="tx1"/>
                </a:solidFill>
              </a:rPr>
              <a:t>in </a:t>
            </a:r>
            <a:r>
              <a:rPr lang="en-GB" sz="2800" dirty="0">
                <a:solidFill>
                  <a:schemeClr val="tx1"/>
                </a:solidFill>
              </a:rPr>
              <a:t>Sprinting Stage </a:t>
            </a:r>
            <a:r>
              <a:rPr lang="en-GB" sz="2800" dirty="0" smtClean="0">
                <a:solidFill>
                  <a:schemeClr val="tx1"/>
                </a:solidFill>
              </a:rPr>
              <a:t>and Defect fix required for Production code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03" y="22533"/>
            <a:ext cx="11474450" cy="720000"/>
          </a:xfrm>
        </p:spPr>
        <p:txBody>
          <a:bodyPr/>
          <a:lstStyle/>
          <a:p>
            <a:r>
              <a:rPr lang="en-US" dirty="0" smtClean="0"/>
              <a:t>App </a:t>
            </a:r>
            <a:r>
              <a:rPr lang="en-US" dirty="0"/>
              <a:t>in Sprinting Stage (not Released to Production yet)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2557974" y="3282444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 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31150" y="3275424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evelop_release_xx_branch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3636" y="750627"/>
            <a:ext cx="5900577" cy="5459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1637" y="722770"/>
            <a:ext cx="1213348" cy="2869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2085" y="1506788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Sprint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Team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a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release specific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 (Delta branch) from master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845172" y="1411031"/>
            <a:ext cx="2123914" cy="113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4676" y="1235064"/>
            <a:ext cx="1217152" cy="121059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Sprint Team commits on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their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Delta branch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 story, and creates pull request regularly to master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1876" y="2451467"/>
            <a:ext cx="1938037" cy="8608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Developer creates Pull Request</a:t>
            </a:r>
          </a:p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 Lead does peer review and approves for code merge to master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92707" y="3380964"/>
            <a:ext cx="20763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urved Left Arrow 2"/>
          <p:cNvSpPr/>
          <p:nvPr/>
        </p:nvSpPr>
        <p:spPr>
          <a:xfrm flipH="1">
            <a:off x="1110713" y="2184327"/>
            <a:ext cx="1355342" cy="1787172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cs typeface="VAG Rounded Std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5205413"/>
            <a:ext cx="1757363" cy="4810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66688" indent="-166688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2051" y="4590387"/>
            <a:ext cx="2169994" cy="3728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6b.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Manual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Jenkin job to tag the Delta branch (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for Code Handover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8357164" y="3275420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Test Sandbox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5109820" y="3275422"/>
            <a:ext cx="5138057" cy="289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 Jenkins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079" y="3467832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Successful commit to Master branch initiates the Jenkins job for CI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284193" y="3810000"/>
            <a:ext cx="2276615" cy="1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841974" y="4290378"/>
            <a:ext cx="1547406" cy="6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71995" y="3085116"/>
            <a:ext cx="1582219" cy="7248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If there are no conflicts, it triggers the Jenkin’s job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271995" y="4796971"/>
            <a:ext cx="2288814" cy="1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6954751" y="3275421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CI Sandbox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841974" y="5547519"/>
            <a:ext cx="2970498" cy="25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99624" y="4262710"/>
            <a:ext cx="1452203" cy="3868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6a. </a:t>
            </a:r>
            <a:r>
              <a:rPr lang="en-US" sz="1000" dirty="0" smtClean="0">
                <a:solidFill>
                  <a:srgbClr val="7030A0"/>
                </a:solidFill>
              </a:rPr>
              <a:t>Automatic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Jenkin job to tag the Master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53444" y="4936821"/>
            <a:ext cx="1452203" cy="3868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en-US" sz="1000" dirty="0" smtClean="0">
                <a:solidFill>
                  <a:srgbClr val="7030A0"/>
                </a:solidFill>
              </a:rPr>
              <a:t>Manual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Jenkin job to deploy to test sandbox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45173" y="5080000"/>
            <a:ext cx="4715635" cy="30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3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03" y="22533"/>
            <a:ext cx="11474450" cy="720000"/>
          </a:xfrm>
        </p:spPr>
        <p:txBody>
          <a:bodyPr/>
          <a:lstStyle/>
          <a:p>
            <a:r>
              <a:rPr lang="en-US" dirty="0" smtClean="0"/>
              <a:t>App </a:t>
            </a:r>
            <a:r>
              <a:rPr lang="en-US" dirty="0"/>
              <a:t>in </a:t>
            </a:r>
            <a:r>
              <a:rPr lang="en-US" dirty="0" smtClean="0"/>
              <a:t>Production &amp; </a:t>
            </a:r>
            <a:r>
              <a:rPr lang="en-US" dirty="0"/>
              <a:t>Defect </a:t>
            </a:r>
            <a:r>
              <a:rPr lang="en-US" dirty="0" smtClean="0"/>
              <a:t>fix </a:t>
            </a:r>
            <a:r>
              <a:rPr lang="en-US" dirty="0"/>
              <a:t>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2557974" y="3282444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 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31150" y="3275424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support_release_xx_branch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3636" y="750627"/>
            <a:ext cx="5900577" cy="5459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1637" y="722770"/>
            <a:ext cx="1213348" cy="2869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2085" y="1506788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Support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Team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a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release specific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 (Delta branch) from master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845172" y="1411031"/>
            <a:ext cx="2123914" cy="113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4676" y="1235064"/>
            <a:ext cx="1217152" cy="121059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Support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commits on their Delta branch for each user story, and creates pull request regularly to master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61876" y="2451467"/>
            <a:ext cx="1938037" cy="8608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Developer creates Pull Request</a:t>
            </a:r>
          </a:p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 Lead does peer review and approves for code merge to master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92707" y="3380964"/>
            <a:ext cx="20763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urved Left Arrow 2"/>
          <p:cNvSpPr/>
          <p:nvPr/>
        </p:nvSpPr>
        <p:spPr>
          <a:xfrm flipH="1">
            <a:off x="1110713" y="2184327"/>
            <a:ext cx="1355342" cy="1787172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cs typeface="VAG Rounded Std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5205413"/>
            <a:ext cx="1757363" cy="4810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66688" indent="-166688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2051" y="4590387"/>
            <a:ext cx="2169994" cy="4017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6b.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Manual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Jenkin job to tag the Delta branch (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for Code Handover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8357164" y="3275420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Test Sandbox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5109820" y="3275422"/>
            <a:ext cx="5138057" cy="289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Support Jenkins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079" y="3467832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Successful commit to Master branch initiates the Jenkins job for CI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284193" y="3810000"/>
            <a:ext cx="2276615" cy="1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841974" y="4290378"/>
            <a:ext cx="1547406" cy="6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71995" y="3085116"/>
            <a:ext cx="1582219" cy="7248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If there are no conflicts, it triggers the Jenkin’s job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271995" y="4796971"/>
            <a:ext cx="2288814" cy="1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6954751" y="3275421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CI Sandbox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841974" y="5547519"/>
            <a:ext cx="2970498" cy="25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99624" y="4262710"/>
            <a:ext cx="1452203" cy="3868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6a. </a:t>
            </a:r>
            <a:r>
              <a:rPr lang="en-US" sz="1000" dirty="0" smtClean="0">
                <a:solidFill>
                  <a:srgbClr val="7030A0"/>
                </a:solidFill>
              </a:rPr>
              <a:t>Automatic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Jenkin job to tag the Master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53444" y="4936821"/>
            <a:ext cx="1452203" cy="3868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en-US" sz="1000" dirty="0" smtClean="0">
                <a:solidFill>
                  <a:srgbClr val="7030A0"/>
                </a:solidFill>
              </a:rPr>
              <a:t>Manual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Jenkin job to deploy to test sandbox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45173" y="5080000"/>
            <a:ext cx="4715635" cy="30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788" y="2701781"/>
            <a:ext cx="11474450" cy="5040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spc="-30" dirty="0" smtClean="0">
                <a:solidFill>
                  <a:srgbClr val="008DC7"/>
                </a:solidFill>
              </a:rPr>
              <a:t>App </a:t>
            </a:r>
            <a:r>
              <a:rPr lang="en-US" sz="3200" b="1" spc="-30" dirty="0">
                <a:solidFill>
                  <a:srgbClr val="008DC7"/>
                </a:solidFill>
              </a:rPr>
              <a:t>in Sprinting Stage &amp; Defect fix required for Production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03" y="22533"/>
            <a:ext cx="11474450" cy="720000"/>
          </a:xfrm>
        </p:spPr>
        <p:txBody>
          <a:bodyPr/>
          <a:lstStyle/>
          <a:p>
            <a:r>
              <a:rPr lang="en-US" dirty="0" smtClean="0"/>
              <a:t>App in Sprinting stage (let us say in Sprint 2)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2557974" y="3282444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Master 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31150" y="3275424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3636" y="750627"/>
            <a:ext cx="5900577" cy="5459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1637" y="722770"/>
            <a:ext cx="1213348" cy="2869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2085" y="1506788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Sprint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Team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a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release specific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 (Delta branch) from master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845172" y="1411031"/>
            <a:ext cx="2123914" cy="113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4676" y="1235064"/>
            <a:ext cx="1217152" cy="121059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Sprint Team updates the existing components in Sprint 2 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1876" y="2451467"/>
            <a:ext cx="1938037" cy="8608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Developer creates Pull Request</a:t>
            </a:r>
          </a:p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 Lead does peer review and approves for code merge to master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92707" y="3380964"/>
            <a:ext cx="20763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urved Left Arrow 2"/>
          <p:cNvSpPr/>
          <p:nvPr/>
        </p:nvSpPr>
        <p:spPr>
          <a:xfrm flipH="1">
            <a:off x="1110713" y="2184327"/>
            <a:ext cx="1355342" cy="1787172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cs typeface="VAG Rounded Std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5205413"/>
            <a:ext cx="1757363" cy="4810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66688" indent="-166688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2051" y="4590387"/>
            <a:ext cx="2169994" cy="4017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6b.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Manual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Jenkin job to tag the Delta branch (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for Code Handover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8357164" y="3268163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Test Sandbox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5109820" y="3275422"/>
            <a:ext cx="5138057" cy="289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 Jenkins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079" y="3467832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Successful commit to Master branch initiates the Jenkins job for CI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284193" y="3810000"/>
            <a:ext cx="2276615" cy="15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841974" y="4290378"/>
            <a:ext cx="1547406" cy="6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71995" y="3085116"/>
            <a:ext cx="1582219" cy="7248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If there are no conflicts, it triggers the Jenkin’s job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5271995" y="4796971"/>
            <a:ext cx="2288814" cy="14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6954751" y="3275421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CI Sandbox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841974" y="5547519"/>
            <a:ext cx="2970498" cy="25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99624" y="4262710"/>
            <a:ext cx="1452203" cy="3868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6a. </a:t>
            </a:r>
            <a:r>
              <a:rPr lang="en-US" sz="1000" dirty="0" smtClean="0">
                <a:solidFill>
                  <a:srgbClr val="7030A0"/>
                </a:solidFill>
              </a:rPr>
              <a:t>Automatic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Jenkin job to tag the Master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53444" y="4936821"/>
            <a:ext cx="1452203" cy="3868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en-US" sz="1000" dirty="0" smtClean="0">
                <a:solidFill>
                  <a:srgbClr val="7030A0"/>
                </a:solidFill>
              </a:rPr>
              <a:t>Manual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Jenkin job to deploy to test sandbox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45173" y="5080000"/>
            <a:ext cx="4715635" cy="30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91500" y="1009687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Class C1 with method M1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9398" y="4047957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Class C1 with method M1</a:t>
            </a:r>
          </a:p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and method M2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303" y="22533"/>
            <a:ext cx="11474450" cy="720000"/>
          </a:xfrm>
        </p:spPr>
        <p:txBody>
          <a:bodyPr/>
          <a:lstStyle/>
          <a:p>
            <a:r>
              <a:rPr lang="en-US" dirty="0" smtClean="0"/>
              <a:t>App in Sprinting stage (Sprint 2) &amp; Defect fix from Sprint 1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08AB465-49D5-44D6-8849-48D739637EF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2557974" y="3282444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develop_release_xx_branch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31150" y="3275424"/>
            <a:ext cx="5138057" cy="289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support_release_xx_branch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3636" y="750627"/>
            <a:ext cx="5900577" cy="54591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cs typeface="VAG Rounded Std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1637" y="722770"/>
            <a:ext cx="1213348" cy="2869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2085" y="1455170"/>
            <a:ext cx="2169994" cy="75637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Support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Team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a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 release specific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branch (Delta branch) from </a:t>
            </a:r>
            <a:r>
              <a:rPr lang="en-US" sz="1000" dirty="0" err="1"/>
              <a:t>develop_release_xx_branch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845172" y="1403657"/>
            <a:ext cx="2123914" cy="113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51563" y="804228"/>
            <a:ext cx="1217152" cy="151805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/>
              <a:t>2a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.  If the component to be fixed is not as per the production version, Support team reverts back the component to the production state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892707" y="2580968"/>
            <a:ext cx="4641149" cy="136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urved Left Arrow 2"/>
          <p:cNvSpPr/>
          <p:nvPr/>
        </p:nvSpPr>
        <p:spPr>
          <a:xfrm flipH="1">
            <a:off x="1459777" y="2736299"/>
            <a:ext cx="1059123" cy="830028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cs typeface="VAG Rounded Std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5205413"/>
            <a:ext cx="1757363" cy="4810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66688" indent="-166688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2051" y="4133190"/>
            <a:ext cx="2169994" cy="40176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Automatic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Jenkin job to tag the Delta branch (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for Code Handover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8357164" y="3275420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Test Sandbox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5109820" y="3275422"/>
            <a:ext cx="5138057" cy="289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Support Jenkins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88079" y="2672906"/>
            <a:ext cx="1501301" cy="66402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Successful commit to Support Delta branch initiates the Jenkins job for CI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841974" y="2594313"/>
            <a:ext cx="1547406" cy="6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82607" y="2689168"/>
            <a:ext cx="1582219" cy="7248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Commit to the Support delta branch triggers the Support Jenkin Job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6954751" y="3275421"/>
            <a:ext cx="5138057" cy="2899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CI Sandbox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7823841" y="4370830"/>
            <a:ext cx="2970498" cy="259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35460" y="4450125"/>
            <a:ext cx="1452203" cy="49967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000" dirty="0" smtClean="0">
                <a:solidFill>
                  <a:srgbClr val="7030A0"/>
                </a:solidFill>
              </a:rPr>
              <a:t>Manual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Jenkin job to deploy to test sandbox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04261" y="4084329"/>
            <a:ext cx="4715635" cy="30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91500" y="1009687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Class C1 with method M1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1506" y="2372019"/>
            <a:ext cx="2169994" cy="5961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Class C1 with method M1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1563" y="3480179"/>
            <a:ext cx="1217152" cy="65168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/>
              <a:t>2b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. Support team fixes the component 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 flipH="1">
            <a:off x="1458426" y="4795612"/>
            <a:ext cx="1059123" cy="830028"/>
          </a:xfrm>
          <a:prstGeom prst="curvedLeftArrow">
            <a:avLst/>
          </a:prstGeom>
          <a:solidFill>
            <a:srgbClr val="84A65A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  <a:cs typeface="VAG Rounded Std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9398" y="4089479"/>
            <a:ext cx="2169994" cy="72029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Class C1 with method M1*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>
              <a:buClr>
                <a:schemeClr val="tx2"/>
              </a:buClr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(M1* is the method </a:t>
            </a:r>
          </a:p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Containing fix)</a:t>
            </a: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860653" y="5262349"/>
            <a:ext cx="2121357" cy="82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53734" y="5287331"/>
            <a:ext cx="1452203" cy="7091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</a:t>
            </a:r>
            <a:r>
              <a:rPr lang="en-US" sz="1000" dirty="0" smtClean="0">
                <a:solidFill>
                  <a:srgbClr val="7030A0"/>
                </a:solidFill>
              </a:rPr>
              <a:t>Ma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nual 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Merge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 of fixed components to Delta branch of Develop</a:t>
            </a:r>
            <a:endParaRPr lang="en-US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22339" y="4842339"/>
            <a:ext cx="1996129" cy="3542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Class C1 with method M1* and</a:t>
            </a:r>
          </a:p>
          <a:p>
            <a:pPr>
              <a:buClr>
                <a:schemeClr val="tx2"/>
              </a:buClr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</a:rPr>
              <a:t>method M2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77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rus Presentation Template v1.1">
  <a:themeElements>
    <a:clrScheme name="Salesforce_2014">
      <a:dk1>
        <a:sysClr val="windowText" lastClr="000000"/>
      </a:dk1>
      <a:lt1>
        <a:sysClr val="window" lastClr="FFFFFF"/>
      </a:lt1>
      <a:dk2>
        <a:srgbClr val="009CDB"/>
      </a:dk2>
      <a:lt2>
        <a:srgbClr val="1F497D"/>
      </a:lt2>
      <a:accent1>
        <a:srgbClr val="73A333"/>
      </a:accent1>
      <a:accent2>
        <a:srgbClr val="C1D72E"/>
      </a:accent2>
      <a:accent3>
        <a:srgbClr val="FFCF01"/>
      </a:accent3>
      <a:accent4>
        <a:srgbClr val="EEB111"/>
      </a:accent4>
      <a:accent5>
        <a:srgbClr val="943092"/>
      </a:accent5>
      <a:accent6>
        <a:srgbClr val="ED1C24"/>
      </a:accent6>
      <a:hlink>
        <a:srgbClr val="0000FF"/>
      </a:hlink>
      <a:folHlink>
        <a:srgbClr val="800080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tlCol="0" anchor="ctr"/>
      <a:lstStyle>
        <a:defPPr algn="ctr">
          <a:defRPr sz="2400" dirty="0" err="1" smtClean="0">
            <a:cs typeface="VAG Rounded Std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Autofit/>
      </a:bodyPr>
      <a:lstStyle>
        <a:defPPr marL="166688" indent="-166688">
          <a:buClr>
            <a:schemeClr val="tx2"/>
          </a:buClr>
          <a:buFont typeface="Arial" panose="020B0604020202020204" pitchFamily="34" charset="0"/>
          <a:buChar char="•"/>
          <a:defRPr sz="2400"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BBB">
      <a:dk1>
        <a:sysClr val="windowText" lastClr="000000"/>
      </a:dk1>
      <a:lt1>
        <a:sysClr val="window" lastClr="FFFFFF"/>
      </a:lt1>
      <a:dk2>
        <a:srgbClr val="009CDB"/>
      </a:dk2>
      <a:lt2>
        <a:srgbClr val="1F497D"/>
      </a:lt2>
      <a:accent1>
        <a:srgbClr val="73A333"/>
      </a:accent1>
      <a:accent2>
        <a:srgbClr val="C1D72E"/>
      </a:accent2>
      <a:accent3>
        <a:srgbClr val="FFCF01"/>
      </a:accent3>
      <a:accent4>
        <a:srgbClr val="EEB111"/>
      </a:accent4>
      <a:accent5>
        <a:srgbClr val="943092"/>
      </a:accent5>
      <a:accent6>
        <a:srgbClr val="ED1C24"/>
      </a:accent6>
      <a:hlink>
        <a:srgbClr val="0000FF"/>
      </a:hlink>
      <a:folHlink>
        <a:srgbClr val="800080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force_2014">
      <a:dk1>
        <a:sysClr val="windowText" lastClr="000000"/>
      </a:dk1>
      <a:lt1>
        <a:sysClr val="window" lastClr="FFFFFF"/>
      </a:lt1>
      <a:dk2>
        <a:srgbClr val="009CDB"/>
      </a:dk2>
      <a:lt2>
        <a:srgbClr val="1F497D"/>
      </a:lt2>
      <a:accent1>
        <a:srgbClr val="73A333"/>
      </a:accent1>
      <a:accent2>
        <a:srgbClr val="C1D72E"/>
      </a:accent2>
      <a:accent3>
        <a:srgbClr val="FFCF01"/>
      </a:accent3>
      <a:accent4>
        <a:srgbClr val="EEB111"/>
      </a:accent4>
      <a:accent5>
        <a:srgbClr val="943092"/>
      </a:accent5>
      <a:accent6>
        <a:srgbClr val="ED1C24"/>
      </a:accent6>
      <a:hlink>
        <a:srgbClr val="0000FF"/>
      </a:hlink>
      <a:folHlink>
        <a:srgbClr val="800080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Cirrus Presentation Template v1.1.potx</Template>
  <TotalTime>12168</TotalTime>
  <Words>958</Words>
  <Application>Microsoft Office PowerPoint</Application>
  <PresentationFormat>Custom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SimHei</vt:lpstr>
      <vt:lpstr>Arial</vt:lpstr>
      <vt:lpstr>Calibri</vt:lpstr>
      <vt:lpstr>Frutiger Next Pro Light</vt:lpstr>
      <vt:lpstr>Frutiger Next Pro Medium</vt:lpstr>
      <vt:lpstr>Haettenschweiler</vt:lpstr>
      <vt:lpstr>Utsaah</vt:lpstr>
      <vt:lpstr>VAG Rounded Std Light</vt:lpstr>
      <vt:lpstr>Cirrus Presentation Template v1.1</vt:lpstr>
      <vt:lpstr>Code Merge Process Change</vt:lpstr>
      <vt:lpstr>Problem statement</vt:lpstr>
      <vt:lpstr>Single Source of Truth</vt:lpstr>
      <vt:lpstr>Some Scenarios</vt:lpstr>
      <vt:lpstr>App in Sprinting Stage (not Released to Production yet)</vt:lpstr>
      <vt:lpstr>App in Production &amp; Defect fix required</vt:lpstr>
      <vt:lpstr>PowerPoint Presentation</vt:lpstr>
      <vt:lpstr>App in Sprinting stage (let us say in Sprint 2) </vt:lpstr>
      <vt:lpstr>App in Sprinting stage (Sprint 2) &amp; Defect fix from Sprint 1 required</vt:lpstr>
      <vt:lpstr>App in Sprinting stage (Sprint 2) after defect fix. </vt:lpstr>
      <vt:lpstr>Advantages of New Merge Process</vt:lpstr>
      <vt:lpstr>Drawbacks / Loopholes of the New Merge Process</vt:lpstr>
      <vt:lpstr>Thoughts and Questions ?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Dreamforce ’14 Presentation Template</dc:title>
  <dc:creator>Nancy</dc:creator>
  <cp:lastModifiedBy>Motwani, Ishaan</cp:lastModifiedBy>
  <cp:revision>387</cp:revision>
  <cp:lastPrinted>2014-07-07T20:05:23Z</cp:lastPrinted>
  <dcterms:created xsi:type="dcterms:W3CDTF">2014-08-13T20:16:02Z</dcterms:created>
  <dcterms:modified xsi:type="dcterms:W3CDTF">2016-04-07T05:08:53Z</dcterms:modified>
</cp:coreProperties>
</file>