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682" r:id="rId4"/>
    <p:sldMasterId id="214748369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9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0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37"/>
            <a:ext cx="12200468" cy="68609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94806" y="1282700"/>
            <a:ext cx="7380923" cy="2136660"/>
          </a:xfrm>
        </p:spPr>
        <p:txBody>
          <a:bodyPr/>
          <a:lstStyle>
            <a:lvl1pPr algn="l">
              <a:defRPr sz="54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4806" y="3571760"/>
            <a:ext cx="7380923" cy="893561"/>
          </a:xfrm>
        </p:spPr>
        <p:txBody>
          <a:bodyPr/>
          <a:lstStyle>
            <a:lvl1pPr marL="0" indent="0" algn="l">
              <a:buNone/>
              <a:defRPr sz="2800" spc="0" baseline="0">
                <a:solidFill>
                  <a:srgbClr val="F4F3F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" y="1282701"/>
            <a:ext cx="3182362" cy="31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4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0458" y="131388"/>
            <a:ext cx="1147426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457" y="1003611"/>
            <a:ext cx="11474263" cy="5040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596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281" y="121228"/>
            <a:ext cx="11477439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507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281" y="121228"/>
            <a:ext cx="11477439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622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3796" y="1003609"/>
            <a:ext cx="5670757" cy="5040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8028" y="131389"/>
            <a:ext cx="1147781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58027" y="1003965"/>
            <a:ext cx="5670757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7388" indent="-173038">
              <a:tabLst/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44588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586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8028" y="131389"/>
            <a:ext cx="1147781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60457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222176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083897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150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6166" y="1306513"/>
            <a:ext cx="11488555" cy="2817812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0457" y="4282766"/>
            <a:ext cx="11474263" cy="1069975"/>
          </a:xfrm>
        </p:spPr>
        <p:txBody>
          <a:bodyPr vert="horz" lIns="0" tIns="0" rIns="0" bIns="0" rtlCol="0">
            <a:noAutofit/>
          </a:bodyPr>
          <a:lstStyle>
            <a:lvl1pPr marL="168275" indent="-168275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800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0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14400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46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6166" y="136790"/>
            <a:ext cx="11488554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46166" y="1011239"/>
            <a:ext cx="11488555" cy="5040000"/>
          </a:xfrm>
        </p:spPr>
        <p:txBody>
          <a:bodyPr/>
          <a:lstStyle>
            <a:lvl1pPr>
              <a:buClr>
                <a:schemeClr val="bg1"/>
              </a:buClr>
              <a:defRPr sz="2400" spc="0">
                <a:solidFill>
                  <a:srgbClr val="F4F3F0"/>
                </a:solidFill>
              </a:defRPr>
            </a:lvl1pPr>
            <a:lvl2pPr marL="457200" indent="-222250">
              <a:buClr>
                <a:schemeClr val="bg1"/>
              </a:buClr>
              <a:defRPr sz="2000" spc="0">
                <a:solidFill>
                  <a:srgbClr val="F4F3F0"/>
                </a:solidFill>
              </a:defRPr>
            </a:lvl2pPr>
            <a:lvl3pPr marL="630238" indent="-173038">
              <a:buClr>
                <a:schemeClr val="bg1"/>
              </a:buClr>
              <a:tabLst>
                <a:tab pos="692150" algn="l"/>
              </a:tabLst>
              <a:defRPr sz="1800" spc="0">
                <a:solidFill>
                  <a:srgbClr val="F4F3F0"/>
                </a:solidFill>
              </a:defRPr>
            </a:lvl3pPr>
            <a:lvl4pPr marL="803275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4pPr>
            <a:lvl5pPr marL="976313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292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1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245513" y="2438401"/>
            <a:ext cx="5380034" cy="198120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9CDB"/>
                </a:buClr>
                <a:buFont typeface="Arial" panose="020B0604020202020204" pitchFamily="34" charset="0"/>
                <a:buNone/>
              </a:pPr>
              <a:r>
                <a:rPr lang="en-US" sz="5400" dirty="0">
                  <a:solidFill>
                    <a:srgbClr val="F4F3F0"/>
                  </a:solidFill>
                  <a:latin typeface="Calibri"/>
                  <a:ea typeface="ＭＳ Ｐゴシック" pitchFamily="34" charset="-128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5926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0827"/>
            <a:ext cx="2844800" cy="2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2AD67-9825-4597-A53C-C6521C34CDBE}" type="datetimeFigureOut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12/13/2016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541369"/>
            <a:ext cx="3860800" cy="2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42449"/>
            <a:ext cx="28448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8AB465-49D5-44D6-8849-48D739637EF4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44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37"/>
            <a:ext cx="12200468" cy="68609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94806" y="1282700"/>
            <a:ext cx="7380923" cy="2136660"/>
          </a:xfrm>
        </p:spPr>
        <p:txBody>
          <a:bodyPr/>
          <a:lstStyle>
            <a:lvl1pPr algn="l">
              <a:defRPr sz="54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4806" y="3571760"/>
            <a:ext cx="7380923" cy="893561"/>
          </a:xfrm>
        </p:spPr>
        <p:txBody>
          <a:bodyPr/>
          <a:lstStyle>
            <a:lvl1pPr marL="0" indent="0" algn="l">
              <a:buNone/>
              <a:defRPr sz="2800" spc="0" baseline="0">
                <a:solidFill>
                  <a:srgbClr val="F4F3F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" y="1282701"/>
            <a:ext cx="3182362" cy="31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84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0458" y="131388"/>
            <a:ext cx="1147426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457" y="1003611"/>
            <a:ext cx="11474263" cy="5040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33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281" y="121228"/>
            <a:ext cx="11477439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4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281" y="121228"/>
            <a:ext cx="11477439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369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3796" y="1003609"/>
            <a:ext cx="5670757" cy="5040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8028" y="131389"/>
            <a:ext cx="1147781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58027" y="1003965"/>
            <a:ext cx="5670757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7388" indent="-173038">
              <a:tabLst/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44588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4268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8028" y="131389"/>
            <a:ext cx="1147781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60457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222176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083897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3867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6166" y="1306513"/>
            <a:ext cx="11488555" cy="2817812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0457" y="4282766"/>
            <a:ext cx="11474263" cy="1069975"/>
          </a:xfrm>
        </p:spPr>
        <p:txBody>
          <a:bodyPr vert="horz" lIns="0" tIns="0" rIns="0" bIns="0" rtlCol="0">
            <a:noAutofit/>
          </a:bodyPr>
          <a:lstStyle>
            <a:lvl1pPr marL="168275" indent="-168275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800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0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14400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837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6166" y="136790"/>
            <a:ext cx="11488554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46166" y="1011239"/>
            <a:ext cx="11488555" cy="5040000"/>
          </a:xfrm>
        </p:spPr>
        <p:txBody>
          <a:bodyPr/>
          <a:lstStyle>
            <a:lvl1pPr>
              <a:buClr>
                <a:schemeClr val="bg1"/>
              </a:buClr>
              <a:defRPr sz="2400" spc="0">
                <a:solidFill>
                  <a:srgbClr val="F4F3F0"/>
                </a:solidFill>
              </a:defRPr>
            </a:lvl1pPr>
            <a:lvl2pPr marL="457200" indent="-222250">
              <a:buClr>
                <a:schemeClr val="bg1"/>
              </a:buClr>
              <a:defRPr sz="2000" spc="0">
                <a:solidFill>
                  <a:srgbClr val="F4F3F0"/>
                </a:solidFill>
              </a:defRPr>
            </a:lvl2pPr>
            <a:lvl3pPr marL="630238" indent="-173038">
              <a:buClr>
                <a:schemeClr val="bg1"/>
              </a:buClr>
              <a:tabLst>
                <a:tab pos="692150" algn="l"/>
              </a:tabLst>
              <a:defRPr sz="1800" spc="0">
                <a:solidFill>
                  <a:srgbClr val="F4F3F0"/>
                </a:solidFill>
              </a:defRPr>
            </a:lvl3pPr>
            <a:lvl4pPr marL="803275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4pPr>
            <a:lvl5pPr marL="976313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632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5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245513" y="2438401"/>
            <a:ext cx="5380034" cy="198120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9CDB"/>
                </a:buClr>
                <a:buFont typeface="Arial" panose="020B0604020202020204" pitchFamily="34" charset="0"/>
                <a:buNone/>
              </a:pPr>
              <a:r>
                <a:rPr lang="en-US" sz="5400" dirty="0">
                  <a:solidFill>
                    <a:srgbClr val="F4F3F0"/>
                  </a:solidFill>
                  <a:latin typeface="Calibri"/>
                  <a:ea typeface="ＭＳ Ｐゴシック" pitchFamily="34" charset="-128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1583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0827"/>
            <a:ext cx="2844800" cy="2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2AD67-9825-4597-A53C-C6521C34CDBE}" type="datetimeFigureOut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12/13/2016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541369"/>
            <a:ext cx="3860800" cy="2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42449"/>
            <a:ext cx="28448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8AB465-49D5-44D6-8849-48D739637EF4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00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37"/>
            <a:ext cx="12200468" cy="68609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94806" y="1282700"/>
            <a:ext cx="7380923" cy="2136660"/>
          </a:xfrm>
        </p:spPr>
        <p:txBody>
          <a:bodyPr/>
          <a:lstStyle>
            <a:lvl1pPr algn="l">
              <a:defRPr sz="54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4806" y="3571760"/>
            <a:ext cx="7380923" cy="893561"/>
          </a:xfrm>
        </p:spPr>
        <p:txBody>
          <a:bodyPr/>
          <a:lstStyle>
            <a:lvl1pPr marL="0" indent="0" algn="l">
              <a:buNone/>
              <a:defRPr sz="2800" spc="0" baseline="0">
                <a:solidFill>
                  <a:srgbClr val="F4F3F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" y="1282701"/>
            <a:ext cx="3182362" cy="31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0458" y="131388"/>
            <a:ext cx="1147426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457" y="1003611"/>
            <a:ext cx="11474263" cy="5040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3736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281" y="121228"/>
            <a:ext cx="11477439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48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281" y="121228"/>
            <a:ext cx="11477439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144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3796" y="1003609"/>
            <a:ext cx="5670757" cy="5040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8028" y="131389"/>
            <a:ext cx="1147781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58027" y="1003965"/>
            <a:ext cx="5670757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7388" indent="-173038">
              <a:tabLst/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44588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21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8028" y="131389"/>
            <a:ext cx="1147781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60457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222176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083897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2940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6166" y="1306513"/>
            <a:ext cx="11488555" cy="2817812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0457" y="4282766"/>
            <a:ext cx="11474263" cy="1069975"/>
          </a:xfrm>
        </p:spPr>
        <p:txBody>
          <a:bodyPr vert="horz" lIns="0" tIns="0" rIns="0" bIns="0" rtlCol="0">
            <a:noAutofit/>
          </a:bodyPr>
          <a:lstStyle>
            <a:lvl1pPr marL="168275" indent="-168275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800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0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14400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356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6166" y="136790"/>
            <a:ext cx="11488554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46166" y="1011239"/>
            <a:ext cx="11488555" cy="5040000"/>
          </a:xfrm>
        </p:spPr>
        <p:txBody>
          <a:bodyPr/>
          <a:lstStyle>
            <a:lvl1pPr>
              <a:buClr>
                <a:schemeClr val="bg1"/>
              </a:buClr>
              <a:defRPr sz="2400" spc="0">
                <a:solidFill>
                  <a:srgbClr val="F4F3F0"/>
                </a:solidFill>
              </a:defRPr>
            </a:lvl1pPr>
            <a:lvl2pPr marL="457200" indent="-222250">
              <a:buClr>
                <a:schemeClr val="bg1"/>
              </a:buClr>
              <a:defRPr sz="2000" spc="0">
                <a:solidFill>
                  <a:srgbClr val="F4F3F0"/>
                </a:solidFill>
              </a:defRPr>
            </a:lvl2pPr>
            <a:lvl3pPr marL="630238" indent="-173038">
              <a:buClr>
                <a:schemeClr val="bg1"/>
              </a:buClr>
              <a:tabLst>
                <a:tab pos="692150" algn="l"/>
              </a:tabLst>
              <a:defRPr sz="1800" spc="0">
                <a:solidFill>
                  <a:srgbClr val="F4F3F0"/>
                </a:solidFill>
              </a:defRPr>
            </a:lvl3pPr>
            <a:lvl4pPr marL="803275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4pPr>
            <a:lvl5pPr marL="976313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3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7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245513" y="2438401"/>
            <a:ext cx="5380034" cy="198120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9CDB"/>
                </a:buClr>
                <a:buFont typeface="Arial" panose="020B0604020202020204" pitchFamily="34" charset="0"/>
                <a:buNone/>
              </a:pPr>
              <a:r>
                <a:rPr lang="en-US" sz="5400" dirty="0">
                  <a:solidFill>
                    <a:srgbClr val="F4F3F0"/>
                  </a:solidFill>
                  <a:latin typeface="Calibri"/>
                  <a:ea typeface="ＭＳ Ｐゴシック" pitchFamily="34" charset="-128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44001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0827"/>
            <a:ext cx="2844800" cy="2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2AD67-9825-4597-A53C-C6521C34CDBE}" type="datetimeFigureOut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12/13/2016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541369"/>
            <a:ext cx="3860800" cy="2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42449"/>
            <a:ext cx="28448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8AB465-49D5-44D6-8849-48D739637EF4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11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37"/>
            <a:ext cx="12200468" cy="68609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94806" y="1282700"/>
            <a:ext cx="7380923" cy="2136660"/>
          </a:xfrm>
        </p:spPr>
        <p:txBody>
          <a:bodyPr/>
          <a:lstStyle>
            <a:lvl1pPr algn="l">
              <a:defRPr sz="54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4806" y="3571760"/>
            <a:ext cx="7380923" cy="893561"/>
          </a:xfrm>
        </p:spPr>
        <p:txBody>
          <a:bodyPr/>
          <a:lstStyle>
            <a:lvl1pPr marL="0" indent="0" algn="l">
              <a:buNone/>
              <a:defRPr sz="2800" spc="0" baseline="0">
                <a:solidFill>
                  <a:srgbClr val="F4F3F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" y="1282701"/>
            <a:ext cx="3182362" cy="31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01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0458" y="131388"/>
            <a:ext cx="1147426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457" y="1003611"/>
            <a:ext cx="11474263" cy="5040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3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281" y="121228"/>
            <a:ext cx="11477439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2139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281" y="121228"/>
            <a:ext cx="11477439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1844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3796" y="1003609"/>
            <a:ext cx="5670757" cy="5040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8028" y="131389"/>
            <a:ext cx="1147781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58027" y="1003965"/>
            <a:ext cx="5670757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7388" indent="-173038">
              <a:tabLst/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44588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6392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8028" y="131389"/>
            <a:ext cx="1147781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60457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222176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083897" y="1003611"/>
            <a:ext cx="373963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5300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6166" y="1306513"/>
            <a:ext cx="11488555" cy="2817812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0457" y="4282766"/>
            <a:ext cx="11474263" cy="1069975"/>
          </a:xfrm>
        </p:spPr>
        <p:txBody>
          <a:bodyPr vert="horz" lIns="0" tIns="0" rIns="0" bIns="0" rtlCol="0">
            <a:noAutofit/>
          </a:bodyPr>
          <a:lstStyle>
            <a:lvl1pPr marL="168275" indent="-168275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800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0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14400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5038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6166" y="136790"/>
            <a:ext cx="11488554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46166" y="1011239"/>
            <a:ext cx="11488555" cy="5040000"/>
          </a:xfrm>
        </p:spPr>
        <p:txBody>
          <a:bodyPr/>
          <a:lstStyle>
            <a:lvl1pPr>
              <a:buClr>
                <a:schemeClr val="bg1"/>
              </a:buClr>
              <a:defRPr sz="2400" spc="0">
                <a:solidFill>
                  <a:srgbClr val="F4F3F0"/>
                </a:solidFill>
              </a:defRPr>
            </a:lvl1pPr>
            <a:lvl2pPr marL="457200" indent="-222250">
              <a:buClr>
                <a:schemeClr val="bg1"/>
              </a:buClr>
              <a:defRPr sz="2000" spc="0">
                <a:solidFill>
                  <a:srgbClr val="F4F3F0"/>
                </a:solidFill>
              </a:defRPr>
            </a:lvl2pPr>
            <a:lvl3pPr marL="630238" indent="-173038">
              <a:buClr>
                <a:schemeClr val="bg1"/>
              </a:buClr>
              <a:tabLst>
                <a:tab pos="692150" algn="l"/>
              </a:tabLst>
              <a:defRPr sz="1800" spc="0">
                <a:solidFill>
                  <a:srgbClr val="F4F3F0"/>
                </a:solidFill>
              </a:defRPr>
            </a:lvl3pPr>
            <a:lvl4pPr marL="803275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4pPr>
            <a:lvl5pPr marL="976313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200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832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5857" cy="68580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245513" y="2438401"/>
            <a:ext cx="5380034" cy="198120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9CDB"/>
                </a:buClr>
                <a:buFont typeface="Arial" panose="020B0604020202020204" pitchFamily="34" charset="0"/>
                <a:buNone/>
              </a:pPr>
              <a:r>
                <a:rPr lang="en-US" sz="5400" dirty="0">
                  <a:solidFill>
                    <a:srgbClr val="F4F3F0"/>
                  </a:solidFill>
                  <a:latin typeface="Calibri"/>
                  <a:ea typeface="ＭＳ Ｐゴシック" pitchFamily="34" charset="-128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7996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0827"/>
            <a:ext cx="2844800" cy="2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42AD67-9825-4597-A53C-C6521C34CDBE}" type="datetimeFigureOut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12/13/2016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541369"/>
            <a:ext cx="3860800" cy="2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42449"/>
            <a:ext cx="2844800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8AB465-49D5-44D6-8849-48D739637EF4}" type="slidenum">
              <a:rPr lang="en-US" smtClean="0">
                <a:solidFill>
                  <a:prstClr val="black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4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9E99-A26D-4FE2-9C7C-7CB5C5D387E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AE6A-2D24-4507-BD28-470F4D8E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44320"/>
            <a:ext cx="12192000" cy="5168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281" y="131388"/>
            <a:ext cx="11477439" cy="720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281" y="1003610"/>
            <a:ext cx="11477439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985" y="6350000"/>
            <a:ext cx="2820134" cy="50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4F3F0"/>
                </a:solidFill>
                <a:latin typeface="Calibri"/>
                <a:ea typeface="ＭＳ Ｐゴシック" pitchFamily="34" charset="-128"/>
                <a:cs typeface="Calibri"/>
              </a:rPr>
              <a:t>Eli Lilly &amp; Company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14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spc="-30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68275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4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54025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0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6969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14400" indent="-1666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1541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44320"/>
            <a:ext cx="12192000" cy="5168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281" y="131388"/>
            <a:ext cx="11477439" cy="720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281" y="1003610"/>
            <a:ext cx="11477439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985" y="6350000"/>
            <a:ext cx="2820134" cy="50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4F3F0"/>
                </a:solidFill>
                <a:latin typeface="Calibri"/>
                <a:ea typeface="ＭＳ Ｐゴシック" pitchFamily="34" charset="-128"/>
                <a:cs typeface="Calibri"/>
              </a:rPr>
              <a:t>Eli Lilly &amp; Company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677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spc="-30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68275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4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54025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0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6969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14400" indent="-1666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1541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44320"/>
            <a:ext cx="12192000" cy="5168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281" y="131388"/>
            <a:ext cx="11477439" cy="720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281" y="1003610"/>
            <a:ext cx="11477439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985" y="6350000"/>
            <a:ext cx="2820134" cy="50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4F3F0"/>
                </a:solidFill>
                <a:latin typeface="Calibri"/>
                <a:ea typeface="ＭＳ Ｐゴシック" pitchFamily="34" charset="-128"/>
                <a:cs typeface="Calibri"/>
              </a:rPr>
              <a:t>Eli Lilly &amp; Company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49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spc="-30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68275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4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54025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0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6969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14400" indent="-1666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1541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44320"/>
            <a:ext cx="12192000" cy="5168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281" y="131388"/>
            <a:ext cx="11477439" cy="720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281" y="1003610"/>
            <a:ext cx="11477439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84" y="5959328"/>
            <a:ext cx="965465" cy="965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985" y="6350000"/>
            <a:ext cx="2820134" cy="50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4F3F0"/>
                </a:solidFill>
                <a:latin typeface="Calibri"/>
                <a:ea typeface="ＭＳ Ｐゴシック" pitchFamily="34" charset="-128"/>
                <a:cs typeface="Calibri"/>
              </a:rPr>
              <a:t>Eli Lilly &amp; Company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530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spc="-30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68275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4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54025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0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6969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14400" indent="-1666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1541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Code Merge Process Change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Cirrus Architecture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2533"/>
            <a:ext cx="12085866" cy="720000"/>
          </a:xfrm>
        </p:spPr>
        <p:txBody>
          <a:bodyPr/>
          <a:lstStyle/>
          <a:p>
            <a:r>
              <a:rPr lang="en-US" dirty="0" smtClean="0"/>
              <a:t>3.3 App in Sprinting stage (Sprint 2) after </a:t>
            </a:r>
            <a:r>
              <a:rPr lang="en-US" dirty="0" err="1" smtClean="0"/>
              <a:t>HotFix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2559563" y="328244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Master Branch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32739" y="327542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prstClr val="black"/>
                </a:solidFill>
              </a:rPr>
              <a:t>develop_release_xx_branch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5225" y="750627"/>
            <a:ext cx="59005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3225" y="722771"/>
            <a:ext cx="1213348" cy="2869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4671" y="947566"/>
            <a:ext cx="1217152" cy="12105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 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Sprint team, pushes the fixed version of component C1 to </a:t>
            </a:r>
            <a:r>
              <a:rPr lang="en-US" sz="1000" dirty="0" smtClean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Delta branch of Develop</a:t>
            </a:r>
            <a:endParaRPr lang="en-US" sz="1000" dirty="0">
              <a:solidFill>
                <a:srgbClr val="943092">
                  <a:lumMod val="75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3465" y="3423021"/>
            <a:ext cx="1938037" cy="860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.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Developer creates Pull 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Request and</a:t>
            </a: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Tech Lead does peer review and approves for code merge to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4296" y="4352518"/>
            <a:ext cx="20763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584580" y="2080038"/>
            <a:ext cx="942055" cy="1066873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5689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4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8358753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Dev 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5111409" y="3275423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Dev 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89668" y="1581870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. Successful deployment leads to migration of code to CI Sandbox.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285782" y="4781554"/>
            <a:ext cx="2276615" cy="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843562" y="2404416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3584" y="4056670"/>
            <a:ext cx="1582219" cy="7248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If there are no 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conflicts, it triggers the Test job of Jenkins</a:t>
            </a: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6956340" y="3275422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Dev CI Sandbox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094" y="3361284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and method M2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30889" y="1430825"/>
            <a:ext cx="1835213" cy="6156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2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. Commits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on their Delta branch 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triggers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the CI job of Jenkins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76176" y="2073194"/>
            <a:ext cx="468868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06057" y="2552288"/>
            <a:ext cx="2169994" cy="3728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847591" y="3000376"/>
            <a:ext cx="4687854" cy="159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260121" y="5565594"/>
            <a:ext cx="2288814" cy="1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30100" y="5069908"/>
            <a:ext cx="2939226" cy="2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0324" y="5103349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8. </a:t>
            </a:r>
            <a:r>
              <a:rPr lang="en-US" sz="1000" dirty="0">
                <a:solidFill>
                  <a:srgbClr val="7030A0"/>
                </a:solidFill>
                <a:ea typeface="ＭＳ Ｐゴシック" pitchFamily="34" charset="-128"/>
              </a:rPr>
              <a:t>Automatic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Jenkin job to tag the Master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29216" y="4302712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Successful deployment leads to migration of code to Test Sandbox.</a:t>
            </a:r>
          </a:p>
        </p:txBody>
      </p:sp>
    </p:spTree>
    <p:extLst>
      <p:ext uri="{BB962C8B-B14F-4D97-AF65-F5344CB8AC3E}">
        <p14:creationId xmlns:p14="http://schemas.microsoft.com/office/powerpoint/2010/main" val="1828630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" grpId="0" animBg="1"/>
      <p:bldP spid="32" grpId="0"/>
      <p:bldP spid="36" grpId="0"/>
      <p:bldP spid="30" grpId="0"/>
      <p:bldP spid="28" grpId="0"/>
      <p:bldP spid="34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New Merge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Branch becomes the source of Truth.</a:t>
            </a:r>
          </a:p>
          <a:p>
            <a:r>
              <a:rPr lang="en-US" dirty="0"/>
              <a:t>Dev and Ops </a:t>
            </a:r>
            <a:r>
              <a:rPr lang="en-US" dirty="0" smtClean="0"/>
              <a:t>will always be in Sync</a:t>
            </a:r>
            <a:endParaRPr lang="en-US" dirty="0"/>
          </a:p>
          <a:p>
            <a:r>
              <a:rPr lang="en-US" dirty="0" smtClean="0"/>
              <a:t>Possibility of code</a:t>
            </a:r>
            <a:r>
              <a:rPr lang="en-US" dirty="0"/>
              <a:t>/ defect fix getting overridden in </a:t>
            </a:r>
            <a:r>
              <a:rPr lang="en-US" dirty="0" smtClean="0"/>
              <a:t>Production reduces to a large extent</a:t>
            </a:r>
            <a:endParaRPr lang="en-US" dirty="0"/>
          </a:p>
          <a:p>
            <a:r>
              <a:rPr lang="en-US" dirty="0" smtClean="0"/>
              <a:t>Gives the app team the confidence to refresh their Sandboxes </a:t>
            </a:r>
            <a:r>
              <a:rPr lang="en-US" smtClean="0"/>
              <a:t>regularly.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98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/ Loopholes of the New Merge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merge back by the Ops team</a:t>
            </a:r>
          </a:p>
          <a:p>
            <a:r>
              <a:rPr lang="en-US" dirty="0" smtClean="0"/>
              <a:t>Has a prerequisite to have the Master branch up to date. (The Master branch will be maintained by this process henceforth)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5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879" y="2395265"/>
            <a:ext cx="11474450" cy="720000"/>
          </a:xfrm>
        </p:spPr>
        <p:txBody>
          <a:bodyPr/>
          <a:lstStyle/>
          <a:p>
            <a:r>
              <a:rPr lang="en-US" dirty="0" smtClean="0"/>
              <a:t>Thoughts and Questions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41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90" y="1018124"/>
            <a:ext cx="11474450" cy="5040000"/>
          </a:xfrm>
        </p:spPr>
        <p:txBody>
          <a:bodyPr/>
          <a:lstStyle/>
          <a:p>
            <a:pPr marL="566738" indent="-276225" fontAlgn="t"/>
            <a:r>
              <a:rPr lang="en-US" sz="2800" dirty="0"/>
              <a:t>Production is the only source of truth</a:t>
            </a:r>
          </a:p>
          <a:p>
            <a:pPr marL="566738" indent="-276225" fontAlgn="t"/>
            <a:r>
              <a:rPr lang="en-US" sz="2800" dirty="0"/>
              <a:t>Dev and Ops are not in Sync</a:t>
            </a:r>
          </a:p>
          <a:p>
            <a:pPr marL="566738" indent="-276225" fontAlgn="t"/>
            <a:r>
              <a:rPr lang="en-US" sz="2800" dirty="0"/>
              <a:t>Code/ defect fix getting overridden in Production</a:t>
            </a:r>
          </a:p>
          <a:p>
            <a:pPr marL="566738" indent="-276225" fontAlgn="t"/>
            <a:r>
              <a:rPr lang="en-US" sz="2800" dirty="0"/>
              <a:t>Sandboxes not getting refreshed regularly</a:t>
            </a:r>
          </a:p>
          <a:p>
            <a:pPr marL="625475" indent="-341313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5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90" y="236260"/>
            <a:ext cx="11474450" cy="720000"/>
          </a:xfrm>
        </p:spPr>
        <p:txBody>
          <a:bodyPr/>
          <a:lstStyle/>
          <a:p>
            <a:r>
              <a:rPr lang="en-US" dirty="0" smtClean="0"/>
              <a:t>Single Source of Truth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39339" y="689229"/>
            <a:ext cx="3168352" cy="4708981"/>
            <a:chOff x="2987824" y="980728"/>
            <a:chExt cx="3168352" cy="4708981"/>
          </a:xfrm>
        </p:grpSpPr>
        <p:sp>
          <p:nvSpPr>
            <p:cNvPr id="7" name="TextBox 6"/>
            <p:cNvSpPr txBox="1"/>
            <p:nvPr/>
          </p:nvSpPr>
          <p:spPr>
            <a:xfrm>
              <a:off x="3923928" y="980728"/>
              <a:ext cx="1512168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30000" dirty="0">
                  <a:solidFill>
                    <a:prstClr val="black"/>
                  </a:solidFill>
                  <a:latin typeface="Haettenschweiler" pitchFamily="34" charset="0"/>
                  <a:ea typeface="SimHei" pitchFamily="49" charset="-122"/>
                  <a:cs typeface="Utsaah" pitchFamily="34" charset="0"/>
                </a:rPr>
                <a:t>1</a:t>
              </a:r>
            </a:p>
          </p:txBody>
        </p:sp>
        <p:sp>
          <p:nvSpPr>
            <p:cNvPr id="8" name="Curved Up Ribbon 7"/>
            <p:cNvSpPr/>
            <p:nvPr/>
          </p:nvSpPr>
          <p:spPr>
            <a:xfrm>
              <a:off x="2987824" y="3645024"/>
              <a:ext cx="3168352" cy="1368152"/>
            </a:xfrm>
            <a:prstGeom prst="ellipseRibbon2">
              <a:avLst>
                <a:gd name="adj1" fmla="val 45860"/>
                <a:gd name="adj2" fmla="val 60871"/>
                <a:gd name="adj3" fmla="val 23674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sz="2800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3645024"/>
              <a:ext cx="158417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00" dirty="0">
                  <a:solidFill>
                    <a:prstClr val="white"/>
                  </a:solidFill>
                  <a:latin typeface="Frutiger Next Pro Medium"/>
                </a:rPr>
                <a:t>TRUTH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3434" y="1380367"/>
            <a:ext cx="2880320" cy="12961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Frutiger Next Pro Light" pitchFamily="34" charset="0"/>
                <a:ea typeface="ＭＳ Ｐゴシック" pitchFamily="34" charset="-128"/>
              </a:rPr>
              <a:t>Developers work from a common codebase and branch/merge is required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3276" y="1380367"/>
            <a:ext cx="2880320" cy="12961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Frutiger Next Pro Light" pitchFamily="34" charset="0"/>
                <a:ea typeface="ＭＳ Ｐゴシック" pitchFamily="34" charset="-128"/>
              </a:rPr>
              <a:t>Developers work from a sandbox that reflects production at the point they start  developing*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3276" y="4462197"/>
            <a:ext cx="2880320" cy="12961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Frutiger Next Pro Light" pitchFamily="34" charset="0"/>
                <a:ea typeface="ＭＳ Ｐゴシック" pitchFamily="34" charset="-128"/>
              </a:rPr>
              <a:t>The truth exists in the repository and not the org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3434" y="4462197"/>
            <a:ext cx="2880320" cy="12961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Frutiger Next Pro Light" pitchFamily="34" charset="0"/>
                <a:ea typeface="ＭＳ Ｐゴシック" pitchFamily="34" charset="-128"/>
              </a:rPr>
              <a:t>Developers are responsible for ensuring stability &amp; integrity of the common codebase</a:t>
            </a:r>
          </a:p>
        </p:txBody>
      </p:sp>
    </p:spTree>
    <p:extLst>
      <p:ext uri="{BB962C8B-B14F-4D97-AF65-F5344CB8AC3E}">
        <p14:creationId xmlns:p14="http://schemas.microsoft.com/office/powerpoint/2010/main" val="2989575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90" y="1018124"/>
            <a:ext cx="11474450" cy="5040000"/>
          </a:xfrm>
        </p:spPr>
        <p:txBody>
          <a:bodyPr/>
          <a:lstStyle/>
          <a:p>
            <a:pPr marL="798512" indent="-514350"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</a:rPr>
              <a:t>Application in Sprinting Stage (not Released to Production yet)</a:t>
            </a:r>
          </a:p>
          <a:p>
            <a:pPr marL="798512" indent="-514350"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</a:rPr>
              <a:t>Application in Production and Defect fix required</a:t>
            </a:r>
          </a:p>
          <a:p>
            <a:pPr marL="798512" indent="-514350"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</a:rPr>
              <a:t>Application in Sprinting Stage and </a:t>
            </a:r>
            <a:r>
              <a:rPr lang="en-GB" sz="2800" dirty="0" err="1" smtClean="0">
                <a:solidFill>
                  <a:schemeClr val="tx1"/>
                </a:solidFill>
              </a:rPr>
              <a:t>HotFixfix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required for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00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891" y="22533"/>
            <a:ext cx="11474450" cy="720000"/>
          </a:xfrm>
        </p:spPr>
        <p:txBody>
          <a:bodyPr/>
          <a:lstStyle/>
          <a:p>
            <a:r>
              <a:rPr lang="en-US" dirty="0" smtClean="0"/>
              <a:t>1. App </a:t>
            </a:r>
            <a:r>
              <a:rPr lang="en-US" dirty="0"/>
              <a:t>in Sprinting Stage (not Released to Production yet)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17443" y="328244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Master Branch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-609382" y="327542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develop</a:t>
            </a:r>
            <a:r>
              <a:rPr lang="en-US" dirty="0" err="1">
                <a:solidFill>
                  <a:prstClr val="black"/>
                </a:solidFill>
              </a:rPr>
              <a:t>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5225" y="750627"/>
            <a:ext cx="56790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687" y="802283"/>
            <a:ext cx="1213348" cy="38508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1553" y="864056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Sprint Team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creates a new release specific branch (Delta branch) from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04640" y="1411032"/>
            <a:ext cx="2123914" cy="113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9352" y="1758612"/>
            <a:ext cx="1835213" cy="73632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2.  Sprint Team commits on their Delta branch for each user story, and this triggers the CI job of Jenkins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23930" y="3489525"/>
            <a:ext cx="1938037" cy="860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Developer creates Pull Request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Tech Lead does peer review and approves for code merge to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04640" y="2473254"/>
            <a:ext cx="468868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3569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4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4152" y="2793377"/>
            <a:ext cx="2169994" cy="3728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7616633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4369289" y="3275423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1044" y="2122736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3. Successful deployment leads to migration of code to CI Sandbox.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43662" y="4731030"/>
            <a:ext cx="2276615" cy="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101442" y="2852517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44621" y="4143154"/>
            <a:ext cx="1582219" cy="514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If there are no conflicts, it triggers the Test job of Jenkins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531463" y="5565594"/>
            <a:ext cx="2288814" cy="1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214220" y="3275422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CI Sandbox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101442" y="5069908"/>
            <a:ext cx="2939226" cy="2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51666" y="5103349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8. </a:t>
            </a:r>
            <a:r>
              <a:rPr lang="en-US" sz="1000" dirty="0">
                <a:solidFill>
                  <a:srgbClr val="7030A0"/>
                </a:solidFill>
                <a:ea typeface="ＭＳ Ｐゴシック" pitchFamily="34" charset="-128"/>
              </a:rPr>
              <a:t>Automatic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Jenkin job to tag the Master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102094" y="3243263"/>
            <a:ext cx="4691230" cy="23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02094" y="4380268"/>
            <a:ext cx="2126460" cy="100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00558" y="4302712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Successful deployment leads to migration of code to Test Sandbox.</a:t>
            </a:r>
          </a:p>
        </p:txBody>
      </p:sp>
    </p:spTree>
    <p:extLst>
      <p:ext uri="{BB962C8B-B14F-4D97-AF65-F5344CB8AC3E}">
        <p14:creationId xmlns:p14="http://schemas.microsoft.com/office/powerpoint/2010/main" val="1910205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9" grpId="0"/>
      <p:bldP spid="32" grpId="0"/>
      <p:bldP spid="36" grpId="0"/>
      <p:bldP spid="5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891" y="22533"/>
            <a:ext cx="11474450" cy="720000"/>
          </a:xfrm>
        </p:spPr>
        <p:txBody>
          <a:bodyPr/>
          <a:lstStyle/>
          <a:p>
            <a:r>
              <a:rPr lang="en-US" dirty="0" smtClean="0"/>
              <a:t>2. App </a:t>
            </a:r>
            <a:r>
              <a:rPr lang="en-US" dirty="0"/>
              <a:t>in Production &amp; Defect fix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17443" y="328244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Master Branch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-609382" y="327542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943092">
                    <a:lumMod val="75000"/>
                  </a:srgbClr>
                </a:solidFill>
              </a:rPr>
              <a:t>support</a:t>
            </a:r>
            <a:r>
              <a:rPr lang="en-US" dirty="0" err="1">
                <a:solidFill>
                  <a:prstClr val="black"/>
                </a:solidFill>
              </a:rPr>
              <a:t>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5225" y="750627"/>
            <a:ext cx="56790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687" y="802283"/>
            <a:ext cx="1213348" cy="38508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1553" y="864056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Support Team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creates a new release specific branch (Delta branch) from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04640" y="1411032"/>
            <a:ext cx="2123914" cy="113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9352" y="1758612"/>
            <a:ext cx="1835213" cy="73632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2.  Support Team commits on their Delta branch for each user story, and this triggers the CI job of Jenkins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23930" y="3489525"/>
            <a:ext cx="1938037" cy="860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Developer creates Pull Request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Tech Lead does peer review and approves for code merge to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04640" y="2494035"/>
            <a:ext cx="468868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3569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4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1519" y="2850315"/>
            <a:ext cx="2169994" cy="3728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7616633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Support</a:t>
            </a:r>
            <a:r>
              <a:rPr lang="en-US" dirty="0">
                <a:solidFill>
                  <a:prstClr val="black"/>
                </a:solidFill>
              </a:rPr>
              <a:t> 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4369289" y="3275423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Support</a:t>
            </a:r>
            <a:r>
              <a:rPr lang="en-US" dirty="0">
                <a:solidFill>
                  <a:prstClr val="black"/>
                </a:solidFill>
              </a:rPr>
              <a:t> 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1044" y="2122736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3. Successful deployment leads to migration of code to CI Sandbox.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43662" y="4731030"/>
            <a:ext cx="2276615" cy="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101442" y="2852517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44621" y="4143154"/>
            <a:ext cx="1582219" cy="514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If there are no conflicts, it triggers the Test job of Jenkins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531463" y="5565594"/>
            <a:ext cx="2288814" cy="1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214220" y="3275422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Support</a:t>
            </a:r>
            <a:r>
              <a:rPr lang="en-US" dirty="0">
                <a:solidFill>
                  <a:prstClr val="black"/>
                </a:solidFill>
              </a:rPr>
              <a:t> CI Sandbox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101442" y="5069908"/>
            <a:ext cx="2939226" cy="2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51666" y="5103349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8. </a:t>
            </a:r>
            <a:r>
              <a:rPr lang="en-US" sz="1000" dirty="0">
                <a:solidFill>
                  <a:srgbClr val="7030A0"/>
                </a:solidFill>
                <a:ea typeface="ＭＳ Ｐゴシック" pitchFamily="34" charset="-128"/>
              </a:rPr>
              <a:t>Automatic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Jenkin job to tag the Master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120551" y="3257550"/>
            <a:ext cx="4672773" cy="279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02094" y="4380268"/>
            <a:ext cx="2126460" cy="100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00558" y="4302712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Successful deployment leads to migration of code to Test Sandbox.</a:t>
            </a:r>
          </a:p>
        </p:txBody>
      </p:sp>
    </p:spTree>
    <p:extLst>
      <p:ext uri="{BB962C8B-B14F-4D97-AF65-F5344CB8AC3E}">
        <p14:creationId xmlns:p14="http://schemas.microsoft.com/office/powerpoint/2010/main" val="2809779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9" grpId="0"/>
      <p:bldP spid="32" grpId="0"/>
      <p:bldP spid="36" grpId="0"/>
      <p:bldP spid="57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63" y="2695155"/>
            <a:ext cx="11474450" cy="5040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spc="-30" dirty="0">
                <a:solidFill>
                  <a:srgbClr val="008DC7"/>
                </a:solidFill>
              </a:rPr>
              <a:t>3. App in Sprinting Stage &amp; </a:t>
            </a:r>
            <a:r>
              <a:rPr lang="en-US" sz="3200" b="1" spc="-30" dirty="0" err="1" smtClean="0">
                <a:solidFill>
                  <a:srgbClr val="008DC7"/>
                </a:solidFill>
              </a:rPr>
              <a:t>HotFix</a:t>
            </a:r>
            <a:r>
              <a:rPr lang="en-US" sz="3200" b="1" spc="-30" dirty="0" smtClean="0">
                <a:solidFill>
                  <a:srgbClr val="008DC7"/>
                </a:solidFill>
              </a:rPr>
              <a:t> </a:t>
            </a:r>
            <a:r>
              <a:rPr lang="en-US" sz="3200" b="1" spc="-30" dirty="0">
                <a:solidFill>
                  <a:srgbClr val="008DC7"/>
                </a:solidFill>
              </a:rPr>
              <a:t>required for Production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77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891" y="22533"/>
            <a:ext cx="11474450" cy="720000"/>
          </a:xfrm>
        </p:spPr>
        <p:txBody>
          <a:bodyPr/>
          <a:lstStyle/>
          <a:p>
            <a:r>
              <a:rPr lang="en-US" dirty="0"/>
              <a:t>3.1 App in Sprinting stage (let us say in Sprint 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17443" y="328244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Master Branch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-609382" y="327542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943092">
                    <a:lumMod val="75000"/>
                  </a:srgbClr>
                </a:solidFill>
              </a:rPr>
              <a:t>develop</a:t>
            </a:r>
            <a:r>
              <a:rPr lang="en-US" dirty="0" err="1">
                <a:solidFill>
                  <a:prstClr val="black"/>
                </a:solidFill>
              </a:rPr>
              <a:t>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2889" y="750627"/>
            <a:ext cx="6391414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687" y="802283"/>
            <a:ext cx="1213348" cy="38508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1553" y="864056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Sprint Team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creates a new release specific branch (Delta branch) from master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04640" y="1411032"/>
            <a:ext cx="2123914" cy="113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9353" y="2002332"/>
            <a:ext cx="1835213" cy="6156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. Commits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on their Delta branch 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triggers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the CI job of Jenkins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23930" y="3489525"/>
            <a:ext cx="1938037" cy="860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Developer creates Pull Request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Tech Lead does peer review and approves for code merge to master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104640" y="2617962"/>
            <a:ext cx="4688684" cy="267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3569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4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3110" y="2852326"/>
            <a:ext cx="2169994" cy="3728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7616633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4369289" y="3275423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1044" y="2122736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Successful deployment leads to migration of code to CI Sandbox.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43662" y="4731030"/>
            <a:ext cx="2276615" cy="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101442" y="2852517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44621" y="4143154"/>
            <a:ext cx="1582219" cy="514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If there are no conflicts</a:t>
            </a:r>
            <a:r>
              <a:rPr lang="en-US" sz="100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, </a:t>
            </a:r>
            <a:r>
              <a:rPr lang="en-US" sz="100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manually trigger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the Test job of Jenkins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531463" y="5565594"/>
            <a:ext cx="2288814" cy="1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214220" y="3275422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Dev</a:t>
            </a:r>
            <a:r>
              <a:rPr lang="en-US" dirty="0">
                <a:solidFill>
                  <a:prstClr val="black"/>
                </a:solidFill>
              </a:rPr>
              <a:t> CI Sandbox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101442" y="5069908"/>
            <a:ext cx="2939226" cy="2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51666" y="5103349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9. </a:t>
            </a:r>
            <a:r>
              <a:rPr lang="en-US" sz="1000" dirty="0">
                <a:solidFill>
                  <a:srgbClr val="7030A0"/>
                </a:solidFill>
                <a:ea typeface="ＭＳ Ｐゴシック" pitchFamily="34" charset="-128"/>
              </a:rPr>
              <a:t>Automatic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Jenkin job to tag the Master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104644" y="3225143"/>
            <a:ext cx="4688680" cy="69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02094" y="4380268"/>
            <a:ext cx="2126460" cy="100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00558" y="4302712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8.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Successful deployment leads to migration of code to Test Sandbox.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42" y="994823"/>
            <a:ext cx="1052962" cy="3678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030" y="1928016"/>
            <a:ext cx="1217152" cy="12105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2.  Sprint Team updates the existing components in Sprint 2 </a:t>
            </a:r>
          </a:p>
        </p:txBody>
      </p:sp>
      <p:sp>
        <p:nvSpPr>
          <p:cNvPr id="38" name="Curved Left Arrow 37"/>
          <p:cNvSpPr/>
          <p:nvPr/>
        </p:nvSpPr>
        <p:spPr>
          <a:xfrm flipH="1">
            <a:off x="455067" y="2877278"/>
            <a:ext cx="1355342" cy="1787172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752" y="4740908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and method M2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57504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9" grpId="0"/>
      <p:bldP spid="32" grpId="0"/>
      <p:bldP spid="36" grpId="0"/>
      <p:bldP spid="57" grpId="0"/>
      <p:bldP spid="37" grpId="0"/>
      <p:bldP spid="28" grpId="0"/>
      <p:bldP spid="34" grpId="0"/>
      <p:bldP spid="38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5" y="22533"/>
            <a:ext cx="12064435" cy="720000"/>
          </a:xfrm>
        </p:spPr>
        <p:txBody>
          <a:bodyPr/>
          <a:lstStyle/>
          <a:p>
            <a:r>
              <a:rPr lang="en-US" dirty="0" smtClean="0"/>
              <a:t>3.2 App in Sprinting stage (Sprint 2) &amp; </a:t>
            </a:r>
            <a:r>
              <a:rPr lang="en-US" dirty="0" err="1" smtClean="0"/>
              <a:t>HotFix</a:t>
            </a:r>
            <a:r>
              <a:rPr lang="en-US" dirty="0" smtClean="0"/>
              <a:t> from Sprint 1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2559563" y="328244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prstClr val="black"/>
                </a:solidFill>
              </a:rPr>
              <a:t>develop_release_xx_branch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32739" y="3275425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HotFix</a:t>
            </a:r>
            <a:r>
              <a:rPr lang="en-US" dirty="0" err="1" smtClean="0">
                <a:solidFill>
                  <a:prstClr val="black"/>
                </a:solidFill>
              </a:rPr>
              <a:t>_release_xx_branch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5225" y="750627"/>
            <a:ext cx="59005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3225" y="722771"/>
            <a:ext cx="1213348" cy="2869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93673" y="1455170"/>
            <a:ext cx="2169994" cy="75637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1.</a:t>
            </a:r>
            <a:r>
              <a:rPr lang="en-US" sz="1000" dirty="0" smtClean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HotFix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Team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creates a new release specific branch (Delta branch) from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ea typeface="ＭＳ Ｐゴシック" pitchFamily="34" charset="-128"/>
              </a:rPr>
              <a:t>develop_release_xx_branch</a:t>
            </a:r>
            <a:endParaRPr lang="en-US" sz="1000" dirty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46760" y="1403658"/>
            <a:ext cx="2123914" cy="113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53151" y="804228"/>
            <a:ext cx="1217152" cy="15180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/>
                </a:solidFill>
                <a:ea typeface="ＭＳ Ｐゴシック" pitchFamily="34" charset="-128"/>
              </a:rPr>
              <a:t>2a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.  If the component to be fixed is not as per the production version, </a:t>
            </a:r>
            <a:r>
              <a:rPr lang="en-US" sz="1000" dirty="0" err="1" smtClean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HotFix</a:t>
            </a:r>
            <a:r>
              <a:rPr lang="en-US" sz="1000" dirty="0" smtClean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team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reverts back the component to the production state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94296" y="2580968"/>
            <a:ext cx="4641149" cy="136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461366" y="2736299"/>
            <a:ext cx="1059123" cy="830028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5689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  <a:buFont typeface="Arial" panose="020B0604020202020204" pitchFamily="34" charset="0"/>
              <a:buChar char="•"/>
            </a:pPr>
            <a:endParaRPr lang="en-US" sz="2400" dirty="0" err="1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3639" y="4133190"/>
            <a:ext cx="2169994" cy="4017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5.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Automatic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job to tag the Delta branch (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for Code Handover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8358753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HotFix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Test Sandbox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5111409" y="3275423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</a:rPr>
              <a:t>HotFix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Jenkins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89668" y="2965807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4. Successful commit to </a:t>
            </a:r>
            <a:r>
              <a:rPr 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HotFix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Delta branch initiates the Jenkins job for CI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843562" y="2887214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84196" y="2689168"/>
            <a:ext cx="1582219" cy="7248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3. Commit to the Support delta branch triggers the </a:t>
            </a:r>
            <a:r>
              <a:rPr 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HotFix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 Jenkin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Job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6956340" y="3275422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43092">
                    <a:lumMod val="75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943092">
                    <a:lumMod val="75000"/>
                  </a:srgbClr>
                </a:solidFill>
              </a:rPr>
              <a:t>HotFix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CI Sandbox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825429" y="4370831"/>
            <a:ext cx="2970498" cy="25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37049" y="4450125"/>
            <a:ext cx="1452203" cy="4996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6.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ea typeface="ＭＳ Ｐゴシック" pitchFamily="34" charset="-128"/>
              </a:rPr>
              <a:t>Manual Jenkin job to deploy to test sandbox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05850" y="4084330"/>
            <a:ext cx="4715635" cy="30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93088" y="1009687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</a:t>
            </a:r>
            <a:r>
              <a:rPr lang="en-US" sz="1000" dirty="0" smtClean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M1 and method M2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3094" y="2372019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3151" y="3480179"/>
            <a:ext cx="1217152" cy="6516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/>
                </a:solidFill>
                <a:ea typeface="ＭＳ Ｐゴシック" pitchFamily="34" charset="-128"/>
              </a:rPr>
              <a:t>2b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. </a:t>
            </a:r>
            <a:r>
              <a:rPr lang="en-US" sz="1000" dirty="0" err="1" smtClean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HotFix</a:t>
            </a:r>
            <a:r>
              <a:rPr lang="en-US" sz="1000" dirty="0" smtClean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team 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fixes the component </a:t>
            </a:r>
          </a:p>
        </p:txBody>
      </p:sp>
      <p:sp>
        <p:nvSpPr>
          <p:cNvPr id="34" name="Curved Left Arrow 33"/>
          <p:cNvSpPr/>
          <p:nvPr/>
        </p:nvSpPr>
        <p:spPr>
          <a:xfrm flipH="1">
            <a:off x="1460015" y="4795612"/>
            <a:ext cx="1059123" cy="830028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prstClr val="black"/>
              </a:solidFill>
              <a:cs typeface="VAG Rounded Std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0986" y="4089480"/>
            <a:ext cx="2169994" cy="7202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M1*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ea typeface="ＭＳ Ｐゴシック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(M1* is the method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Containing fix)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862242" y="5262350"/>
            <a:ext cx="2121357" cy="82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55323" y="5287332"/>
            <a:ext cx="1452203" cy="7091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7. </a:t>
            </a:r>
            <a:r>
              <a:rPr lang="en-US" sz="1000" dirty="0">
                <a:solidFill>
                  <a:srgbClr val="7030A0"/>
                </a:solidFill>
                <a:ea typeface="ＭＳ Ｐゴシック" pitchFamily="34" charset="-128"/>
              </a:rPr>
              <a:t>Ma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nual  Merge  of fixed components to Delta branch of Develop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23928" y="4842339"/>
            <a:ext cx="1996129" cy="3542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[</a:t>
            </a: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Class C1 with method M1*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CDB"/>
              </a:buClr>
            </a:pPr>
            <a:r>
              <a:rPr lang="en-US" sz="1000" dirty="0">
                <a:solidFill>
                  <a:srgbClr val="943092">
                    <a:lumMod val="75000"/>
                  </a:srgbClr>
                </a:solidFill>
                <a:ea typeface="ＭＳ Ｐゴシック" pitchFamily="34" charset="-128"/>
              </a:rPr>
              <a:t> method M2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ＭＳ Ｐゴシック" pitchFamily="34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7154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3" grpId="0" animBg="1"/>
      <p:bldP spid="29" grpId="0"/>
      <p:bldP spid="32" grpId="0"/>
      <p:bldP spid="36" grpId="0"/>
      <p:bldP spid="59" grpId="0"/>
      <p:bldP spid="28" grpId="0"/>
      <p:bldP spid="30" grpId="0"/>
      <p:bldP spid="31" grpId="0"/>
      <p:bldP spid="34" grpId="0" animBg="1"/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1022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ＭＳ Ｐゴシック</vt:lpstr>
      <vt:lpstr>SimHei</vt:lpstr>
      <vt:lpstr>Arial</vt:lpstr>
      <vt:lpstr>Calibri</vt:lpstr>
      <vt:lpstr>Calibri Light</vt:lpstr>
      <vt:lpstr>Frutiger Next Pro Light</vt:lpstr>
      <vt:lpstr>Frutiger Next Pro Medium</vt:lpstr>
      <vt:lpstr>Haettenschweiler</vt:lpstr>
      <vt:lpstr>Utsaah</vt:lpstr>
      <vt:lpstr>VAG Rounded Std Light</vt:lpstr>
      <vt:lpstr>Office Theme</vt:lpstr>
      <vt:lpstr>Cirrus Presentation Template v1.1</vt:lpstr>
      <vt:lpstr>1_Cirrus Presentation Template v1.1</vt:lpstr>
      <vt:lpstr>2_Cirrus Presentation Template v1.1</vt:lpstr>
      <vt:lpstr>3_Cirrus Presentation Template v1.1</vt:lpstr>
      <vt:lpstr>Code Merge Process Change</vt:lpstr>
      <vt:lpstr>Problem statement</vt:lpstr>
      <vt:lpstr>Single Source of Truth</vt:lpstr>
      <vt:lpstr>Some Scenarios</vt:lpstr>
      <vt:lpstr>1. App in Sprinting Stage (not Released to Production yet)</vt:lpstr>
      <vt:lpstr>2. App in Production &amp; Defect fix required</vt:lpstr>
      <vt:lpstr>PowerPoint Presentation</vt:lpstr>
      <vt:lpstr>3.1 App in Sprinting stage (let us say in Sprint 2) </vt:lpstr>
      <vt:lpstr>3.2 App in Sprinting stage (Sprint 2) &amp; HotFix from Sprint 1 required</vt:lpstr>
      <vt:lpstr>3.3 App in Sprinting stage (Sprint 2) after HotFix. </vt:lpstr>
      <vt:lpstr>Advantages of New Merge Process</vt:lpstr>
      <vt:lpstr>Drawbacks / Loopholes of the New Merge Process</vt:lpstr>
      <vt:lpstr>Thoughts and Questions ?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Merge Process Change</dc:title>
  <dc:creator>Motwani, Ishaan</dc:creator>
  <cp:lastModifiedBy>Motwani, Ishaan</cp:lastModifiedBy>
  <cp:revision>39</cp:revision>
  <dcterms:created xsi:type="dcterms:W3CDTF">2016-04-12T02:05:22Z</dcterms:created>
  <dcterms:modified xsi:type="dcterms:W3CDTF">2016-12-13T09:41:58Z</dcterms:modified>
</cp:coreProperties>
</file>