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2" r:id="rId4"/>
    <p:sldMasterId id="2147483693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70" r:id="rId10"/>
    <p:sldId id="261" r:id="rId11"/>
    <p:sldId id="262" r:id="rId12"/>
    <p:sldId id="269" r:id="rId13"/>
    <p:sldId id="264" r:id="rId14"/>
    <p:sldId id="265" r:id="rId15"/>
    <p:sldId id="266" r:id="rId16"/>
    <p:sldId id="267" r:id="rId17"/>
    <p:sldId id="268" r:id="rId18"/>
  </p:sldIdLst>
  <p:sldSz cx="9601200" cy="7315200"/>
  <p:notesSz cx="6858000" cy="9144000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7" autoAdjust="0"/>
  </p:normalViewPr>
  <p:slideViewPr>
    <p:cSldViewPr snapToGrid="0">
      <p:cViewPr varScale="1">
        <p:scale>
          <a:sx n="54" d="100"/>
          <a:sy n="54" d="100"/>
        </p:scale>
        <p:origin x="1560" y="39"/>
      </p:cViewPr>
      <p:guideLst>
        <p:guide orient="horz" pos="23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F21FE-3997-DE49-8781-DEA95C90CFF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85800"/>
            <a:ext cx="4502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683B5-83B2-614C-9B43-7229128F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RHB Comments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looks good.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I’m confused by the DEV Jenkins bar.  I would remove it and connect the lines from </a:t>
            </a:r>
            <a:r>
              <a:rPr lang="en-US" baseline="0" dirty="0" err="1" smtClean="0"/>
              <a:t>Develop_Release</a:t>
            </a:r>
            <a:r>
              <a:rPr lang="en-US" baseline="0" dirty="0" smtClean="0"/>
              <a:t> to the CI and Test Sandbox lines.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would</a:t>
            </a:r>
            <a:r>
              <a:rPr lang="en-US" baseline="0" dirty="0" smtClean="0"/>
              <a:t> merge slides 5 &amp; 6 to be the same process.  If new development/Support Change would follow this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83B5-83B2-614C-9B43-7229128F53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RHB Comments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Remove DEV Jenkins</a:t>
            </a:r>
            <a:r>
              <a:rPr lang="en-US" baseline="0" dirty="0" smtClean="0"/>
              <a:t> bar, push to CI and TEST</a:t>
            </a:r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Once app goes live into Production, all </a:t>
            </a:r>
            <a:r>
              <a:rPr lang="en-US" baseline="0" dirty="0" err="1" smtClean="0"/>
              <a:t>HotFix</a:t>
            </a:r>
            <a:r>
              <a:rPr lang="en-US" baseline="0" dirty="0" smtClean="0"/>
              <a:t> or Support work should branch from Master and then be pulled back into Develop branch (when ready for Release).</a:t>
            </a:r>
          </a:p>
          <a:p>
            <a:pPr marL="769056" lvl="1" indent="-285750">
              <a:buFontTx/>
              <a:buChar char="-"/>
            </a:pPr>
            <a:r>
              <a:rPr lang="en-US" baseline="0" dirty="0" smtClean="0"/>
              <a:t>Part of the Gate 2 approval should be assurance the new code has been pulled and tested in the Develop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83B5-83B2-614C-9B43-7229128F53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RHB Comments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HotFix</a:t>
            </a:r>
            <a:r>
              <a:rPr lang="en-US" dirty="0" smtClean="0"/>
              <a:t> to be implemented before Develop</a:t>
            </a:r>
            <a:r>
              <a:rPr lang="en-US" baseline="0" dirty="0" smtClean="0"/>
              <a:t> branch?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Should the </a:t>
            </a:r>
            <a:r>
              <a:rPr lang="en-US" baseline="0" dirty="0" err="1" smtClean="0"/>
              <a:t>HotFix</a:t>
            </a:r>
            <a:r>
              <a:rPr lang="en-US" baseline="0" dirty="0" smtClean="0"/>
              <a:t> be created off master?  Then pulled into develop branch before implemented </a:t>
            </a:r>
            <a:r>
              <a:rPr lang="en-US" baseline="0" smtClean="0"/>
              <a:t>into 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83B5-83B2-614C-9B43-7229128F53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97187"/>
            <a:ext cx="72009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00"/>
            </a:lvl1pPr>
            <a:lvl2pPr marL="483306" indent="0" algn="ctr">
              <a:buNone/>
              <a:defRPr sz="2100"/>
            </a:lvl2pPr>
            <a:lvl3pPr marL="966612" indent="0" algn="ctr">
              <a:buNone/>
              <a:defRPr sz="1900"/>
            </a:lvl3pPr>
            <a:lvl4pPr marL="1449918" indent="0" algn="ctr">
              <a:buNone/>
              <a:defRPr sz="1700"/>
            </a:lvl4pPr>
            <a:lvl5pPr marL="1933224" indent="0" algn="ctr">
              <a:buNone/>
              <a:defRPr sz="1700"/>
            </a:lvl5pPr>
            <a:lvl6pPr marL="2416531" indent="0" algn="ctr">
              <a:buNone/>
              <a:defRPr sz="1700"/>
            </a:lvl6pPr>
            <a:lvl7pPr marL="2899837" indent="0" algn="ctr">
              <a:buNone/>
              <a:defRPr sz="1700"/>
            </a:lvl7pPr>
            <a:lvl8pPr marL="3383143" indent="0" algn="ctr">
              <a:buNone/>
              <a:defRPr sz="1700"/>
            </a:lvl8pPr>
            <a:lvl9pPr marL="3866449" indent="0" algn="ctr">
              <a:buNone/>
              <a:defRPr sz="17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80"/>
            <a:ext cx="9607869" cy="7318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18411" y="1368213"/>
            <a:ext cx="5812477" cy="2279104"/>
          </a:xfrm>
        </p:spPr>
        <p:txBody>
          <a:bodyPr/>
          <a:lstStyle>
            <a:lvl1pPr algn="l">
              <a:defRPr sz="57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8411" y="3809880"/>
            <a:ext cx="5812477" cy="953132"/>
          </a:xfrm>
        </p:spPr>
        <p:txBody>
          <a:bodyPr/>
          <a:lstStyle>
            <a:lvl1pPr marL="0" indent="0" algn="l">
              <a:buNone/>
              <a:defRPr sz="3000" spc="0" baseline="0">
                <a:solidFill>
                  <a:srgbClr val="F4F3F0"/>
                </a:solidFill>
                <a:latin typeface="+mj-lt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" y="1368217"/>
            <a:ext cx="2506111" cy="3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4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61" y="140147"/>
            <a:ext cx="9035982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3861" y="1070518"/>
            <a:ext cx="9035982" cy="5376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596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50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622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46116" y="1070516"/>
            <a:ext cx="4465721" cy="5376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81948" y="1070896"/>
            <a:ext cx="4465721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26638" indent="-182918">
              <a:tabLst/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661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9944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86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3861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24964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366070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50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607" y="1393614"/>
            <a:ext cx="9047237" cy="3005666"/>
          </a:xfrm>
        </p:spPr>
        <p:txBody>
          <a:bodyPr anchor="b"/>
          <a:lstStyle>
            <a:lvl1pPr marL="0" indent="0" algn="l" defTabSz="9666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7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3861" y="4568286"/>
            <a:ext cx="9035982" cy="1141307"/>
          </a:xfrm>
        </p:spPr>
        <p:txBody>
          <a:bodyPr vert="horz" lIns="0" tIns="0" rIns="0" bIns="0" rtlCol="0">
            <a:noAutofit/>
          </a:bodyPr>
          <a:lstStyle>
            <a:lvl1pPr marL="177884" indent="-177884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900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5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66612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6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2606" y="145909"/>
            <a:ext cx="904723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72607" y="1078655"/>
            <a:ext cx="9047237" cy="5376000"/>
          </a:xfrm>
        </p:spPr>
        <p:txBody>
          <a:bodyPr/>
          <a:lstStyle>
            <a:lvl1pPr>
              <a:buClr>
                <a:schemeClr val="bg1"/>
              </a:buClr>
              <a:defRPr sz="2500" spc="0">
                <a:solidFill>
                  <a:srgbClr val="F4F3F0"/>
                </a:solidFill>
              </a:defRPr>
            </a:lvl1pPr>
            <a:lvl2pPr marL="483306" indent="-234940">
              <a:buClr>
                <a:schemeClr val="bg1"/>
              </a:buClr>
              <a:defRPr sz="2100" spc="0">
                <a:solidFill>
                  <a:srgbClr val="F4F3F0"/>
                </a:solidFill>
              </a:defRPr>
            </a:lvl2pPr>
            <a:lvl3pPr marL="666225" indent="-182918">
              <a:buClr>
                <a:schemeClr val="bg1"/>
              </a:buClr>
              <a:tabLst>
                <a:tab pos="731672" algn="l"/>
              </a:tabLst>
              <a:defRPr sz="1900" spc="0">
                <a:solidFill>
                  <a:srgbClr val="F4F3F0"/>
                </a:solidFill>
              </a:defRPr>
            </a:lvl3pPr>
            <a:lvl4pPr marL="849142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4pPr>
            <a:lvl5pPr marL="1032060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292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555842" y="2600961"/>
            <a:ext cx="4236777" cy="211328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7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5926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6976882"/>
            <a:ext cx="2240280" cy="2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1" y="6977463"/>
            <a:ext cx="3040380" cy="24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1" y="6978615"/>
            <a:ext cx="2240280" cy="2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44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80"/>
            <a:ext cx="9607869" cy="7318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18411" y="1368213"/>
            <a:ext cx="5812477" cy="2279104"/>
          </a:xfrm>
        </p:spPr>
        <p:txBody>
          <a:bodyPr/>
          <a:lstStyle>
            <a:lvl1pPr algn="l">
              <a:defRPr sz="57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8411" y="3809880"/>
            <a:ext cx="5812477" cy="953132"/>
          </a:xfrm>
        </p:spPr>
        <p:txBody>
          <a:bodyPr/>
          <a:lstStyle>
            <a:lvl1pPr marL="0" indent="0" algn="l">
              <a:buNone/>
              <a:defRPr sz="3000" spc="0" baseline="0">
                <a:solidFill>
                  <a:srgbClr val="F4F3F0"/>
                </a:solidFill>
                <a:latin typeface="+mj-lt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" y="1368217"/>
            <a:ext cx="2506111" cy="3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61" y="140147"/>
            <a:ext cx="9035982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3861" y="1070518"/>
            <a:ext cx="9035982" cy="5376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33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4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69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46116" y="1070516"/>
            <a:ext cx="4465721" cy="5376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81948" y="1070896"/>
            <a:ext cx="4465721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26638" indent="-182918">
              <a:tabLst/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661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9944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426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3861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24964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366070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867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607" y="1393614"/>
            <a:ext cx="9047237" cy="3005666"/>
          </a:xfrm>
        </p:spPr>
        <p:txBody>
          <a:bodyPr anchor="b"/>
          <a:lstStyle>
            <a:lvl1pPr marL="0" indent="0" algn="l" defTabSz="9666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7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3861" y="4568286"/>
            <a:ext cx="9035982" cy="1141307"/>
          </a:xfrm>
        </p:spPr>
        <p:txBody>
          <a:bodyPr vert="horz" lIns="0" tIns="0" rIns="0" bIns="0" rtlCol="0">
            <a:noAutofit/>
          </a:bodyPr>
          <a:lstStyle>
            <a:lvl1pPr marL="177884" indent="-177884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900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5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66612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83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2606" y="145909"/>
            <a:ext cx="904723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72607" y="1078655"/>
            <a:ext cx="9047237" cy="5376000"/>
          </a:xfrm>
        </p:spPr>
        <p:txBody>
          <a:bodyPr/>
          <a:lstStyle>
            <a:lvl1pPr>
              <a:buClr>
                <a:schemeClr val="bg1"/>
              </a:buClr>
              <a:defRPr sz="2500" spc="0">
                <a:solidFill>
                  <a:srgbClr val="F4F3F0"/>
                </a:solidFill>
              </a:defRPr>
            </a:lvl1pPr>
            <a:lvl2pPr marL="483306" indent="-234940">
              <a:buClr>
                <a:schemeClr val="bg1"/>
              </a:buClr>
              <a:defRPr sz="2100" spc="0">
                <a:solidFill>
                  <a:srgbClr val="F4F3F0"/>
                </a:solidFill>
              </a:defRPr>
            </a:lvl2pPr>
            <a:lvl3pPr marL="666225" indent="-182918">
              <a:buClr>
                <a:schemeClr val="bg1"/>
              </a:buClr>
              <a:tabLst>
                <a:tab pos="731672" algn="l"/>
              </a:tabLst>
              <a:defRPr sz="1900" spc="0">
                <a:solidFill>
                  <a:srgbClr val="F4F3F0"/>
                </a:solidFill>
              </a:defRPr>
            </a:lvl3pPr>
            <a:lvl4pPr marL="849142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4pPr>
            <a:lvl5pPr marL="1032060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32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1823723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4895430"/>
            <a:ext cx="8281035" cy="1600199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5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555842" y="2600961"/>
            <a:ext cx="4236777" cy="211328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7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1583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6976882"/>
            <a:ext cx="2240280" cy="2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1" y="6977463"/>
            <a:ext cx="3040380" cy="24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1" y="6978615"/>
            <a:ext cx="2240280" cy="2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00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80"/>
            <a:ext cx="9607869" cy="7318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18411" y="1368213"/>
            <a:ext cx="5812477" cy="2279104"/>
          </a:xfrm>
        </p:spPr>
        <p:txBody>
          <a:bodyPr/>
          <a:lstStyle>
            <a:lvl1pPr algn="l">
              <a:defRPr sz="57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8411" y="3809880"/>
            <a:ext cx="5812477" cy="953132"/>
          </a:xfrm>
        </p:spPr>
        <p:txBody>
          <a:bodyPr/>
          <a:lstStyle>
            <a:lvl1pPr marL="0" indent="0" algn="l">
              <a:buNone/>
              <a:defRPr sz="3000" spc="0" baseline="0">
                <a:solidFill>
                  <a:srgbClr val="F4F3F0"/>
                </a:solidFill>
                <a:latin typeface="+mj-lt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" y="1368217"/>
            <a:ext cx="2506111" cy="3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61" y="140147"/>
            <a:ext cx="9035982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3861" y="1070518"/>
            <a:ext cx="9035982" cy="5376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3736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8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144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46116" y="1070516"/>
            <a:ext cx="4465721" cy="5376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81948" y="1070896"/>
            <a:ext cx="4465721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26638" indent="-182918">
              <a:tabLst/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661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9944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21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3861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24964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366070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294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607" y="1393614"/>
            <a:ext cx="9047237" cy="3005666"/>
          </a:xfrm>
        </p:spPr>
        <p:txBody>
          <a:bodyPr anchor="b"/>
          <a:lstStyle>
            <a:lvl1pPr marL="0" indent="0" algn="l" defTabSz="9666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7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3861" y="4568286"/>
            <a:ext cx="9035982" cy="1141307"/>
          </a:xfrm>
        </p:spPr>
        <p:txBody>
          <a:bodyPr vert="horz" lIns="0" tIns="0" rIns="0" bIns="0" rtlCol="0">
            <a:noAutofit/>
          </a:bodyPr>
          <a:lstStyle>
            <a:lvl1pPr marL="177884" indent="-177884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900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5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66612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56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2606" y="145909"/>
            <a:ext cx="904723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72607" y="1078655"/>
            <a:ext cx="9047237" cy="5376000"/>
          </a:xfrm>
        </p:spPr>
        <p:txBody>
          <a:bodyPr/>
          <a:lstStyle>
            <a:lvl1pPr>
              <a:buClr>
                <a:schemeClr val="bg1"/>
              </a:buClr>
              <a:defRPr sz="2500" spc="0">
                <a:solidFill>
                  <a:srgbClr val="F4F3F0"/>
                </a:solidFill>
              </a:defRPr>
            </a:lvl1pPr>
            <a:lvl2pPr marL="483306" indent="-234940">
              <a:buClr>
                <a:schemeClr val="bg1"/>
              </a:buClr>
              <a:defRPr sz="2100" spc="0">
                <a:solidFill>
                  <a:srgbClr val="F4F3F0"/>
                </a:solidFill>
              </a:defRPr>
            </a:lvl2pPr>
            <a:lvl3pPr marL="666225" indent="-182918">
              <a:buClr>
                <a:schemeClr val="bg1"/>
              </a:buClr>
              <a:tabLst>
                <a:tab pos="731672" algn="l"/>
              </a:tabLst>
              <a:defRPr sz="1900" spc="0">
                <a:solidFill>
                  <a:srgbClr val="F4F3F0"/>
                </a:solidFill>
              </a:defRPr>
            </a:lvl3pPr>
            <a:lvl4pPr marL="849142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4pPr>
            <a:lvl5pPr marL="1032060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3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7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555842" y="2600961"/>
            <a:ext cx="4236777" cy="211328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7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44001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6976882"/>
            <a:ext cx="2240280" cy="2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1" y="6977463"/>
            <a:ext cx="3040380" cy="24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1" y="6978615"/>
            <a:ext cx="2240280" cy="2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11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80"/>
            <a:ext cx="9607869" cy="7318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18411" y="1368213"/>
            <a:ext cx="5812477" cy="2279104"/>
          </a:xfrm>
        </p:spPr>
        <p:txBody>
          <a:bodyPr/>
          <a:lstStyle>
            <a:lvl1pPr algn="l">
              <a:defRPr sz="57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8411" y="3809880"/>
            <a:ext cx="5812477" cy="953132"/>
          </a:xfrm>
        </p:spPr>
        <p:txBody>
          <a:bodyPr/>
          <a:lstStyle>
            <a:lvl1pPr marL="0" indent="0" algn="l">
              <a:buNone/>
              <a:defRPr sz="3000" spc="0" baseline="0">
                <a:solidFill>
                  <a:srgbClr val="F4F3F0"/>
                </a:solidFill>
                <a:latin typeface="+mj-lt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" y="1368217"/>
            <a:ext cx="2506111" cy="3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01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61" y="140147"/>
            <a:ext cx="9035982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3861" y="1070518"/>
            <a:ext cx="9035982" cy="5376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2139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361" y="129310"/>
            <a:ext cx="9038483" cy="768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1844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46116" y="1070516"/>
            <a:ext cx="4465721" cy="5376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81948" y="1070896"/>
            <a:ext cx="4465721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26638" indent="-182918">
              <a:tabLst/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661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9944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6392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1949" y="140148"/>
            <a:ext cx="903877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83861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24964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366070" y="1070518"/>
            <a:ext cx="2944959" cy="5376000"/>
          </a:xfrm>
        </p:spPr>
        <p:txBody>
          <a:bodyPr/>
          <a:lstStyle>
            <a:lvl1pPr>
              <a:defRPr sz="25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3306" indent="-234940">
              <a:defRPr sz="21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66225" indent="-182918">
              <a:tabLst>
                <a:tab pos="731672" algn="l"/>
              </a:tabLst>
              <a:defRPr sz="19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49142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32060" indent="-182918">
              <a:defRPr sz="17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300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607" y="1393614"/>
            <a:ext cx="9047237" cy="3005666"/>
          </a:xfrm>
        </p:spPr>
        <p:txBody>
          <a:bodyPr anchor="b"/>
          <a:lstStyle>
            <a:lvl1pPr marL="0" indent="0" algn="l" defTabSz="9666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7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3861" y="4568286"/>
            <a:ext cx="9035982" cy="1141307"/>
          </a:xfrm>
        </p:spPr>
        <p:txBody>
          <a:bodyPr vert="horz" lIns="0" tIns="0" rIns="0" bIns="0" rtlCol="0">
            <a:noAutofit/>
          </a:bodyPr>
          <a:lstStyle>
            <a:lvl1pPr marL="177884" indent="-177884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900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5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5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66612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5038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2606" y="145909"/>
            <a:ext cx="9047237" cy="768000"/>
          </a:xfrm>
        </p:spPr>
        <p:txBody>
          <a:bodyPr/>
          <a:lstStyle>
            <a:lvl1pPr algn="l">
              <a:lnSpc>
                <a:spcPct val="80000"/>
              </a:lnSpc>
              <a:defRPr sz="3400" b="1" spc="-32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72607" y="1078655"/>
            <a:ext cx="9047237" cy="5376000"/>
          </a:xfrm>
        </p:spPr>
        <p:txBody>
          <a:bodyPr/>
          <a:lstStyle>
            <a:lvl1pPr>
              <a:buClr>
                <a:schemeClr val="bg1"/>
              </a:buClr>
              <a:defRPr sz="2500" spc="0">
                <a:solidFill>
                  <a:srgbClr val="F4F3F0"/>
                </a:solidFill>
              </a:defRPr>
            </a:lvl1pPr>
            <a:lvl2pPr marL="483306" indent="-234940">
              <a:buClr>
                <a:schemeClr val="bg1"/>
              </a:buClr>
              <a:defRPr sz="2100" spc="0">
                <a:solidFill>
                  <a:srgbClr val="F4F3F0"/>
                </a:solidFill>
              </a:defRPr>
            </a:lvl2pPr>
            <a:lvl3pPr marL="666225" indent="-182918">
              <a:buClr>
                <a:schemeClr val="bg1"/>
              </a:buClr>
              <a:tabLst>
                <a:tab pos="731672" algn="l"/>
              </a:tabLst>
              <a:defRPr sz="1900" spc="0">
                <a:solidFill>
                  <a:srgbClr val="F4F3F0"/>
                </a:solidFill>
              </a:defRPr>
            </a:lvl3pPr>
            <a:lvl4pPr marL="849142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4pPr>
            <a:lvl5pPr marL="1032060" indent="-182918">
              <a:buClr>
                <a:schemeClr val="bg1"/>
              </a:buClr>
              <a:defRPr sz="17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00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389468"/>
            <a:ext cx="828103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5" y="1793242"/>
            <a:ext cx="4061757" cy="87883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5" y="2672080"/>
            <a:ext cx="406175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1793242"/>
            <a:ext cx="4081761" cy="87883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2672080"/>
            <a:ext cx="408176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3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8738" cy="73152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555842" y="2600961"/>
            <a:ext cx="4236777" cy="211328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7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7996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6976882"/>
            <a:ext cx="2240280" cy="2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1" y="6977463"/>
            <a:ext cx="3040380" cy="24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1" y="6978615"/>
            <a:ext cx="2240280" cy="2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4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487680"/>
            <a:ext cx="3096637" cy="170688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6"/>
            <a:ext cx="4860608" cy="519853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2194560"/>
            <a:ext cx="3096637" cy="4065694"/>
          </a:xfrm>
        </p:spPr>
        <p:txBody>
          <a:bodyPr/>
          <a:lstStyle>
            <a:lvl1pPr marL="0" indent="0">
              <a:buNone/>
              <a:defRPr sz="1700"/>
            </a:lvl1pPr>
            <a:lvl2pPr marL="483306" indent="0">
              <a:buNone/>
              <a:defRPr sz="1500"/>
            </a:lvl2pPr>
            <a:lvl3pPr marL="966612" indent="0">
              <a:buNone/>
              <a:defRPr sz="1300"/>
            </a:lvl3pPr>
            <a:lvl4pPr marL="1449918" indent="0">
              <a:buNone/>
              <a:defRPr sz="1100"/>
            </a:lvl4pPr>
            <a:lvl5pPr marL="1933224" indent="0">
              <a:buNone/>
              <a:defRPr sz="1100"/>
            </a:lvl5pPr>
            <a:lvl6pPr marL="2416531" indent="0">
              <a:buNone/>
              <a:defRPr sz="1100"/>
            </a:lvl6pPr>
            <a:lvl7pPr marL="2899837" indent="0">
              <a:buNone/>
              <a:defRPr sz="1100"/>
            </a:lvl7pPr>
            <a:lvl8pPr marL="3383143" indent="0">
              <a:buNone/>
              <a:defRPr sz="1100"/>
            </a:lvl8pPr>
            <a:lvl9pPr marL="386644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487680"/>
            <a:ext cx="3096637" cy="170688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1760" y="1053256"/>
            <a:ext cx="4860608" cy="5198533"/>
          </a:xfrm>
        </p:spPr>
        <p:txBody>
          <a:bodyPr/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2194560"/>
            <a:ext cx="3096637" cy="4065694"/>
          </a:xfrm>
        </p:spPr>
        <p:txBody>
          <a:bodyPr/>
          <a:lstStyle>
            <a:lvl1pPr marL="0" indent="0">
              <a:buNone/>
              <a:defRPr sz="1700"/>
            </a:lvl1pPr>
            <a:lvl2pPr marL="483306" indent="0">
              <a:buNone/>
              <a:defRPr sz="1500"/>
            </a:lvl2pPr>
            <a:lvl3pPr marL="966612" indent="0">
              <a:buNone/>
              <a:defRPr sz="1300"/>
            </a:lvl3pPr>
            <a:lvl4pPr marL="1449918" indent="0">
              <a:buNone/>
              <a:defRPr sz="1100"/>
            </a:lvl4pPr>
            <a:lvl5pPr marL="1933224" indent="0">
              <a:buNone/>
              <a:defRPr sz="1100"/>
            </a:lvl5pPr>
            <a:lvl6pPr marL="2416531" indent="0">
              <a:buNone/>
              <a:defRPr sz="1100"/>
            </a:lvl6pPr>
            <a:lvl7pPr marL="2899837" indent="0">
              <a:buNone/>
              <a:defRPr sz="1100"/>
            </a:lvl7pPr>
            <a:lvl8pPr marL="3383143" indent="0">
              <a:buNone/>
              <a:defRPr sz="1100"/>
            </a:lvl8pPr>
            <a:lvl9pPr marL="386644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3"/>
            <a:ext cx="8281035" cy="464142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09"/>
            <a:ext cx="216027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9E99-A26D-4FE2-9C7C-7CB5C5D387E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09"/>
            <a:ext cx="3240405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09"/>
            <a:ext cx="216027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6612" rtl="0" eaLnBrk="1" latinLnBrk="0" hangingPunct="1">
        <a:lnSpc>
          <a:spcPct val="90000"/>
        </a:lnSpc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53" indent="-241653" algn="l" defTabSz="966612" rtl="0" eaLnBrk="1" latinLnBrk="0" hangingPunct="1">
        <a:lnSpc>
          <a:spcPct val="90000"/>
        </a:lnSpc>
        <a:spcBef>
          <a:spcPts val="1057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4959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67276"/>
            <a:ext cx="9601200" cy="55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61" y="140147"/>
            <a:ext cx="9038483" cy="768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61" y="1070517"/>
            <a:ext cx="9038483" cy="53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077" y="6773333"/>
            <a:ext cx="2220856" cy="541867"/>
          </a:xfrm>
          <a:prstGeom prst="rect">
            <a:avLst/>
          </a:prstGeom>
        </p:spPr>
        <p:txBody>
          <a:bodyPr vert="horz" wrap="square" lIns="96661" tIns="48331" rIns="96661" bIns="48331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14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400" b="1" kern="1200" spc="-32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833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666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44991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9332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84" indent="-1778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5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79950" indent="-24500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1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736707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66612" indent="-17620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220013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67276"/>
            <a:ext cx="9601200" cy="55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61" y="140147"/>
            <a:ext cx="9038483" cy="768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61" y="1070517"/>
            <a:ext cx="9038483" cy="53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077" y="6773333"/>
            <a:ext cx="2220856" cy="541867"/>
          </a:xfrm>
          <a:prstGeom prst="rect">
            <a:avLst/>
          </a:prstGeom>
        </p:spPr>
        <p:txBody>
          <a:bodyPr vert="horz" wrap="square" lIns="96661" tIns="48331" rIns="96661" bIns="48331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67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400" b="1" kern="1200" spc="-32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833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666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44991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9332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84" indent="-1778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5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79950" indent="-24500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1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736707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66612" indent="-17620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220013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67276"/>
            <a:ext cx="9601200" cy="55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61" y="140147"/>
            <a:ext cx="9038483" cy="768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61" y="1070517"/>
            <a:ext cx="9038483" cy="53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077" y="6773333"/>
            <a:ext cx="2220856" cy="541867"/>
          </a:xfrm>
          <a:prstGeom prst="rect">
            <a:avLst/>
          </a:prstGeom>
        </p:spPr>
        <p:txBody>
          <a:bodyPr vert="horz" wrap="square" lIns="96661" tIns="48331" rIns="96661" bIns="48331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49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400" b="1" kern="1200" spc="-32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833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666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44991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9332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84" indent="-1778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5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79950" indent="-24500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1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736707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66612" indent="-17620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220013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67276"/>
            <a:ext cx="9601200" cy="55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61" y="140147"/>
            <a:ext cx="9038483" cy="768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61" y="1070517"/>
            <a:ext cx="9038483" cy="53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3" y="6356616"/>
            <a:ext cx="760304" cy="1029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077" y="6773333"/>
            <a:ext cx="2220856" cy="541867"/>
          </a:xfrm>
          <a:prstGeom prst="rect">
            <a:avLst/>
          </a:prstGeom>
        </p:spPr>
        <p:txBody>
          <a:bodyPr vert="horz" wrap="square" lIns="96661" tIns="48331" rIns="96661" bIns="48331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530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400" b="1" kern="1200" spc="-32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833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666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44991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9332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7884" indent="-1778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5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79950" indent="-24500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1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736707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66612" indent="-17620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220013" indent="-1812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7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Code Merge Process Change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Cirrus Architecture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6" y="24035"/>
            <a:ext cx="9517620" cy="768000"/>
          </a:xfrm>
        </p:spPr>
        <p:txBody>
          <a:bodyPr/>
          <a:lstStyle/>
          <a:p>
            <a:r>
              <a:rPr lang="en-US" dirty="0" smtClean="0"/>
              <a:t>3.3 App in Sprinting stage (Sprint 2) after </a:t>
            </a:r>
            <a:r>
              <a:rPr lang="en-US" dirty="0" err="1" smtClean="0"/>
              <a:t>HotFix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298469" y="3541755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612655" y="3534267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</a:rPr>
              <a:t>develop_release_xx_branch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241" y="800669"/>
            <a:ext cx="4646705" cy="58230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8165" y="770958"/>
            <a:ext cx="955512" cy="30604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3804" y="1010740"/>
            <a:ext cx="958507" cy="129129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  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team, pushes the fixed version of component C1 to Delta branch of Develop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3729" y="3651223"/>
            <a:ext cx="1526204" cy="918246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79260" y="4642686"/>
            <a:ext cx="16351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247858" y="2218710"/>
            <a:ext cx="741868" cy="1137998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1481" y="5552442"/>
            <a:ext cx="1383923" cy="51307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marL="176206" indent="-176206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5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5865332" y="3534262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Dev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3308049" y="3534264"/>
            <a:ext cx="5480594" cy="228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Dev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3114" y="1687331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Successful deployment leads to migration of code to CI Sandbox.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162555" y="5100324"/>
            <a:ext cx="1792834" cy="1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76806" y="2564713"/>
            <a:ext cx="1218583" cy="7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52950" y="4327114"/>
            <a:ext cx="1245997" cy="773210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If there are no conflicts, it triggers the Test job of Jenkins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4760931" y="3534263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Dev CI Sandbox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937" y="3585371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and method M2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6826" y="1526213"/>
            <a:ext cx="1445231" cy="65667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Commits on their Delta branch triggers the CI job of Jenkins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64989" y="2211410"/>
            <a:ext cx="369233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8520" y="2722443"/>
            <a:ext cx="1708871" cy="397671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242478" y="3200402"/>
            <a:ext cx="3691686" cy="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42346" y="5936636"/>
            <a:ext cx="1802442" cy="1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66205" y="5407903"/>
            <a:ext cx="2314641" cy="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15756" y="5443575"/>
            <a:ext cx="1143610" cy="41269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1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44259" y="4589562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1828630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" grpId="0" animBg="1"/>
      <p:bldP spid="32" grpId="0"/>
      <p:bldP spid="36" grpId="0"/>
      <p:bldP spid="30" grpId="0"/>
      <p:bldP spid="28" grpId="0"/>
      <p:bldP spid="34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becomes the source of Truth.</a:t>
            </a:r>
          </a:p>
          <a:p>
            <a:r>
              <a:rPr lang="en-US" dirty="0"/>
              <a:t>Dev and Ops </a:t>
            </a:r>
            <a:r>
              <a:rPr lang="en-US" dirty="0" smtClean="0"/>
              <a:t>will always be in Sync</a:t>
            </a:r>
            <a:endParaRPr lang="en-US" dirty="0"/>
          </a:p>
          <a:p>
            <a:r>
              <a:rPr lang="en-US" dirty="0" smtClean="0"/>
              <a:t>Possibility of code</a:t>
            </a:r>
            <a:r>
              <a:rPr lang="en-US" dirty="0"/>
              <a:t>/ defect fix getting overridden in </a:t>
            </a:r>
            <a:r>
              <a:rPr lang="en-US" dirty="0" smtClean="0"/>
              <a:t>Production reduces to a large extent</a:t>
            </a:r>
            <a:endParaRPr lang="en-US" dirty="0"/>
          </a:p>
          <a:p>
            <a:r>
              <a:rPr lang="en-US" dirty="0" smtClean="0"/>
              <a:t>Gives the app team the confidence to refresh their Sandboxes </a:t>
            </a:r>
            <a:r>
              <a:rPr lang="en-US" smtClean="0"/>
              <a:t>regularly.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8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/ Loopholes of the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merge back by the Ops team</a:t>
            </a:r>
          </a:p>
          <a:p>
            <a:r>
              <a:rPr lang="en-US" dirty="0" smtClean="0"/>
              <a:t>Has a prerequisite to have the Master branch up to date. (The Master branch will be maintained by this process henceforth)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5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668" y="2554949"/>
            <a:ext cx="9036130" cy="768000"/>
          </a:xfrm>
        </p:spPr>
        <p:txBody>
          <a:bodyPr/>
          <a:lstStyle/>
          <a:p>
            <a:r>
              <a:rPr lang="en-US" dirty="0" smtClean="0"/>
              <a:t>Thoughts and 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41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66" y="1085999"/>
            <a:ext cx="9036130" cy="5376000"/>
          </a:xfrm>
        </p:spPr>
        <p:txBody>
          <a:bodyPr/>
          <a:lstStyle/>
          <a:p>
            <a:pPr marL="599099" indent="-291997" fontAlgn="t"/>
            <a:r>
              <a:rPr lang="en-US" sz="3000" dirty="0"/>
              <a:t>Production is the only source of truth</a:t>
            </a:r>
          </a:p>
          <a:p>
            <a:pPr marL="599099" indent="-291997" fontAlgn="t"/>
            <a:r>
              <a:rPr lang="en-US" sz="3000" dirty="0"/>
              <a:t>Dev and Ops are not in Sync</a:t>
            </a:r>
          </a:p>
          <a:p>
            <a:pPr marL="599099" indent="-291997" fontAlgn="t"/>
            <a:r>
              <a:rPr lang="en-US" sz="3000" dirty="0"/>
              <a:t>Code/ defect fix getting overridden in Production</a:t>
            </a:r>
          </a:p>
          <a:p>
            <a:pPr marL="599099" indent="-291997" fontAlgn="t"/>
            <a:r>
              <a:rPr lang="en-US" sz="3000" dirty="0"/>
              <a:t>Sandboxes not getting refreshed regularly</a:t>
            </a:r>
          </a:p>
          <a:p>
            <a:pPr marL="661190" indent="-360802"/>
            <a:endParaRPr lang="en-GB" sz="3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56" y="252011"/>
            <a:ext cx="9036130" cy="768000"/>
          </a:xfrm>
        </p:spPr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3480" y="735180"/>
            <a:ext cx="2495077" cy="4970591"/>
            <a:chOff x="2987824" y="980728"/>
            <a:chExt cx="3168352" cy="4659929"/>
          </a:xfrm>
        </p:grpSpPr>
        <p:sp>
          <p:nvSpPr>
            <p:cNvPr id="7" name="TextBox 6"/>
            <p:cNvSpPr txBox="1"/>
            <p:nvPr/>
          </p:nvSpPr>
          <p:spPr>
            <a:xfrm>
              <a:off x="3923928" y="980728"/>
              <a:ext cx="1512168" cy="465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31700" dirty="0">
                  <a:solidFill>
                    <a:prstClr val="black"/>
                  </a:solidFill>
                  <a:latin typeface="Haettenschweiler" pitchFamily="34" charset="0"/>
                  <a:ea typeface="SimHei" pitchFamily="49" charset="-122"/>
                  <a:cs typeface="Utsaah" pitchFamily="34" charset="0"/>
                </a:rPr>
                <a:t>1</a:t>
              </a:r>
            </a:p>
          </p:txBody>
        </p:sp>
        <p:sp>
          <p:nvSpPr>
            <p:cNvPr id="8" name="Curved Up Ribbon 7"/>
            <p:cNvSpPr/>
            <p:nvPr/>
          </p:nvSpPr>
          <p:spPr>
            <a:xfrm>
              <a:off x="2987824" y="3645024"/>
              <a:ext cx="3168352" cy="1368152"/>
            </a:xfrm>
            <a:prstGeom prst="ellipseRibbon2">
              <a:avLst>
                <a:gd name="adj1" fmla="val 45860"/>
                <a:gd name="adj2" fmla="val 60871"/>
                <a:gd name="adj3" fmla="val 23674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30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3645024"/>
              <a:ext cx="158417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3000" dirty="0">
                  <a:solidFill>
                    <a:prstClr val="white"/>
                  </a:solidFill>
                  <a:latin typeface="Frutiger Next Pro Medium"/>
                </a:rPr>
                <a:t>TRUTH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455" y="1472391"/>
            <a:ext cx="2268252" cy="13825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lIns="96661" tIns="48331" rIns="96661" bIns="48331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work from a common codebase and branch/merge is required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2330" y="1472391"/>
            <a:ext cx="2268252" cy="13825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lIns="96661" tIns="48331" rIns="96661" bIns="48331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work from a sandbox that reflects production at the point they start  developing*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2330" y="4759677"/>
            <a:ext cx="2268252" cy="13825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lIns="96661" tIns="48331" rIns="96661" bIns="48331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The truth exists in the repository and not the 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455" y="4759677"/>
            <a:ext cx="2268252" cy="13825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lIns="96661" tIns="48331" rIns="96661" bIns="48331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are responsible for ensuring stability &amp; integrity of the common codebase</a:t>
            </a:r>
          </a:p>
        </p:txBody>
      </p:sp>
    </p:spTree>
    <p:extLst>
      <p:ext uri="{BB962C8B-B14F-4D97-AF65-F5344CB8AC3E}">
        <p14:creationId xmlns:p14="http://schemas.microsoft.com/office/powerpoint/2010/main" val="298957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66" y="1085999"/>
            <a:ext cx="9036130" cy="5376000"/>
          </a:xfrm>
        </p:spPr>
        <p:txBody>
          <a:bodyPr/>
          <a:lstStyle/>
          <a:p>
            <a:pPr marL="844107" indent="-543719">
              <a:buFont typeface="+mj-lt"/>
              <a:buAutoNum type="arabicPeriod"/>
            </a:pPr>
            <a:r>
              <a:rPr lang="en-GB" sz="3000" dirty="0">
                <a:solidFill>
                  <a:schemeClr val="tx1"/>
                </a:solidFill>
              </a:rPr>
              <a:t>Application in Sprinting Stage (not Released to Production yet)</a:t>
            </a:r>
          </a:p>
          <a:p>
            <a:pPr marL="844107" indent="-543719">
              <a:buFont typeface="+mj-lt"/>
              <a:buAutoNum type="arabicPeriod"/>
            </a:pPr>
            <a:r>
              <a:rPr lang="en-GB" sz="3000" dirty="0">
                <a:solidFill>
                  <a:schemeClr val="tx1"/>
                </a:solidFill>
              </a:rPr>
              <a:t>Application in Production and Defect fix required</a:t>
            </a:r>
          </a:p>
          <a:p>
            <a:pPr marL="844107" indent="-543719">
              <a:buFont typeface="+mj-lt"/>
              <a:buAutoNum type="arabicPeriod"/>
            </a:pPr>
            <a:r>
              <a:rPr lang="en-GB" sz="3000" dirty="0">
                <a:solidFill>
                  <a:schemeClr val="tx1"/>
                </a:solidFill>
              </a:rPr>
              <a:t>Application in Sprinting Stage and </a:t>
            </a:r>
            <a:r>
              <a:rPr lang="en-GB" sz="3000" dirty="0" err="1">
                <a:solidFill>
                  <a:schemeClr val="tx1"/>
                </a:solidFill>
              </a:rPr>
              <a:t>HotFixfix</a:t>
            </a:r>
            <a:r>
              <a:rPr lang="en-GB" sz="3000" dirty="0">
                <a:solidFill>
                  <a:schemeClr val="tx1"/>
                </a:solidFill>
              </a:rPr>
              <a:t> required for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0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27" y="24035"/>
            <a:ext cx="9036129" cy="768000"/>
          </a:xfrm>
        </p:spPr>
        <p:txBody>
          <a:bodyPr/>
          <a:lstStyle/>
          <a:p>
            <a:r>
              <a:rPr lang="en-US" dirty="0" smtClean="0"/>
              <a:t>1. App </a:t>
            </a:r>
            <a:r>
              <a:rPr lang="en-US" dirty="0"/>
              <a:t>in Sprinting Stage (not Released to Production yet)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714050" y="3541752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1197075" y="3534264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develop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240" y="800669"/>
            <a:ext cx="4472273" cy="58230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0477" y="920659"/>
            <a:ext cx="955512" cy="4107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3098" y="921660"/>
            <a:ext cx="1708870" cy="6358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57404" y="1505101"/>
            <a:ext cx="1672582" cy="1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9240" y="1875853"/>
            <a:ext cx="1445230" cy="7854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Sprint Team commits on their Delta branch for each user story, and this triggers 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5726" y="3722160"/>
            <a:ext cx="1715562" cy="9182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7404" y="2638138"/>
            <a:ext cx="369233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7061" y="5552441"/>
            <a:ext cx="1383923" cy="51307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20020" y="2979603"/>
            <a:ext cx="1708870" cy="3976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5280912" y="3534260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2723628" y="3534262"/>
            <a:ext cx="5480594" cy="228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822" y="2264253"/>
            <a:ext cx="1182275" cy="708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78134" y="5046432"/>
            <a:ext cx="1792834" cy="1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592386" y="3042685"/>
            <a:ext cx="1218582" cy="7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6390" y="4419364"/>
            <a:ext cx="1556668" cy="548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If there are no conflicts, it triggers 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568527" y="5936634"/>
            <a:ext cx="1802441" cy="1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4176512" y="3534261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92386" y="5407902"/>
            <a:ext cx="2314640" cy="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41936" y="5443573"/>
            <a:ext cx="1551121" cy="4126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655399" y="3459481"/>
            <a:ext cx="3694344" cy="252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5399" y="4672286"/>
            <a:ext cx="1674587" cy="10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70440" y="4589560"/>
            <a:ext cx="1182275" cy="708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2707012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26" y="24035"/>
            <a:ext cx="9036130" cy="768000"/>
          </a:xfrm>
        </p:spPr>
        <p:txBody>
          <a:bodyPr/>
          <a:lstStyle/>
          <a:p>
            <a:r>
              <a:rPr lang="en-US" dirty="0" smtClean="0"/>
              <a:t>2. App </a:t>
            </a:r>
            <a:r>
              <a:rPr lang="en-US" dirty="0"/>
              <a:t>in Production &amp; Defect fix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714050" y="3541755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1197073" y="3534267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241" y="800669"/>
            <a:ext cx="4472273" cy="58230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0317" y="855771"/>
            <a:ext cx="955512" cy="4107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3099" y="921661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Support Team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57405" y="1505103"/>
            <a:ext cx="1672583" cy="1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9240" y="1875856"/>
            <a:ext cx="1445231" cy="78540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Support Team commits on their Delta branch for each user story, and this triggers 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1346" y="3722160"/>
            <a:ext cx="1526204" cy="918246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7405" y="2660307"/>
            <a:ext cx="369233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7062" y="5552442"/>
            <a:ext cx="1383923" cy="51307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marL="176206" indent="-176206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5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2197" y="3040339"/>
            <a:ext cx="1708871" cy="397671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5280913" y="3534262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2723629" y="3534264"/>
            <a:ext cx="5480594" cy="228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822" y="2264255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78135" y="5046432"/>
            <a:ext cx="1792834" cy="1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592386" y="3042687"/>
            <a:ext cx="1218583" cy="7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6390" y="4419364"/>
            <a:ext cx="1245997" cy="54839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If there are no conflicts, it triggers 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568527" y="5936636"/>
            <a:ext cx="1802442" cy="1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4176512" y="3534263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92386" y="5407903"/>
            <a:ext cx="2314641" cy="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41937" y="5443575"/>
            <a:ext cx="1143610" cy="41269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1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669936" y="3474721"/>
            <a:ext cx="3679809" cy="298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5401" y="4672287"/>
            <a:ext cx="1674587" cy="10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70440" y="4589562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2809779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21" y="2874832"/>
            <a:ext cx="9036130" cy="5376000"/>
          </a:xfrm>
        </p:spPr>
        <p:txBody>
          <a:bodyPr/>
          <a:lstStyle/>
          <a:p>
            <a:pPr marL="0" indent="0">
              <a:buNone/>
            </a:pPr>
            <a:r>
              <a:rPr lang="en-US" sz="3400" b="1" spc="-32" dirty="0">
                <a:solidFill>
                  <a:srgbClr val="008DC7"/>
                </a:solidFill>
              </a:rPr>
              <a:t>3. App in Sprinting Stage &amp; </a:t>
            </a:r>
            <a:r>
              <a:rPr lang="en-US" sz="3400" b="1" spc="-32" dirty="0" err="1">
                <a:solidFill>
                  <a:srgbClr val="008DC7"/>
                </a:solidFill>
              </a:rPr>
              <a:t>HotFix</a:t>
            </a:r>
            <a:r>
              <a:rPr lang="en-US" sz="3400" b="1" spc="-32" dirty="0">
                <a:solidFill>
                  <a:srgbClr val="008DC7"/>
                </a:solidFill>
              </a:rPr>
              <a:t> required for Production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77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26" y="24035"/>
            <a:ext cx="9036130" cy="768000"/>
          </a:xfrm>
        </p:spPr>
        <p:txBody>
          <a:bodyPr/>
          <a:lstStyle/>
          <a:p>
            <a:r>
              <a:rPr lang="en-US" dirty="0"/>
              <a:t>3.1 App in Sprinting stage (let us say in Sprint 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714050" y="3541755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1197073" y="3534267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943092">
                    <a:lumMod val="75000"/>
                  </a:srgbClr>
                </a:solidFill>
              </a:rPr>
              <a:t>develop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277" y="800669"/>
            <a:ext cx="5033239" cy="58230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0317" y="855771"/>
            <a:ext cx="955512" cy="4107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3099" y="921661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57405" y="1505103"/>
            <a:ext cx="1672583" cy="1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9241" y="2135821"/>
            <a:ext cx="1445231" cy="65667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Commits on their Delta branch triggers 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1346" y="3722160"/>
            <a:ext cx="1526204" cy="918246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57405" y="2792494"/>
            <a:ext cx="3692339" cy="28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7062" y="5552442"/>
            <a:ext cx="1383923" cy="51307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marL="176206" indent="-176206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5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3450" y="3042484"/>
            <a:ext cx="1708871" cy="397671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5280913" y="3534262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2723629" y="3534264"/>
            <a:ext cx="5480594" cy="228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822" y="2264255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78135" y="5046432"/>
            <a:ext cx="1792834" cy="1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592386" y="3042687"/>
            <a:ext cx="1218583" cy="7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6390" y="4419364"/>
            <a:ext cx="1245997" cy="54839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If there are no conflicts, it triggers 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568527" y="5936636"/>
            <a:ext cx="1802442" cy="1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4176512" y="3534263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92386" y="5407903"/>
            <a:ext cx="2314641" cy="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41937" y="5443575"/>
            <a:ext cx="1143610" cy="41269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9. </a:t>
            </a:r>
            <a:r>
              <a:rPr lang="en-US" sz="11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657408" y="3440155"/>
            <a:ext cx="3692336" cy="7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55401" y="4672287"/>
            <a:ext cx="1674587" cy="10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70440" y="4589562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Successful deployment leads to migration of code to Test Sandbox.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914" y="1061147"/>
            <a:ext cx="829208" cy="392391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738" y="2056553"/>
            <a:ext cx="958507" cy="129129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Sprint Team updates the existing components in Sprint 2 </a:t>
            </a:r>
          </a:p>
        </p:txBody>
      </p:sp>
      <p:sp>
        <p:nvSpPr>
          <p:cNvPr id="38" name="Curved Left Arrow 37"/>
          <p:cNvSpPr/>
          <p:nvPr/>
        </p:nvSpPr>
        <p:spPr>
          <a:xfrm flipH="1">
            <a:off x="358366" y="3069096"/>
            <a:ext cx="1067332" cy="1906317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4081" y="5056968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and method M2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7504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  <p:bldP spid="28" grpId="0"/>
      <p:bldP spid="34" grpId="0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13" y="24035"/>
            <a:ext cx="9500742" cy="768000"/>
          </a:xfrm>
        </p:spPr>
        <p:txBody>
          <a:bodyPr/>
          <a:lstStyle/>
          <a:p>
            <a:r>
              <a:rPr lang="en-US" dirty="0" smtClean="0"/>
              <a:t>3.2 App in Sprinting stage (Sprint 2) &amp; </a:t>
            </a:r>
            <a:r>
              <a:rPr lang="en-US" dirty="0" err="1" smtClean="0"/>
              <a:t>HotFix</a:t>
            </a:r>
            <a:r>
              <a:rPr lang="en-US" dirty="0" smtClean="0"/>
              <a:t> from Sprint 1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298469" y="3541755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</a:rPr>
              <a:t>develop_release_xx_branch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-612655" y="3534267"/>
            <a:ext cx="5480594" cy="228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HotFix</a:t>
            </a:r>
            <a:r>
              <a:rPr lang="en-US" dirty="0" err="1" smtClean="0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241" y="800669"/>
            <a:ext cx="4646705" cy="58230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8165" y="770958"/>
            <a:ext cx="955512" cy="30604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7519" y="1552181"/>
            <a:ext cx="1708871" cy="806801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 Team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ea typeface="ＭＳ Ｐゴシック" pitchFamily="34" charset="-128"/>
              </a:rPr>
              <a:t>develop_release_xx_branch</a:t>
            </a:r>
            <a:endParaRPr lang="en-US" sz="1100" dirty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241824" y="1497238"/>
            <a:ext cx="1672583" cy="1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9357" y="857843"/>
            <a:ext cx="958507" cy="1619262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/>
                </a:solidFill>
                <a:ea typeface="ＭＳ Ｐゴシック" pitchFamily="34" charset="-128"/>
              </a:rPr>
              <a:t>2a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.  If the component to be fixed is not as per the production version, </a:t>
            </a:r>
            <a:r>
              <a:rPr lang="en-US" sz="1100" dirty="0" err="1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team reverts back the component to the production state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79259" y="2753033"/>
            <a:ext cx="3654905" cy="145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150827" y="2918719"/>
            <a:ext cx="834059" cy="885363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1481" y="5552442"/>
            <a:ext cx="1383923" cy="51307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marL="176206" indent="-176206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5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616" y="4408736"/>
            <a:ext cx="1708871" cy="428544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5865332" y="3534262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3308049" y="3534264"/>
            <a:ext cx="5480594" cy="228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3114" y="3163530"/>
            <a:ext cx="1182275" cy="70829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Successful commit to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HotFix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Delta branch initiates the Jenkins job for CI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176806" y="3079698"/>
            <a:ext cx="1218583" cy="7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8807" y="2868446"/>
            <a:ext cx="1245997" cy="773210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Commit to the Support delta branch triggers the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HotFix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4760931" y="3534263"/>
            <a:ext cx="5480594" cy="228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943092">
                    <a:lumMod val="75000"/>
                  </a:srgbClr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162526" y="4662221"/>
            <a:ext cx="2339268" cy="27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50426" y="4746800"/>
            <a:ext cx="1143610" cy="532990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ＭＳ Ｐゴシック" pitchFamily="34" charset="-128"/>
              </a:rPr>
              <a:t>Manual Jenkin job to deploy to test sandbox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209608" y="4356620"/>
            <a:ext cx="3713562" cy="324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5808" y="1076999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 and method M2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937" y="2530155"/>
            <a:ext cx="1708871" cy="63585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9357" y="3712191"/>
            <a:ext cx="958507" cy="695125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/>
                </a:solidFill>
                <a:ea typeface="ＭＳ Ｐゴシック" pitchFamily="34" charset="-128"/>
              </a:rPr>
              <a:t>2b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. </a:t>
            </a:r>
            <a:r>
              <a:rPr lang="en-US" sz="1100" dirty="0" err="1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team fixes the component </a:t>
            </a:r>
          </a:p>
        </p:txBody>
      </p:sp>
      <p:sp>
        <p:nvSpPr>
          <p:cNvPr id="34" name="Curved Left Arrow 33"/>
          <p:cNvSpPr/>
          <p:nvPr/>
        </p:nvSpPr>
        <p:spPr>
          <a:xfrm flipH="1">
            <a:off x="1149764" y="5115321"/>
            <a:ext cx="834059" cy="885363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652" y="4362114"/>
            <a:ext cx="1708871" cy="768313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(M1* is the method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Containing fix)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54017" y="5613176"/>
            <a:ext cx="1670569" cy="8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06067" y="5639823"/>
            <a:ext cx="1143610" cy="756409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</a:t>
            </a:r>
            <a:r>
              <a:rPr lang="en-US" sz="1100" dirty="0">
                <a:solidFill>
                  <a:srgbClr val="7030A0"/>
                </a:solidFill>
                <a:ea typeface="ＭＳ Ｐゴシック" pitchFamily="34" charset="-128"/>
              </a:rPr>
              <a:t>Ma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nual  Merge  of fixed components to Delta branch of Develop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344" y="5165163"/>
            <a:ext cx="1571952" cy="377847"/>
          </a:xfrm>
          <a:prstGeom prst="rect">
            <a:avLst/>
          </a:prstGeom>
        </p:spPr>
        <p:txBody>
          <a:bodyPr vert="horz" wrap="square" lIns="96661" tIns="48331" rIns="96661" bIns="48331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1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method M2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7154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3" grpId="0" animBg="1"/>
      <p:bldP spid="29" grpId="0"/>
      <p:bldP spid="32" grpId="0"/>
      <p:bldP spid="36" grpId="0"/>
      <p:bldP spid="59" grpId="0"/>
      <p:bldP spid="28" grpId="0"/>
      <p:bldP spid="30" grpId="0"/>
      <p:bldP spid="31" grpId="0"/>
      <p:bldP spid="34" grpId="0" animBg="1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1171</Words>
  <Application>Microsoft Office PowerPoint</Application>
  <PresentationFormat>Custom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ＭＳ Ｐゴシック</vt:lpstr>
      <vt:lpstr>SimHei</vt:lpstr>
      <vt:lpstr>Arial</vt:lpstr>
      <vt:lpstr>Calibri</vt:lpstr>
      <vt:lpstr>Calibri Light</vt:lpstr>
      <vt:lpstr>Frutiger Next Pro Light</vt:lpstr>
      <vt:lpstr>Frutiger Next Pro Medium</vt:lpstr>
      <vt:lpstr>Haettenschweiler</vt:lpstr>
      <vt:lpstr>Utsaah</vt:lpstr>
      <vt:lpstr>VAG Rounded Std Light</vt:lpstr>
      <vt:lpstr>Office Theme</vt:lpstr>
      <vt:lpstr>Cirrus Presentation Template v1.1</vt:lpstr>
      <vt:lpstr>1_Cirrus Presentation Template v1.1</vt:lpstr>
      <vt:lpstr>2_Cirrus Presentation Template v1.1</vt:lpstr>
      <vt:lpstr>3_Cirrus Presentation Template v1.1</vt:lpstr>
      <vt:lpstr>Code Merge Process Change</vt:lpstr>
      <vt:lpstr>Problem statement</vt:lpstr>
      <vt:lpstr>Single Source of Truth</vt:lpstr>
      <vt:lpstr>Some Scenarios</vt:lpstr>
      <vt:lpstr>1. App in Sprinting Stage (not Released to Production yet)</vt:lpstr>
      <vt:lpstr>2. App in Production &amp; Defect fix required</vt:lpstr>
      <vt:lpstr>PowerPoint Presentation</vt:lpstr>
      <vt:lpstr>3.1 App in Sprinting stage (let us say in Sprint 2) </vt:lpstr>
      <vt:lpstr>3.2 App in Sprinting stage (Sprint 2) &amp; HotFix from Sprint 1 required</vt:lpstr>
      <vt:lpstr>3.3 App in Sprinting stage (Sprint 2) after HotFix. </vt:lpstr>
      <vt:lpstr>Advantages of New Merge Process</vt:lpstr>
      <vt:lpstr>Drawbacks / Loopholes of the New Merge Process</vt:lpstr>
      <vt:lpstr>Thoughts and Questions ?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Merge Process Change</dc:title>
  <dc:creator>Motwani, Ishaan</dc:creator>
  <cp:lastModifiedBy>Motwani, Ishaan</cp:lastModifiedBy>
  <cp:revision>41</cp:revision>
  <cp:lastPrinted>2016-04-12T14:01:53Z</cp:lastPrinted>
  <dcterms:created xsi:type="dcterms:W3CDTF">2016-04-12T02:05:22Z</dcterms:created>
  <dcterms:modified xsi:type="dcterms:W3CDTF">2016-04-12T19:03:54Z</dcterms:modified>
</cp:coreProperties>
</file>