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 id="2147483663" r:id="rId3"/>
    <p:sldMasterId id="2147483670" r:id="rId4"/>
  </p:sldMasterIdLst>
  <p:notesMasterIdLst>
    <p:notesMasterId r:id="rId52"/>
  </p:notesMasterIdLst>
  <p:handoutMasterIdLst>
    <p:handoutMasterId r:id="rId53"/>
  </p:handoutMasterIdLst>
  <p:sldIdLst>
    <p:sldId id="256" r:id="rId5"/>
    <p:sldId id="257" r:id="rId6"/>
    <p:sldId id="259" r:id="rId7"/>
    <p:sldId id="282" r:id="rId8"/>
    <p:sldId id="261" r:id="rId9"/>
    <p:sldId id="283" r:id="rId10"/>
    <p:sldId id="263" r:id="rId11"/>
    <p:sldId id="284" r:id="rId12"/>
    <p:sldId id="285" r:id="rId13"/>
    <p:sldId id="286" r:id="rId14"/>
    <p:sldId id="287" r:id="rId15"/>
    <p:sldId id="288" r:id="rId16"/>
    <p:sldId id="289" r:id="rId17"/>
    <p:sldId id="290" r:id="rId18"/>
    <p:sldId id="291" r:id="rId19"/>
    <p:sldId id="294" r:id="rId20"/>
    <p:sldId id="295" r:id="rId21"/>
    <p:sldId id="296" r:id="rId22"/>
    <p:sldId id="297" r:id="rId23"/>
    <p:sldId id="298" r:id="rId24"/>
    <p:sldId id="301" r:id="rId25"/>
    <p:sldId id="302" r:id="rId26"/>
    <p:sldId id="303" r:id="rId27"/>
    <p:sldId id="305" r:id="rId28"/>
    <p:sldId id="304" r:id="rId29"/>
    <p:sldId id="306" r:id="rId30"/>
    <p:sldId id="265" r:id="rId31"/>
    <p:sldId id="315" r:id="rId32"/>
    <p:sldId id="308" r:id="rId33"/>
    <p:sldId id="309" r:id="rId34"/>
    <p:sldId id="310" r:id="rId35"/>
    <p:sldId id="312" r:id="rId36"/>
    <p:sldId id="313" r:id="rId37"/>
    <p:sldId id="314" r:id="rId38"/>
    <p:sldId id="316" r:id="rId39"/>
    <p:sldId id="318" r:id="rId40"/>
    <p:sldId id="319" r:id="rId41"/>
    <p:sldId id="320" r:id="rId42"/>
    <p:sldId id="332" r:id="rId43"/>
    <p:sldId id="322" r:id="rId44"/>
    <p:sldId id="323" r:id="rId45"/>
    <p:sldId id="324" r:id="rId46"/>
    <p:sldId id="325" r:id="rId47"/>
    <p:sldId id="329" r:id="rId48"/>
    <p:sldId id="330" r:id="rId49"/>
    <p:sldId id="331" r:id="rId50"/>
    <p:sldId id="280"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4184"/>
    <a:srgbClr val="28863F"/>
    <a:srgbClr val="5FC3EC"/>
    <a:srgbClr val="8CC442"/>
    <a:srgbClr val="343434"/>
    <a:srgbClr val="B6D335"/>
    <a:srgbClr val="7B7D7F"/>
    <a:srgbClr val="2A99D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1" autoAdjust="0"/>
    <p:restoredTop sz="94638" autoAdjust="0"/>
  </p:normalViewPr>
  <p:slideViewPr>
    <p:cSldViewPr snapToObjects="1">
      <p:cViewPr varScale="1">
        <p:scale>
          <a:sx n="82" d="100"/>
          <a:sy n="82" d="100"/>
        </p:scale>
        <p:origin x="-1596" y="-96"/>
      </p:cViewPr>
      <p:guideLst>
        <p:guide orient="horz" pos="2160"/>
        <p:guide pos="72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EBC024-538E-084C-9F22-CF7D963583DA}" type="datetimeFigureOut">
              <a:rPr lang="en-US" smtClean="0"/>
              <a:pPr/>
              <a:t>7/9/2015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37C559-A51C-0549-ABF2-52FB0F7B436C}" type="slidenum">
              <a:rPr lang="en-US" smtClean="0"/>
              <a:pPr/>
              <a:t>‹#›</a:t>
            </a:fld>
            <a:endParaRPr lang="en-US"/>
          </a:p>
        </p:txBody>
      </p:sp>
    </p:spTree>
    <p:extLst>
      <p:ext uri="{BB962C8B-B14F-4D97-AF65-F5344CB8AC3E}">
        <p14:creationId xmlns="" xmlns:p14="http://schemas.microsoft.com/office/powerpoint/2010/main" val="1762282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EC90E-9AF5-46F6-A36F-52322CDBC377}" type="datetimeFigureOut">
              <a:rPr lang="en-GB" smtClean="0"/>
              <a:pPr/>
              <a:t>09/07/2015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650B2-2D00-4121-A22A-AECFDF30C6E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286331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417946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7"/>
          <p:cNvSpPr>
            <a:spLocks noGrp="1"/>
          </p:cNvSpPr>
          <p:nvPr>
            <p:ph sz="quarter" idx="11" hasCustomPrompt="1"/>
          </p:nvPr>
        </p:nvSpPr>
        <p:spPr>
          <a:xfrm>
            <a:off x="572283" y="2046983"/>
            <a:ext cx="6962037" cy="1613639"/>
          </a:xfrm>
          <a:prstGeom prst="rect">
            <a:avLst/>
          </a:prstGeom>
        </p:spPr>
        <p:txBody>
          <a:bodyPr vert="horz"/>
          <a:lstStyle>
            <a:lvl1pPr marL="0" indent="0">
              <a:lnSpc>
                <a:spcPct val="100000"/>
              </a:lnSpc>
              <a:buNone/>
              <a:defRPr sz="4800" b="0" i="0" baseline="0">
                <a:solidFill>
                  <a:schemeClr val="bg1"/>
                </a:solidFill>
                <a:latin typeface="Frutiger Next Pro Light"/>
                <a:cs typeface="Frutiger Next Pro Ligh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Deloitte Digital PowerPoint Template</a:t>
            </a:r>
            <a:endParaRPr lang="en-US" dirty="0"/>
          </a:p>
        </p:txBody>
      </p:sp>
      <p:sp>
        <p:nvSpPr>
          <p:cNvPr id="11" name="Text Placeholder 10"/>
          <p:cNvSpPr>
            <a:spLocks noGrp="1"/>
          </p:cNvSpPr>
          <p:nvPr>
            <p:ph type="body" sz="quarter" idx="12" hasCustomPrompt="1"/>
          </p:nvPr>
        </p:nvSpPr>
        <p:spPr>
          <a:xfrm>
            <a:off x="565703" y="3794027"/>
            <a:ext cx="3789362" cy="396973"/>
          </a:xfrm>
          <a:prstGeom prst="rect">
            <a:avLst/>
          </a:prstGeom>
        </p:spPr>
        <p:txBody>
          <a:bodyPr vert="horz"/>
          <a:lstStyle>
            <a:lvl1pPr marL="0" indent="0">
              <a:buNone/>
              <a:defRPr sz="1800" b="0" i="0">
                <a:solidFill>
                  <a:srgbClr val="8CC442"/>
                </a:solidFill>
                <a:latin typeface="Frutiger Next Pro Light"/>
                <a:cs typeface="Frutiger Next Pro Light"/>
              </a:defRPr>
            </a:lvl1pPr>
          </a:lstStyle>
          <a:p>
            <a:pPr lvl="0"/>
            <a:r>
              <a:rPr lang="en-US" dirty="0" smtClean="0"/>
              <a:t>Date</a:t>
            </a:r>
            <a:endParaRPr lang="en-US" dirty="0"/>
          </a:p>
        </p:txBody>
      </p:sp>
    </p:spTree>
    <p:extLst>
      <p:ext uri="{BB962C8B-B14F-4D97-AF65-F5344CB8AC3E}">
        <p14:creationId xmlns="" xmlns:p14="http://schemas.microsoft.com/office/powerpoint/2010/main" val="5028945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Content Placeholder 7"/>
          <p:cNvSpPr>
            <a:spLocks noGrp="1"/>
          </p:cNvSpPr>
          <p:nvPr>
            <p:ph sz="quarter" idx="10" hasCustomPrompt="1"/>
          </p:nvPr>
        </p:nvSpPr>
        <p:spPr>
          <a:xfrm>
            <a:off x="572283" y="2043961"/>
            <a:ext cx="6962037" cy="1613639"/>
          </a:xfrm>
          <a:prstGeom prst="rect">
            <a:avLst/>
          </a:prstGeom>
        </p:spPr>
        <p:txBody>
          <a:bodyPr vert="horz"/>
          <a:lstStyle>
            <a:lvl1pPr marL="0" indent="0">
              <a:buNone/>
              <a:defRPr sz="4800" b="0" i="0" baseline="0">
                <a:solidFill>
                  <a:schemeClr val="bg1"/>
                </a:solidFill>
                <a:latin typeface="Frutiger Next Pro Light"/>
                <a:cs typeface="Frutiger Next Pro Ligh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Section titles use sentence case with punctuation.</a:t>
            </a:r>
            <a:endParaRPr lang="en-US" dirty="0"/>
          </a:p>
        </p:txBody>
      </p:sp>
    </p:spTree>
    <p:extLst>
      <p:ext uri="{BB962C8B-B14F-4D97-AF65-F5344CB8AC3E}">
        <p14:creationId xmlns="" xmlns:p14="http://schemas.microsoft.com/office/powerpoint/2010/main" val="17712267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Title Placeholder 12"/>
          <p:cNvSpPr>
            <a:spLocks noGrp="1"/>
          </p:cNvSpPr>
          <p:nvPr>
            <p:ph type="title"/>
          </p:nvPr>
        </p:nvSpPr>
        <p:spPr>
          <a:xfrm>
            <a:off x="582220" y="293523"/>
            <a:ext cx="8229600" cy="1143000"/>
          </a:xfrm>
          <a:prstGeom prst="rect">
            <a:avLst/>
          </a:prstGeom>
        </p:spPr>
        <p:txBody>
          <a:bodyPr vert="horz" lIns="91440" tIns="45720" rIns="91440" bIns="45720" rtlCol="0" anchor="ctr">
            <a:normAutofit/>
          </a:bodyPr>
          <a:lstStyle>
            <a:lvl1pPr>
              <a:defRPr b="0" i="0">
                <a:latin typeface="Frutiger Next Pro Light"/>
                <a:cs typeface="Frutiger Next Pro Light"/>
              </a:defRPr>
            </a:lvl1pPr>
          </a:lstStyle>
          <a:p>
            <a:r>
              <a:rPr lang="en-US" dirty="0" smtClean="0"/>
              <a:t>Title of Slide</a:t>
            </a:r>
            <a:endParaRPr lang="en-US" dirty="0"/>
          </a:p>
        </p:txBody>
      </p:sp>
      <p:sp>
        <p:nvSpPr>
          <p:cNvPr id="4" name="Text Placeholder 6"/>
          <p:cNvSpPr>
            <a:spLocks noGrp="1"/>
          </p:cNvSpPr>
          <p:nvPr>
            <p:ph type="body" sz="quarter" idx="11" hasCustomPrompt="1"/>
          </p:nvPr>
        </p:nvSpPr>
        <p:spPr>
          <a:xfrm>
            <a:off x="582220" y="1565808"/>
            <a:ext cx="2624734" cy="3632244"/>
          </a:xfrm>
          <a:prstGeom prst="rect">
            <a:avLst/>
          </a:prstGeom>
        </p:spPr>
        <p:txBody>
          <a:bodyPr vert="horz"/>
          <a:lstStyle>
            <a:lvl1pPr marL="0" indent="0">
              <a:lnSpc>
                <a:spcPct val="130000"/>
              </a:lnSpc>
              <a:buNone/>
              <a:defRPr sz="2000" b="0" i="0" baseline="0">
                <a:latin typeface="Frutiger Next Pro Light"/>
                <a:cs typeface="Frutiger Next Pro Light"/>
              </a:defRPr>
            </a:lvl1pPr>
            <a:lvl2pPr marL="457200" indent="0">
              <a:buNone/>
              <a:defRPr sz="2400" b="0" i="0">
                <a:latin typeface="FrutigerBQ-45Light"/>
                <a:cs typeface="FrutigerBQ-45Light"/>
              </a:defRPr>
            </a:lvl2pPr>
            <a:lvl3pPr marL="914400" indent="0">
              <a:buNone/>
              <a:defRPr sz="2400" b="0" i="0">
                <a:latin typeface="FrutigerBQ-45Light"/>
                <a:cs typeface="FrutigerBQ-45Light"/>
              </a:defRPr>
            </a:lvl3pPr>
            <a:lvl4pPr marL="1371600" indent="0">
              <a:buNone/>
              <a:defRPr sz="2400" b="0" i="0">
                <a:latin typeface="FrutigerBQ-45Light"/>
                <a:cs typeface="FrutigerBQ-45Light"/>
              </a:defRPr>
            </a:lvl4pPr>
            <a:lvl5pPr marL="1828800" indent="0">
              <a:buNone/>
              <a:defRPr sz="2400" b="0" i="0">
                <a:latin typeface="FrutigerBQ-45Light"/>
                <a:cs typeface="FrutigerBQ-45Light"/>
              </a:defRPr>
            </a:lvl5pPr>
          </a:lstStyle>
          <a:p>
            <a:pPr lvl="0"/>
            <a:r>
              <a:rPr lang="en-US" dirty="0" smtClean="0"/>
              <a:t>Large notes get the point across. Use this section for important information or side notes you want to call out.</a:t>
            </a:r>
            <a:endParaRPr lang="en-US" dirty="0"/>
          </a:p>
        </p:txBody>
      </p:sp>
    </p:spTree>
    <p:extLst>
      <p:ext uri="{BB962C8B-B14F-4D97-AF65-F5344CB8AC3E}">
        <p14:creationId xmlns="" xmlns:p14="http://schemas.microsoft.com/office/powerpoint/2010/main" val="214284472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Placeholder 12"/>
          <p:cNvSpPr>
            <a:spLocks noGrp="1"/>
          </p:cNvSpPr>
          <p:nvPr>
            <p:ph type="title"/>
          </p:nvPr>
        </p:nvSpPr>
        <p:spPr>
          <a:xfrm>
            <a:off x="582220" y="293523"/>
            <a:ext cx="7979560" cy="1143000"/>
          </a:xfrm>
          <a:prstGeom prst="rect">
            <a:avLst/>
          </a:prstGeom>
        </p:spPr>
        <p:txBody>
          <a:bodyPr vert="horz" lIns="91440" tIns="45720" rIns="91440" bIns="45720" rtlCol="0" anchor="ctr">
            <a:normAutofit/>
          </a:bodyPr>
          <a:lstStyle>
            <a:lvl1pPr>
              <a:defRPr b="0" i="0">
                <a:latin typeface="Frutiger Next Pro Light"/>
                <a:cs typeface="Frutiger Next Pro Light"/>
              </a:defRPr>
            </a:lvl1pPr>
          </a:lstStyle>
          <a:p>
            <a:r>
              <a:rPr lang="en-US" dirty="0" smtClean="0"/>
              <a:t>Title of Slide</a:t>
            </a:r>
            <a:endParaRPr lang="en-US" dirty="0"/>
          </a:p>
        </p:txBody>
      </p:sp>
      <p:sp>
        <p:nvSpPr>
          <p:cNvPr id="7" name="Text Placeholder 6"/>
          <p:cNvSpPr>
            <a:spLocks noGrp="1"/>
          </p:cNvSpPr>
          <p:nvPr>
            <p:ph type="body" sz="quarter" idx="10" hasCustomPrompt="1"/>
          </p:nvPr>
        </p:nvSpPr>
        <p:spPr>
          <a:xfrm>
            <a:off x="582613" y="1625259"/>
            <a:ext cx="7978775" cy="3632244"/>
          </a:xfrm>
          <a:prstGeom prst="rect">
            <a:avLst/>
          </a:prstGeom>
        </p:spPr>
        <p:txBody>
          <a:bodyPr vert="horz"/>
          <a:lstStyle>
            <a:lvl1pPr marL="0" indent="0">
              <a:lnSpc>
                <a:spcPct val="130000"/>
              </a:lnSpc>
              <a:buNone/>
              <a:defRPr sz="2000" b="0" i="0" baseline="0">
                <a:latin typeface="Frutiger Next Pro Light"/>
                <a:cs typeface="Frutiger Next Pro Light"/>
              </a:defRPr>
            </a:lvl1pPr>
            <a:lvl2pPr marL="457200" indent="0">
              <a:buNone/>
              <a:defRPr sz="2400" b="0" i="0">
                <a:latin typeface="FrutigerBQ-45Light"/>
                <a:cs typeface="FrutigerBQ-45Light"/>
              </a:defRPr>
            </a:lvl2pPr>
            <a:lvl3pPr marL="914400" indent="0">
              <a:buNone/>
              <a:defRPr sz="2400" b="0" i="0">
                <a:latin typeface="FrutigerBQ-45Light"/>
                <a:cs typeface="FrutigerBQ-45Light"/>
              </a:defRPr>
            </a:lvl3pPr>
            <a:lvl4pPr marL="1371600" indent="0">
              <a:buNone/>
              <a:defRPr sz="2400" b="0" i="0">
                <a:latin typeface="FrutigerBQ-45Light"/>
                <a:cs typeface="FrutigerBQ-45Light"/>
              </a:defRPr>
            </a:lvl4pPr>
            <a:lvl5pPr marL="1828800" indent="0">
              <a:buNone/>
              <a:defRPr sz="2400" b="0" i="0">
                <a:latin typeface="FrutigerBQ-45Light"/>
                <a:cs typeface="FrutigerBQ-45Light"/>
              </a:defRPr>
            </a:lvl5pPr>
          </a:lstStyle>
          <a:p>
            <a:pPr lvl="0"/>
            <a:r>
              <a:rPr lang="en-US" dirty="0" smtClean="0"/>
              <a:t>Text goes here.</a:t>
            </a:r>
            <a:endParaRPr lang="en-US" dirty="0"/>
          </a:p>
        </p:txBody>
      </p:sp>
    </p:spTree>
    <p:extLst>
      <p:ext uri="{BB962C8B-B14F-4D97-AF65-F5344CB8AC3E}">
        <p14:creationId xmlns="" xmlns:p14="http://schemas.microsoft.com/office/powerpoint/2010/main" val="40326753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Placeholder 12"/>
          <p:cNvSpPr>
            <a:spLocks noGrp="1"/>
          </p:cNvSpPr>
          <p:nvPr>
            <p:ph type="title"/>
          </p:nvPr>
        </p:nvSpPr>
        <p:spPr>
          <a:xfrm>
            <a:off x="582220" y="293523"/>
            <a:ext cx="7979560" cy="1143000"/>
          </a:xfrm>
          <a:prstGeom prst="rect">
            <a:avLst/>
          </a:prstGeom>
        </p:spPr>
        <p:txBody>
          <a:bodyPr vert="horz" lIns="91440" tIns="45720" rIns="91440" bIns="45720" rtlCol="0" anchor="ctr">
            <a:normAutofit/>
          </a:bodyPr>
          <a:lstStyle>
            <a:lvl1pPr>
              <a:defRPr b="0" i="0">
                <a:latin typeface="Frutiger Next Pro Light"/>
                <a:cs typeface="Frutiger Next Pro Light"/>
              </a:defRPr>
            </a:lvl1pPr>
          </a:lstStyle>
          <a:p>
            <a:r>
              <a:rPr lang="en-US" dirty="0" smtClean="0"/>
              <a:t>Title of Slide</a:t>
            </a:r>
            <a:endParaRPr lang="en-US" dirty="0"/>
          </a:p>
        </p:txBody>
      </p:sp>
      <p:sp>
        <p:nvSpPr>
          <p:cNvPr id="5" name="Text Placeholder 6"/>
          <p:cNvSpPr>
            <a:spLocks noGrp="1"/>
          </p:cNvSpPr>
          <p:nvPr>
            <p:ph type="body" sz="quarter" idx="12" hasCustomPrompt="1"/>
          </p:nvPr>
        </p:nvSpPr>
        <p:spPr>
          <a:xfrm>
            <a:off x="582220" y="1565808"/>
            <a:ext cx="7979560" cy="4533847"/>
          </a:xfrm>
          <a:prstGeom prst="rect">
            <a:avLst/>
          </a:prstGeom>
        </p:spPr>
        <p:txBody>
          <a:bodyPr vert="horz"/>
          <a:lstStyle>
            <a:lvl1pPr marL="342900" marR="0" indent="-342900" algn="l" defTabSz="457200" rtl="0" eaLnBrk="1" fontAlgn="auto" latinLnBrk="0" hangingPunct="1">
              <a:lnSpc>
                <a:spcPct val="130000"/>
              </a:lnSpc>
              <a:spcBef>
                <a:spcPct val="20000"/>
              </a:spcBef>
              <a:spcAft>
                <a:spcPts val="0"/>
              </a:spcAft>
              <a:buClr>
                <a:srgbClr val="8CC442"/>
              </a:buClr>
              <a:buSzTx/>
              <a:buFont typeface="Arial"/>
              <a:buChar char="•"/>
              <a:tabLst/>
              <a:defRPr sz="2000" b="0" i="0" baseline="0">
                <a:latin typeface="Frutiger Next Pro Light"/>
                <a:cs typeface="Frutiger Next Pro Light"/>
              </a:defRPr>
            </a:lvl1pPr>
            <a:lvl2pPr marL="457200" indent="0">
              <a:buNone/>
              <a:defRPr sz="2400" b="0" i="0">
                <a:latin typeface="FrutigerBQ-45Light"/>
                <a:cs typeface="FrutigerBQ-45Light"/>
              </a:defRPr>
            </a:lvl2pPr>
            <a:lvl3pPr marL="914400" indent="0">
              <a:buNone/>
              <a:defRPr sz="2400" b="0" i="0">
                <a:latin typeface="FrutigerBQ-45Light"/>
                <a:cs typeface="FrutigerBQ-45Light"/>
              </a:defRPr>
            </a:lvl3pPr>
            <a:lvl4pPr marL="1371600" indent="0">
              <a:buNone/>
              <a:defRPr sz="2400" b="0" i="0">
                <a:latin typeface="FrutigerBQ-45Light"/>
                <a:cs typeface="FrutigerBQ-45Light"/>
              </a:defRPr>
            </a:lvl4pPr>
            <a:lvl5pPr marL="1828800" indent="0">
              <a:buNone/>
              <a:defRPr sz="2400" b="0" i="0">
                <a:latin typeface="FrutigerBQ-45Light"/>
                <a:cs typeface="FrutigerBQ-45Light"/>
              </a:defRPr>
            </a:lvl5pPr>
          </a:lstStyle>
          <a:p>
            <a:pPr lvl="0"/>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lvl="0"/>
            <a:endParaRPr lang="en-US" dirty="0"/>
          </a:p>
        </p:txBody>
      </p:sp>
    </p:spTree>
    <p:extLst>
      <p:ext uri="{BB962C8B-B14F-4D97-AF65-F5344CB8AC3E}">
        <p14:creationId xmlns="" xmlns:p14="http://schemas.microsoft.com/office/powerpoint/2010/main" val="8548969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Placeholder 12"/>
          <p:cNvSpPr>
            <a:spLocks noGrp="1"/>
          </p:cNvSpPr>
          <p:nvPr>
            <p:ph type="title"/>
          </p:nvPr>
        </p:nvSpPr>
        <p:spPr>
          <a:xfrm>
            <a:off x="582220" y="293523"/>
            <a:ext cx="7979560" cy="1143000"/>
          </a:xfrm>
          <a:prstGeom prst="rect">
            <a:avLst/>
          </a:prstGeom>
        </p:spPr>
        <p:txBody>
          <a:bodyPr vert="horz" lIns="91440" tIns="45720" rIns="91440" bIns="45720" rtlCol="0" anchor="ctr">
            <a:normAutofit/>
          </a:bodyPr>
          <a:lstStyle>
            <a:lvl1pPr>
              <a:defRPr b="0" i="0">
                <a:latin typeface="Frutiger Next Pro Light"/>
                <a:cs typeface="Frutiger Next Pro Light"/>
              </a:defRPr>
            </a:lvl1pPr>
          </a:lstStyle>
          <a:p>
            <a:r>
              <a:rPr lang="en-US" dirty="0" smtClean="0"/>
              <a:t>Title of Slide</a:t>
            </a:r>
            <a:endParaRPr lang="en-US" dirty="0"/>
          </a:p>
        </p:txBody>
      </p:sp>
      <p:sp>
        <p:nvSpPr>
          <p:cNvPr id="5" name="Text Placeholder 6"/>
          <p:cNvSpPr>
            <a:spLocks noGrp="1"/>
          </p:cNvSpPr>
          <p:nvPr>
            <p:ph type="body" sz="quarter" idx="11" hasCustomPrompt="1"/>
          </p:nvPr>
        </p:nvSpPr>
        <p:spPr>
          <a:xfrm>
            <a:off x="582613" y="1493428"/>
            <a:ext cx="3707673" cy="4533847"/>
          </a:xfrm>
          <a:prstGeom prst="rect">
            <a:avLst/>
          </a:prstGeom>
        </p:spPr>
        <p:txBody>
          <a:bodyPr vert="horz"/>
          <a:lstStyle>
            <a:lvl1pPr marL="0" indent="0">
              <a:lnSpc>
                <a:spcPct val="130000"/>
              </a:lnSpc>
              <a:buNone/>
              <a:defRPr sz="2000" b="0" i="0" baseline="0">
                <a:latin typeface="Frutiger Next Pro Light"/>
                <a:cs typeface="Frutiger Next Pro Light"/>
              </a:defRPr>
            </a:lvl1pPr>
            <a:lvl2pPr marL="457200" indent="0">
              <a:buNone/>
              <a:defRPr sz="2400" b="0" i="0">
                <a:latin typeface="FrutigerBQ-45Light"/>
                <a:cs typeface="FrutigerBQ-45Light"/>
              </a:defRPr>
            </a:lvl2pPr>
            <a:lvl3pPr marL="914400" indent="0">
              <a:buNone/>
              <a:defRPr sz="2400" b="0" i="0">
                <a:latin typeface="FrutigerBQ-45Light"/>
                <a:cs typeface="FrutigerBQ-45Light"/>
              </a:defRPr>
            </a:lvl3pPr>
            <a:lvl4pPr marL="1371600" indent="0">
              <a:buNone/>
              <a:defRPr sz="2400" b="0" i="0">
                <a:latin typeface="FrutigerBQ-45Light"/>
                <a:cs typeface="FrutigerBQ-45Light"/>
              </a:defRPr>
            </a:lvl4pPr>
            <a:lvl5pPr marL="1828800" indent="0">
              <a:buNone/>
              <a:defRPr sz="2400" b="0" i="0">
                <a:latin typeface="FrutigerBQ-45Light"/>
                <a:cs typeface="FrutigerBQ-45Light"/>
              </a:defRPr>
            </a:lvl5pPr>
          </a:lstStyle>
          <a:p>
            <a:pPr lvl="0"/>
            <a:r>
              <a:rPr lang="en-US" dirty="0" smtClean="0"/>
              <a:t>Text goes here.</a:t>
            </a:r>
            <a:endParaRPr lang="en-US" dirty="0"/>
          </a:p>
        </p:txBody>
      </p:sp>
      <p:sp>
        <p:nvSpPr>
          <p:cNvPr id="6" name="Text Placeholder 6"/>
          <p:cNvSpPr>
            <a:spLocks noGrp="1"/>
          </p:cNvSpPr>
          <p:nvPr>
            <p:ph type="body" sz="quarter" idx="12" hasCustomPrompt="1"/>
          </p:nvPr>
        </p:nvSpPr>
        <p:spPr>
          <a:xfrm>
            <a:off x="4419600" y="1493428"/>
            <a:ext cx="4142180" cy="4533847"/>
          </a:xfrm>
          <a:prstGeom prst="rect">
            <a:avLst/>
          </a:prstGeom>
        </p:spPr>
        <p:txBody>
          <a:bodyPr vert="horz"/>
          <a:lstStyle>
            <a:lvl1pPr marL="342900" marR="0" indent="-342900" algn="l" defTabSz="457200" rtl="0" eaLnBrk="1" fontAlgn="auto" latinLnBrk="0" hangingPunct="1">
              <a:lnSpc>
                <a:spcPct val="130000"/>
              </a:lnSpc>
              <a:spcBef>
                <a:spcPct val="20000"/>
              </a:spcBef>
              <a:spcAft>
                <a:spcPts val="0"/>
              </a:spcAft>
              <a:buClr>
                <a:srgbClr val="8CC442"/>
              </a:buClr>
              <a:buSzTx/>
              <a:buFont typeface="Arial"/>
              <a:buChar char="•"/>
              <a:tabLst/>
              <a:defRPr sz="2000" b="0" i="0" baseline="0">
                <a:latin typeface="Frutiger Next Pro Light"/>
                <a:cs typeface="Frutiger Next Pro Light"/>
              </a:defRPr>
            </a:lvl1pPr>
            <a:lvl2pPr marL="457200" indent="0">
              <a:buNone/>
              <a:defRPr sz="2400" b="0" i="0">
                <a:latin typeface="FrutigerBQ-45Light"/>
                <a:cs typeface="FrutigerBQ-45Light"/>
              </a:defRPr>
            </a:lvl2pPr>
            <a:lvl3pPr marL="914400" indent="0">
              <a:buNone/>
              <a:defRPr sz="2400" b="0" i="0">
                <a:latin typeface="FrutigerBQ-45Light"/>
                <a:cs typeface="FrutigerBQ-45Light"/>
              </a:defRPr>
            </a:lvl3pPr>
            <a:lvl4pPr marL="1371600" indent="0">
              <a:buNone/>
              <a:defRPr sz="2400" b="0" i="0">
                <a:latin typeface="FrutigerBQ-45Light"/>
                <a:cs typeface="FrutigerBQ-45Light"/>
              </a:defRPr>
            </a:lvl4pPr>
            <a:lvl5pPr marL="1828800" indent="0">
              <a:buNone/>
              <a:defRPr sz="2400" b="0" i="0">
                <a:latin typeface="FrutigerBQ-45Light"/>
                <a:cs typeface="FrutigerBQ-45Light"/>
              </a:defRPr>
            </a:lvl5pPr>
          </a:lstStyle>
          <a:p>
            <a:pPr lvl="0"/>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lvl="0"/>
            <a:endParaRPr lang="en-US" dirty="0"/>
          </a:p>
        </p:txBody>
      </p:sp>
    </p:spTree>
    <p:extLst>
      <p:ext uri="{BB962C8B-B14F-4D97-AF65-F5344CB8AC3E}">
        <p14:creationId xmlns="" xmlns:p14="http://schemas.microsoft.com/office/powerpoint/2010/main" val="141312014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582220" y="1493428"/>
            <a:ext cx="3761180" cy="4533847"/>
          </a:xfrm>
          <a:prstGeom prst="rect">
            <a:avLst/>
          </a:prstGeom>
        </p:spPr>
        <p:txBody>
          <a:bodyPr vert="horz"/>
          <a:lstStyle>
            <a:lvl1pPr marL="342900" marR="0" indent="-342900" algn="l" defTabSz="457200" rtl="0" eaLnBrk="1" fontAlgn="auto" latinLnBrk="0" hangingPunct="1">
              <a:lnSpc>
                <a:spcPct val="130000"/>
              </a:lnSpc>
              <a:spcBef>
                <a:spcPct val="20000"/>
              </a:spcBef>
              <a:spcAft>
                <a:spcPts val="0"/>
              </a:spcAft>
              <a:buClr>
                <a:srgbClr val="8CC442"/>
              </a:buClr>
              <a:buSzTx/>
              <a:buFont typeface="Arial"/>
              <a:buChar char="•"/>
              <a:tabLst/>
              <a:defRPr sz="2000" b="0" i="0" baseline="0">
                <a:latin typeface="Frutiger Next Pro Light"/>
                <a:cs typeface="Frutiger Next Pro Light"/>
              </a:defRPr>
            </a:lvl1pPr>
            <a:lvl2pPr marL="457200" indent="0">
              <a:buNone/>
              <a:defRPr sz="2400" b="0" i="0">
                <a:latin typeface="FrutigerBQ-45Light"/>
                <a:cs typeface="FrutigerBQ-45Light"/>
              </a:defRPr>
            </a:lvl2pPr>
            <a:lvl3pPr marL="914400" indent="0">
              <a:buNone/>
              <a:defRPr sz="2400" b="0" i="0">
                <a:latin typeface="FrutigerBQ-45Light"/>
                <a:cs typeface="FrutigerBQ-45Light"/>
              </a:defRPr>
            </a:lvl3pPr>
            <a:lvl4pPr marL="1371600" indent="0">
              <a:buNone/>
              <a:defRPr sz="2400" b="0" i="0">
                <a:latin typeface="FrutigerBQ-45Light"/>
                <a:cs typeface="FrutigerBQ-45Light"/>
              </a:defRPr>
            </a:lvl4pPr>
            <a:lvl5pPr marL="1828800" indent="0">
              <a:buNone/>
              <a:defRPr sz="2400" b="0" i="0">
                <a:latin typeface="FrutigerBQ-45Light"/>
                <a:cs typeface="FrutigerBQ-45Light"/>
              </a:defRPr>
            </a:lvl5pPr>
          </a:lstStyle>
          <a:p>
            <a:pPr lvl="0"/>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lvl="0"/>
            <a:endParaRPr lang="en-US" dirty="0"/>
          </a:p>
        </p:txBody>
      </p:sp>
      <p:sp>
        <p:nvSpPr>
          <p:cNvPr id="8" name="Text Placeholder 6"/>
          <p:cNvSpPr>
            <a:spLocks noGrp="1"/>
          </p:cNvSpPr>
          <p:nvPr>
            <p:ph type="body" sz="quarter" idx="14" hasCustomPrompt="1"/>
          </p:nvPr>
        </p:nvSpPr>
        <p:spPr>
          <a:xfrm>
            <a:off x="4800600" y="1493428"/>
            <a:ext cx="3761180" cy="4533847"/>
          </a:xfrm>
          <a:prstGeom prst="rect">
            <a:avLst/>
          </a:prstGeom>
        </p:spPr>
        <p:txBody>
          <a:bodyPr vert="horz"/>
          <a:lstStyle>
            <a:lvl1pPr marL="342900" marR="0" indent="-342900" algn="l" defTabSz="457200" rtl="0" eaLnBrk="1" fontAlgn="auto" latinLnBrk="0" hangingPunct="1">
              <a:lnSpc>
                <a:spcPct val="130000"/>
              </a:lnSpc>
              <a:spcBef>
                <a:spcPct val="20000"/>
              </a:spcBef>
              <a:spcAft>
                <a:spcPts val="0"/>
              </a:spcAft>
              <a:buClr>
                <a:srgbClr val="8CC442"/>
              </a:buClr>
              <a:buSzTx/>
              <a:buFont typeface="Arial"/>
              <a:buChar char="•"/>
              <a:tabLst/>
              <a:defRPr sz="2000" b="0" i="0" baseline="0">
                <a:latin typeface="Frutiger Next Pro Light"/>
                <a:cs typeface="Frutiger Next Pro Light"/>
              </a:defRPr>
            </a:lvl1pPr>
            <a:lvl2pPr marL="457200" indent="0">
              <a:buNone/>
              <a:defRPr sz="2400" b="0" i="0">
                <a:latin typeface="FrutigerBQ-45Light"/>
                <a:cs typeface="FrutigerBQ-45Light"/>
              </a:defRPr>
            </a:lvl2pPr>
            <a:lvl3pPr marL="914400" indent="0">
              <a:buNone/>
              <a:defRPr sz="2400" b="0" i="0">
                <a:latin typeface="FrutigerBQ-45Light"/>
                <a:cs typeface="FrutigerBQ-45Light"/>
              </a:defRPr>
            </a:lvl3pPr>
            <a:lvl4pPr marL="1371600" indent="0">
              <a:buNone/>
              <a:defRPr sz="2400" b="0" i="0">
                <a:latin typeface="FrutigerBQ-45Light"/>
                <a:cs typeface="FrutigerBQ-45Light"/>
              </a:defRPr>
            </a:lvl4pPr>
            <a:lvl5pPr marL="1828800" indent="0">
              <a:buNone/>
              <a:defRPr sz="2400" b="0" i="0">
                <a:latin typeface="FrutigerBQ-45Light"/>
                <a:cs typeface="FrutigerBQ-45Light"/>
              </a:defRPr>
            </a:lvl5pPr>
          </a:lstStyle>
          <a:p>
            <a:pPr lvl="0"/>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marL="342900" marR="0" lvl="0" indent="-342900" algn="l" defTabSz="457200" rtl="0" eaLnBrk="1" fontAlgn="auto" latinLnBrk="0" hangingPunct="1">
              <a:lnSpc>
                <a:spcPct val="130000"/>
              </a:lnSpc>
              <a:spcBef>
                <a:spcPct val="20000"/>
              </a:spcBef>
              <a:spcAft>
                <a:spcPts val="0"/>
              </a:spcAft>
              <a:buClr>
                <a:srgbClr val="8CC442"/>
              </a:buClr>
              <a:buSzTx/>
              <a:buFont typeface="Arial"/>
              <a:buChar char="•"/>
              <a:tabLst/>
              <a:defRPr/>
            </a:pPr>
            <a:r>
              <a:rPr lang="en-US" dirty="0" smtClean="0"/>
              <a:t>These are bulleted lists</a:t>
            </a:r>
          </a:p>
          <a:p>
            <a:pPr lvl="0"/>
            <a:endParaRPr lang="en-US" dirty="0"/>
          </a:p>
        </p:txBody>
      </p:sp>
      <p:sp>
        <p:nvSpPr>
          <p:cNvPr id="9" name="Title Placeholder 12"/>
          <p:cNvSpPr>
            <a:spLocks noGrp="1"/>
          </p:cNvSpPr>
          <p:nvPr>
            <p:ph type="title"/>
          </p:nvPr>
        </p:nvSpPr>
        <p:spPr>
          <a:xfrm>
            <a:off x="582220" y="293523"/>
            <a:ext cx="7979560" cy="1143000"/>
          </a:xfrm>
          <a:prstGeom prst="rect">
            <a:avLst/>
          </a:prstGeom>
        </p:spPr>
        <p:txBody>
          <a:bodyPr vert="horz" lIns="91440" tIns="45720" rIns="91440" bIns="45720" rtlCol="0" anchor="ctr">
            <a:normAutofit/>
          </a:bodyPr>
          <a:lstStyle>
            <a:lvl1pPr>
              <a:defRPr b="0" i="0">
                <a:latin typeface="Frutiger Next Pro Light"/>
                <a:cs typeface="Frutiger Next Pro Light"/>
              </a:defRPr>
            </a:lvl1pPr>
          </a:lstStyle>
          <a:p>
            <a:r>
              <a:rPr lang="en-US" dirty="0" smtClean="0"/>
              <a:t>Title of Slide</a:t>
            </a:r>
            <a:endParaRPr lang="en-US" dirty="0"/>
          </a:p>
        </p:txBody>
      </p:sp>
    </p:spTree>
    <p:extLst>
      <p:ext uri="{BB962C8B-B14F-4D97-AF65-F5344CB8AC3E}">
        <p14:creationId xmlns="" xmlns:p14="http://schemas.microsoft.com/office/powerpoint/2010/main" val="42623588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Content Placeholder 7"/>
          <p:cNvSpPr>
            <a:spLocks noGrp="1"/>
          </p:cNvSpPr>
          <p:nvPr>
            <p:ph sz="quarter" idx="11" hasCustomPrompt="1"/>
          </p:nvPr>
        </p:nvSpPr>
        <p:spPr>
          <a:xfrm>
            <a:off x="572283" y="473580"/>
            <a:ext cx="6962037" cy="1613639"/>
          </a:xfrm>
          <a:prstGeom prst="rect">
            <a:avLst/>
          </a:prstGeom>
        </p:spPr>
        <p:txBody>
          <a:bodyPr vert="horz"/>
          <a:lstStyle>
            <a:lvl1pPr marL="0" indent="0">
              <a:lnSpc>
                <a:spcPct val="100000"/>
              </a:lnSpc>
              <a:buNone/>
              <a:defRPr sz="4800" b="0" i="0" baseline="0">
                <a:solidFill>
                  <a:schemeClr val="tx1">
                    <a:lumMod val="85000"/>
                    <a:lumOff val="15000"/>
                  </a:schemeClr>
                </a:solidFill>
                <a:latin typeface="Frutiger Next Pro Light"/>
                <a:cs typeface="Frutiger Next Pro Ligh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Call out pages.</a:t>
            </a:r>
            <a:endParaRPr lang="en-US" dirty="0"/>
          </a:p>
        </p:txBody>
      </p:sp>
    </p:spTree>
    <p:extLst>
      <p:ext uri="{BB962C8B-B14F-4D97-AF65-F5344CB8AC3E}">
        <p14:creationId xmlns="" xmlns:p14="http://schemas.microsoft.com/office/powerpoint/2010/main" val="235642081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9" name="Subtitle 2"/>
          <p:cNvSpPr txBox="1">
            <a:spLocks/>
          </p:cNvSpPr>
          <p:nvPr userDrawn="1"/>
        </p:nvSpPr>
        <p:spPr>
          <a:xfrm>
            <a:off x="593721" y="6199064"/>
            <a:ext cx="2970217" cy="3683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100" b="0" i="0" dirty="0" smtClean="0">
                <a:solidFill>
                  <a:schemeClr val="bg1"/>
                </a:solidFill>
                <a:latin typeface="Frutiger Next Pro Medium"/>
                <a:cs typeface="Frutiger Next Pro Medium"/>
              </a:rPr>
              <a:t>Deloitte Digital</a:t>
            </a:r>
            <a:r>
              <a:rPr lang="en-US" sz="1100" b="0" i="0" baseline="0" dirty="0" smtClean="0">
                <a:solidFill>
                  <a:schemeClr val="bg1"/>
                </a:solidFill>
                <a:latin typeface="Frutiger Next Pro Medium"/>
                <a:cs typeface="Frutiger Next Pro Medium"/>
              </a:rPr>
              <a:t>      </a:t>
            </a:r>
            <a:endParaRPr lang="en-US" sz="1100" b="0" i="0" dirty="0">
              <a:solidFill>
                <a:schemeClr val="bg1"/>
              </a:solidFill>
              <a:latin typeface="Frutiger Next Pro Light"/>
              <a:cs typeface="Frutiger Next Pro Light"/>
            </a:endParaRPr>
          </a:p>
        </p:txBody>
      </p:sp>
      <p:pic>
        <p:nvPicPr>
          <p:cNvPr id="10" name="Picture 9" descr="Deloitte_Digital_Logo_white.png"/>
          <p:cNvPicPr>
            <a:picLocks noChangeAspect="1"/>
          </p:cNvPicPr>
          <p:nvPr userDrawn="1"/>
        </p:nvPicPr>
        <p:blipFill>
          <a:blip r:embed="rId5">
            <a:extLst>
              <a:ext uri="{28A0092B-C50C-407E-A947-70E740481C1C}">
                <a14:useLocalDpi xmlns="" xmlns:a14="http://schemas.microsoft.com/office/drawing/2010/main" val="0"/>
              </a:ext>
            </a:extLst>
          </a:blip>
          <a:stretch>
            <a:fillRect/>
          </a:stretch>
        </p:blipFill>
        <p:spPr>
          <a:xfrm>
            <a:off x="7587639" y="6019799"/>
            <a:ext cx="881674" cy="418431"/>
          </a:xfrm>
          <a:prstGeom prst="rect">
            <a:avLst/>
          </a:prstGeom>
        </p:spPr>
      </p:pic>
    </p:spTree>
    <p:extLst>
      <p:ext uri="{BB962C8B-B14F-4D97-AF65-F5344CB8AC3E}">
        <p14:creationId xmlns="" xmlns:p14="http://schemas.microsoft.com/office/powerpoint/2010/main" val="157023708"/>
      </p:ext>
    </p:extLst>
  </p:cSld>
  <p:clrMap bg1="lt1" tx1="dk1" bg2="lt2" tx2="dk2" accent1="accent1" accent2="accent2" accent3="accent3" accent4="accent4" accent5="accent5" accent6="accent6" hlink="hlink" folHlink="folHlink"/>
  <p:sldLayoutIdLst>
    <p:sldLayoutId id="2147483655" r:id="rId1"/>
    <p:sldLayoutId id="2147483650" r:id="rId2"/>
  </p:sldLayoutIdLst>
  <p:transition>
    <p:fad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userDrawn="1"/>
        </p:nvSpPr>
        <p:spPr>
          <a:xfrm>
            <a:off x="593721" y="6199064"/>
            <a:ext cx="2970217" cy="3683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100" b="0" i="0" dirty="0" smtClean="0">
                <a:solidFill>
                  <a:schemeClr val="bg1"/>
                </a:solidFill>
                <a:latin typeface="Frutiger Next Pro Medium"/>
                <a:cs typeface="Frutiger Next Pro Medium"/>
              </a:rPr>
              <a:t>Deloitte Digital</a:t>
            </a:r>
            <a:endParaRPr lang="en-US" sz="1100" b="0" i="0" dirty="0">
              <a:solidFill>
                <a:schemeClr val="bg1"/>
              </a:solidFill>
              <a:latin typeface="Frutiger Next Pro Light"/>
              <a:cs typeface="Frutiger Next Pro Light"/>
            </a:endParaRPr>
          </a:p>
        </p:txBody>
      </p:sp>
    </p:spTree>
    <p:extLst>
      <p:ext uri="{BB962C8B-B14F-4D97-AF65-F5344CB8AC3E}">
        <p14:creationId xmlns="" xmlns:p14="http://schemas.microsoft.com/office/powerpoint/2010/main" val="609996284"/>
      </p:ext>
    </p:extLst>
  </p:cSld>
  <p:clrMap bg1="lt1" tx1="dk1" bg2="lt2" tx2="dk2" accent1="accent1" accent2="accent2" accent3="accent3" accent4="accent4" accent5="accent5" accent6="accent6" hlink="hlink" folHlink="folHlink"/>
  <p:sldLayoutIdLst>
    <p:sldLayoutId id="2147483662" r:id="rId1"/>
  </p:sldLayoutIdLst>
  <p:transition>
    <p:fad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TextBox 13"/>
          <p:cNvSpPr txBox="1"/>
          <p:nvPr userDrawn="1"/>
        </p:nvSpPr>
        <p:spPr>
          <a:xfrm>
            <a:off x="2131982" y="2309578"/>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spTree>
    <p:extLst>
      <p:ext uri="{BB962C8B-B14F-4D97-AF65-F5344CB8AC3E}">
        <p14:creationId xmlns="" xmlns:p14="http://schemas.microsoft.com/office/powerpoint/2010/main" val="353177398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p:transition>
    <p:fade/>
  </p:transition>
  <p:txStyles>
    <p:titleStyle>
      <a:lvl1pPr algn="l" defTabSz="457200" rtl="0" eaLnBrk="1" latinLnBrk="0" hangingPunct="1">
        <a:spcBef>
          <a:spcPct val="0"/>
        </a:spcBef>
        <a:buNone/>
        <a:defRPr sz="4000" b="0" i="0" kern="1200">
          <a:solidFill>
            <a:schemeClr val="tx1"/>
          </a:solidFill>
          <a:latin typeface="FrutigerBQ-45Light"/>
          <a:ea typeface="+mj-ea"/>
          <a:cs typeface="FrutigerBQ-45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8" name="Picture 7" descr="Deloitte_Digital_Logo_white.png"/>
          <p:cNvPicPr>
            <a:picLocks noChangeAspect="1"/>
          </p:cNvPicPr>
          <p:nvPr userDrawn="1"/>
        </p:nvPicPr>
        <p:blipFill>
          <a:blip r:embed="rId4">
            <a:extLst>
              <a:ext uri="{28A0092B-C50C-407E-A947-70E740481C1C}">
                <a14:useLocalDpi xmlns="" xmlns:a14="http://schemas.microsoft.com/office/drawing/2010/main" val="0"/>
              </a:ext>
            </a:extLst>
          </a:blip>
          <a:stretch>
            <a:fillRect/>
          </a:stretch>
        </p:blipFill>
        <p:spPr>
          <a:xfrm>
            <a:off x="2732459" y="2549363"/>
            <a:ext cx="3920116" cy="1860432"/>
          </a:xfrm>
          <a:prstGeom prst="rect">
            <a:avLst/>
          </a:prstGeom>
        </p:spPr>
      </p:pic>
    </p:spTree>
    <p:extLst>
      <p:ext uri="{BB962C8B-B14F-4D97-AF65-F5344CB8AC3E}">
        <p14:creationId xmlns="" xmlns:p14="http://schemas.microsoft.com/office/powerpoint/2010/main" val="2549206250"/>
      </p:ext>
    </p:extLst>
  </p:cSld>
  <p:clrMap bg1="lt1" tx1="dk1" bg2="lt2" tx2="dk2" accent1="accent1" accent2="accent2" accent3="accent3" accent4="accent4" accent5="accent5" accent6="accent6" hlink="hlink" folHlink="folHlink"/>
  <p:sldLayoutIdLst>
    <p:sldLayoutId id="2147483678" r:id="rId1"/>
  </p:sldLayoutIdLst>
  <p:transition>
    <p:fade/>
  </p:transition>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Content Placeholder 12"/>
          <p:cNvSpPr>
            <a:spLocks noGrp="1"/>
          </p:cNvSpPr>
          <p:nvPr>
            <p:ph sz="quarter" idx="11"/>
          </p:nvPr>
        </p:nvSpPr>
        <p:spPr/>
        <p:txBody>
          <a:bodyPr/>
          <a:lstStyle/>
          <a:p>
            <a:r>
              <a:rPr lang="en-US" dirty="0" smtClean="0">
                <a:latin typeface="Frutiger Next Pro Light"/>
                <a:cs typeface="Frutiger Next Pro Light"/>
              </a:rPr>
              <a:t>Multi-team &amp; Multi-track Code Merge How-To</a:t>
            </a:r>
            <a:endParaRPr lang="en-US" dirty="0">
              <a:latin typeface="Frutiger Next Pro Light"/>
              <a:cs typeface="Frutiger Next Pro Light"/>
            </a:endParaRPr>
          </a:p>
        </p:txBody>
      </p:sp>
      <p:sp>
        <p:nvSpPr>
          <p:cNvPr id="14" name="Text Placeholder 13"/>
          <p:cNvSpPr>
            <a:spLocks noGrp="1"/>
          </p:cNvSpPr>
          <p:nvPr>
            <p:ph type="body" sz="quarter" idx="12"/>
          </p:nvPr>
        </p:nvSpPr>
        <p:spPr/>
        <p:txBody>
          <a:bodyPr/>
          <a:lstStyle/>
          <a:p>
            <a:r>
              <a:rPr lang="en-US" dirty="0" smtClean="0">
                <a:latin typeface="Frutiger Next Pro Light"/>
                <a:cs typeface="Frutiger Next Pro Light"/>
              </a:rPr>
              <a:t>July 2015</a:t>
            </a:r>
            <a:endParaRPr lang="en-US" dirty="0">
              <a:latin typeface="Frutiger Next Pro Light"/>
              <a:cs typeface="Frutiger Next Pro Light"/>
            </a:endParaRPr>
          </a:p>
        </p:txBody>
      </p:sp>
    </p:spTree>
    <p:extLst>
      <p:ext uri="{BB962C8B-B14F-4D97-AF65-F5344CB8AC3E}">
        <p14:creationId xmlns="" xmlns:p14="http://schemas.microsoft.com/office/powerpoint/2010/main" val="150423564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Factory team branches</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3" name="Elbow Connector 27"/>
          <p:cNvCxnSpPr>
            <a:stCxn id="19" idx="4"/>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8"/>
          <p:cNvGrpSpPr/>
          <p:nvPr/>
        </p:nvGrpSpPr>
        <p:grpSpPr>
          <a:xfrm>
            <a:off x="1051992" y="3725416"/>
            <a:ext cx="3960440" cy="288032"/>
            <a:chOff x="899592" y="4005064"/>
            <a:chExt cx="3960440" cy="288032"/>
          </a:xfrm>
        </p:grpSpPr>
        <p:cxnSp>
          <p:nvCxnSpPr>
            <p:cNvPr id="15" name="Straight Connector 14"/>
            <p:cNvCxnSpPr>
              <a:endCxn id="19"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Oval 17"/>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Oval 18"/>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…then does some dev</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7" name="Group 18"/>
          <p:cNvGrpSpPr/>
          <p:nvPr/>
        </p:nvGrpSpPr>
        <p:grpSpPr>
          <a:xfrm>
            <a:off x="1051992" y="3725416"/>
            <a:ext cx="3960440" cy="288032"/>
            <a:chOff x="899592" y="4005064"/>
            <a:chExt cx="3960440" cy="288032"/>
          </a:xfrm>
        </p:grpSpPr>
        <p:cxnSp>
          <p:nvCxnSpPr>
            <p:cNvPr id="18" name="Straight Connector 17"/>
            <p:cNvCxnSpPr>
              <a:endCxn id="22"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…and merges back in the end.</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grpSp>
        <p:nvGrpSpPr>
          <p:cNvPr id="30" name="Group 29"/>
          <p:cNvGrpSpPr/>
          <p:nvPr/>
        </p:nvGrpSpPr>
        <p:grpSpPr>
          <a:xfrm>
            <a:off x="4868416" y="4005064"/>
            <a:ext cx="2367880" cy="936104"/>
            <a:chOff x="4868416" y="4005064"/>
            <a:chExt cx="2367880" cy="936104"/>
          </a:xfrm>
        </p:grpSpPr>
        <p:cxnSp>
          <p:nvCxnSpPr>
            <p:cNvPr id="13" name="Elbow Connector 27"/>
            <p:cNvCxnSpPr>
              <a:stCxn id="20" idx="4"/>
              <a:endCxn id="22"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8"/>
            <p:cNvGrpSpPr/>
            <p:nvPr/>
          </p:nvGrpSpPr>
          <p:grpSpPr>
            <a:xfrm>
              <a:off x="5652120" y="4653136"/>
              <a:ext cx="1080120" cy="288032"/>
              <a:chOff x="2771800" y="4005064"/>
              <a:chExt cx="1080120" cy="288032"/>
            </a:xfrm>
          </p:grpSpPr>
          <p:cxnSp>
            <p:nvCxnSpPr>
              <p:cNvPr id="21" name="Straight Connector 4"/>
              <p:cNvCxnSpPr>
                <a:stCxn id="22" idx="6"/>
                <a:endCxn id="23"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Oval 22"/>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17" name="Elbow Connector 27"/>
            <p:cNvCxnSpPr>
              <a:stCxn id="23" idx="6"/>
              <a:endCxn id="16" idx="4"/>
            </p:cNvCxnSpPr>
            <p:nvPr/>
          </p:nvCxnSpPr>
          <p:spPr>
            <a:xfrm flipV="1">
              <a:off x="6732240" y="4005064"/>
              <a:ext cx="504056" cy="792088"/>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051992" y="3717032"/>
            <a:ext cx="6328320" cy="296416"/>
            <a:chOff x="1051992" y="3717032"/>
            <a:chExt cx="6328320" cy="296416"/>
          </a:xfrm>
        </p:grpSpPr>
        <p:grpSp>
          <p:nvGrpSpPr>
            <p:cNvPr id="15" name="Group 18"/>
            <p:cNvGrpSpPr/>
            <p:nvPr/>
          </p:nvGrpSpPr>
          <p:grpSpPr>
            <a:xfrm>
              <a:off x="3275856" y="3725416"/>
              <a:ext cx="4104456" cy="288032"/>
              <a:chOff x="3123456" y="4005064"/>
              <a:chExt cx="4104456" cy="288032"/>
            </a:xfrm>
          </p:grpSpPr>
          <p:cxnSp>
            <p:nvCxnSpPr>
              <p:cNvPr id="18" name="Straight Connector 17"/>
              <p:cNvCxnSpPr/>
              <p:nvPr/>
            </p:nvCxnSpPr>
            <p:spPr>
              <a:xfrm>
                <a:off x="4275584" y="4149080"/>
                <a:ext cx="29523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123456" y="4140696"/>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6" name="Oval 15"/>
            <p:cNvSpPr/>
            <p:nvPr/>
          </p:nvSpPr>
          <p:spPr>
            <a:xfrm>
              <a:off x="7092280"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24" name="Group 18"/>
            <p:cNvGrpSpPr/>
            <p:nvPr/>
          </p:nvGrpSpPr>
          <p:grpSpPr>
            <a:xfrm>
              <a:off x="1051992" y="3725416"/>
              <a:ext cx="3672408" cy="288032"/>
              <a:chOff x="899592" y="4005064"/>
              <a:chExt cx="3672408" cy="288032"/>
            </a:xfrm>
          </p:grpSpPr>
          <p:cxnSp>
            <p:nvCxnSpPr>
              <p:cNvPr id="25" name="Straight Connector 24"/>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Oval 27"/>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Support team branches from tip</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sp>
        <p:nvSpPr>
          <p:cNvPr id="12" name="Freeform 11"/>
          <p:cNvSpPr/>
          <p:nvPr/>
        </p:nvSpPr>
        <p:spPr>
          <a:xfrm>
            <a:off x="4716016" y="3877632"/>
            <a:ext cx="1368373" cy="919520"/>
          </a:xfrm>
          <a:custGeom>
            <a:avLst/>
            <a:gdLst>
              <a:gd name="connsiteX0" fmla="*/ 0 w 1296365"/>
              <a:gd name="connsiteY0" fmla="*/ 0 h 775504"/>
              <a:gd name="connsiteX1" fmla="*/ 544010 w 1296365"/>
              <a:gd name="connsiteY1" fmla="*/ 775504 h 775504"/>
              <a:gd name="connsiteX2" fmla="*/ 1296365 w 1296365"/>
              <a:gd name="connsiteY2" fmla="*/ 775504 h 775504"/>
            </a:gdLst>
            <a:ahLst/>
            <a:cxnLst>
              <a:cxn ang="0">
                <a:pos x="connsiteX0" y="connsiteY0"/>
              </a:cxn>
              <a:cxn ang="0">
                <a:pos x="connsiteX1" y="connsiteY1"/>
              </a:cxn>
              <a:cxn ang="0">
                <a:pos x="connsiteX2" y="connsiteY2"/>
              </a:cxn>
            </a:cxnLst>
            <a:rect l="l" t="t" r="r" b="b"/>
            <a:pathLst>
              <a:path w="1296365" h="775504">
                <a:moveTo>
                  <a:pt x="0" y="0"/>
                </a:moveTo>
                <a:lnTo>
                  <a:pt x="544010" y="775504"/>
                </a:lnTo>
                <a:lnTo>
                  <a:pt x="1296365" y="775504"/>
                </a:lnTo>
              </a:path>
            </a:pathLst>
          </a:cu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27" name="Group 26"/>
          <p:cNvGrpSpPr/>
          <p:nvPr/>
        </p:nvGrpSpPr>
        <p:grpSpPr>
          <a:xfrm>
            <a:off x="2204120" y="4005064"/>
            <a:ext cx="2367880" cy="936104"/>
            <a:chOff x="2204120" y="4005064"/>
            <a:chExt cx="2367880" cy="936104"/>
          </a:xfrm>
        </p:grpSpPr>
        <p:cxnSp>
          <p:nvCxnSpPr>
            <p:cNvPr id="14" name="Elbow Connector 27"/>
            <p:cNvCxnSpPr>
              <a:stCxn id="21" idx="4"/>
            </p:cNvCxnSpPr>
            <p:nvPr/>
          </p:nvCxnSpPr>
          <p:spPr>
            <a:xfrm rot="16200000" flipH="1">
              <a:off x="2204120"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 name="Group 18"/>
            <p:cNvGrpSpPr/>
            <p:nvPr/>
          </p:nvGrpSpPr>
          <p:grpSpPr>
            <a:xfrm>
              <a:off x="2987824" y="4653136"/>
              <a:ext cx="1080120" cy="288032"/>
              <a:chOff x="2771800" y="4005064"/>
              <a:chExt cx="1080120" cy="288032"/>
            </a:xfrm>
          </p:grpSpPr>
          <p:cxnSp>
            <p:nvCxnSpPr>
              <p:cNvPr id="22" name="Straight Connector 4"/>
              <p:cNvCxnSpPr>
                <a:endCxn id="24"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Oval 5"/>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Oval 23"/>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18" name="Elbow Connector 27"/>
            <p:cNvCxnSpPr>
              <a:stCxn id="24" idx="6"/>
              <a:endCxn id="17" idx="4"/>
            </p:cNvCxnSpPr>
            <p:nvPr/>
          </p:nvCxnSpPr>
          <p:spPr>
            <a:xfrm flipV="1">
              <a:off x="4067944" y="4005064"/>
              <a:ext cx="504056" cy="792088"/>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611560" y="3717032"/>
            <a:ext cx="5688632" cy="296416"/>
            <a:chOff x="611560" y="3717032"/>
            <a:chExt cx="5688632" cy="296416"/>
          </a:xfrm>
        </p:grpSpPr>
        <p:cxnSp>
          <p:nvCxnSpPr>
            <p:cNvPr id="19" name="Straight Connector 18"/>
            <p:cNvCxnSpPr/>
            <p:nvPr/>
          </p:nvCxnSpPr>
          <p:spPr>
            <a:xfrm>
              <a:off x="1763688" y="3869432"/>
              <a:ext cx="29523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1560" y="3861048"/>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060104" y="3725416"/>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Oval 16"/>
            <p:cNvSpPr/>
            <p:nvPr/>
          </p:nvSpPr>
          <p:spPr>
            <a:xfrm>
              <a:off x="4427984"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5" name="Straight Connector 24"/>
            <p:cNvCxnSpPr>
              <a:stCxn id="17" idx="6"/>
            </p:cNvCxnSpPr>
            <p:nvPr/>
          </p:nvCxnSpPr>
          <p:spPr>
            <a:xfrm>
              <a:off x="4716016" y="3861048"/>
              <a:ext cx="1584176"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…then does some dev</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grpSp>
        <p:nvGrpSpPr>
          <p:cNvPr id="26" name="Group 18"/>
          <p:cNvGrpSpPr/>
          <p:nvPr/>
        </p:nvGrpSpPr>
        <p:grpSpPr>
          <a:xfrm>
            <a:off x="6084168" y="4653136"/>
            <a:ext cx="1080120" cy="288032"/>
            <a:chOff x="2771800" y="4005064"/>
            <a:chExt cx="1080120" cy="288032"/>
          </a:xfrm>
        </p:grpSpPr>
        <p:cxnSp>
          <p:nvCxnSpPr>
            <p:cNvPr id="27" name="Straight Connector 26"/>
            <p:cNvCxnSpPr>
              <a:stCxn id="28" idx="6"/>
              <a:endCxn id="29"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Oval 28"/>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Freeform 29"/>
          <p:cNvSpPr/>
          <p:nvPr/>
        </p:nvSpPr>
        <p:spPr>
          <a:xfrm>
            <a:off x="4716016" y="3877632"/>
            <a:ext cx="1368373" cy="919520"/>
          </a:xfrm>
          <a:custGeom>
            <a:avLst/>
            <a:gdLst>
              <a:gd name="connsiteX0" fmla="*/ 0 w 1296365"/>
              <a:gd name="connsiteY0" fmla="*/ 0 h 775504"/>
              <a:gd name="connsiteX1" fmla="*/ 544010 w 1296365"/>
              <a:gd name="connsiteY1" fmla="*/ 775504 h 775504"/>
              <a:gd name="connsiteX2" fmla="*/ 1296365 w 1296365"/>
              <a:gd name="connsiteY2" fmla="*/ 775504 h 775504"/>
            </a:gdLst>
            <a:ahLst/>
            <a:cxnLst>
              <a:cxn ang="0">
                <a:pos x="connsiteX0" y="connsiteY0"/>
              </a:cxn>
              <a:cxn ang="0">
                <a:pos x="connsiteX1" y="connsiteY1"/>
              </a:cxn>
              <a:cxn ang="0">
                <a:pos x="connsiteX2" y="connsiteY2"/>
              </a:cxn>
            </a:cxnLst>
            <a:rect l="l" t="t" r="r" b="b"/>
            <a:pathLst>
              <a:path w="1296365" h="775504">
                <a:moveTo>
                  <a:pt x="0" y="0"/>
                </a:moveTo>
                <a:lnTo>
                  <a:pt x="544010" y="775504"/>
                </a:lnTo>
                <a:lnTo>
                  <a:pt x="1296365" y="775504"/>
                </a:lnTo>
              </a:path>
            </a:pathLst>
          </a:cu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31" name="Group 30"/>
          <p:cNvGrpSpPr/>
          <p:nvPr/>
        </p:nvGrpSpPr>
        <p:grpSpPr>
          <a:xfrm>
            <a:off x="2204120" y="4005064"/>
            <a:ext cx="2367880" cy="936104"/>
            <a:chOff x="2204120" y="4005064"/>
            <a:chExt cx="2367880" cy="936104"/>
          </a:xfrm>
        </p:grpSpPr>
        <p:cxnSp>
          <p:nvCxnSpPr>
            <p:cNvPr id="32" name="Elbow Connector 27"/>
            <p:cNvCxnSpPr>
              <a:stCxn id="41" idx="4"/>
            </p:cNvCxnSpPr>
            <p:nvPr/>
          </p:nvCxnSpPr>
          <p:spPr>
            <a:xfrm rot="16200000" flipH="1">
              <a:off x="2204120"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Group 18"/>
            <p:cNvGrpSpPr/>
            <p:nvPr/>
          </p:nvGrpSpPr>
          <p:grpSpPr>
            <a:xfrm>
              <a:off x="2987824" y="4653136"/>
              <a:ext cx="1080120" cy="288032"/>
              <a:chOff x="2771800" y="4005064"/>
              <a:chExt cx="1080120" cy="288032"/>
            </a:xfrm>
          </p:grpSpPr>
          <p:cxnSp>
            <p:nvCxnSpPr>
              <p:cNvPr id="35" name="Straight Connector 4"/>
              <p:cNvCxnSpPr>
                <a:endCxn id="37"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Oval 5"/>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Oval 36"/>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34" name="Elbow Connector 27"/>
            <p:cNvCxnSpPr>
              <a:stCxn id="37" idx="6"/>
              <a:endCxn id="42" idx="4"/>
            </p:cNvCxnSpPr>
            <p:nvPr/>
          </p:nvCxnSpPr>
          <p:spPr>
            <a:xfrm flipV="1">
              <a:off x="4067944" y="4005064"/>
              <a:ext cx="504056" cy="792088"/>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611560" y="3717032"/>
            <a:ext cx="5688632" cy="296416"/>
            <a:chOff x="611560" y="3717032"/>
            <a:chExt cx="5688632" cy="296416"/>
          </a:xfrm>
        </p:grpSpPr>
        <p:cxnSp>
          <p:nvCxnSpPr>
            <p:cNvPr id="39" name="Straight Connector 38"/>
            <p:cNvCxnSpPr/>
            <p:nvPr/>
          </p:nvCxnSpPr>
          <p:spPr>
            <a:xfrm>
              <a:off x="1763688" y="3869432"/>
              <a:ext cx="29523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11560" y="3861048"/>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2060104" y="3725416"/>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Oval 41"/>
            <p:cNvSpPr/>
            <p:nvPr/>
          </p:nvSpPr>
          <p:spPr>
            <a:xfrm>
              <a:off x="4427984"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43" name="Straight Connector 42"/>
            <p:cNvCxnSpPr>
              <a:stCxn id="42" idx="6"/>
            </p:cNvCxnSpPr>
            <p:nvPr/>
          </p:nvCxnSpPr>
          <p:spPr>
            <a:xfrm>
              <a:off x="4716016" y="3861048"/>
              <a:ext cx="1584176"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…and merges back in the end</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sp>
        <p:nvSpPr>
          <p:cNvPr id="24" name="Oval 23"/>
          <p:cNvSpPr/>
          <p:nvPr/>
        </p:nvSpPr>
        <p:spPr>
          <a:xfrm>
            <a:off x="7524328"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5" name="Elbow Connector 27"/>
          <p:cNvCxnSpPr/>
          <p:nvPr/>
        </p:nvCxnSpPr>
        <p:spPr>
          <a:xfrm flipV="1">
            <a:off x="7164288" y="4005064"/>
            <a:ext cx="504056" cy="792088"/>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6" name="Group 18"/>
          <p:cNvGrpSpPr/>
          <p:nvPr/>
        </p:nvGrpSpPr>
        <p:grpSpPr>
          <a:xfrm>
            <a:off x="6084168" y="4653136"/>
            <a:ext cx="1080120" cy="288032"/>
            <a:chOff x="2771800" y="4005064"/>
            <a:chExt cx="1080120" cy="288032"/>
          </a:xfrm>
        </p:grpSpPr>
        <p:cxnSp>
          <p:nvCxnSpPr>
            <p:cNvPr id="27" name="Straight Connector 26"/>
            <p:cNvCxnSpPr>
              <a:stCxn id="28" idx="6"/>
              <a:endCxn id="29"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Oval 28"/>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Freeform 29"/>
          <p:cNvSpPr/>
          <p:nvPr/>
        </p:nvSpPr>
        <p:spPr>
          <a:xfrm>
            <a:off x="4716016" y="3877632"/>
            <a:ext cx="1368373" cy="919520"/>
          </a:xfrm>
          <a:custGeom>
            <a:avLst/>
            <a:gdLst>
              <a:gd name="connsiteX0" fmla="*/ 0 w 1296365"/>
              <a:gd name="connsiteY0" fmla="*/ 0 h 775504"/>
              <a:gd name="connsiteX1" fmla="*/ 544010 w 1296365"/>
              <a:gd name="connsiteY1" fmla="*/ 775504 h 775504"/>
              <a:gd name="connsiteX2" fmla="*/ 1296365 w 1296365"/>
              <a:gd name="connsiteY2" fmla="*/ 775504 h 775504"/>
            </a:gdLst>
            <a:ahLst/>
            <a:cxnLst>
              <a:cxn ang="0">
                <a:pos x="connsiteX0" y="connsiteY0"/>
              </a:cxn>
              <a:cxn ang="0">
                <a:pos x="connsiteX1" y="connsiteY1"/>
              </a:cxn>
              <a:cxn ang="0">
                <a:pos x="connsiteX2" y="connsiteY2"/>
              </a:cxn>
            </a:cxnLst>
            <a:rect l="l" t="t" r="r" b="b"/>
            <a:pathLst>
              <a:path w="1296365" h="775504">
                <a:moveTo>
                  <a:pt x="0" y="0"/>
                </a:moveTo>
                <a:lnTo>
                  <a:pt x="544010" y="775504"/>
                </a:lnTo>
                <a:lnTo>
                  <a:pt x="1296365" y="775504"/>
                </a:lnTo>
              </a:path>
            </a:pathLst>
          </a:cu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31" name="Group 30"/>
          <p:cNvGrpSpPr/>
          <p:nvPr/>
        </p:nvGrpSpPr>
        <p:grpSpPr>
          <a:xfrm>
            <a:off x="2204120" y="4005064"/>
            <a:ext cx="2367880" cy="936104"/>
            <a:chOff x="2204120" y="4005064"/>
            <a:chExt cx="2367880" cy="936104"/>
          </a:xfrm>
        </p:grpSpPr>
        <p:cxnSp>
          <p:nvCxnSpPr>
            <p:cNvPr id="32" name="Elbow Connector 27"/>
            <p:cNvCxnSpPr>
              <a:stCxn id="41" idx="4"/>
            </p:cNvCxnSpPr>
            <p:nvPr/>
          </p:nvCxnSpPr>
          <p:spPr>
            <a:xfrm rot="16200000" flipH="1">
              <a:off x="2204120"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Group 18"/>
            <p:cNvGrpSpPr/>
            <p:nvPr/>
          </p:nvGrpSpPr>
          <p:grpSpPr>
            <a:xfrm>
              <a:off x="2987824" y="4653136"/>
              <a:ext cx="1080120" cy="288032"/>
              <a:chOff x="2771800" y="4005064"/>
              <a:chExt cx="1080120" cy="288032"/>
            </a:xfrm>
          </p:grpSpPr>
          <p:cxnSp>
            <p:nvCxnSpPr>
              <p:cNvPr id="35" name="Straight Connector 4"/>
              <p:cNvCxnSpPr>
                <a:endCxn id="37"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Oval 5"/>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Oval 36"/>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34" name="Elbow Connector 27"/>
            <p:cNvCxnSpPr>
              <a:stCxn id="37" idx="6"/>
              <a:endCxn id="42" idx="4"/>
            </p:cNvCxnSpPr>
            <p:nvPr/>
          </p:nvCxnSpPr>
          <p:spPr>
            <a:xfrm flipV="1">
              <a:off x="4067944" y="4005064"/>
              <a:ext cx="504056" cy="792088"/>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611560" y="3717032"/>
            <a:ext cx="6912768" cy="296416"/>
            <a:chOff x="611560" y="3717032"/>
            <a:chExt cx="6912768" cy="296416"/>
          </a:xfrm>
        </p:grpSpPr>
        <p:cxnSp>
          <p:nvCxnSpPr>
            <p:cNvPr id="39" name="Straight Connector 38"/>
            <p:cNvCxnSpPr/>
            <p:nvPr/>
          </p:nvCxnSpPr>
          <p:spPr>
            <a:xfrm>
              <a:off x="1763688" y="3869432"/>
              <a:ext cx="29523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11560" y="3861048"/>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2060104" y="3725416"/>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Oval 41"/>
            <p:cNvSpPr/>
            <p:nvPr/>
          </p:nvSpPr>
          <p:spPr>
            <a:xfrm>
              <a:off x="4427984"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43" name="Straight Connector 42"/>
            <p:cNvCxnSpPr>
              <a:stCxn id="42" idx="6"/>
              <a:endCxn id="24" idx="2"/>
            </p:cNvCxnSpPr>
            <p:nvPr/>
          </p:nvCxnSpPr>
          <p:spPr>
            <a:xfrm>
              <a:off x="4716016" y="3861048"/>
              <a:ext cx="280831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10"/>
          </p:nvPr>
        </p:nvSpPr>
        <p:spPr/>
        <p:txBody>
          <a:bodyPr/>
          <a:lstStyle/>
          <a:p>
            <a:r>
              <a:rPr lang="en-US" dirty="0" smtClean="0"/>
              <a:t>Scenario 2 –</a:t>
            </a:r>
          </a:p>
          <a:p>
            <a:r>
              <a:rPr lang="en-GB" dirty="0" smtClean="0"/>
              <a:t>Factory release first, Support release second, with overlap in dev.</a:t>
            </a:r>
          </a:p>
          <a:p>
            <a:endParaRPr lang="en-US" dirty="0" smtClean="0"/>
          </a:p>
          <a:p>
            <a:endParaRPr lang="en-US" dirty="0"/>
          </a:p>
        </p:txBody>
      </p:sp>
    </p:spTree>
    <p:extLst>
      <p:ext uri="{BB962C8B-B14F-4D97-AF65-F5344CB8AC3E}">
        <p14:creationId xmlns="" xmlns:p14="http://schemas.microsoft.com/office/powerpoint/2010/main" val="174328962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Start with the master codebase</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grpSp>
        <p:nvGrpSpPr>
          <p:cNvPr id="3" name="Group 18"/>
          <p:cNvGrpSpPr/>
          <p:nvPr/>
        </p:nvGrpSpPr>
        <p:grpSpPr>
          <a:xfrm>
            <a:off x="1051992" y="3725416"/>
            <a:ext cx="3960440" cy="288032"/>
            <a:chOff x="899592" y="4005064"/>
            <a:chExt cx="3960440" cy="288032"/>
          </a:xfrm>
        </p:grpSpPr>
        <p:cxnSp>
          <p:nvCxnSpPr>
            <p:cNvPr id="7" name="Straight Connector 6"/>
            <p:cNvCxnSpPr>
              <a:endCxn id="11"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Oval 9"/>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Oval 10"/>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Factory team branches</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3" name="Elbow Connector 27"/>
          <p:cNvCxnSpPr>
            <a:stCxn id="19" idx="4"/>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1051992" y="3725416"/>
            <a:ext cx="3960440" cy="288032"/>
            <a:chOff x="899592" y="4005064"/>
            <a:chExt cx="3960440" cy="288032"/>
          </a:xfrm>
        </p:grpSpPr>
        <p:cxnSp>
          <p:nvCxnSpPr>
            <p:cNvPr id="15" name="Straight Connector 14"/>
            <p:cNvCxnSpPr>
              <a:endCxn id="19"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Oval 17"/>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Oval 18"/>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…then does some dev.</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1051992" y="3725416"/>
            <a:ext cx="3960440" cy="288032"/>
            <a:chOff x="899592" y="4005064"/>
            <a:chExt cx="3960440" cy="288032"/>
          </a:xfrm>
        </p:grpSpPr>
        <p:cxnSp>
          <p:nvCxnSpPr>
            <p:cNvPr id="18" name="Straight Connector 17"/>
            <p:cNvCxnSpPr>
              <a:endCxn id="22"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0"/>
          </p:nvPr>
        </p:nvSpPr>
        <p:spPr/>
        <p:txBody>
          <a:bodyPr/>
          <a:lstStyle/>
          <a:p>
            <a:r>
              <a:rPr lang="en-US" dirty="0" smtClean="0"/>
              <a:t>Context &amp; Scope.</a:t>
            </a:r>
          </a:p>
          <a:p>
            <a:endParaRPr lang="en-US" dirty="0"/>
          </a:p>
        </p:txBody>
      </p:sp>
    </p:spTree>
    <p:extLst>
      <p:ext uri="{BB962C8B-B14F-4D97-AF65-F5344CB8AC3E}">
        <p14:creationId xmlns="" xmlns:p14="http://schemas.microsoft.com/office/powerpoint/2010/main" val="174328962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But now Support need to dev too</a:t>
            </a:r>
            <a:endParaRPr lang="en-US" dirty="0"/>
          </a:p>
        </p:txBody>
      </p:sp>
      <p:pic>
        <p:nvPicPr>
          <p:cNvPr id="23" name="Picture 2" descr="http://www.anxietysymptomsdr.com/wp-content/uploads/2012/11/panic-attack-symptoms.png"/>
          <p:cNvPicPr>
            <a:picLocks noChangeAspect="1" noChangeArrowheads="1"/>
          </p:cNvPicPr>
          <p:nvPr/>
        </p:nvPicPr>
        <p:blipFill>
          <a:blip r:embed="rId2" cstate="print"/>
          <a:srcRect/>
          <a:stretch>
            <a:fillRect/>
          </a:stretch>
        </p:blipFill>
        <p:spPr bwMode="auto">
          <a:xfrm>
            <a:off x="0" y="3100103"/>
            <a:ext cx="4247207" cy="3757897"/>
          </a:xfrm>
          <a:prstGeom prst="rect">
            <a:avLst/>
          </a:prstGeom>
          <a:noFill/>
        </p:spPr>
      </p:pic>
      <p:sp>
        <p:nvSpPr>
          <p:cNvPr id="24" name="Content Placeholder 1"/>
          <p:cNvSpPr txBox="1">
            <a:spLocks/>
          </p:cNvSpPr>
          <p:nvPr/>
        </p:nvSpPr>
        <p:spPr>
          <a:xfrm>
            <a:off x="3447944" y="1921460"/>
            <a:ext cx="5174018" cy="1056006"/>
          </a:xfrm>
          <a:prstGeom prst="rect">
            <a:avLst/>
          </a:prstGeom>
        </p:spPr>
        <p:txBody>
          <a:bodyPr anchor="ctr"/>
          <a:lstStyle/>
          <a:p>
            <a:pPr marL="173038" marR="0" lvl="0" indent="-173038" defTabSz="4572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Frutiger Next Pro Light" pitchFamily="34" charset="0"/>
              </a:rPr>
              <a:t>“Oh no! But the factory team have already started developing!”</a:t>
            </a:r>
            <a:endParaRPr kumimoji="0" lang="en-US" sz="2800" b="0" i="0" u="none" strike="noStrike" kern="1200" cap="none" spc="0" normalizeH="0" baseline="0" noProof="0" dirty="0">
              <a:ln>
                <a:noFill/>
              </a:ln>
              <a:solidFill>
                <a:schemeClr val="tx1"/>
              </a:solidFill>
              <a:effectLst/>
              <a:uLnTx/>
              <a:uFillTx/>
              <a:latin typeface="Frutiger Next Pro Light" pitchFamily="34" charset="0"/>
            </a:endParaRPr>
          </a:p>
        </p:txBody>
      </p:sp>
      <p:sp>
        <p:nvSpPr>
          <p:cNvPr id="25" name="Text Placeholder 4"/>
          <p:cNvSpPr txBox="1">
            <a:spLocks/>
          </p:cNvSpPr>
          <p:nvPr/>
        </p:nvSpPr>
        <p:spPr>
          <a:xfrm>
            <a:off x="3447944" y="3100103"/>
            <a:ext cx="4932433" cy="330191"/>
          </a:xfrm>
          <a:prstGeom prst="rect">
            <a:avLst/>
          </a:prstGeom>
        </p:spPr>
        <p:txBody>
          <a:bodyPr vert="horz"/>
          <a:lstStyle>
            <a:lvl1pPr marL="0" indent="0" algn="l" defTabSz="457200" rtl="0" eaLnBrk="1" latinLnBrk="0" hangingPunct="1">
              <a:lnSpc>
                <a:spcPct val="100000"/>
              </a:lnSpc>
              <a:spcBef>
                <a:spcPct val="20000"/>
              </a:spcBef>
              <a:buFont typeface="Arial"/>
              <a:buNone/>
              <a:defRPr sz="4800" b="0" i="0" kern="1200" baseline="0">
                <a:solidFill>
                  <a:schemeClr val="tx1">
                    <a:lumMod val="85000"/>
                    <a:lumOff val="15000"/>
                  </a:schemeClr>
                </a:solidFill>
                <a:latin typeface="FrutigerBQ-45Light"/>
                <a:ea typeface="+mn-ea"/>
                <a:cs typeface="FrutigerBQ-45Light"/>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latin typeface="Frutiger Next Pro Light"/>
                <a:cs typeface="Frutiger Next Pro Light"/>
              </a:rPr>
              <a:t>- Joe </a:t>
            </a:r>
            <a:r>
              <a:rPr lang="en-US" sz="1600" dirty="0" err="1" smtClean="0">
                <a:latin typeface="Frutiger Next Pro Light"/>
                <a:cs typeface="Frutiger Next Pro Light"/>
              </a:rPr>
              <a:t>Bloggs</a:t>
            </a:r>
            <a:r>
              <a:rPr lang="en-US" sz="1600" dirty="0" smtClean="0">
                <a:latin typeface="Frutiger Next Pro Light"/>
                <a:cs typeface="Frutiger Next Pro Light"/>
              </a:rPr>
              <a:t>. </a:t>
            </a:r>
            <a:r>
              <a:rPr lang="en-US" sz="1600" i="1" dirty="0" smtClean="0">
                <a:latin typeface="Frutiger Next Pro Light"/>
                <a:cs typeface="Frutiger Next Pro Light"/>
              </a:rPr>
              <a:t>Developer @ SomeCompany.com</a:t>
            </a:r>
            <a:endParaRPr lang="en-US" sz="1600" i="1" dirty="0">
              <a:latin typeface="Frutiger Next Pro Light"/>
              <a:cs typeface="Frutiger Next Pro Light"/>
            </a:endParaRPr>
          </a:p>
        </p:txBody>
      </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Elbow Connector 27"/>
          <p:cNvCxnSpPr>
            <a:stCxn id="22" idx="0"/>
            <a:endCxn id="25" idx="2"/>
          </p:cNvCxnSpPr>
          <p:nvPr/>
        </p:nvCxnSpPr>
        <p:spPr>
          <a:xfrm rot="5400000" flipH="1" flipV="1">
            <a:off x="4845360"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82220" y="141678"/>
            <a:ext cx="7979560" cy="1839522"/>
          </a:xfrm>
          <a:prstGeom prst="rect">
            <a:avLst/>
          </a:prstGeom>
        </p:spPr>
        <p:txBody>
          <a:bodyPr anchor="ctr">
            <a:normAutofit/>
          </a:bodyPr>
          <a:lstStyle/>
          <a:p>
            <a:r>
              <a:rPr lang="en-US" dirty="0" smtClean="0"/>
              <a:t>The Support team branches from the same point as the factory team</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1051992" y="3725416"/>
            <a:ext cx="3960440" cy="288032"/>
            <a:chOff x="899592" y="4005064"/>
            <a:chExt cx="3960440" cy="288032"/>
          </a:xfrm>
        </p:grpSpPr>
        <p:cxnSp>
          <p:nvCxnSpPr>
            <p:cNvPr id="18" name="Straight Connector 17"/>
            <p:cNvCxnSpPr>
              <a:endCxn id="22"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Elbow Connector 27"/>
          <p:cNvCxnSpPr>
            <a:stCxn id="22" idx="0"/>
            <a:endCxn id="25" idx="2"/>
          </p:cNvCxnSpPr>
          <p:nvPr/>
        </p:nvCxnSpPr>
        <p:spPr>
          <a:xfrm rot="5400000" flipH="1" flipV="1">
            <a:off x="4845360"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1051992" y="3725416"/>
            <a:ext cx="3960440" cy="288032"/>
            <a:chOff x="899592" y="4005064"/>
            <a:chExt cx="3960440" cy="288032"/>
          </a:xfrm>
        </p:grpSpPr>
        <p:cxnSp>
          <p:nvCxnSpPr>
            <p:cNvPr id="18" name="Straight Connector 17"/>
            <p:cNvCxnSpPr>
              <a:endCxn id="22"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7" name="Group 18"/>
          <p:cNvGrpSpPr/>
          <p:nvPr/>
        </p:nvGrpSpPr>
        <p:grpSpPr>
          <a:xfrm>
            <a:off x="5643736"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lstStyle/>
          <a:p>
            <a:r>
              <a:rPr lang="en-US" dirty="0" smtClean="0"/>
              <a:t>…then does some dev.</a:t>
            </a:r>
            <a:endParaRPr lang="en-US" dirty="0"/>
          </a:p>
        </p:txBody>
      </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Elbow Connector 27"/>
          <p:cNvCxnSpPr>
            <a:stCxn id="22" idx="0"/>
            <a:endCxn id="25" idx="2"/>
          </p:cNvCxnSpPr>
          <p:nvPr/>
        </p:nvCxnSpPr>
        <p:spPr>
          <a:xfrm rot="5400000" flipH="1" flipV="1">
            <a:off x="4845360"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051992" y="3725416"/>
            <a:ext cx="6184304" cy="288032"/>
            <a:chOff x="899592" y="4005064"/>
            <a:chExt cx="6184304" cy="288032"/>
          </a:xfrm>
        </p:grpSpPr>
        <p:cxnSp>
          <p:nvCxnSpPr>
            <p:cNvPr id="18" name="Straight Connector 17"/>
            <p:cNvCxnSpPr/>
            <p:nvPr/>
          </p:nvCxnSpPr>
          <p:spPr>
            <a:xfrm>
              <a:off x="2123728" y="4149080"/>
              <a:ext cx="496016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5643736"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lstStyle/>
          <a:p>
            <a:r>
              <a:rPr lang="en-US" dirty="0" smtClean="0"/>
              <a:t>The Factory team merges when done</a:t>
            </a:r>
            <a:endParaRPr lang="en-US" dirty="0"/>
          </a:p>
        </p:txBody>
      </p:sp>
      <p:sp>
        <p:nvSpPr>
          <p:cNvPr id="27" name="Oval 26"/>
          <p:cNvSpPr/>
          <p:nvPr/>
        </p:nvSpPr>
        <p:spPr>
          <a:xfrm>
            <a:off x="7092280"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3" name="Elbow Connector 27"/>
          <p:cNvCxnSpPr/>
          <p:nvPr/>
        </p:nvCxnSpPr>
        <p:spPr>
          <a:xfrm flipV="1">
            <a:off x="6732240" y="4005064"/>
            <a:ext cx="504056" cy="792088"/>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27" idx="0"/>
          </p:cNvCxnSpPr>
          <p:nvPr/>
        </p:nvCxnSpPr>
        <p:spPr>
          <a:xfrm flipV="1">
            <a:off x="4504184" y="3048000"/>
            <a:ext cx="0" cy="669032"/>
          </a:xfrm>
          <a:prstGeom prst="straightConnector1">
            <a:avLst/>
          </a:prstGeom>
          <a:ln w="76200">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0"/>
            <a:endCxn id="25" idx="2"/>
          </p:cNvCxnSpPr>
          <p:nvPr/>
        </p:nvCxnSpPr>
        <p:spPr>
          <a:xfrm rot="5400000" flipH="1" flipV="1">
            <a:off x="2113248"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2136304"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2920008"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143000" y="3725416"/>
            <a:ext cx="3361184" cy="288032"/>
            <a:chOff x="3722712" y="4005064"/>
            <a:chExt cx="3361184" cy="288032"/>
          </a:xfrm>
        </p:grpSpPr>
        <p:cxnSp>
          <p:nvCxnSpPr>
            <p:cNvPr id="18" name="Straight Connector 17"/>
            <p:cNvCxnSpPr/>
            <p:nvPr/>
          </p:nvCxnSpPr>
          <p:spPr>
            <a:xfrm>
              <a:off x="4408512" y="4149080"/>
              <a:ext cx="2675384"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2271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2911624"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lstStyle/>
          <a:p>
            <a:r>
              <a:rPr lang="en-US" dirty="0" smtClean="0"/>
              <a:t>…and Support pull those changes in</a:t>
            </a:r>
            <a:endParaRPr lang="en-US" dirty="0"/>
          </a:p>
        </p:txBody>
      </p:sp>
      <p:sp>
        <p:nvSpPr>
          <p:cNvPr id="27" name="Oval 26"/>
          <p:cNvSpPr/>
          <p:nvPr/>
        </p:nvSpPr>
        <p:spPr>
          <a:xfrm>
            <a:off x="4360168"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7" name="Group 18"/>
          <p:cNvGrpSpPr/>
          <p:nvPr/>
        </p:nvGrpSpPr>
        <p:grpSpPr>
          <a:xfrm>
            <a:off x="4000128" y="2759968"/>
            <a:ext cx="648072" cy="288032"/>
            <a:chOff x="2411760" y="4005064"/>
            <a:chExt cx="648072" cy="288032"/>
          </a:xfrm>
        </p:grpSpPr>
        <p:cxnSp>
          <p:nvCxnSpPr>
            <p:cNvPr id="32" name="Straight Connector 31"/>
            <p:cNvCxnSpPr/>
            <p:nvPr/>
          </p:nvCxnSpPr>
          <p:spPr>
            <a:xfrm>
              <a:off x="2411760" y="4149080"/>
              <a:ext cx="504056"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23" name="Elbow Connector 27"/>
          <p:cNvCxnSpPr/>
          <p:nvPr/>
        </p:nvCxnSpPr>
        <p:spPr>
          <a:xfrm flipV="1">
            <a:off x="4000128" y="4005064"/>
            <a:ext cx="504056" cy="792088"/>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27" idx="0"/>
          </p:cNvCxnSpPr>
          <p:nvPr/>
        </p:nvCxnSpPr>
        <p:spPr>
          <a:xfrm flipV="1">
            <a:off x="4504184" y="3064768"/>
            <a:ext cx="0" cy="669032"/>
          </a:xfrm>
          <a:prstGeom prst="straightConnector1">
            <a:avLst/>
          </a:prstGeom>
          <a:ln w="76200">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0"/>
            <a:endCxn id="25" idx="2"/>
          </p:cNvCxnSpPr>
          <p:nvPr/>
        </p:nvCxnSpPr>
        <p:spPr>
          <a:xfrm rot="5400000" flipH="1" flipV="1">
            <a:off x="2109056" y="2931232"/>
            <a:ext cx="829816"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2140496" y="4017640"/>
            <a:ext cx="775320"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2920008"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143000" y="3733800"/>
            <a:ext cx="3361184" cy="288032"/>
            <a:chOff x="3722712" y="4005064"/>
            <a:chExt cx="3361184" cy="288032"/>
          </a:xfrm>
        </p:grpSpPr>
        <p:cxnSp>
          <p:nvCxnSpPr>
            <p:cNvPr id="18" name="Straight Connector 17"/>
            <p:cNvCxnSpPr/>
            <p:nvPr/>
          </p:nvCxnSpPr>
          <p:spPr>
            <a:xfrm>
              <a:off x="4408512" y="4149080"/>
              <a:ext cx="2675384"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2271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2911624"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lstStyle/>
          <a:p>
            <a:r>
              <a:rPr lang="en-US" dirty="0" smtClean="0"/>
              <a:t>They do some more dev</a:t>
            </a:r>
            <a:endParaRPr lang="en-US" dirty="0"/>
          </a:p>
        </p:txBody>
      </p:sp>
      <p:sp>
        <p:nvSpPr>
          <p:cNvPr id="27" name="Oval 26"/>
          <p:cNvSpPr/>
          <p:nvPr/>
        </p:nvSpPr>
        <p:spPr>
          <a:xfrm>
            <a:off x="4360168" y="3733800"/>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31" name="Group 18"/>
          <p:cNvGrpSpPr/>
          <p:nvPr/>
        </p:nvGrpSpPr>
        <p:grpSpPr>
          <a:xfrm>
            <a:off x="4000128" y="2759968"/>
            <a:ext cx="1440160" cy="288032"/>
            <a:chOff x="2411760" y="4005064"/>
            <a:chExt cx="1440160" cy="288032"/>
          </a:xfrm>
        </p:grpSpPr>
        <p:cxnSp>
          <p:nvCxnSpPr>
            <p:cNvPr id="32" name="Straight Connector 31"/>
            <p:cNvCxnSpPr>
              <a:endCxn id="34" idx="6"/>
            </p:cNvCxnSpPr>
            <p:nvPr/>
          </p:nvCxnSpPr>
          <p:spPr>
            <a:xfrm>
              <a:off x="2411760" y="4149080"/>
              <a:ext cx="1440160"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Oval 33"/>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23" name="Elbow Connector 27"/>
          <p:cNvCxnSpPr/>
          <p:nvPr/>
        </p:nvCxnSpPr>
        <p:spPr>
          <a:xfrm flipV="1">
            <a:off x="4000128" y="4005064"/>
            <a:ext cx="504056" cy="792088"/>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27" idx="0"/>
          </p:cNvCxnSpPr>
          <p:nvPr/>
        </p:nvCxnSpPr>
        <p:spPr>
          <a:xfrm flipV="1">
            <a:off x="4504184" y="3064768"/>
            <a:ext cx="0" cy="669032"/>
          </a:xfrm>
          <a:prstGeom prst="straightConnector1">
            <a:avLst/>
          </a:prstGeom>
          <a:ln w="76200">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0"/>
            <a:endCxn id="25" idx="2"/>
          </p:cNvCxnSpPr>
          <p:nvPr/>
        </p:nvCxnSpPr>
        <p:spPr>
          <a:xfrm rot="5400000" flipH="1" flipV="1">
            <a:off x="2109056" y="2931232"/>
            <a:ext cx="829816"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294967295"/>
          </p:nvPr>
        </p:nvSpPr>
        <p:spPr>
          <a:xfrm>
            <a:off x="584688" y="1558723"/>
            <a:ext cx="7977092" cy="4533847"/>
          </a:xfrm>
          <a:prstGeom prst="rect">
            <a:avLst/>
          </a:prstGeom>
        </p:spPr>
        <p:txBody>
          <a:bodyPr anchor="b"/>
          <a:lstStyle/>
          <a:p>
            <a:pPr marL="341313" indent="0">
              <a:lnSpc>
                <a:spcPct val="130000"/>
              </a:lnSpc>
              <a:buClr>
                <a:schemeClr val="accent2"/>
              </a:buClr>
              <a:buSzPct val="80000"/>
              <a:buNone/>
            </a:pPr>
            <a:r>
              <a:rPr lang="en-US" sz="1400" dirty="0" smtClean="0">
                <a:latin typeface="Frutiger Next Pro Light" pitchFamily="34" charset="0"/>
                <a:cs typeface="Frutiger Next Pro Light"/>
              </a:rPr>
              <a:t>It is important to have the right regression testing strategy in place to make sure merges are successful. </a:t>
            </a:r>
          </a:p>
          <a:p>
            <a:pPr marL="341313" indent="0">
              <a:lnSpc>
                <a:spcPct val="130000"/>
              </a:lnSpc>
              <a:buClr>
                <a:schemeClr val="accent2"/>
              </a:buClr>
              <a:buSzPct val="80000"/>
              <a:buNone/>
            </a:pPr>
            <a:endParaRPr lang="en-US" sz="1400" dirty="0" smtClean="0">
              <a:latin typeface="Frutiger Next Pro Light" pitchFamily="34" charset="0"/>
              <a:cs typeface="Frutiger Next Pro Light"/>
            </a:endParaRPr>
          </a:p>
          <a:p>
            <a:pPr marL="341313" indent="0">
              <a:lnSpc>
                <a:spcPct val="130000"/>
              </a:lnSpc>
              <a:buClr>
                <a:schemeClr val="accent2"/>
              </a:buClr>
              <a:buSzPct val="80000"/>
              <a:buNone/>
            </a:pPr>
            <a:r>
              <a:rPr lang="en-US" sz="1400" dirty="0" smtClean="0">
                <a:latin typeface="Frutiger Next Pro Light" pitchFamily="34" charset="0"/>
                <a:cs typeface="Frutiger Next Pro Light"/>
              </a:rPr>
              <a:t>Testing could happen at this point, or at the point Support pulled the changes into their branch.</a:t>
            </a: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2140496" y="4017640"/>
            <a:ext cx="775320"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2920008"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143000" y="3733800"/>
            <a:ext cx="4648200" cy="288032"/>
            <a:chOff x="3722712" y="4005064"/>
            <a:chExt cx="4648200" cy="288032"/>
          </a:xfrm>
        </p:grpSpPr>
        <p:cxnSp>
          <p:nvCxnSpPr>
            <p:cNvPr id="18" name="Straight Connector 17"/>
            <p:cNvCxnSpPr>
              <a:endCxn id="38" idx="2"/>
            </p:cNvCxnSpPr>
            <p:nvPr/>
          </p:nvCxnSpPr>
          <p:spPr>
            <a:xfrm>
              <a:off x="4396680" y="4149080"/>
              <a:ext cx="39742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2271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2911624"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normAutofit fontScale="90000"/>
          </a:bodyPr>
          <a:lstStyle/>
          <a:p>
            <a:r>
              <a:rPr lang="en-US" dirty="0" smtClean="0"/>
              <a:t>…and merge in the combined changes</a:t>
            </a:r>
            <a:endParaRPr lang="en-US" dirty="0"/>
          </a:p>
        </p:txBody>
      </p:sp>
      <p:sp>
        <p:nvSpPr>
          <p:cNvPr id="27" name="Oval 26"/>
          <p:cNvSpPr/>
          <p:nvPr/>
        </p:nvSpPr>
        <p:spPr>
          <a:xfrm>
            <a:off x="4360168" y="3733800"/>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7" name="Group 18"/>
          <p:cNvGrpSpPr/>
          <p:nvPr/>
        </p:nvGrpSpPr>
        <p:grpSpPr>
          <a:xfrm>
            <a:off x="4000128" y="2759968"/>
            <a:ext cx="1440160" cy="288032"/>
            <a:chOff x="2411760" y="4005064"/>
            <a:chExt cx="1440160" cy="288032"/>
          </a:xfrm>
        </p:grpSpPr>
        <p:cxnSp>
          <p:nvCxnSpPr>
            <p:cNvPr id="32" name="Straight Connector 31"/>
            <p:cNvCxnSpPr>
              <a:endCxn id="34" idx="6"/>
            </p:cNvCxnSpPr>
            <p:nvPr/>
          </p:nvCxnSpPr>
          <p:spPr>
            <a:xfrm>
              <a:off x="2411760" y="4149080"/>
              <a:ext cx="1440160"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Oval 33"/>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8" name="Oval 37"/>
          <p:cNvSpPr/>
          <p:nvPr/>
        </p:nvSpPr>
        <p:spPr>
          <a:xfrm>
            <a:off x="5791200" y="3733800"/>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6" name="Elbow Connector 27"/>
          <p:cNvCxnSpPr>
            <a:stCxn id="34" idx="6"/>
            <a:endCxn id="38" idx="0"/>
          </p:cNvCxnSpPr>
          <p:nvPr/>
        </p:nvCxnSpPr>
        <p:spPr>
          <a:xfrm>
            <a:off x="5440288" y="2903984"/>
            <a:ext cx="494928" cy="829816"/>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7"/>
          <p:cNvCxnSpPr/>
          <p:nvPr/>
        </p:nvCxnSpPr>
        <p:spPr>
          <a:xfrm flipV="1">
            <a:off x="4000128" y="4005064"/>
            <a:ext cx="504056" cy="792088"/>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p:cNvSpPr txBox="1">
            <a:spLocks/>
          </p:cNvSpPr>
          <p:nvPr/>
        </p:nvSpPr>
        <p:spPr>
          <a:xfrm>
            <a:off x="2971800" y="6019800"/>
            <a:ext cx="5560977" cy="330191"/>
          </a:xfrm>
          <a:prstGeom prst="rect">
            <a:avLst/>
          </a:prstGeom>
        </p:spPr>
        <p:txBody>
          <a:bodyPr vert="horz"/>
          <a:lstStyle>
            <a:lvl1pPr marL="0" indent="0" algn="l" defTabSz="457200" rtl="0" eaLnBrk="1" latinLnBrk="0" hangingPunct="1">
              <a:lnSpc>
                <a:spcPct val="100000"/>
              </a:lnSpc>
              <a:spcBef>
                <a:spcPct val="20000"/>
              </a:spcBef>
              <a:buFont typeface="Arial"/>
              <a:buNone/>
              <a:defRPr sz="4800" b="0" i="0" kern="1200" baseline="0">
                <a:solidFill>
                  <a:schemeClr val="tx1">
                    <a:lumMod val="85000"/>
                    <a:lumOff val="15000"/>
                  </a:schemeClr>
                </a:solidFill>
                <a:latin typeface="FrutigerBQ-45Light"/>
                <a:ea typeface="+mn-ea"/>
                <a:cs typeface="FrutigerBQ-45Light"/>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1600" dirty="0" smtClean="0">
                <a:latin typeface="Frutiger Next Pro Light"/>
                <a:cs typeface="Frutiger Next Pro Light"/>
              </a:rPr>
              <a:t>- </a:t>
            </a:r>
            <a:r>
              <a:rPr lang="en-US" sz="1000" dirty="0" smtClean="0">
                <a:latin typeface="Frutiger Next Pro Light"/>
                <a:cs typeface="Frutiger Next Pro Light"/>
              </a:rPr>
              <a:t>Sprint team that managed their code in the right way</a:t>
            </a:r>
            <a:endParaRPr lang="en-US" sz="1000" i="1" dirty="0">
              <a:latin typeface="Frutiger Next Pro Light"/>
              <a:cs typeface="Frutiger Next Pro Light"/>
            </a:endParaRPr>
          </a:p>
        </p:txBody>
      </p:sp>
      <p:pic>
        <p:nvPicPr>
          <p:cNvPr id="37890" name="Picture 2" descr="https://lh4.googleusercontent.com/YIenasZKro0qTLWWPDDbpn2ztqfcXq2IzKTrhRjbJWrH4Rv7lCwlUhLsDCQqsxvPs6REGqOvktm02MBBf-jb4qGuIWotrGsOc1C-NZI_Gkw27A-OlL2x6WW5"/>
          <p:cNvPicPr>
            <a:picLocks noChangeAspect="1" noChangeArrowheads="1"/>
          </p:cNvPicPr>
          <p:nvPr/>
        </p:nvPicPr>
        <p:blipFill>
          <a:blip r:embed="rId2"/>
          <a:srcRect/>
          <a:stretch>
            <a:fillRect/>
          </a:stretch>
        </p:blipFill>
        <p:spPr bwMode="auto">
          <a:xfrm>
            <a:off x="582220" y="1558723"/>
            <a:ext cx="7979560" cy="4473541"/>
          </a:xfrm>
          <a:prstGeom prst="rect">
            <a:avLst/>
          </a:prstGeom>
          <a:noFill/>
        </p:spPr>
      </p:pic>
      <p:sp>
        <p:nvSpPr>
          <p:cNvPr id="6" name="Title 1"/>
          <p:cNvSpPr txBox="1">
            <a:spLocks/>
          </p:cNvSpPr>
          <p:nvPr/>
        </p:nvSpPr>
        <p:spPr>
          <a:xfrm>
            <a:off x="582220" y="141679"/>
            <a:ext cx="7979560" cy="1143000"/>
          </a:xfrm>
          <a:prstGeom prst="rect">
            <a:avLst/>
          </a:prstGeom>
        </p:spPr>
        <p:txBody>
          <a:bodyPr anchor="ctr">
            <a:normAutofit fontScale="97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4000" dirty="0" smtClean="0">
                <a:latin typeface="Frutiger Next Pro Light" pitchFamily="34" charset="0"/>
                <a:ea typeface="+mj-ea"/>
                <a:cs typeface="FrutigerBQ-45Light"/>
              </a:rPr>
              <a:t>“</a:t>
            </a:r>
            <a:r>
              <a:rPr kumimoji="0" lang="en-US" sz="4000" b="0" i="0" u="none" strike="noStrike" kern="1200" cap="none" spc="0" normalizeH="0" baseline="0" noProof="0" dirty="0" smtClean="0">
                <a:ln>
                  <a:noFill/>
                </a:ln>
                <a:solidFill>
                  <a:schemeClr val="tx1"/>
                </a:solidFill>
                <a:effectLst/>
                <a:uLnTx/>
                <a:uFillTx/>
                <a:latin typeface="Frutiger Next Pro Light" pitchFamily="34" charset="0"/>
                <a:ea typeface="+mj-ea"/>
                <a:cs typeface="FrutigerBQ-45Light"/>
              </a:rPr>
              <a:t>It Works!”</a:t>
            </a:r>
            <a:endParaRPr kumimoji="0" lang="en-US" sz="4000" b="0" i="0" u="none" strike="noStrike" kern="1200" cap="none" spc="0" normalizeH="0" baseline="0" noProof="0" dirty="0">
              <a:ln>
                <a:noFill/>
              </a:ln>
              <a:solidFill>
                <a:schemeClr val="tx1"/>
              </a:solidFill>
              <a:effectLst/>
              <a:uLnTx/>
              <a:uFillTx/>
              <a:latin typeface="Frutiger Next Pro Light" pitchFamily="34" charset="0"/>
              <a:ea typeface="+mj-ea"/>
              <a:cs typeface="FrutigerBQ-45Light"/>
            </a:endParaRPr>
          </a:p>
        </p:txBody>
      </p:sp>
    </p:spTree>
    <p:extLst>
      <p:ext uri="{BB962C8B-B14F-4D97-AF65-F5344CB8AC3E}">
        <p14:creationId xmlns="" xmlns:p14="http://schemas.microsoft.com/office/powerpoint/2010/main" val="14213759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10"/>
          </p:nvPr>
        </p:nvSpPr>
        <p:spPr/>
        <p:txBody>
          <a:bodyPr/>
          <a:lstStyle/>
          <a:p>
            <a:r>
              <a:rPr lang="en-US" dirty="0" smtClean="0"/>
              <a:t>Scenario 3 –</a:t>
            </a:r>
          </a:p>
          <a:p>
            <a:pPr>
              <a:buClr>
                <a:schemeClr val="accent2"/>
              </a:buClr>
            </a:pPr>
            <a:r>
              <a:rPr lang="en-GB" dirty="0" smtClean="0">
                <a:latin typeface="Frutiger Next Pro Light" pitchFamily="34" charset="0"/>
              </a:rPr>
              <a:t>Factory release and Support release in the same Cirrus release.</a:t>
            </a:r>
            <a:endParaRPr lang="en-US" dirty="0" smtClean="0"/>
          </a:p>
          <a:p>
            <a:endParaRPr lang="en-US" dirty="0"/>
          </a:p>
        </p:txBody>
      </p:sp>
    </p:spTree>
    <p:extLst>
      <p:ext uri="{BB962C8B-B14F-4D97-AF65-F5344CB8AC3E}">
        <p14:creationId xmlns="" xmlns:p14="http://schemas.microsoft.com/office/powerpoint/2010/main" val="174328962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Start with the master codebase</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grpSp>
        <p:nvGrpSpPr>
          <p:cNvPr id="3" name="Group 18"/>
          <p:cNvGrpSpPr/>
          <p:nvPr/>
        </p:nvGrpSpPr>
        <p:grpSpPr>
          <a:xfrm>
            <a:off x="1051992" y="3725416"/>
            <a:ext cx="3960440" cy="288032"/>
            <a:chOff x="899592" y="4005064"/>
            <a:chExt cx="3960440" cy="288032"/>
          </a:xfrm>
        </p:grpSpPr>
        <p:cxnSp>
          <p:nvCxnSpPr>
            <p:cNvPr id="7" name="Straight Connector 6"/>
            <p:cNvCxnSpPr>
              <a:endCxn id="11"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Oval 9"/>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Oval 10"/>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Scope</a:t>
            </a:r>
            <a:endParaRPr lang="en-US" dirty="0"/>
          </a:p>
        </p:txBody>
      </p:sp>
      <p:sp>
        <p:nvSpPr>
          <p:cNvPr id="3" name="Text Placeholder 2"/>
          <p:cNvSpPr>
            <a:spLocks noGrp="1"/>
          </p:cNvSpPr>
          <p:nvPr>
            <p:ph type="body" sz="quarter" idx="10"/>
          </p:nvPr>
        </p:nvSpPr>
        <p:spPr>
          <a:xfrm>
            <a:off x="582613" y="1770019"/>
            <a:ext cx="7978775" cy="4027661"/>
          </a:xfrm>
        </p:spPr>
        <p:txBody>
          <a:bodyPr/>
          <a:lstStyle/>
          <a:p>
            <a:pPr marL="342900" indent="-342900">
              <a:buClr>
                <a:schemeClr val="accent2"/>
              </a:buClr>
              <a:buSzPct val="80000"/>
              <a:buFont typeface="Arial" pitchFamily="34" charset="0"/>
              <a:buChar char="•"/>
            </a:pPr>
            <a:r>
              <a:rPr lang="en-GB" sz="2400" dirty="0" smtClean="0"/>
              <a:t>Multiple teams developing on the same app</a:t>
            </a:r>
          </a:p>
          <a:p>
            <a:pPr marL="342900" indent="-342900">
              <a:buClr>
                <a:schemeClr val="accent2"/>
              </a:buClr>
              <a:buSzPct val="80000"/>
              <a:buFont typeface="Arial" pitchFamily="34" charset="0"/>
              <a:buChar char="•"/>
            </a:pPr>
            <a:endParaRPr lang="en-GB" sz="2400" dirty="0" smtClean="0"/>
          </a:p>
          <a:p>
            <a:pPr marL="342900" indent="-342900">
              <a:buClr>
                <a:schemeClr val="accent2"/>
              </a:buClr>
              <a:buSzPct val="80000"/>
              <a:buFont typeface="Arial" pitchFamily="34" charset="0"/>
              <a:buChar char="•"/>
            </a:pPr>
            <a:r>
              <a:rPr lang="en-GB" sz="2400" dirty="0" smtClean="0"/>
              <a:t>Management of source code</a:t>
            </a:r>
          </a:p>
          <a:p>
            <a:pPr marL="342900" indent="-342900">
              <a:buClr>
                <a:schemeClr val="accent2"/>
              </a:buClr>
              <a:buSzPct val="80000"/>
              <a:buFont typeface="Arial" pitchFamily="34" charset="0"/>
              <a:buChar char="•"/>
            </a:pPr>
            <a:endParaRPr lang="en-GB" sz="2400" dirty="0" smtClean="0"/>
          </a:p>
          <a:p>
            <a:pPr marL="342900" indent="-342900">
              <a:buClr>
                <a:schemeClr val="accent2"/>
              </a:buClr>
              <a:buSzPct val="80000"/>
              <a:buFont typeface="Arial" pitchFamily="34" charset="0"/>
              <a:buChar char="•"/>
            </a:pPr>
            <a:r>
              <a:rPr lang="en-GB" sz="2400" dirty="0" smtClean="0"/>
              <a:t>Management of sandboxes</a:t>
            </a:r>
          </a:p>
          <a:p>
            <a:pPr marL="342900" indent="-342900">
              <a:buClr>
                <a:schemeClr val="accent2"/>
              </a:buClr>
              <a:buSzPct val="80000"/>
              <a:buFont typeface="Arial" pitchFamily="34" charset="0"/>
              <a:buChar char="•"/>
            </a:pPr>
            <a:endParaRPr lang="en-GB" sz="2400" dirty="0" smtClean="0"/>
          </a:p>
          <a:p>
            <a:pPr marL="342900" indent="-342900">
              <a:buClr>
                <a:schemeClr val="accent2"/>
              </a:buClr>
              <a:buSzPct val="80000"/>
              <a:buFont typeface="Arial" pitchFamily="34" charset="0"/>
              <a:buChar char="•"/>
            </a:pPr>
            <a:r>
              <a:rPr lang="en-GB" sz="2400" dirty="0" smtClean="0"/>
              <a:t>Some example scenarios for the Factory and Support teams</a:t>
            </a:r>
          </a:p>
        </p:txBody>
      </p:sp>
    </p:spTree>
    <p:extLst>
      <p:ext uri="{BB962C8B-B14F-4D97-AF65-F5344CB8AC3E}">
        <p14:creationId xmlns="" xmlns:p14="http://schemas.microsoft.com/office/powerpoint/2010/main" val="422094832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Factory team branches</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3" name="Elbow Connector 27"/>
          <p:cNvCxnSpPr>
            <a:stCxn id="19" idx="4"/>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1051992" y="3725416"/>
            <a:ext cx="3960440" cy="288032"/>
            <a:chOff x="899592" y="4005064"/>
            <a:chExt cx="3960440" cy="288032"/>
          </a:xfrm>
        </p:grpSpPr>
        <p:cxnSp>
          <p:nvCxnSpPr>
            <p:cNvPr id="15" name="Straight Connector 14"/>
            <p:cNvCxnSpPr>
              <a:endCxn id="19"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Oval 17"/>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Oval 18"/>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…then does some dev.</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1051992" y="3725416"/>
            <a:ext cx="3960440" cy="288032"/>
            <a:chOff x="899592" y="4005064"/>
            <a:chExt cx="3960440" cy="288032"/>
          </a:xfrm>
        </p:grpSpPr>
        <p:cxnSp>
          <p:nvCxnSpPr>
            <p:cNvPr id="18" name="Straight Connector 17"/>
            <p:cNvCxnSpPr>
              <a:endCxn id="22"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Elbow Connector 27"/>
          <p:cNvCxnSpPr>
            <a:stCxn id="22" idx="0"/>
            <a:endCxn id="25" idx="2"/>
          </p:cNvCxnSpPr>
          <p:nvPr/>
        </p:nvCxnSpPr>
        <p:spPr>
          <a:xfrm rot="5400000" flipH="1" flipV="1">
            <a:off x="4845360"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82220" y="141678"/>
            <a:ext cx="7979560" cy="1839522"/>
          </a:xfrm>
          <a:prstGeom prst="rect">
            <a:avLst/>
          </a:prstGeom>
        </p:spPr>
        <p:txBody>
          <a:bodyPr anchor="ctr">
            <a:normAutofit/>
          </a:bodyPr>
          <a:lstStyle/>
          <a:p>
            <a:r>
              <a:rPr lang="en-US" dirty="0" smtClean="0"/>
              <a:t>The Support team branches from the same point as the factory team</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1051992" y="3725416"/>
            <a:ext cx="3960440" cy="288032"/>
            <a:chOff x="899592" y="4005064"/>
            <a:chExt cx="3960440" cy="288032"/>
          </a:xfrm>
        </p:grpSpPr>
        <p:cxnSp>
          <p:nvCxnSpPr>
            <p:cNvPr id="18" name="Straight Connector 17"/>
            <p:cNvCxnSpPr>
              <a:endCxn id="22"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Elbow Connector 27"/>
          <p:cNvCxnSpPr>
            <a:stCxn id="22" idx="0"/>
            <a:endCxn id="25" idx="2"/>
          </p:cNvCxnSpPr>
          <p:nvPr/>
        </p:nvCxnSpPr>
        <p:spPr>
          <a:xfrm rot="5400000" flipH="1" flipV="1">
            <a:off x="4845360"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051992" y="3725416"/>
            <a:ext cx="3960440" cy="288032"/>
            <a:chOff x="899592" y="4005064"/>
            <a:chExt cx="3960440" cy="288032"/>
          </a:xfrm>
        </p:grpSpPr>
        <p:cxnSp>
          <p:nvCxnSpPr>
            <p:cNvPr id="18" name="Straight Connector 17"/>
            <p:cNvCxnSpPr>
              <a:endCxn id="22"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5643736"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lstStyle/>
          <a:p>
            <a:r>
              <a:rPr lang="en-US" dirty="0" smtClean="0"/>
              <a:t>…then does some dev.</a:t>
            </a:r>
            <a:endParaRPr lang="en-US" dirty="0"/>
          </a:p>
        </p:txBody>
      </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Elbow Connector 27"/>
          <p:cNvCxnSpPr>
            <a:stCxn id="22" idx="0"/>
            <a:endCxn id="25" idx="2"/>
          </p:cNvCxnSpPr>
          <p:nvPr/>
        </p:nvCxnSpPr>
        <p:spPr>
          <a:xfrm rot="5400000" flipH="1" flipV="1">
            <a:off x="4845360"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294967295"/>
          </p:nvPr>
        </p:nvSpPr>
        <p:spPr>
          <a:xfrm>
            <a:off x="584688" y="1558723"/>
            <a:ext cx="7977092" cy="4918277"/>
          </a:xfrm>
          <a:prstGeom prst="rect">
            <a:avLst/>
          </a:prstGeom>
        </p:spPr>
        <p:txBody>
          <a:bodyPr anchor="b"/>
          <a:lstStyle/>
          <a:p>
            <a:pPr marL="341313" indent="0">
              <a:lnSpc>
                <a:spcPct val="130000"/>
              </a:lnSpc>
              <a:buClr>
                <a:schemeClr val="accent2"/>
              </a:buClr>
              <a:buSzPct val="80000"/>
              <a:buNone/>
            </a:pPr>
            <a:r>
              <a:rPr lang="en-US" sz="1400" dirty="0" smtClean="0">
                <a:latin typeface="Frutiger Next Pro Light" pitchFamily="34" charset="0"/>
                <a:cs typeface="Frutiger Next Pro Light"/>
              </a:rPr>
              <a:t>Code from both branches must be merged into the master branch. The development teams are best placed to do this together, rather than asking Cirrus to do the merge for them. </a:t>
            </a:r>
          </a:p>
          <a:p>
            <a:pPr marL="341313" indent="0">
              <a:lnSpc>
                <a:spcPct val="130000"/>
              </a:lnSpc>
              <a:buClr>
                <a:schemeClr val="accent2"/>
              </a:buClr>
              <a:buSzPct val="80000"/>
              <a:buNone/>
            </a:pPr>
            <a:endParaRPr lang="en-US" sz="1400" dirty="0" smtClean="0">
              <a:latin typeface="Frutiger Next Pro Light" pitchFamily="34" charset="0"/>
              <a:cs typeface="Frutiger Next Pro Light"/>
            </a:endParaRPr>
          </a:p>
          <a:p>
            <a:pPr marL="341313" indent="0">
              <a:lnSpc>
                <a:spcPct val="130000"/>
              </a:lnSpc>
              <a:buClr>
                <a:schemeClr val="accent2"/>
              </a:buClr>
              <a:buSzPct val="80000"/>
              <a:buNone/>
            </a:pPr>
            <a:r>
              <a:rPr lang="en-US" sz="1400" dirty="0" smtClean="0">
                <a:latin typeface="Frutiger Next Pro Light" pitchFamily="34" charset="0"/>
                <a:cs typeface="Frutiger Next Pro Light"/>
              </a:rPr>
              <a:t>Developers know their own code better than a release team member.</a:t>
            </a: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051992" y="3725416"/>
            <a:ext cx="6184304" cy="288032"/>
            <a:chOff x="899592" y="4005064"/>
            <a:chExt cx="6184304" cy="288032"/>
          </a:xfrm>
        </p:grpSpPr>
        <p:cxnSp>
          <p:nvCxnSpPr>
            <p:cNvPr id="18" name="Straight Connector 17"/>
            <p:cNvCxnSpPr/>
            <p:nvPr/>
          </p:nvCxnSpPr>
          <p:spPr>
            <a:xfrm>
              <a:off x="2123728" y="4149080"/>
              <a:ext cx="496016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5643736"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lstStyle/>
          <a:p>
            <a:r>
              <a:rPr lang="en-US" dirty="0" smtClean="0"/>
              <a:t>Both branches are merged together</a:t>
            </a:r>
            <a:endParaRPr lang="en-US" dirty="0"/>
          </a:p>
        </p:txBody>
      </p:sp>
      <p:sp>
        <p:nvSpPr>
          <p:cNvPr id="27" name="Oval 26"/>
          <p:cNvSpPr/>
          <p:nvPr/>
        </p:nvSpPr>
        <p:spPr>
          <a:xfrm>
            <a:off x="7092280"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9" name="Elbow Connector 27"/>
          <p:cNvCxnSpPr>
            <a:stCxn id="26" idx="6"/>
            <a:endCxn id="27" idx="0"/>
          </p:cNvCxnSpPr>
          <p:nvPr/>
        </p:nvCxnSpPr>
        <p:spPr>
          <a:xfrm>
            <a:off x="6723856" y="2903984"/>
            <a:ext cx="512440" cy="813048"/>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Elbow Connector 27"/>
          <p:cNvCxnSpPr/>
          <p:nvPr/>
        </p:nvCxnSpPr>
        <p:spPr>
          <a:xfrm flipV="1">
            <a:off x="6732240" y="4005064"/>
            <a:ext cx="504056" cy="792088"/>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10"/>
          </p:nvPr>
        </p:nvSpPr>
        <p:spPr/>
        <p:txBody>
          <a:bodyPr/>
          <a:lstStyle/>
          <a:p>
            <a:r>
              <a:rPr lang="en-US" dirty="0" smtClean="0"/>
              <a:t>Scenario 4 –</a:t>
            </a:r>
          </a:p>
          <a:p>
            <a:pPr>
              <a:buClr>
                <a:schemeClr val="accent2"/>
              </a:buClr>
            </a:pPr>
            <a:r>
              <a:rPr lang="en-GB" dirty="0" smtClean="0">
                <a:latin typeface="Frutiger Next Pro Light" pitchFamily="34" charset="0"/>
              </a:rPr>
              <a:t>Support release a “severity 1” fix after Factory dev has started</a:t>
            </a:r>
          </a:p>
          <a:p>
            <a:endParaRPr lang="en-US" dirty="0" smtClean="0"/>
          </a:p>
          <a:p>
            <a:endParaRPr lang="en-US" dirty="0"/>
          </a:p>
        </p:txBody>
      </p:sp>
    </p:spTree>
    <p:extLst>
      <p:ext uri="{BB962C8B-B14F-4D97-AF65-F5344CB8AC3E}">
        <p14:creationId xmlns="" xmlns:p14="http://schemas.microsoft.com/office/powerpoint/2010/main" val="174328962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Start with the master codebase</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grpSp>
        <p:nvGrpSpPr>
          <p:cNvPr id="3" name="Group 18"/>
          <p:cNvGrpSpPr/>
          <p:nvPr/>
        </p:nvGrpSpPr>
        <p:grpSpPr>
          <a:xfrm>
            <a:off x="1051992" y="3725416"/>
            <a:ext cx="3960440" cy="288032"/>
            <a:chOff x="899592" y="4005064"/>
            <a:chExt cx="3960440" cy="288032"/>
          </a:xfrm>
        </p:grpSpPr>
        <p:cxnSp>
          <p:nvCxnSpPr>
            <p:cNvPr id="7" name="Straight Connector 6"/>
            <p:cNvCxnSpPr>
              <a:endCxn id="11"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Oval 9"/>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Oval 10"/>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Factory team branches</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3" name="Elbow Connector 27"/>
          <p:cNvCxnSpPr>
            <a:stCxn id="19" idx="4"/>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1051992" y="3725416"/>
            <a:ext cx="3960440" cy="288032"/>
            <a:chOff x="899592" y="4005064"/>
            <a:chExt cx="3960440" cy="288032"/>
          </a:xfrm>
        </p:grpSpPr>
        <p:cxnSp>
          <p:nvCxnSpPr>
            <p:cNvPr id="15" name="Straight Connector 14"/>
            <p:cNvCxnSpPr>
              <a:endCxn id="19"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Oval 17"/>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Oval 18"/>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…then does some dev.</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1051992" y="3725416"/>
            <a:ext cx="3960440" cy="288032"/>
            <a:chOff x="899592" y="4005064"/>
            <a:chExt cx="3960440" cy="288032"/>
          </a:xfrm>
        </p:grpSpPr>
        <p:cxnSp>
          <p:nvCxnSpPr>
            <p:cNvPr id="18" name="Straight Connector 17"/>
            <p:cNvCxnSpPr>
              <a:endCxn id="22"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Oh no! Something’s broken in Prod!</a:t>
            </a:r>
            <a:endParaRPr lang="en-GB" dirty="0"/>
          </a:p>
        </p:txBody>
      </p:sp>
      <p:sp>
        <p:nvSpPr>
          <p:cNvPr id="1026" name="AutoShape 2" descr="http://img02.deviantart.net/4136/i/2010/148/f/c/mushroom_cloud_by_logicalopera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28" name="AutoShape 4" descr="http://img02.deviantart.net/4136/i/2010/148/f/c/mushroom_cloud_by_logicalopera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0" name="AutoShape 6" descr="http://img02.deviantart.net/4136/i/2010/148/f/c/mushroom_cloud_by_logicalopera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8" name="Picture 7" descr="mushroom_cloud_by_logicaloperator.jpg"/>
          <p:cNvPicPr>
            <a:picLocks noChangeAspect="1"/>
          </p:cNvPicPr>
          <p:nvPr/>
        </p:nvPicPr>
        <p:blipFill>
          <a:blip r:embed="rId2"/>
          <a:stretch>
            <a:fillRect/>
          </a:stretch>
        </p:blipFill>
        <p:spPr>
          <a:xfrm>
            <a:off x="2281051" y="1593438"/>
            <a:ext cx="4500749" cy="4807362"/>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10"/>
          </p:nvPr>
        </p:nvSpPr>
        <p:spPr/>
        <p:txBody>
          <a:bodyPr/>
          <a:lstStyle/>
          <a:p>
            <a:r>
              <a:rPr lang="en-US" dirty="0" smtClean="0"/>
              <a:t>A Single Source of Truth.</a:t>
            </a:r>
          </a:p>
          <a:p>
            <a:endParaRPr lang="en-US" dirty="0"/>
          </a:p>
        </p:txBody>
      </p:sp>
    </p:spTree>
    <p:extLst>
      <p:ext uri="{BB962C8B-B14F-4D97-AF65-F5344CB8AC3E}">
        <p14:creationId xmlns="" xmlns:p14="http://schemas.microsoft.com/office/powerpoint/2010/main" val="174328962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Elbow Connector 27"/>
          <p:cNvCxnSpPr>
            <a:stCxn id="22" idx="0"/>
            <a:endCxn id="25" idx="2"/>
          </p:cNvCxnSpPr>
          <p:nvPr/>
        </p:nvCxnSpPr>
        <p:spPr>
          <a:xfrm rot="5400000" flipH="1" flipV="1">
            <a:off x="4845360"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82220" y="141678"/>
            <a:ext cx="7979560" cy="1839522"/>
          </a:xfrm>
          <a:prstGeom prst="rect">
            <a:avLst/>
          </a:prstGeom>
        </p:spPr>
        <p:txBody>
          <a:bodyPr anchor="ctr">
            <a:normAutofit/>
          </a:bodyPr>
          <a:lstStyle/>
          <a:p>
            <a:r>
              <a:rPr lang="en-US" dirty="0" smtClean="0"/>
              <a:t>The Support team branches from the same point as the factory team</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1051992" y="3725416"/>
            <a:ext cx="3960440" cy="288032"/>
            <a:chOff x="899592" y="4005064"/>
            <a:chExt cx="3960440" cy="288032"/>
          </a:xfrm>
        </p:grpSpPr>
        <p:cxnSp>
          <p:nvCxnSpPr>
            <p:cNvPr id="18" name="Straight Connector 17"/>
            <p:cNvCxnSpPr>
              <a:endCxn id="22"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Elbow Connector 27"/>
          <p:cNvCxnSpPr>
            <a:stCxn id="22" idx="0"/>
            <a:endCxn id="25" idx="2"/>
          </p:cNvCxnSpPr>
          <p:nvPr/>
        </p:nvCxnSpPr>
        <p:spPr>
          <a:xfrm rot="5400000" flipH="1" flipV="1">
            <a:off x="4845360"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051992" y="3725416"/>
            <a:ext cx="3960440" cy="288032"/>
            <a:chOff x="899592" y="4005064"/>
            <a:chExt cx="3960440" cy="288032"/>
          </a:xfrm>
        </p:grpSpPr>
        <p:cxnSp>
          <p:nvCxnSpPr>
            <p:cNvPr id="18" name="Straight Connector 17"/>
            <p:cNvCxnSpPr>
              <a:endCxn id="22"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5643736"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lstStyle/>
          <a:p>
            <a:r>
              <a:rPr lang="en-US" dirty="0" smtClean="0"/>
              <a:t>…then does some dev</a:t>
            </a:r>
            <a:endParaRPr lang="en-US" dirty="0"/>
          </a:p>
        </p:txBody>
      </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Elbow Connector 27"/>
          <p:cNvCxnSpPr>
            <a:stCxn id="22" idx="0"/>
            <a:endCxn id="25" idx="2"/>
          </p:cNvCxnSpPr>
          <p:nvPr/>
        </p:nvCxnSpPr>
        <p:spPr>
          <a:xfrm rot="5400000" flipH="1" flipV="1">
            <a:off x="4845360"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4868416"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5652120"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051992" y="3725416"/>
            <a:ext cx="6184304" cy="288032"/>
            <a:chOff x="899592" y="4005064"/>
            <a:chExt cx="6184304" cy="288032"/>
          </a:xfrm>
        </p:grpSpPr>
        <p:cxnSp>
          <p:nvCxnSpPr>
            <p:cNvPr id="18" name="Straight Connector 17"/>
            <p:cNvCxnSpPr/>
            <p:nvPr/>
          </p:nvCxnSpPr>
          <p:spPr>
            <a:xfrm>
              <a:off x="2123728" y="4149080"/>
              <a:ext cx="496016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5643736"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lstStyle/>
          <a:p>
            <a:r>
              <a:rPr lang="en-US" dirty="0" smtClean="0"/>
              <a:t>…and releases the </a:t>
            </a:r>
            <a:r>
              <a:rPr lang="en-US" dirty="0" err="1" smtClean="0"/>
              <a:t>sev</a:t>
            </a:r>
            <a:r>
              <a:rPr lang="en-US" dirty="0" smtClean="0"/>
              <a:t>. 1 fix first </a:t>
            </a:r>
            <a:endParaRPr lang="en-US" dirty="0"/>
          </a:p>
        </p:txBody>
      </p:sp>
      <p:sp>
        <p:nvSpPr>
          <p:cNvPr id="27" name="Oval 26"/>
          <p:cNvSpPr/>
          <p:nvPr/>
        </p:nvSpPr>
        <p:spPr>
          <a:xfrm>
            <a:off x="7092280"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9" name="Elbow Connector 27"/>
          <p:cNvCxnSpPr>
            <a:stCxn id="26" idx="6"/>
            <a:endCxn id="27" idx="0"/>
          </p:cNvCxnSpPr>
          <p:nvPr/>
        </p:nvCxnSpPr>
        <p:spPr>
          <a:xfrm>
            <a:off x="6723856" y="2903984"/>
            <a:ext cx="512440" cy="813048"/>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27" idx="4"/>
            <a:endCxn id="33" idx="0"/>
          </p:cNvCxnSpPr>
          <p:nvPr/>
        </p:nvCxnSpPr>
        <p:spPr>
          <a:xfrm>
            <a:off x="4504184" y="4005064"/>
            <a:ext cx="0" cy="648072"/>
          </a:xfrm>
          <a:prstGeom prst="straightConnector1">
            <a:avLst/>
          </a:prstGeom>
          <a:ln w="7620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0"/>
            <a:endCxn id="25" idx="2"/>
          </p:cNvCxnSpPr>
          <p:nvPr/>
        </p:nvCxnSpPr>
        <p:spPr>
          <a:xfrm rot="5400000" flipH="1" flipV="1">
            <a:off x="2113248"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2136304"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2920008"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143000" y="3725416"/>
            <a:ext cx="3361184" cy="288032"/>
            <a:chOff x="3722712" y="4005064"/>
            <a:chExt cx="3361184" cy="288032"/>
          </a:xfrm>
        </p:grpSpPr>
        <p:cxnSp>
          <p:nvCxnSpPr>
            <p:cNvPr id="18" name="Straight Connector 17"/>
            <p:cNvCxnSpPr/>
            <p:nvPr/>
          </p:nvCxnSpPr>
          <p:spPr>
            <a:xfrm>
              <a:off x="4408512" y="4149080"/>
              <a:ext cx="2675384"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2271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6" name="Group 18"/>
          <p:cNvGrpSpPr/>
          <p:nvPr/>
        </p:nvGrpSpPr>
        <p:grpSpPr>
          <a:xfrm>
            <a:off x="2911624"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lstStyle/>
          <a:p>
            <a:r>
              <a:rPr lang="en-US" dirty="0" smtClean="0"/>
              <a:t>…and Factory pulls those changes in.</a:t>
            </a:r>
            <a:endParaRPr lang="en-US" dirty="0"/>
          </a:p>
        </p:txBody>
      </p:sp>
      <p:sp>
        <p:nvSpPr>
          <p:cNvPr id="27" name="Oval 26"/>
          <p:cNvSpPr/>
          <p:nvPr/>
        </p:nvSpPr>
        <p:spPr>
          <a:xfrm>
            <a:off x="4360168"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7" name="Group 18"/>
          <p:cNvGrpSpPr/>
          <p:nvPr/>
        </p:nvGrpSpPr>
        <p:grpSpPr>
          <a:xfrm>
            <a:off x="4000128" y="4653136"/>
            <a:ext cx="648072" cy="288032"/>
            <a:chOff x="2411760" y="4005064"/>
            <a:chExt cx="648072" cy="288032"/>
          </a:xfrm>
        </p:grpSpPr>
        <p:cxnSp>
          <p:nvCxnSpPr>
            <p:cNvPr id="32" name="Straight Connector 31"/>
            <p:cNvCxnSpPr/>
            <p:nvPr/>
          </p:nvCxnSpPr>
          <p:spPr>
            <a:xfrm>
              <a:off x="2411760" y="4149080"/>
              <a:ext cx="504056"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29" name="Elbow Connector 27"/>
          <p:cNvCxnSpPr>
            <a:stCxn id="26" idx="6"/>
            <a:endCxn id="27" idx="0"/>
          </p:cNvCxnSpPr>
          <p:nvPr/>
        </p:nvCxnSpPr>
        <p:spPr>
          <a:xfrm>
            <a:off x="3991744" y="2903984"/>
            <a:ext cx="512440" cy="813048"/>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27" idx="4"/>
            <a:endCxn id="33" idx="0"/>
          </p:cNvCxnSpPr>
          <p:nvPr/>
        </p:nvCxnSpPr>
        <p:spPr>
          <a:xfrm>
            <a:off x="4504184" y="4005064"/>
            <a:ext cx="0" cy="648072"/>
          </a:xfrm>
          <a:prstGeom prst="straightConnector1">
            <a:avLst/>
          </a:prstGeom>
          <a:ln w="7620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0"/>
            <a:endCxn id="25" idx="2"/>
          </p:cNvCxnSpPr>
          <p:nvPr/>
        </p:nvCxnSpPr>
        <p:spPr>
          <a:xfrm rot="5400000" flipH="1" flipV="1">
            <a:off x="2113248"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2136304"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2920008"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143000" y="3725416"/>
            <a:ext cx="3361184" cy="288032"/>
            <a:chOff x="3722712" y="4005064"/>
            <a:chExt cx="3361184" cy="288032"/>
          </a:xfrm>
        </p:grpSpPr>
        <p:cxnSp>
          <p:nvCxnSpPr>
            <p:cNvPr id="18" name="Straight Connector 17"/>
            <p:cNvCxnSpPr/>
            <p:nvPr/>
          </p:nvCxnSpPr>
          <p:spPr>
            <a:xfrm>
              <a:off x="4408512" y="4149080"/>
              <a:ext cx="2675384"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2271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4" name="Group 18"/>
          <p:cNvGrpSpPr/>
          <p:nvPr/>
        </p:nvGrpSpPr>
        <p:grpSpPr>
          <a:xfrm>
            <a:off x="2911624"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lstStyle/>
          <a:p>
            <a:r>
              <a:rPr lang="en-US" dirty="0" smtClean="0"/>
              <a:t>…and Factory pulls those changes in.</a:t>
            </a:r>
            <a:endParaRPr lang="en-US" dirty="0"/>
          </a:p>
        </p:txBody>
      </p:sp>
      <p:sp>
        <p:nvSpPr>
          <p:cNvPr id="27" name="Oval 26"/>
          <p:cNvSpPr/>
          <p:nvPr/>
        </p:nvSpPr>
        <p:spPr>
          <a:xfrm>
            <a:off x="4360168"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6" name="Group 18"/>
          <p:cNvGrpSpPr/>
          <p:nvPr/>
        </p:nvGrpSpPr>
        <p:grpSpPr>
          <a:xfrm>
            <a:off x="4000128" y="4653136"/>
            <a:ext cx="648072" cy="288032"/>
            <a:chOff x="2411760" y="4005064"/>
            <a:chExt cx="648072" cy="288032"/>
          </a:xfrm>
        </p:grpSpPr>
        <p:cxnSp>
          <p:nvCxnSpPr>
            <p:cNvPr id="32" name="Straight Connector 31"/>
            <p:cNvCxnSpPr/>
            <p:nvPr/>
          </p:nvCxnSpPr>
          <p:spPr>
            <a:xfrm>
              <a:off x="2411760" y="4149080"/>
              <a:ext cx="504056"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29" name="Elbow Connector 27"/>
          <p:cNvCxnSpPr>
            <a:stCxn id="26" idx="6"/>
            <a:endCxn id="27" idx="0"/>
          </p:cNvCxnSpPr>
          <p:nvPr/>
        </p:nvCxnSpPr>
        <p:spPr>
          <a:xfrm>
            <a:off x="3991744" y="2903984"/>
            <a:ext cx="512440" cy="813048"/>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27" idx="4"/>
            <a:endCxn id="33" idx="0"/>
          </p:cNvCxnSpPr>
          <p:nvPr/>
        </p:nvCxnSpPr>
        <p:spPr>
          <a:xfrm>
            <a:off x="4504184" y="4005064"/>
            <a:ext cx="0" cy="648072"/>
          </a:xfrm>
          <a:prstGeom prst="straightConnector1">
            <a:avLst/>
          </a:prstGeom>
          <a:ln w="7620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0"/>
            <a:endCxn id="25" idx="2"/>
          </p:cNvCxnSpPr>
          <p:nvPr/>
        </p:nvCxnSpPr>
        <p:spPr>
          <a:xfrm rot="5400000" flipH="1" flipV="1">
            <a:off x="2113248"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2136304"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2920008"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143000" y="3725416"/>
            <a:ext cx="3361184" cy="288032"/>
            <a:chOff x="3722712" y="4005064"/>
            <a:chExt cx="3361184" cy="288032"/>
          </a:xfrm>
        </p:grpSpPr>
        <p:cxnSp>
          <p:nvCxnSpPr>
            <p:cNvPr id="18" name="Straight Connector 17"/>
            <p:cNvCxnSpPr/>
            <p:nvPr/>
          </p:nvCxnSpPr>
          <p:spPr>
            <a:xfrm>
              <a:off x="4408512" y="4149080"/>
              <a:ext cx="2675384"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2271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4" name="Group 18"/>
          <p:cNvGrpSpPr/>
          <p:nvPr/>
        </p:nvGrpSpPr>
        <p:grpSpPr>
          <a:xfrm>
            <a:off x="2911624"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lstStyle/>
          <a:p>
            <a:r>
              <a:rPr lang="en-US" dirty="0" smtClean="0"/>
              <a:t>They do some more dev</a:t>
            </a:r>
            <a:endParaRPr lang="en-US" dirty="0"/>
          </a:p>
        </p:txBody>
      </p:sp>
      <p:sp>
        <p:nvSpPr>
          <p:cNvPr id="27" name="Oval 26"/>
          <p:cNvSpPr/>
          <p:nvPr/>
        </p:nvSpPr>
        <p:spPr>
          <a:xfrm>
            <a:off x="4360168"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6" name="Group 18"/>
          <p:cNvGrpSpPr/>
          <p:nvPr/>
        </p:nvGrpSpPr>
        <p:grpSpPr>
          <a:xfrm>
            <a:off x="4000128" y="4653136"/>
            <a:ext cx="648072" cy="288032"/>
            <a:chOff x="2411760" y="4005064"/>
            <a:chExt cx="648072" cy="288032"/>
          </a:xfrm>
        </p:grpSpPr>
        <p:cxnSp>
          <p:nvCxnSpPr>
            <p:cNvPr id="32" name="Straight Connector 31"/>
            <p:cNvCxnSpPr/>
            <p:nvPr/>
          </p:nvCxnSpPr>
          <p:spPr>
            <a:xfrm>
              <a:off x="2411760" y="4149080"/>
              <a:ext cx="504056"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29" name="Elbow Connector 27"/>
          <p:cNvCxnSpPr>
            <a:stCxn id="26" idx="6"/>
            <a:endCxn id="27" idx="0"/>
          </p:cNvCxnSpPr>
          <p:nvPr/>
        </p:nvCxnSpPr>
        <p:spPr>
          <a:xfrm>
            <a:off x="3991744" y="2903984"/>
            <a:ext cx="512440" cy="813048"/>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1" name="Group 18"/>
          <p:cNvGrpSpPr/>
          <p:nvPr/>
        </p:nvGrpSpPr>
        <p:grpSpPr>
          <a:xfrm>
            <a:off x="4685928" y="4648200"/>
            <a:ext cx="648072" cy="288032"/>
            <a:chOff x="2411760" y="4005064"/>
            <a:chExt cx="648072" cy="288032"/>
          </a:xfrm>
        </p:grpSpPr>
        <p:cxnSp>
          <p:nvCxnSpPr>
            <p:cNvPr id="34" name="Straight Connector 33"/>
            <p:cNvCxnSpPr/>
            <p:nvPr/>
          </p:nvCxnSpPr>
          <p:spPr>
            <a:xfrm>
              <a:off x="2411760" y="4149080"/>
              <a:ext cx="504056"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3"/>
          <p:cNvSpPr>
            <a:spLocks noGrp="1"/>
          </p:cNvSpPr>
          <p:nvPr>
            <p:ph type="body" sz="quarter" idx="4294967295"/>
          </p:nvPr>
        </p:nvSpPr>
        <p:spPr>
          <a:xfrm>
            <a:off x="584688" y="1558723"/>
            <a:ext cx="7977092" cy="4533847"/>
          </a:xfrm>
          <a:prstGeom prst="rect">
            <a:avLst/>
          </a:prstGeom>
        </p:spPr>
        <p:txBody>
          <a:bodyPr anchor="b"/>
          <a:lstStyle/>
          <a:p>
            <a:pPr marL="341313" indent="0">
              <a:lnSpc>
                <a:spcPct val="130000"/>
              </a:lnSpc>
              <a:buClr>
                <a:schemeClr val="accent2"/>
              </a:buClr>
              <a:buSzPct val="80000"/>
              <a:buNone/>
            </a:pPr>
            <a:r>
              <a:rPr lang="en-US" sz="1400" dirty="0" smtClean="0">
                <a:latin typeface="Frutiger Next Pro Light" pitchFamily="34" charset="0"/>
                <a:cs typeface="Frutiger Next Pro Light"/>
              </a:rPr>
              <a:t>It is important to have the right regression testing strategy in place to make sure merges are successful. </a:t>
            </a:r>
          </a:p>
          <a:p>
            <a:pPr marL="341313" indent="0">
              <a:lnSpc>
                <a:spcPct val="130000"/>
              </a:lnSpc>
              <a:buClr>
                <a:schemeClr val="accent2"/>
              </a:buClr>
              <a:buSzPct val="80000"/>
              <a:buNone/>
            </a:pPr>
            <a:endParaRPr lang="en-US" sz="1400" dirty="0" smtClean="0">
              <a:latin typeface="Frutiger Next Pro Light" pitchFamily="34" charset="0"/>
              <a:cs typeface="Frutiger Next Pro Light"/>
            </a:endParaRPr>
          </a:p>
          <a:p>
            <a:pPr marL="341313" indent="0">
              <a:lnSpc>
                <a:spcPct val="130000"/>
              </a:lnSpc>
              <a:buClr>
                <a:schemeClr val="accent2"/>
              </a:buClr>
              <a:buSzPct val="80000"/>
              <a:buNone/>
            </a:pPr>
            <a:r>
              <a:rPr lang="en-US" sz="1400" dirty="0" smtClean="0">
                <a:latin typeface="Frutiger Next Pro Light" pitchFamily="34" charset="0"/>
                <a:cs typeface="Frutiger Next Pro Light"/>
              </a:rPr>
              <a:t>Testing could happen at this point, or at the point Support pulled the changes into their branch.</a:t>
            </a:r>
          </a:p>
        </p:txBody>
      </p:sp>
      <p:cxnSp>
        <p:nvCxnSpPr>
          <p:cNvPr id="37" name="Straight Arrow Connector 36"/>
          <p:cNvCxnSpPr>
            <a:stCxn id="27" idx="4"/>
            <a:endCxn id="33" idx="0"/>
          </p:cNvCxnSpPr>
          <p:nvPr/>
        </p:nvCxnSpPr>
        <p:spPr>
          <a:xfrm>
            <a:off x="4504184" y="4005064"/>
            <a:ext cx="0" cy="648072"/>
          </a:xfrm>
          <a:prstGeom prst="straightConnector1">
            <a:avLst/>
          </a:prstGeom>
          <a:ln w="76200">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0"/>
            <a:endCxn id="25" idx="2"/>
          </p:cNvCxnSpPr>
          <p:nvPr/>
        </p:nvCxnSpPr>
        <p:spPr>
          <a:xfrm rot="5400000" flipH="1" flipV="1">
            <a:off x="2113248" y="2927040"/>
            <a:ext cx="821432" cy="775320"/>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cxnSp>
        <p:nvCxnSpPr>
          <p:cNvPr id="12" name="Elbow Connector 27"/>
          <p:cNvCxnSpPr>
            <a:stCxn id="22" idx="4"/>
            <a:endCxn id="15" idx="2"/>
          </p:cNvCxnSpPr>
          <p:nvPr/>
        </p:nvCxnSpPr>
        <p:spPr>
          <a:xfrm rot="16200000" flipH="1">
            <a:off x="2136304" y="4013448"/>
            <a:ext cx="783704" cy="78370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 name="Group 18"/>
          <p:cNvGrpSpPr/>
          <p:nvPr/>
        </p:nvGrpSpPr>
        <p:grpSpPr>
          <a:xfrm>
            <a:off x="2920008" y="4653136"/>
            <a:ext cx="1080120" cy="288032"/>
            <a:chOff x="2771800" y="4005064"/>
            <a:chExt cx="1080120" cy="288032"/>
          </a:xfrm>
        </p:grpSpPr>
        <p:cxnSp>
          <p:nvCxnSpPr>
            <p:cNvPr id="14" name="Straight Connector 13"/>
            <p:cNvCxnSpPr>
              <a:stCxn id="15" idx="6"/>
              <a:endCxn id="16" idx="6"/>
            </p:cNvCxnSpPr>
            <p:nvPr/>
          </p:nvCxnSpPr>
          <p:spPr>
            <a:xfrm>
              <a:off x="3059832" y="4149080"/>
              <a:ext cx="792088"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Oval 15"/>
            <p:cNvSpPr/>
            <p:nvPr/>
          </p:nvSpPr>
          <p:spPr>
            <a:xfrm>
              <a:off x="3563888"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 name="Group 18"/>
          <p:cNvGrpSpPr/>
          <p:nvPr/>
        </p:nvGrpSpPr>
        <p:grpSpPr>
          <a:xfrm>
            <a:off x="1143000" y="3725416"/>
            <a:ext cx="4648200" cy="288032"/>
            <a:chOff x="3722712" y="4005064"/>
            <a:chExt cx="4648200" cy="288032"/>
          </a:xfrm>
        </p:grpSpPr>
        <p:cxnSp>
          <p:nvCxnSpPr>
            <p:cNvPr id="18" name="Straight Connector 17"/>
            <p:cNvCxnSpPr/>
            <p:nvPr/>
          </p:nvCxnSpPr>
          <p:spPr>
            <a:xfrm>
              <a:off x="4408512" y="4149080"/>
              <a:ext cx="3962400"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2271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4" name="Group 18"/>
          <p:cNvGrpSpPr/>
          <p:nvPr/>
        </p:nvGrpSpPr>
        <p:grpSpPr>
          <a:xfrm>
            <a:off x="2911624" y="2759968"/>
            <a:ext cx="1080120" cy="288032"/>
            <a:chOff x="2771800" y="4005064"/>
            <a:chExt cx="1080120" cy="288032"/>
          </a:xfrm>
        </p:grpSpPr>
        <p:cxnSp>
          <p:nvCxnSpPr>
            <p:cNvPr id="24" name="Straight Connector 23"/>
            <p:cNvCxnSpPr>
              <a:stCxn id="25" idx="6"/>
              <a:endCxn id="26" idx="6"/>
            </p:cNvCxnSpPr>
            <p:nvPr/>
          </p:nvCxnSpPr>
          <p:spPr>
            <a:xfrm>
              <a:off x="3059832" y="4149080"/>
              <a:ext cx="792088"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771800"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Oval 25"/>
            <p:cNvSpPr/>
            <p:nvPr/>
          </p:nvSpPr>
          <p:spPr>
            <a:xfrm>
              <a:off x="3563888" y="4005064"/>
              <a:ext cx="288032" cy="288032"/>
            </a:xfrm>
            <a:prstGeom prst="ellipse">
              <a:avLst/>
            </a:prstGeom>
            <a:solidFill>
              <a:schemeClr val="bg1"/>
            </a:solidFill>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0" name="Title 1"/>
          <p:cNvSpPr>
            <a:spLocks noGrp="1"/>
          </p:cNvSpPr>
          <p:nvPr>
            <p:ph type="title"/>
          </p:nvPr>
        </p:nvSpPr>
        <p:spPr>
          <a:xfrm>
            <a:off x="582220" y="141679"/>
            <a:ext cx="7979560" cy="1143000"/>
          </a:xfrm>
          <a:prstGeom prst="rect">
            <a:avLst/>
          </a:prstGeom>
        </p:spPr>
        <p:txBody>
          <a:bodyPr>
            <a:normAutofit fontScale="90000"/>
          </a:bodyPr>
          <a:lstStyle/>
          <a:p>
            <a:r>
              <a:rPr lang="en-US" dirty="0" smtClean="0"/>
              <a:t>…and merge in the combined changes</a:t>
            </a:r>
            <a:endParaRPr lang="en-US" dirty="0"/>
          </a:p>
        </p:txBody>
      </p:sp>
      <p:sp>
        <p:nvSpPr>
          <p:cNvPr id="27" name="Oval 26"/>
          <p:cNvSpPr/>
          <p:nvPr/>
        </p:nvSpPr>
        <p:spPr>
          <a:xfrm>
            <a:off x="4360168" y="3717032"/>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6" name="Group 18"/>
          <p:cNvGrpSpPr/>
          <p:nvPr/>
        </p:nvGrpSpPr>
        <p:grpSpPr>
          <a:xfrm>
            <a:off x="4000128" y="4653136"/>
            <a:ext cx="648072" cy="288032"/>
            <a:chOff x="2411760" y="4005064"/>
            <a:chExt cx="648072" cy="288032"/>
          </a:xfrm>
        </p:grpSpPr>
        <p:cxnSp>
          <p:nvCxnSpPr>
            <p:cNvPr id="32" name="Straight Connector 31"/>
            <p:cNvCxnSpPr/>
            <p:nvPr/>
          </p:nvCxnSpPr>
          <p:spPr>
            <a:xfrm>
              <a:off x="2411760" y="4149080"/>
              <a:ext cx="504056"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29" name="Elbow Connector 27"/>
          <p:cNvCxnSpPr>
            <a:stCxn id="26" idx="6"/>
            <a:endCxn id="27" idx="0"/>
          </p:cNvCxnSpPr>
          <p:nvPr/>
        </p:nvCxnSpPr>
        <p:spPr>
          <a:xfrm>
            <a:off x="3991744" y="2903984"/>
            <a:ext cx="512440" cy="813048"/>
          </a:xfrm>
          <a:prstGeom prst="bentConnector2">
            <a:avLst/>
          </a:prstGeom>
          <a:ln w="7620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Group 18"/>
          <p:cNvGrpSpPr/>
          <p:nvPr/>
        </p:nvGrpSpPr>
        <p:grpSpPr>
          <a:xfrm>
            <a:off x="4685928" y="4648200"/>
            <a:ext cx="648072" cy="288032"/>
            <a:chOff x="2411760" y="4005064"/>
            <a:chExt cx="648072" cy="288032"/>
          </a:xfrm>
        </p:grpSpPr>
        <p:cxnSp>
          <p:nvCxnSpPr>
            <p:cNvPr id="34" name="Straight Connector 33"/>
            <p:cNvCxnSpPr/>
            <p:nvPr/>
          </p:nvCxnSpPr>
          <p:spPr>
            <a:xfrm>
              <a:off x="2411760" y="4149080"/>
              <a:ext cx="504056"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771800" y="4005064"/>
              <a:ext cx="288032" cy="288032"/>
            </a:xfrm>
            <a:prstGeom prst="ellipse">
              <a:avLst/>
            </a:prstGeom>
            <a:solidFill>
              <a:schemeClr val="bg1"/>
            </a:solidFill>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1" name="Oval 30"/>
          <p:cNvSpPr/>
          <p:nvPr/>
        </p:nvSpPr>
        <p:spPr>
          <a:xfrm>
            <a:off x="5791200" y="3733800"/>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8" name="Elbow Connector 27"/>
          <p:cNvCxnSpPr>
            <a:stCxn id="35" idx="6"/>
            <a:endCxn id="31" idx="4"/>
          </p:cNvCxnSpPr>
          <p:nvPr/>
        </p:nvCxnSpPr>
        <p:spPr>
          <a:xfrm flipV="1">
            <a:off x="5334000" y="4021832"/>
            <a:ext cx="601216" cy="770384"/>
          </a:xfrm>
          <a:prstGeom prst="bentConnector2">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841990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A Single Source of Truth</a:t>
            </a:r>
            <a:endParaRPr lang="en-US" dirty="0"/>
          </a:p>
        </p:txBody>
      </p:sp>
      <p:grpSp>
        <p:nvGrpSpPr>
          <p:cNvPr id="6" name="Group 5"/>
          <p:cNvGrpSpPr/>
          <p:nvPr/>
        </p:nvGrpSpPr>
        <p:grpSpPr>
          <a:xfrm>
            <a:off x="2987824" y="692696"/>
            <a:ext cx="3168352" cy="4708981"/>
            <a:chOff x="2987824" y="980728"/>
            <a:chExt cx="3168352" cy="4708981"/>
          </a:xfrm>
        </p:grpSpPr>
        <p:sp>
          <p:nvSpPr>
            <p:cNvPr id="7" name="TextBox 6"/>
            <p:cNvSpPr txBox="1"/>
            <p:nvPr/>
          </p:nvSpPr>
          <p:spPr>
            <a:xfrm>
              <a:off x="3923928" y="980728"/>
              <a:ext cx="1512168" cy="4708981"/>
            </a:xfrm>
            <a:prstGeom prst="rect">
              <a:avLst/>
            </a:prstGeom>
            <a:noFill/>
          </p:spPr>
          <p:txBody>
            <a:bodyPr wrap="square" rtlCol="0">
              <a:spAutoFit/>
            </a:bodyPr>
            <a:lstStyle/>
            <a:p>
              <a:r>
                <a:rPr lang="en-GB" sz="30000" dirty="0" smtClean="0">
                  <a:latin typeface="Haettenschweiler" pitchFamily="34" charset="0"/>
                  <a:ea typeface="SimHei" pitchFamily="49" charset="-122"/>
                  <a:cs typeface="Utsaah" pitchFamily="34" charset="0"/>
                </a:rPr>
                <a:t>1</a:t>
              </a:r>
              <a:endParaRPr lang="en-GB" sz="30000" dirty="0">
                <a:latin typeface="Haettenschweiler" pitchFamily="34" charset="0"/>
                <a:ea typeface="SimHei" pitchFamily="49" charset="-122"/>
                <a:cs typeface="Utsaah" pitchFamily="34" charset="0"/>
              </a:endParaRPr>
            </a:p>
          </p:txBody>
        </p:sp>
        <p:sp>
          <p:nvSpPr>
            <p:cNvPr id="8" name="Curved Up Ribbon 7"/>
            <p:cNvSpPr/>
            <p:nvPr/>
          </p:nvSpPr>
          <p:spPr>
            <a:xfrm>
              <a:off x="2987824" y="3645024"/>
              <a:ext cx="3168352" cy="1368152"/>
            </a:xfrm>
            <a:prstGeom prst="ellipseRibbon2">
              <a:avLst>
                <a:gd name="adj1" fmla="val 45860"/>
                <a:gd name="adj2" fmla="val 60871"/>
                <a:gd name="adj3" fmla="val 23674"/>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9" name="TextBox 8"/>
            <p:cNvSpPr txBox="1"/>
            <p:nvPr/>
          </p:nvSpPr>
          <p:spPr>
            <a:xfrm>
              <a:off x="3779912" y="3645024"/>
              <a:ext cx="1584176"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r>
                <a:rPr lang="en-GB" sz="2800" dirty="0" smtClean="0">
                  <a:solidFill>
                    <a:schemeClr val="lt1"/>
                  </a:solidFill>
                  <a:latin typeface="Frutiger Next Pro Medium"/>
                </a:rPr>
                <a:t>TRUTH</a:t>
              </a:r>
              <a:endParaRPr lang="en-GB" sz="2800" dirty="0">
                <a:solidFill>
                  <a:schemeClr val="lt1"/>
                </a:solidFill>
                <a:latin typeface="Frutiger Next Pro Medium"/>
              </a:endParaRPr>
            </a:p>
          </p:txBody>
        </p:sp>
      </p:grpSp>
      <p:sp>
        <p:nvSpPr>
          <p:cNvPr id="13" name="TextBox 12"/>
          <p:cNvSpPr txBox="1"/>
          <p:nvPr/>
        </p:nvSpPr>
        <p:spPr>
          <a:xfrm>
            <a:off x="611560" y="1844824"/>
            <a:ext cx="2880320" cy="1296144"/>
          </a:xfrm>
          <a:prstGeom prst="rect">
            <a:avLst/>
          </a:prstGeom>
          <a:solidFill>
            <a:schemeClr val="accent2"/>
          </a:solidFill>
          <a:ln w="19050">
            <a:solidFill>
              <a:schemeClr val="accent2"/>
            </a:solidFill>
          </a:ln>
        </p:spPr>
        <p:txBody>
          <a:bodyPr wrap="square" rtlCol="0" anchor="ctr">
            <a:noAutofit/>
          </a:bodyPr>
          <a:lstStyle/>
          <a:p>
            <a:pPr algn="ctr"/>
            <a:r>
              <a:rPr lang="en-GB" dirty="0">
                <a:solidFill>
                  <a:schemeClr val="bg1"/>
                </a:solidFill>
                <a:latin typeface="Frutiger Next Pro Light" pitchFamily="34" charset="0"/>
              </a:rPr>
              <a:t>Developers work from a common codebase and </a:t>
            </a:r>
            <a:r>
              <a:rPr lang="en-GB" dirty="0" smtClean="0">
                <a:solidFill>
                  <a:schemeClr val="bg1"/>
                </a:solidFill>
                <a:latin typeface="Frutiger Next Pro Light" pitchFamily="34" charset="0"/>
              </a:rPr>
              <a:t>branch/merge </a:t>
            </a:r>
            <a:r>
              <a:rPr lang="en-GB" dirty="0">
                <a:solidFill>
                  <a:schemeClr val="bg1"/>
                </a:solidFill>
                <a:latin typeface="Frutiger Next Pro Light" pitchFamily="34" charset="0"/>
              </a:rPr>
              <a:t>as required</a:t>
            </a:r>
          </a:p>
        </p:txBody>
      </p:sp>
      <p:sp>
        <p:nvSpPr>
          <p:cNvPr id="14" name="TextBox 13"/>
          <p:cNvSpPr txBox="1"/>
          <p:nvPr/>
        </p:nvSpPr>
        <p:spPr>
          <a:xfrm>
            <a:off x="5580112" y="1844824"/>
            <a:ext cx="2880320" cy="1296144"/>
          </a:xfrm>
          <a:prstGeom prst="rect">
            <a:avLst/>
          </a:prstGeom>
          <a:solidFill>
            <a:schemeClr val="accent2"/>
          </a:solidFill>
          <a:ln w="19050">
            <a:solidFill>
              <a:schemeClr val="accent2"/>
            </a:solidFill>
          </a:ln>
        </p:spPr>
        <p:txBody>
          <a:bodyPr wrap="square" rtlCol="0" anchor="ctr">
            <a:noAutofit/>
          </a:bodyPr>
          <a:lstStyle/>
          <a:p>
            <a:pPr algn="ctr"/>
            <a:r>
              <a:rPr lang="en-GB" dirty="0" smtClean="0">
                <a:solidFill>
                  <a:schemeClr val="bg1"/>
                </a:solidFill>
                <a:latin typeface="Frutiger Next Pro Light" pitchFamily="34" charset="0"/>
              </a:rPr>
              <a:t>Developers work from a sandbox that reflects production at the point they start  developing*</a:t>
            </a:r>
            <a:endParaRPr lang="en-GB" dirty="0">
              <a:solidFill>
                <a:schemeClr val="bg1"/>
              </a:solidFill>
              <a:latin typeface="Frutiger Next Pro Light" pitchFamily="34" charset="0"/>
            </a:endParaRPr>
          </a:p>
        </p:txBody>
      </p:sp>
      <p:sp>
        <p:nvSpPr>
          <p:cNvPr id="15" name="TextBox 14"/>
          <p:cNvSpPr txBox="1"/>
          <p:nvPr/>
        </p:nvSpPr>
        <p:spPr>
          <a:xfrm>
            <a:off x="611560" y="4941168"/>
            <a:ext cx="2880320" cy="1296144"/>
          </a:xfrm>
          <a:prstGeom prst="rect">
            <a:avLst/>
          </a:prstGeom>
          <a:solidFill>
            <a:schemeClr val="accent2"/>
          </a:solidFill>
          <a:ln w="19050">
            <a:solidFill>
              <a:schemeClr val="accent2"/>
            </a:solidFill>
          </a:ln>
        </p:spPr>
        <p:txBody>
          <a:bodyPr wrap="square" rtlCol="0" anchor="ctr">
            <a:noAutofit/>
          </a:bodyPr>
          <a:lstStyle/>
          <a:p>
            <a:pPr algn="ctr"/>
            <a:r>
              <a:rPr lang="en-GB" dirty="0" smtClean="0">
                <a:solidFill>
                  <a:schemeClr val="bg1"/>
                </a:solidFill>
                <a:latin typeface="Frutiger Next Pro Light" pitchFamily="34" charset="0"/>
              </a:rPr>
              <a:t>Developers are responsible for ensuring stability &amp; integrity of the common codebase</a:t>
            </a:r>
          </a:p>
        </p:txBody>
      </p:sp>
      <p:sp>
        <p:nvSpPr>
          <p:cNvPr id="16" name="TextBox 15"/>
          <p:cNvSpPr txBox="1"/>
          <p:nvPr/>
        </p:nvSpPr>
        <p:spPr>
          <a:xfrm>
            <a:off x="5580112" y="4941168"/>
            <a:ext cx="2880320" cy="1296144"/>
          </a:xfrm>
          <a:prstGeom prst="rect">
            <a:avLst/>
          </a:prstGeom>
          <a:solidFill>
            <a:schemeClr val="accent2"/>
          </a:solidFill>
          <a:ln w="19050">
            <a:solidFill>
              <a:schemeClr val="accent2"/>
            </a:solidFill>
          </a:ln>
        </p:spPr>
        <p:txBody>
          <a:bodyPr wrap="square" rtlCol="0" anchor="ctr">
            <a:noAutofit/>
          </a:bodyPr>
          <a:lstStyle/>
          <a:p>
            <a:pPr algn="ctr"/>
            <a:r>
              <a:rPr lang="en-GB" dirty="0" smtClean="0">
                <a:solidFill>
                  <a:schemeClr val="bg1"/>
                </a:solidFill>
                <a:latin typeface="Frutiger Next Pro Light" pitchFamily="34" charset="0"/>
              </a:rPr>
              <a:t>The truth exists in the repository and not the org</a:t>
            </a:r>
          </a:p>
        </p:txBody>
      </p:sp>
      <p:sp>
        <p:nvSpPr>
          <p:cNvPr id="17" name="TextBox 16"/>
          <p:cNvSpPr txBox="1"/>
          <p:nvPr/>
        </p:nvSpPr>
        <p:spPr>
          <a:xfrm>
            <a:off x="611560" y="6381328"/>
            <a:ext cx="6192688" cy="261610"/>
          </a:xfrm>
          <a:prstGeom prst="rect">
            <a:avLst/>
          </a:prstGeom>
          <a:noFill/>
        </p:spPr>
        <p:txBody>
          <a:bodyPr wrap="square" rtlCol="0">
            <a:spAutoFit/>
          </a:bodyPr>
          <a:lstStyle/>
          <a:p>
            <a:r>
              <a:rPr lang="en-GB" sz="1100" dirty="0" smtClean="0">
                <a:latin typeface="Frutiger Next Pro Light" pitchFamily="34" charset="0"/>
              </a:rPr>
              <a:t>*more on this later</a:t>
            </a:r>
            <a:endParaRPr lang="en-GB" sz="1100" dirty="0">
              <a:latin typeface="Frutiger Next Pro Light" pitchFamily="34" charset="0"/>
            </a:endParaRPr>
          </a:p>
        </p:txBody>
      </p:sp>
    </p:spTree>
    <p:extLst>
      <p:ext uri="{BB962C8B-B14F-4D97-AF65-F5344CB8AC3E}">
        <p14:creationId xmlns="" xmlns:p14="http://schemas.microsoft.com/office/powerpoint/2010/main" val="38024590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10"/>
          </p:nvPr>
        </p:nvSpPr>
        <p:spPr/>
        <p:txBody>
          <a:bodyPr/>
          <a:lstStyle/>
          <a:p>
            <a:r>
              <a:rPr lang="en-US" dirty="0" smtClean="0"/>
              <a:t>Some Scenarios.</a:t>
            </a:r>
          </a:p>
          <a:p>
            <a:endParaRPr lang="en-US" dirty="0"/>
          </a:p>
        </p:txBody>
      </p:sp>
    </p:spTree>
    <p:extLst>
      <p:ext uri="{BB962C8B-B14F-4D97-AF65-F5344CB8AC3E}">
        <p14:creationId xmlns="" xmlns:p14="http://schemas.microsoft.com/office/powerpoint/2010/main" val="174328962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Some scenarios</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a:buClr>
                <a:schemeClr val="accent2"/>
              </a:buClr>
            </a:pPr>
            <a:r>
              <a:rPr lang="en-GB" sz="2400" dirty="0" smtClean="0">
                <a:latin typeface="Frutiger Next Pro Light" pitchFamily="34" charset="0"/>
              </a:rPr>
              <a:t>Factory release first, Support release second. No overlap in dev.</a:t>
            </a:r>
          </a:p>
          <a:p>
            <a:pPr>
              <a:buClr>
                <a:schemeClr val="accent2"/>
              </a:buClr>
            </a:pPr>
            <a:endParaRPr lang="en-GB" sz="2400" dirty="0" smtClean="0">
              <a:latin typeface="Frutiger Next Pro Light" pitchFamily="34" charset="0"/>
            </a:endParaRPr>
          </a:p>
          <a:p>
            <a:pPr>
              <a:buClr>
                <a:schemeClr val="accent2"/>
              </a:buClr>
            </a:pPr>
            <a:r>
              <a:rPr lang="en-GB" sz="2400" dirty="0" smtClean="0">
                <a:latin typeface="Frutiger Next Pro Light" pitchFamily="34" charset="0"/>
              </a:rPr>
              <a:t>Factory release first, then support release, with overlap in dev</a:t>
            </a:r>
          </a:p>
          <a:p>
            <a:pPr>
              <a:buClr>
                <a:schemeClr val="accent2"/>
              </a:buClr>
            </a:pPr>
            <a:endParaRPr lang="en-GB" sz="2400" dirty="0" smtClean="0">
              <a:latin typeface="Frutiger Next Pro Light" pitchFamily="34" charset="0"/>
            </a:endParaRPr>
          </a:p>
          <a:p>
            <a:pPr>
              <a:buClr>
                <a:schemeClr val="accent2"/>
              </a:buClr>
            </a:pPr>
            <a:r>
              <a:rPr lang="en-GB" sz="2400" dirty="0" smtClean="0">
                <a:latin typeface="Frutiger Next Pro Light" pitchFamily="34" charset="0"/>
              </a:rPr>
              <a:t>Factory release and Support release in the same Cirrus release</a:t>
            </a:r>
          </a:p>
          <a:p>
            <a:pPr>
              <a:buClr>
                <a:schemeClr val="accent2"/>
              </a:buClr>
            </a:pPr>
            <a:endParaRPr lang="en-GB" sz="2400" dirty="0" smtClean="0">
              <a:latin typeface="Frutiger Next Pro Light" pitchFamily="34" charset="0"/>
            </a:endParaRPr>
          </a:p>
          <a:p>
            <a:pPr>
              <a:buClr>
                <a:schemeClr val="accent2"/>
              </a:buClr>
            </a:pPr>
            <a:r>
              <a:rPr lang="en-GB" sz="2400" dirty="0" smtClean="0">
                <a:latin typeface="Frutiger Next Pro Light" pitchFamily="34" charset="0"/>
              </a:rPr>
              <a:t>Support release a “severity 1” fix after Factory dev has started</a:t>
            </a:r>
          </a:p>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10"/>
          </p:nvPr>
        </p:nvSpPr>
        <p:spPr/>
        <p:txBody>
          <a:bodyPr/>
          <a:lstStyle/>
          <a:p>
            <a:r>
              <a:rPr lang="en-US" dirty="0" smtClean="0"/>
              <a:t>Scenario 1 –</a:t>
            </a:r>
          </a:p>
          <a:p>
            <a:r>
              <a:rPr lang="en-GB" dirty="0" smtClean="0"/>
              <a:t>Factory release first, Support release second. No overlap in dev.</a:t>
            </a:r>
          </a:p>
          <a:p>
            <a:endParaRPr lang="en-US" dirty="0" smtClean="0"/>
          </a:p>
          <a:p>
            <a:endParaRPr lang="en-US" dirty="0"/>
          </a:p>
        </p:txBody>
      </p:sp>
    </p:spTree>
    <p:extLst>
      <p:ext uri="{BB962C8B-B14F-4D97-AF65-F5344CB8AC3E}">
        <p14:creationId xmlns="" xmlns:p14="http://schemas.microsoft.com/office/powerpoint/2010/main" val="174328962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220" y="141679"/>
            <a:ext cx="7979560" cy="1143000"/>
          </a:xfrm>
          <a:prstGeom prst="rect">
            <a:avLst/>
          </a:prstGeom>
        </p:spPr>
        <p:txBody>
          <a:bodyPr/>
          <a:lstStyle/>
          <a:p>
            <a:r>
              <a:rPr lang="en-US" dirty="0" smtClean="0"/>
              <a:t>Start with the master codebase</a:t>
            </a:r>
            <a:endParaRPr lang="en-US" dirty="0"/>
          </a:p>
        </p:txBody>
      </p:sp>
      <p:sp>
        <p:nvSpPr>
          <p:cNvPr id="4" name="Text Placeholder 3"/>
          <p:cNvSpPr>
            <a:spLocks noGrp="1"/>
          </p:cNvSpPr>
          <p:nvPr>
            <p:ph type="body" sz="quarter" idx="4294967295"/>
          </p:nvPr>
        </p:nvSpPr>
        <p:spPr>
          <a:xfrm>
            <a:off x="584688" y="1558723"/>
            <a:ext cx="7977092" cy="4533847"/>
          </a:xfrm>
          <a:prstGeom prst="rect">
            <a:avLst/>
          </a:prstGeom>
        </p:spPr>
        <p:txBody>
          <a:bodyPr/>
          <a:lstStyle/>
          <a:p>
            <a:pPr marL="341313" indent="0">
              <a:lnSpc>
                <a:spcPct val="130000"/>
              </a:lnSpc>
              <a:buClr>
                <a:schemeClr val="accent2"/>
              </a:buClr>
              <a:buSzPct val="80000"/>
              <a:buNone/>
            </a:pPr>
            <a:endParaRPr lang="en-US" sz="2400" dirty="0" smtClean="0">
              <a:latin typeface="Frutiger Next Pro Light" pitchFamily="34" charset="0"/>
              <a:cs typeface="Frutiger Next Pro Light"/>
            </a:endParaRPr>
          </a:p>
        </p:txBody>
      </p:sp>
      <p:sp>
        <p:nvSpPr>
          <p:cNvPr id="5" name="TextBox 4"/>
          <p:cNvSpPr txBox="1"/>
          <p:nvPr/>
        </p:nvSpPr>
        <p:spPr>
          <a:xfrm>
            <a:off x="8710872" y="779926"/>
            <a:ext cx="914400" cy="914400"/>
          </a:xfrm>
          <a:prstGeom prst="rect">
            <a:avLst/>
          </a:prstGeom>
        </p:spPr>
        <p:txBody>
          <a:bodyPr vert="horz" wrap="none" lIns="91440" tIns="45720" rIns="91440" bIns="45720" rtlCol="0" anchor="t">
            <a:noAutofit/>
          </a:bodyPr>
          <a:lstStyle/>
          <a:p>
            <a:pPr algn="l"/>
            <a:endParaRPr lang="en-US" sz="4000" dirty="0" smtClean="0">
              <a:solidFill>
                <a:schemeClr val="tx1">
                  <a:lumMod val="85000"/>
                  <a:lumOff val="15000"/>
                </a:schemeClr>
              </a:solidFill>
              <a:latin typeface="FrutigerBQ-45Light"/>
              <a:cs typeface="FrutigerBQ-45Light"/>
            </a:endParaRPr>
          </a:p>
        </p:txBody>
      </p:sp>
      <p:grpSp>
        <p:nvGrpSpPr>
          <p:cNvPr id="6" name="Group 18"/>
          <p:cNvGrpSpPr/>
          <p:nvPr/>
        </p:nvGrpSpPr>
        <p:grpSpPr>
          <a:xfrm>
            <a:off x="1051992" y="3725416"/>
            <a:ext cx="3960440" cy="288032"/>
            <a:chOff x="899592" y="4005064"/>
            <a:chExt cx="3960440" cy="288032"/>
          </a:xfrm>
        </p:grpSpPr>
        <p:cxnSp>
          <p:nvCxnSpPr>
            <p:cNvPr id="7" name="Straight Connector 6"/>
            <p:cNvCxnSpPr>
              <a:endCxn id="11" idx="2"/>
            </p:cNvCxnSpPr>
            <p:nvPr/>
          </p:nvCxnSpPr>
          <p:spPr>
            <a:xfrm>
              <a:off x="2123728" y="4149080"/>
              <a:ext cx="24482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99592" y="4149080"/>
              <a:ext cx="1224136" cy="0"/>
            </a:xfrm>
            <a:prstGeom prst="line">
              <a:avLst/>
            </a:prstGeom>
            <a:ln w="762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7718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Oval 9"/>
            <p:cNvSpPr/>
            <p:nvPr/>
          </p:nvSpPr>
          <p:spPr>
            <a:xfrm>
              <a:off x="3563888"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Oval 10"/>
            <p:cNvSpPr/>
            <p:nvPr/>
          </p:nvSpPr>
          <p:spPr>
            <a:xfrm>
              <a:off x="4572000" y="4005064"/>
              <a:ext cx="288032" cy="288032"/>
            </a:xfrm>
            <a:prstGeom prst="ellipse">
              <a:avLst/>
            </a:prstGeom>
            <a:solidFill>
              <a:schemeClr val="bg1"/>
            </a:solidFill>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 xmlns:p14="http://schemas.microsoft.com/office/powerpoint/2010/main" val="241641010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Deloitte - custom">
      <a:dk1>
        <a:srgbClr val="000000"/>
      </a:dk1>
      <a:lt1>
        <a:srgbClr val="FFFFFF"/>
      </a:lt1>
      <a:dk2>
        <a:srgbClr val="002776"/>
      </a:dk2>
      <a:lt2>
        <a:srgbClr val="FFFFFF"/>
      </a:lt2>
      <a:accent1>
        <a:srgbClr val="00A1DE"/>
      </a:accent1>
      <a:accent2>
        <a:srgbClr val="92D400"/>
      </a:accent2>
      <a:accent3>
        <a:srgbClr val="72C7E7"/>
      </a:accent3>
      <a:accent4>
        <a:srgbClr val="3C8A2E"/>
      </a:accent4>
      <a:accent5>
        <a:srgbClr val="002776"/>
      </a:accent5>
      <a:accent6>
        <a:srgbClr val="C9DD03"/>
      </a:accent6>
      <a:hlink>
        <a:srgbClr val="00A1DE"/>
      </a:hlink>
      <a:folHlink>
        <a:srgbClr val="72C7E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t">
        <a:noAutofit/>
      </a:bodyPr>
      <a:lstStyle>
        <a:defPPr algn="l">
          <a:defRPr sz="4000" dirty="0" smtClean="0">
            <a:solidFill>
              <a:schemeClr val="tx1">
                <a:lumMod val="85000"/>
                <a:lumOff val="15000"/>
              </a:schemeClr>
            </a:solidFill>
            <a:latin typeface="FrutigerBQ-45Light"/>
            <a:cs typeface="FrutigerBQ-45Light"/>
          </a:defRPr>
        </a:defPPr>
      </a:lstStyle>
    </a:txDef>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1980</TotalTime>
  <Words>590</Words>
  <Application>Microsoft Office PowerPoint</Application>
  <PresentationFormat>On-screen Show (4:3)</PresentationFormat>
  <Paragraphs>84</Paragraphs>
  <Slides>47</Slides>
  <Notes>0</Notes>
  <HiddenSlides>0</HiddenSlides>
  <MMClips>0</MMClips>
  <ScaleCrop>false</ScaleCrop>
  <HeadingPairs>
    <vt:vector size="4" baseType="variant">
      <vt:variant>
        <vt:lpstr>Theme</vt:lpstr>
      </vt:variant>
      <vt:variant>
        <vt:i4>4</vt:i4>
      </vt:variant>
      <vt:variant>
        <vt:lpstr>Slide Titles</vt:lpstr>
      </vt:variant>
      <vt:variant>
        <vt:i4>47</vt:i4>
      </vt:variant>
    </vt:vector>
  </HeadingPairs>
  <TitlesOfParts>
    <vt:vector size="51" baseType="lpstr">
      <vt:lpstr>Title</vt:lpstr>
      <vt:lpstr>Custom Design</vt:lpstr>
      <vt:lpstr>1_Custom Design</vt:lpstr>
      <vt:lpstr>2_Custom Design</vt:lpstr>
      <vt:lpstr>Slide 1</vt:lpstr>
      <vt:lpstr>Slide 2</vt:lpstr>
      <vt:lpstr>Context and Scope</vt:lpstr>
      <vt:lpstr>Slide 4</vt:lpstr>
      <vt:lpstr>A Single Source of Truth</vt:lpstr>
      <vt:lpstr>Slide 6</vt:lpstr>
      <vt:lpstr>Some scenarios</vt:lpstr>
      <vt:lpstr>Slide 8</vt:lpstr>
      <vt:lpstr>Start with the master codebase</vt:lpstr>
      <vt:lpstr>Factory team branches</vt:lpstr>
      <vt:lpstr>…then does some dev</vt:lpstr>
      <vt:lpstr>…and merges back in the end.</vt:lpstr>
      <vt:lpstr>Support team branches from tip</vt:lpstr>
      <vt:lpstr>…then does some dev</vt:lpstr>
      <vt:lpstr>…and merges back in the end</vt:lpstr>
      <vt:lpstr>Slide 16</vt:lpstr>
      <vt:lpstr>Start with the master codebase</vt:lpstr>
      <vt:lpstr>Factory team branches</vt:lpstr>
      <vt:lpstr>…then does some dev.</vt:lpstr>
      <vt:lpstr>But now Support need to dev too</vt:lpstr>
      <vt:lpstr>The Support team branches from the same point as the factory team</vt:lpstr>
      <vt:lpstr>…then does some dev.</vt:lpstr>
      <vt:lpstr>The Factory team merges when done</vt:lpstr>
      <vt:lpstr>…and Support pull those changes in</vt:lpstr>
      <vt:lpstr>They do some more dev</vt:lpstr>
      <vt:lpstr>…and merge in the combined changes</vt:lpstr>
      <vt:lpstr>Slide 27</vt:lpstr>
      <vt:lpstr>Slide 28</vt:lpstr>
      <vt:lpstr>Start with the master codebase</vt:lpstr>
      <vt:lpstr>Factory team branches</vt:lpstr>
      <vt:lpstr>…then does some dev.</vt:lpstr>
      <vt:lpstr>The Support team branches from the same point as the factory team</vt:lpstr>
      <vt:lpstr>…then does some dev.</vt:lpstr>
      <vt:lpstr>Both branches are merged together</vt:lpstr>
      <vt:lpstr>Slide 35</vt:lpstr>
      <vt:lpstr>Start with the master codebase</vt:lpstr>
      <vt:lpstr>Factory team branches</vt:lpstr>
      <vt:lpstr>…then does some dev.</vt:lpstr>
      <vt:lpstr>Oh no! Something’s broken in Prod!</vt:lpstr>
      <vt:lpstr>The Support team branches from the same point as the factory team</vt:lpstr>
      <vt:lpstr>…then does some dev</vt:lpstr>
      <vt:lpstr>…and releases the sev. 1 fix first </vt:lpstr>
      <vt:lpstr>…and Factory pulls those changes in.</vt:lpstr>
      <vt:lpstr>…and Factory pulls those changes in.</vt:lpstr>
      <vt:lpstr>They do some more dev</vt:lpstr>
      <vt:lpstr>…and merge in the combined changes</vt:lpstr>
      <vt:lpstr>Slide 47</vt:lpstr>
    </vt:vector>
  </TitlesOfParts>
  <Company>Deloitte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 de Asis</dc:creator>
  <cp:lastModifiedBy>smatharu</cp:lastModifiedBy>
  <cp:revision>79</cp:revision>
  <dcterms:created xsi:type="dcterms:W3CDTF">2012-04-13T17:59:27Z</dcterms:created>
  <dcterms:modified xsi:type="dcterms:W3CDTF">2015-07-09T10:48:33Z</dcterms:modified>
</cp:coreProperties>
</file>