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embeddings/oleObject1.bin" ContentType="application/vnd.openxmlformats-officedocument.oleObject"/>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tags/tag9.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1"/>
  </p:sldMasterIdLst>
  <p:notesMasterIdLst>
    <p:notesMasterId r:id="rId60"/>
  </p:notesMasterIdLst>
  <p:handoutMasterIdLst>
    <p:handoutMasterId r:id="rId61"/>
  </p:handoutMasterIdLst>
  <p:sldIdLst>
    <p:sldId id="256" r:id="rId2"/>
    <p:sldId id="258" r:id="rId3"/>
    <p:sldId id="259" r:id="rId4"/>
    <p:sldId id="260" r:id="rId5"/>
    <p:sldId id="261" r:id="rId6"/>
    <p:sldId id="262" r:id="rId7"/>
    <p:sldId id="263" r:id="rId8"/>
    <p:sldId id="264" r:id="rId9"/>
    <p:sldId id="265"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Lst>
  <p:sldSz cx="9144000" cy="6858000" type="screen4x3"/>
  <p:notesSz cx="6858000" cy="9144000"/>
  <p:custDataLst>
    <p:tags r:id="rId63"/>
  </p:custDataLst>
  <p:defaultTextStyle>
    <a:defPPr>
      <a:defRPr lang="en-US"/>
    </a:defPPr>
    <a:lvl1pPr algn="l" rtl="0" fontAlgn="base">
      <a:spcBef>
        <a:spcPct val="0"/>
      </a:spcBef>
      <a:spcAft>
        <a:spcPct val="0"/>
      </a:spcAft>
      <a:defRPr kern="1200">
        <a:solidFill>
          <a:schemeClr val="tx1"/>
        </a:solidFill>
        <a:latin typeface="Arial" charset="0"/>
        <a:ea typeface="ヒラギノ角ゴ Pro W3" charset="0"/>
        <a:cs typeface="ヒラギノ角ゴ Pro W3" charset="0"/>
      </a:defRPr>
    </a:lvl1pPr>
    <a:lvl2pPr marL="457200" algn="l" rtl="0" fontAlgn="base">
      <a:spcBef>
        <a:spcPct val="0"/>
      </a:spcBef>
      <a:spcAft>
        <a:spcPct val="0"/>
      </a:spcAft>
      <a:defRPr kern="1200">
        <a:solidFill>
          <a:schemeClr val="tx1"/>
        </a:solidFill>
        <a:latin typeface="Arial" charset="0"/>
        <a:ea typeface="ヒラギノ角ゴ Pro W3" charset="0"/>
        <a:cs typeface="ヒラギノ角ゴ Pro W3" charset="0"/>
      </a:defRPr>
    </a:lvl2pPr>
    <a:lvl3pPr marL="914400" algn="l" rtl="0" fontAlgn="base">
      <a:spcBef>
        <a:spcPct val="0"/>
      </a:spcBef>
      <a:spcAft>
        <a:spcPct val="0"/>
      </a:spcAft>
      <a:defRPr kern="1200">
        <a:solidFill>
          <a:schemeClr val="tx1"/>
        </a:solidFill>
        <a:latin typeface="Arial" charset="0"/>
        <a:ea typeface="ヒラギノ角ゴ Pro W3" charset="0"/>
        <a:cs typeface="ヒラギノ角ゴ Pro W3" charset="0"/>
      </a:defRPr>
    </a:lvl3pPr>
    <a:lvl4pPr marL="1371600" algn="l" rtl="0" fontAlgn="base">
      <a:spcBef>
        <a:spcPct val="0"/>
      </a:spcBef>
      <a:spcAft>
        <a:spcPct val="0"/>
      </a:spcAft>
      <a:defRPr kern="1200">
        <a:solidFill>
          <a:schemeClr val="tx1"/>
        </a:solidFill>
        <a:latin typeface="Arial" charset="0"/>
        <a:ea typeface="ヒラギノ角ゴ Pro W3" charset="0"/>
        <a:cs typeface="ヒラギノ角ゴ Pro W3" charset="0"/>
      </a:defRPr>
    </a:lvl4pPr>
    <a:lvl5pPr marL="1828800" algn="l" rtl="0" fontAlgn="base">
      <a:spcBef>
        <a:spcPct val="0"/>
      </a:spcBef>
      <a:spcAft>
        <a:spcPct val="0"/>
      </a:spcAft>
      <a:defRPr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kern="1200">
        <a:solidFill>
          <a:schemeClr val="tx1"/>
        </a:solidFill>
        <a:latin typeface="Arial" charset="0"/>
        <a:ea typeface="ヒラギノ角ゴ Pro W3" charset="0"/>
        <a:cs typeface="ヒラギノ角ゴ Pro W3"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5AD6FB"/>
    <a:srgbClr val="1589D3"/>
    <a:srgbClr val="003DAA"/>
    <a:srgbClr val="009900"/>
    <a:srgbClr val="DDDDDD"/>
    <a:srgbClr val="C0C0C0"/>
    <a:srgbClr val="CC000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437" autoAdjust="0"/>
  </p:normalViewPr>
  <p:slideViewPr>
    <p:cSldViewPr snapToGrid="0">
      <p:cViewPr varScale="1">
        <p:scale>
          <a:sx n="80" d="100"/>
          <a:sy n="80" d="100"/>
        </p:scale>
        <p:origin x="-1296" y="-240"/>
      </p:cViewPr>
      <p:guideLst>
        <p:guide orient="horz" pos="572"/>
        <p:guide pos="5639"/>
        <p:guide pos="4943"/>
      </p:guideLst>
    </p:cSldViewPr>
  </p:slideViewPr>
  <p:outlineViewPr>
    <p:cViewPr>
      <p:scale>
        <a:sx n="33" d="100"/>
        <a:sy n="33" d="100"/>
      </p:scale>
      <p:origin x="0" y="960"/>
    </p:cViewPr>
  </p:outlineViewPr>
  <p:notesTextViewPr>
    <p:cViewPr>
      <p:scale>
        <a:sx n="100" d="100"/>
        <a:sy n="100" d="100"/>
      </p:scale>
      <p:origin x="0" y="0"/>
    </p:cViewPr>
  </p:notesTextViewPr>
  <p:sorterViewPr>
    <p:cViewPr>
      <p:scale>
        <a:sx n="200" d="100"/>
        <a:sy n="2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gs" Target="tags/tag1.xml"/><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3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0731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0731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0731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D360DF7-5781-B741-AB0E-7A000095877F}" type="slidenum">
              <a:rPr lang="en-US"/>
              <a:pPr>
                <a:defRPr/>
              </a:pPr>
              <a:t>‹#›</a:t>
            </a:fld>
            <a:endParaRPr lang="en-US"/>
          </a:p>
        </p:txBody>
      </p:sp>
    </p:spTree>
    <p:extLst>
      <p:ext uri="{BB962C8B-B14F-4D97-AF65-F5344CB8AC3E}">
        <p14:creationId xmlns:p14="http://schemas.microsoft.com/office/powerpoint/2010/main" val="2125487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607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07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07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607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338E871-B5B1-D14C-8C5B-392C1FDE744C}" type="slidenum">
              <a:rPr lang="en-US"/>
              <a:pPr>
                <a:defRPr/>
              </a:pPr>
              <a:t>‹#›</a:t>
            </a:fld>
            <a:endParaRPr lang="en-US"/>
          </a:p>
        </p:txBody>
      </p:sp>
    </p:spTree>
    <p:extLst>
      <p:ext uri="{BB962C8B-B14F-4D97-AF65-F5344CB8AC3E}">
        <p14:creationId xmlns:p14="http://schemas.microsoft.com/office/powerpoint/2010/main" val="21450059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pitchFamily="-112" charset="0"/>
        <a:ea typeface="ヒラギノ角ゴ Pro W3" charset="-128"/>
        <a:cs typeface="ヒラギノ角ゴ Pro W3" charset="-128"/>
      </a:defRPr>
    </a:lvl3pPr>
    <a:lvl4pPr marL="1371600" algn="l" rtl="0" eaLnBrk="0" fontAlgn="base" hangingPunct="0">
      <a:spcBef>
        <a:spcPct val="30000"/>
      </a:spcBef>
      <a:spcAft>
        <a:spcPct val="0"/>
      </a:spcAft>
      <a:defRPr sz="1200" kern="1200">
        <a:solidFill>
          <a:schemeClr val="tx1"/>
        </a:solidFill>
        <a:latin typeface="Arial" pitchFamily="-112" charset="0"/>
        <a:ea typeface="ヒラギノ角ゴ Pro W3" charset="-128"/>
        <a:cs typeface="ヒラギノ角ゴ Pro W3" charset="0"/>
      </a:defRPr>
    </a:lvl4pPr>
    <a:lvl5pPr marL="1828800" algn="l" rtl="0" eaLnBrk="0" fontAlgn="base" hangingPunct="0">
      <a:spcBef>
        <a:spcPct val="30000"/>
      </a:spcBef>
      <a:spcAft>
        <a:spcPct val="0"/>
      </a:spcAft>
      <a:defRPr sz="1200" kern="1200">
        <a:solidFill>
          <a:schemeClr val="tx1"/>
        </a:solidFill>
        <a:latin typeface="Arial" pitchFamily="-112" charset="0"/>
        <a:ea typeface="ヒラギノ角ゴ Pro W3" charset="-128"/>
        <a:cs typeface="ヒラギノ角ゴ Pro W3"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368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GB">
              <a:latin typeface="Arial"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583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de-DE" u="sng">
              <a:latin typeface="Arial" charset="0"/>
              <a:ea typeface="MS PGothic" charset="0"/>
            </a:endParaRPr>
          </a:p>
        </p:txBody>
      </p:sp>
      <p:sp>
        <p:nvSpPr>
          <p:cNvPr id="583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BE22A26-130A-C74C-AD53-C87EB0E000E0}" type="slidenum">
              <a:rPr lang="en-US" sz="1200">
                <a:solidFill>
                  <a:srgbClr val="000000"/>
                </a:solidFill>
              </a:rPr>
              <a:pPr eaLnBrk="1" hangingPunct="1"/>
              <a:t>14</a:t>
            </a:fld>
            <a:endParaRPr lang="en-US" sz="1200">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604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de-DE">
              <a:latin typeface="Calibri" charset="0"/>
              <a:ea typeface="ＭＳ Ｐゴシック" charset="0"/>
              <a:cs typeface="ＭＳ Ｐゴシック" charset="0"/>
            </a:endParaRPr>
          </a:p>
        </p:txBody>
      </p:sp>
      <p:sp>
        <p:nvSpPr>
          <p:cNvPr id="604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0305181-8800-A741-9C16-D6B4CC04DEF1}" type="slidenum">
              <a:rPr lang="en-US" sz="1200">
                <a:solidFill>
                  <a:srgbClr val="000000"/>
                </a:solidFill>
              </a:rPr>
              <a:pPr eaLnBrk="1" hangingPunct="1"/>
              <a:t>15</a:t>
            </a:fld>
            <a:endParaRPr lang="en-US" sz="1200">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624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de-DE">
              <a:latin typeface="Arial" charset="0"/>
              <a:ea typeface="MS PGothic" charset="0"/>
            </a:endParaRPr>
          </a:p>
        </p:txBody>
      </p:sp>
      <p:sp>
        <p:nvSpPr>
          <p:cNvPr id="624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1503DC6-F3B8-0D44-BEB4-2C90C6DEA352}" type="slidenum">
              <a:rPr lang="en-US" sz="1200"/>
              <a:pPr eaLnBrk="1" hangingPunct="1"/>
              <a:t>16</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645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AU">
              <a:latin typeface="Arial" charset="0"/>
              <a:ea typeface="MS PGothic" charset="0"/>
            </a:endParaRPr>
          </a:p>
        </p:txBody>
      </p:sp>
      <p:sp>
        <p:nvSpPr>
          <p:cNvPr id="645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562474B-F32F-1C4D-BCB3-9C1446E9E515}" type="slidenum">
              <a:rPr lang="en-US" sz="1200"/>
              <a:pPr eaLnBrk="1" hangingPunct="1"/>
              <a:t>17</a:t>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665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AU">
              <a:latin typeface="Arial" charset="0"/>
              <a:ea typeface="MS PGothic" charset="0"/>
            </a:endParaRPr>
          </a:p>
        </p:txBody>
      </p:sp>
      <p:sp>
        <p:nvSpPr>
          <p:cNvPr id="665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3A536F6-813F-5941-AA43-F0DC1B6930C9}" type="slidenum">
              <a:rPr lang="en-US" sz="1200"/>
              <a:pPr eaLnBrk="1" hangingPunct="1"/>
              <a:t>18</a:t>
            </a:fld>
            <a:endParaRPr 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706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de-DE">
              <a:latin typeface="Arial" charset="0"/>
              <a:ea typeface="MS PGothic"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373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de-DE">
              <a:latin typeface="Arial" charset="0"/>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577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de-DE">
              <a:latin typeface="Arial" charset="0"/>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78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de-DE">
              <a:latin typeface="Arial" charset="0"/>
              <a:ea typeface="MS PGothic" charset="0"/>
            </a:endParaRPr>
          </a:p>
        </p:txBody>
      </p:sp>
      <p:sp>
        <p:nvSpPr>
          <p:cNvPr id="7782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A96DD09-8C3D-0746-AB72-B79BA4C9E7B5}" type="slidenum">
              <a:rPr lang="en-US" sz="1200"/>
              <a:pPr eaLnBrk="1" hangingPunct="1"/>
              <a:t>25</a:t>
            </a:fld>
            <a:endParaRPr 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79874" name="Rectangle 3"/>
          <p:cNvSpPr>
            <a:spLocks noGrp="1" noChangeArrowheads="1"/>
          </p:cNvSpPr>
          <p:nvPr>
            <p:ph type="body" idx="1"/>
          </p:nvPr>
        </p:nvSpPr>
        <p:spPr>
          <a:xfrm>
            <a:off x="685800" y="4344988"/>
            <a:ext cx="5486400" cy="41132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de-DE">
              <a:latin typeface="Arial"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389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de-DE">
              <a:latin typeface="Arial" charset="0"/>
              <a:ea typeface="MS PGothic" charset="0"/>
            </a:endParaRPr>
          </a:p>
        </p:txBody>
      </p:sp>
      <p:sp>
        <p:nvSpPr>
          <p:cNvPr id="389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DDF1BE1-5332-D84C-9BC7-693545C9BF61}" type="slidenum">
              <a:rPr lang="en-US" sz="1200"/>
              <a:pPr eaLnBrk="1" hangingPunct="1"/>
              <a:t>3</a:t>
            </a:fld>
            <a:endParaRPr 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29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de-DE">
              <a:latin typeface="Arial" charset="0"/>
              <a:ea typeface="ＭＳ Ｐゴシック" charset="0"/>
              <a:cs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870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de-DE">
              <a:latin typeface="Arial" charset="0"/>
              <a:ea typeface="ＭＳ Ｐゴシック" charset="0"/>
              <a:cs typeface="ＭＳ Ｐゴシック"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spect="1"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890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de-DE">
              <a:latin typeface="Arial" charset="0"/>
              <a:ea typeface="ＭＳ Ｐゴシック" charset="0"/>
              <a:cs typeface="ＭＳ Ｐゴシック"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Rot="1" noChangeAspect="1"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911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de-DE">
              <a:latin typeface="Arial" charset="0"/>
              <a:ea typeface="ＭＳ Ｐゴシック" charset="0"/>
              <a:cs typeface="ＭＳ Ｐゴシック"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931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de-DE">
              <a:latin typeface="Arial" charset="0"/>
              <a:ea typeface="ＭＳ Ｐゴシック" charset="0"/>
              <a:cs typeface="ＭＳ Ｐゴシック"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952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de-DE">
              <a:latin typeface="Arial" charset="0"/>
              <a:ea typeface="ＭＳ Ｐゴシック" charset="0"/>
              <a:cs typeface="ＭＳ Ｐゴシック"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972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de-DE">
              <a:latin typeface="Arial" charset="0"/>
              <a:ea typeface="ＭＳ Ｐゴシック" charset="0"/>
              <a:cs typeface="ＭＳ Ｐゴシック"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Rot="1" noChangeAspect="1"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993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de-DE">
              <a:latin typeface="Arial" charset="0"/>
              <a:ea typeface="ＭＳ Ｐゴシック" charset="0"/>
              <a:cs typeface="ＭＳ Ｐゴシック"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Rot="1" noChangeAspect="1"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1013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de-DE">
              <a:latin typeface="Arial" charset="0"/>
              <a:ea typeface="ＭＳ Ｐゴシック" charset="0"/>
              <a:cs typeface="ＭＳ Ｐゴシック"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1044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de-DE">
              <a:latin typeface="Arial"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419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de-DE">
              <a:latin typeface="Arial" charset="0"/>
              <a:ea typeface="MS PGothic"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1064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60000"/>
              </a:lnSpc>
            </a:pPr>
            <a:endParaRPr lang="en-US" sz="1700">
              <a:latin typeface="Arial" charset="0"/>
              <a:ea typeface="MS PGothic" charset="0"/>
            </a:endParaRPr>
          </a:p>
          <a:p>
            <a:pPr>
              <a:lnSpc>
                <a:spcPct val="80000"/>
              </a:lnSpc>
            </a:pPr>
            <a:endParaRPr lang="en-US" sz="1100">
              <a:latin typeface="Arial" charset="0"/>
              <a:ea typeface="MS PGothic" charset="0"/>
            </a:endParaRPr>
          </a:p>
        </p:txBody>
      </p:sp>
      <p:sp>
        <p:nvSpPr>
          <p:cNvPr id="1064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C94F2A2-BDAF-F342-9C6D-D607FCBD4D03}" type="slidenum">
              <a:rPr lang="en-US" sz="1200"/>
              <a:pPr eaLnBrk="1" hangingPunct="1"/>
              <a:t>41</a:t>
            </a:fld>
            <a:endParaRPr 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317E1A4-6687-BD44-8C89-EDA6A587E19F}" type="slidenum">
              <a:rPr lang="en-US" sz="1200">
                <a:solidFill>
                  <a:srgbClr val="000000"/>
                </a:solidFill>
              </a:rPr>
              <a:pPr eaLnBrk="1" hangingPunct="1"/>
              <a:t>44</a:t>
            </a:fld>
            <a:endParaRPr lang="en-US" sz="1200">
              <a:solidFill>
                <a:srgbClr val="000000"/>
              </a:solidFill>
            </a:endParaRPr>
          </a:p>
        </p:txBody>
      </p:sp>
      <p:sp>
        <p:nvSpPr>
          <p:cNvPr id="11059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defRPr sz="2400">
                <a:solidFill>
                  <a:schemeClr val="tx1"/>
                </a:solidFill>
                <a:latin typeface="Arial" charset="0"/>
                <a:ea typeface="ＭＳ Ｐゴシック" charset="0"/>
                <a:cs typeface="ＭＳ Ｐゴシック" charset="0"/>
              </a:defRPr>
            </a:lvl1pPr>
            <a:lvl2pPr marL="742950" indent="-285750" defTabSz="931863" eaLnBrk="0" hangingPunct="0">
              <a:defRPr sz="2400">
                <a:solidFill>
                  <a:schemeClr val="tx1"/>
                </a:solidFill>
                <a:latin typeface="Arial" charset="0"/>
                <a:ea typeface="ＭＳ Ｐゴシック" charset="0"/>
              </a:defRPr>
            </a:lvl2pPr>
            <a:lvl3pPr marL="1143000" indent="-228600" defTabSz="931863" eaLnBrk="0" hangingPunct="0">
              <a:defRPr sz="2400">
                <a:solidFill>
                  <a:schemeClr val="tx1"/>
                </a:solidFill>
                <a:latin typeface="Arial" charset="0"/>
                <a:ea typeface="ＭＳ Ｐゴシック" charset="0"/>
              </a:defRPr>
            </a:lvl3pPr>
            <a:lvl4pPr marL="1600200" indent="-228600" defTabSz="931863" eaLnBrk="0" hangingPunct="0">
              <a:defRPr sz="2400">
                <a:solidFill>
                  <a:schemeClr val="tx1"/>
                </a:solidFill>
                <a:latin typeface="Arial" charset="0"/>
                <a:ea typeface="ＭＳ Ｐゴシック" charset="0"/>
              </a:defRPr>
            </a:lvl4pPr>
            <a:lvl5pPr marL="2057400" indent="-228600" defTabSz="931863" eaLnBrk="0" hangingPunct="0">
              <a:defRPr sz="2400">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Arial" charset="0"/>
                <a:ea typeface="ＭＳ Ｐゴシック" charset="0"/>
              </a:defRPr>
            </a:lvl9pPr>
          </a:lstStyle>
          <a:p>
            <a:pPr algn="r"/>
            <a:fld id="{E8DD2314-928C-354A-A7C2-F85A6D5695B2}" type="slidenum">
              <a:rPr lang="en-US" sz="1200">
                <a:solidFill>
                  <a:srgbClr val="000000"/>
                </a:solidFill>
              </a:rPr>
              <a:pPr algn="r"/>
              <a:t>44</a:t>
            </a:fld>
            <a:endParaRPr lang="en-US" sz="1200">
              <a:solidFill>
                <a:srgbClr val="000000"/>
              </a:solidFill>
            </a:endParaRPr>
          </a:p>
        </p:txBody>
      </p:sp>
      <p:sp>
        <p:nvSpPr>
          <p:cNvPr id="110595" name="Rectangle 2"/>
          <p:cNvSpPr>
            <a:spLocks noGrp="1" noRot="1" noChangeAspect="1"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110596" name="Rectangle 3"/>
          <p:cNvSpPr>
            <a:spLocks noGrp="1" noChangeArrowheads="1"/>
          </p:cNvSpPr>
          <p:nvPr>
            <p:ph type="body" idx="1"/>
          </p:nvPr>
        </p:nvSpPr>
        <p:spPr>
          <a:xfrm>
            <a:off x="914400" y="4343400"/>
            <a:ext cx="5029200" cy="4114800"/>
          </a:xfrm>
          <a:solidFill>
            <a:srgbClr val="FFFFFF"/>
          </a:solidFill>
          <a:ln>
            <a:solidFill>
              <a:srgbClr val="000000"/>
            </a:solidFill>
          </a:ln>
          <a:extLst>
            <a:ext uri="{FAA26D3D-D897-4be2-8F04-BA451C77F1D7}">
              <ma14:placeholderFlag xmlns:ma14="http://schemas.microsoft.com/office/mac/drawingml/2011/main" val="1"/>
            </a:ext>
          </a:extLst>
        </p:spPr>
        <p:txBody>
          <a:bodyPr lIns="93177" tIns="46589" rIns="93177" bIns="46589"/>
          <a:lstStyle/>
          <a:p>
            <a:pPr eaLnBrk="1" hangingPunct="1"/>
            <a:endParaRPr lang="de-DE">
              <a:latin typeface="Arial" charset="0"/>
              <a:ea typeface="ＭＳ Ｐゴシック" charset="0"/>
              <a:cs typeface="ＭＳ Ｐゴシック"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0373EA1-EBD0-5F4C-A301-FA8F22D772A3}" type="slidenum">
              <a:rPr lang="en-US" sz="1200"/>
              <a:pPr eaLnBrk="1" hangingPunct="1"/>
              <a:t>45</a:t>
            </a:fld>
            <a:endParaRPr lang="en-US" sz="1200"/>
          </a:p>
        </p:txBody>
      </p:sp>
      <p:sp>
        <p:nvSpPr>
          <p:cNvPr id="11264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112643"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txBody>
          <a:bodyPr lIns="89717" tIns="44858" rIns="89717" bIns="44858"/>
          <a:lstStyle/>
          <a:p>
            <a:pPr eaLnBrk="1" hangingPunct="1"/>
            <a:endParaRPr lang="de-DE">
              <a:latin typeface="Arial" charset="0"/>
              <a:ea typeface="ＭＳ Ｐゴシック" charset="0"/>
              <a:cs typeface="ＭＳ Ｐゴシック"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EDCE33B-E715-2648-AF6B-A863F09DFA35}" type="slidenum">
              <a:rPr lang="en-US" sz="1200"/>
              <a:pPr eaLnBrk="1" hangingPunct="1"/>
              <a:t>46</a:t>
            </a:fld>
            <a:endParaRPr lang="en-US" sz="1200"/>
          </a:p>
        </p:txBody>
      </p:sp>
      <p:sp>
        <p:nvSpPr>
          <p:cNvPr id="114690" name="Rectangle 2"/>
          <p:cNvSpPr>
            <a:spLocks noGrp="1" noRot="1" noChangeAspect="1"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de-DE">
              <a:latin typeface="Arial" charset="0"/>
              <a:ea typeface="ＭＳ Ｐゴシック" charset="0"/>
              <a:cs typeface="ＭＳ Ｐゴシック"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4FEBD3E-4C96-0245-A9AE-40FA22071CCA}" type="slidenum">
              <a:rPr lang="en-US" sz="1200"/>
              <a:pPr eaLnBrk="1" hangingPunct="1"/>
              <a:t>47</a:t>
            </a:fld>
            <a:endParaRPr lang="en-US" sz="1200"/>
          </a:p>
        </p:txBody>
      </p:sp>
      <p:sp>
        <p:nvSpPr>
          <p:cNvPr id="116738" name="Rectangle 2"/>
          <p:cNvSpPr>
            <a:spLocks noGrp="1" noRot="1" noChangeAspect="1"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de-DE">
              <a:latin typeface="Arial" charset="0"/>
              <a:ea typeface="ＭＳ Ｐゴシック" charset="0"/>
              <a:cs typeface="ＭＳ Ｐゴシック"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B78943C-3133-3B42-959E-9F0046F6AA7E}" type="slidenum">
              <a:rPr lang="en-US" sz="1200"/>
              <a:pPr eaLnBrk="1" hangingPunct="1"/>
              <a:t>48</a:t>
            </a:fld>
            <a:endParaRPr lang="en-US" sz="1200"/>
          </a:p>
        </p:txBody>
      </p:sp>
      <p:sp>
        <p:nvSpPr>
          <p:cNvPr id="11878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defRPr sz="2400">
                <a:solidFill>
                  <a:schemeClr val="tx1"/>
                </a:solidFill>
                <a:latin typeface="Arial" charset="0"/>
                <a:ea typeface="ＭＳ Ｐゴシック" charset="0"/>
                <a:cs typeface="ＭＳ Ｐゴシック" charset="0"/>
              </a:defRPr>
            </a:lvl1pPr>
            <a:lvl2pPr marL="742950" indent="-285750" defTabSz="931863" eaLnBrk="0" hangingPunct="0">
              <a:defRPr sz="2400">
                <a:solidFill>
                  <a:schemeClr val="tx1"/>
                </a:solidFill>
                <a:latin typeface="Arial" charset="0"/>
                <a:ea typeface="ＭＳ Ｐゴシック" charset="0"/>
              </a:defRPr>
            </a:lvl2pPr>
            <a:lvl3pPr marL="1143000" indent="-228600" defTabSz="931863" eaLnBrk="0" hangingPunct="0">
              <a:defRPr sz="2400">
                <a:solidFill>
                  <a:schemeClr val="tx1"/>
                </a:solidFill>
                <a:latin typeface="Arial" charset="0"/>
                <a:ea typeface="ＭＳ Ｐゴシック" charset="0"/>
              </a:defRPr>
            </a:lvl3pPr>
            <a:lvl4pPr marL="1600200" indent="-228600" defTabSz="931863" eaLnBrk="0" hangingPunct="0">
              <a:defRPr sz="2400">
                <a:solidFill>
                  <a:schemeClr val="tx1"/>
                </a:solidFill>
                <a:latin typeface="Arial" charset="0"/>
                <a:ea typeface="ＭＳ Ｐゴシック" charset="0"/>
              </a:defRPr>
            </a:lvl4pPr>
            <a:lvl5pPr marL="2057400" indent="-228600" defTabSz="931863" eaLnBrk="0" hangingPunct="0">
              <a:defRPr sz="2400">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Arial" charset="0"/>
                <a:ea typeface="ＭＳ Ｐゴシック" charset="0"/>
              </a:defRPr>
            </a:lvl9pPr>
          </a:lstStyle>
          <a:p>
            <a:pPr algn="r"/>
            <a:fld id="{0CE4BFA1-BB2B-B947-A530-DD60A2772C00}" type="slidenum">
              <a:rPr lang="en-US" sz="1200"/>
              <a:pPr algn="r"/>
              <a:t>48</a:t>
            </a:fld>
            <a:endParaRPr lang="en-US" sz="1200"/>
          </a:p>
        </p:txBody>
      </p:sp>
      <p:sp>
        <p:nvSpPr>
          <p:cNvPr id="118787" name="Rectangle 2"/>
          <p:cNvSpPr>
            <a:spLocks noGrp="1" noRot="1" noChangeAspect="1"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118788" name="Rectangle 3"/>
          <p:cNvSpPr>
            <a:spLocks noGrp="1" noChangeArrowheads="1"/>
          </p:cNvSpPr>
          <p:nvPr>
            <p:ph type="body" idx="1"/>
          </p:nvPr>
        </p:nvSpPr>
        <p:spPr>
          <a:xfrm>
            <a:off x="914400" y="4343400"/>
            <a:ext cx="5029200" cy="4114800"/>
          </a:xfrm>
          <a:solidFill>
            <a:srgbClr val="FFFFFF"/>
          </a:solidFill>
          <a:ln>
            <a:solidFill>
              <a:srgbClr val="000000"/>
            </a:solidFill>
          </a:ln>
          <a:extLst>
            <a:ext uri="{FAA26D3D-D897-4be2-8F04-BA451C77F1D7}">
              <ma14:placeholderFlag xmlns:ma14="http://schemas.microsoft.com/office/mac/drawingml/2011/main" val="1"/>
            </a:ext>
          </a:extLst>
        </p:spPr>
        <p:txBody>
          <a:bodyPr lIns="93177" tIns="46589" rIns="93177" bIns="46589"/>
          <a:lstStyle/>
          <a:p>
            <a:pPr eaLnBrk="1" hangingPunct="1"/>
            <a:endParaRPr lang="de-DE">
              <a:latin typeface="Arial" charset="0"/>
              <a:ea typeface="ＭＳ Ｐゴシック" charset="0"/>
              <a:cs typeface="ＭＳ Ｐゴシック"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348CB40-944C-DB4C-A7D2-8BAC3A24E614}" type="slidenum">
              <a:rPr lang="en-US" sz="1200"/>
              <a:pPr eaLnBrk="1" hangingPunct="1"/>
              <a:t>49</a:t>
            </a:fld>
            <a:endParaRPr lang="en-US" sz="1200"/>
          </a:p>
        </p:txBody>
      </p:sp>
      <p:sp>
        <p:nvSpPr>
          <p:cNvPr id="1208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defRPr sz="2400">
                <a:solidFill>
                  <a:schemeClr val="tx1"/>
                </a:solidFill>
                <a:latin typeface="Arial" charset="0"/>
                <a:ea typeface="ＭＳ Ｐゴシック" charset="0"/>
                <a:cs typeface="ＭＳ Ｐゴシック" charset="0"/>
              </a:defRPr>
            </a:lvl1pPr>
            <a:lvl2pPr marL="742950" indent="-285750" defTabSz="931863" eaLnBrk="0" hangingPunct="0">
              <a:defRPr sz="2400">
                <a:solidFill>
                  <a:schemeClr val="tx1"/>
                </a:solidFill>
                <a:latin typeface="Arial" charset="0"/>
                <a:ea typeface="ＭＳ Ｐゴシック" charset="0"/>
              </a:defRPr>
            </a:lvl2pPr>
            <a:lvl3pPr marL="1143000" indent="-228600" defTabSz="931863" eaLnBrk="0" hangingPunct="0">
              <a:defRPr sz="2400">
                <a:solidFill>
                  <a:schemeClr val="tx1"/>
                </a:solidFill>
                <a:latin typeface="Arial" charset="0"/>
                <a:ea typeface="ＭＳ Ｐゴシック" charset="0"/>
              </a:defRPr>
            </a:lvl3pPr>
            <a:lvl4pPr marL="1600200" indent="-228600" defTabSz="931863" eaLnBrk="0" hangingPunct="0">
              <a:defRPr sz="2400">
                <a:solidFill>
                  <a:schemeClr val="tx1"/>
                </a:solidFill>
                <a:latin typeface="Arial" charset="0"/>
                <a:ea typeface="ＭＳ Ｐゴシック" charset="0"/>
              </a:defRPr>
            </a:lvl4pPr>
            <a:lvl5pPr marL="2057400" indent="-228600" defTabSz="931863" eaLnBrk="0" hangingPunct="0">
              <a:defRPr sz="2400">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Arial" charset="0"/>
                <a:ea typeface="ＭＳ Ｐゴシック" charset="0"/>
              </a:defRPr>
            </a:lvl9pPr>
          </a:lstStyle>
          <a:p>
            <a:pPr algn="r"/>
            <a:fld id="{FA5C7C2D-1A68-5144-94B0-327A4E08A807}" type="slidenum">
              <a:rPr lang="en-US" sz="1200"/>
              <a:pPr algn="r"/>
              <a:t>49</a:t>
            </a:fld>
            <a:endParaRPr lang="en-US" sz="1200"/>
          </a:p>
        </p:txBody>
      </p:sp>
      <p:sp>
        <p:nvSpPr>
          <p:cNvPr id="120835" name="Rectangle 2"/>
          <p:cNvSpPr>
            <a:spLocks noGrp="1" noRot="1" noChangeAspect="1"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120836" name="Rectangle 3"/>
          <p:cNvSpPr>
            <a:spLocks noGrp="1" noChangeArrowheads="1"/>
          </p:cNvSpPr>
          <p:nvPr>
            <p:ph type="body" idx="1"/>
          </p:nvPr>
        </p:nvSpPr>
        <p:spPr>
          <a:xfrm>
            <a:off x="914400" y="4343400"/>
            <a:ext cx="5029200" cy="4114800"/>
          </a:xfrm>
          <a:solidFill>
            <a:srgbClr val="FFFFFF"/>
          </a:solidFill>
          <a:ln>
            <a:solidFill>
              <a:srgbClr val="000000"/>
            </a:solidFill>
          </a:ln>
          <a:extLst>
            <a:ext uri="{FAA26D3D-D897-4be2-8F04-BA451C77F1D7}">
              <ma14:placeholderFlag xmlns:ma14="http://schemas.microsoft.com/office/mac/drawingml/2011/main" val="1"/>
            </a:ext>
          </a:extLst>
        </p:spPr>
        <p:txBody>
          <a:bodyPr lIns="93177" tIns="46589" rIns="93177" bIns="46589"/>
          <a:lstStyle/>
          <a:p>
            <a:pPr eaLnBrk="1" hangingPunct="1"/>
            <a:endParaRPr lang="de-DE">
              <a:latin typeface="Arial" charset="0"/>
              <a:ea typeface="ＭＳ Ｐゴシック" charset="0"/>
              <a:cs typeface="ＭＳ Ｐゴシック"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8A26844-5E13-464F-ACAA-70B30344D617}" type="slidenum">
              <a:rPr lang="en-US" sz="1200"/>
              <a:pPr eaLnBrk="1" hangingPunct="1"/>
              <a:t>50</a:t>
            </a:fld>
            <a:endParaRPr lang="en-US" sz="1200"/>
          </a:p>
        </p:txBody>
      </p:sp>
      <p:sp>
        <p:nvSpPr>
          <p:cNvPr id="12288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defRPr sz="2400">
                <a:solidFill>
                  <a:schemeClr val="tx1"/>
                </a:solidFill>
                <a:latin typeface="Arial" charset="0"/>
                <a:ea typeface="ＭＳ Ｐゴシック" charset="0"/>
                <a:cs typeface="ＭＳ Ｐゴシック" charset="0"/>
              </a:defRPr>
            </a:lvl1pPr>
            <a:lvl2pPr marL="742950" indent="-285750" defTabSz="931863" eaLnBrk="0" hangingPunct="0">
              <a:defRPr sz="2400">
                <a:solidFill>
                  <a:schemeClr val="tx1"/>
                </a:solidFill>
                <a:latin typeface="Arial" charset="0"/>
                <a:ea typeface="ＭＳ Ｐゴシック" charset="0"/>
              </a:defRPr>
            </a:lvl2pPr>
            <a:lvl3pPr marL="1143000" indent="-228600" defTabSz="931863" eaLnBrk="0" hangingPunct="0">
              <a:defRPr sz="2400">
                <a:solidFill>
                  <a:schemeClr val="tx1"/>
                </a:solidFill>
                <a:latin typeface="Arial" charset="0"/>
                <a:ea typeface="ＭＳ Ｐゴシック" charset="0"/>
              </a:defRPr>
            </a:lvl3pPr>
            <a:lvl4pPr marL="1600200" indent="-228600" defTabSz="931863" eaLnBrk="0" hangingPunct="0">
              <a:defRPr sz="2400">
                <a:solidFill>
                  <a:schemeClr val="tx1"/>
                </a:solidFill>
                <a:latin typeface="Arial" charset="0"/>
                <a:ea typeface="ＭＳ Ｐゴシック" charset="0"/>
              </a:defRPr>
            </a:lvl4pPr>
            <a:lvl5pPr marL="2057400" indent="-228600" defTabSz="931863" eaLnBrk="0" hangingPunct="0">
              <a:defRPr sz="2400">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Arial" charset="0"/>
                <a:ea typeface="ＭＳ Ｐゴシック" charset="0"/>
              </a:defRPr>
            </a:lvl9pPr>
          </a:lstStyle>
          <a:p>
            <a:pPr algn="r"/>
            <a:fld id="{2A66DDB9-A506-AA44-838F-BC01C8A3CE7E}" type="slidenum">
              <a:rPr lang="en-US" sz="1200"/>
              <a:pPr algn="r"/>
              <a:t>50</a:t>
            </a:fld>
            <a:endParaRPr lang="en-US" sz="1200"/>
          </a:p>
        </p:txBody>
      </p:sp>
      <p:sp>
        <p:nvSpPr>
          <p:cNvPr id="122883" name="Rectangle 2"/>
          <p:cNvSpPr>
            <a:spLocks noGrp="1" noRot="1" noChangeAspect="1"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122884" name="Rectangle 3"/>
          <p:cNvSpPr>
            <a:spLocks noGrp="1" noChangeArrowheads="1"/>
          </p:cNvSpPr>
          <p:nvPr>
            <p:ph type="body" idx="1"/>
          </p:nvPr>
        </p:nvSpPr>
        <p:spPr>
          <a:xfrm>
            <a:off x="914400" y="4343400"/>
            <a:ext cx="5029200" cy="4114800"/>
          </a:xfrm>
          <a:solidFill>
            <a:srgbClr val="FFFFFF"/>
          </a:solidFill>
          <a:ln>
            <a:solidFill>
              <a:srgbClr val="000000"/>
            </a:solidFill>
          </a:ln>
          <a:extLst>
            <a:ext uri="{FAA26D3D-D897-4be2-8F04-BA451C77F1D7}">
              <ma14:placeholderFlag xmlns:ma14="http://schemas.microsoft.com/office/mac/drawingml/2011/main" val="1"/>
            </a:ext>
          </a:extLst>
        </p:spPr>
        <p:txBody>
          <a:bodyPr lIns="93177" tIns="46589" rIns="93177" bIns="46589"/>
          <a:lstStyle/>
          <a:p>
            <a:pPr eaLnBrk="1" hangingPunct="1"/>
            <a:endParaRPr lang="de-DE">
              <a:latin typeface="Arial" charset="0"/>
              <a:ea typeface="ＭＳ Ｐゴシック" charset="0"/>
              <a:cs typeface="ＭＳ Ｐゴシック"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08112E1-8843-0E47-8B4E-6C8C1FFA48D8}" type="slidenum">
              <a:rPr lang="en-US" sz="1200"/>
              <a:pPr eaLnBrk="1" hangingPunct="1"/>
              <a:t>51</a:t>
            </a:fld>
            <a:endParaRPr lang="en-US" sz="1200"/>
          </a:p>
        </p:txBody>
      </p:sp>
      <p:sp>
        <p:nvSpPr>
          <p:cNvPr id="12493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defRPr sz="2400">
                <a:solidFill>
                  <a:schemeClr val="tx1"/>
                </a:solidFill>
                <a:latin typeface="Arial" charset="0"/>
                <a:ea typeface="ＭＳ Ｐゴシック" charset="0"/>
                <a:cs typeface="ＭＳ Ｐゴシック" charset="0"/>
              </a:defRPr>
            </a:lvl1pPr>
            <a:lvl2pPr marL="742950" indent="-285750" defTabSz="931863" eaLnBrk="0" hangingPunct="0">
              <a:defRPr sz="2400">
                <a:solidFill>
                  <a:schemeClr val="tx1"/>
                </a:solidFill>
                <a:latin typeface="Arial" charset="0"/>
                <a:ea typeface="ＭＳ Ｐゴシック" charset="0"/>
              </a:defRPr>
            </a:lvl2pPr>
            <a:lvl3pPr marL="1143000" indent="-228600" defTabSz="931863" eaLnBrk="0" hangingPunct="0">
              <a:defRPr sz="2400">
                <a:solidFill>
                  <a:schemeClr val="tx1"/>
                </a:solidFill>
                <a:latin typeface="Arial" charset="0"/>
                <a:ea typeface="ＭＳ Ｐゴシック" charset="0"/>
              </a:defRPr>
            </a:lvl3pPr>
            <a:lvl4pPr marL="1600200" indent="-228600" defTabSz="931863" eaLnBrk="0" hangingPunct="0">
              <a:defRPr sz="2400">
                <a:solidFill>
                  <a:schemeClr val="tx1"/>
                </a:solidFill>
                <a:latin typeface="Arial" charset="0"/>
                <a:ea typeface="ＭＳ Ｐゴシック" charset="0"/>
              </a:defRPr>
            </a:lvl4pPr>
            <a:lvl5pPr marL="2057400" indent="-228600" defTabSz="931863" eaLnBrk="0" hangingPunct="0">
              <a:defRPr sz="2400">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Arial" charset="0"/>
                <a:ea typeface="ＭＳ Ｐゴシック" charset="0"/>
              </a:defRPr>
            </a:lvl9pPr>
          </a:lstStyle>
          <a:p>
            <a:pPr algn="r"/>
            <a:fld id="{758928DA-6D6C-9B4A-BB16-6D708BB887FD}" type="slidenum">
              <a:rPr lang="en-US" sz="1200"/>
              <a:pPr algn="r"/>
              <a:t>51</a:t>
            </a:fld>
            <a:endParaRPr lang="en-US" sz="1200"/>
          </a:p>
        </p:txBody>
      </p:sp>
      <p:sp>
        <p:nvSpPr>
          <p:cNvPr id="124931" name="Rectangle 2"/>
          <p:cNvSpPr>
            <a:spLocks noGrp="1" noRot="1" noChangeAspect="1"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124932" name="Rectangle 3"/>
          <p:cNvSpPr>
            <a:spLocks noGrp="1" noChangeArrowheads="1"/>
          </p:cNvSpPr>
          <p:nvPr>
            <p:ph type="body" idx="1"/>
          </p:nvPr>
        </p:nvSpPr>
        <p:spPr>
          <a:xfrm>
            <a:off x="914400" y="4343400"/>
            <a:ext cx="5029200" cy="4114800"/>
          </a:xfrm>
          <a:solidFill>
            <a:srgbClr val="FFFFFF"/>
          </a:solidFill>
          <a:ln>
            <a:solidFill>
              <a:srgbClr val="000000"/>
            </a:solidFill>
          </a:ln>
          <a:extLst>
            <a:ext uri="{FAA26D3D-D897-4be2-8F04-BA451C77F1D7}">
              <ma14:placeholderFlag xmlns:ma14="http://schemas.microsoft.com/office/mac/drawingml/2011/main" val="1"/>
            </a:ext>
          </a:extLst>
        </p:spPr>
        <p:txBody>
          <a:bodyPr lIns="93177" tIns="46589" rIns="93177" bIns="46589"/>
          <a:lstStyle/>
          <a:p>
            <a:pPr eaLnBrk="1" hangingPunct="1"/>
            <a:endParaRPr lang="de-DE">
              <a:latin typeface="Arial" charset="0"/>
              <a:ea typeface="ＭＳ Ｐゴシック" charset="0"/>
              <a:cs typeface="ＭＳ Ｐゴシック"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1A72735-1399-5943-B403-ECFC7874520E}" type="slidenum">
              <a:rPr lang="en-US" sz="1200"/>
              <a:pPr eaLnBrk="1" hangingPunct="1"/>
              <a:t>52</a:t>
            </a:fld>
            <a:endParaRPr lang="en-US" sz="1200"/>
          </a:p>
        </p:txBody>
      </p:sp>
      <p:sp>
        <p:nvSpPr>
          <p:cNvPr id="12697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defRPr sz="2400">
                <a:solidFill>
                  <a:schemeClr val="tx1"/>
                </a:solidFill>
                <a:latin typeface="Arial" charset="0"/>
                <a:ea typeface="ＭＳ Ｐゴシック" charset="0"/>
                <a:cs typeface="ＭＳ Ｐゴシック" charset="0"/>
              </a:defRPr>
            </a:lvl1pPr>
            <a:lvl2pPr marL="742950" indent="-285750" defTabSz="931863" eaLnBrk="0" hangingPunct="0">
              <a:defRPr sz="2400">
                <a:solidFill>
                  <a:schemeClr val="tx1"/>
                </a:solidFill>
                <a:latin typeface="Arial" charset="0"/>
                <a:ea typeface="ＭＳ Ｐゴシック" charset="0"/>
              </a:defRPr>
            </a:lvl2pPr>
            <a:lvl3pPr marL="1143000" indent="-228600" defTabSz="931863" eaLnBrk="0" hangingPunct="0">
              <a:defRPr sz="2400">
                <a:solidFill>
                  <a:schemeClr val="tx1"/>
                </a:solidFill>
                <a:latin typeface="Arial" charset="0"/>
                <a:ea typeface="ＭＳ Ｐゴシック" charset="0"/>
              </a:defRPr>
            </a:lvl3pPr>
            <a:lvl4pPr marL="1600200" indent="-228600" defTabSz="931863" eaLnBrk="0" hangingPunct="0">
              <a:defRPr sz="2400">
                <a:solidFill>
                  <a:schemeClr val="tx1"/>
                </a:solidFill>
                <a:latin typeface="Arial" charset="0"/>
                <a:ea typeface="ＭＳ Ｐゴシック" charset="0"/>
              </a:defRPr>
            </a:lvl4pPr>
            <a:lvl5pPr marL="2057400" indent="-228600" defTabSz="931863" eaLnBrk="0" hangingPunct="0">
              <a:defRPr sz="2400">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Arial" charset="0"/>
                <a:ea typeface="ＭＳ Ｐゴシック" charset="0"/>
              </a:defRPr>
            </a:lvl9pPr>
          </a:lstStyle>
          <a:p>
            <a:pPr algn="r"/>
            <a:fld id="{1434EBD5-0BC0-2D45-BD46-1B0014778B24}" type="slidenum">
              <a:rPr lang="en-US" sz="1200"/>
              <a:pPr algn="r"/>
              <a:t>52</a:t>
            </a:fld>
            <a:endParaRPr lang="en-US" sz="1200"/>
          </a:p>
        </p:txBody>
      </p:sp>
      <p:sp>
        <p:nvSpPr>
          <p:cNvPr id="126979" name="Rectangle 2"/>
          <p:cNvSpPr>
            <a:spLocks noGrp="1" noRot="1" noChangeAspect="1"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126980" name="Rectangle 3"/>
          <p:cNvSpPr>
            <a:spLocks noGrp="1" noChangeArrowheads="1"/>
          </p:cNvSpPr>
          <p:nvPr>
            <p:ph type="body" idx="1"/>
          </p:nvPr>
        </p:nvSpPr>
        <p:spPr>
          <a:xfrm>
            <a:off x="914400" y="4343400"/>
            <a:ext cx="5029200" cy="4114800"/>
          </a:xfrm>
          <a:solidFill>
            <a:srgbClr val="FFFFFF"/>
          </a:solidFill>
          <a:ln>
            <a:solidFill>
              <a:srgbClr val="000000"/>
            </a:solidFill>
          </a:ln>
          <a:extLst>
            <a:ext uri="{FAA26D3D-D897-4be2-8F04-BA451C77F1D7}">
              <ma14:placeholderFlag xmlns:ma14="http://schemas.microsoft.com/office/mac/drawingml/2011/main" val="1"/>
            </a:ext>
          </a:extLst>
        </p:spPr>
        <p:txBody>
          <a:bodyPr lIns="93177" tIns="46589" rIns="93177" bIns="46589"/>
          <a:lstStyle/>
          <a:p>
            <a:pPr>
              <a:spcBef>
                <a:spcPct val="20000"/>
              </a:spcBef>
              <a:buClr>
                <a:schemeClr val="bg2"/>
              </a:buClr>
              <a:buFont typeface="Wingdings" charset="0"/>
              <a:buNone/>
            </a:pPr>
            <a:endParaRPr lang="de-DE">
              <a:latin typeface="Times"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440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AU">
              <a:latin typeface="Arial" charset="0"/>
              <a:ea typeface="MS PGothic" charset="0"/>
            </a:endParaRPr>
          </a:p>
        </p:txBody>
      </p:sp>
      <p:sp>
        <p:nvSpPr>
          <p:cNvPr id="440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0C34BDA-C07B-6249-98C7-8ACEACA972FB}" type="slidenum">
              <a:rPr lang="en-US" sz="1200"/>
              <a:pPr eaLnBrk="1" hangingPunct="1"/>
              <a:t>6</a:t>
            </a:fld>
            <a:endParaRPr lang="en-US" sz="12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C02AFB0-88F1-F64D-86DC-E5F2AF673EC7}" type="slidenum">
              <a:rPr lang="en-US" sz="1200"/>
              <a:pPr eaLnBrk="1" hangingPunct="1"/>
              <a:t>53</a:t>
            </a:fld>
            <a:endParaRPr lang="en-US" sz="1200"/>
          </a:p>
        </p:txBody>
      </p:sp>
      <p:sp>
        <p:nvSpPr>
          <p:cNvPr id="129026" name="Rectangle 2"/>
          <p:cNvSpPr>
            <a:spLocks noGrp="1" noRot="1" noChangeAspect="1"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1290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de-DE">
              <a:latin typeface="Arial" charset="0"/>
              <a:ea typeface="ＭＳ Ｐゴシック" charset="0"/>
              <a:cs typeface="ＭＳ Ｐゴシック"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0E80EC4-6F67-CB43-8B22-DF4F3FFDACAB}" type="slidenum">
              <a:rPr lang="en-US" sz="1200"/>
              <a:pPr eaLnBrk="1" hangingPunct="1"/>
              <a:t>54</a:t>
            </a:fld>
            <a:endParaRPr lang="en-US" sz="1200"/>
          </a:p>
        </p:txBody>
      </p:sp>
      <p:sp>
        <p:nvSpPr>
          <p:cNvPr id="131074" name="Rectangle 2"/>
          <p:cNvSpPr>
            <a:spLocks noGrp="1" noRot="1" noChangeAspect="1"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de-DE">
              <a:latin typeface="Arial" charset="0"/>
              <a:ea typeface="ＭＳ Ｐゴシック" charset="0"/>
              <a:cs typeface="ＭＳ Ｐゴシック"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2666829-B009-8F48-8764-3F4C1C2315D6}" type="slidenum">
              <a:rPr lang="en-US" sz="1200"/>
              <a:pPr eaLnBrk="1" hangingPunct="1"/>
              <a:t>55</a:t>
            </a:fld>
            <a:endParaRPr lang="en-US" sz="1200"/>
          </a:p>
        </p:txBody>
      </p:sp>
      <p:sp>
        <p:nvSpPr>
          <p:cNvPr id="133122" name="Rectangle 2"/>
          <p:cNvSpPr>
            <a:spLocks noGrp="1" noRot="1" noChangeAspect="1"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de-DE">
              <a:latin typeface="Arial"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460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lnSpc>
                <a:spcPct val="80000"/>
              </a:lnSpc>
            </a:pPr>
            <a:endParaRPr lang="en-AU" sz="1000">
              <a:latin typeface="Arial" charset="0"/>
              <a:ea typeface="MS PGothic" charset="0"/>
            </a:endParaRPr>
          </a:p>
        </p:txBody>
      </p:sp>
      <p:sp>
        <p:nvSpPr>
          <p:cNvPr id="460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B5BBCED-7FB9-6546-9A14-65C15E9C945D}" type="slidenum">
              <a:rPr lang="en-US" sz="1200"/>
              <a:pPr eaLnBrk="1" hangingPunct="1"/>
              <a:t>7</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49154" name="Rectangle 3"/>
          <p:cNvSpPr>
            <a:spLocks noGrp="1" noChangeArrowheads="1"/>
          </p:cNvSpPr>
          <p:nvPr>
            <p:ph type="body" idx="1"/>
          </p:nvPr>
        </p:nvSpPr>
        <p:spPr>
          <a:xfrm>
            <a:off x="685800" y="4344988"/>
            <a:ext cx="5486400" cy="41132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de-DE">
              <a:latin typeface="Arial"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55000" lnSpcReduction="20000"/>
          </a:bodyPr>
          <a:lstStyle/>
          <a:p>
            <a:pPr>
              <a:defRPr/>
            </a:pPr>
            <a:endParaRPr lang="en-US" dirty="0"/>
          </a:p>
        </p:txBody>
      </p:sp>
      <p:sp>
        <p:nvSpPr>
          <p:cNvPr id="532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41D2B1A-2D7A-424F-A20D-8D61253F39FC}" type="slidenum">
              <a:rPr lang="en-US" sz="1200"/>
              <a:pPr eaLnBrk="1" hangingPunct="1"/>
              <a:t>10</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512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lnSpc>
                <a:spcPct val="80000"/>
              </a:lnSpc>
            </a:pPr>
            <a:endParaRPr lang="de-DE" sz="600">
              <a:latin typeface="Arial" charset="0"/>
              <a:ea typeface="MS PGothic" charset="0"/>
            </a:endParaRPr>
          </a:p>
        </p:txBody>
      </p:sp>
      <p:sp>
        <p:nvSpPr>
          <p:cNvPr id="512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559B1FF-28FB-CC4B-B217-9F9A0420CD08}" type="slidenum">
              <a:rPr lang="en-US" sz="1200"/>
              <a:pPr eaLnBrk="1" hangingPunct="1"/>
              <a:t>11</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552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lnSpc>
                <a:spcPct val="80000"/>
              </a:lnSpc>
            </a:pPr>
            <a:endParaRPr lang="en-AU" sz="500">
              <a:latin typeface="Arial" charset="0"/>
              <a:ea typeface="MS PGothic" charset="0"/>
            </a:endParaRPr>
          </a:p>
        </p:txBody>
      </p:sp>
      <p:sp>
        <p:nvSpPr>
          <p:cNvPr id="552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D0E9E3C-E5D5-9648-9009-C22F54DB381A}" type="slidenum">
              <a:rPr lang="en-US" sz="1200"/>
              <a:pPr eaLnBrk="1" hangingPunct="1"/>
              <a:t>12</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gradient - subtl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69400" cy="692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Connectivity_GraphicsV2.png"/>
          <p:cNvPicPr>
            <a:picLocks noChangeAspect="1"/>
          </p:cNvPicPr>
          <p:nvPr userDrawn="1"/>
        </p:nvPicPr>
        <p:blipFill>
          <a:blip r:embed="rId3">
            <a:alphaModFix amt="50000"/>
            <a:extLst>
              <a:ext uri="{28A0092B-C50C-407E-A947-70E740481C1C}">
                <a14:useLocalDpi xmlns:a14="http://schemas.microsoft.com/office/drawing/2010/main" val="0"/>
              </a:ext>
            </a:extLst>
          </a:blip>
          <a:srcRect r="36873"/>
          <a:stretch>
            <a:fillRect/>
          </a:stretch>
        </p:blipFill>
        <p:spPr bwMode="auto">
          <a:xfrm>
            <a:off x="1382713" y="-2025018"/>
            <a:ext cx="7761287" cy="7040563"/>
          </a:xfrm>
          <a:prstGeom prst="rect">
            <a:avLst/>
          </a:prstGeom>
          <a:noFill/>
          <a:ln>
            <a:noFill/>
          </a:ln>
          <a:extLst>
            <a:ext uri="{909E8E84-426E-40dd-AFC4-6F175D3DCCD1}">
              <a14:hiddenFill xmlns:a14="http://schemas.microsoft.com/office/drawing/2010/main">
                <a:solidFill>
                  <a:srgbClr val="FFFFFF">
                    <a:alpha val="50195"/>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9" descr="SFDC_Logo.png"/>
          <p:cNvPicPr>
            <a:picLocks noChangeAspect="1"/>
          </p:cNvPicPr>
          <p:nvPr userDrawn="1"/>
        </p:nvPicPr>
        <p:blipFill rotWithShape="1">
          <a:blip r:embed="rId4">
            <a:extLst>
              <a:ext uri="{28A0092B-C50C-407E-A947-70E740481C1C}">
                <a14:useLocalDpi xmlns:a14="http://schemas.microsoft.com/office/drawing/2010/main" val="0"/>
              </a:ext>
            </a:extLst>
          </a:blip>
          <a:srcRect l="-1837" r="1" b="10930"/>
          <a:stretch/>
        </p:blipFill>
        <p:spPr bwMode="auto">
          <a:xfrm>
            <a:off x="728837" y="3765351"/>
            <a:ext cx="2840092" cy="2095933"/>
          </a:xfrm>
          <a:prstGeom prst="rect">
            <a:avLst/>
          </a:prstGeom>
          <a:noFill/>
          <a:ln>
            <a:noFill/>
          </a:ln>
          <a:effectLst>
            <a:outerShdw blurRad="104775" dir="2700000" algn="tl" rotWithShape="0">
              <a:srgbClr val="003DAA">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4" descr="SFDC_Logo_Tag_vert_rev_rgb_TEXT.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30544" y="5906438"/>
            <a:ext cx="3143250"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9428" name="Rectangle 4"/>
          <p:cNvSpPr>
            <a:spLocks noGrp="1" noChangeArrowheads="1"/>
          </p:cNvSpPr>
          <p:nvPr>
            <p:ph type="ctrTitle"/>
          </p:nvPr>
        </p:nvSpPr>
        <p:spPr>
          <a:xfrm>
            <a:off x="623570" y="1939819"/>
            <a:ext cx="8520430" cy="1241425"/>
          </a:xfrm>
        </p:spPr>
        <p:txBody>
          <a:bodyPr anchor="b"/>
          <a:lstStyle>
            <a:lvl1pPr>
              <a:defRPr sz="4400">
                <a:solidFill>
                  <a:schemeClr val="bg1"/>
                </a:solidFill>
              </a:defRPr>
            </a:lvl1pPr>
          </a:lstStyle>
          <a:p>
            <a:r>
              <a:rPr lang="fr-FR" smtClean="0"/>
              <a:t>Click to edit Master title style</a:t>
            </a:r>
            <a:endParaRPr lang="en-US" dirty="0"/>
          </a:p>
        </p:txBody>
      </p:sp>
      <p:sp>
        <p:nvSpPr>
          <p:cNvPr id="999429" name="Rectangle 5"/>
          <p:cNvSpPr>
            <a:spLocks noGrp="1" noChangeArrowheads="1"/>
          </p:cNvSpPr>
          <p:nvPr>
            <p:ph type="subTitle" idx="1"/>
          </p:nvPr>
        </p:nvSpPr>
        <p:spPr>
          <a:xfrm>
            <a:off x="609599" y="3324437"/>
            <a:ext cx="4921295" cy="1421447"/>
          </a:xfrm>
        </p:spPr>
        <p:txBody>
          <a:bodyPr/>
          <a:lstStyle>
            <a:lvl1pPr marL="0" indent="0">
              <a:lnSpc>
                <a:spcPct val="100000"/>
              </a:lnSpc>
              <a:spcBef>
                <a:spcPct val="0"/>
              </a:spcBef>
              <a:buFont typeface="Wingdings" pitchFamily="-112" charset="2"/>
              <a:buNone/>
              <a:defRPr sz="2000" i="0">
                <a:solidFill>
                  <a:srgbClr val="FFFFFF"/>
                </a:solidFill>
              </a:defRPr>
            </a:lvl1pPr>
          </a:lstStyle>
          <a:p>
            <a:r>
              <a:rPr lang="fr-FR" smtClean="0"/>
              <a:t>Click to edit Master subtitle style</a:t>
            </a:r>
            <a:endParaRPr lang="en-US" dirty="0"/>
          </a:p>
        </p:txBody>
      </p:sp>
    </p:spTree>
    <p:extLst>
      <p:ext uri="{BB962C8B-B14F-4D97-AF65-F5344CB8AC3E}">
        <p14:creationId xmlns:p14="http://schemas.microsoft.com/office/powerpoint/2010/main" val="586024530"/>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9588" y="1162050"/>
            <a:ext cx="4011612" cy="4476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3600" y="1162050"/>
            <a:ext cx="4013200" cy="4476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98308047"/>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Content Placeholder 2"/>
          <p:cNvSpPr>
            <a:spLocks noGrp="1"/>
          </p:cNvSpPr>
          <p:nvPr>
            <p:ph idx="1"/>
          </p:nvPr>
        </p:nvSpPr>
        <p:spPr/>
        <p:txBody>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dirty="0"/>
          </a:p>
        </p:txBody>
      </p:sp>
    </p:spTree>
    <p:extLst>
      <p:ext uri="{BB962C8B-B14F-4D97-AF65-F5344CB8AC3E}">
        <p14:creationId xmlns:p14="http://schemas.microsoft.com/office/powerpoint/2010/main" val="1201759867"/>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3" name="Picture 5"/>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3175"/>
            <a:ext cx="9172575"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Connectivity_GraphicsV2.png"/>
          <p:cNvPicPr>
            <a:picLocks noChangeAspect="1"/>
          </p:cNvPicPr>
          <p:nvPr userDrawn="1"/>
        </p:nvPicPr>
        <p:blipFill>
          <a:blip r:embed="rId3">
            <a:alphaModFix amt="50000"/>
            <a:extLst>
              <a:ext uri="{28A0092B-C50C-407E-A947-70E740481C1C}">
                <a14:useLocalDpi xmlns:a14="http://schemas.microsoft.com/office/drawing/2010/main" val="0"/>
              </a:ext>
            </a:extLst>
          </a:blip>
          <a:srcRect r="36873"/>
          <a:stretch>
            <a:fillRect/>
          </a:stretch>
        </p:blipFill>
        <p:spPr bwMode="auto">
          <a:xfrm>
            <a:off x="3470275" y="1870756"/>
            <a:ext cx="5737225" cy="5203826"/>
          </a:xfrm>
          <a:prstGeom prst="rect">
            <a:avLst/>
          </a:prstGeom>
          <a:noFill/>
          <a:ln>
            <a:noFill/>
          </a:ln>
          <a:extLst>
            <a:ext uri="{909E8E84-426E-40dd-AFC4-6F175D3DCCD1}">
              <a14:hiddenFill xmlns:a14="http://schemas.microsoft.com/office/drawing/2010/main">
                <a:solidFill>
                  <a:srgbClr val="FFFFFF">
                    <a:alpha val="50195"/>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9" descr="SFDC_Logo.png"/>
          <p:cNvPicPr>
            <a:picLocks noChangeAspect="1"/>
          </p:cNvPicPr>
          <p:nvPr userDrawn="1"/>
        </p:nvPicPr>
        <p:blipFill rotWithShape="1">
          <a:blip r:embed="rId4">
            <a:extLst>
              <a:ext uri="{28A0092B-C50C-407E-A947-70E740481C1C}">
                <a14:useLocalDpi xmlns:a14="http://schemas.microsoft.com/office/drawing/2010/main" val="0"/>
              </a:ext>
            </a:extLst>
          </a:blip>
          <a:srcRect l="5288" r="1" b="5891"/>
          <a:stretch/>
        </p:blipFill>
        <p:spPr bwMode="auto">
          <a:xfrm>
            <a:off x="3219106" y="3779838"/>
            <a:ext cx="2759075" cy="2314575"/>
          </a:xfrm>
          <a:prstGeom prst="rect">
            <a:avLst/>
          </a:prstGeom>
          <a:noFill/>
          <a:ln>
            <a:noFill/>
          </a:ln>
          <a:effectLst>
            <a:outerShdw blurRad="104775" dir="2700000" algn="tl" rotWithShape="0">
              <a:srgbClr val="003DAA">
                <a:alpha val="1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58800" y="1442720"/>
            <a:ext cx="8026400" cy="2032000"/>
          </a:xfrm>
        </p:spPr>
        <p:txBody>
          <a:bodyPr/>
          <a:lstStyle>
            <a:lvl1pPr algn="ctr">
              <a:defRPr sz="4000">
                <a:solidFill>
                  <a:schemeClr val="bg1"/>
                </a:solidFill>
              </a:defRPr>
            </a:lvl1pPr>
          </a:lstStyle>
          <a:p>
            <a:r>
              <a:rPr lang="fr-FR" smtClean="0"/>
              <a:t>Click to edit Master title style</a:t>
            </a:r>
            <a:endParaRPr lang="en-US" dirty="0"/>
          </a:p>
        </p:txBody>
      </p:sp>
    </p:spTree>
    <p:extLst>
      <p:ext uri="{BB962C8B-B14F-4D97-AF65-F5344CB8AC3E}">
        <p14:creationId xmlns:p14="http://schemas.microsoft.com/office/powerpoint/2010/main" val="233918587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2" name="Picture 5"/>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3175"/>
            <a:ext cx="9172575"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Untitl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98921" y="2822489"/>
            <a:ext cx="4346158" cy="1213023"/>
          </a:xfrm>
          <a:prstGeom prst="rect">
            <a:avLst/>
          </a:prstGeom>
        </p:spPr>
      </p:pic>
    </p:spTree>
    <p:extLst>
      <p:ext uri="{BB962C8B-B14F-4D97-AF65-F5344CB8AC3E}">
        <p14:creationId xmlns:p14="http://schemas.microsoft.com/office/powerpoint/2010/main" val="1874974277"/>
      </p:ext>
    </p:extLst>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ith Design">
    <p:spTree>
      <p:nvGrpSpPr>
        <p:cNvPr id="1" name=""/>
        <p:cNvGrpSpPr/>
        <p:nvPr/>
      </p:nvGrpSpPr>
      <p:grpSpPr>
        <a:xfrm>
          <a:off x="0" y="0"/>
          <a:ext cx="0" cy="0"/>
          <a:chOff x="0" y="0"/>
          <a:chExt cx="0" cy="0"/>
        </a:xfrm>
      </p:grpSpPr>
      <p:pic>
        <p:nvPicPr>
          <p:cNvPr id="2" name="Picture 5"/>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3175"/>
            <a:ext cx="9172575"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descr="Connectivity_GraphicsV2.png"/>
          <p:cNvPicPr>
            <a:picLocks noChangeAspect="1"/>
          </p:cNvPicPr>
          <p:nvPr userDrawn="1"/>
        </p:nvPicPr>
        <p:blipFill>
          <a:blip r:embed="rId3">
            <a:alphaModFix amt="49000"/>
            <a:extLst>
              <a:ext uri="{28A0092B-C50C-407E-A947-70E740481C1C}">
                <a14:useLocalDpi xmlns:a14="http://schemas.microsoft.com/office/drawing/2010/main" val="0"/>
              </a:ext>
            </a:extLst>
          </a:blip>
          <a:srcRect/>
          <a:stretch>
            <a:fillRect/>
          </a:stretch>
        </p:blipFill>
        <p:spPr bwMode="auto">
          <a:xfrm>
            <a:off x="-815975" y="1608138"/>
            <a:ext cx="10226675" cy="5857875"/>
          </a:xfrm>
          <a:prstGeom prst="rect">
            <a:avLst/>
          </a:prstGeom>
          <a:noFill/>
          <a:ln>
            <a:noFill/>
          </a:ln>
          <a:extLst>
            <a:ext uri="{909E8E84-426E-40dd-AFC4-6F175D3DCCD1}">
              <a14:hiddenFill xmlns:a14="http://schemas.microsoft.com/office/drawing/2010/main">
                <a:solidFill>
                  <a:srgbClr val="FFFFFF">
                    <a:alpha val="49019"/>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0117987"/>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peak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pic>
        <p:nvPicPr>
          <p:cNvPr id="3" name="Picture 5"/>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3175"/>
            <a:ext cx="9172575"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9" descr="SFDC_Logo.png"/>
          <p:cNvPicPr>
            <a:picLocks noChangeAspect="1"/>
          </p:cNvPicPr>
          <p:nvPr userDrawn="1"/>
        </p:nvPicPr>
        <p:blipFill rotWithShape="1">
          <a:blip r:embed="rId3">
            <a:extLst>
              <a:ext uri="{28A0092B-C50C-407E-A947-70E740481C1C}">
                <a14:useLocalDpi xmlns:a14="http://schemas.microsoft.com/office/drawing/2010/main" val="0"/>
              </a:ext>
            </a:extLst>
          </a:blip>
          <a:srcRect l="5288" r="1" b="5891"/>
          <a:stretch/>
        </p:blipFill>
        <p:spPr bwMode="auto">
          <a:xfrm>
            <a:off x="865667" y="2083654"/>
            <a:ext cx="2759075" cy="2314575"/>
          </a:xfrm>
          <a:prstGeom prst="rect">
            <a:avLst/>
          </a:prstGeom>
          <a:noFill/>
          <a:ln>
            <a:noFill/>
          </a:ln>
          <a:effectLst>
            <a:outerShdw blurRad="104775" dir="2700000" algn="tl" rotWithShape="0">
              <a:srgbClr val="003DAA">
                <a:alpha val="1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925500" y="1894055"/>
            <a:ext cx="1959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Tree>
    <p:extLst>
      <p:ext uri="{BB962C8B-B14F-4D97-AF65-F5344CB8AC3E}">
        <p14:creationId xmlns:p14="http://schemas.microsoft.com/office/powerpoint/2010/main" val="2807827440"/>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 Blue">
    <p:spTree>
      <p:nvGrpSpPr>
        <p:cNvPr id="1" name=""/>
        <p:cNvGrpSpPr/>
        <p:nvPr/>
      </p:nvGrpSpPr>
      <p:grpSpPr>
        <a:xfrm>
          <a:off x="0" y="0"/>
          <a:ext cx="0" cy="0"/>
          <a:chOff x="0" y="0"/>
          <a:chExt cx="0" cy="0"/>
        </a:xfrm>
      </p:grpSpPr>
      <p:pic>
        <p:nvPicPr>
          <p:cNvPr id="2" name="Picture 5"/>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3175"/>
            <a:ext cx="9172575"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5102159"/>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defTabSz="914400" fontAlgn="base">
              <a:spcBef>
                <a:spcPct val="0"/>
              </a:spcBef>
              <a:spcAft>
                <a:spcPct val="0"/>
              </a:spcAft>
              <a:defRPr>
                <a:ea typeface="ヒラギノ角ゴ Pro W3" charset="0"/>
                <a:cs typeface="ヒラギノ角ゴ Pro W3" charset="0"/>
              </a:defRPr>
            </a:lvl1pPr>
          </a:lstStyle>
          <a:p>
            <a:pPr>
              <a:defRPr/>
            </a:pPr>
            <a:fld id="{F15EB592-D591-D44D-99AA-71006B2F1B67}" type="datetimeFigureOut">
              <a:rPr lang="en-US"/>
              <a:pPr>
                <a:defRPr/>
              </a:pPr>
              <a:t>11/26/15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defTabSz="914400" fontAlgn="base">
              <a:spcBef>
                <a:spcPct val="0"/>
              </a:spcBef>
              <a:spcAft>
                <a:spcPct val="0"/>
              </a:spcAft>
              <a:defRPr>
                <a:ea typeface="ヒラギノ角ゴ Pro W3" charset="0"/>
                <a:cs typeface="ヒラギノ角ゴ Pro W3" charset="0"/>
              </a:defRPr>
            </a:lvl1pPr>
          </a:lstStyle>
          <a:p>
            <a:pPr>
              <a:defRPr/>
            </a:pP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defTabSz="914400" fontAlgn="base">
              <a:spcBef>
                <a:spcPct val="0"/>
              </a:spcBef>
              <a:spcAft>
                <a:spcPct val="0"/>
              </a:spcAft>
              <a:defRPr>
                <a:ea typeface="ヒラギノ角ゴ Pro W3" charset="0"/>
                <a:cs typeface="ヒラギノ角ゴ Pro W3" charset="0"/>
              </a:defRPr>
            </a:lvl1pPr>
          </a:lstStyle>
          <a:p>
            <a:pPr>
              <a:defRPr/>
            </a:pPr>
            <a:fld id="{35BC4314-FCF2-B643-B387-961ED820C919}" type="slidenum">
              <a:rPr lang="en-US"/>
              <a:pPr>
                <a:defRPr/>
              </a:pPr>
              <a:t>‹#›</a:t>
            </a:fld>
            <a:endParaRPr lang="en-US"/>
          </a:p>
        </p:txBody>
      </p:sp>
    </p:spTree>
    <p:extLst>
      <p:ext uri="{BB962C8B-B14F-4D97-AF65-F5344CB8AC3E}">
        <p14:creationId xmlns:p14="http://schemas.microsoft.com/office/powerpoint/2010/main" val="2026839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30501820"/>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9525" y="6716713"/>
            <a:ext cx="9144000" cy="160337"/>
          </a:xfrm>
          <a:prstGeom prst="rect">
            <a:avLst/>
          </a:prstGeom>
          <a:solidFill>
            <a:srgbClr val="1589D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ectangle 8"/>
          <p:cNvSpPr/>
          <p:nvPr/>
        </p:nvSpPr>
        <p:spPr>
          <a:xfrm>
            <a:off x="0" y="-1"/>
            <a:ext cx="9144000" cy="1439334"/>
          </a:xfrm>
          <a:prstGeom prst="rect">
            <a:avLst/>
          </a:prstGeom>
          <a:gradFill>
            <a:gsLst>
              <a:gs pos="27000">
                <a:schemeClr val="bg1">
                  <a:alpha val="0"/>
                </a:schemeClr>
              </a:gs>
              <a:gs pos="100000">
                <a:srgbClr val="1589D3">
                  <a:alpha val="16000"/>
                </a:srgb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 name="Picture 5" descr="SFDC_Logo.png"/>
          <p:cNvPicPr>
            <a:picLocks noChangeAspect="1"/>
          </p:cNvPicPr>
          <p:nvPr/>
        </p:nvPicPr>
        <p:blipFill rotWithShape="1">
          <a:blip r:embed="rId12">
            <a:extLst>
              <a:ext uri="{28A0092B-C50C-407E-A947-70E740481C1C}">
                <a14:useLocalDpi xmlns:a14="http://schemas.microsoft.com/office/drawing/2010/main" val="0"/>
              </a:ext>
            </a:extLst>
          </a:blip>
          <a:srcRect t="1424" r="17071" b="35925"/>
          <a:stretch/>
        </p:blipFill>
        <p:spPr bwMode="auto">
          <a:xfrm>
            <a:off x="7688263" y="5951538"/>
            <a:ext cx="1465262" cy="935037"/>
          </a:xfrm>
          <a:prstGeom prst="rect">
            <a:avLst/>
          </a:prstGeom>
          <a:noFill/>
          <a:ln>
            <a:noFill/>
          </a:ln>
          <a:effectLst>
            <a:outerShdw blurRad="50800" dist="38100" dir="6540000" algn="tl" rotWithShape="0">
              <a:srgbClr val="003DAA">
                <a:alpha val="17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3"/>
          <p:cNvSpPr>
            <a:spLocks noGrp="1" noChangeArrowheads="1"/>
          </p:cNvSpPr>
          <p:nvPr>
            <p:ph type="title"/>
          </p:nvPr>
        </p:nvSpPr>
        <p:spPr bwMode="auto">
          <a:xfrm>
            <a:off x="509588" y="25400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fr-FR" smtClean="0"/>
              <a:t>Click to edit Master title style</a:t>
            </a:r>
            <a:endParaRPr lang="en-US"/>
          </a:p>
        </p:txBody>
      </p:sp>
      <p:sp>
        <p:nvSpPr>
          <p:cNvPr id="1032" name="Rectangle 4"/>
          <p:cNvSpPr>
            <a:spLocks noGrp="1" noChangeArrowheads="1"/>
          </p:cNvSpPr>
          <p:nvPr>
            <p:ph type="body" idx="1"/>
          </p:nvPr>
        </p:nvSpPr>
        <p:spPr bwMode="auto">
          <a:xfrm>
            <a:off x="509588" y="1162050"/>
            <a:ext cx="8228012"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139489" tIns="69745" rIns="139489" bIns="69745" numCol="1" anchor="t" anchorCtr="0" compatLnSpc="1">
            <a:prstTxWarp prst="textNoShape">
              <a:avLst/>
            </a:prstTxWarp>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Tree>
  </p:cSld>
  <p:clrMap bg1="lt1" tx1="dk1" bg2="lt2" tx2="dk2" accent1="accent1" accent2="accent2" accent3="accent3" accent4="accent4" accent5="accent5" accent6="accent6" hlink="hlink" folHlink="folHlink"/>
  <p:sldLayoutIdLst>
    <p:sldLayoutId id="2147484118" r:id="rId1"/>
    <p:sldLayoutId id="2147484117" r:id="rId2"/>
    <p:sldLayoutId id="2147484119" r:id="rId3"/>
    <p:sldLayoutId id="2147484120" r:id="rId4"/>
    <p:sldLayoutId id="2147484121" r:id="rId5"/>
    <p:sldLayoutId id="2147484123" r:id="rId6"/>
    <p:sldLayoutId id="2147484122" r:id="rId7"/>
    <p:sldLayoutId id="2147484124" r:id="rId8"/>
    <p:sldLayoutId id="2147484125" r:id="rId9"/>
    <p:sldLayoutId id="2147484126" r:id="rId10"/>
  </p:sldLayoutIdLst>
  <p:transition xmlns:p14="http://schemas.microsoft.com/office/powerpoint/2010/main">
    <p:fade/>
  </p:transition>
  <p:txStyles>
    <p:titleStyle>
      <a:lvl1pPr algn="l" rtl="0" eaLnBrk="1" fontAlgn="base" hangingPunct="1">
        <a:spcBef>
          <a:spcPct val="0"/>
        </a:spcBef>
        <a:spcAft>
          <a:spcPct val="0"/>
        </a:spcAft>
        <a:defRPr sz="2800" b="1">
          <a:solidFill>
            <a:schemeClr val="tx2"/>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800" b="1">
          <a:solidFill>
            <a:schemeClr val="tx2"/>
          </a:solidFill>
          <a:latin typeface="Arial" pitchFamily="-112" charset="0"/>
        </a:defRPr>
      </a:lvl6pPr>
      <a:lvl7pPr marL="914400" algn="l" rtl="0" eaLnBrk="1" fontAlgn="base" hangingPunct="1">
        <a:spcBef>
          <a:spcPct val="0"/>
        </a:spcBef>
        <a:spcAft>
          <a:spcPct val="0"/>
        </a:spcAft>
        <a:defRPr sz="2800" b="1">
          <a:solidFill>
            <a:schemeClr val="tx2"/>
          </a:solidFill>
          <a:latin typeface="Arial" pitchFamily="-112" charset="0"/>
        </a:defRPr>
      </a:lvl7pPr>
      <a:lvl8pPr marL="1371600" algn="l" rtl="0" eaLnBrk="1" fontAlgn="base" hangingPunct="1">
        <a:spcBef>
          <a:spcPct val="0"/>
        </a:spcBef>
        <a:spcAft>
          <a:spcPct val="0"/>
        </a:spcAft>
        <a:defRPr sz="2800" b="1">
          <a:solidFill>
            <a:schemeClr val="tx2"/>
          </a:solidFill>
          <a:latin typeface="Arial" pitchFamily="-112" charset="0"/>
        </a:defRPr>
      </a:lvl8pPr>
      <a:lvl9pPr marL="1828800" algn="l" rtl="0" eaLnBrk="1" fontAlgn="base" hangingPunct="1">
        <a:spcBef>
          <a:spcPct val="0"/>
        </a:spcBef>
        <a:spcAft>
          <a:spcPct val="0"/>
        </a:spcAft>
        <a:defRPr sz="2800" b="1">
          <a:solidFill>
            <a:schemeClr val="tx2"/>
          </a:solidFill>
          <a:latin typeface="Arial" pitchFamily="-112" charset="0"/>
        </a:defRPr>
      </a:lvl9pPr>
    </p:titleStyle>
    <p:bodyStyle>
      <a:lvl1pPr marL="342900" indent="-342900" algn="l" rtl="0" eaLnBrk="1" fontAlgn="base" hangingPunct="1">
        <a:lnSpc>
          <a:spcPct val="120000"/>
        </a:lnSpc>
        <a:spcBef>
          <a:spcPct val="20000"/>
        </a:spcBef>
        <a:spcAft>
          <a:spcPct val="0"/>
        </a:spcAft>
        <a:buClr>
          <a:srgbClr val="1589D3"/>
        </a:buClr>
        <a:buFont typeface="Arial" charset="0"/>
        <a:buChar char="•"/>
        <a:defRPr sz="2400">
          <a:solidFill>
            <a:schemeClr val="tx1"/>
          </a:solidFill>
          <a:latin typeface="+mn-lt"/>
          <a:ea typeface="ＭＳ Ｐゴシック" pitchFamily="-112" charset="-128"/>
          <a:cs typeface="ＭＳ Ｐゴシック" pitchFamily="-112" charset="-128"/>
        </a:defRPr>
      </a:lvl1pPr>
      <a:lvl2pPr marL="742950" indent="-285750" algn="l" rtl="0" eaLnBrk="1" fontAlgn="base" hangingPunct="1">
        <a:lnSpc>
          <a:spcPct val="120000"/>
        </a:lnSpc>
        <a:spcBef>
          <a:spcPct val="20000"/>
        </a:spcBef>
        <a:spcAft>
          <a:spcPct val="0"/>
        </a:spcAft>
        <a:buClr>
          <a:srgbClr val="1589D3"/>
        </a:buClr>
        <a:buFont typeface="Arial" charset="0"/>
        <a:buChar char="•"/>
        <a:defRPr sz="2000">
          <a:solidFill>
            <a:srgbClr val="333333"/>
          </a:solidFill>
          <a:latin typeface="+mn-lt"/>
          <a:ea typeface="ＭＳ Ｐゴシック" pitchFamily="-112" charset="-128"/>
        </a:defRPr>
      </a:lvl2pPr>
      <a:lvl3pPr marL="1143000" indent="-228600" algn="l" rtl="0" eaLnBrk="1" fontAlgn="base" hangingPunct="1">
        <a:lnSpc>
          <a:spcPct val="120000"/>
        </a:lnSpc>
        <a:spcBef>
          <a:spcPct val="20000"/>
        </a:spcBef>
        <a:spcAft>
          <a:spcPct val="0"/>
        </a:spcAft>
        <a:buClr>
          <a:srgbClr val="1589D3"/>
        </a:buClr>
        <a:buFont typeface="Arial" charset="0"/>
        <a:buChar char="•"/>
        <a:defRPr>
          <a:solidFill>
            <a:schemeClr val="bg2"/>
          </a:solidFill>
          <a:latin typeface="+mn-lt"/>
          <a:ea typeface="ヒラギノ角ゴ Pro W3" charset="-128"/>
          <a:cs typeface="ヒラギノ角ゴ Pro W3" charset="-128"/>
        </a:defRPr>
      </a:lvl3pPr>
      <a:lvl4pPr marL="1600200" indent="-228600" algn="l" rtl="0" eaLnBrk="1" fontAlgn="base" hangingPunct="1">
        <a:lnSpc>
          <a:spcPct val="120000"/>
        </a:lnSpc>
        <a:spcBef>
          <a:spcPct val="20000"/>
        </a:spcBef>
        <a:spcAft>
          <a:spcPct val="0"/>
        </a:spcAft>
        <a:buClr>
          <a:srgbClr val="1589D3"/>
        </a:buClr>
        <a:buFont typeface="Arial" charset="0"/>
        <a:buChar char="•"/>
        <a:defRPr sz="1600">
          <a:solidFill>
            <a:schemeClr val="bg2"/>
          </a:solidFill>
          <a:latin typeface="+mn-lt"/>
          <a:ea typeface="ヒラギノ角ゴ Pro W3" charset="-128"/>
          <a:cs typeface="ヒラギノ角ゴ Pro W3" charset="0"/>
        </a:defRPr>
      </a:lvl4pPr>
      <a:lvl5pPr marL="2057400" indent="-228600" algn="l" rtl="0" eaLnBrk="1" fontAlgn="base" hangingPunct="1">
        <a:lnSpc>
          <a:spcPct val="120000"/>
        </a:lnSpc>
        <a:spcBef>
          <a:spcPct val="20000"/>
        </a:spcBef>
        <a:spcAft>
          <a:spcPct val="0"/>
        </a:spcAft>
        <a:buClr>
          <a:srgbClr val="1589D3"/>
        </a:buClr>
        <a:buFont typeface="Arial" charset="0"/>
        <a:buChar char="•"/>
        <a:defRPr sz="1600">
          <a:solidFill>
            <a:schemeClr val="bg2"/>
          </a:solidFill>
          <a:latin typeface="+mn-lt"/>
          <a:ea typeface="ヒラギノ角ゴ Pro W3" charset="-128"/>
          <a:cs typeface="ヒラギノ角ゴ Pro W3" charset="0"/>
        </a:defRPr>
      </a:lvl5pPr>
      <a:lvl6pPr marL="2514600" indent="-228600" algn="l" rtl="0" eaLnBrk="1" fontAlgn="base" hangingPunct="1">
        <a:lnSpc>
          <a:spcPct val="120000"/>
        </a:lnSpc>
        <a:spcBef>
          <a:spcPct val="20000"/>
        </a:spcBef>
        <a:spcAft>
          <a:spcPct val="0"/>
        </a:spcAft>
        <a:buClr>
          <a:schemeClr val="bg2"/>
        </a:buClr>
        <a:buChar char="»"/>
        <a:defRPr sz="1600">
          <a:solidFill>
            <a:schemeClr val="bg2"/>
          </a:solidFill>
          <a:latin typeface="+mn-lt"/>
          <a:ea typeface="ＭＳ Ｐゴシック" pitchFamily="-112" charset="-128"/>
        </a:defRPr>
      </a:lvl6pPr>
      <a:lvl7pPr marL="2971800" indent="-228600" algn="l" rtl="0" eaLnBrk="1" fontAlgn="base" hangingPunct="1">
        <a:lnSpc>
          <a:spcPct val="120000"/>
        </a:lnSpc>
        <a:spcBef>
          <a:spcPct val="20000"/>
        </a:spcBef>
        <a:spcAft>
          <a:spcPct val="0"/>
        </a:spcAft>
        <a:buClr>
          <a:schemeClr val="bg2"/>
        </a:buClr>
        <a:buChar char="»"/>
        <a:defRPr sz="1600">
          <a:solidFill>
            <a:schemeClr val="bg2"/>
          </a:solidFill>
          <a:latin typeface="+mn-lt"/>
          <a:ea typeface="ＭＳ Ｐゴシック" pitchFamily="-112" charset="-128"/>
        </a:defRPr>
      </a:lvl7pPr>
      <a:lvl8pPr marL="3429000" indent="-228600" algn="l" rtl="0" eaLnBrk="1" fontAlgn="base" hangingPunct="1">
        <a:lnSpc>
          <a:spcPct val="120000"/>
        </a:lnSpc>
        <a:spcBef>
          <a:spcPct val="20000"/>
        </a:spcBef>
        <a:spcAft>
          <a:spcPct val="0"/>
        </a:spcAft>
        <a:buClr>
          <a:schemeClr val="bg2"/>
        </a:buClr>
        <a:buChar char="»"/>
        <a:defRPr sz="1600">
          <a:solidFill>
            <a:schemeClr val="bg2"/>
          </a:solidFill>
          <a:latin typeface="+mn-lt"/>
          <a:ea typeface="ＭＳ Ｐゴシック" pitchFamily="-112" charset="-128"/>
        </a:defRPr>
      </a:lvl8pPr>
      <a:lvl9pPr marL="3886200" indent="-228600" algn="l" rtl="0" eaLnBrk="1" fontAlgn="base" hangingPunct="1">
        <a:lnSpc>
          <a:spcPct val="120000"/>
        </a:lnSpc>
        <a:spcBef>
          <a:spcPct val="20000"/>
        </a:spcBef>
        <a:spcAft>
          <a:spcPct val="0"/>
        </a:spcAft>
        <a:buClr>
          <a:schemeClr val="bg2"/>
        </a:buClr>
        <a:buChar char="»"/>
        <a:defRPr sz="1600">
          <a:solidFill>
            <a:schemeClr val="bg2"/>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9.xml"/><Relationship Id="rId3"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9.xml"/><Relationship Id="rId3"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tags" Target="../tags/tag7.xml"/><Relationship Id="rId2"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tags" Target="../tags/tag8.xml"/><Relationship Id="rId2"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9.xml"/><Relationship Id="rId3"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3" Type="http://schemas.openxmlformats.org/officeDocument/2006/relationships/image" Target="../media/image15.wmf"/><Relationship Id="rId4" Type="http://schemas.openxmlformats.org/officeDocument/2006/relationships/image" Target="../media/image16.png"/><Relationship Id="rId5" Type="http://schemas.openxmlformats.org/officeDocument/2006/relationships/image" Target="../media/image17.jpeg"/><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39.xml.rels><?xml version="1.0" encoding="UTF-8" standalone="yes"?>
<Relationships xmlns="http://schemas.openxmlformats.org/package/2006/relationships"><Relationship Id="rId3" Type="http://schemas.openxmlformats.org/officeDocument/2006/relationships/hyperlink" Target="https://na1.salesforce.com/help/doc/en/salesforce_app_limits_cheatsheet.pdf" TargetMode="External"/><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hyperlink" Target="http://www.salesforce.com/us/developer/docs/apexcode/index_Left.htm%23StartTopic=Content/apex_gov_limits.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29.png"/><Relationship Id="rId5" Type="http://schemas.openxmlformats.org/officeDocument/2006/relationships/image" Target="../media/image30.png"/><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 Id="rId3" Type="http://schemas.openxmlformats.org/officeDocument/2006/relationships/image" Target="../media/image3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 Id="rId3" Type="http://schemas.openxmlformats.org/officeDocument/2006/relationships/image" Target="../media/image37.png"/></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png"/><Relationship Id="rId1" Type="http://schemas.openxmlformats.org/officeDocument/2006/relationships/slideLayout" Target="../slideLayouts/slideLayout9.xml"/><Relationship Id="rId2" Type="http://schemas.openxmlformats.org/officeDocument/2006/relationships/notesSlide" Target="../notesSlides/notesSlide3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notesSlide" Target="../notesSlides/notesSlide4.xml"/><Relationship Id="rId5" Type="http://schemas.openxmlformats.org/officeDocument/2006/relationships/oleObject" Target="../embeddings/oleObject1.bin"/><Relationship Id="rId6" Type="http://schemas.openxmlformats.org/officeDocument/2006/relationships/image" Target="../media/image10.emf"/><Relationship Id="rId1" Type="http://schemas.openxmlformats.org/officeDocument/2006/relationships/vmlDrawing" Target="../drawings/vmlDrawing1.vml"/><Relationship Id="rId2" Type="http://schemas.openxmlformats.org/officeDocument/2006/relationships/tags" Target="../tags/tag2.xml"/></Relationships>
</file>

<file path=ppt/slides/_rels/slide7.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4"/>
          <p:cNvSpPr>
            <a:spLocks noGrp="1"/>
          </p:cNvSpPr>
          <p:nvPr>
            <p:ph type="ctrTitle"/>
          </p:nvPr>
        </p:nvSpPr>
        <p:spPr>
          <a:xfrm>
            <a:off x="684212" y="760413"/>
            <a:ext cx="8078787" cy="1241425"/>
          </a:xfrm>
        </p:spPr>
        <p:txBody>
          <a:bodyPr/>
          <a:lstStyle/>
          <a:p>
            <a:pPr eaLnBrk="1" hangingPunct="1"/>
            <a:r>
              <a:rPr lang="en-US" dirty="0">
                <a:latin typeface="Arial" charset="0"/>
                <a:ea typeface="ＭＳ Ｐゴシック" charset="0"/>
                <a:cs typeface="ＭＳ Ｐゴシック" charset="0"/>
              </a:rPr>
              <a:t>Multi Org versus Single Org</a:t>
            </a:r>
          </a:p>
        </p:txBody>
      </p:sp>
      <p:sp>
        <p:nvSpPr>
          <p:cNvPr id="32770" name="Subtitle 4"/>
          <p:cNvSpPr>
            <a:spLocks noGrp="1"/>
          </p:cNvSpPr>
          <p:nvPr>
            <p:ph type="subTitle" idx="1"/>
          </p:nvPr>
        </p:nvSpPr>
        <p:spPr>
          <a:xfrm>
            <a:off x="669924" y="2144713"/>
            <a:ext cx="5651853" cy="827087"/>
          </a:xfrm>
        </p:spPr>
        <p:txBody>
          <a:bodyPr/>
          <a:lstStyle/>
          <a:p>
            <a:pPr eaLnBrk="1" hangingPunct="1">
              <a:buFont typeface="Wingdings" charset="0"/>
              <a:buNone/>
            </a:pPr>
            <a:r>
              <a:rPr lang="en-US" dirty="0" smtClean="0">
                <a:latin typeface="Arial" charset="0"/>
                <a:ea typeface="ＭＳ Ｐゴシック" charset="0"/>
                <a:cs typeface="ＭＳ Ｐゴシック" charset="0"/>
              </a:rPr>
              <a:t>Julien Guérin</a:t>
            </a:r>
          </a:p>
          <a:p>
            <a:pPr eaLnBrk="1" hangingPunct="1">
              <a:buFont typeface="Wingdings" charset="0"/>
              <a:buNone/>
            </a:pPr>
            <a:r>
              <a:rPr lang="en-US" dirty="0" smtClean="0">
                <a:latin typeface="Arial" charset="0"/>
                <a:ea typeface="ＭＳ Ｐゴシック" charset="0"/>
                <a:cs typeface="ＭＳ Ｐゴシック" charset="0"/>
              </a:rPr>
              <a:t>Senior Manager, Customers For Life</a:t>
            </a:r>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381867891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2"/>
          <p:cNvSpPr>
            <a:spLocks noGrp="1"/>
          </p:cNvSpPr>
          <p:nvPr>
            <p:ph type="title"/>
          </p:nvPr>
        </p:nvSpPr>
        <p:spPr/>
        <p:txBody>
          <a:bodyPr/>
          <a:lstStyle/>
          <a:p>
            <a:r>
              <a:rPr lang="en-US">
                <a:latin typeface="Arial" charset="0"/>
                <a:ea typeface="MS PGothic" charset="0"/>
                <a:cs typeface="ＭＳ Ｐゴシック" charset="0"/>
              </a:rPr>
              <a:t>Organizational Considerations</a:t>
            </a:r>
          </a:p>
        </p:txBody>
      </p:sp>
      <p:sp>
        <p:nvSpPr>
          <p:cNvPr id="52226" name="Rounded Rectangle 10"/>
          <p:cNvSpPr>
            <a:spLocks noChangeArrowheads="1"/>
          </p:cNvSpPr>
          <p:nvPr/>
        </p:nvSpPr>
        <p:spPr bwMode="auto">
          <a:xfrm>
            <a:off x="830263" y="1163638"/>
            <a:ext cx="1868487" cy="1039812"/>
          </a:xfrm>
          <a:prstGeom prst="roundRect">
            <a:avLst>
              <a:gd name="adj" fmla="val 16667"/>
            </a:avLst>
          </a:prstGeom>
          <a:solidFill>
            <a:srgbClr val="6FBCEA"/>
          </a:solidFill>
          <a:ln w="9525">
            <a:solidFill>
              <a:srgbClr val="6FBCEA"/>
            </a:solidFill>
            <a:round/>
            <a:headEnd/>
            <a:tailEnd/>
          </a:ln>
          <a:effectLst>
            <a:outerShdw dist="23000" dir="5400000" rotWithShape="0">
              <a:srgbClr val="000000">
                <a:alpha val="34998"/>
              </a:srgbClr>
            </a:outerShdw>
          </a:effectLst>
        </p:spPr>
        <p:txBody>
          <a:bodyPr anchor="ctr"/>
          <a:lstStyle/>
          <a:p>
            <a:r>
              <a:rPr lang="en-AU" sz="1600">
                <a:solidFill>
                  <a:srgbClr val="FFFFFF"/>
                </a:solidFill>
                <a:ea typeface="ヒラギノ角ゴ Pro W3" charset="0"/>
                <a:cs typeface="ヒラギノ角ゴ Pro W3" charset="0"/>
              </a:rPr>
              <a:t>Governance</a:t>
            </a:r>
          </a:p>
        </p:txBody>
      </p:sp>
      <p:sp>
        <p:nvSpPr>
          <p:cNvPr id="52227" name="Rounded Rectangle 11"/>
          <p:cNvSpPr>
            <a:spLocks noChangeArrowheads="1"/>
          </p:cNvSpPr>
          <p:nvPr/>
        </p:nvSpPr>
        <p:spPr bwMode="auto">
          <a:xfrm>
            <a:off x="2840038" y="1163638"/>
            <a:ext cx="5327650" cy="1039812"/>
          </a:xfrm>
          <a:prstGeom prst="roundRect">
            <a:avLst>
              <a:gd name="adj" fmla="val 16667"/>
            </a:avLst>
          </a:prstGeom>
          <a:solidFill>
            <a:srgbClr val="DCF0F8"/>
          </a:solidFill>
          <a:ln w="9525">
            <a:solidFill>
              <a:srgbClr val="DCF0F8"/>
            </a:solidFill>
            <a:round/>
            <a:headEnd/>
            <a:tailEnd/>
          </a:ln>
          <a:effectLst>
            <a:outerShdw dist="23000" dir="5400000" rotWithShape="0">
              <a:srgbClr val="000000">
                <a:alpha val="34998"/>
              </a:srgbClr>
            </a:outerShdw>
          </a:effectLst>
        </p:spPr>
        <p:txBody>
          <a:bodyPr anchor="ctr"/>
          <a:lstStyle/>
          <a:p>
            <a:pPr marL="266700" lvl="1" indent="-190500">
              <a:spcAft>
                <a:spcPct val="50000"/>
              </a:spcAft>
              <a:buFont typeface="Arial" charset="0"/>
              <a:buChar char="•"/>
            </a:pPr>
            <a:r>
              <a:rPr lang="en-AU" sz="1400">
                <a:ea typeface="ヒラギノ角ゴ Pro W3" charset="0"/>
                <a:cs typeface="ヒラギノ角ゴ Pro W3" charset="0"/>
              </a:rPr>
              <a:t>Can a standards based strategy be adopted allowing easy consolidation in the future?</a:t>
            </a:r>
          </a:p>
        </p:txBody>
      </p:sp>
      <p:sp>
        <p:nvSpPr>
          <p:cNvPr id="13" name="Rounded Rectangle 12"/>
          <p:cNvSpPr>
            <a:spLocks noChangeArrowheads="1"/>
          </p:cNvSpPr>
          <p:nvPr/>
        </p:nvSpPr>
        <p:spPr bwMode="auto">
          <a:xfrm>
            <a:off x="830263" y="3810000"/>
            <a:ext cx="1868487" cy="1084263"/>
          </a:xfrm>
          <a:prstGeom prst="roundRect">
            <a:avLst>
              <a:gd name="adj" fmla="val 16667"/>
            </a:avLst>
          </a:prstGeom>
          <a:solidFill>
            <a:srgbClr val="6FBCEA"/>
          </a:solidFill>
          <a:ln w="9525" algn="ctr">
            <a:solidFill>
              <a:srgbClr val="6FBCEA"/>
            </a:solidFill>
            <a:round/>
            <a:headEnd/>
            <a:tailEnd/>
          </a:ln>
          <a:effectLst>
            <a:outerShdw dist="23000" dir="5400000" rotWithShape="0">
              <a:srgbClr val="000000">
                <a:alpha val="34999"/>
              </a:srgbClr>
            </a:outerShdw>
          </a:effectLst>
        </p:spPr>
        <p:txBody>
          <a:bodyPr anchor="ctr"/>
          <a:lstStyle/>
          <a:p>
            <a:pPr>
              <a:defRPr/>
            </a:pPr>
            <a:r>
              <a:rPr lang="en-AU" sz="1600" dirty="0">
                <a:solidFill>
                  <a:schemeClr val="lt1"/>
                </a:solidFill>
                <a:latin typeface="+mn-lt"/>
                <a:ea typeface="+mn-ea"/>
                <a:cs typeface="+mn-cs"/>
              </a:rPr>
              <a:t>Corporate Strategy</a:t>
            </a:r>
          </a:p>
        </p:txBody>
      </p:sp>
      <p:sp>
        <p:nvSpPr>
          <p:cNvPr id="52229" name="Rounded Rectangle 13"/>
          <p:cNvSpPr>
            <a:spLocks noChangeArrowheads="1"/>
          </p:cNvSpPr>
          <p:nvPr/>
        </p:nvSpPr>
        <p:spPr bwMode="auto">
          <a:xfrm>
            <a:off x="2840038" y="2306638"/>
            <a:ext cx="5327650" cy="1350962"/>
          </a:xfrm>
          <a:prstGeom prst="roundRect">
            <a:avLst>
              <a:gd name="adj" fmla="val 16667"/>
            </a:avLst>
          </a:prstGeom>
          <a:solidFill>
            <a:srgbClr val="DCF0F8"/>
          </a:solidFill>
          <a:ln w="9525">
            <a:solidFill>
              <a:srgbClr val="DCF0F8"/>
            </a:solidFill>
            <a:round/>
            <a:headEnd/>
            <a:tailEnd/>
          </a:ln>
          <a:effectLst>
            <a:outerShdw dist="23000" dir="5400000" rotWithShape="0">
              <a:srgbClr val="000000">
                <a:alpha val="34998"/>
              </a:srgbClr>
            </a:outerShdw>
          </a:effectLst>
        </p:spPr>
        <p:txBody>
          <a:bodyPr anchor="ctr"/>
          <a:lstStyle/>
          <a:p>
            <a:pPr marL="266700" lvl="1" indent="-190500">
              <a:spcAft>
                <a:spcPct val="50000"/>
              </a:spcAft>
              <a:buFont typeface="Arial" charset="0"/>
              <a:buChar char="•"/>
            </a:pPr>
            <a:r>
              <a:rPr lang="en-AU" sz="1400">
                <a:ea typeface="ヒラギノ角ゴ Pro W3" charset="0"/>
                <a:cs typeface="ヒラギノ角ゴ Pro W3" charset="0"/>
              </a:rPr>
              <a:t>Can your organizational culture manage the governance and negotiations necessary to support the strategy?</a:t>
            </a:r>
          </a:p>
          <a:p>
            <a:pPr marL="266700" lvl="1" indent="-190500">
              <a:spcAft>
                <a:spcPct val="50000"/>
              </a:spcAft>
              <a:buFont typeface="Arial" charset="0"/>
              <a:buChar char="•"/>
            </a:pPr>
            <a:r>
              <a:rPr lang="en-AU" sz="1400">
                <a:ea typeface="ヒラギノ角ゴ Pro W3" charset="0"/>
                <a:cs typeface="ヒラギノ角ゴ Pro W3" charset="0"/>
              </a:rPr>
              <a:t>Change management per country versus overall change management?</a:t>
            </a:r>
          </a:p>
        </p:txBody>
      </p:sp>
      <p:sp>
        <p:nvSpPr>
          <p:cNvPr id="15" name="Rounded Rectangle 14"/>
          <p:cNvSpPr>
            <a:spLocks noChangeArrowheads="1"/>
          </p:cNvSpPr>
          <p:nvPr/>
        </p:nvSpPr>
        <p:spPr bwMode="auto">
          <a:xfrm>
            <a:off x="830263" y="2306638"/>
            <a:ext cx="1868487" cy="1350962"/>
          </a:xfrm>
          <a:prstGeom prst="roundRect">
            <a:avLst>
              <a:gd name="adj" fmla="val 16667"/>
            </a:avLst>
          </a:prstGeom>
          <a:solidFill>
            <a:srgbClr val="6FBCEA"/>
          </a:solidFill>
          <a:ln w="9525" algn="ctr">
            <a:solidFill>
              <a:srgbClr val="6FBCEA"/>
            </a:solidFill>
            <a:round/>
            <a:headEnd/>
            <a:tailEnd/>
          </a:ln>
          <a:effectLst>
            <a:outerShdw dist="23000" dir="5400000" rotWithShape="0">
              <a:srgbClr val="000000">
                <a:alpha val="34999"/>
              </a:srgbClr>
            </a:outerShdw>
          </a:effectLst>
        </p:spPr>
        <p:txBody>
          <a:bodyPr anchor="ctr"/>
          <a:lstStyle/>
          <a:p>
            <a:pPr>
              <a:defRPr/>
            </a:pPr>
            <a:r>
              <a:rPr lang="en-AU" sz="1600" dirty="0">
                <a:solidFill>
                  <a:schemeClr val="lt1"/>
                </a:solidFill>
                <a:latin typeface="+mn-lt"/>
                <a:ea typeface="+mn-ea"/>
                <a:cs typeface="+mn-cs"/>
              </a:rPr>
              <a:t>Culture</a:t>
            </a:r>
          </a:p>
        </p:txBody>
      </p:sp>
      <p:sp>
        <p:nvSpPr>
          <p:cNvPr id="52231" name="Rounded Rectangle 15"/>
          <p:cNvSpPr>
            <a:spLocks noChangeArrowheads="1"/>
          </p:cNvSpPr>
          <p:nvPr/>
        </p:nvSpPr>
        <p:spPr bwMode="auto">
          <a:xfrm>
            <a:off x="2840038" y="3810000"/>
            <a:ext cx="5327650" cy="1084263"/>
          </a:xfrm>
          <a:prstGeom prst="roundRect">
            <a:avLst>
              <a:gd name="adj" fmla="val 16667"/>
            </a:avLst>
          </a:prstGeom>
          <a:solidFill>
            <a:srgbClr val="DCF0F8"/>
          </a:solidFill>
          <a:ln w="9525">
            <a:solidFill>
              <a:srgbClr val="DCF0F8"/>
            </a:solidFill>
            <a:round/>
            <a:headEnd/>
            <a:tailEnd/>
          </a:ln>
          <a:effectLst>
            <a:outerShdw dist="23000" dir="5400000" rotWithShape="0">
              <a:srgbClr val="000000">
                <a:alpha val="34998"/>
              </a:srgbClr>
            </a:outerShdw>
          </a:effectLst>
        </p:spPr>
        <p:txBody>
          <a:bodyPr anchor="ctr"/>
          <a:lstStyle/>
          <a:p>
            <a:pPr marL="266700" lvl="1" indent="-190500">
              <a:spcAft>
                <a:spcPct val="50000"/>
              </a:spcAft>
              <a:buFont typeface="Arial" charset="0"/>
              <a:buChar char="•"/>
            </a:pPr>
            <a:r>
              <a:rPr lang="en-AU" sz="1400">
                <a:ea typeface="ヒラギノ角ゴ Pro W3" charset="0"/>
                <a:cs typeface="ヒラギノ角ゴ Pro W3" charset="0"/>
              </a:rPr>
              <a:t>Does your corporate strategy support a silo approach or global processes?</a:t>
            </a:r>
          </a:p>
          <a:p>
            <a:pPr marL="266700" lvl="1" indent="-190500">
              <a:spcAft>
                <a:spcPct val="50000"/>
              </a:spcAft>
              <a:buFont typeface="Arial" charset="0"/>
              <a:buChar char="•"/>
            </a:pPr>
            <a:r>
              <a:rPr lang="en-AU" sz="1400">
                <a:ea typeface="ヒラギノ角ゴ Pro W3" charset="0"/>
                <a:cs typeface="ヒラギノ角ゴ Pro W3" charset="0"/>
              </a:rPr>
              <a:t>Are there financial or legal constraints that lead you down a specific path?</a:t>
            </a:r>
          </a:p>
        </p:txBody>
      </p:sp>
      <p:sp>
        <p:nvSpPr>
          <p:cNvPr id="52232" name="Rounded Rectangle 16"/>
          <p:cNvSpPr>
            <a:spLocks noChangeArrowheads="1"/>
          </p:cNvSpPr>
          <p:nvPr/>
        </p:nvSpPr>
        <p:spPr bwMode="auto">
          <a:xfrm>
            <a:off x="830263" y="5003800"/>
            <a:ext cx="1868487" cy="1092200"/>
          </a:xfrm>
          <a:prstGeom prst="roundRect">
            <a:avLst>
              <a:gd name="adj" fmla="val 16667"/>
            </a:avLst>
          </a:prstGeom>
          <a:solidFill>
            <a:srgbClr val="6FBCEA"/>
          </a:solidFill>
          <a:ln w="9525">
            <a:solidFill>
              <a:srgbClr val="6FBCEA"/>
            </a:solidFill>
            <a:round/>
            <a:headEnd/>
            <a:tailEnd/>
          </a:ln>
          <a:effectLst>
            <a:outerShdw dist="23000" dir="5400000" rotWithShape="0">
              <a:srgbClr val="000000">
                <a:alpha val="34998"/>
              </a:srgbClr>
            </a:outerShdw>
          </a:effectLst>
        </p:spPr>
        <p:txBody>
          <a:bodyPr anchor="ctr"/>
          <a:lstStyle/>
          <a:p>
            <a:r>
              <a:rPr lang="en-AU" sz="1600">
                <a:solidFill>
                  <a:srgbClr val="FFFFFF"/>
                </a:solidFill>
                <a:ea typeface="ヒラギノ角ゴ Pro W3" charset="0"/>
                <a:cs typeface="ヒラギノ角ゴ Pro W3" charset="0"/>
              </a:rPr>
              <a:t>Change Management</a:t>
            </a:r>
          </a:p>
        </p:txBody>
      </p:sp>
      <p:sp>
        <p:nvSpPr>
          <p:cNvPr id="52233" name="Rounded Rectangle 17"/>
          <p:cNvSpPr>
            <a:spLocks noChangeArrowheads="1"/>
          </p:cNvSpPr>
          <p:nvPr/>
        </p:nvSpPr>
        <p:spPr bwMode="auto">
          <a:xfrm>
            <a:off x="2840038" y="5003800"/>
            <a:ext cx="5327650" cy="1092200"/>
          </a:xfrm>
          <a:prstGeom prst="roundRect">
            <a:avLst>
              <a:gd name="adj" fmla="val 16667"/>
            </a:avLst>
          </a:prstGeom>
          <a:solidFill>
            <a:srgbClr val="DCF0F8"/>
          </a:solidFill>
          <a:ln w="9525">
            <a:solidFill>
              <a:srgbClr val="DCF0F8"/>
            </a:solidFill>
            <a:round/>
            <a:headEnd/>
            <a:tailEnd/>
          </a:ln>
          <a:effectLst>
            <a:outerShdw dist="23000" dir="5400000" rotWithShape="0">
              <a:srgbClr val="000000">
                <a:alpha val="34998"/>
              </a:srgbClr>
            </a:outerShdw>
          </a:effectLst>
        </p:spPr>
        <p:txBody>
          <a:bodyPr anchor="ctr"/>
          <a:lstStyle/>
          <a:p>
            <a:pPr marL="266700" lvl="1" indent="-190500">
              <a:spcAft>
                <a:spcPct val="50000"/>
              </a:spcAft>
              <a:buFont typeface="Arial" charset="0"/>
              <a:buChar char="•"/>
            </a:pPr>
            <a:r>
              <a:rPr lang="en-AU" sz="1400">
                <a:ea typeface="ヒラギノ角ゴ Pro W3" charset="0"/>
                <a:cs typeface="ヒラギノ角ゴ Pro W3" charset="0"/>
              </a:rPr>
              <a:t>Is your training departments regionalized?</a:t>
            </a:r>
          </a:p>
          <a:p>
            <a:pPr marL="266700" lvl="1" indent="-190500">
              <a:spcAft>
                <a:spcPct val="50000"/>
              </a:spcAft>
              <a:buFont typeface="Arial" charset="0"/>
              <a:buChar char="•"/>
            </a:pPr>
            <a:r>
              <a:rPr lang="en-AU" sz="1400">
                <a:ea typeface="ヒラギノ角ゴ Pro W3" charset="0"/>
                <a:cs typeface="ヒラギノ角ゴ Pro W3" charset="0"/>
              </a:rPr>
              <a:t>Do you need to compensate for language?</a:t>
            </a:r>
          </a:p>
          <a:p>
            <a:pPr marL="266700" lvl="1" indent="-190500">
              <a:spcAft>
                <a:spcPct val="50000"/>
              </a:spcAft>
              <a:buFont typeface="Arial" charset="0"/>
              <a:buChar char="•"/>
            </a:pPr>
            <a:r>
              <a:rPr lang="en-AU" sz="1400">
                <a:ea typeface="ヒラギノ角ゴ Pro W3" charset="0"/>
                <a:cs typeface="ヒラギノ角ゴ Pro W3" charset="0"/>
              </a:rPr>
              <a:t>Built for speed-to-market or methodical?</a:t>
            </a:r>
          </a:p>
        </p:txBody>
      </p:sp>
      <p:sp>
        <p:nvSpPr>
          <p:cNvPr id="52234" name="Oval 20"/>
          <p:cNvSpPr>
            <a:spLocks noChangeArrowheads="1"/>
          </p:cNvSpPr>
          <p:nvPr/>
        </p:nvSpPr>
        <p:spPr bwMode="auto">
          <a:xfrm>
            <a:off x="8088313" y="220663"/>
            <a:ext cx="858837" cy="804862"/>
          </a:xfrm>
          <a:prstGeom prst="ellipse">
            <a:avLst/>
          </a:prstGeom>
          <a:solidFill>
            <a:srgbClr val="0000FF">
              <a:alpha val="30196"/>
            </a:srgbClr>
          </a:solidFill>
          <a:ln w="28575">
            <a:solidFill>
              <a:srgbClr val="000080"/>
            </a:solidFill>
            <a:round/>
            <a:headEnd/>
            <a:tailEnd/>
          </a:ln>
        </p:spPr>
        <p:txBody>
          <a:bodyPr wrap="none" anchor="ctr"/>
          <a:lstStyle/>
          <a:p>
            <a:endParaRPr lang="de-DE">
              <a:latin typeface="Calibri" charset="0"/>
            </a:endParaRPr>
          </a:p>
        </p:txBody>
      </p:sp>
    </p:spTree>
    <p:custDataLst>
      <p:tags r:id="rId1"/>
    </p:custDataLst>
    <p:extLst>
      <p:ext uri="{BB962C8B-B14F-4D97-AF65-F5344CB8AC3E}">
        <p14:creationId xmlns:p14="http://schemas.microsoft.com/office/powerpoint/2010/main" val="349680206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2"/>
          <p:cNvSpPr>
            <a:spLocks noGrp="1"/>
          </p:cNvSpPr>
          <p:nvPr>
            <p:ph type="title"/>
          </p:nvPr>
        </p:nvSpPr>
        <p:spPr/>
        <p:txBody>
          <a:bodyPr/>
          <a:lstStyle/>
          <a:p>
            <a:r>
              <a:rPr lang="en-US">
                <a:latin typeface="Arial" charset="0"/>
                <a:ea typeface="MS PGothic" charset="0"/>
                <a:cs typeface="ＭＳ Ｐゴシック" charset="0"/>
              </a:rPr>
              <a:t>Business Considerations</a:t>
            </a:r>
          </a:p>
        </p:txBody>
      </p:sp>
      <p:sp>
        <p:nvSpPr>
          <p:cNvPr id="50178" name="Rounded Rectangle 10"/>
          <p:cNvSpPr>
            <a:spLocks noChangeArrowheads="1"/>
          </p:cNvSpPr>
          <p:nvPr/>
        </p:nvSpPr>
        <p:spPr bwMode="auto">
          <a:xfrm>
            <a:off x="830263" y="1163638"/>
            <a:ext cx="1868487" cy="1039812"/>
          </a:xfrm>
          <a:prstGeom prst="roundRect">
            <a:avLst>
              <a:gd name="adj" fmla="val 16667"/>
            </a:avLst>
          </a:prstGeom>
          <a:solidFill>
            <a:srgbClr val="6FBCEA"/>
          </a:solidFill>
          <a:ln w="9525">
            <a:solidFill>
              <a:srgbClr val="6FBCEA"/>
            </a:solidFill>
            <a:round/>
            <a:headEnd/>
            <a:tailEnd/>
          </a:ln>
          <a:effectLst>
            <a:outerShdw dist="23000" dir="5400000" rotWithShape="0">
              <a:srgbClr val="000000">
                <a:alpha val="34998"/>
              </a:srgbClr>
            </a:outerShdw>
          </a:effectLst>
        </p:spPr>
        <p:txBody>
          <a:bodyPr anchor="ctr"/>
          <a:lstStyle/>
          <a:p>
            <a:r>
              <a:rPr lang="en-AU" sz="1600">
                <a:solidFill>
                  <a:srgbClr val="FFFFFF"/>
                </a:solidFill>
                <a:ea typeface="ヒラギノ角ゴ Pro W3" charset="0"/>
                <a:cs typeface="ヒラギノ角ゴ Pro W3" charset="0"/>
              </a:rPr>
              <a:t>Collaboration</a:t>
            </a:r>
          </a:p>
        </p:txBody>
      </p:sp>
      <p:sp>
        <p:nvSpPr>
          <p:cNvPr id="50179" name="Rounded Rectangle 11"/>
          <p:cNvSpPr>
            <a:spLocks noChangeArrowheads="1"/>
          </p:cNvSpPr>
          <p:nvPr/>
        </p:nvSpPr>
        <p:spPr bwMode="auto">
          <a:xfrm>
            <a:off x="2840038" y="1163638"/>
            <a:ext cx="5327650" cy="1039812"/>
          </a:xfrm>
          <a:prstGeom prst="roundRect">
            <a:avLst>
              <a:gd name="adj" fmla="val 16667"/>
            </a:avLst>
          </a:prstGeom>
          <a:solidFill>
            <a:srgbClr val="DCF0F8"/>
          </a:solidFill>
          <a:ln w="9525">
            <a:solidFill>
              <a:srgbClr val="DCF0F8"/>
            </a:solidFill>
            <a:round/>
            <a:headEnd/>
            <a:tailEnd/>
          </a:ln>
          <a:effectLst>
            <a:outerShdw dist="23000" dir="5400000" rotWithShape="0">
              <a:srgbClr val="000000">
                <a:alpha val="34998"/>
              </a:srgbClr>
            </a:outerShdw>
          </a:effectLst>
        </p:spPr>
        <p:txBody>
          <a:bodyPr anchor="ctr"/>
          <a:lstStyle/>
          <a:p>
            <a:pPr marL="266700" lvl="1" indent="-190500">
              <a:spcAft>
                <a:spcPct val="50000"/>
              </a:spcAft>
              <a:buFont typeface="Arial" charset="0"/>
              <a:buChar char="•"/>
            </a:pPr>
            <a:r>
              <a:rPr lang="en-AU" sz="1400">
                <a:ea typeface="ヒラギノ角ゴ Pro W3" charset="0"/>
                <a:cs typeface="ヒラギノ角ゴ Pro W3" charset="0"/>
              </a:rPr>
              <a:t>Is there a need to share data between countries? </a:t>
            </a:r>
          </a:p>
          <a:p>
            <a:pPr marL="266700" lvl="1" indent="-190500">
              <a:spcAft>
                <a:spcPct val="50000"/>
              </a:spcAft>
              <a:buFont typeface="Arial" charset="0"/>
              <a:buChar char="•"/>
            </a:pPr>
            <a:r>
              <a:rPr lang="en-AU" sz="1400">
                <a:ea typeface="ヒラギノ角ゴ Pro W3" charset="0"/>
                <a:cs typeface="ヒラギノ角ゴ Pro W3" charset="0"/>
              </a:rPr>
              <a:t>Is it planned to use chatter in the future across countries?</a:t>
            </a:r>
          </a:p>
        </p:txBody>
      </p:sp>
      <p:sp>
        <p:nvSpPr>
          <p:cNvPr id="13" name="Rounded Rectangle 12"/>
          <p:cNvSpPr>
            <a:spLocks noChangeArrowheads="1"/>
          </p:cNvSpPr>
          <p:nvPr/>
        </p:nvSpPr>
        <p:spPr bwMode="auto">
          <a:xfrm>
            <a:off x="830263" y="3316288"/>
            <a:ext cx="1868487" cy="900112"/>
          </a:xfrm>
          <a:prstGeom prst="roundRect">
            <a:avLst>
              <a:gd name="adj" fmla="val 16667"/>
            </a:avLst>
          </a:prstGeom>
          <a:solidFill>
            <a:srgbClr val="6FBCEA"/>
          </a:solidFill>
          <a:ln w="9525" algn="ctr">
            <a:solidFill>
              <a:srgbClr val="6FBCEA"/>
            </a:solidFill>
            <a:round/>
            <a:headEnd/>
            <a:tailEnd/>
          </a:ln>
          <a:effectLst>
            <a:outerShdw dist="23000" dir="5400000" rotWithShape="0">
              <a:srgbClr val="000000">
                <a:alpha val="34999"/>
              </a:srgbClr>
            </a:outerShdw>
          </a:effectLst>
        </p:spPr>
        <p:txBody>
          <a:bodyPr anchor="ctr"/>
          <a:lstStyle/>
          <a:p>
            <a:pPr>
              <a:defRPr/>
            </a:pPr>
            <a:r>
              <a:rPr lang="en-AU" sz="1600" dirty="0">
                <a:solidFill>
                  <a:schemeClr val="lt1"/>
                </a:solidFill>
                <a:latin typeface="+mn-lt"/>
                <a:ea typeface="+mn-ea"/>
                <a:cs typeface="+mn-cs"/>
              </a:rPr>
              <a:t>Process</a:t>
            </a:r>
          </a:p>
        </p:txBody>
      </p:sp>
      <p:sp>
        <p:nvSpPr>
          <p:cNvPr id="50181" name="Rounded Rectangle 13"/>
          <p:cNvSpPr>
            <a:spLocks noChangeArrowheads="1"/>
          </p:cNvSpPr>
          <p:nvPr/>
        </p:nvSpPr>
        <p:spPr bwMode="auto">
          <a:xfrm>
            <a:off x="2840038" y="2306638"/>
            <a:ext cx="5327650" cy="900112"/>
          </a:xfrm>
          <a:prstGeom prst="roundRect">
            <a:avLst>
              <a:gd name="adj" fmla="val 16667"/>
            </a:avLst>
          </a:prstGeom>
          <a:solidFill>
            <a:srgbClr val="DCF0F8"/>
          </a:solidFill>
          <a:ln w="9525">
            <a:solidFill>
              <a:srgbClr val="DCF0F8"/>
            </a:solidFill>
            <a:round/>
            <a:headEnd/>
            <a:tailEnd/>
          </a:ln>
          <a:effectLst>
            <a:outerShdw dist="23000" dir="5400000" rotWithShape="0">
              <a:srgbClr val="000000">
                <a:alpha val="34998"/>
              </a:srgbClr>
            </a:outerShdw>
          </a:effectLst>
        </p:spPr>
        <p:txBody>
          <a:bodyPr anchor="ctr"/>
          <a:lstStyle/>
          <a:p>
            <a:pPr marL="266700" lvl="1" indent="-190500">
              <a:spcAft>
                <a:spcPct val="50000"/>
              </a:spcAft>
              <a:buFont typeface="Arial" charset="0"/>
              <a:buChar char="•"/>
            </a:pPr>
            <a:r>
              <a:rPr lang="en-AU" sz="1400">
                <a:ea typeface="ヒラギノ角ゴ Pro W3" charset="0"/>
                <a:cs typeface="ヒラギノ角ゴ Pro W3" charset="0"/>
              </a:rPr>
              <a:t>At what level is there an overall need for cross business roll­up reporting?</a:t>
            </a:r>
          </a:p>
          <a:p>
            <a:pPr marL="266700" lvl="1" indent="-190500">
              <a:spcAft>
                <a:spcPct val="50000"/>
              </a:spcAft>
              <a:buFont typeface="Arial" charset="0"/>
              <a:buChar char="•"/>
            </a:pPr>
            <a:r>
              <a:rPr lang="en-AU" sz="1400">
                <a:ea typeface="ヒラギノ角ゴ Pro W3" charset="0"/>
                <a:cs typeface="ヒラギノ角ゴ Pro W3" charset="0"/>
              </a:rPr>
              <a:t>Overall country reporting necessary?</a:t>
            </a:r>
          </a:p>
        </p:txBody>
      </p:sp>
      <p:sp>
        <p:nvSpPr>
          <p:cNvPr id="15" name="Rounded Rectangle 14"/>
          <p:cNvSpPr>
            <a:spLocks noChangeArrowheads="1"/>
          </p:cNvSpPr>
          <p:nvPr/>
        </p:nvSpPr>
        <p:spPr bwMode="auto">
          <a:xfrm>
            <a:off x="830263" y="2306638"/>
            <a:ext cx="1868487" cy="900112"/>
          </a:xfrm>
          <a:prstGeom prst="roundRect">
            <a:avLst>
              <a:gd name="adj" fmla="val 16667"/>
            </a:avLst>
          </a:prstGeom>
          <a:solidFill>
            <a:srgbClr val="6FBCEA"/>
          </a:solidFill>
          <a:ln w="9525" algn="ctr">
            <a:solidFill>
              <a:srgbClr val="6FBCEA"/>
            </a:solidFill>
            <a:round/>
            <a:headEnd/>
            <a:tailEnd/>
          </a:ln>
          <a:effectLst>
            <a:outerShdw dist="23000" dir="5400000" rotWithShape="0">
              <a:srgbClr val="000000">
                <a:alpha val="34999"/>
              </a:srgbClr>
            </a:outerShdw>
          </a:effectLst>
        </p:spPr>
        <p:txBody>
          <a:bodyPr anchor="ctr"/>
          <a:lstStyle/>
          <a:p>
            <a:pPr>
              <a:defRPr/>
            </a:pPr>
            <a:r>
              <a:rPr lang="en-AU" sz="1600" dirty="0">
                <a:solidFill>
                  <a:schemeClr val="lt1"/>
                </a:solidFill>
                <a:latin typeface="+mn-lt"/>
                <a:ea typeface="+mn-ea"/>
                <a:cs typeface="+mn-cs"/>
              </a:rPr>
              <a:t>Reporting and Analytics</a:t>
            </a:r>
          </a:p>
        </p:txBody>
      </p:sp>
      <p:sp>
        <p:nvSpPr>
          <p:cNvPr id="50183" name="Rounded Rectangle 15"/>
          <p:cNvSpPr>
            <a:spLocks noChangeArrowheads="1"/>
          </p:cNvSpPr>
          <p:nvPr/>
        </p:nvSpPr>
        <p:spPr bwMode="auto">
          <a:xfrm>
            <a:off x="2840038" y="3316288"/>
            <a:ext cx="5327650" cy="900112"/>
          </a:xfrm>
          <a:prstGeom prst="roundRect">
            <a:avLst>
              <a:gd name="adj" fmla="val 16667"/>
            </a:avLst>
          </a:prstGeom>
          <a:solidFill>
            <a:srgbClr val="DCF0F8"/>
          </a:solidFill>
          <a:ln w="9525">
            <a:solidFill>
              <a:srgbClr val="DCF0F8"/>
            </a:solidFill>
            <a:round/>
            <a:headEnd/>
            <a:tailEnd/>
          </a:ln>
          <a:effectLst>
            <a:outerShdw dist="23000" dir="5400000" rotWithShape="0">
              <a:srgbClr val="000000">
                <a:alpha val="34998"/>
              </a:srgbClr>
            </a:outerShdw>
          </a:effectLst>
        </p:spPr>
        <p:txBody>
          <a:bodyPr anchor="ctr"/>
          <a:lstStyle/>
          <a:p>
            <a:pPr marL="266700" lvl="1" indent="-190500">
              <a:spcAft>
                <a:spcPct val="50000"/>
              </a:spcAft>
              <a:buFont typeface="Arial" charset="0"/>
              <a:buChar char="•"/>
            </a:pPr>
            <a:r>
              <a:rPr lang="en-AU" sz="1400">
                <a:ea typeface="ヒラギノ角ゴ Pro W3" charset="0"/>
                <a:cs typeface="ヒラギノ角ゴ Pro W3" charset="0"/>
              </a:rPr>
              <a:t>Are the businesses and processes that will be sharing the Org fundamentally different?</a:t>
            </a:r>
          </a:p>
          <a:p>
            <a:pPr marL="266700" lvl="1" indent="-190500">
              <a:spcAft>
                <a:spcPct val="50000"/>
              </a:spcAft>
              <a:buFont typeface="Arial" charset="0"/>
              <a:buChar char="•"/>
            </a:pPr>
            <a:r>
              <a:rPr lang="en-AU" sz="1400">
                <a:ea typeface="ヒラギノ角ゴ Pro W3" charset="0"/>
                <a:cs typeface="ヒラギノ角ゴ Pro W3" charset="0"/>
              </a:rPr>
              <a:t>Processes per country versus aligned processes.</a:t>
            </a:r>
          </a:p>
        </p:txBody>
      </p:sp>
      <p:sp>
        <p:nvSpPr>
          <p:cNvPr id="50184" name="Rounded Rectangle 16"/>
          <p:cNvSpPr>
            <a:spLocks noChangeArrowheads="1"/>
          </p:cNvSpPr>
          <p:nvPr/>
        </p:nvSpPr>
        <p:spPr bwMode="auto">
          <a:xfrm>
            <a:off x="830263" y="4325938"/>
            <a:ext cx="1868487" cy="1092200"/>
          </a:xfrm>
          <a:prstGeom prst="roundRect">
            <a:avLst>
              <a:gd name="adj" fmla="val 16667"/>
            </a:avLst>
          </a:prstGeom>
          <a:solidFill>
            <a:srgbClr val="6FBCEA"/>
          </a:solidFill>
          <a:ln w="9525">
            <a:solidFill>
              <a:srgbClr val="6FBCEA"/>
            </a:solidFill>
            <a:round/>
            <a:headEnd/>
            <a:tailEnd/>
          </a:ln>
          <a:effectLst>
            <a:outerShdw dist="23000" dir="5400000" rotWithShape="0">
              <a:srgbClr val="000000">
                <a:alpha val="34998"/>
              </a:srgbClr>
            </a:outerShdw>
          </a:effectLst>
        </p:spPr>
        <p:txBody>
          <a:bodyPr anchor="ctr"/>
          <a:lstStyle/>
          <a:p>
            <a:r>
              <a:rPr lang="en-AU" sz="1600">
                <a:solidFill>
                  <a:srgbClr val="FFFFFF"/>
                </a:solidFill>
                <a:ea typeface="ヒラギノ角ゴ Pro W3" charset="0"/>
                <a:cs typeface="ヒラギノ角ゴ Pro W3" charset="0"/>
              </a:rPr>
              <a:t>Support Organization and Governance</a:t>
            </a:r>
          </a:p>
        </p:txBody>
      </p:sp>
      <p:sp>
        <p:nvSpPr>
          <p:cNvPr id="50185" name="Rounded Rectangle 17"/>
          <p:cNvSpPr>
            <a:spLocks noChangeArrowheads="1"/>
          </p:cNvSpPr>
          <p:nvPr/>
        </p:nvSpPr>
        <p:spPr bwMode="auto">
          <a:xfrm>
            <a:off x="2840038" y="4325938"/>
            <a:ext cx="5327650" cy="1092200"/>
          </a:xfrm>
          <a:prstGeom prst="roundRect">
            <a:avLst>
              <a:gd name="adj" fmla="val 16667"/>
            </a:avLst>
          </a:prstGeom>
          <a:solidFill>
            <a:srgbClr val="DCF0F8"/>
          </a:solidFill>
          <a:ln w="9525">
            <a:solidFill>
              <a:srgbClr val="DCF0F8"/>
            </a:solidFill>
            <a:round/>
            <a:headEnd/>
            <a:tailEnd/>
          </a:ln>
          <a:effectLst>
            <a:outerShdw dist="23000" dir="5400000" rotWithShape="0">
              <a:srgbClr val="000000">
                <a:alpha val="34998"/>
              </a:srgbClr>
            </a:outerShdw>
          </a:effectLst>
        </p:spPr>
        <p:txBody>
          <a:bodyPr anchor="ctr"/>
          <a:lstStyle/>
          <a:p>
            <a:pPr marL="266700" lvl="1" indent="-190500">
              <a:spcAft>
                <a:spcPct val="50000"/>
              </a:spcAft>
              <a:buFont typeface="Arial" charset="0"/>
              <a:buChar char="•"/>
            </a:pPr>
            <a:r>
              <a:rPr lang="en-AU" sz="1400">
                <a:ea typeface="ヒラギノ角ゴ Pro W3" charset="0"/>
                <a:cs typeface="ヒラギノ角ゴ Pro W3" charset="0"/>
              </a:rPr>
              <a:t>Who are the owners of the businesses impacted?</a:t>
            </a:r>
          </a:p>
          <a:p>
            <a:pPr marL="266700" lvl="1" indent="-190500">
              <a:spcAft>
                <a:spcPct val="50000"/>
              </a:spcAft>
              <a:buFont typeface="Arial" charset="0"/>
              <a:buChar char="•"/>
            </a:pPr>
            <a:r>
              <a:rPr lang="en-AU" sz="1400">
                <a:ea typeface="ヒラギノ角ゴ Pro W3" charset="0"/>
                <a:cs typeface="ヒラギノ角ゴ Pro W3" charset="0"/>
              </a:rPr>
              <a:t>Is one group able to move faster and more likely to change? (Time to Market)</a:t>
            </a:r>
          </a:p>
        </p:txBody>
      </p:sp>
      <p:sp>
        <p:nvSpPr>
          <p:cNvPr id="50186" name="Oval 18"/>
          <p:cNvSpPr>
            <a:spLocks noChangeArrowheads="1"/>
          </p:cNvSpPr>
          <p:nvPr/>
        </p:nvSpPr>
        <p:spPr bwMode="auto">
          <a:xfrm>
            <a:off x="8056563" y="204788"/>
            <a:ext cx="866775" cy="804862"/>
          </a:xfrm>
          <a:prstGeom prst="ellipse">
            <a:avLst/>
          </a:prstGeom>
          <a:solidFill>
            <a:srgbClr val="FFFF00">
              <a:alpha val="30196"/>
            </a:srgbClr>
          </a:solidFill>
          <a:ln w="28575">
            <a:solidFill>
              <a:srgbClr val="FFCC00"/>
            </a:solidFill>
            <a:round/>
            <a:headEnd/>
            <a:tailEnd/>
          </a:ln>
        </p:spPr>
        <p:txBody>
          <a:bodyPr wrap="none" anchor="ctr"/>
          <a:lstStyle/>
          <a:p>
            <a:endParaRPr lang="de-DE">
              <a:latin typeface="Calibri" charset="0"/>
            </a:endParaRPr>
          </a:p>
        </p:txBody>
      </p:sp>
    </p:spTree>
    <p:custDataLst>
      <p:tags r:id="rId1"/>
    </p:custDataLst>
    <p:extLst>
      <p:ext uri="{BB962C8B-B14F-4D97-AF65-F5344CB8AC3E}">
        <p14:creationId xmlns:p14="http://schemas.microsoft.com/office/powerpoint/2010/main" val="131272364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2"/>
          <p:cNvSpPr>
            <a:spLocks noGrp="1"/>
          </p:cNvSpPr>
          <p:nvPr>
            <p:ph type="title"/>
          </p:nvPr>
        </p:nvSpPr>
        <p:spPr/>
        <p:txBody>
          <a:bodyPr/>
          <a:lstStyle/>
          <a:p>
            <a:r>
              <a:rPr lang="en-US">
                <a:latin typeface="Arial" charset="0"/>
                <a:ea typeface="MS PGothic" charset="0"/>
                <a:cs typeface="ＭＳ Ｐゴシック" charset="0"/>
              </a:rPr>
              <a:t>Architectural Considerations</a:t>
            </a:r>
          </a:p>
        </p:txBody>
      </p:sp>
      <p:sp>
        <p:nvSpPr>
          <p:cNvPr id="11" name="Rounded Rectangle 10"/>
          <p:cNvSpPr>
            <a:spLocks noChangeArrowheads="1"/>
          </p:cNvSpPr>
          <p:nvPr/>
        </p:nvSpPr>
        <p:spPr bwMode="auto">
          <a:xfrm>
            <a:off x="735013" y="4953000"/>
            <a:ext cx="1666875" cy="720725"/>
          </a:xfrm>
          <a:prstGeom prst="roundRect">
            <a:avLst>
              <a:gd name="adj" fmla="val 16667"/>
            </a:avLst>
          </a:prstGeom>
          <a:solidFill>
            <a:srgbClr val="6FBCEA"/>
          </a:solidFill>
          <a:ln w="9525" algn="ctr">
            <a:solidFill>
              <a:srgbClr val="6FBCEA"/>
            </a:solidFill>
            <a:round/>
            <a:headEnd/>
            <a:tailEnd/>
          </a:ln>
          <a:effectLst>
            <a:outerShdw dist="23000" dir="5400000" rotWithShape="0">
              <a:srgbClr val="000000">
                <a:alpha val="34999"/>
              </a:srgbClr>
            </a:outerShdw>
          </a:effectLst>
        </p:spPr>
        <p:txBody>
          <a:bodyPr anchor="ctr"/>
          <a:lstStyle/>
          <a:p>
            <a:pPr>
              <a:defRPr/>
            </a:pPr>
            <a:r>
              <a:rPr lang="en-AU" sz="1600" dirty="0">
                <a:solidFill>
                  <a:schemeClr val="lt1"/>
                </a:solidFill>
                <a:latin typeface="+mn-lt"/>
                <a:ea typeface="+mn-ea"/>
                <a:cs typeface="+mn-cs"/>
              </a:rPr>
              <a:t>Security and Sharing</a:t>
            </a:r>
          </a:p>
        </p:txBody>
      </p:sp>
      <p:sp>
        <p:nvSpPr>
          <p:cNvPr id="54275" name="Rounded Rectangle 11"/>
          <p:cNvSpPr>
            <a:spLocks noChangeArrowheads="1"/>
          </p:cNvSpPr>
          <p:nvPr/>
        </p:nvSpPr>
        <p:spPr bwMode="auto">
          <a:xfrm>
            <a:off x="2478088" y="4953000"/>
            <a:ext cx="5594350" cy="720725"/>
          </a:xfrm>
          <a:prstGeom prst="roundRect">
            <a:avLst>
              <a:gd name="adj" fmla="val 16667"/>
            </a:avLst>
          </a:prstGeom>
          <a:solidFill>
            <a:srgbClr val="DCF0F8"/>
          </a:solidFill>
          <a:ln w="9525">
            <a:solidFill>
              <a:srgbClr val="DCF0F8"/>
            </a:solidFill>
            <a:round/>
            <a:headEnd/>
            <a:tailEnd/>
          </a:ln>
          <a:effectLst>
            <a:outerShdw dist="23000" dir="5400000" rotWithShape="0">
              <a:srgbClr val="000000">
                <a:alpha val="34998"/>
              </a:srgbClr>
            </a:outerShdw>
          </a:effectLst>
        </p:spPr>
        <p:txBody>
          <a:bodyPr anchor="ctr"/>
          <a:lstStyle/>
          <a:p>
            <a:pPr marL="266700" lvl="1" indent="-190500">
              <a:spcAft>
                <a:spcPct val="50000"/>
              </a:spcAft>
              <a:buFont typeface="Arial" charset="0"/>
              <a:buChar char="•"/>
            </a:pPr>
            <a:r>
              <a:rPr lang="en-AU" sz="1400">
                <a:ea typeface="ヒラギノ角ゴ Pro W3" charset="0"/>
                <a:cs typeface="ヒラギノ角ゴ Pro W3" charset="0"/>
              </a:rPr>
              <a:t>Security is generally an Org-wide setting, so visibility and permissions can be difficult to manage.</a:t>
            </a:r>
          </a:p>
        </p:txBody>
      </p:sp>
      <p:sp>
        <p:nvSpPr>
          <p:cNvPr id="13" name="Rounded Rectangle 12"/>
          <p:cNvSpPr>
            <a:spLocks noChangeArrowheads="1"/>
          </p:cNvSpPr>
          <p:nvPr/>
        </p:nvSpPr>
        <p:spPr bwMode="auto">
          <a:xfrm>
            <a:off x="735013" y="2054225"/>
            <a:ext cx="1666875" cy="720725"/>
          </a:xfrm>
          <a:prstGeom prst="roundRect">
            <a:avLst>
              <a:gd name="adj" fmla="val 16667"/>
            </a:avLst>
          </a:prstGeom>
          <a:solidFill>
            <a:srgbClr val="6FBCEA"/>
          </a:solidFill>
          <a:ln w="9525" algn="ctr">
            <a:solidFill>
              <a:srgbClr val="6FBCEA"/>
            </a:solidFill>
            <a:round/>
            <a:headEnd/>
            <a:tailEnd/>
          </a:ln>
          <a:effectLst>
            <a:outerShdw dist="23000" dir="5400000" rotWithShape="0">
              <a:srgbClr val="000000">
                <a:alpha val="34999"/>
              </a:srgbClr>
            </a:outerShdw>
          </a:effectLst>
        </p:spPr>
        <p:txBody>
          <a:bodyPr anchor="ctr"/>
          <a:lstStyle/>
          <a:p>
            <a:pPr>
              <a:defRPr/>
            </a:pPr>
            <a:r>
              <a:rPr lang="en-AU" sz="1600" dirty="0">
                <a:solidFill>
                  <a:schemeClr val="lt1"/>
                </a:solidFill>
                <a:latin typeface="+mn-lt"/>
                <a:ea typeface="+mn-ea"/>
                <a:cs typeface="+mn-cs"/>
              </a:rPr>
              <a:t>Common data/meta-data</a:t>
            </a:r>
          </a:p>
        </p:txBody>
      </p:sp>
      <p:sp>
        <p:nvSpPr>
          <p:cNvPr id="54277" name="Rounded Rectangle 13"/>
          <p:cNvSpPr>
            <a:spLocks noChangeArrowheads="1"/>
          </p:cNvSpPr>
          <p:nvPr/>
        </p:nvSpPr>
        <p:spPr bwMode="auto">
          <a:xfrm>
            <a:off x="2478088" y="1163638"/>
            <a:ext cx="5594350" cy="817562"/>
          </a:xfrm>
          <a:prstGeom prst="roundRect">
            <a:avLst>
              <a:gd name="adj" fmla="val 16667"/>
            </a:avLst>
          </a:prstGeom>
          <a:solidFill>
            <a:srgbClr val="DCF0F8"/>
          </a:solidFill>
          <a:ln w="9525">
            <a:solidFill>
              <a:srgbClr val="DCF0F8"/>
            </a:solidFill>
            <a:round/>
            <a:headEnd/>
            <a:tailEnd/>
          </a:ln>
          <a:effectLst>
            <a:outerShdw dist="23000" dir="5400000" rotWithShape="0">
              <a:srgbClr val="000000">
                <a:alpha val="34998"/>
              </a:srgbClr>
            </a:outerShdw>
          </a:effectLst>
        </p:spPr>
        <p:txBody>
          <a:bodyPr anchor="ctr"/>
          <a:lstStyle/>
          <a:p>
            <a:pPr marL="266700" lvl="1" indent="-190500">
              <a:spcAft>
                <a:spcPct val="50000"/>
              </a:spcAft>
              <a:buFont typeface="Arial" charset="0"/>
              <a:buChar char="•"/>
            </a:pPr>
            <a:r>
              <a:rPr lang="en-AU" sz="1400">
                <a:ea typeface="ヒラギノ角ゴ Pro W3" charset="0"/>
                <a:cs typeface="ヒラギノ角ゴ Pro W3" charset="0"/>
              </a:rPr>
              <a:t>Data and Meta-Data Constraints</a:t>
            </a:r>
          </a:p>
          <a:p>
            <a:pPr marL="266700" lvl="1" indent="-190500">
              <a:spcAft>
                <a:spcPct val="50000"/>
              </a:spcAft>
              <a:buFont typeface="Arial" charset="0"/>
              <a:buChar char="•"/>
            </a:pPr>
            <a:r>
              <a:rPr lang="en-AU" sz="1400">
                <a:ea typeface="ヒラギノ角ゴ Pro W3" charset="0"/>
                <a:cs typeface="ヒラギノ角ゴ Pro W3" charset="0"/>
              </a:rPr>
              <a:t>Limits</a:t>
            </a:r>
          </a:p>
          <a:p>
            <a:pPr marL="266700" lvl="1" indent="-190500">
              <a:spcAft>
                <a:spcPct val="50000"/>
              </a:spcAft>
              <a:buFont typeface="Arial" charset="0"/>
              <a:buChar char="•"/>
            </a:pPr>
            <a:r>
              <a:rPr lang="en-AU" sz="1400">
                <a:ea typeface="ヒラギノ角ゴ Pro W3" charset="0"/>
                <a:cs typeface="ヒラギノ角ゴ Pro W3" charset="0"/>
              </a:rPr>
              <a:t>Overall peformance (Territory management, amount of data)</a:t>
            </a:r>
          </a:p>
        </p:txBody>
      </p:sp>
      <p:sp>
        <p:nvSpPr>
          <p:cNvPr id="54278" name="Rounded Rectangle 14"/>
          <p:cNvSpPr>
            <a:spLocks noChangeArrowheads="1"/>
          </p:cNvSpPr>
          <p:nvPr/>
        </p:nvSpPr>
        <p:spPr bwMode="auto">
          <a:xfrm>
            <a:off x="735013" y="1163638"/>
            <a:ext cx="1666875" cy="817562"/>
          </a:xfrm>
          <a:prstGeom prst="roundRect">
            <a:avLst>
              <a:gd name="adj" fmla="val 16667"/>
            </a:avLst>
          </a:prstGeom>
          <a:solidFill>
            <a:srgbClr val="6FBCEA"/>
          </a:solidFill>
          <a:ln w="9525">
            <a:solidFill>
              <a:srgbClr val="6FBCEA"/>
            </a:solidFill>
            <a:round/>
            <a:headEnd/>
            <a:tailEnd/>
          </a:ln>
          <a:effectLst>
            <a:outerShdw dist="23000" dir="5400000" rotWithShape="0">
              <a:srgbClr val="000000">
                <a:alpha val="34998"/>
              </a:srgbClr>
            </a:outerShdw>
          </a:effectLst>
        </p:spPr>
        <p:txBody>
          <a:bodyPr anchor="ctr"/>
          <a:lstStyle/>
          <a:p>
            <a:r>
              <a:rPr lang="en-AU" sz="1600">
                <a:solidFill>
                  <a:srgbClr val="FFFFFF"/>
                </a:solidFill>
                <a:ea typeface="ヒラギノ角ゴ Pro W3" charset="0"/>
                <a:cs typeface="ヒラギノ角ゴ Pro W3" charset="0"/>
              </a:rPr>
              <a:t>Capacity / Performance (Limits)</a:t>
            </a:r>
          </a:p>
        </p:txBody>
      </p:sp>
      <p:sp>
        <p:nvSpPr>
          <p:cNvPr id="54279" name="Rounded Rectangle 15"/>
          <p:cNvSpPr>
            <a:spLocks noChangeArrowheads="1"/>
          </p:cNvSpPr>
          <p:nvPr/>
        </p:nvSpPr>
        <p:spPr bwMode="auto">
          <a:xfrm>
            <a:off x="2478088" y="2054225"/>
            <a:ext cx="5594350" cy="720725"/>
          </a:xfrm>
          <a:prstGeom prst="roundRect">
            <a:avLst>
              <a:gd name="adj" fmla="val 16667"/>
            </a:avLst>
          </a:prstGeom>
          <a:solidFill>
            <a:srgbClr val="DCF0F8"/>
          </a:solidFill>
          <a:ln w="9525">
            <a:solidFill>
              <a:srgbClr val="DCF0F8"/>
            </a:solidFill>
            <a:round/>
            <a:headEnd/>
            <a:tailEnd/>
          </a:ln>
          <a:effectLst>
            <a:outerShdw dist="23000" dir="5400000" rotWithShape="0">
              <a:srgbClr val="000000">
                <a:alpha val="34998"/>
              </a:srgbClr>
            </a:outerShdw>
          </a:effectLst>
        </p:spPr>
        <p:txBody>
          <a:bodyPr anchor="ctr"/>
          <a:lstStyle/>
          <a:p>
            <a:pPr marL="266700" lvl="1" indent="-190500">
              <a:spcAft>
                <a:spcPct val="50000"/>
              </a:spcAft>
              <a:buFont typeface="Arial" charset="0"/>
              <a:buChar char="•"/>
            </a:pPr>
            <a:r>
              <a:rPr lang="en-AU" sz="1400">
                <a:ea typeface="ヒラギノ角ゴ Pro W3" charset="0"/>
                <a:cs typeface="ヒラギノ角ゴ Pro W3" charset="0"/>
              </a:rPr>
              <a:t>Shared product development</a:t>
            </a:r>
          </a:p>
        </p:txBody>
      </p:sp>
      <p:sp>
        <p:nvSpPr>
          <p:cNvPr id="17" name="Rounded Rectangle 16"/>
          <p:cNvSpPr>
            <a:spLocks noChangeArrowheads="1"/>
          </p:cNvSpPr>
          <p:nvPr/>
        </p:nvSpPr>
        <p:spPr bwMode="auto">
          <a:xfrm>
            <a:off x="735013" y="2847975"/>
            <a:ext cx="1666875" cy="987425"/>
          </a:xfrm>
          <a:prstGeom prst="roundRect">
            <a:avLst>
              <a:gd name="adj" fmla="val 16667"/>
            </a:avLst>
          </a:prstGeom>
          <a:solidFill>
            <a:srgbClr val="6FBCEA"/>
          </a:solidFill>
          <a:ln w="9525" algn="ctr">
            <a:solidFill>
              <a:srgbClr val="6FBCEA"/>
            </a:solidFill>
            <a:round/>
            <a:headEnd/>
            <a:tailEnd/>
          </a:ln>
          <a:effectLst>
            <a:outerShdw dist="23000" dir="5400000" rotWithShape="0">
              <a:srgbClr val="000000">
                <a:alpha val="34999"/>
              </a:srgbClr>
            </a:outerShdw>
          </a:effectLst>
        </p:spPr>
        <p:txBody>
          <a:bodyPr anchor="ctr"/>
          <a:lstStyle/>
          <a:p>
            <a:pPr>
              <a:defRPr/>
            </a:pPr>
            <a:r>
              <a:rPr lang="en-AU" sz="1600" dirty="0">
                <a:solidFill>
                  <a:schemeClr val="lt1"/>
                </a:solidFill>
                <a:latin typeface="+mn-lt"/>
                <a:ea typeface="+mn-ea"/>
                <a:cs typeface="+mn-cs"/>
              </a:rPr>
              <a:t>Integrations</a:t>
            </a:r>
          </a:p>
        </p:txBody>
      </p:sp>
      <p:sp>
        <p:nvSpPr>
          <p:cNvPr id="54281" name="Rounded Rectangle 17"/>
          <p:cNvSpPr>
            <a:spLocks noChangeArrowheads="1"/>
          </p:cNvSpPr>
          <p:nvPr/>
        </p:nvSpPr>
        <p:spPr bwMode="auto">
          <a:xfrm>
            <a:off x="2478088" y="2847975"/>
            <a:ext cx="5594350" cy="987425"/>
          </a:xfrm>
          <a:prstGeom prst="roundRect">
            <a:avLst>
              <a:gd name="adj" fmla="val 16667"/>
            </a:avLst>
          </a:prstGeom>
          <a:solidFill>
            <a:srgbClr val="DCF0F8"/>
          </a:solidFill>
          <a:ln w="9525">
            <a:solidFill>
              <a:srgbClr val="DCF0F8"/>
            </a:solidFill>
            <a:round/>
            <a:headEnd/>
            <a:tailEnd/>
          </a:ln>
          <a:effectLst>
            <a:outerShdw dist="23000" dir="5400000" rotWithShape="0">
              <a:srgbClr val="000000">
                <a:alpha val="34998"/>
              </a:srgbClr>
            </a:outerShdw>
          </a:effectLst>
        </p:spPr>
        <p:txBody>
          <a:bodyPr anchor="ctr"/>
          <a:lstStyle/>
          <a:p>
            <a:pPr marL="266700" lvl="1" indent="-190500">
              <a:spcAft>
                <a:spcPct val="50000"/>
              </a:spcAft>
              <a:buFont typeface="Arial" charset="0"/>
              <a:buChar char="•"/>
            </a:pPr>
            <a:r>
              <a:rPr lang="en-AU" sz="1400" dirty="0">
                <a:ea typeface="ヒラギノ角ゴ Pro W3" charset="0"/>
                <a:cs typeface="ヒラギノ角ゴ Pro W3" charset="0"/>
              </a:rPr>
              <a:t>How many interfaces are involved?</a:t>
            </a:r>
          </a:p>
          <a:p>
            <a:pPr marL="266700" lvl="1" indent="-190500">
              <a:spcAft>
                <a:spcPct val="50000"/>
              </a:spcAft>
              <a:buFont typeface="Arial" charset="0"/>
              <a:buChar char="•"/>
            </a:pPr>
            <a:r>
              <a:rPr lang="en-AU" sz="1400" dirty="0">
                <a:ea typeface="ヒラギノ角ゴ Pro W3" charset="0"/>
                <a:cs typeface="ヒラギノ角ゴ Pro W3" charset="0"/>
              </a:rPr>
              <a:t>One SAP PI for all countries or regional integration broker?</a:t>
            </a:r>
          </a:p>
          <a:p>
            <a:pPr marL="266700" lvl="1" indent="-190500">
              <a:spcAft>
                <a:spcPct val="50000"/>
              </a:spcAft>
              <a:buFont typeface="Arial" charset="0"/>
              <a:buChar char="•"/>
            </a:pPr>
            <a:r>
              <a:rPr lang="en-AU" sz="1400" dirty="0">
                <a:ea typeface="ヒラギノ角ゴ Pro W3" charset="0"/>
                <a:cs typeface="ヒラギノ角ゴ Pro W3" charset="0"/>
              </a:rPr>
              <a:t>Latency</a:t>
            </a:r>
          </a:p>
        </p:txBody>
      </p:sp>
      <p:sp>
        <p:nvSpPr>
          <p:cNvPr id="21" name="Rounded Rectangle 20"/>
          <p:cNvSpPr>
            <a:spLocks noChangeArrowheads="1"/>
          </p:cNvSpPr>
          <p:nvPr/>
        </p:nvSpPr>
        <p:spPr bwMode="auto">
          <a:xfrm>
            <a:off x="735013" y="3906838"/>
            <a:ext cx="1666875" cy="969962"/>
          </a:xfrm>
          <a:prstGeom prst="roundRect">
            <a:avLst>
              <a:gd name="adj" fmla="val 16667"/>
            </a:avLst>
          </a:prstGeom>
          <a:solidFill>
            <a:srgbClr val="6FBCEA"/>
          </a:solidFill>
          <a:ln w="9525" algn="ctr">
            <a:solidFill>
              <a:srgbClr val="6FBCEA"/>
            </a:solidFill>
            <a:round/>
            <a:headEnd/>
            <a:tailEnd/>
          </a:ln>
          <a:effectLst>
            <a:outerShdw dist="23000" dir="5400000" rotWithShape="0">
              <a:srgbClr val="000000">
                <a:alpha val="34999"/>
              </a:srgbClr>
            </a:outerShdw>
          </a:effectLst>
        </p:spPr>
        <p:txBody>
          <a:bodyPr anchor="ctr"/>
          <a:lstStyle/>
          <a:p>
            <a:pPr>
              <a:defRPr/>
            </a:pPr>
            <a:r>
              <a:rPr lang="en-AU" sz="1600" dirty="0">
                <a:solidFill>
                  <a:schemeClr val="lt1"/>
                </a:solidFill>
                <a:latin typeface="+mn-lt"/>
                <a:ea typeface="+mn-ea"/>
                <a:cs typeface="+mn-cs"/>
              </a:rPr>
              <a:t>Scalability</a:t>
            </a:r>
          </a:p>
        </p:txBody>
      </p:sp>
      <p:sp>
        <p:nvSpPr>
          <p:cNvPr id="54283" name="Rounded Rectangle 21"/>
          <p:cNvSpPr>
            <a:spLocks noChangeArrowheads="1"/>
          </p:cNvSpPr>
          <p:nvPr/>
        </p:nvSpPr>
        <p:spPr bwMode="auto">
          <a:xfrm>
            <a:off x="2478088" y="3906838"/>
            <a:ext cx="5594350" cy="969962"/>
          </a:xfrm>
          <a:prstGeom prst="roundRect">
            <a:avLst>
              <a:gd name="adj" fmla="val 16667"/>
            </a:avLst>
          </a:prstGeom>
          <a:solidFill>
            <a:srgbClr val="DCF0F8"/>
          </a:solidFill>
          <a:ln w="9525">
            <a:solidFill>
              <a:srgbClr val="DCF0F8"/>
            </a:solidFill>
            <a:round/>
            <a:headEnd/>
            <a:tailEnd/>
          </a:ln>
          <a:effectLst>
            <a:outerShdw dist="23000" dir="5400000" rotWithShape="0">
              <a:srgbClr val="000000">
                <a:alpha val="34998"/>
              </a:srgbClr>
            </a:outerShdw>
          </a:effectLst>
        </p:spPr>
        <p:txBody>
          <a:bodyPr anchor="ctr"/>
          <a:lstStyle/>
          <a:p>
            <a:pPr marL="266700" lvl="1" indent="-190500">
              <a:spcAft>
                <a:spcPct val="50000"/>
              </a:spcAft>
              <a:buFont typeface="Arial" charset="0"/>
              <a:buChar char="•"/>
            </a:pPr>
            <a:r>
              <a:rPr lang="en-AU" sz="1400">
                <a:ea typeface="ヒラギノ角ゴ Pro W3" charset="0"/>
                <a:cs typeface="ヒラギノ角ゴ Pro W3" charset="0"/>
              </a:rPr>
              <a:t>How many Orgs will be required for the multi-Org scenario?</a:t>
            </a:r>
          </a:p>
          <a:p>
            <a:pPr marL="266700" lvl="1" indent="-190500">
              <a:spcAft>
                <a:spcPct val="50000"/>
              </a:spcAft>
              <a:buFont typeface="Arial" charset="0"/>
              <a:buChar char="•"/>
            </a:pPr>
            <a:r>
              <a:rPr lang="en-AU" sz="1400">
                <a:ea typeface="ヒラギノ角ゴ Pro W3" charset="0"/>
                <a:cs typeface="ヒラギノ角ゴ Pro W3" charset="0"/>
              </a:rPr>
              <a:t>What development tools and products are being used?</a:t>
            </a:r>
          </a:p>
          <a:p>
            <a:pPr marL="266700" lvl="1" indent="-190500">
              <a:spcAft>
                <a:spcPct val="50000"/>
              </a:spcAft>
              <a:buFont typeface="Arial" charset="0"/>
              <a:buChar char="•"/>
            </a:pPr>
            <a:r>
              <a:rPr lang="en-AU" sz="1400">
                <a:ea typeface="ヒラギノ角ゴ Pro W3" charset="0"/>
                <a:cs typeface="ヒラギノ角ゴ Pro W3" charset="0"/>
              </a:rPr>
              <a:t>Developing a deployment strategy for a multi-Org scenario?</a:t>
            </a:r>
          </a:p>
        </p:txBody>
      </p:sp>
      <p:sp>
        <p:nvSpPr>
          <p:cNvPr id="54284" name="Oval 22"/>
          <p:cNvSpPr>
            <a:spLocks noChangeArrowheads="1"/>
          </p:cNvSpPr>
          <p:nvPr/>
        </p:nvSpPr>
        <p:spPr bwMode="auto">
          <a:xfrm>
            <a:off x="8088313" y="204788"/>
            <a:ext cx="866775" cy="820737"/>
          </a:xfrm>
          <a:prstGeom prst="ellipse">
            <a:avLst/>
          </a:prstGeom>
          <a:solidFill>
            <a:srgbClr val="FF0000">
              <a:alpha val="30196"/>
            </a:srgbClr>
          </a:solidFill>
          <a:ln w="28575">
            <a:solidFill>
              <a:srgbClr val="800000"/>
            </a:solidFill>
            <a:round/>
            <a:headEnd/>
            <a:tailEnd/>
          </a:ln>
        </p:spPr>
        <p:txBody>
          <a:bodyPr wrap="none" anchor="ctr"/>
          <a:lstStyle/>
          <a:p>
            <a:endParaRPr lang="de-DE">
              <a:latin typeface="Calibri" charset="0"/>
            </a:endParaRPr>
          </a:p>
        </p:txBody>
      </p:sp>
    </p:spTree>
    <p:custDataLst>
      <p:tags r:id="rId1"/>
    </p:custDataLst>
    <p:extLst>
      <p:ext uri="{BB962C8B-B14F-4D97-AF65-F5344CB8AC3E}">
        <p14:creationId xmlns:p14="http://schemas.microsoft.com/office/powerpoint/2010/main" val="12219537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txBox="1">
            <a:spLocks/>
          </p:cNvSpPr>
          <p:nvPr/>
        </p:nvSpPr>
        <p:spPr bwMode="auto">
          <a:xfrm>
            <a:off x="567266" y="2184400"/>
            <a:ext cx="80359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endParaRPr lang="en-US" sz="5400" b="1" dirty="0">
              <a:solidFill>
                <a:schemeClr val="accent1"/>
              </a:solidFill>
            </a:endParaRPr>
          </a:p>
        </p:txBody>
      </p:sp>
      <p:sp>
        <p:nvSpPr>
          <p:cNvPr id="2" name="Title 1"/>
          <p:cNvSpPr>
            <a:spLocks noGrp="1"/>
          </p:cNvSpPr>
          <p:nvPr>
            <p:ph type="title"/>
          </p:nvPr>
        </p:nvSpPr>
        <p:spPr/>
        <p:txBody>
          <a:bodyPr/>
          <a:lstStyle/>
          <a:p>
            <a:r>
              <a:rPr lang="en-US" dirty="0"/>
              <a:t>Two </a:t>
            </a:r>
            <a:r>
              <a:rPr lang="en-US" dirty="0" smtClean="0"/>
              <a:t>Models</a:t>
            </a:r>
            <a:endParaRPr lang="en-US" dirty="0"/>
          </a:p>
        </p:txBody>
      </p:sp>
    </p:spTree>
    <p:extLst>
      <p:ext uri="{BB962C8B-B14F-4D97-AF65-F5344CB8AC3E}">
        <p14:creationId xmlns:p14="http://schemas.microsoft.com/office/powerpoint/2010/main" val="823351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a:latin typeface="Arial" charset="0"/>
                <a:ea typeface="MS PGothic" charset="0"/>
                <a:cs typeface="ＭＳ Ｐゴシック" charset="0"/>
              </a:rPr>
              <a:t>Single Org Model</a:t>
            </a:r>
          </a:p>
        </p:txBody>
      </p:sp>
      <p:sp>
        <p:nvSpPr>
          <p:cNvPr id="3" name="Pentagon 2"/>
          <p:cNvSpPr/>
          <p:nvPr/>
        </p:nvSpPr>
        <p:spPr>
          <a:xfrm>
            <a:off x="280988" y="1306513"/>
            <a:ext cx="1931987" cy="1893887"/>
          </a:xfrm>
          <a:prstGeom prst="homePlate">
            <a:avLst>
              <a:gd name="adj" fmla="val 31917"/>
            </a:avLst>
          </a:prstGeom>
          <a:solidFill>
            <a:srgbClr val="1589D3"/>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FFFFFF"/>
                </a:solidFill>
                <a:latin typeface="Calibri" pitchFamily="34" charset="0"/>
              </a:rPr>
              <a:t>Benefits</a:t>
            </a:r>
          </a:p>
        </p:txBody>
      </p:sp>
      <p:sp>
        <p:nvSpPr>
          <p:cNvPr id="8" name="Rounded Rectangle 7"/>
          <p:cNvSpPr/>
          <p:nvPr/>
        </p:nvSpPr>
        <p:spPr>
          <a:xfrm>
            <a:off x="2301875" y="1066800"/>
            <a:ext cx="6259513" cy="2174875"/>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a:lstStyle/>
          <a:p>
            <a:pPr marL="171450" indent="-171450">
              <a:buFont typeface="Arial"/>
              <a:buChar char="•"/>
              <a:defRPr/>
            </a:pPr>
            <a:r>
              <a:rPr lang="en-US" sz="1200" dirty="0">
                <a:solidFill>
                  <a:srgbClr val="000000"/>
                </a:solidFill>
                <a:latin typeface="Calibri" charset="0"/>
                <a:ea typeface="ＭＳ Ｐゴシック" charset="0"/>
                <a:cs typeface="ＭＳ Ｐゴシック" charset="0"/>
              </a:rPr>
              <a:t>Cross business unit collaboration </a:t>
            </a:r>
          </a:p>
          <a:p>
            <a:pPr marL="628650" lvl="1" indent="-171450">
              <a:buFont typeface="Arial"/>
              <a:buChar char="•"/>
              <a:defRPr/>
            </a:pPr>
            <a:r>
              <a:rPr lang="en-US" sz="1200" dirty="0">
                <a:solidFill>
                  <a:srgbClr val="000000"/>
                </a:solidFill>
                <a:latin typeface="Calibri" charset="0"/>
                <a:ea typeface="ＭＳ Ｐゴシック" charset="0"/>
                <a:cs typeface="ＭＳ Ｐゴシック" charset="0"/>
              </a:rPr>
              <a:t>Salesforce Chatter</a:t>
            </a:r>
          </a:p>
          <a:p>
            <a:pPr marL="171450" indent="-171450">
              <a:buFont typeface="Arial"/>
              <a:buChar char="•"/>
              <a:defRPr/>
            </a:pPr>
            <a:r>
              <a:rPr lang="en-US" sz="1200" dirty="0">
                <a:solidFill>
                  <a:srgbClr val="000000"/>
                </a:solidFill>
                <a:latin typeface="Calibri" charset="0"/>
                <a:ea typeface="ＭＳ Ｐゴシック" charset="0"/>
                <a:cs typeface="ＭＳ Ｐゴシック" charset="0"/>
              </a:rPr>
              <a:t>Aligned processes, reports, dashboards, security – consolidated customization</a:t>
            </a:r>
          </a:p>
          <a:p>
            <a:pPr marL="171450" indent="-171450">
              <a:buFont typeface="Arial"/>
              <a:buChar char="•"/>
              <a:defRPr/>
            </a:pPr>
            <a:r>
              <a:rPr lang="en-US" sz="1200" dirty="0">
                <a:solidFill>
                  <a:srgbClr val="000000"/>
                </a:solidFill>
                <a:latin typeface="Calibri" charset="0"/>
                <a:ea typeface="ＭＳ Ｐゴシック" charset="0"/>
                <a:cs typeface="ＭＳ Ｐゴシック" charset="0"/>
              </a:rPr>
              <a:t>Ability to share data where appropriate </a:t>
            </a:r>
          </a:p>
          <a:p>
            <a:pPr marL="628650" lvl="1" indent="-171450">
              <a:buFont typeface="Arial"/>
              <a:buChar char="•"/>
              <a:defRPr/>
            </a:pPr>
            <a:r>
              <a:rPr lang="en-US" sz="1200" dirty="0">
                <a:solidFill>
                  <a:srgbClr val="000000"/>
                </a:solidFill>
                <a:latin typeface="Calibri" charset="0"/>
                <a:ea typeface="ＭＳ Ｐゴシック" charset="0"/>
                <a:cs typeface="ＭＳ Ｐゴシック" charset="0"/>
              </a:rPr>
              <a:t>Alleviates need for data silos </a:t>
            </a:r>
          </a:p>
          <a:p>
            <a:pPr marL="171450" indent="-171450">
              <a:buFont typeface="Arial"/>
              <a:buChar char="•"/>
              <a:defRPr/>
            </a:pPr>
            <a:r>
              <a:rPr lang="en-GB" sz="1200" dirty="0">
                <a:solidFill>
                  <a:srgbClr val="000000"/>
                </a:solidFill>
                <a:latin typeface="Calibri" charset="0"/>
                <a:ea typeface="ＭＳ Ｐゴシック" charset="0"/>
                <a:cs typeface="ＭＳ Ｐゴシック" charset="0"/>
              </a:rPr>
              <a:t>Unified reporting</a:t>
            </a:r>
            <a:endParaRPr lang="en-US" sz="1200" dirty="0">
              <a:solidFill>
                <a:srgbClr val="000000"/>
              </a:solidFill>
              <a:latin typeface="Calibri" charset="0"/>
              <a:ea typeface="ＭＳ Ｐゴシック" charset="0"/>
              <a:cs typeface="ＭＳ Ｐゴシック" charset="0"/>
            </a:endParaRPr>
          </a:p>
          <a:p>
            <a:pPr marL="171450" indent="-171450">
              <a:buFont typeface="Arial"/>
              <a:buChar char="•"/>
              <a:defRPr/>
            </a:pPr>
            <a:r>
              <a:rPr lang="en-US" sz="1200" dirty="0">
                <a:solidFill>
                  <a:srgbClr val="000000"/>
                </a:solidFill>
                <a:latin typeface="Calibri" charset="0"/>
                <a:ea typeface="ＭＳ Ｐゴシック" charset="0"/>
                <a:cs typeface="ＭＳ Ｐゴシック" charset="0"/>
              </a:rPr>
              <a:t>Single login to access multiple business functions</a:t>
            </a:r>
          </a:p>
          <a:p>
            <a:pPr marL="171450" indent="-171450">
              <a:buFont typeface="Arial"/>
              <a:buChar char="•"/>
              <a:defRPr/>
            </a:pPr>
            <a:r>
              <a:rPr lang="en-US" sz="1200" dirty="0">
                <a:solidFill>
                  <a:srgbClr val="000000"/>
                </a:solidFill>
                <a:latin typeface="Calibri" charset="0"/>
                <a:ea typeface="ＭＳ Ｐゴシック" charset="0"/>
                <a:cs typeface="ＭＳ Ｐゴシック" charset="0"/>
              </a:rPr>
              <a:t>360 view from a central point of view – overall reports possible</a:t>
            </a:r>
          </a:p>
          <a:p>
            <a:pPr marL="171450" indent="-171450">
              <a:buFont typeface="Arial"/>
              <a:buChar char="•"/>
              <a:defRPr/>
            </a:pPr>
            <a:r>
              <a:rPr lang="en-US" sz="1200" dirty="0">
                <a:solidFill>
                  <a:srgbClr val="000000"/>
                </a:solidFill>
                <a:latin typeface="Calibri" charset="0"/>
                <a:ea typeface="ＭＳ Ｐゴシック" charset="0"/>
                <a:cs typeface="ＭＳ Ｐゴシック" charset="0"/>
              </a:rPr>
              <a:t>Interfaces are easier to maintain and central org maintenance</a:t>
            </a:r>
          </a:p>
          <a:p>
            <a:pPr marL="171450" indent="-171450">
              <a:buFont typeface="Arial"/>
              <a:buChar char="•"/>
              <a:defRPr/>
            </a:pPr>
            <a:r>
              <a:rPr lang="en-GB" sz="1200" dirty="0">
                <a:solidFill>
                  <a:srgbClr val="000000"/>
                </a:solidFill>
                <a:latin typeface="Calibri" charset="0"/>
                <a:ea typeface="ＭＳ Ｐゴシック" charset="0"/>
                <a:cs typeface="ＭＳ Ｐゴシック" charset="0"/>
              </a:rPr>
              <a:t>reuse of configuration and code </a:t>
            </a:r>
          </a:p>
          <a:p>
            <a:pPr marL="171450" indent="-171450">
              <a:buFont typeface="Arial"/>
              <a:buChar char="•"/>
              <a:defRPr/>
            </a:pPr>
            <a:r>
              <a:rPr lang="en-US" sz="1200" dirty="0">
                <a:solidFill>
                  <a:srgbClr val="000000"/>
                </a:solidFill>
                <a:latin typeface="Calibri" charset="0"/>
                <a:ea typeface="ＭＳ Ｐゴシック" charset="0"/>
                <a:cs typeface="ＭＳ Ｐゴシック" charset="0"/>
              </a:rPr>
              <a:t>(Person Account Functionality)</a:t>
            </a:r>
          </a:p>
          <a:p>
            <a:pPr marL="168275" indent="-168275">
              <a:buFont typeface="Wingdings" charset="0"/>
              <a:buChar char="§"/>
              <a:defRPr/>
            </a:pPr>
            <a:endParaRPr lang="en-US" sz="1200" dirty="0">
              <a:solidFill>
                <a:srgbClr val="000000"/>
              </a:solidFill>
              <a:latin typeface="Calibri" pitchFamily="34" charset="0"/>
            </a:endParaRPr>
          </a:p>
          <a:p>
            <a:pPr marL="168275" indent="-168275">
              <a:buFont typeface="Wingdings" charset="0"/>
              <a:buChar char="§"/>
              <a:defRPr/>
            </a:pPr>
            <a:endParaRPr lang="en-US" sz="1200" dirty="0">
              <a:solidFill>
                <a:srgbClr val="000000"/>
              </a:solidFill>
              <a:latin typeface="Calibri" pitchFamily="34" charset="0"/>
            </a:endParaRPr>
          </a:p>
          <a:p>
            <a:pPr marL="168275" indent="-168275">
              <a:buFont typeface="Wingdings" charset="0"/>
              <a:buChar char="§"/>
              <a:defRPr/>
            </a:pPr>
            <a:endParaRPr lang="en-US" sz="1200" dirty="0">
              <a:solidFill>
                <a:srgbClr val="000000"/>
              </a:solidFill>
              <a:latin typeface="Calibri" charset="0"/>
              <a:ea typeface="ＭＳ Ｐゴシック" charset="0"/>
              <a:cs typeface="ＭＳ Ｐゴシック" charset="0"/>
            </a:endParaRPr>
          </a:p>
          <a:p>
            <a:pPr marL="168275" indent="-168275">
              <a:buFont typeface="Wingdings" charset="0"/>
              <a:buChar char="§"/>
              <a:defRPr/>
            </a:pPr>
            <a:endParaRPr lang="en-US" sz="1200" dirty="0">
              <a:solidFill>
                <a:srgbClr val="000000"/>
              </a:solidFill>
              <a:latin typeface="Calibri" charset="0"/>
              <a:ea typeface="ＭＳ Ｐゴシック" charset="0"/>
              <a:cs typeface="ＭＳ Ｐゴシック" charset="0"/>
            </a:endParaRPr>
          </a:p>
        </p:txBody>
      </p:sp>
      <p:sp>
        <p:nvSpPr>
          <p:cNvPr id="19" name="Pentagon 18"/>
          <p:cNvSpPr/>
          <p:nvPr/>
        </p:nvSpPr>
        <p:spPr>
          <a:xfrm>
            <a:off x="280988" y="4038600"/>
            <a:ext cx="1931987" cy="1908175"/>
          </a:xfrm>
          <a:prstGeom prst="homePlate">
            <a:avLst>
              <a:gd name="adj" fmla="val 31917"/>
            </a:avLst>
          </a:prstGeom>
          <a:solidFill>
            <a:schemeClr val="accent6"/>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FFFFFF"/>
                </a:solidFill>
                <a:latin typeface="Calibri" pitchFamily="34" charset="0"/>
              </a:rPr>
              <a:t>Risks</a:t>
            </a:r>
          </a:p>
        </p:txBody>
      </p:sp>
      <p:sp>
        <p:nvSpPr>
          <p:cNvPr id="20" name="Rounded Rectangle 19"/>
          <p:cNvSpPr/>
          <p:nvPr/>
        </p:nvSpPr>
        <p:spPr>
          <a:xfrm>
            <a:off x="2286000" y="3336925"/>
            <a:ext cx="6275388" cy="3521075"/>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a:lstStyle/>
          <a:p>
            <a:pPr marL="171450" indent="-171450">
              <a:buFont typeface="Arial"/>
              <a:buChar char="•"/>
              <a:defRPr/>
            </a:pPr>
            <a:r>
              <a:rPr lang="en-US" sz="1200" dirty="0">
                <a:solidFill>
                  <a:srgbClr val="000000"/>
                </a:solidFill>
                <a:latin typeface="Calibri" pitchFamily="34" charset="0"/>
              </a:rPr>
              <a:t>All user detail information can be seen from any user </a:t>
            </a:r>
          </a:p>
          <a:p>
            <a:pPr marL="171450" indent="-171450">
              <a:buFont typeface="Arial"/>
              <a:buChar char="•"/>
              <a:defRPr/>
            </a:pPr>
            <a:r>
              <a:rPr lang="en-US" sz="1200" dirty="0">
                <a:solidFill>
                  <a:srgbClr val="000000"/>
                </a:solidFill>
                <a:latin typeface="Calibri" pitchFamily="34" charset="0"/>
              </a:rPr>
              <a:t>Owner change: A user can assign a new owner to another country</a:t>
            </a:r>
          </a:p>
          <a:p>
            <a:pPr marL="171450" indent="-171450">
              <a:buFont typeface="Arial"/>
              <a:buChar char="•"/>
              <a:defRPr/>
            </a:pPr>
            <a:r>
              <a:rPr lang="en-US" sz="1200" dirty="0">
                <a:solidFill>
                  <a:srgbClr val="000000"/>
                </a:solidFill>
                <a:latin typeface="Calibri" pitchFamily="34" charset="0"/>
              </a:rPr>
              <a:t>Email Relaying only possible with one email server. </a:t>
            </a:r>
          </a:p>
          <a:p>
            <a:pPr marL="171450" indent="-171450">
              <a:buFont typeface="Arial"/>
              <a:buChar char="•"/>
              <a:defRPr/>
            </a:pPr>
            <a:r>
              <a:rPr lang="en-US" sz="1200" dirty="0">
                <a:solidFill>
                  <a:srgbClr val="000000"/>
                </a:solidFill>
                <a:latin typeface="Calibri" charset="0"/>
                <a:ea typeface="ＭＳ Ｐゴシック" charset="0"/>
                <a:cs typeface="ＭＳ Ｐゴシック" charset="0"/>
              </a:rPr>
              <a:t>Org complexity could become a barrier to progress</a:t>
            </a:r>
          </a:p>
          <a:p>
            <a:pPr marL="361950" lvl="1" indent="-171450">
              <a:buFont typeface="Arial"/>
              <a:buChar char="•"/>
              <a:defRPr/>
            </a:pPr>
            <a:r>
              <a:rPr lang="en-US" sz="1200" dirty="0">
                <a:solidFill>
                  <a:srgbClr val="000000"/>
                </a:solidFill>
                <a:latin typeface="Calibri" charset="0"/>
                <a:ea typeface="ＭＳ Ｐゴシック" charset="0"/>
                <a:cs typeface="ＭＳ Ｐゴシック" charset="0"/>
              </a:rPr>
              <a:t>Potential to hit specific Org limits, such as number of custom tabs, objects and code lines</a:t>
            </a:r>
          </a:p>
          <a:p>
            <a:pPr marL="361950" lvl="1" indent="-171450">
              <a:buFont typeface="Arial"/>
              <a:buChar char="•"/>
              <a:defRPr/>
            </a:pPr>
            <a:r>
              <a:rPr lang="en-US" sz="1200" dirty="0">
                <a:solidFill>
                  <a:srgbClr val="000000"/>
                </a:solidFill>
                <a:latin typeface="Calibri" charset="0"/>
                <a:ea typeface="ＭＳ Ｐゴシック" charset="0"/>
                <a:cs typeface="ＭＳ Ｐゴシック" charset="0"/>
              </a:rPr>
              <a:t>Org-wide settings (e.g. security , </a:t>
            </a:r>
            <a:r>
              <a:rPr lang="en-US" sz="1200">
                <a:solidFill>
                  <a:srgbClr val="000000"/>
                </a:solidFill>
                <a:latin typeface="Calibri" charset="0"/>
                <a:ea typeface="ＭＳ Ｐゴシック" charset="0"/>
                <a:cs typeface="ＭＳ Ｐゴシック" charset="0"/>
              </a:rPr>
              <a:t>sharing and territory </a:t>
            </a:r>
            <a:r>
              <a:rPr lang="en-US" sz="1200" dirty="0">
                <a:solidFill>
                  <a:srgbClr val="000000"/>
                </a:solidFill>
                <a:latin typeface="Calibri" charset="0"/>
                <a:ea typeface="ＭＳ Ｐゴシック" charset="0"/>
                <a:cs typeface="ＭＳ Ｐゴシック" charset="0"/>
              </a:rPr>
              <a:t>management) could become difficult to govern and manage</a:t>
            </a:r>
          </a:p>
          <a:p>
            <a:pPr marL="361950" lvl="1" indent="-171450">
              <a:buFont typeface="Arial"/>
              <a:buChar char="•"/>
              <a:defRPr/>
            </a:pPr>
            <a:r>
              <a:rPr lang="en-US" sz="1200" dirty="0">
                <a:solidFill>
                  <a:srgbClr val="000000"/>
                </a:solidFill>
                <a:latin typeface="Calibri" charset="0"/>
                <a:ea typeface="ＭＳ Ｐゴシック" charset="0"/>
                <a:cs typeface="ＭＳ Ｐゴシック" charset="0"/>
              </a:rPr>
              <a:t>Run time processing could be impacted by volume of code deployed resulting in breaches of API and APEX governor limits</a:t>
            </a:r>
          </a:p>
          <a:p>
            <a:pPr marL="361950" lvl="1" indent="-171450">
              <a:buFont typeface="Arial"/>
              <a:buChar char="•"/>
              <a:defRPr/>
            </a:pPr>
            <a:r>
              <a:rPr lang="en-US" sz="1200" dirty="0">
                <a:solidFill>
                  <a:srgbClr val="000000"/>
                </a:solidFill>
                <a:latin typeface="Calibri" charset="0"/>
                <a:ea typeface="ＭＳ Ｐゴシック" charset="0"/>
                <a:cs typeface="ＭＳ Ｐゴシック" charset="0"/>
              </a:rPr>
              <a:t>Data volumes are higher – performance optimization necessary?</a:t>
            </a:r>
          </a:p>
          <a:p>
            <a:pPr marL="171450" indent="-171450">
              <a:buFont typeface="Arial"/>
              <a:buChar char="•"/>
              <a:defRPr/>
            </a:pPr>
            <a:r>
              <a:rPr lang="en-US" sz="1200" dirty="0">
                <a:solidFill>
                  <a:srgbClr val="000000"/>
                </a:solidFill>
                <a:latin typeface="Calibri" charset="0"/>
                <a:ea typeface="ＭＳ Ｐゴシック" charset="0"/>
                <a:cs typeface="ＭＳ Ｐゴシック" charset="0"/>
              </a:rPr>
              <a:t>Time to market and innovate could be impacted by number of teams rolling out new functionality</a:t>
            </a:r>
          </a:p>
          <a:p>
            <a:pPr marL="361950" lvl="1" indent="-171450">
              <a:buFont typeface="Arial"/>
              <a:buChar char="•"/>
              <a:defRPr/>
            </a:pPr>
            <a:r>
              <a:rPr lang="en-GB" sz="1200" dirty="0">
                <a:solidFill>
                  <a:srgbClr val="000000"/>
                </a:solidFill>
                <a:latin typeface="Calibri" charset="0"/>
                <a:ea typeface="ＭＳ Ｐゴシック" charset="0"/>
                <a:cs typeface="ＭＳ Ｐゴシック" charset="0"/>
              </a:rPr>
              <a:t>More teams updating shared configuration and code means more regression testing</a:t>
            </a:r>
            <a:r>
              <a:rPr lang="en-US" sz="1200" dirty="0">
                <a:solidFill>
                  <a:srgbClr val="000000"/>
                </a:solidFill>
                <a:latin typeface="Calibri" charset="0"/>
                <a:ea typeface="ＭＳ Ｐゴシック" charset="0"/>
                <a:cs typeface="ＭＳ Ｐゴシック" charset="0"/>
              </a:rPr>
              <a:t> is needed as complexity increases over time</a:t>
            </a:r>
          </a:p>
          <a:p>
            <a:pPr marL="361950" lvl="1" indent="-171450">
              <a:buFont typeface="Arial"/>
              <a:buChar char="•"/>
              <a:defRPr/>
            </a:pPr>
            <a:r>
              <a:rPr lang="en-GB" sz="1200" dirty="0">
                <a:solidFill>
                  <a:srgbClr val="000000"/>
                </a:solidFill>
                <a:latin typeface="Calibri" charset="0"/>
                <a:ea typeface="ＭＳ Ｐゴシック" charset="0"/>
                <a:cs typeface="ＭＳ Ｐゴシック" charset="0"/>
              </a:rPr>
              <a:t>Fewer sandbox environments reduces testing capabilities</a:t>
            </a:r>
          </a:p>
          <a:p>
            <a:pPr indent="-266700">
              <a:buFont typeface="Arial"/>
              <a:buChar char="•"/>
              <a:defRPr/>
            </a:pPr>
            <a:r>
              <a:rPr lang="en-GB" sz="1200" dirty="0">
                <a:solidFill>
                  <a:srgbClr val="000000"/>
                </a:solidFill>
                <a:latin typeface="Calibri" charset="0"/>
                <a:ea typeface="ＭＳ Ｐゴシック" charset="0"/>
                <a:cs typeface="ＭＳ Ｐゴシック" charset="0"/>
              </a:rPr>
              <a:t>Local administration is difficult</a:t>
            </a:r>
          </a:p>
        </p:txBody>
      </p:sp>
    </p:spTree>
    <p:extLst>
      <p:ext uri="{BB962C8B-B14F-4D97-AF65-F5344CB8AC3E}">
        <p14:creationId xmlns:p14="http://schemas.microsoft.com/office/powerpoint/2010/main" val="27402138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304800" y="-171450"/>
            <a:ext cx="8534400" cy="1009650"/>
          </a:xfrm>
        </p:spPr>
        <p:txBody>
          <a:bodyPr/>
          <a:lstStyle/>
          <a:p>
            <a:r>
              <a:rPr lang="en-US">
                <a:latin typeface="Arial" charset="0"/>
                <a:ea typeface="MS PGothic" charset="0"/>
                <a:cs typeface="ＭＳ Ｐゴシック" charset="0"/>
              </a:rPr>
              <a:t>Multi Org Approach</a:t>
            </a:r>
          </a:p>
        </p:txBody>
      </p:sp>
      <p:sp>
        <p:nvSpPr>
          <p:cNvPr id="3" name="Pentagon 2"/>
          <p:cNvSpPr/>
          <p:nvPr/>
        </p:nvSpPr>
        <p:spPr>
          <a:xfrm>
            <a:off x="280988" y="762000"/>
            <a:ext cx="1931987" cy="2351088"/>
          </a:xfrm>
          <a:prstGeom prst="homePlate">
            <a:avLst>
              <a:gd name="adj" fmla="val 31917"/>
            </a:avLst>
          </a:prstGeom>
          <a:solidFill>
            <a:srgbClr val="1589D3"/>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FFFFFF"/>
                </a:solidFill>
                <a:latin typeface="Calibri" pitchFamily="34" charset="0"/>
              </a:rPr>
              <a:t>Benefits </a:t>
            </a:r>
          </a:p>
        </p:txBody>
      </p:sp>
      <p:sp>
        <p:nvSpPr>
          <p:cNvPr id="8" name="Rounded Rectangle 7"/>
          <p:cNvSpPr/>
          <p:nvPr/>
        </p:nvSpPr>
        <p:spPr>
          <a:xfrm>
            <a:off x="2301875" y="533400"/>
            <a:ext cx="6248400" cy="2651125"/>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ormAutofit fontScale="92500" lnSpcReduction="10000"/>
          </a:bodyPr>
          <a:lstStyle/>
          <a:p>
            <a:pPr marL="171450" indent="-171450">
              <a:buFont typeface="Arial"/>
              <a:buChar char="•"/>
              <a:defRPr/>
            </a:pPr>
            <a:r>
              <a:rPr lang="en-US" sz="1200" dirty="0">
                <a:solidFill>
                  <a:srgbClr val="000000"/>
                </a:solidFill>
                <a:latin typeface="Calibri" pitchFamily="34" charset="0"/>
              </a:rPr>
              <a:t>Email Relaying possible with different Email servers. </a:t>
            </a:r>
            <a:endParaRPr lang="en-GB" sz="1200" dirty="0">
              <a:solidFill>
                <a:srgbClr val="000000"/>
              </a:solidFill>
              <a:latin typeface="Calibri" charset="0"/>
              <a:ea typeface="ＭＳ Ｐゴシック" charset="0"/>
              <a:cs typeface="ＭＳ Ｐゴシック" charset="0"/>
            </a:endParaRPr>
          </a:p>
          <a:p>
            <a:pPr marL="171450" indent="-171450">
              <a:buFont typeface="Arial"/>
              <a:buChar char="•"/>
              <a:defRPr/>
            </a:pPr>
            <a:r>
              <a:rPr lang="en-US" sz="1200" dirty="0">
                <a:solidFill>
                  <a:srgbClr val="000000"/>
                </a:solidFill>
                <a:latin typeface="Calibri" pitchFamily="34" charset="0"/>
              </a:rPr>
              <a:t>Logical Separation of data</a:t>
            </a:r>
            <a:endParaRPr lang="en-GB" sz="1200" dirty="0">
              <a:solidFill>
                <a:srgbClr val="000000"/>
              </a:solidFill>
              <a:latin typeface="Calibri" charset="0"/>
              <a:ea typeface="ＭＳ Ｐゴシック" charset="0"/>
              <a:cs typeface="ＭＳ Ｐゴシック" charset="0"/>
            </a:endParaRPr>
          </a:p>
          <a:p>
            <a:pPr marL="171450" indent="-171450">
              <a:buFont typeface="Arial"/>
              <a:buChar char="•"/>
              <a:defRPr/>
            </a:pPr>
            <a:r>
              <a:rPr lang="en-GB" sz="1200" dirty="0">
                <a:solidFill>
                  <a:srgbClr val="000000"/>
                </a:solidFill>
                <a:latin typeface="Calibri" charset="0"/>
                <a:ea typeface="ＭＳ Ｐゴシック" charset="0"/>
                <a:cs typeface="ＭＳ Ｐゴシック" charset="0"/>
              </a:rPr>
              <a:t>Reduced risk of exceeding Org limits</a:t>
            </a:r>
          </a:p>
          <a:p>
            <a:pPr marL="361950" lvl="1" indent="-171450">
              <a:buFont typeface="Arial"/>
              <a:buChar char="•"/>
              <a:defRPr/>
            </a:pPr>
            <a:r>
              <a:rPr lang="en-GB" sz="1200" dirty="0">
                <a:solidFill>
                  <a:srgbClr val="000000"/>
                </a:solidFill>
                <a:latin typeface="Calibri" charset="0"/>
                <a:ea typeface="ＭＳ Ｐゴシック" charset="0"/>
                <a:cs typeface="ＭＳ Ｐゴシック" charset="0"/>
              </a:rPr>
              <a:t>Tabs, objects and code lines</a:t>
            </a:r>
          </a:p>
          <a:p>
            <a:pPr marL="361950" lvl="1" indent="-171450">
              <a:buFont typeface="Arial"/>
              <a:buChar char="•"/>
              <a:defRPr/>
            </a:pPr>
            <a:r>
              <a:rPr lang="en-GB" sz="1200" dirty="0">
                <a:solidFill>
                  <a:srgbClr val="000000"/>
                </a:solidFill>
                <a:latin typeface="Calibri" charset="0"/>
                <a:ea typeface="ＭＳ Ｐゴシック" charset="0"/>
                <a:cs typeface="ＭＳ Ｐゴシック" charset="0"/>
              </a:rPr>
              <a:t>Run time governor and API </a:t>
            </a:r>
            <a:r>
              <a:rPr lang="en-GB" sz="1200" dirty="0" err="1">
                <a:solidFill>
                  <a:srgbClr val="000000"/>
                </a:solidFill>
                <a:latin typeface="Calibri" charset="0"/>
                <a:ea typeface="ＭＳ Ｐゴシック" charset="0"/>
                <a:cs typeface="ＭＳ Ｐゴシック" charset="0"/>
              </a:rPr>
              <a:t>limits,etc</a:t>
            </a:r>
            <a:endParaRPr lang="en-GB" sz="1200" dirty="0">
              <a:solidFill>
                <a:srgbClr val="000000"/>
              </a:solidFill>
              <a:latin typeface="Calibri" charset="0"/>
              <a:ea typeface="ＭＳ Ｐゴシック" charset="0"/>
              <a:cs typeface="ＭＳ Ｐゴシック" charset="0"/>
            </a:endParaRPr>
          </a:p>
          <a:p>
            <a:pPr marL="171450" indent="-171450">
              <a:buFont typeface="Arial"/>
              <a:buChar char="•"/>
              <a:defRPr/>
            </a:pPr>
            <a:r>
              <a:rPr lang="en-GB" sz="1200" dirty="0">
                <a:solidFill>
                  <a:srgbClr val="000000"/>
                </a:solidFill>
                <a:latin typeface="Calibri" charset="0"/>
                <a:ea typeface="ＭＳ Ｐゴシック" charset="0"/>
                <a:cs typeface="ＭＳ Ｐゴシック" charset="0"/>
              </a:rPr>
              <a:t>Org</a:t>
            </a:r>
            <a:r>
              <a:rPr lang="en-US" sz="1200" dirty="0">
                <a:solidFill>
                  <a:srgbClr val="000000"/>
                </a:solidFill>
                <a:latin typeface="Calibri" charset="0"/>
                <a:ea typeface="ＭＳ Ｐゴシック" charset="0"/>
                <a:cs typeface="ＭＳ Ｐゴシック" charset="0"/>
              </a:rPr>
              <a:t>-wide settings are easier to govern and managed, </a:t>
            </a:r>
            <a:r>
              <a:rPr lang="en-US" sz="1200" dirty="0" err="1">
                <a:solidFill>
                  <a:srgbClr val="000000"/>
                </a:solidFill>
                <a:latin typeface="Calibri" charset="0"/>
                <a:ea typeface="ＭＳ Ｐゴシック" charset="0"/>
                <a:cs typeface="ＭＳ Ｐゴシック" charset="0"/>
              </a:rPr>
              <a:t>e.g</a:t>
            </a:r>
            <a:r>
              <a:rPr lang="en-US" sz="1200" dirty="0">
                <a:solidFill>
                  <a:srgbClr val="000000"/>
                </a:solidFill>
                <a:latin typeface="Calibri" charset="0"/>
                <a:ea typeface="ＭＳ Ｐゴシック" charset="0"/>
                <a:cs typeface="ＭＳ Ｐゴシック" charset="0"/>
              </a:rPr>
              <a:t> </a:t>
            </a:r>
            <a:r>
              <a:rPr lang="en-US" sz="1200" dirty="0">
                <a:solidFill>
                  <a:srgbClr val="000000"/>
                </a:solidFill>
                <a:latin typeface="Calibri" pitchFamily="34" charset="0"/>
              </a:rPr>
              <a:t>Roles, Sharing and Territory </a:t>
            </a:r>
            <a:r>
              <a:rPr lang="en-US" sz="1200" dirty="0" err="1">
                <a:solidFill>
                  <a:srgbClr val="000000"/>
                </a:solidFill>
                <a:latin typeface="Calibri" pitchFamily="34" charset="0"/>
              </a:rPr>
              <a:t>Mgmnt</a:t>
            </a:r>
            <a:r>
              <a:rPr lang="en-US" sz="1200" dirty="0">
                <a:solidFill>
                  <a:srgbClr val="000000"/>
                </a:solidFill>
                <a:latin typeface="Calibri" pitchFamily="34" charset="0"/>
              </a:rPr>
              <a:t>  is easier to setup in one org</a:t>
            </a:r>
          </a:p>
          <a:p>
            <a:pPr marL="171450" indent="-171450">
              <a:buFont typeface="Arial"/>
              <a:buChar char="•"/>
              <a:defRPr/>
            </a:pPr>
            <a:r>
              <a:rPr lang="en-GB" sz="1200" dirty="0">
                <a:solidFill>
                  <a:srgbClr val="000000"/>
                </a:solidFill>
                <a:latin typeface="Calibri" charset="0"/>
                <a:ea typeface="ＭＳ Ｐゴシック" charset="0"/>
                <a:cs typeface="ＭＳ Ｐゴシック" charset="0"/>
              </a:rPr>
              <a:t>Simpler security model and sharing rules</a:t>
            </a:r>
            <a:endParaRPr lang="en-US" sz="1200" dirty="0">
              <a:solidFill>
                <a:srgbClr val="000000"/>
              </a:solidFill>
              <a:latin typeface="Calibri" charset="0"/>
              <a:ea typeface="ＭＳ Ｐゴシック" charset="0"/>
              <a:cs typeface="ＭＳ Ｐゴシック" charset="0"/>
            </a:endParaRPr>
          </a:p>
          <a:p>
            <a:pPr marL="171450" indent="-171450">
              <a:buFont typeface="Arial"/>
              <a:buChar char="•"/>
              <a:defRPr/>
            </a:pPr>
            <a:r>
              <a:rPr lang="en-GB" sz="1200" dirty="0">
                <a:solidFill>
                  <a:srgbClr val="000000"/>
                </a:solidFill>
                <a:latin typeface="Calibri" charset="0"/>
                <a:ea typeface="ＭＳ Ｐゴシック" charset="0"/>
                <a:cs typeface="ＭＳ Ｐゴシック" charset="0"/>
              </a:rPr>
              <a:t>Lower data volumes within a single Org - potentially improves performance</a:t>
            </a:r>
          </a:p>
          <a:p>
            <a:pPr marL="171450" indent="-171450">
              <a:buFont typeface="Arial"/>
              <a:buChar char="•"/>
              <a:defRPr/>
            </a:pPr>
            <a:r>
              <a:rPr lang="en-US" sz="1200" dirty="0">
                <a:solidFill>
                  <a:srgbClr val="000000"/>
                </a:solidFill>
                <a:latin typeface="Calibri" charset="0"/>
                <a:ea typeface="ＭＳ Ｐゴシック" charset="0"/>
                <a:cs typeface="ＭＳ Ｐゴシック" charset="0"/>
              </a:rPr>
              <a:t>Improved time to market  and freedom to innovate</a:t>
            </a:r>
          </a:p>
          <a:p>
            <a:pPr marL="361950" lvl="1" indent="-171450">
              <a:buFont typeface="Arial"/>
              <a:buChar char="•"/>
              <a:defRPr/>
            </a:pPr>
            <a:r>
              <a:rPr lang="en-GB" sz="1200" dirty="0">
                <a:solidFill>
                  <a:srgbClr val="000000"/>
                </a:solidFill>
                <a:latin typeface="Calibri" charset="0"/>
                <a:ea typeface="ＭＳ Ｐゴシック" charset="0"/>
                <a:cs typeface="ＭＳ Ｐゴシック" charset="0"/>
              </a:rPr>
              <a:t>Fewer teams impacted by shared updates </a:t>
            </a:r>
          </a:p>
          <a:p>
            <a:pPr marL="361950" lvl="1" indent="-171450">
              <a:buFont typeface="Arial"/>
              <a:buChar char="•"/>
              <a:defRPr/>
            </a:pPr>
            <a:r>
              <a:rPr lang="en-US" sz="1200" dirty="0">
                <a:solidFill>
                  <a:srgbClr val="000000"/>
                </a:solidFill>
                <a:latin typeface="Calibri" charset="0"/>
                <a:ea typeface="ＭＳ Ｐゴシック" charset="0"/>
                <a:cs typeface="ＭＳ Ｐゴシック" charset="0"/>
              </a:rPr>
              <a:t>Reduced complexity within a single Org</a:t>
            </a:r>
          </a:p>
          <a:p>
            <a:pPr marL="171450" indent="-171450">
              <a:buFont typeface="Arial"/>
              <a:buChar char="•"/>
              <a:defRPr/>
            </a:pPr>
            <a:r>
              <a:rPr lang="en-GB" sz="1200" dirty="0">
                <a:solidFill>
                  <a:srgbClr val="000000"/>
                </a:solidFill>
                <a:latin typeface="Calibri" charset="0"/>
                <a:ea typeface="ＭＳ Ｐゴシック" charset="0"/>
                <a:cs typeface="ＭＳ Ｐゴシック" charset="0"/>
              </a:rPr>
              <a:t>More sandbox environments means more testing capabilities</a:t>
            </a:r>
          </a:p>
          <a:p>
            <a:pPr marL="171450" indent="-171450">
              <a:buFont typeface="Arial"/>
              <a:buChar char="•"/>
              <a:defRPr/>
            </a:pPr>
            <a:r>
              <a:rPr lang="en-GB" sz="1200" dirty="0">
                <a:solidFill>
                  <a:srgbClr val="000000"/>
                </a:solidFill>
                <a:latin typeface="Calibri" charset="0"/>
                <a:ea typeface="ＭＳ Ｐゴシック" charset="0"/>
                <a:cs typeface="ＭＳ Ｐゴシック" charset="0"/>
              </a:rPr>
              <a:t>Local administration and customization possible</a:t>
            </a:r>
          </a:p>
        </p:txBody>
      </p:sp>
      <p:sp>
        <p:nvSpPr>
          <p:cNvPr id="19" name="Pentagon 18"/>
          <p:cNvSpPr/>
          <p:nvPr/>
        </p:nvSpPr>
        <p:spPr>
          <a:xfrm>
            <a:off x="280988" y="3730625"/>
            <a:ext cx="1931987" cy="2349500"/>
          </a:xfrm>
          <a:prstGeom prst="homePlate">
            <a:avLst>
              <a:gd name="adj" fmla="val 31917"/>
            </a:avLst>
          </a:prstGeom>
          <a:solidFill>
            <a:schemeClr val="accent6"/>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FFFFFF"/>
                </a:solidFill>
                <a:latin typeface="Calibri" pitchFamily="34" charset="0"/>
              </a:rPr>
              <a:t>Risks</a:t>
            </a:r>
          </a:p>
        </p:txBody>
      </p:sp>
      <p:sp>
        <p:nvSpPr>
          <p:cNvPr id="20" name="Rounded Rectangle 19"/>
          <p:cNvSpPr/>
          <p:nvPr/>
        </p:nvSpPr>
        <p:spPr>
          <a:xfrm>
            <a:off x="2301875" y="3200400"/>
            <a:ext cx="6248400" cy="365760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tIns="0"/>
          <a:lstStyle/>
          <a:p>
            <a:pPr marL="171450" indent="-171450">
              <a:buFont typeface="Arial"/>
              <a:buChar char="•"/>
              <a:defRPr/>
            </a:pPr>
            <a:r>
              <a:rPr lang="en-US" sz="1200" dirty="0">
                <a:solidFill>
                  <a:srgbClr val="000000"/>
                </a:solidFill>
                <a:latin typeface="Calibri" pitchFamily="34" charset="0"/>
              </a:rPr>
              <a:t>Monitoring of Integration Broker (SAP PI) is very difficult.</a:t>
            </a:r>
          </a:p>
          <a:p>
            <a:pPr marL="171450" indent="-171450">
              <a:buFont typeface="Arial"/>
              <a:buChar char="•"/>
              <a:defRPr/>
            </a:pPr>
            <a:r>
              <a:rPr lang="en-US" sz="1200" dirty="0">
                <a:solidFill>
                  <a:srgbClr val="000000"/>
                </a:solidFill>
                <a:latin typeface="Calibri" pitchFamily="34" charset="0"/>
              </a:rPr>
              <a:t>Different connections between SAP PI and Salesforce instances have to be established (technical user)</a:t>
            </a:r>
          </a:p>
          <a:p>
            <a:pPr marL="171450" indent="-171450">
              <a:buFont typeface="Arial"/>
              <a:buChar char="•"/>
              <a:defRPr/>
            </a:pPr>
            <a:r>
              <a:rPr lang="en-US" sz="1200" dirty="0">
                <a:solidFill>
                  <a:srgbClr val="000000"/>
                </a:solidFill>
                <a:latin typeface="Calibri" pitchFamily="34" charset="0"/>
              </a:rPr>
              <a:t>Harder to get a clear global definition of processes and data</a:t>
            </a:r>
          </a:p>
          <a:p>
            <a:pPr marL="171450" indent="-171450">
              <a:buFont typeface="Arial"/>
              <a:buChar char="•"/>
              <a:defRPr/>
            </a:pPr>
            <a:r>
              <a:rPr lang="en-GB" sz="1200" dirty="0">
                <a:solidFill>
                  <a:srgbClr val="000000"/>
                </a:solidFill>
                <a:latin typeface="Calibri" pitchFamily="34" charset="0"/>
              </a:rPr>
              <a:t>Less reuse of configuration and code </a:t>
            </a:r>
          </a:p>
          <a:p>
            <a:pPr marL="171450" indent="-171450">
              <a:buFont typeface="Arial"/>
              <a:buChar char="•"/>
              <a:defRPr/>
            </a:pPr>
            <a:r>
              <a:rPr lang="en-GB" sz="1200" dirty="0">
                <a:solidFill>
                  <a:srgbClr val="000000"/>
                </a:solidFill>
                <a:latin typeface="Calibri" pitchFamily="34" charset="0"/>
              </a:rPr>
              <a:t>Solutions for shared common business requirements need to be deployed to multiple Orgs</a:t>
            </a:r>
            <a:endParaRPr lang="en-US" sz="1200" dirty="0">
              <a:solidFill>
                <a:srgbClr val="000000"/>
              </a:solidFill>
              <a:latin typeface="Calibri" pitchFamily="34" charset="0"/>
            </a:endParaRPr>
          </a:p>
          <a:p>
            <a:pPr marL="171450" indent="-171450">
              <a:buFont typeface="Arial"/>
              <a:buChar char="•"/>
              <a:defRPr/>
            </a:pPr>
            <a:r>
              <a:rPr lang="en-GB" sz="1200" dirty="0">
                <a:solidFill>
                  <a:srgbClr val="000000"/>
                </a:solidFill>
                <a:latin typeface="Calibri" pitchFamily="34" charset="0"/>
              </a:rPr>
              <a:t>Inferior collaboration across business units </a:t>
            </a:r>
          </a:p>
          <a:p>
            <a:pPr marL="361950" lvl="1" indent="-171450">
              <a:buFont typeface="Arial"/>
              <a:buChar char="•"/>
              <a:defRPr/>
            </a:pPr>
            <a:r>
              <a:rPr lang="en-GB" sz="1200" dirty="0">
                <a:solidFill>
                  <a:srgbClr val="000000"/>
                </a:solidFill>
                <a:latin typeface="Calibri" pitchFamily="34" charset="0"/>
              </a:rPr>
              <a:t>No cross Org Salesforce Chatter (if Chatter enabled)</a:t>
            </a:r>
          </a:p>
          <a:p>
            <a:pPr marL="171450" indent="-171450">
              <a:buFont typeface="Arial"/>
              <a:buChar char="•"/>
              <a:defRPr/>
            </a:pPr>
            <a:r>
              <a:rPr lang="en-GB" sz="1200" dirty="0">
                <a:solidFill>
                  <a:srgbClr val="000000"/>
                </a:solidFill>
                <a:latin typeface="Calibri" pitchFamily="34" charset="0"/>
              </a:rPr>
              <a:t>Custom solutions required to deliver unified reporting across Orgs</a:t>
            </a:r>
          </a:p>
          <a:p>
            <a:pPr marL="171450" indent="-171450">
              <a:buFont typeface="Arial"/>
              <a:buChar char="•"/>
              <a:defRPr/>
            </a:pPr>
            <a:r>
              <a:rPr lang="en-GB" sz="1200" dirty="0">
                <a:solidFill>
                  <a:srgbClr val="000000"/>
                </a:solidFill>
                <a:latin typeface="Calibri" pitchFamily="34" charset="0"/>
              </a:rPr>
              <a:t>Duplicated administration functions required</a:t>
            </a:r>
          </a:p>
          <a:p>
            <a:pPr marL="171450" indent="-171450">
              <a:buFont typeface="Arial"/>
              <a:buChar char="•"/>
              <a:defRPr/>
            </a:pPr>
            <a:r>
              <a:rPr lang="en-US" sz="1200" dirty="0">
                <a:solidFill>
                  <a:srgbClr val="000000"/>
                </a:solidFill>
                <a:latin typeface="Calibri" pitchFamily="34" charset="0"/>
              </a:rPr>
              <a:t>Increased complexity for single sign on</a:t>
            </a:r>
          </a:p>
          <a:p>
            <a:pPr marL="171450" indent="-171450">
              <a:buFont typeface="Arial"/>
              <a:buChar char="•"/>
              <a:defRPr/>
            </a:pPr>
            <a:r>
              <a:rPr lang="en-US" sz="1200" dirty="0">
                <a:solidFill>
                  <a:srgbClr val="000000"/>
                </a:solidFill>
                <a:latin typeface="Calibri" pitchFamily="34" charset="0"/>
              </a:rPr>
              <a:t>Overall Reporting only possible with introduction of “Master” Org </a:t>
            </a:r>
          </a:p>
          <a:p>
            <a:pPr marL="171450" indent="-171450">
              <a:buFont typeface="Arial"/>
              <a:buChar char="•"/>
              <a:defRPr/>
            </a:pPr>
            <a:r>
              <a:rPr lang="en-US" sz="1200" dirty="0">
                <a:solidFill>
                  <a:srgbClr val="000000"/>
                </a:solidFill>
                <a:latin typeface="Calibri" pitchFamily="34" charset="0"/>
              </a:rPr>
              <a:t>Merging/Splitting Orgs and changing integration points is very difficult.</a:t>
            </a:r>
          </a:p>
          <a:p>
            <a:pPr marL="171450" indent="-171450">
              <a:buFont typeface="Arial"/>
              <a:buChar char="•"/>
              <a:defRPr/>
            </a:pPr>
            <a:r>
              <a:rPr lang="en-US" sz="1200" dirty="0">
                <a:solidFill>
                  <a:srgbClr val="000000"/>
                </a:solidFill>
                <a:latin typeface="Calibri" pitchFamily="34" charset="0"/>
              </a:rPr>
              <a:t>Administration is extensive for configurations which cannot be deployed automated processes. (manual configurations)</a:t>
            </a:r>
          </a:p>
          <a:p>
            <a:pPr marL="628650" lvl="1" indent="-171450">
              <a:buFont typeface="Arial"/>
              <a:buChar char="•"/>
              <a:defRPr/>
            </a:pPr>
            <a:r>
              <a:rPr lang="en-US" sz="1200" dirty="0">
                <a:solidFill>
                  <a:srgbClr val="000000"/>
                </a:solidFill>
                <a:latin typeface="Calibri" pitchFamily="34" charset="0"/>
                <a:ea typeface="ＭＳ Ｐゴシック" charset="0"/>
                <a:cs typeface="ＭＳ Ｐゴシック" charset="0"/>
              </a:rPr>
              <a:t>Deployment strategy needed</a:t>
            </a:r>
          </a:p>
          <a:p>
            <a:pPr marL="628650" lvl="1" indent="-171450">
              <a:buFont typeface="Arial"/>
              <a:buChar char="•"/>
              <a:defRPr/>
            </a:pPr>
            <a:r>
              <a:rPr lang="en-US" sz="1200" dirty="0">
                <a:solidFill>
                  <a:srgbClr val="000000"/>
                </a:solidFill>
                <a:latin typeface="Calibri" pitchFamily="34" charset="0"/>
              </a:rPr>
              <a:t>Person Account Functionality is not supported if managed packages are considered</a:t>
            </a:r>
          </a:p>
          <a:p>
            <a:pPr marL="625475" lvl="1" indent="-168275">
              <a:buFont typeface="Wingdings" pitchFamily="2" charset="2"/>
              <a:buChar char="§"/>
              <a:defRPr/>
            </a:pPr>
            <a:endParaRPr lang="en-US" sz="1200" dirty="0">
              <a:solidFill>
                <a:srgbClr val="000000"/>
              </a:solidFill>
              <a:latin typeface="Calibri" charset="0"/>
              <a:ea typeface="ＭＳ Ｐゴシック" charset="0"/>
              <a:cs typeface="ＭＳ Ｐゴシック" charset="0"/>
            </a:endParaRPr>
          </a:p>
          <a:p>
            <a:pPr marL="168275" indent="-168275">
              <a:buFont typeface="Wingdings" pitchFamily="2" charset="2"/>
              <a:buChar char="§"/>
              <a:defRPr/>
            </a:pPr>
            <a:endParaRPr lang="en-US" sz="1200" dirty="0">
              <a:solidFill>
                <a:srgbClr val="000000"/>
              </a:solidFill>
              <a:latin typeface="Calibri" pitchFamily="34" charset="0"/>
            </a:endParaRPr>
          </a:p>
          <a:p>
            <a:pPr marL="168275" indent="-168275">
              <a:buFont typeface="Wingdings" pitchFamily="2" charset="2"/>
              <a:buChar char="§"/>
              <a:defRPr/>
            </a:pPr>
            <a:endParaRPr lang="en-US" sz="1200" dirty="0">
              <a:solidFill>
                <a:srgbClr val="000000"/>
              </a:solidFill>
              <a:latin typeface="Calibri" pitchFamily="34" charset="0"/>
            </a:endParaRPr>
          </a:p>
        </p:txBody>
      </p:sp>
    </p:spTree>
    <p:extLst>
      <p:ext uri="{BB962C8B-B14F-4D97-AF65-F5344CB8AC3E}">
        <p14:creationId xmlns:p14="http://schemas.microsoft.com/office/powerpoint/2010/main" val="2721803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AU">
                <a:latin typeface="Arial" charset="0"/>
                <a:ea typeface="MS PGothic" charset="0"/>
                <a:cs typeface="ＭＳ Ｐゴシック" charset="0"/>
              </a:rPr>
              <a:t>Multi-Org Example 1</a:t>
            </a:r>
          </a:p>
        </p:txBody>
      </p:sp>
      <p:grpSp>
        <p:nvGrpSpPr>
          <p:cNvPr id="61442" name="Group 26"/>
          <p:cNvGrpSpPr>
            <a:grpSpLocks/>
          </p:cNvGrpSpPr>
          <p:nvPr/>
        </p:nvGrpSpPr>
        <p:grpSpPr bwMode="auto">
          <a:xfrm>
            <a:off x="5864225" y="1163638"/>
            <a:ext cx="2047875" cy="1439862"/>
            <a:chOff x="5903913" y="1705202"/>
            <a:chExt cx="2047875" cy="1439862"/>
          </a:xfrm>
        </p:grpSpPr>
        <p:sp>
          <p:nvSpPr>
            <p:cNvPr id="61467" name="Rectangle 52"/>
            <p:cNvSpPr>
              <a:spLocks noChangeArrowheads="1"/>
            </p:cNvSpPr>
            <p:nvPr/>
          </p:nvSpPr>
          <p:spPr bwMode="auto">
            <a:xfrm>
              <a:off x="5903913" y="2032227"/>
              <a:ext cx="1943100" cy="247650"/>
            </a:xfrm>
            <a:prstGeom prst="rect">
              <a:avLst/>
            </a:prstGeom>
            <a:solidFill>
              <a:srgbClr val="9EAF25"/>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r>
                <a:rPr lang="en-GB" sz="1200" b="1">
                  <a:solidFill>
                    <a:schemeClr val="bg1"/>
                  </a:solidFill>
                  <a:ea typeface="ヒラギノ角ゴ Pro W3" charset="0"/>
                  <a:cs typeface="ヒラギノ角ゴ Pro W3" charset="0"/>
                </a:rPr>
                <a:t>Business</a:t>
              </a:r>
            </a:p>
          </p:txBody>
        </p:sp>
        <p:sp>
          <p:nvSpPr>
            <p:cNvPr id="61468" name="Rectangle 53"/>
            <p:cNvSpPr>
              <a:spLocks noChangeArrowheads="1"/>
            </p:cNvSpPr>
            <p:nvPr/>
          </p:nvSpPr>
          <p:spPr bwMode="auto">
            <a:xfrm>
              <a:off x="5903913" y="2279877"/>
              <a:ext cx="1943100" cy="865187"/>
            </a:xfrm>
            <a:prstGeom prst="rect">
              <a:avLst/>
            </a:prstGeom>
            <a:solidFill>
              <a:srgbClr val="DDEBD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lstStyle/>
            <a:p>
              <a:r>
                <a:rPr lang="en-GB" sz="1200">
                  <a:ea typeface="ヒラギノ角ゴ Pro W3" charset="0"/>
                  <a:cs typeface="ヒラギノ角ゴ Pro W3" charset="0"/>
                </a:rPr>
                <a:t>Vendors / Partners</a:t>
              </a:r>
            </a:p>
            <a:p>
              <a:r>
                <a:rPr lang="en-GB" sz="1200">
                  <a:ea typeface="ヒラギノ角ゴ Pro W3" charset="0"/>
                  <a:cs typeface="ヒラギノ角ゴ Pro W3" charset="0"/>
                </a:rPr>
                <a:t>SMB</a:t>
              </a:r>
            </a:p>
            <a:p>
              <a:r>
                <a:rPr lang="en-GB" sz="1200">
                  <a:ea typeface="ヒラギノ角ゴ Pro W3" charset="0"/>
                  <a:cs typeface="ヒラギノ角ゴ Pro W3" charset="0"/>
                </a:rPr>
                <a:t>SHS</a:t>
              </a:r>
            </a:p>
            <a:p>
              <a:r>
                <a:rPr lang="en-GB" sz="1200">
                  <a:ea typeface="ヒラギノ角ゴ Pro W3" charset="0"/>
                  <a:cs typeface="ヒラギノ角ゴ Pro W3" charset="0"/>
                </a:rPr>
                <a:t>Legal / Contracts</a:t>
              </a:r>
            </a:p>
          </p:txBody>
        </p:sp>
        <p:grpSp>
          <p:nvGrpSpPr>
            <p:cNvPr id="61469" name="Group 38"/>
            <p:cNvGrpSpPr>
              <a:grpSpLocks/>
            </p:cNvGrpSpPr>
            <p:nvPr/>
          </p:nvGrpSpPr>
          <p:grpSpPr bwMode="auto">
            <a:xfrm>
              <a:off x="7343776" y="1705202"/>
              <a:ext cx="608012" cy="558800"/>
              <a:chOff x="4368" y="1920"/>
              <a:chExt cx="816" cy="672"/>
            </a:xfrm>
          </p:grpSpPr>
          <p:pic>
            <p:nvPicPr>
              <p:cNvPr id="61470" name="Picture 35" descr="MCj0432625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8" y="1920"/>
                <a:ext cx="487"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1" name="Picture 36" descr="MCj0432621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0" y="2016"/>
                <a:ext cx="504"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2" name="Picture 37" descr="MCj0432624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 y="2064"/>
                <a:ext cx="52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61443" name="Group 28"/>
          <p:cNvGrpSpPr>
            <a:grpSpLocks/>
          </p:cNvGrpSpPr>
          <p:nvPr/>
        </p:nvGrpSpPr>
        <p:grpSpPr bwMode="auto">
          <a:xfrm>
            <a:off x="796925" y="2459038"/>
            <a:ext cx="2047875" cy="1639887"/>
            <a:chOff x="509588" y="4418693"/>
            <a:chExt cx="2047875" cy="1639888"/>
          </a:xfrm>
        </p:grpSpPr>
        <p:sp>
          <p:nvSpPr>
            <p:cNvPr id="61461" name="Rectangle 56"/>
            <p:cNvSpPr>
              <a:spLocks noChangeArrowheads="1"/>
            </p:cNvSpPr>
            <p:nvPr/>
          </p:nvSpPr>
          <p:spPr bwMode="auto">
            <a:xfrm>
              <a:off x="509588" y="4729843"/>
              <a:ext cx="1944687" cy="247650"/>
            </a:xfrm>
            <a:prstGeom prst="rect">
              <a:avLst/>
            </a:prstGeom>
            <a:solidFill>
              <a:srgbClr val="6FBCEA"/>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r>
                <a:rPr lang="en-GB" sz="1200" b="1">
                  <a:solidFill>
                    <a:schemeClr val="bg1"/>
                  </a:solidFill>
                  <a:ea typeface="ヒラギノ角ゴ Pro W3" charset="0"/>
                  <a:cs typeface="ヒラギノ角ゴ Pro W3" charset="0"/>
                </a:rPr>
                <a:t>Internal</a:t>
              </a:r>
            </a:p>
          </p:txBody>
        </p:sp>
        <p:sp>
          <p:nvSpPr>
            <p:cNvPr id="61462" name="Rectangle 57"/>
            <p:cNvSpPr>
              <a:spLocks noChangeArrowheads="1"/>
            </p:cNvSpPr>
            <p:nvPr/>
          </p:nvSpPr>
          <p:spPr bwMode="auto">
            <a:xfrm>
              <a:off x="509588" y="4977493"/>
              <a:ext cx="1944687" cy="1081088"/>
            </a:xfrm>
            <a:prstGeom prst="rect">
              <a:avLst/>
            </a:prstGeom>
            <a:solidFill>
              <a:srgbClr val="DCF0F8"/>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lstStyle/>
            <a:p>
              <a:r>
                <a:rPr lang="en-GB" sz="1200">
                  <a:ea typeface="ヒラギノ角ゴ Pro W3" charset="0"/>
                  <a:cs typeface="ヒラギノ角ゴ Pro W3" charset="0"/>
                </a:rPr>
                <a:t>Finance</a:t>
              </a:r>
            </a:p>
            <a:p>
              <a:r>
                <a:rPr lang="en-GB" sz="1200">
                  <a:ea typeface="ヒラギノ角ゴ Pro W3" charset="0"/>
                  <a:cs typeface="ヒラギノ角ゴ Pro W3" charset="0"/>
                </a:rPr>
                <a:t>HR</a:t>
              </a:r>
            </a:p>
            <a:p>
              <a:r>
                <a:rPr lang="en-GB" sz="1200">
                  <a:ea typeface="ヒラギノ角ゴ Pro W3" charset="0"/>
                  <a:cs typeface="ヒラギノ角ゴ Pro W3" charset="0"/>
                </a:rPr>
                <a:t>IT</a:t>
              </a:r>
            </a:p>
            <a:p>
              <a:r>
                <a:rPr lang="en-GB" sz="1200">
                  <a:ea typeface="ヒラギノ角ゴ Pro W3" charset="0"/>
                  <a:cs typeface="ヒラギノ角ゴ Pro W3" charset="0"/>
                </a:rPr>
                <a:t>Legal</a:t>
              </a:r>
            </a:p>
            <a:p>
              <a:r>
                <a:rPr lang="en-GB" sz="1200">
                  <a:ea typeface="ヒラギノ角ゴ Pro W3" charset="0"/>
                  <a:cs typeface="ヒラギノ角ゴ Pro W3" charset="0"/>
                </a:rPr>
                <a:t>Internal Communications</a:t>
              </a:r>
            </a:p>
          </p:txBody>
        </p:sp>
        <p:grpSp>
          <p:nvGrpSpPr>
            <p:cNvPr id="61463" name="Group 38"/>
            <p:cNvGrpSpPr>
              <a:grpSpLocks/>
            </p:cNvGrpSpPr>
            <p:nvPr/>
          </p:nvGrpSpPr>
          <p:grpSpPr bwMode="auto">
            <a:xfrm>
              <a:off x="1949450" y="4418693"/>
              <a:ext cx="608013" cy="558800"/>
              <a:chOff x="4368" y="1920"/>
              <a:chExt cx="816" cy="672"/>
            </a:xfrm>
          </p:grpSpPr>
          <p:pic>
            <p:nvPicPr>
              <p:cNvPr id="61464" name="Picture 35" descr="MCj0432625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8" y="1920"/>
                <a:ext cx="487"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65" name="Picture 36" descr="MCj0432621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0" y="2016"/>
                <a:ext cx="504"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66" name="Picture 37" descr="MCj0432624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 y="2064"/>
                <a:ext cx="52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1" name="Left Arrow 30"/>
          <p:cNvSpPr/>
          <p:nvPr/>
        </p:nvSpPr>
        <p:spPr>
          <a:xfrm>
            <a:off x="2738438" y="3200400"/>
            <a:ext cx="935037" cy="479425"/>
          </a:xfrm>
          <a:prstGeom prst="leftArrow">
            <a:avLst>
              <a:gd name="adj1" fmla="val 66949"/>
              <a:gd name="adj2" fmla="val 63763"/>
            </a:avLst>
          </a:prstGeom>
          <a:solidFill>
            <a:schemeClr val="bg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defRPr/>
            </a:pPr>
            <a:r>
              <a:rPr lang="en-AU" sz="1000" b="1" dirty="0"/>
              <a:t>INTERNET</a:t>
            </a:r>
          </a:p>
        </p:txBody>
      </p:sp>
      <p:grpSp>
        <p:nvGrpSpPr>
          <p:cNvPr id="61445" name="Group 27"/>
          <p:cNvGrpSpPr>
            <a:grpSpLocks/>
          </p:cNvGrpSpPr>
          <p:nvPr/>
        </p:nvGrpSpPr>
        <p:grpSpPr bwMode="auto">
          <a:xfrm>
            <a:off x="6086475" y="4513263"/>
            <a:ext cx="2047875" cy="1279525"/>
            <a:chOff x="5903913" y="4535034"/>
            <a:chExt cx="2047875" cy="1279525"/>
          </a:xfrm>
        </p:grpSpPr>
        <p:sp>
          <p:nvSpPr>
            <p:cNvPr id="61455" name="Rectangle 54"/>
            <p:cNvSpPr>
              <a:spLocks noChangeArrowheads="1"/>
            </p:cNvSpPr>
            <p:nvPr/>
          </p:nvSpPr>
          <p:spPr bwMode="auto">
            <a:xfrm>
              <a:off x="5903913" y="4846184"/>
              <a:ext cx="1943100" cy="247650"/>
            </a:xfrm>
            <a:prstGeom prst="rect">
              <a:avLst/>
            </a:prstGeom>
            <a:solidFill>
              <a:srgbClr val="F2BE3E"/>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r>
                <a:rPr lang="en-GB" sz="1200" b="1">
                  <a:solidFill>
                    <a:schemeClr val="bg1"/>
                  </a:solidFill>
                  <a:ea typeface="ヒラギノ角ゴ Pro W3" charset="0"/>
                  <a:cs typeface="ヒラギノ角ゴ Pro W3" charset="0"/>
                </a:rPr>
                <a:t>Consumer</a:t>
              </a:r>
            </a:p>
          </p:txBody>
        </p:sp>
        <p:sp>
          <p:nvSpPr>
            <p:cNvPr id="61456" name="Rectangle 55"/>
            <p:cNvSpPr>
              <a:spLocks noChangeArrowheads="1"/>
            </p:cNvSpPr>
            <p:nvPr/>
          </p:nvSpPr>
          <p:spPr bwMode="auto">
            <a:xfrm>
              <a:off x="5903913" y="5093834"/>
              <a:ext cx="1943100" cy="720725"/>
            </a:xfrm>
            <a:prstGeom prst="rect">
              <a:avLst/>
            </a:prstGeom>
            <a:solidFill>
              <a:srgbClr val="FCECD4"/>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lstStyle/>
            <a:p>
              <a:r>
                <a:rPr lang="en-GB" sz="1200">
                  <a:ea typeface="ヒラギノ角ゴ Pro W3" charset="0"/>
                  <a:cs typeface="ヒラギノ角ゴ Pro W3" charset="0"/>
                </a:rPr>
                <a:t>Marketing</a:t>
              </a:r>
            </a:p>
            <a:p>
              <a:r>
                <a:rPr lang="en-GB" sz="1200">
                  <a:ea typeface="ヒラギノ角ゴ Pro W3" charset="0"/>
                  <a:cs typeface="ヒラギノ角ゴ Pro W3" charset="0"/>
                </a:rPr>
                <a:t>Sales</a:t>
              </a:r>
            </a:p>
            <a:p>
              <a:r>
                <a:rPr lang="en-GB" sz="1200">
                  <a:ea typeface="ヒラギノ角ゴ Pro W3" charset="0"/>
                  <a:cs typeface="ヒラギノ角ゴ Pro W3" charset="0"/>
                </a:rPr>
                <a:t>Support</a:t>
              </a:r>
            </a:p>
          </p:txBody>
        </p:sp>
        <p:grpSp>
          <p:nvGrpSpPr>
            <p:cNvPr id="61457" name="Group 38"/>
            <p:cNvGrpSpPr>
              <a:grpSpLocks/>
            </p:cNvGrpSpPr>
            <p:nvPr/>
          </p:nvGrpSpPr>
          <p:grpSpPr bwMode="auto">
            <a:xfrm>
              <a:off x="7343776" y="4535034"/>
              <a:ext cx="608012" cy="558800"/>
              <a:chOff x="4368" y="1920"/>
              <a:chExt cx="816" cy="672"/>
            </a:xfrm>
          </p:grpSpPr>
          <p:pic>
            <p:nvPicPr>
              <p:cNvPr id="61458" name="Picture 35" descr="MCj0432625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8" y="1920"/>
                <a:ext cx="487"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9" name="Picture 36" descr="MCj0432621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0" y="2016"/>
                <a:ext cx="504"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60" name="Picture 37" descr="MCj0432624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 y="2064"/>
                <a:ext cx="52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61446" name="Oval 49"/>
          <p:cNvSpPr>
            <a:spLocks noChangeArrowheads="1"/>
          </p:cNvSpPr>
          <p:nvPr/>
        </p:nvSpPr>
        <p:spPr bwMode="auto">
          <a:xfrm>
            <a:off x="3376613" y="3441700"/>
            <a:ext cx="1008062" cy="1008063"/>
          </a:xfrm>
          <a:prstGeom prst="ellipse">
            <a:avLst/>
          </a:prstGeom>
          <a:solidFill>
            <a:srgbClr val="6FBCEA"/>
          </a:solidFill>
          <a:ln w="9525">
            <a:solidFill>
              <a:schemeClr val="bg1"/>
            </a:solidFill>
            <a:round/>
            <a:headEnd/>
            <a:tailEnd/>
          </a:ln>
        </p:spPr>
        <p:txBody>
          <a:bodyPr lIns="0" tIns="0" rIns="0" bIns="0" anchor="ctr"/>
          <a:lstStyle/>
          <a:p>
            <a:pPr algn="ctr"/>
            <a:r>
              <a:rPr lang="en-GB" sz="1100" b="1">
                <a:solidFill>
                  <a:schemeClr val="bg1"/>
                </a:solidFill>
                <a:ea typeface="ヒラギノ角ゴ Pro W3" charset="0"/>
                <a:cs typeface="ヒラギノ角ゴ Pro W3" charset="0"/>
              </a:rPr>
              <a:t>Internal Org</a:t>
            </a:r>
          </a:p>
        </p:txBody>
      </p:sp>
      <p:grpSp>
        <p:nvGrpSpPr>
          <p:cNvPr id="61447" name="Group 33"/>
          <p:cNvGrpSpPr>
            <a:grpSpLocks/>
          </p:cNvGrpSpPr>
          <p:nvPr/>
        </p:nvGrpSpPr>
        <p:grpSpPr bwMode="auto">
          <a:xfrm>
            <a:off x="5818188" y="4300538"/>
            <a:ext cx="935037" cy="477837"/>
            <a:chOff x="5531530" y="4256315"/>
            <a:chExt cx="934584" cy="478971"/>
          </a:xfrm>
        </p:grpSpPr>
        <p:sp>
          <p:nvSpPr>
            <p:cNvPr id="32" name="Left Arrow 31"/>
            <p:cNvSpPr/>
            <p:nvPr/>
          </p:nvSpPr>
          <p:spPr>
            <a:xfrm rot="10800000">
              <a:off x="5531530" y="4256315"/>
              <a:ext cx="934584" cy="478971"/>
            </a:xfrm>
            <a:prstGeom prst="leftArrow">
              <a:avLst>
                <a:gd name="adj1" fmla="val 66949"/>
                <a:gd name="adj2" fmla="val 63763"/>
              </a:avLst>
            </a:prstGeom>
            <a:solidFill>
              <a:schemeClr val="bg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defRPr/>
              </a:pPr>
              <a:endParaRPr lang="en-AU" sz="1000" b="1" dirty="0"/>
            </a:p>
          </p:txBody>
        </p:sp>
        <p:sp>
          <p:nvSpPr>
            <p:cNvPr id="61454" name="Rectangle 32"/>
            <p:cNvSpPr>
              <a:spLocks noChangeArrowheads="1"/>
            </p:cNvSpPr>
            <p:nvPr/>
          </p:nvSpPr>
          <p:spPr bwMode="auto">
            <a:xfrm>
              <a:off x="5535449" y="4398222"/>
              <a:ext cx="8258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AU" sz="1000" b="1">
                  <a:solidFill>
                    <a:schemeClr val="bg1"/>
                  </a:solidFill>
                  <a:ea typeface="ヒラギノ角ゴ Pro W3" charset="0"/>
                  <a:cs typeface="ヒラギノ角ゴ Pro W3" charset="0"/>
                </a:rPr>
                <a:t>INTERNET</a:t>
              </a:r>
              <a:endParaRPr lang="en-AU" sz="1000">
                <a:solidFill>
                  <a:schemeClr val="bg1"/>
                </a:solidFill>
                <a:ea typeface="ヒラギノ角ゴ Pro W3" charset="0"/>
                <a:cs typeface="ヒラギノ角ゴ Pro W3" charset="0"/>
              </a:endParaRPr>
            </a:p>
          </p:txBody>
        </p:sp>
      </p:grpSp>
      <p:sp>
        <p:nvSpPr>
          <p:cNvPr id="61448" name="Oval 51"/>
          <p:cNvSpPr>
            <a:spLocks noChangeArrowheads="1"/>
          </p:cNvSpPr>
          <p:nvPr/>
        </p:nvSpPr>
        <p:spPr bwMode="auto">
          <a:xfrm>
            <a:off x="5202238" y="3441700"/>
            <a:ext cx="1008062" cy="1008063"/>
          </a:xfrm>
          <a:prstGeom prst="ellipse">
            <a:avLst/>
          </a:prstGeom>
          <a:solidFill>
            <a:srgbClr val="F2BE3E"/>
          </a:solidFill>
          <a:ln w="9525">
            <a:solidFill>
              <a:schemeClr val="bg1"/>
            </a:solidFill>
            <a:round/>
            <a:headEnd/>
            <a:tailEnd/>
          </a:ln>
        </p:spPr>
        <p:txBody>
          <a:bodyPr lIns="0" tIns="0" rIns="0" bIns="0" anchor="ctr"/>
          <a:lstStyle/>
          <a:p>
            <a:pPr algn="ctr"/>
            <a:r>
              <a:rPr lang="en-GB" sz="1100" b="1">
                <a:solidFill>
                  <a:schemeClr val="bg1"/>
                </a:solidFill>
                <a:ea typeface="ヒラギノ角ゴ Pro W3" charset="0"/>
                <a:cs typeface="ヒラギノ角ゴ Pro W3" charset="0"/>
              </a:rPr>
              <a:t>Consumer Org</a:t>
            </a:r>
          </a:p>
        </p:txBody>
      </p:sp>
      <p:grpSp>
        <p:nvGrpSpPr>
          <p:cNvPr id="61449" name="Group 37"/>
          <p:cNvGrpSpPr>
            <a:grpSpLocks/>
          </p:cNvGrpSpPr>
          <p:nvPr/>
        </p:nvGrpSpPr>
        <p:grpSpPr bwMode="auto">
          <a:xfrm>
            <a:off x="4849813" y="2068513"/>
            <a:ext cx="935037" cy="479425"/>
            <a:chOff x="5531530" y="4256315"/>
            <a:chExt cx="934584" cy="478971"/>
          </a:xfrm>
        </p:grpSpPr>
        <p:sp>
          <p:nvSpPr>
            <p:cNvPr id="39" name="Left Arrow 38"/>
            <p:cNvSpPr/>
            <p:nvPr/>
          </p:nvSpPr>
          <p:spPr>
            <a:xfrm rot="10800000">
              <a:off x="5531530" y="4256315"/>
              <a:ext cx="934584" cy="478971"/>
            </a:xfrm>
            <a:prstGeom prst="leftArrow">
              <a:avLst>
                <a:gd name="adj1" fmla="val 66949"/>
                <a:gd name="adj2" fmla="val 63763"/>
              </a:avLst>
            </a:prstGeom>
            <a:solidFill>
              <a:schemeClr val="bg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defRPr/>
              </a:pPr>
              <a:endParaRPr lang="en-AU" sz="1000" b="1" dirty="0"/>
            </a:p>
          </p:txBody>
        </p:sp>
        <p:sp>
          <p:nvSpPr>
            <p:cNvPr id="61452" name="Rectangle 39"/>
            <p:cNvSpPr>
              <a:spLocks noChangeArrowheads="1"/>
            </p:cNvSpPr>
            <p:nvPr/>
          </p:nvSpPr>
          <p:spPr bwMode="auto">
            <a:xfrm>
              <a:off x="5535449" y="4398222"/>
              <a:ext cx="8258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AU" sz="1000" b="1">
                  <a:solidFill>
                    <a:schemeClr val="bg1"/>
                  </a:solidFill>
                  <a:ea typeface="ヒラギノ角ゴ Pro W3" charset="0"/>
                  <a:cs typeface="ヒラギノ角ゴ Pro W3" charset="0"/>
                </a:rPr>
                <a:t>INTERNET</a:t>
              </a:r>
              <a:endParaRPr lang="en-AU" sz="1000">
                <a:solidFill>
                  <a:schemeClr val="bg1"/>
                </a:solidFill>
                <a:ea typeface="ヒラギノ角ゴ Pro W3" charset="0"/>
                <a:cs typeface="ヒラギノ角ゴ Pro W3" charset="0"/>
              </a:endParaRPr>
            </a:p>
          </p:txBody>
        </p:sp>
      </p:grpSp>
      <p:sp>
        <p:nvSpPr>
          <p:cNvPr id="61450" name="Oval 50"/>
          <p:cNvSpPr>
            <a:spLocks noChangeArrowheads="1"/>
          </p:cNvSpPr>
          <p:nvPr/>
        </p:nvSpPr>
        <p:spPr bwMode="auto">
          <a:xfrm>
            <a:off x="4230688" y="2395538"/>
            <a:ext cx="1008062" cy="1008062"/>
          </a:xfrm>
          <a:prstGeom prst="ellipse">
            <a:avLst/>
          </a:prstGeom>
          <a:solidFill>
            <a:srgbClr val="9EAF25"/>
          </a:solidFill>
          <a:ln w="9525">
            <a:solidFill>
              <a:schemeClr val="bg1"/>
            </a:solidFill>
            <a:round/>
            <a:headEnd/>
            <a:tailEnd/>
          </a:ln>
        </p:spPr>
        <p:txBody>
          <a:bodyPr lIns="0" tIns="0" rIns="0" bIns="0" anchor="ctr"/>
          <a:lstStyle/>
          <a:p>
            <a:pPr algn="ctr"/>
            <a:r>
              <a:rPr lang="en-GB" sz="1100" b="1">
                <a:solidFill>
                  <a:schemeClr val="bg1"/>
                </a:solidFill>
                <a:ea typeface="ヒラギノ角ゴ Pro W3" charset="0"/>
                <a:cs typeface="ヒラギノ角ゴ Pro W3" charset="0"/>
              </a:rPr>
              <a:t>Business Org</a:t>
            </a:r>
          </a:p>
        </p:txBody>
      </p:sp>
    </p:spTree>
    <p:custDataLst>
      <p:tags r:id="rId1"/>
    </p:custDataLst>
    <p:extLst>
      <p:ext uri="{BB962C8B-B14F-4D97-AF65-F5344CB8AC3E}">
        <p14:creationId xmlns:p14="http://schemas.microsoft.com/office/powerpoint/2010/main" val="399842661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AU">
                <a:latin typeface="Arial" charset="0"/>
                <a:ea typeface="MS PGothic" charset="0"/>
                <a:cs typeface="ＭＳ Ｐゴシック" charset="0"/>
              </a:rPr>
              <a:t>Multi-Org Example 2</a:t>
            </a:r>
          </a:p>
        </p:txBody>
      </p:sp>
      <p:sp>
        <p:nvSpPr>
          <p:cNvPr id="63490" name="Rectangle 65"/>
          <p:cNvSpPr>
            <a:spLocks noChangeArrowheads="1"/>
          </p:cNvSpPr>
          <p:nvPr/>
        </p:nvSpPr>
        <p:spPr bwMode="auto">
          <a:xfrm>
            <a:off x="3348038" y="4979988"/>
            <a:ext cx="1943100" cy="247650"/>
          </a:xfrm>
          <a:prstGeom prst="rect">
            <a:avLst/>
          </a:prstGeom>
          <a:solidFill>
            <a:srgbClr val="9EAF25"/>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r>
              <a:rPr lang="en-GB" sz="1200" b="1">
                <a:solidFill>
                  <a:schemeClr val="bg1"/>
                </a:solidFill>
                <a:ea typeface="ヒラギノ角ゴ Pro W3" charset="0"/>
                <a:cs typeface="ヒラギノ角ゴ Pro W3" charset="0"/>
              </a:rPr>
              <a:t>Business</a:t>
            </a:r>
          </a:p>
        </p:txBody>
      </p:sp>
      <p:sp>
        <p:nvSpPr>
          <p:cNvPr id="63491" name="Rectangle 66"/>
          <p:cNvSpPr>
            <a:spLocks noChangeArrowheads="1"/>
          </p:cNvSpPr>
          <p:nvPr/>
        </p:nvSpPr>
        <p:spPr bwMode="auto">
          <a:xfrm>
            <a:off x="3348038" y="5227638"/>
            <a:ext cx="1943100" cy="1062037"/>
          </a:xfrm>
          <a:prstGeom prst="rect">
            <a:avLst/>
          </a:prstGeom>
          <a:solidFill>
            <a:srgbClr val="DDEBD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lstStyle/>
          <a:p>
            <a:r>
              <a:rPr lang="en-GB" sz="1200">
                <a:ea typeface="ヒラギノ角ゴ Pro W3" charset="0"/>
                <a:cs typeface="ヒラギノ角ゴ Pro W3" charset="0"/>
              </a:rPr>
              <a:t>Vendors / Partners</a:t>
            </a:r>
          </a:p>
          <a:p>
            <a:r>
              <a:rPr lang="en-GB" sz="1200">
                <a:ea typeface="ヒラギノ角ゴ Pro W3" charset="0"/>
                <a:cs typeface="ヒラギノ角ゴ Pro W3" charset="0"/>
              </a:rPr>
              <a:t>SMB</a:t>
            </a:r>
          </a:p>
          <a:p>
            <a:r>
              <a:rPr lang="en-GB" sz="1200">
                <a:ea typeface="ヒラギノ角ゴ Pro W3" charset="0"/>
                <a:cs typeface="ヒラギノ角ゴ Pro W3" charset="0"/>
              </a:rPr>
              <a:t>SHS</a:t>
            </a:r>
          </a:p>
          <a:p>
            <a:r>
              <a:rPr lang="en-GB" sz="1200">
                <a:ea typeface="ヒラギノ角ゴ Pro W3" charset="0"/>
                <a:cs typeface="ヒラギノ角ゴ Pro W3" charset="0"/>
              </a:rPr>
              <a:t>Legal / Contracts</a:t>
            </a:r>
          </a:p>
        </p:txBody>
      </p:sp>
      <p:sp>
        <p:nvSpPr>
          <p:cNvPr id="63492" name="Rectangle 67"/>
          <p:cNvSpPr>
            <a:spLocks noChangeArrowheads="1"/>
          </p:cNvSpPr>
          <p:nvPr/>
        </p:nvSpPr>
        <p:spPr bwMode="auto">
          <a:xfrm>
            <a:off x="5975350" y="4979988"/>
            <a:ext cx="1943100" cy="247650"/>
          </a:xfrm>
          <a:prstGeom prst="rect">
            <a:avLst/>
          </a:prstGeom>
          <a:solidFill>
            <a:srgbClr val="F2BE3E"/>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r>
              <a:rPr lang="en-GB" sz="1200" b="1">
                <a:solidFill>
                  <a:schemeClr val="bg1"/>
                </a:solidFill>
                <a:ea typeface="ヒラギノ角ゴ Pro W3" charset="0"/>
                <a:cs typeface="ヒラギノ角ゴ Pro W3" charset="0"/>
              </a:rPr>
              <a:t>Consumer</a:t>
            </a:r>
          </a:p>
        </p:txBody>
      </p:sp>
      <p:sp>
        <p:nvSpPr>
          <p:cNvPr id="63493" name="Rectangle 68"/>
          <p:cNvSpPr>
            <a:spLocks noChangeArrowheads="1"/>
          </p:cNvSpPr>
          <p:nvPr/>
        </p:nvSpPr>
        <p:spPr bwMode="auto">
          <a:xfrm>
            <a:off x="5975350" y="5227638"/>
            <a:ext cx="1943100" cy="1062037"/>
          </a:xfrm>
          <a:prstGeom prst="rect">
            <a:avLst/>
          </a:prstGeom>
          <a:solidFill>
            <a:srgbClr val="FCECD4"/>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lstStyle/>
          <a:p>
            <a:r>
              <a:rPr lang="en-GB" sz="1200">
                <a:ea typeface="ヒラギノ角ゴ Pro W3" charset="0"/>
                <a:cs typeface="ヒラギノ角ゴ Pro W3" charset="0"/>
              </a:rPr>
              <a:t>Marketing</a:t>
            </a:r>
          </a:p>
          <a:p>
            <a:r>
              <a:rPr lang="en-GB" sz="1200">
                <a:ea typeface="ヒラギノ角ゴ Pro W3" charset="0"/>
                <a:cs typeface="ヒラギノ角ゴ Pro W3" charset="0"/>
              </a:rPr>
              <a:t>Sales</a:t>
            </a:r>
          </a:p>
          <a:p>
            <a:r>
              <a:rPr lang="en-GB" sz="1200">
                <a:ea typeface="ヒラギノ角ゴ Pro W3" charset="0"/>
                <a:cs typeface="ヒラギノ角ゴ Pro W3" charset="0"/>
              </a:rPr>
              <a:t>Support</a:t>
            </a:r>
          </a:p>
        </p:txBody>
      </p:sp>
      <p:sp>
        <p:nvSpPr>
          <p:cNvPr id="63494" name="Rectangle 69"/>
          <p:cNvSpPr>
            <a:spLocks noChangeArrowheads="1"/>
          </p:cNvSpPr>
          <p:nvPr/>
        </p:nvSpPr>
        <p:spPr bwMode="auto">
          <a:xfrm>
            <a:off x="719138" y="4979988"/>
            <a:ext cx="1944687" cy="247650"/>
          </a:xfrm>
          <a:prstGeom prst="rect">
            <a:avLst/>
          </a:prstGeom>
          <a:solidFill>
            <a:srgbClr val="6FBCEA"/>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r>
              <a:rPr lang="en-GB" sz="1200" b="1">
                <a:solidFill>
                  <a:schemeClr val="bg1"/>
                </a:solidFill>
                <a:ea typeface="ヒラギノ角ゴ Pro W3" charset="0"/>
                <a:cs typeface="ヒラギノ角ゴ Pro W3" charset="0"/>
              </a:rPr>
              <a:t>Internal</a:t>
            </a:r>
          </a:p>
        </p:txBody>
      </p:sp>
      <p:sp>
        <p:nvSpPr>
          <p:cNvPr id="63495" name="Rectangle 70"/>
          <p:cNvSpPr>
            <a:spLocks noChangeArrowheads="1"/>
          </p:cNvSpPr>
          <p:nvPr/>
        </p:nvSpPr>
        <p:spPr bwMode="auto">
          <a:xfrm>
            <a:off x="719138" y="5227638"/>
            <a:ext cx="1944687" cy="1062037"/>
          </a:xfrm>
          <a:prstGeom prst="rect">
            <a:avLst/>
          </a:prstGeom>
          <a:solidFill>
            <a:srgbClr val="DCF0F8"/>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lstStyle/>
          <a:p>
            <a:r>
              <a:rPr lang="en-GB" sz="1200">
                <a:ea typeface="ヒラギノ角ゴ Pro W3" charset="0"/>
                <a:cs typeface="ヒラギノ角ゴ Pro W3" charset="0"/>
              </a:rPr>
              <a:t>Finance</a:t>
            </a:r>
          </a:p>
          <a:p>
            <a:r>
              <a:rPr lang="en-GB" sz="1200">
                <a:ea typeface="ヒラギノ角ゴ Pro W3" charset="0"/>
                <a:cs typeface="ヒラギノ角ゴ Pro W3" charset="0"/>
              </a:rPr>
              <a:t>HR</a:t>
            </a:r>
          </a:p>
          <a:p>
            <a:r>
              <a:rPr lang="en-GB" sz="1200">
                <a:ea typeface="ヒラギノ角ゴ Pro W3" charset="0"/>
                <a:cs typeface="ヒラギノ角ゴ Pro W3" charset="0"/>
              </a:rPr>
              <a:t>IT</a:t>
            </a:r>
          </a:p>
          <a:p>
            <a:r>
              <a:rPr lang="en-GB" sz="1200">
                <a:ea typeface="ヒラギノ角ゴ Pro W3" charset="0"/>
                <a:cs typeface="ヒラギノ角ゴ Pro W3" charset="0"/>
              </a:rPr>
              <a:t>Legal</a:t>
            </a:r>
          </a:p>
          <a:p>
            <a:r>
              <a:rPr lang="en-GB" sz="1200">
                <a:ea typeface="ヒラギノ角ゴ Pro W3" charset="0"/>
                <a:cs typeface="ヒラギノ角ゴ Pro W3" charset="0"/>
              </a:rPr>
              <a:t>Internal Communications</a:t>
            </a:r>
          </a:p>
        </p:txBody>
      </p:sp>
      <p:grpSp>
        <p:nvGrpSpPr>
          <p:cNvPr id="63496" name="Group 38"/>
          <p:cNvGrpSpPr>
            <a:grpSpLocks/>
          </p:cNvGrpSpPr>
          <p:nvPr/>
        </p:nvGrpSpPr>
        <p:grpSpPr bwMode="auto">
          <a:xfrm>
            <a:off x="4787900" y="4668838"/>
            <a:ext cx="608013" cy="558800"/>
            <a:chOff x="4368" y="1920"/>
            <a:chExt cx="816" cy="672"/>
          </a:xfrm>
        </p:grpSpPr>
        <p:pic>
          <p:nvPicPr>
            <p:cNvPr id="63527" name="Picture 35" descr="MCj0432625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8" y="1920"/>
              <a:ext cx="487"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28" name="Picture 36" descr="MCj0432621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0" y="2016"/>
              <a:ext cx="504"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29" name="Picture 37" descr="MCj0432624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 y="2064"/>
              <a:ext cx="52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3497" name="Group 38"/>
          <p:cNvGrpSpPr>
            <a:grpSpLocks/>
          </p:cNvGrpSpPr>
          <p:nvPr/>
        </p:nvGrpSpPr>
        <p:grpSpPr bwMode="auto">
          <a:xfrm>
            <a:off x="2159000" y="4668838"/>
            <a:ext cx="608013" cy="558800"/>
            <a:chOff x="4368" y="1920"/>
            <a:chExt cx="816" cy="672"/>
          </a:xfrm>
        </p:grpSpPr>
        <p:pic>
          <p:nvPicPr>
            <p:cNvPr id="63524" name="Picture 35" descr="MCj0432625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8" y="1920"/>
              <a:ext cx="487"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25" name="Picture 36" descr="MCj0432621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0" y="2016"/>
              <a:ext cx="504"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26" name="Picture 37" descr="MCj0432624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 y="2064"/>
              <a:ext cx="52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3498" name="Group 38"/>
          <p:cNvGrpSpPr>
            <a:grpSpLocks/>
          </p:cNvGrpSpPr>
          <p:nvPr/>
        </p:nvGrpSpPr>
        <p:grpSpPr bwMode="auto">
          <a:xfrm>
            <a:off x="7415213" y="4668838"/>
            <a:ext cx="608012" cy="558800"/>
            <a:chOff x="4368" y="1920"/>
            <a:chExt cx="816" cy="672"/>
          </a:xfrm>
        </p:grpSpPr>
        <p:pic>
          <p:nvPicPr>
            <p:cNvPr id="63521" name="Picture 35" descr="MCj0432625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8" y="1920"/>
              <a:ext cx="487"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22" name="Picture 36" descr="MCj0432621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0" y="2016"/>
              <a:ext cx="504"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23" name="Picture 37" descr="MCj0432624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 y="2064"/>
              <a:ext cx="52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3499" name="AutoShape 83"/>
          <p:cNvSpPr>
            <a:spLocks noChangeArrowheads="1"/>
          </p:cNvSpPr>
          <p:nvPr/>
        </p:nvSpPr>
        <p:spPr bwMode="auto">
          <a:xfrm>
            <a:off x="2843213" y="2439988"/>
            <a:ext cx="2952750" cy="466725"/>
          </a:xfrm>
          <a:prstGeom prst="roundRect">
            <a:avLst>
              <a:gd name="adj" fmla="val 16667"/>
            </a:avLst>
          </a:prstGeom>
          <a:solidFill>
            <a:srgbClr val="C0C0C0"/>
          </a:solidFill>
          <a:ln w="9525">
            <a:solidFill>
              <a:srgbClr val="C0C0C0"/>
            </a:solidFill>
            <a:round/>
            <a:headEnd/>
            <a:tailEnd/>
          </a:ln>
        </p:spPr>
        <p:txBody>
          <a:bodyPr wrap="none" anchor="ctr"/>
          <a:lstStyle/>
          <a:p>
            <a:pPr algn="ctr"/>
            <a:r>
              <a:rPr lang="en-GB" sz="1400" b="1">
                <a:ea typeface="ヒラギノ角ゴ Pro W3" charset="0"/>
                <a:cs typeface="ヒラギノ角ゴ Pro W3" charset="0"/>
              </a:rPr>
              <a:t>MASTER Org</a:t>
            </a:r>
          </a:p>
        </p:txBody>
      </p:sp>
      <p:grpSp>
        <p:nvGrpSpPr>
          <p:cNvPr id="63500" name="Group 84"/>
          <p:cNvGrpSpPr>
            <a:grpSpLocks/>
          </p:cNvGrpSpPr>
          <p:nvPr/>
        </p:nvGrpSpPr>
        <p:grpSpPr bwMode="auto">
          <a:xfrm>
            <a:off x="6048375" y="1846263"/>
            <a:ext cx="2047875" cy="1404937"/>
            <a:chOff x="3969" y="1320"/>
            <a:chExt cx="1290" cy="885"/>
          </a:xfrm>
        </p:grpSpPr>
        <p:sp>
          <p:nvSpPr>
            <p:cNvPr id="63515" name="Rectangle 85"/>
            <p:cNvSpPr>
              <a:spLocks noChangeArrowheads="1"/>
            </p:cNvSpPr>
            <p:nvPr/>
          </p:nvSpPr>
          <p:spPr bwMode="auto">
            <a:xfrm>
              <a:off x="3969" y="1516"/>
              <a:ext cx="1224" cy="156"/>
            </a:xfrm>
            <a:prstGeom prst="rect">
              <a:avLst/>
            </a:prstGeom>
            <a:solidFill>
              <a:srgbClr val="C0C0C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r>
                <a:rPr lang="en-GB" sz="1200" b="1">
                  <a:ea typeface="ヒラギノ角ゴ Pro W3" charset="0"/>
                  <a:cs typeface="ヒラギノ角ゴ Pro W3" charset="0"/>
                </a:rPr>
                <a:t>Master</a:t>
              </a:r>
            </a:p>
          </p:txBody>
        </p:sp>
        <p:sp>
          <p:nvSpPr>
            <p:cNvPr id="63516" name="Rectangle 86"/>
            <p:cNvSpPr>
              <a:spLocks noChangeArrowheads="1"/>
            </p:cNvSpPr>
            <p:nvPr/>
          </p:nvSpPr>
          <p:spPr bwMode="auto">
            <a:xfrm>
              <a:off x="3969" y="1672"/>
              <a:ext cx="1224" cy="533"/>
            </a:xfrm>
            <a:prstGeom prst="rect">
              <a:avLst/>
            </a:prstGeom>
            <a:solidFill>
              <a:srgbClr val="EAEAEA"/>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r>
                <a:rPr lang="en-GB" sz="1200">
                  <a:ea typeface="ヒラギノ角ゴ Pro W3" charset="0"/>
                  <a:cs typeface="ヒラギノ角ゴ Pro W3" charset="0"/>
                </a:rPr>
                <a:t>Master data to be pushed to all linking Orgs, also integrated into legacy systems</a:t>
              </a:r>
            </a:p>
          </p:txBody>
        </p:sp>
        <p:grpSp>
          <p:nvGrpSpPr>
            <p:cNvPr id="63517" name="Group 38"/>
            <p:cNvGrpSpPr>
              <a:grpSpLocks/>
            </p:cNvGrpSpPr>
            <p:nvPr/>
          </p:nvGrpSpPr>
          <p:grpSpPr bwMode="auto">
            <a:xfrm>
              <a:off x="4876" y="1320"/>
              <a:ext cx="383" cy="352"/>
              <a:chOff x="4368" y="1920"/>
              <a:chExt cx="816" cy="672"/>
            </a:xfrm>
          </p:grpSpPr>
          <p:pic>
            <p:nvPicPr>
              <p:cNvPr id="63518" name="Picture 35" descr="MCj0432625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8" y="1920"/>
                <a:ext cx="487"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19" name="Picture 36" descr="MCj0432621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0" y="2016"/>
                <a:ext cx="504"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20" name="Picture 37" descr="MCj0432624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 y="2064"/>
                <a:ext cx="52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63501" name="AutoShape 91"/>
          <p:cNvSpPr>
            <a:spLocks noChangeArrowheads="1"/>
          </p:cNvSpPr>
          <p:nvPr/>
        </p:nvSpPr>
        <p:spPr bwMode="auto">
          <a:xfrm>
            <a:off x="3816350" y="1036638"/>
            <a:ext cx="1011238" cy="1073150"/>
          </a:xfrm>
          <a:prstGeom prst="can">
            <a:avLst>
              <a:gd name="adj" fmla="val 26531"/>
            </a:avLst>
          </a:prstGeom>
          <a:solidFill>
            <a:srgbClr val="6FBCE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5000"/>
              </a:lnSpc>
            </a:pPr>
            <a:r>
              <a:rPr lang="en-GB" sz="1200" b="1">
                <a:solidFill>
                  <a:schemeClr val="bg1"/>
                </a:solidFill>
                <a:ea typeface="ヒラギノ角ゴ Pro W3" charset="0"/>
                <a:cs typeface="ヒラギノ角ゴ Pro W3" charset="0"/>
              </a:rPr>
              <a:t>LEGACY SYSTEM</a:t>
            </a:r>
          </a:p>
        </p:txBody>
      </p:sp>
      <p:sp>
        <p:nvSpPr>
          <p:cNvPr id="36" name="Down Arrow 35"/>
          <p:cNvSpPr/>
          <p:nvPr/>
        </p:nvSpPr>
        <p:spPr>
          <a:xfrm>
            <a:off x="4181475" y="2166938"/>
            <a:ext cx="282575" cy="238125"/>
          </a:xfrm>
          <a:prstGeom prst="downArrow">
            <a:avLst/>
          </a:prstGeom>
          <a:solidFill>
            <a:schemeClr val="bg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a:p>
        </p:txBody>
      </p:sp>
      <p:sp>
        <p:nvSpPr>
          <p:cNvPr id="50" name="Left Arrow 49"/>
          <p:cNvSpPr/>
          <p:nvPr/>
        </p:nvSpPr>
        <p:spPr>
          <a:xfrm rot="19271204">
            <a:off x="1423988" y="4397375"/>
            <a:ext cx="933450" cy="479425"/>
          </a:xfrm>
          <a:prstGeom prst="leftArrow">
            <a:avLst>
              <a:gd name="adj1" fmla="val 66949"/>
              <a:gd name="adj2" fmla="val 63763"/>
            </a:avLst>
          </a:prstGeom>
          <a:solidFill>
            <a:schemeClr val="bg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defRPr/>
            </a:pPr>
            <a:r>
              <a:rPr lang="en-AU" sz="1000" b="1" dirty="0"/>
              <a:t>INTERNET</a:t>
            </a:r>
          </a:p>
        </p:txBody>
      </p:sp>
      <p:grpSp>
        <p:nvGrpSpPr>
          <p:cNvPr id="63504" name="Group 50"/>
          <p:cNvGrpSpPr>
            <a:grpSpLocks/>
          </p:cNvGrpSpPr>
          <p:nvPr/>
        </p:nvGrpSpPr>
        <p:grpSpPr bwMode="auto">
          <a:xfrm rot="2316091">
            <a:off x="6300788" y="4397375"/>
            <a:ext cx="933450" cy="479425"/>
            <a:chOff x="5531530" y="4256315"/>
            <a:chExt cx="934584" cy="478971"/>
          </a:xfrm>
        </p:grpSpPr>
        <p:sp>
          <p:nvSpPr>
            <p:cNvPr id="52" name="Left Arrow 51"/>
            <p:cNvSpPr/>
            <p:nvPr/>
          </p:nvSpPr>
          <p:spPr>
            <a:xfrm rot="10800000">
              <a:off x="5531530" y="4256315"/>
              <a:ext cx="934584" cy="478971"/>
            </a:xfrm>
            <a:prstGeom prst="leftArrow">
              <a:avLst>
                <a:gd name="adj1" fmla="val 66949"/>
                <a:gd name="adj2" fmla="val 63763"/>
              </a:avLst>
            </a:prstGeom>
            <a:solidFill>
              <a:schemeClr val="bg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defRPr/>
              </a:pPr>
              <a:endParaRPr lang="en-AU" sz="1000" b="1" dirty="0"/>
            </a:p>
          </p:txBody>
        </p:sp>
        <p:sp>
          <p:nvSpPr>
            <p:cNvPr id="63514" name="Rectangle 52"/>
            <p:cNvSpPr>
              <a:spLocks noChangeArrowheads="1"/>
            </p:cNvSpPr>
            <p:nvPr/>
          </p:nvSpPr>
          <p:spPr bwMode="auto">
            <a:xfrm>
              <a:off x="5535449" y="4398222"/>
              <a:ext cx="8258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AU" sz="1000" b="1">
                  <a:solidFill>
                    <a:schemeClr val="bg1"/>
                  </a:solidFill>
                  <a:ea typeface="ヒラギノ角ゴ Pro W3" charset="0"/>
                  <a:cs typeface="ヒラギノ角ゴ Pro W3" charset="0"/>
                </a:rPr>
                <a:t>INTERNET</a:t>
              </a:r>
              <a:endParaRPr lang="en-AU" sz="1000">
                <a:solidFill>
                  <a:schemeClr val="bg1"/>
                </a:solidFill>
                <a:ea typeface="ヒラギノ角ゴ Pro W3" charset="0"/>
                <a:cs typeface="ヒラギノ角ゴ Pro W3" charset="0"/>
              </a:endParaRPr>
            </a:p>
          </p:txBody>
        </p:sp>
      </p:grpSp>
      <p:sp>
        <p:nvSpPr>
          <p:cNvPr id="55" name="Left Arrow 54"/>
          <p:cNvSpPr/>
          <p:nvPr/>
        </p:nvSpPr>
        <p:spPr>
          <a:xfrm rot="16200000">
            <a:off x="4066382" y="4169568"/>
            <a:ext cx="533400" cy="989013"/>
          </a:xfrm>
          <a:prstGeom prst="leftArrow">
            <a:avLst>
              <a:gd name="adj1" fmla="val 66949"/>
              <a:gd name="adj2" fmla="val 35808"/>
            </a:avLst>
          </a:prstGeom>
          <a:solidFill>
            <a:schemeClr val="bg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defRPr/>
            </a:pPr>
            <a:endParaRPr lang="en-AU" sz="1000" b="1" dirty="0"/>
          </a:p>
        </p:txBody>
      </p:sp>
      <p:sp>
        <p:nvSpPr>
          <p:cNvPr id="63506" name="Rectangle 55"/>
          <p:cNvSpPr>
            <a:spLocks noChangeArrowheads="1"/>
          </p:cNvSpPr>
          <p:nvPr/>
        </p:nvSpPr>
        <p:spPr bwMode="auto">
          <a:xfrm>
            <a:off x="3916363" y="4495800"/>
            <a:ext cx="8270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AU" sz="1000" b="1">
                <a:solidFill>
                  <a:schemeClr val="bg1"/>
                </a:solidFill>
                <a:ea typeface="ヒラギノ角ゴ Pro W3" charset="0"/>
                <a:cs typeface="ヒラギノ角ゴ Pro W3" charset="0"/>
              </a:rPr>
              <a:t>INTERNET</a:t>
            </a:r>
            <a:endParaRPr lang="en-AU" sz="1000">
              <a:solidFill>
                <a:schemeClr val="bg1"/>
              </a:solidFill>
              <a:ea typeface="ヒラギノ角ゴ Pro W3" charset="0"/>
              <a:cs typeface="ヒラギノ角ゴ Pro W3" charset="0"/>
            </a:endParaRPr>
          </a:p>
        </p:txBody>
      </p:sp>
      <p:sp>
        <p:nvSpPr>
          <p:cNvPr id="63507" name="Oval 62"/>
          <p:cNvSpPr>
            <a:spLocks noChangeArrowheads="1"/>
          </p:cNvSpPr>
          <p:nvPr/>
        </p:nvSpPr>
        <p:spPr bwMode="auto">
          <a:xfrm>
            <a:off x="1943100" y="3421063"/>
            <a:ext cx="1008063" cy="1008062"/>
          </a:xfrm>
          <a:prstGeom prst="ellipse">
            <a:avLst/>
          </a:prstGeom>
          <a:solidFill>
            <a:srgbClr val="6FBCEA"/>
          </a:solidFill>
          <a:ln w="9525">
            <a:solidFill>
              <a:schemeClr val="bg1"/>
            </a:solidFill>
            <a:round/>
            <a:headEnd/>
            <a:tailEnd/>
          </a:ln>
        </p:spPr>
        <p:txBody>
          <a:bodyPr lIns="0" tIns="0" rIns="0" bIns="0" anchor="ctr"/>
          <a:lstStyle/>
          <a:p>
            <a:pPr algn="ctr"/>
            <a:r>
              <a:rPr lang="en-GB" sz="1100" b="1">
                <a:solidFill>
                  <a:schemeClr val="bg1"/>
                </a:solidFill>
                <a:ea typeface="ヒラギノ角ゴ Pro W3" charset="0"/>
                <a:cs typeface="ヒラギノ角ゴ Pro W3" charset="0"/>
              </a:rPr>
              <a:t>Internal Org</a:t>
            </a:r>
          </a:p>
        </p:txBody>
      </p:sp>
      <p:sp>
        <p:nvSpPr>
          <p:cNvPr id="63508" name="Oval 63"/>
          <p:cNvSpPr>
            <a:spLocks noChangeArrowheads="1"/>
          </p:cNvSpPr>
          <p:nvPr/>
        </p:nvSpPr>
        <p:spPr bwMode="auto">
          <a:xfrm>
            <a:off x="3814763" y="3421063"/>
            <a:ext cx="1008062" cy="1008062"/>
          </a:xfrm>
          <a:prstGeom prst="ellipse">
            <a:avLst/>
          </a:prstGeom>
          <a:solidFill>
            <a:srgbClr val="9EAF25"/>
          </a:solidFill>
          <a:ln w="9525">
            <a:solidFill>
              <a:schemeClr val="bg1"/>
            </a:solidFill>
            <a:round/>
            <a:headEnd/>
            <a:tailEnd/>
          </a:ln>
        </p:spPr>
        <p:txBody>
          <a:bodyPr lIns="0" tIns="0" rIns="0" bIns="0" anchor="ctr"/>
          <a:lstStyle/>
          <a:p>
            <a:pPr algn="ctr"/>
            <a:r>
              <a:rPr lang="en-GB" sz="1100" b="1">
                <a:solidFill>
                  <a:schemeClr val="bg1"/>
                </a:solidFill>
                <a:ea typeface="ヒラギノ角ゴ Pro W3" charset="0"/>
                <a:cs typeface="ヒラギノ角ゴ Pro W3" charset="0"/>
              </a:rPr>
              <a:t>Business Org</a:t>
            </a:r>
          </a:p>
        </p:txBody>
      </p:sp>
      <p:sp>
        <p:nvSpPr>
          <p:cNvPr id="63509" name="Oval 64"/>
          <p:cNvSpPr>
            <a:spLocks noChangeArrowheads="1"/>
          </p:cNvSpPr>
          <p:nvPr/>
        </p:nvSpPr>
        <p:spPr bwMode="auto">
          <a:xfrm>
            <a:off x="5688013" y="3421063"/>
            <a:ext cx="1008062" cy="1008062"/>
          </a:xfrm>
          <a:prstGeom prst="ellipse">
            <a:avLst/>
          </a:prstGeom>
          <a:solidFill>
            <a:srgbClr val="F2BE3E"/>
          </a:solidFill>
          <a:ln w="9525">
            <a:solidFill>
              <a:schemeClr val="bg1"/>
            </a:solidFill>
            <a:round/>
            <a:headEnd/>
            <a:tailEnd/>
          </a:ln>
        </p:spPr>
        <p:txBody>
          <a:bodyPr lIns="0" tIns="0" rIns="0" bIns="0" anchor="ctr"/>
          <a:lstStyle/>
          <a:p>
            <a:pPr algn="ctr"/>
            <a:r>
              <a:rPr lang="en-GB" sz="1100" b="1">
                <a:solidFill>
                  <a:schemeClr val="bg1"/>
                </a:solidFill>
                <a:ea typeface="ヒラギノ角ゴ Pro W3" charset="0"/>
                <a:cs typeface="ヒラギノ角ゴ Pro W3" charset="0"/>
              </a:rPr>
              <a:t>Consumer Org</a:t>
            </a:r>
          </a:p>
        </p:txBody>
      </p:sp>
      <p:sp>
        <p:nvSpPr>
          <p:cNvPr id="45" name="Up-Down Arrow 44"/>
          <p:cNvSpPr/>
          <p:nvPr/>
        </p:nvSpPr>
        <p:spPr>
          <a:xfrm rot="2253932">
            <a:off x="2836863" y="2928938"/>
            <a:ext cx="273050" cy="598487"/>
          </a:xfrm>
          <a:prstGeom prst="upDownArrow">
            <a:avLst/>
          </a:prstGeom>
          <a:solidFill>
            <a:schemeClr val="bg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a:p>
        </p:txBody>
      </p:sp>
      <p:sp>
        <p:nvSpPr>
          <p:cNvPr id="46" name="Up-Down Arrow 45"/>
          <p:cNvSpPr/>
          <p:nvPr/>
        </p:nvSpPr>
        <p:spPr>
          <a:xfrm>
            <a:off x="4186238" y="2960688"/>
            <a:ext cx="273050" cy="434975"/>
          </a:xfrm>
          <a:prstGeom prst="upDownArrow">
            <a:avLst/>
          </a:prstGeom>
          <a:solidFill>
            <a:schemeClr val="bg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a:p>
        </p:txBody>
      </p:sp>
      <p:sp>
        <p:nvSpPr>
          <p:cNvPr id="49" name="Up-Down Arrow 48"/>
          <p:cNvSpPr/>
          <p:nvPr/>
        </p:nvSpPr>
        <p:spPr>
          <a:xfrm rot="19396878">
            <a:off x="5526088" y="2928938"/>
            <a:ext cx="271462" cy="598487"/>
          </a:xfrm>
          <a:prstGeom prst="upDownArrow">
            <a:avLst/>
          </a:prstGeom>
          <a:solidFill>
            <a:schemeClr val="bg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a:p>
        </p:txBody>
      </p:sp>
    </p:spTree>
    <p:custDataLst>
      <p:tags r:id="rId1"/>
    </p:custDataLst>
    <p:extLst>
      <p:ext uri="{BB962C8B-B14F-4D97-AF65-F5344CB8AC3E}">
        <p14:creationId xmlns:p14="http://schemas.microsoft.com/office/powerpoint/2010/main" val="17305242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a:xfrm>
            <a:off x="457200" y="0"/>
            <a:ext cx="8229600" cy="1143000"/>
          </a:xfrm>
        </p:spPr>
        <p:txBody>
          <a:bodyPr/>
          <a:lstStyle/>
          <a:p>
            <a:r>
              <a:rPr lang="en-AU">
                <a:latin typeface="Arial" charset="0"/>
                <a:ea typeface="MS PGothic" charset="0"/>
                <a:cs typeface="ＭＳ Ｐゴシック" charset="0"/>
              </a:rPr>
              <a:t>Multi-Org Example 3</a:t>
            </a:r>
          </a:p>
        </p:txBody>
      </p:sp>
      <p:sp>
        <p:nvSpPr>
          <p:cNvPr id="65538" name="AutoShape 83"/>
          <p:cNvSpPr>
            <a:spLocks noChangeArrowheads="1"/>
          </p:cNvSpPr>
          <p:nvPr/>
        </p:nvSpPr>
        <p:spPr bwMode="auto">
          <a:xfrm>
            <a:off x="528638" y="2409825"/>
            <a:ext cx="5638800" cy="466725"/>
          </a:xfrm>
          <a:prstGeom prst="roundRect">
            <a:avLst>
              <a:gd name="adj" fmla="val 16667"/>
            </a:avLst>
          </a:prstGeom>
          <a:solidFill>
            <a:srgbClr val="C0C0C0"/>
          </a:solidFill>
          <a:ln w="9525">
            <a:solidFill>
              <a:srgbClr val="C0C0C0"/>
            </a:solidFill>
            <a:round/>
            <a:headEnd/>
            <a:tailEnd/>
          </a:ln>
        </p:spPr>
        <p:txBody>
          <a:bodyPr wrap="none" anchor="ctr"/>
          <a:lstStyle/>
          <a:p>
            <a:pPr algn="ctr"/>
            <a:r>
              <a:rPr lang="en-GB" sz="1400" b="1">
                <a:ea typeface="ヒラギノ角ゴ Pro W3" charset="0"/>
                <a:cs typeface="ヒラギノ角ゴ Pro W3" charset="0"/>
              </a:rPr>
              <a:t>Integration Broker</a:t>
            </a:r>
          </a:p>
        </p:txBody>
      </p:sp>
      <p:sp>
        <p:nvSpPr>
          <p:cNvPr id="65539" name="AutoShape 91"/>
          <p:cNvSpPr>
            <a:spLocks noChangeArrowheads="1"/>
          </p:cNvSpPr>
          <p:nvPr/>
        </p:nvSpPr>
        <p:spPr bwMode="auto">
          <a:xfrm>
            <a:off x="798513" y="904875"/>
            <a:ext cx="1011237" cy="1073150"/>
          </a:xfrm>
          <a:prstGeom prst="can">
            <a:avLst>
              <a:gd name="adj" fmla="val 26531"/>
            </a:avLst>
          </a:prstGeom>
          <a:solidFill>
            <a:srgbClr val="6FBCE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5000"/>
              </a:lnSpc>
            </a:pPr>
            <a:r>
              <a:rPr lang="en-GB" sz="1200" b="1">
                <a:solidFill>
                  <a:schemeClr val="bg1"/>
                </a:solidFill>
                <a:ea typeface="ヒラギノ角ゴ Pro W3" charset="0"/>
                <a:cs typeface="ヒラギノ角ゴ Pro W3" charset="0"/>
              </a:rPr>
              <a:t>LEGACY SYSTEMS</a:t>
            </a:r>
          </a:p>
        </p:txBody>
      </p:sp>
      <p:sp>
        <p:nvSpPr>
          <p:cNvPr id="36" name="Down Arrow 35"/>
          <p:cNvSpPr/>
          <p:nvPr/>
        </p:nvSpPr>
        <p:spPr>
          <a:xfrm>
            <a:off x="1193800" y="2011363"/>
            <a:ext cx="282575" cy="393700"/>
          </a:xfrm>
          <a:prstGeom prst="downArrow">
            <a:avLst/>
          </a:prstGeom>
          <a:solidFill>
            <a:schemeClr val="bg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a:p>
        </p:txBody>
      </p:sp>
      <p:sp>
        <p:nvSpPr>
          <p:cNvPr id="65541" name="Rectangle 55"/>
          <p:cNvSpPr>
            <a:spLocks noChangeArrowheads="1"/>
          </p:cNvSpPr>
          <p:nvPr/>
        </p:nvSpPr>
        <p:spPr bwMode="auto">
          <a:xfrm>
            <a:off x="3916363" y="4495800"/>
            <a:ext cx="8270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AU" sz="1000" b="1">
                <a:solidFill>
                  <a:schemeClr val="bg1"/>
                </a:solidFill>
                <a:ea typeface="ヒラギノ角ゴ Pro W3" charset="0"/>
                <a:cs typeface="ヒラギノ角ゴ Pro W3" charset="0"/>
              </a:rPr>
              <a:t>INTERNET</a:t>
            </a:r>
            <a:endParaRPr lang="en-AU" sz="1000">
              <a:solidFill>
                <a:schemeClr val="bg1"/>
              </a:solidFill>
              <a:ea typeface="ヒラギノ角ゴ Pro W3" charset="0"/>
              <a:cs typeface="ヒラギノ角ゴ Pro W3" charset="0"/>
            </a:endParaRPr>
          </a:p>
        </p:txBody>
      </p:sp>
      <p:sp>
        <p:nvSpPr>
          <p:cNvPr id="65542" name="Oval 62"/>
          <p:cNvSpPr>
            <a:spLocks noChangeArrowheads="1"/>
          </p:cNvSpPr>
          <p:nvPr/>
        </p:nvSpPr>
        <p:spPr bwMode="auto">
          <a:xfrm>
            <a:off x="377825" y="3857625"/>
            <a:ext cx="1857375" cy="1822450"/>
          </a:xfrm>
          <a:prstGeom prst="ellipse">
            <a:avLst/>
          </a:prstGeom>
          <a:solidFill>
            <a:srgbClr val="6FBCEA"/>
          </a:solidFill>
          <a:ln w="9525">
            <a:solidFill>
              <a:schemeClr val="bg1"/>
            </a:solidFill>
            <a:round/>
            <a:headEnd/>
            <a:tailEnd/>
          </a:ln>
        </p:spPr>
        <p:txBody>
          <a:bodyPr lIns="0" tIns="0" rIns="0" bIns="0" anchor="ctr"/>
          <a:lstStyle/>
          <a:p>
            <a:pPr algn="ctr"/>
            <a:r>
              <a:rPr lang="en-GB" sz="1100" b="1">
                <a:solidFill>
                  <a:schemeClr val="bg1"/>
                </a:solidFill>
                <a:ea typeface="ヒラギノ角ゴ Pro W3" charset="0"/>
                <a:cs typeface="ヒラギノ角ゴ Pro W3" charset="0"/>
              </a:rPr>
              <a:t>Child 1</a:t>
            </a:r>
          </a:p>
        </p:txBody>
      </p:sp>
      <p:sp>
        <p:nvSpPr>
          <p:cNvPr id="114709" name="Oval 63"/>
          <p:cNvSpPr>
            <a:spLocks noChangeArrowheads="1"/>
          </p:cNvSpPr>
          <p:nvPr/>
        </p:nvSpPr>
        <p:spPr bwMode="auto">
          <a:xfrm>
            <a:off x="3814763" y="3421063"/>
            <a:ext cx="1008062" cy="1008062"/>
          </a:xfrm>
          <a:prstGeom prst="ellipse">
            <a:avLst/>
          </a:prstGeom>
          <a:solidFill>
            <a:schemeClr val="accent3"/>
          </a:solidFill>
          <a:ln w="9525">
            <a:solidFill>
              <a:schemeClr val="bg1"/>
            </a:solidFill>
            <a:round/>
            <a:headEnd/>
            <a:tailEnd/>
          </a:ln>
        </p:spPr>
        <p:txBody>
          <a:bodyPr lIns="0" tIns="0" rIns="0" bIns="0" anchor="ctr"/>
          <a:lstStyle/>
          <a:p>
            <a:pPr algn="ctr">
              <a:defRPr/>
            </a:pPr>
            <a:r>
              <a:rPr lang="en-GB" sz="1100" b="1" dirty="0">
                <a:solidFill>
                  <a:schemeClr val="bg1"/>
                </a:solidFill>
              </a:rPr>
              <a:t>Child 2</a:t>
            </a:r>
          </a:p>
          <a:p>
            <a:pPr algn="ctr">
              <a:defRPr/>
            </a:pPr>
            <a:endParaRPr lang="en-GB" sz="1100" b="1" dirty="0">
              <a:solidFill>
                <a:schemeClr val="bg1"/>
              </a:solidFill>
              <a:ea typeface="ヒラギノ角ゴ Pro W3" charset="0"/>
              <a:cs typeface="ヒラギノ角ゴ Pro W3" charset="0"/>
            </a:endParaRPr>
          </a:p>
        </p:txBody>
      </p:sp>
      <p:sp>
        <p:nvSpPr>
          <p:cNvPr id="65544" name="Oval 64"/>
          <p:cNvSpPr>
            <a:spLocks noChangeArrowheads="1"/>
          </p:cNvSpPr>
          <p:nvPr/>
        </p:nvSpPr>
        <p:spPr bwMode="auto">
          <a:xfrm>
            <a:off x="5688013" y="3421063"/>
            <a:ext cx="1008062" cy="1008062"/>
          </a:xfrm>
          <a:prstGeom prst="ellipse">
            <a:avLst/>
          </a:prstGeom>
          <a:solidFill>
            <a:srgbClr val="F2BE3E"/>
          </a:solidFill>
          <a:ln w="9525">
            <a:solidFill>
              <a:schemeClr val="bg1"/>
            </a:solidFill>
            <a:round/>
            <a:headEnd/>
            <a:tailEnd/>
          </a:ln>
        </p:spPr>
        <p:txBody>
          <a:bodyPr lIns="0" tIns="0" rIns="0" bIns="0" anchor="ctr"/>
          <a:lstStyle/>
          <a:p>
            <a:pPr algn="ctr"/>
            <a:r>
              <a:rPr lang="en-GB" sz="1100" b="1">
                <a:solidFill>
                  <a:schemeClr val="bg1"/>
                </a:solidFill>
                <a:ea typeface="ヒラギノ角ゴ Pro W3" charset="0"/>
                <a:cs typeface="ヒラギノ角ゴ Pro W3" charset="0"/>
              </a:rPr>
              <a:t>Child 3</a:t>
            </a:r>
          </a:p>
        </p:txBody>
      </p:sp>
      <p:sp>
        <p:nvSpPr>
          <p:cNvPr id="46" name="Up-Down Arrow 45"/>
          <p:cNvSpPr/>
          <p:nvPr/>
        </p:nvSpPr>
        <p:spPr>
          <a:xfrm>
            <a:off x="4186238" y="2960688"/>
            <a:ext cx="273050" cy="434975"/>
          </a:xfrm>
          <a:prstGeom prst="upDownArrow">
            <a:avLst/>
          </a:prstGeom>
          <a:solidFill>
            <a:schemeClr val="bg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dirty="0"/>
          </a:p>
          <a:p>
            <a:pPr algn="ctr">
              <a:defRPr/>
            </a:pPr>
            <a:endParaRPr lang="en-AU" dirty="0"/>
          </a:p>
          <a:p>
            <a:pPr algn="ctr">
              <a:defRPr/>
            </a:pPr>
            <a:endParaRPr lang="en-AU" dirty="0"/>
          </a:p>
        </p:txBody>
      </p:sp>
      <p:sp>
        <p:nvSpPr>
          <p:cNvPr id="49" name="Up-Down Arrow 48"/>
          <p:cNvSpPr/>
          <p:nvPr/>
        </p:nvSpPr>
        <p:spPr>
          <a:xfrm rot="19396878">
            <a:off x="5526088" y="2928938"/>
            <a:ext cx="271462" cy="598487"/>
          </a:xfrm>
          <a:prstGeom prst="upDownArrow">
            <a:avLst/>
          </a:prstGeom>
          <a:solidFill>
            <a:schemeClr val="bg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a:p>
        </p:txBody>
      </p:sp>
      <p:sp>
        <p:nvSpPr>
          <p:cNvPr id="43" name="Oval 63"/>
          <p:cNvSpPr>
            <a:spLocks noChangeArrowheads="1"/>
          </p:cNvSpPr>
          <p:nvPr/>
        </p:nvSpPr>
        <p:spPr bwMode="auto">
          <a:xfrm>
            <a:off x="5826125" y="871538"/>
            <a:ext cx="1008063" cy="1008062"/>
          </a:xfrm>
          <a:prstGeom prst="ellipse">
            <a:avLst/>
          </a:prstGeom>
          <a:solidFill>
            <a:schemeClr val="accent6"/>
          </a:solidFill>
          <a:ln w="9525">
            <a:solidFill>
              <a:schemeClr val="bg1"/>
            </a:solidFill>
            <a:round/>
            <a:headEnd/>
            <a:tailEnd/>
          </a:ln>
        </p:spPr>
        <p:txBody>
          <a:bodyPr lIns="0" tIns="0" rIns="0" bIns="0" anchor="ctr"/>
          <a:lstStyle/>
          <a:p>
            <a:pPr algn="ctr">
              <a:defRPr/>
            </a:pPr>
            <a:endParaRPr lang="en-GB" sz="1100" b="1" dirty="0">
              <a:solidFill>
                <a:schemeClr val="bg1"/>
              </a:solidFill>
            </a:endParaRPr>
          </a:p>
          <a:p>
            <a:pPr algn="ctr">
              <a:defRPr/>
            </a:pPr>
            <a:r>
              <a:rPr lang="en-GB" sz="1100" b="1" dirty="0">
                <a:solidFill>
                  <a:schemeClr val="bg1"/>
                </a:solidFill>
              </a:rPr>
              <a:t>Template</a:t>
            </a:r>
          </a:p>
          <a:p>
            <a:pPr algn="ctr">
              <a:defRPr/>
            </a:pPr>
            <a:endParaRPr lang="en-GB" sz="1100" b="1" dirty="0">
              <a:solidFill>
                <a:schemeClr val="bg1"/>
              </a:solidFill>
              <a:ea typeface="ヒラギノ角ゴ Pro W3" charset="0"/>
              <a:cs typeface="ヒラギノ角ゴ Pro W3" charset="0"/>
            </a:endParaRPr>
          </a:p>
        </p:txBody>
      </p:sp>
      <p:sp>
        <p:nvSpPr>
          <p:cNvPr id="59" name="Up-Down Arrow 58"/>
          <p:cNvSpPr/>
          <p:nvPr/>
        </p:nvSpPr>
        <p:spPr>
          <a:xfrm>
            <a:off x="1198563" y="2940050"/>
            <a:ext cx="273050" cy="869950"/>
          </a:xfrm>
          <a:prstGeom prst="upDownArrow">
            <a:avLst/>
          </a:prstGeom>
          <a:solidFill>
            <a:schemeClr val="bg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dirty="0"/>
          </a:p>
          <a:p>
            <a:pPr algn="ctr">
              <a:defRPr/>
            </a:pPr>
            <a:endParaRPr lang="en-AU" dirty="0"/>
          </a:p>
          <a:p>
            <a:pPr algn="ctr">
              <a:defRPr/>
            </a:pPr>
            <a:endParaRPr lang="en-AU" dirty="0"/>
          </a:p>
        </p:txBody>
      </p:sp>
      <p:sp>
        <p:nvSpPr>
          <p:cNvPr id="65549" name="AutoShape 91"/>
          <p:cNvSpPr>
            <a:spLocks noChangeArrowheads="1"/>
          </p:cNvSpPr>
          <p:nvPr/>
        </p:nvSpPr>
        <p:spPr bwMode="auto">
          <a:xfrm>
            <a:off x="2316163" y="5567363"/>
            <a:ext cx="966787" cy="992187"/>
          </a:xfrm>
          <a:prstGeom prst="can">
            <a:avLst>
              <a:gd name="adj" fmla="val 26531"/>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25000"/>
              </a:lnSpc>
            </a:pPr>
            <a:r>
              <a:rPr lang="en-GB" sz="1200" b="1">
                <a:solidFill>
                  <a:schemeClr val="bg1"/>
                </a:solidFill>
              </a:rPr>
              <a:t>Local Legacy</a:t>
            </a:r>
            <a:endParaRPr lang="en-GB" sz="1200" b="1">
              <a:solidFill>
                <a:schemeClr val="bg1"/>
              </a:solidFill>
              <a:ea typeface="ヒラギノ角ゴ Pro W3" charset="0"/>
              <a:cs typeface="ヒラギノ角ゴ Pro W3" charset="0"/>
            </a:endParaRPr>
          </a:p>
        </p:txBody>
      </p:sp>
      <p:sp>
        <p:nvSpPr>
          <p:cNvPr id="31" name="Up-Down Arrow 30"/>
          <p:cNvSpPr/>
          <p:nvPr/>
        </p:nvSpPr>
        <p:spPr>
          <a:xfrm rot="18972516">
            <a:off x="2062163" y="5262563"/>
            <a:ext cx="273050" cy="469900"/>
          </a:xfrm>
          <a:prstGeom prst="upDownArrow">
            <a:avLst/>
          </a:prstGeom>
          <a:solidFill>
            <a:schemeClr val="bg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dirty="0"/>
          </a:p>
          <a:p>
            <a:pPr algn="ctr">
              <a:defRPr/>
            </a:pPr>
            <a:endParaRPr lang="en-AU" dirty="0"/>
          </a:p>
          <a:p>
            <a:pPr algn="ctr">
              <a:defRPr/>
            </a:pPr>
            <a:endParaRPr lang="en-AU" dirty="0"/>
          </a:p>
        </p:txBody>
      </p:sp>
      <p:sp>
        <p:nvSpPr>
          <p:cNvPr id="32" name="AutoShape 91"/>
          <p:cNvSpPr>
            <a:spLocks noChangeArrowheads="1"/>
          </p:cNvSpPr>
          <p:nvPr/>
        </p:nvSpPr>
        <p:spPr bwMode="auto">
          <a:xfrm>
            <a:off x="4084638" y="4826000"/>
            <a:ext cx="468312" cy="442913"/>
          </a:xfrm>
          <a:prstGeom prst="can">
            <a:avLst>
              <a:gd name="adj" fmla="val 26531"/>
            </a:avLst>
          </a:prstGeom>
          <a:solidFill>
            <a:schemeClr val="accent3"/>
          </a:solidFill>
          <a:ln>
            <a:noFill/>
          </a:ln>
          <a:extLst/>
        </p:spPr>
        <p:txBody>
          <a:bodyPr anchor="ctr"/>
          <a:lstStyle/>
          <a:p>
            <a:pPr algn="ctr">
              <a:lnSpc>
                <a:spcPct val="125000"/>
              </a:lnSpc>
              <a:defRPr/>
            </a:pPr>
            <a:r>
              <a:rPr lang="en-GB" sz="1200" b="1" dirty="0">
                <a:solidFill>
                  <a:schemeClr val="bg1"/>
                </a:solidFill>
                <a:ea typeface="ヒラギノ角ゴ Pro W3" charset="0"/>
                <a:cs typeface="ヒラギノ角ゴ Pro W3" charset="0"/>
              </a:rPr>
              <a:t>LL</a:t>
            </a:r>
          </a:p>
        </p:txBody>
      </p:sp>
      <p:sp>
        <p:nvSpPr>
          <p:cNvPr id="34" name="AutoShape 91"/>
          <p:cNvSpPr>
            <a:spLocks noChangeArrowheads="1"/>
          </p:cNvSpPr>
          <p:nvPr/>
        </p:nvSpPr>
        <p:spPr bwMode="auto">
          <a:xfrm>
            <a:off x="5934075" y="4826000"/>
            <a:ext cx="468313" cy="442913"/>
          </a:xfrm>
          <a:prstGeom prst="can">
            <a:avLst>
              <a:gd name="adj" fmla="val 26531"/>
            </a:avLst>
          </a:prstGeom>
          <a:solidFill>
            <a:schemeClr val="accent5"/>
          </a:solidFill>
          <a:ln>
            <a:noFill/>
          </a:ln>
          <a:extLst/>
        </p:spPr>
        <p:txBody>
          <a:bodyPr anchor="ctr"/>
          <a:lstStyle/>
          <a:p>
            <a:pPr algn="ctr">
              <a:lnSpc>
                <a:spcPct val="125000"/>
              </a:lnSpc>
              <a:defRPr/>
            </a:pPr>
            <a:r>
              <a:rPr lang="en-GB" sz="1200" b="1" dirty="0">
                <a:solidFill>
                  <a:schemeClr val="bg1"/>
                </a:solidFill>
                <a:ea typeface="ヒラギノ角ゴ Pro W3" charset="0"/>
                <a:cs typeface="ヒラギノ角ゴ Pro W3" charset="0"/>
              </a:rPr>
              <a:t>LL</a:t>
            </a:r>
          </a:p>
        </p:txBody>
      </p:sp>
      <p:sp>
        <p:nvSpPr>
          <p:cNvPr id="35" name="Up-Down Arrow 34"/>
          <p:cNvSpPr/>
          <p:nvPr/>
        </p:nvSpPr>
        <p:spPr>
          <a:xfrm>
            <a:off x="6034088" y="4394200"/>
            <a:ext cx="273050" cy="454025"/>
          </a:xfrm>
          <a:prstGeom prst="upDownArrow">
            <a:avLst>
              <a:gd name="adj1" fmla="val 47098"/>
              <a:gd name="adj2" fmla="val 51133"/>
            </a:avLst>
          </a:prstGeom>
          <a:solidFill>
            <a:schemeClr val="bg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dirty="0"/>
          </a:p>
          <a:p>
            <a:pPr algn="ctr">
              <a:defRPr/>
            </a:pPr>
            <a:endParaRPr lang="en-AU" dirty="0"/>
          </a:p>
          <a:p>
            <a:pPr algn="ctr">
              <a:defRPr/>
            </a:pPr>
            <a:endParaRPr lang="en-AU" dirty="0"/>
          </a:p>
        </p:txBody>
      </p:sp>
      <p:sp>
        <p:nvSpPr>
          <p:cNvPr id="33" name="Up-Down Arrow 32"/>
          <p:cNvSpPr/>
          <p:nvPr/>
        </p:nvSpPr>
        <p:spPr>
          <a:xfrm>
            <a:off x="4184650" y="4394200"/>
            <a:ext cx="273050" cy="454025"/>
          </a:xfrm>
          <a:prstGeom prst="upDownArrow">
            <a:avLst>
              <a:gd name="adj1" fmla="val 47098"/>
              <a:gd name="adj2" fmla="val 51133"/>
            </a:avLst>
          </a:prstGeom>
          <a:solidFill>
            <a:schemeClr val="bg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AU" dirty="0"/>
          </a:p>
          <a:p>
            <a:pPr algn="ctr">
              <a:defRPr/>
            </a:pPr>
            <a:endParaRPr lang="en-AU" dirty="0"/>
          </a:p>
          <a:p>
            <a:pPr algn="ctr">
              <a:defRPr/>
            </a:pPr>
            <a:endParaRPr lang="en-AU" dirty="0"/>
          </a:p>
        </p:txBody>
      </p:sp>
    </p:spTree>
    <p:custDataLst>
      <p:tags r:id="rId1"/>
    </p:custDataLst>
    <p:extLst>
      <p:ext uri="{BB962C8B-B14F-4D97-AF65-F5344CB8AC3E}">
        <p14:creationId xmlns:p14="http://schemas.microsoft.com/office/powerpoint/2010/main" val="85365675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Standards, regardless of </a:t>
            </a:r>
            <a:r>
              <a:rPr lang="en-US" dirty="0" smtClean="0"/>
              <a:t>strategy</a:t>
            </a:r>
            <a:endParaRPr lang="en-US" dirty="0"/>
          </a:p>
        </p:txBody>
      </p:sp>
    </p:spTree>
    <p:extLst>
      <p:ext uri="{BB962C8B-B14F-4D97-AF65-F5344CB8AC3E}">
        <p14:creationId xmlns:p14="http://schemas.microsoft.com/office/powerpoint/2010/main" val="29269815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idx="4294967295"/>
          </p:nvPr>
        </p:nvSpPr>
        <p:spPr>
          <a:xfrm>
            <a:off x="509588" y="19050"/>
            <a:ext cx="8229600" cy="1143000"/>
          </a:xfrm>
        </p:spPr>
        <p:txBody>
          <a:bodyPr/>
          <a:lstStyle/>
          <a:p>
            <a:pPr eaLnBrk="1" hangingPunct="1"/>
            <a:r>
              <a:rPr lang="en-US">
                <a:latin typeface="Arial" charset="0"/>
              </a:rPr>
              <a:t>Safe Harbor</a:t>
            </a:r>
          </a:p>
        </p:txBody>
      </p:sp>
      <p:sp>
        <p:nvSpPr>
          <p:cNvPr id="35842" name="TextBox 4"/>
          <p:cNvSpPr txBox="1">
            <a:spLocks noChangeArrowheads="1"/>
          </p:cNvSpPr>
          <p:nvPr/>
        </p:nvSpPr>
        <p:spPr bwMode="auto">
          <a:xfrm>
            <a:off x="509588" y="1162050"/>
            <a:ext cx="8186737" cy="547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defRPr sz="2400">
                <a:solidFill>
                  <a:schemeClr val="tx1"/>
                </a:solidFill>
                <a:latin typeface="Arial" charset="0"/>
                <a:ea typeface="ＭＳ Ｐゴシック" charset="0"/>
                <a:cs typeface="ＭＳ Ｐゴシック" charset="0"/>
              </a:defRPr>
            </a:lvl1pPr>
            <a:lvl2pPr marL="742950" indent="-285750" defTabSz="457200" eaLnBrk="0" hangingPunct="0">
              <a:defRPr sz="2400">
                <a:solidFill>
                  <a:schemeClr val="tx1"/>
                </a:solidFill>
                <a:latin typeface="Arial" charset="0"/>
                <a:ea typeface="ＭＳ Ｐゴシック" charset="0"/>
              </a:defRPr>
            </a:lvl2pPr>
            <a:lvl3pPr marL="1143000" indent="-228600" defTabSz="457200" eaLnBrk="0" hangingPunct="0">
              <a:defRPr sz="2400">
                <a:solidFill>
                  <a:schemeClr val="tx1"/>
                </a:solidFill>
                <a:latin typeface="Arial" charset="0"/>
                <a:ea typeface="ＭＳ Ｐゴシック" charset="0"/>
              </a:defRPr>
            </a:lvl3pPr>
            <a:lvl4pPr marL="1600200" indent="-228600" defTabSz="457200" eaLnBrk="0" hangingPunct="0">
              <a:defRPr sz="2400">
                <a:solidFill>
                  <a:schemeClr val="tx1"/>
                </a:solidFill>
                <a:latin typeface="Arial" charset="0"/>
                <a:ea typeface="ＭＳ Ｐゴシック" charset="0"/>
              </a:defRPr>
            </a:lvl4pPr>
            <a:lvl5pPr marL="2057400" indent="-228600" defTabSz="4572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a:solidFill>
                  <a:srgbClr val="000000"/>
                </a:solidFill>
                <a:latin typeface="Calibri" charset="0"/>
                <a:ea typeface="ヒラギノ角ゴ Pro W3" charset="0"/>
                <a:cs typeface="ヒラギノ角ゴ Pro W3" charset="0"/>
              </a:rPr>
              <a:t>Safe harbor statement under the Private Securities Litigation Reform Act of 1995: This presentation may contain forward-looking statements that involve risks, uncertainties, and assumptions. If any such uncertainties materialize or if any of the assumptions proves incorrect, the results of salesforce.com, inc. could differ materially from the results expressed or implied by the forward-looking statements we make. All statements other than statements of historical fact could be deemed forward-looking, including any projections of subscriber growth, earnings, revenues, or other financial items and any statements regarding strategies or plans of management for future operations, statements of belief, any statements concerning new, planned, or upgraded services or technology developments and customer contracts or use of our services.</a:t>
            </a:r>
          </a:p>
          <a:p>
            <a:pPr eaLnBrk="1" hangingPunct="1"/>
            <a:endParaRPr lang="en-US" sz="1400">
              <a:solidFill>
                <a:srgbClr val="000000"/>
              </a:solidFill>
              <a:latin typeface="Calibri" charset="0"/>
              <a:ea typeface="ヒラギノ角ゴ Pro W3" charset="0"/>
              <a:cs typeface="ヒラギノ角ゴ Pro W3" charset="0"/>
            </a:endParaRPr>
          </a:p>
          <a:p>
            <a:pPr eaLnBrk="1" hangingPunct="1"/>
            <a:r>
              <a:rPr lang="en-US" sz="1400">
                <a:solidFill>
                  <a:srgbClr val="000000"/>
                </a:solidFill>
                <a:latin typeface="Calibri" charset="0"/>
                <a:ea typeface="ヒラギノ角ゴ Pro W3" charset="0"/>
                <a:cs typeface="ヒラギノ角ゴ Pro W3" charset="0"/>
              </a:rPr>
              <a:t>The risks and uncertainties referred to above include – but are not limited to – risks associated with developing and delivering new functionality for our service, our new business model, our past operating losses, possible fluctuations in our operating results and rate of growth, interruptions or delays in our Web hosting, breach of our security measures, the immature market in which we operate, our relatively limited operating history, our ability to expand, retain, and motivate our employees and manage our growth, new releases of our service and successful customer deployment, our limited history reselling non-salesforce.com products, and utilization and selling to larger enterprise customers. Further information on potential factors that could affect the financial results of salesforce.com, inc. is included in our annual report on Form 10-K for the fiscal year ended January 31, 2010 and our other filings. These documents are available on the SEC Filings section of the Investor Information section of our Web site. </a:t>
            </a:r>
          </a:p>
          <a:p>
            <a:pPr eaLnBrk="1" hangingPunct="1"/>
            <a:endParaRPr lang="en-US" sz="1400">
              <a:solidFill>
                <a:srgbClr val="000000"/>
              </a:solidFill>
              <a:latin typeface="Calibri" charset="0"/>
              <a:ea typeface="ヒラギノ角ゴ Pro W3" charset="0"/>
              <a:cs typeface="ヒラギノ角ゴ Pro W3" charset="0"/>
            </a:endParaRPr>
          </a:p>
          <a:p>
            <a:pPr eaLnBrk="1" hangingPunct="1"/>
            <a:r>
              <a:rPr lang="en-US" sz="1400">
                <a:solidFill>
                  <a:srgbClr val="000000"/>
                </a:solidFill>
                <a:latin typeface="Calibri" charset="0"/>
                <a:ea typeface="ヒラギノ角ゴ Pro W3" charset="0"/>
                <a:cs typeface="ヒラギノ角ゴ Pro W3" charset="0"/>
              </a:rPr>
              <a:t>Any unreleased services or features referenced in this or other press releases or public statements are not currently available and may not be delivered on time or at all. Customers who purchase our services should make the purchase decisions based upon features that are currently available. Salesforce.com, inc. assumes no obligation and does not intend to update these forward-looking statements.</a:t>
            </a:r>
          </a:p>
        </p:txBody>
      </p:sp>
    </p:spTree>
    <p:extLst>
      <p:ext uri="{BB962C8B-B14F-4D97-AF65-F5344CB8AC3E}">
        <p14:creationId xmlns:p14="http://schemas.microsoft.com/office/powerpoint/2010/main" val="168603047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a:xfrm>
            <a:off x="304800" y="152400"/>
            <a:ext cx="8839200" cy="1009650"/>
          </a:xfrm>
        </p:spPr>
        <p:txBody>
          <a:bodyPr/>
          <a:lstStyle/>
          <a:p>
            <a:r>
              <a:rPr lang="en-US">
                <a:latin typeface="Arial" charset="0"/>
                <a:ea typeface="MS PGothic" charset="0"/>
                <a:cs typeface="ＭＳ Ｐゴシック" charset="0"/>
              </a:rPr>
              <a:t>Regardless of Strategy – Standards are necessary</a:t>
            </a:r>
          </a:p>
        </p:txBody>
      </p:sp>
      <p:sp>
        <p:nvSpPr>
          <p:cNvPr id="68610" name="Content Placeholder 2"/>
          <p:cNvSpPr>
            <a:spLocks noGrp="1"/>
          </p:cNvSpPr>
          <p:nvPr>
            <p:ph idx="1"/>
          </p:nvPr>
        </p:nvSpPr>
        <p:spPr/>
        <p:txBody>
          <a:bodyPr/>
          <a:lstStyle/>
          <a:p>
            <a:r>
              <a:rPr lang="en-US">
                <a:latin typeface="Arial" charset="0"/>
                <a:ea typeface="MS PGothic" charset="0"/>
                <a:cs typeface="ＭＳ Ｐゴシック" charset="0"/>
              </a:rPr>
              <a:t>Architecture standards</a:t>
            </a:r>
          </a:p>
          <a:p>
            <a:pPr lvl="1"/>
            <a:r>
              <a:rPr lang="en-US">
                <a:latin typeface="Arial" charset="0"/>
                <a:ea typeface="MS PGothic" charset="0"/>
              </a:rPr>
              <a:t>Naming standards</a:t>
            </a:r>
          </a:p>
          <a:p>
            <a:pPr lvl="1"/>
            <a:r>
              <a:rPr lang="en-US">
                <a:latin typeface="Arial" charset="0"/>
                <a:ea typeface="MS PGothic" charset="0"/>
              </a:rPr>
              <a:t>When to use record types, page layouts, etc.</a:t>
            </a:r>
          </a:p>
          <a:p>
            <a:pPr lvl="1"/>
            <a:r>
              <a:rPr lang="en-US">
                <a:latin typeface="Arial" charset="0"/>
                <a:ea typeface="MS PGothic" charset="0"/>
              </a:rPr>
              <a:t>Security &amp; record sharing model</a:t>
            </a:r>
          </a:p>
          <a:p>
            <a:pPr lvl="1"/>
            <a:r>
              <a:rPr lang="en-US">
                <a:latin typeface="Arial" charset="0"/>
                <a:ea typeface="MS PGothic" charset="0"/>
              </a:rPr>
              <a:t>Reporting &amp; Dashboard templates</a:t>
            </a:r>
          </a:p>
          <a:p>
            <a:pPr lvl="1"/>
            <a:r>
              <a:rPr lang="en-US">
                <a:latin typeface="Arial" charset="0"/>
                <a:ea typeface="MS PGothic" charset="0"/>
              </a:rPr>
              <a:t>Integration standards</a:t>
            </a:r>
          </a:p>
          <a:p>
            <a:r>
              <a:rPr lang="en-US">
                <a:latin typeface="Arial" charset="0"/>
                <a:ea typeface="MS PGothic" charset="0"/>
                <a:cs typeface="ＭＳ Ｐゴシック" charset="0"/>
              </a:rPr>
              <a:t>Testing standards</a:t>
            </a:r>
          </a:p>
          <a:p>
            <a:r>
              <a:rPr lang="en-US">
                <a:latin typeface="Arial" charset="0"/>
                <a:ea typeface="MS PGothic" charset="0"/>
                <a:cs typeface="ＭＳ Ｐゴシック" charset="0"/>
              </a:rPr>
              <a:t>Training standards</a:t>
            </a:r>
          </a:p>
          <a:p>
            <a:r>
              <a:rPr lang="en-US">
                <a:latin typeface="Arial" charset="0"/>
                <a:ea typeface="MS PGothic" charset="0"/>
                <a:cs typeface="ＭＳ Ｐゴシック" charset="0"/>
              </a:rPr>
              <a:t>Data Quality standards</a:t>
            </a:r>
          </a:p>
          <a:p>
            <a:r>
              <a:rPr lang="en-US">
                <a:latin typeface="Arial" charset="0"/>
                <a:ea typeface="MS PGothic" charset="0"/>
                <a:cs typeface="ＭＳ Ｐゴシック" charset="0"/>
              </a:rPr>
              <a:t>Release management</a:t>
            </a:r>
          </a:p>
          <a:p>
            <a:r>
              <a:rPr lang="en-US">
                <a:latin typeface="Arial" charset="0"/>
                <a:ea typeface="MS PGothic" charset="0"/>
                <a:cs typeface="ＭＳ Ｐゴシック" charset="0"/>
              </a:rPr>
              <a:t>CoE participation</a:t>
            </a:r>
          </a:p>
        </p:txBody>
      </p:sp>
    </p:spTree>
    <p:extLst>
      <p:ext uri="{BB962C8B-B14F-4D97-AF65-F5344CB8AC3E}">
        <p14:creationId xmlns:p14="http://schemas.microsoft.com/office/powerpoint/2010/main" val="315036634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3" name="Picture 14" descr="salesfor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8813" y="1225550"/>
            <a:ext cx="1143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4" name="Rectangle 2"/>
          <p:cNvSpPr>
            <a:spLocks noGrp="1" noChangeArrowheads="1"/>
          </p:cNvSpPr>
          <p:nvPr>
            <p:ph type="title"/>
          </p:nvPr>
        </p:nvSpPr>
        <p:spPr/>
        <p:txBody>
          <a:bodyPr/>
          <a:lstStyle/>
          <a:p>
            <a:r>
              <a:rPr lang="en-US">
                <a:latin typeface="Arial" charset="0"/>
              </a:rPr>
              <a:t>A Common Standards Approach  </a:t>
            </a:r>
          </a:p>
        </p:txBody>
      </p:sp>
      <p:pic>
        <p:nvPicPr>
          <p:cNvPr id="69635" name="Picture 11" descr="salesfor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1338" y="1708150"/>
            <a:ext cx="15017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6" name="Text Box 12"/>
          <p:cNvSpPr txBox="1">
            <a:spLocks noChangeArrowheads="1"/>
          </p:cNvSpPr>
          <p:nvPr/>
        </p:nvSpPr>
        <p:spPr bwMode="auto">
          <a:xfrm>
            <a:off x="1835150" y="5241925"/>
            <a:ext cx="1754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00"/>
                </a:solidFill>
                <a:latin typeface="Calibri" charset="0"/>
              </a:rPr>
              <a:t>Parent Org and/or</a:t>
            </a:r>
          </a:p>
          <a:p>
            <a:pPr eaLnBrk="1" hangingPunct="1"/>
            <a:r>
              <a:rPr lang="en-US" sz="1600">
                <a:solidFill>
                  <a:srgbClr val="000000"/>
                </a:solidFill>
                <a:latin typeface="Calibri" charset="0"/>
              </a:rPr>
              <a:t>Reporting Org</a:t>
            </a:r>
          </a:p>
        </p:txBody>
      </p:sp>
      <p:sp>
        <p:nvSpPr>
          <p:cNvPr id="117795" name="AutoShape 35"/>
          <p:cNvSpPr>
            <a:spLocks noChangeArrowheads="1"/>
          </p:cNvSpPr>
          <p:nvPr/>
        </p:nvSpPr>
        <p:spPr bwMode="auto">
          <a:xfrm>
            <a:off x="4035425" y="2935288"/>
            <a:ext cx="1143000" cy="914400"/>
          </a:xfrm>
          <a:prstGeom prst="rightArrow">
            <a:avLst>
              <a:gd name="adj1" fmla="val 50000"/>
              <a:gd name="adj2" fmla="val 31250"/>
            </a:avLst>
          </a:prstGeom>
          <a:no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pPr>
              <a:defRPr/>
            </a:pPr>
            <a:endParaRPr lang="en-US" sz="1800">
              <a:solidFill>
                <a:srgbClr val="000000"/>
              </a:solidFill>
              <a:latin typeface="Calibri" pitchFamily="34" charset="0"/>
              <a:ea typeface="ＭＳ Ｐゴシック"/>
            </a:endParaRPr>
          </a:p>
        </p:txBody>
      </p:sp>
      <p:sp>
        <p:nvSpPr>
          <p:cNvPr id="22" name="Can 21"/>
          <p:cNvSpPr/>
          <p:nvPr/>
        </p:nvSpPr>
        <p:spPr>
          <a:xfrm>
            <a:off x="1503363" y="3978275"/>
            <a:ext cx="1871662" cy="1135063"/>
          </a:xfrm>
          <a:prstGeom prst="can">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rgbClr val="000000"/>
                </a:solidFill>
                <a:latin typeface="Calibri" pitchFamily="34" charset="0"/>
              </a:rPr>
              <a:t>HQ / Org 1</a:t>
            </a:r>
          </a:p>
        </p:txBody>
      </p:sp>
      <p:sp>
        <p:nvSpPr>
          <p:cNvPr id="23" name="AutoShape 21"/>
          <p:cNvSpPr>
            <a:spLocks noChangeArrowheads="1"/>
          </p:cNvSpPr>
          <p:nvPr/>
        </p:nvSpPr>
        <p:spPr bwMode="auto">
          <a:xfrm rot="10800000">
            <a:off x="3868545" y="5726450"/>
            <a:ext cx="2133600" cy="750550"/>
          </a:xfrm>
          <a:prstGeom prst="wedgeRectCallout">
            <a:avLst>
              <a:gd name="adj1" fmla="val -45537"/>
              <a:gd name="adj2" fmla="val 100204"/>
            </a:avLst>
          </a:prstGeom>
          <a:solidFill>
            <a:srgbClr val="6BC1EC"/>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10800000"/>
          <a:lstStyle/>
          <a:p>
            <a:pPr algn="ctr">
              <a:defRPr/>
            </a:pPr>
            <a:r>
              <a:rPr lang="en-US" sz="1600" dirty="0">
                <a:solidFill>
                  <a:srgbClr val="000000"/>
                </a:solidFill>
                <a:latin typeface="Calibri" pitchFamily="34" charset="0"/>
                <a:ea typeface="ＭＳ Ｐゴシック"/>
              </a:rPr>
              <a:t>Base Set of Code &amp; Configuration</a:t>
            </a:r>
          </a:p>
        </p:txBody>
      </p:sp>
      <p:sp>
        <p:nvSpPr>
          <p:cNvPr id="69642" name="Text Box 13"/>
          <p:cNvSpPr txBox="1">
            <a:spLocks noChangeArrowheads="1"/>
          </p:cNvSpPr>
          <p:nvPr/>
        </p:nvSpPr>
        <p:spPr bwMode="auto">
          <a:xfrm>
            <a:off x="5738813" y="1503363"/>
            <a:ext cx="928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a:solidFill>
                  <a:srgbClr val="000000"/>
                </a:solidFill>
                <a:latin typeface="Calibri" charset="0"/>
              </a:rPr>
              <a:t>Child Orgs</a:t>
            </a:r>
          </a:p>
        </p:txBody>
      </p:sp>
      <p:sp>
        <p:nvSpPr>
          <p:cNvPr id="26" name="Can 25"/>
          <p:cNvSpPr/>
          <p:nvPr/>
        </p:nvSpPr>
        <p:spPr>
          <a:xfrm>
            <a:off x="5726113" y="1749425"/>
            <a:ext cx="1079500" cy="844550"/>
          </a:xfrm>
          <a:prstGeom prst="can">
            <a:avLst/>
          </a:prstGeom>
          <a:gradFill flip="none" rotWithShape="1">
            <a:gsLst>
              <a:gs pos="50000">
                <a:srgbClr val="FF0000"/>
              </a:gs>
              <a:gs pos="100000">
                <a:srgbClr val="C8E1F7"/>
              </a:gs>
            </a:gsLst>
            <a:path path="rect">
              <a:fillToRect l="100000" t="100000"/>
            </a:path>
            <a:tileRect r="-100000" b="-100000"/>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rgbClr val="000000"/>
                </a:solidFill>
                <a:latin typeface="Calibri" pitchFamily="34" charset="0"/>
              </a:rPr>
              <a:t>BU Org 2</a:t>
            </a:r>
          </a:p>
        </p:txBody>
      </p:sp>
      <p:sp>
        <p:nvSpPr>
          <p:cNvPr id="27" name="Can 26"/>
          <p:cNvSpPr/>
          <p:nvPr/>
        </p:nvSpPr>
        <p:spPr>
          <a:xfrm>
            <a:off x="5726113" y="2728913"/>
            <a:ext cx="1079500" cy="846137"/>
          </a:xfrm>
          <a:prstGeom prst="can">
            <a:avLst/>
          </a:prstGeom>
          <a:gradFill flip="none" rotWithShape="1">
            <a:gsLst>
              <a:gs pos="19000">
                <a:srgbClr val="00FF00"/>
              </a:gs>
              <a:gs pos="100000">
                <a:srgbClr val="C8E1F7"/>
              </a:gs>
            </a:gsLst>
            <a:path path="rect">
              <a:fillToRect l="100000" t="100000"/>
            </a:path>
            <a:tileRect r="-100000" b="-100000"/>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rgbClr val="000000"/>
                </a:solidFill>
                <a:latin typeface="Calibri" pitchFamily="34" charset="0"/>
              </a:rPr>
              <a:t>BU Org 3</a:t>
            </a:r>
          </a:p>
        </p:txBody>
      </p:sp>
      <p:sp>
        <p:nvSpPr>
          <p:cNvPr id="28" name="Can 27"/>
          <p:cNvSpPr/>
          <p:nvPr/>
        </p:nvSpPr>
        <p:spPr>
          <a:xfrm>
            <a:off x="5745163" y="3676650"/>
            <a:ext cx="1079500" cy="846138"/>
          </a:xfrm>
          <a:prstGeom prst="can">
            <a:avLst/>
          </a:prstGeom>
          <a:gradFill>
            <a:gsLst>
              <a:gs pos="19000">
                <a:srgbClr val="0000FF"/>
              </a:gs>
              <a:gs pos="100000">
                <a:srgbClr val="C8E1F7"/>
              </a:gs>
            </a:gsLst>
            <a:path path="rect">
              <a:fillToRect l="100000" t="100000"/>
            </a:path>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rgbClr val="000000"/>
                </a:solidFill>
                <a:latin typeface="Calibri" pitchFamily="34" charset="0"/>
              </a:rPr>
              <a:t>BU Org 4</a:t>
            </a:r>
          </a:p>
        </p:txBody>
      </p:sp>
      <p:sp>
        <p:nvSpPr>
          <p:cNvPr id="29" name="Can 28"/>
          <p:cNvSpPr/>
          <p:nvPr/>
        </p:nvSpPr>
        <p:spPr>
          <a:xfrm>
            <a:off x="5751513" y="4668838"/>
            <a:ext cx="1079500" cy="846137"/>
          </a:xfrm>
          <a:prstGeom prst="can">
            <a:avLst/>
          </a:prstGeom>
          <a:gradFill>
            <a:gsLst>
              <a:gs pos="19000">
                <a:srgbClr val="FFFF00"/>
              </a:gs>
              <a:gs pos="100000">
                <a:srgbClr val="C8E1F7"/>
              </a:gs>
            </a:gsLst>
            <a:path path="rect">
              <a:fillToRect l="100000" t="100000"/>
            </a:path>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rgbClr val="000000"/>
                </a:solidFill>
                <a:latin typeface="Calibri" pitchFamily="34" charset="0"/>
              </a:rPr>
              <a:t>Other</a:t>
            </a:r>
          </a:p>
        </p:txBody>
      </p:sp>
      <p:cxnSp>
        <p:nvCxnSpPr>
          <p:cNvPr id="30" name="Straight Connector 29"/>
          <p:cNvCxnSpPr>
            <a:stCxn id="26" idx="1"/>
            <a:endCxn id="26" idx="3"/>
          </p:cNvCxnSpPr>
          <p:nvPr/>
        </p:nvCxnSpPr>
        <p:spPr>
          <a:xfrm rot="16200000" flipH="1">
            <a:off x="5843588" y="2171700"/>
            <a:ext cx="8445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27" idx="1"/>
            <a:endCxn id="27" idx="3"/>
          </p:cNvCxnSpPr>
          <p:nvPr/>
        </p:nvCxnSpPr>
        <p:spPr>
          <a:xfrm rot="16200000" flipH="1">
            <a:off x="5842794" y="3151982"/>
            <a:ext cx="84613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28" idx="1"/>
            <a:endCxn id="28" idx="3"/>
          </p:cNvCxnSpPr>
          <p:nvPr/>
        </p:nvCxnSpPr>
        <p:spPr>
          <a:xfrm rot="16200000" flipH="1">
            <a:off x="5861844" y="4099719"/>
            <a:ext cx="84613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29" idx="1"/>
            <a:endCxn id="29" idx="3"/>
          </p:cNvCxnSpPr>
          <p:nvPr/>
        </p:nvCxnSpPr>
        <p:spPr>
          <a:xfrm rot="16200000" flipH="1">
            <a:off x="5868194" y="5091907"/>
            <a:ext cx="84613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4" name="AutoShape 25"/>
          <p:cNvSpPr>
            <a:spLocks noChangeArrowheads="1"/>
          </p:cNvSpPr>
          <p:nvPr/>
        </p:nvSpPr>
        <p:spPr bwMode="auto">
          <a:xfrm rot="10800000">
            <a:off x="6536682" y="5764752"/>
            <a:ext cx="1905000" cy="712248"/>
          </a:xfrm>
          <a:prstGeom prst="wedgeRectCallout">
            <a:avLst>
              <a:gd name="adj1" fmla="val 34746"/>
              <a:gd name="adj2" fmla="val 116454"/>
            </a:avLst>
          </a:prstGeom>
          <a:solidFill>
            <a:schemeClr val="bg1"/>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10800000"/>
          <a:lstStyle/>
          <a:p>
            <a:pPr algn="ctr">
              <a:defRPr/>
            </a:pPr>
            <a:r>
              <a:rPr lang="en-US" sz="1600" dirty="0">
                <a:solidFill>
                  <a:srgbClr val="000000"/>
                </a:solidFill>
                <a:latin typeface="Calibri" pitchFamily="34" charset="0"/>
                <a:ea typeface="ＭＳ Ｐゴシック"/>
              </a:rPr>
              <a:t>Child Org Specific Customizations</a:t>
            </a:r>
          </a:p>
        </p:txBody>
      </p:sp>
      <p:sp>
        <p:nvSpPr>
          <p:cNvPr id="36" name="Flowchart: Multidocument 35"/>
          <p:cNvSpPr/>
          <p:nvPr/>
        </p:nvSpPr>
        <p:spPr>
          <a:xfrm>
            <a:off x="1497013" y="2286000"/>
            <a:ext cx="1908175" cy="1323975"/>
          </a:xfrm>
          <a:prstGeom prst="flowChartMultidocument">
            <a:avLst/>
          </a:prstGeom>
          <a:gradFill>
            <a:gsLst>
              <a:gs pos="0">
                <a:srgbClr val="969696"/>
              </a:gs>
              <a:gs pos="100000">
                <a:srgbClr val="C8E1F7"/>
              </a:gs>
            </a:gsLst>
            <a:lin ang="5040000" scaled="0"/>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err="1"/>
          </a:p>
        </p:txBody>
      </p:sp>
      <p:sp>
        <p:nvSpPr>
          <p:cNvPr id="69655" name="TextBox 36"/>
          <p:cNvSpPr txBox="1">
            <a:spLocks noChangeArrowheads="1"/>
          </p:cNvSpPr>
          <p:nvPr/>
        </p:nvSpPr>
        <p:spPr bwMode="auto">
          <a:xfrm>
            <a:off x="2160588" y="3673475"/>
            <a:ext cx="6143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OR</a:t>
            </a:r>
          </a:p>
        </p:txBody>
      </p:sp>
      <p:sp>
        <p:nvSpPr>
          <p:cNvPr id="69656" name="TextBox 37"/>
          <p:cNvSpPr txBox="1">
            <a:spLocks noChangeArrowheads="1"/>
          </p:cNvSpPr>
          <p:nvPr/>
        </p:nvSpPr>
        <p:spPr bwMode="auto">
          <a:xfrm>
            <a:off x="1482725" y="2601913"/>
            <a:ext cx="195421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Standards documents applied to all Orgs</a:t>
            </a:r>
          </a:p>
        </p:txBody>
      </p:sp>
      <p:sp>
        <p:nvSpPr>
          <p:cNvPr id="69657" name="TextBox 38"/>
          <p:cNvSpPr txBox="1">
            <a:spLocks noChangeArrowheads="1"/>
          </p:cNvSpPr>
          <p:nvPr/>
        </p:nvSpPr>
        <p:spPr bwMode="auto">
          <a:xfrm>
            <a:off x="4130675" y="3941763"/>
            <a:ext cx="1339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Packages</a:t>
            </a:r>
          </a:p>
        </p:txBody>
      </p:sp>
      <p:sp>
        <p:nvSpPr>
          <p:cNvPr id="69658" name="TextBox 39"/>
          <p:cNvSpPr txBox="1">
            <a:spLocks noChangeArrowheads="1"/>
          </p:cNvSpPr>
          <p:nvPr/>
        </p:nvSpPr>
        <p:spPr bwMode="auto">
          <a:xfrm>
            <a:off x="4110038" y="2327275"/>
            <a:ext cx="13398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CoE Governance</a:t>
            </a:r>
          </a:p>
        </p:txBody>
      </p:sp>
      <p:sp>
        <p:nvSpPr>
          <p:cNvPr id="41" name="Left Brace 40"/>
          <p:cNvSpPr/>
          <p:nvPr/>
        </p:nvSpPr>
        <p:spPr>
          <a:xfrm rot="10800000">
            <a:off x="6842125" y="1781175"/>
            <a:ext cx="773113" cy="3673475"/>
          </a:xfrm>
          <a:prstGeom prst="leftBrace">
            <a:avLst/>
          </a:pr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69660" name="TextBox 41"/>
          <p:cNvSpPr txBox="1">
            <a:spLocks noChangeArrowheads="1"/>
          </p:cNvSpPr>
          <p:nvPr/>
        </p:nvSpPr>
        <p:spPr bwMode="auto">
          <a:xfrm>
            <a:off x="7535863" y="3336925"/>
            <a:ext cx="16081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Customizations at the child level</a:t>
            </a:r>
          </a:p>
        </p:txBody>
      </p:sp>
    </p:spTree>
    <p:extLst>
      <p:ext uri="{BB962C8B-B14F-4D97-AF65-F5344CB8AC3E}">
        <p14:creationId xmlns:p14="http://schemas.microsoft.com/office/powerpoint/2010/main" val="31994327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txBox="1">
            <a:spLocks/>
          </p:cNvSpPr>
          <p:nvPr/>
        </p:nvSpPr>
        <p:spPr bwMode="auto">
          <a:xfrm>
            <a:off x="609600" y="2184400"/>
            <a:ext cx="80359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endParaRPr lang="en-US" sz="5400" b="1" dirty="0">
              <a:solidFill>
                <a:srgbClr val="3087D1"/>
              </a:solidFill>
            </a:endParaRPr>
          </a:p>
        </p:txBody>
      </p:sp>
      <p:sp>
        <p:nvSpPr>
          <p:cNvPr id="2" name="Title 1"/>
          <p:cNvSpPr>
            <a:spLocks noGrp="1"/>
          </p:cNvSpPr>
          <p:nvPr>
            <p:ph type="title"/>
          </p:nvPr>
        </p:nvSpPr>
        <p:spPr/>
        <p:txBody>
          <a:bodyPr/>
          <a:lstStyle/>
          <a:p>
            <a:r>
              <a:rPr lang="en-US" dirty="0"/>
              <a:t>Why customers move to a </a:t>
            </a:r>
            <a:r>
              <a:rPr lang="en-US" dirty="0" smtClean="0"/>
              <a:t>Org</a:t>
            </a:r>
            <a:endParaRPr lang="en-US" dirty="0"/>
          </a:p>
        </p:txBody>
      </p:sp>
    </p:spTree>
    <p:extLst>
      <p:ext uri="{BB962C8B-B14F-4D97-AF65-F5344CB8AC3E}">
        <p14:creationId xmlns:p14="http://schemas.microsoft.com/office/powerpoint/2010/main" val="20464409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r>
              <a:rPr lang="en-US">
                <a:latin typeface="Arial" charset="0"/>
                <a:ea typeface="ＭＳ Ｐゴシック" charset="0"/>
                <a:cs typeface="ＭＳ Ｐゴシック" charset="0"/>
              </a:rPr>
              <a:t>Why Customers Move to a Single Org</a:t>
            </a:r>
          </a:p>
        </p:txBody>
      </p:sp>
      <p:sp>
        <p:nvSpPr>
          <p:cNvPr id="72706" name="Rectangle 3"/>
          <p:cNvSpPr>
            <a:spLocks noGrp="1" noChangeArrowheads="1"/>
          </p:cNvSpPr>
          <p:nvPr>
            <p:ph type="body" idx="1"/>
          </p:nvPr>
        </p:nvSpPr>
        <p:spPr/>
        <p:txBody>
          <a:bodyPr/>
          <a:lstStyle/>
          <a:p>
            <a:pPr>
              <a:lnSpc>
                <a:spcPct val="80000"/>
              </a:lnSpc>
            </a:pPr>
            <a:r>
              <a:rPr lang="en-US" sz="1800">
                <a:latin typeface="Arial" charset="0"/>
                <a:ea typeface="ＭＳ Ｐゴシック" charset="0"/>
                <a:cs typeface="ＭＳ Ｐゴシック" charset="0"/>
              </a:rPr>
              <a:t>Greater Management Visibility</a:t>
            </a:r>
          </a:p>
          <a:p>
            <a:pPr lvl="1">
              <a:lnSpc>
                <a:spcPct val="80000"/>
              </a:lnSpc>
            </a:pPr>
            <a:r>
              <a:rPr lang="en-US" sz="1800">
                <a:latin typeface="Arial" charset="0"/>
                <a:ea typeface="ＭＳ Ｐゴシック" charset="0"/>
                <a:cs typeface="ＭＳ Ｐゴシック" charset="0"/>
              </a:rPr>
              <a:t>Roll-Up Reporting</a:t>
            </a:r>
          </a:p>
          <a:p>
            <a:pPr lvl="1">
              <a:lnSpc>
                <a:spcPct val="80000"/>
              </a:lnSpc>
            </a:pPr>
            <a:r>
              <a:rPr lang="en-US" sz="1800">
                <a:latin typeface="Arial" charset="0"/>
                <a:ea typeface="ＭＳ Ｐゴシック" charset="0"/>
                <a:cs typeface="ＭＳ Ｐゴシック" charset="0"/>
              </a:rPr>
              <a:t>Global drill-down into pipeline &amp; activities</a:t>
            </a:r>
          </a:p>
          <a:p>
            <a:pPr>
              <a:lnSpc>
                <a:spcPct val="80000"/>
              </a:lnSpc>
            </a:pPr>
            <a:r>
              <a:rPr lang="en-US" sz="1800">
                <a:latin typeface="Arial" charset="0"/>
                <a:ea typeface="ＭＳ Ｐゴシック" charset="0"/>
                <a:cs typeface="ＭＳ Ｐゴシック" charset="0"/>
              </a:rPr>
              <a:t>Collaboration</a:t>
            </a:r>
          </a:p>
          <a:p>
            <a:pPr lvl="1">
              <a:lnSpc>
                <a:spcPct val="80000"/>
              </a:lnSpc>
            </a:pPr>
            <a:r>
              <a:rPr lang="en-US" sz="1800">
                <a:latin typeface="Arial" charset="0"/>
                <a:ea typeface="ＭＳ Ｐゴシック" charset="0"/>
                <a:cs typeface="ＭＳ Ｐゴシック" charset="0"/>
              </a:rPr>
              <a:t>Know what everyone everywhere is doing</a:t>
            </a:r>
          </a:p>
          <a:p>
            <a:pPr lvl="1">
              <a:lnSpc>
                <a:spcPct val="80000"/>
              </a:lnSpc>
            </a:pPr>
            <a:r>
              <a:rPr lang="en-US" sz="1800">
                <a:latin typeface="Arial" charset="0"/>
                <a:ea typeface="ＭＳ Ｐゴシック" charset="0"/>
                <a:cs typeface="ＭＳ Ｐゴシック" charset="0"/>
              </a:rPr>
              <a:t>Increase Upsell &amp; Cross-Sell Productivity</a:t>
            </a:r>
          </a:p>
          <a:p>
            <a:pPr lvl="1">
              <a:lnSpc>
                <a:spcPct val="80000"/>
              </a:lnSpc>
            </a:pPr>
            <a:r>
              <a:rPr lang="en-US" sz="1800">
                <a:latin typeface="Arial" charset="0"/>
                <a:ea typeface="ＭＳ Ｐゴシック" charset="0"/>
                <a:cs typeface="ＭＳ Ｐゴシック" charset="0"/>
              </a:rPr>
              <a:t>Avoid duplicate effort &amp; conflicts within accounts</a:t>
            </a:r>
          </a:p>
          <a:p>
            <a:pPr>
              <a:lnSpc>
                <a:spcPct val="80000"/>
              </a:lnSpc>
            </a:pPr>
            <a:r>
              <a:rPr lang="en-US" sz="1800">
                <a:latin typeface="Arial" charset="0"/>
                <a:ea typeface="ＭＳ Ｐゴシック" charset="0"/>
                <a:cs typeface="ＭＳ Ｐゴシック" charset="0"/>
              </a:rPr>
              <a:t>Centralization and Standardization</a:t>
            </a:r>
          </a:p>
          <a:p>
            <a:pPr lvl="1">
              <a:lnSpc>
                <a:spcPct val="80000"/>
              </a:lnSpc>
            </a:pPr>
            <a:r>
              <a:rPr lang="en-US" sz="1800">
                <a:latin typeface="Arial" charset="0"/>
                <a:ea typeface="ＭＳ Ｐゴシック" charset="0"/>
                <a:cs typeface="ＭＳ Ｐゴシック" charset="0"/>
              </a:rPr>
              <a:t>Utilization of Existing Centralized Application Administration &amp; Change Control</a:t>
            </a:r>
          </a:p>
          <a:p>
            <a:pPr lvl="1">
              <a:lnSpc>
                <a:spcPct val="80000"/>
              </a:lnSpc>
            </a:pPr>
            <a:r>
              <a:rPr lang="en-US" sz="1800">
                <a:latin typeface="Arial" charset="0"/>
                <a:ea typeface="ＭＳ Ｐゴシック" charset="0"/>
                <a:cs typeface="ＭＳ Ｐゴシック" charset="0"/>
              </a:rPr>
              <a:t>Integration Infrastructure</a:t>
            </a:r>
          </a:p>
          <a:p>
            <a:pPr lvl="1">
              <a:lnSpc>
                <a:spcPct val="80000"/>
              </a:lnSpc>
            </a:pPr>
            <a:r>
              <a:rPr lang="en-US" sz="1800">
                <a:latin typeface="Arial" charset="0"/>
                <a:ea typeface="ＭＳ Ｐゴシック" charset="0"/>
                <a:cs typeface="ＭＳ Ｐゴシック" charset="0"/>
              </a:rPr>
              <a:t>Managing Data Cleanliness</a:t>
            </a:r>
          </a:p>
          <a:p>
            <a:pPr>
              <a:lnSpc>
                <a:spcPct val="80000"/>
              </a:lnSpc>
            </a:pPr>
            <a:r>
              <a:rPr lang="en-US" sz="1800">
                <a:latin typeface="Arial" charset="0"/>
                <a:ea typeface="ＭＳ Ｐゴシック" charset="0"/>
                <a:cs typeface="ＭＳ Ｐゴシック" charset="0"/>
              </a:rPr>
              <a:t>BU Personalized Configuration Capability</a:t>
            </a:r>
          </a:p>
          <a:p>
            <a:pPr lvl="1">
              <a:lnSpc>
                <a:spcPct val="80000"/>
              </a:lnSpc>
            </a:pPr>
            <a:r>
              <a:rPr lang="en-US" sz="1800">
                <a:latin typeface="Arial" charset="0"/>
                <a:ea typeface="ＭＳ Ｐゴシック" charset="0"/>
                <a:cs typeface="ＭＳ Ｐゴシック" charset="0"/>
              </a:rPr>
              <a:t>Granular security model, multiple profiles, records types, page layouts, sharing groups</a:t>
            </a:r>
          </a:p>
          <a:p>
            <a:pPr lvl="1">
              <a:lnSpc>
                <a:spcPct val="80000"/>
              </a:lnSpc>
            </a:pPr>
            <a:r>
              <a:rPr lang="en-US" sz="1800">
                <a:latin typeface="Arial" charset="0"/>
                <a:ea typeface="ＭＳ Ｐゴシック" charset="0"/>
                <a:cs typeface="ＭＳ Ｐゴシック" charset="0"/>
              </a:rPr>
              <a:t>Translation Workbench</a:t>
            </a:r>
          </a:p>
          <a:p>
            <a:pPr>
              <a:lnSpc>
                <a:spcPct val="80000"/>
              </a:lnSpc>
            </a:pPr>
            <a:endParaRPr lang="en-US" sz="1800">
              <a:latin typeface="Arial" charset="0"/>
              <a:ea typeface="ＭＳ Ｐゴシック" charset="0"/>
              <a:cs typeface="ＭＳ Ｐゴシック" charset="0"/>
            </a:endParaRPr>
          </a:p>
        </p:txBody>
      </p:sp>
    </p:spTree>
    <p:extLst>
      <p:ext uri="{BB962C8B-B14F-4D97-AF65-F5344CB8AC3E}">
        <p14:creationId xmlns:p14="http://schemas.microsoft.com/office/powerpoint/2010/main" val="8868284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r>
              <a:rPr lang="en-US">
                <a:latin typeface="Arial" charset="0"/>
                <a:ea typeface="ＭＳ Ｐゴシック" charset="0"/>
                <a:cs typeface="ＭＳ Ｐゴシック" charset="0"/>
              </a:rPr>
              <a:t>Why Multiple Orgs?</a:t>
            </a:r>
          </a:p>
        </p:txBody>
      </p:sp>
      <p:sp>
        <p:nvSpPr>
          <p:cNvPr id="74754" name="Rectangle 3"/>
          <p:cNvSpPr>
            <a:spLocks noGrp="1" noChangeArrowheads="1"/>
          </p:cNvSpPr>
          <p:nvPr>
            <p:ph type="body" idx="1"/>
          </p:nvPr>
        </p:nvSpPr>
        <p:spPr/>
        <p:txBody>
          <a:bodyPr/>
          <a:lstStyle/>
          <a:p>
            <a:pPr>
              <a:lnSpc>
                <a:spcPct val="90000"/>
              </a:lnSpc>
            </a:pPr>
            <a:r>
              <a:rPr lang="ja-JP" altLang="en-US" sz="2000">
                <a:latin typeface="Arial" charset="0"/>
                <a:ea typeface="ＭＳ Ｐゴシック" charset="0"/>
                <a:cs typeface="ＭＳ Ｐゴシック" charset="0"/>
              </a:rPr>
              <a:t>“</a:t>
            </a:r>
            <a:r>
              <a:rPr lang="en-US" altLang="ja-JP" sz="2000">
                <a:latin typeface="Arial" charset="0"/>
                <a:ea typeface="ＭＳ Ｐゴシック" charset="0"/>
                <a:cs typeface="ＭＳ Ｐゴシック" charset="0"/>
              </a:rPr>
              <a:t>Unlimited</a:t>
            </a:r>
            <a:r>
              <a:rPr lang="ja-JP" altLang="en-US" sz="2000">
                <a:latin typeface="Arial" charset="0"/>
                <a:ea typeface="ＭＳ Ｐゴシック" charset="0"/>
                <a:cs typeface="ＭＳ Ｐゴシック" charset="0"/>
              </a:rPr>
              <a:t>”</a:t>
            </a:r>
            <a:r>
              <a:rPr lang="en-US" altLang="ja-JP" sz="2000">
                <a:latin typeface="Arial" charset="0"/>
                <a:ea typeface="ＭＳ Ｐゴシック" charset="0"/>
                <a:cs typeface="ＭＳ Ｐゴシック" charset="0"/>
              </a:rPr>
              <a:t> Personalization</a:t>
            </a:r>
          </a:p>
          <a:p>
            <a:pPr lvl="1">
              <a:lnSpc>
                <a:spcPct val="90000"/>
              </a:lnSpc>
            </a:pPr>
            <a:r>
              <a:rPr lang="en-US" sz="1800">
                <a:latin typeface="Arial" charset="0"/>
                <a:ea typeface="ＭＳ Ｐゴシック" charset="0"/>
                <a:cs typeface="ＭＳ Ｐゴシック" charset="0"/>
              </a:rPr>
              <a:t>Each region can do what they want with no global constraints (if a template approach is not used!)</a:t>
            </a:r>
          </a:p>
          <a:p>
            <a:pPr lvl="1">
              <a:lnSpc>
                <a:spcPct val="90000"/>
              </a:lnSpc>
            </a:pPr>
            <a:r>
              <a:rPr lang="en-US" sz="1800">
                <a:latin typeface="Arial" charset="0"/>
                <a:ea typeface="ＭＳ Ｐゴシック" charset="0"/>
                <a:cs typeface="ＭＳ Ｐゴシック" charset="0"/>
              </a:rPr>
              <a:t>Lower likelihood of reaching configuration limitations</a:t>
            </a:r>
          </a:p>
          <a:p>
            <a:pPr lvl="1">
              <a:lnSpc>
                <a:spcPct val="90000"/>
              </a:lnSpc>
            </a:pPr>
            <a:endParaRPr lang="en-US" sz="1800">
              <a:latin typeface="Arial" charset="0"/>
              <a:ea typeface="ＭＳ Ｐゴシック" charset="0"/>
              <a:cs typeface="ＭＳ Ｐゴシック" charset="0"/>
            </a:endParaRPr>
          </a:p>
          <a:p>
            <a:pPr>
              <a:lnSpc>
                <a:spcPct val="90000"/>
              </a:lnSpc>
            </a:pPr>
            <a:r>
              <a:rPr lang="en-US" sz="2000">
                <a:latin typeface="Arial" charset="0"/>
                <a:ea typeface="ＭＳ Ｐゴシック" charset="0"/>
                <a:cs typeface="ＭＳ Ｐゴシック" charset="0"/>
              </a:rPr>
              <a:t>Simplified Configuration</a:t>
            </a:r>
          </a:p>
          <a:p>
            <a:pPr lvl="1">
              <a:lnSpc>
                <a:spcPct val="90000"/>
              </a:lnSpc>
            </a:pPr>
            <a:r>
              <a:rPr lang="en-US" sz="1800">
                <a:latin typeface="Arial" charset="0"/>
                <a:ea typeface="ＭＳ Ｐゴシック" charset="0"/>
                <a:cs typeface="ＭＳ Ｐゴシック" charset="0"/>
              </a:rPr>
              <a:t>Minimize org complexity e.g. sharing rules, territory management, record types, etc.</a:t>
            </a:r>
          </a:p>
          <a:p>
            <a:pPr lvl="1">
              <a:lnSpc>
                <a:spcPct val="90000"/>
              </a:lnSpc>
            </a:pPr>
            <a:endParaRPr lang="en-US" sz="1800">
              <a:latin typeface="Arial" charset="0"/>
              <a:ea typeface="ＭＳ Ｐゴシック" charset="0"/>
              <a:cs typeface="ＭＳ Ｐゴシック" charset="0"/>
            </a:endParaRPr>
          </a:p>
          <a:p>
            <a:pPr>
              <a:lnSpc>
                <a:spcPct val="90000"/>
              </a:lnSpc>
            </a:pPr>
            <a:r>
              <a:rPr lang="en-US" sz="2000">
                <a:latin typeface="Arial" charset="0"/>
                <a:ea typeface="ＭＳ Ｐゴシック" charset="0"/>
                <a:cs typeface="ＭＳ Ｐゴシック" charset="0"/>
              </a:rPr>
              <a:t>Localized Change Management</a:t>
            </a:r>
          </a:p>
          <a:p>
            <a:pPr lvl="1">
              <a:lnSpc>
                <a:spcPct val="90000"/>
              </a:lnSpc>
            </a:pPr>
            <a:r>
              <a:rPr lang="en-US" sz="1800">
                <a:latin typeface="Arial" charset="0"/>
                <a:ea typeface="ＭＳ Ｐゴシック" charset="0"/>
                <a:cs typeface="ＭＳ Ｐゴシック" charset="0"/>
              </a:rPr>
              <a:t>Local admin team can be more responsive to local users</a:t>
            </a:r>
          </a:p>
          <a:p>
            <a:pPr lvl="1">
              <a:lnSpc>
                <a:spcPct val="90000"/>
              </a:lnSpc>
            </a:pPr>
            <a:endParaRPr lang="en-US" sz="1800">
              <a:latin typeface="Arial" charset="0"/>
              <a:ea typeface="ＭＳ Ｐゴシック" charset="0"/>
              <a:cs typeface="ＭＳ Ｐゴシック" charset="0"/>
            </a:endParaRPr>
          </a:p>
          <a:p>
            <a:pPr>
              <a:lnSpc>
                <a:spcPct val="90000"/>
              </a:lnSpc>
            </a:pPr>
            <a:r>
              <a:rPr lang="en-US" sz="2000">
                <a:latin typeface="Arial" charset="0"/>
                <a:ea typeface="ＭＳ Ｐゴシック" charset="0"/>
                <a:cs typeface="ＭＳ Ｐゴシック" charset="0"/>
              </a:rPr>
              <a:t>Flexibility</a:t>
            </a:r>
          </a:p>
          <a:p>
            <a:pPr lvl="1">
              <a:lnSpc>
                <a:spcPct val="90000"/>
              </a:lnSpc>
            </a:pPr>
            <a:r>
              <a:rPr lang="en-US" sz="1800">
                <a:latin typeface="Arial" charset="0"/>
                <a:ea typeface="ＭＳ Ｐゴシック" charset="0"/>
                <a:cs typeface="ＭＳ Ｐゴシック" charset="0"/>
              </a:rPr>
              <a:t>Adoption of new features that are all or nothing (ie Territories)</a:t>
            </a:r>
          </a:p>
        </p:txBody>
      </p:sp>
    </p:spTree>
    <p:extLst>
      <p:ext uri="{BB962C8B-B14F-4D97-AF65-F5344CB8AC3E}">
        <p14:creationId xmlns:p14="http://schemas.microsoft.com/office/powerpoint/2010/main" val="122942306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txBox="1">
            <a:spLocks/>
          </p:cNvSpPr>
          <p:nvPr/>
        </p:nvSpPr>
        <p:spPr bwMode="auto">
          <a:xfrm>
            <a:off x="609600" y="2184400"/>
            <a:ext cx="80359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endParaRPr lang="en-US" sz="5400" b="1" dirty="0">
              <a:solidFill>
                <a:schemeClr val="accent1"/>
              </a:solidFill>
            </a:endParaRPr>
          </a:p>
        </p:txBody>
      </p:sp>
      <p:sp>
        <p:nvSpPr>
          <p:cNvPr id="2" name="Title 1"/>
          <p:cNvSpPr>
            <a:spLocks noGrp="1"/>
          </p:cNvSpPr>
          <p:nvPr>
            <p:ph type="title"/>
          </p:nvPr>
        </p:nvSpPr>
        <p:spPr/>
        <p:txBody>
          <a:bodyPr/>
          <a:lstStyle/>
          <a:p>
            <a:r>
              <a:rPr lang="en-US" dirty="0"/>
              <a:t>Proposed Methodology </a:t>
            </a:r>
          </a:p>
        </p:txBody>
      </p:sp>
    </p:spTree>
    <p:extLst>
      <p:ext uri="{BB962C8B-B14F-4D97-AF65-F5344CB8AC3E}">
        <p14:creationId xmlns:p14="http://schemas.microsoft.com/office/powerpoint/2010/main" val="38535401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AutoShape 2"/>
          <p:cNvSpPr>
            <a:spLocks noChangeArrowheads="1"/>
          </p:cNvSpPr>
          <p:nvPr/>
        </p:nvSpPr>
        <p:spPr bwMode="auto">
          <a:xfrm>
            <a:off x="7642225" y="1835150"/>
            <a:ext cx="1284288" cy="4191000"/>
          </a:xfrm>
          <a:prstGeom prst="roundRect">
            <a:avLst>
              <a:gd name="adj" fmla="val 16667"/>
            </a:avLst>
          </a:prstGeom>
          <a:solidFill>
            <a:srgbClr val="C0C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pPr algn="ctr"/>
            <a:r>
              <a:rPr lang="en-US" sz="1600"/>
              <a:t>Define </a:t>
            </a:r>
          </a:p>
          <a:p>
            <a:pPr algn="ctr"/>
            <a:r>
              <a:rPr lang="ja-JP" altLang="en-US" sz="1600"/>
              <a:t>“</a:t>
            </a:r>
            <a:r>
              <a:rPr lang="en-US" altLang="ja-JP" sz="1600"/>
              <a:t>On-Boarding</a:t>
            </a:r>
            <a:r>
              <a:rPr lang="ja-JP" altLang="en-US" sz="1600"/>
              <a:t>”</a:t>
            </a:r>
            <a:endParaRPr lang="en-US" altLang="ja-JP" sz="1600"/>
          </a:p>
          <a:p>
            <a:pPr algn="ctr"/>
            <a:r>
              <a:rPr lang="en-US" sz="1600"/>
              <a:t>Template(s)</a:t>
            </a:r>
          </a:p>
          <a:p>
            <a:pPr algn="ctr"/>
            <a:endParaRPr lang="en-US" sz="800"/>
          </a:p>
          <a:p>
            <a:pPr algn="ctr"/>
            <a:r>
              <a:rPr lang="en-US" sz="1200"/>
              <a:t>Organizational,</a:t>
            </a:r>
          </a:p>
          <a:p>
            <a:pPr algn="ctr"/>
            <a:r>
              <a:rPr lang="en-US" sz="1200"/>
              <a:t>Business, </a:t>
            </a:r>
          </a:p>
          <a:p>
            <a:pPr algn="ctr"/>
            <a:r>
              <a:rPr lang="en-US" sz="1200"/>
              <a:t>Technical</a:t>
            </a:r>
          </a:p>
          <a:p>
            <a:pPr algn="ctr"/>
            <a:endParaRPr lang="en-US" sz="1200"/>
          </a:p>
          <a:p>
            <a:pPr algn="ctr"/>
            <a:endParaRPr lang="en-US" sz="1200"/>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sz="1400"/>
          </a:p>
        </p:txBody>
      </p:sp>
      <p:sp>
        <p:nvSpPr>
          <p:cNvPr id="78850" name="AutoShape 3"/>
          <p:cNvSpPr>
            <a:spLocks noChangeArrowheads="1"/>
          </p:cNvSpPr>
          <p:nvPr/>
        </p:nvSpPr>
        <p:spPr bwMode="auto">
          <a:xfrm>
            <a:off x="3683000" y="1828800"/>
            <a:ext cx="1284288" cy="4191000"/>
          </a:xfrm>
          <a:prstGeom prst="roundRect">
            <a:avLst>
              <a:gd name="adj" fmla="val 16667"/>
            </a:avLst>
          </a:prstGeom>
          <a:solidFill>
            <a:srgbClr val="C0C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pPr algn="ctr"/>
            <a:r>
              <a:rPr lang="en-US" sz="1600"/>
              <a:t>Compare /</a:t>
            </a:r>
          </a:p>
          <a:p>
            <a:pPr algn="ctr"/>
            <a:r>
              <a:rPr lang="en-US" sz="1600"/>
              <a:t> Affinity</a:t>
            </a:r>
            <a:r>
              <a:rPr lang="en-US"/>
              <a:t> </a:t>
            </a:r>
          </a:p>
          <a:p>
            <a:pPr algn="ctr"/>
            <a:endParaRPr lang="en-US" sz="800"/>
          </a:p>
          <a:p>
            <a:pPr algn="ctr"/>
            <a:r>
              <a:rPr lang="en-US" sz="1200"/>
              <a:t>Organizational.</a:t>
            </a:r>
          </a:p>
          <a:p>
            <a:pPr algn="ctr"/>
            <a:r>
              <a:rPr lang="en-US" sz="1200"/>
              <a:t>Business, </a:t>
            </a:r>
          </a:p>
          <a:p>
            <a:pPr algn="ctr"/>
            <a:r>
              <a:rPr lang="en-US" sz="1200"/>
              <a:t>Technical</a:t>
            </a:r>
          </a:p>
          <a:p>
            <a:pPr algn="ctr"/>
            <a:endParaRPr lang="en-US" sz="1200"/>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sz="1400"/>
          </a:p>
        </p:txBody>
      </p:sp>
      <p:sp>
        <p:nvSpPr>
          <p:cNvPr id="78851" name="Rectangle 4"/>
          <p:cNvSpPr>
            <a:spLocks noGrp="1" noChangeArrowheads="1"/>
          </p:cNvSpPr>
          <p:nvPr>
            <p:ph type="title"/>
          </p:nvPr>
        </p:nvSpPr>
        <p:spPr/>
        <p:txBody>
          <a:bodyPr/>
          <a:lstStyle/>
          <a:p>
            <a:r>
              <a:rPr lang="en-US">
                <a:latin typeface="Arial" charset="0"/>
                <a:ea typeface="MS PGothic" charset="0"/>
                <a:cs typeface="ＭＳ Ｐゴシック" charset="0"/>
              </a:rPr>
              <a:t>Proposed Methodology </a:t>
            </a:r>
          </a:p>
        </p:txBody>
      </p:sp>
      <p:sp>
        <p:nvSpPr>
          <p:cNvPr id="78852" name="AutoShape 5"/>
          <p:cNvSpPr>
            <a:spLocks noChangeArrowheads="1"/>
          </p:cNvSpPr>
          <p:nvPr/>
        </p:nvSpPr>
        <p:spPr bwMode="auto">
          <a:xfrm>
            <a:off x="546100" y="1836738"/>
            <a:ext cx="1506538" cy="4191000"/>
          </a:xfrm>
          <a:prstGeom prst="roundRect">
            <a:avLst>
              <a:gd name="adj" fmla="val 16667"/>
            </a:avLst>
          </a:prstGeom>
          <a:solidFill>
            <a:srgbClr val="C0C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pPr algn="ctr"/>
            <a:r>
              <a:rPr lang="en-US" sz="1600"/>
              <a:t>Inputs</a:t>
            </a:r>
          </a:p>
          <a:p>
            <a:pPr algn="ctr"/>
            <a:endParaRPr lang="en-US" sz="1600"/>
          </a:p>
          <a:p>
            <a:pPr algn="ctr"/>
            <a:endParaRPr lang="en-US" sz="800"/>
          </a:p>
          <a:p>
            <a:pPr algn="ctr"/>
            <a:r>
              <a:rPr lang="en-US" sz="1200"/>
              <a:t>Organizational,</a:t>
            </a:r>
          </a:p>
          <a:p>
            <a:pPr algn="ctr"/>
            <a:r>
              <a:rPr lang="en-US" sz="1200"/>
              <a:t>Business, </a:t>
            </a:r>
          </a:p>
          <a:p>
            <a:pPr algn="ctr"/>
            <a:r>
              <a:rPr lang="en-US" sz="1200"/>
              <a:t>Technical</a:t>
            </a:r>
          </a:p>
          <a:p>
            <a:pPr algn="ctr"/>
            <a:endParaRPr lang="en-US" sz="1200"/>
          </a:p>
          <a:p>
            <a:pPr algn="ctr"/>
            <a:r>
              <a:rPr lang="en-US" sz="1400"/>
              <a:t> </a:t>
            </a:r>
          </a:p>
          <a:p>
            <a:pPr algn="ctr"/>
            <a:endParaRPr lang="en-US" sz="1400"/>
          </a:p>
          <a:p>
            <a:pPr algn="ctr"/>
            <a:endParaRPr lang="en-US" sz="1400"/>
          </a:p>
          <a:p>
            <a:pPr algn="ctr"/>
            <a:endParaRPr lang="en-US" sz="1400"/>
          </a:p>
          <a:p>
            <a:pPr algn="ctr"/>
            <a:endParaRPr lang="en-US" sz="1400"/>
          </a:p>
          <a:p>
            <a:pPr algn="ctr"/>
            <a:endParaRPr lang="en-US" sz="1400"/>
          </a:p>
          <a:p>
            <a:pPr algn="ctr"/>
            <a:endParaRPr lang="en-US" sz="1400"/>
          </a:p>
          <a:p>
            <a:pPr algn="ctr"/>
            <a:endParaRPr lang="en-US" sz="1400"/>
          </a:p>
          <a:p>
            <a:pPr algn="ctr"/>
            <a:endParaRPr lang="en-US" sz="1400"/>
          </a:p>
          <a:p>
            <a:pPr algn="ctr"/>
            <a:endParaRPr lang="en-US" sz="1400"/>
          </a:p>
          <a:p>
            <a:pPr algn="ctr"/>
            <a:endParaRPr lang="en-US" sz="1400"/>
          </a:p>
        </p:txBody>
      </p:sp>
      <p:sp>
        <p:nvSpPr>
          <p:cNvPr id="413702" name="AutoShape 6"/>
          <p:cNvSpPr>
            <a:spLocks noChangeArrowheads="1"/>
          </p:cNvSpPr>
          <p:nvPr/>
        </p:nvSpPr>
        <p:spPr bwMode="auto">
          <a:xfrm>
            <a:off x="5072063" y="1838325"/>
            <a:ext cx="2460625" cy="4191000"/>
          </a:xfrm>
          <a:prstGeom prst="roundRect">
            <a:avLst>
              <a:gd name="adj" fmla="val 16667"/>
            </a:avLst>
          </a:prstGeom>
          <a:solidFill>
            <a:srgbClr val="C0C0C0">
              <a:alpha val="70000"/>
            </a:srgbClr>
          </a:solidFill>
          <a:ln w="9525">
            <a:noFill/>
            <a:round/>
            <a:headEnd/>
            <a:tailEnd/>
          </a:ln>
          <a:effectLst/>
        </p:spPr>
        <p:txBody>
          <a:bodyPr wrap="none"/>
          <a:lstStyle/>
          <a:p>
            <a:pPr marL="114300" indent="-114300">
              <a:tabLst>
                <a:tab pos="292100" algn="l"/>
              </a:tabLst>
              <a:defRPr/>
            </a:pPr>
            <a:r>
              <a:rPr lang="en-US" sz="1600" dirty="0">
                <a:latin typeface="+mn-lt"/>
              </a:rPr>
              <a:t>Decision Criteria / </a:t>
            </a:r>
          </a:p>
          <a:p>
            <a:pPr marL="114300" indent="-114300">
              <a:tabLst>
                <a:tab pos="292100" algn="l"/>
              </a:tabLst>
              <a:defRPr/>
            </a:pPr>
            <a:r>
              <a:rPr lang="en-US" sz="1600" dirty="0">
                <a:latin typeface="+mn-lt"/>
              </a:rPr>
              <a:t>Determine Orgs</a:t>
            </a:r>
            <a:r>
              <a:rPr lang="en-US" dirty="0">
                <a:latin typeface="+mn-lt"/>
              </a:rPr>
              <a:t> </a:t>
            </a:r>
          </a:p>
          <a:p>
            <a:pPr marL="114300" indent="-114300">
              <a:tabLst>
                <a:tab pos="292100" algn="l"/>
              </a:tabLst>
              <a:defRPr/>
            </a:pPr>
            <a:endParaRPr lang="en-US" sz="800" dirty="0">
              <a:solidFill>
                <a:srgbClr val="000000"/>
              </a:solidFill>
              <a:latin typeface="+mn-lt"/>
            </a:endParaRPr>
          </a:p>
          <a:p>
            <a:pPr marL="114300" indent="-114300">
              <a:tabLst>
                <a:tab pos="292100" algn="l"/>
              </a:tabLst>
              <a:defRPr/>
            </a:pPr>
            <a:r>
              <a:rPr lang="en-US" sz="1050" dirty="0">
                <a:solidFill>
                  <a:srgbClr val="000000"/>
                </a:solidFill>
                <a:latin typeface="+mn-lt"/>
              </a:rPr>
              <a:t>Organizational</a:t>
            </a:r>
          </a:p>
          <a:p>
            <a:pPr marL="114300" indent="-114300">
              <a:tabLst>
                <a:tab pos="292100" algn="l"/>
              </a:tabLst>
              <a:defRPr/>
            </a:pPr>
            <a:r>
              <a:rPr lang="en-US" sz="1050" dirty="0">
                <a:solidFill>
                  <a:srgbClr val="000000"/>
                </a:solidFill>
                <a:latin typeface="+mn-lt"/>
              </a:rPr>
              <a:t>Business</a:t>
            </a:r>
          </a:p>
          <a:p>
            <a:pPr marL="114300" indent="-114300">
              <a:tabLst>
                <a:tab pos="292100" algn="l"/>
              </a:tabLst>
              <a:defRPr/>
            </a:pPr>
            <a:r>
              <a:rPr lang="en-US" sz="1050" dirty="0">
                <a:solidFill>
                  <a:srgbClr val="000000"/>
                </a:solidFill>
                <a:latin typeface="+mn-lt"/>
              </a:rPr>
              <a:t>Technical</a:t>
            </a:r>
          </a:p>
          <a:p>
            <a:pPr marL="114300" indent="-114300">
              <a:tabLst>
                <a:tab pos="292100" algn="l"/>
              </a:tabLst>
              <a:defRPr/>
            </a:pPr>
            <a:endParaRPr lang="en-US" sz="1050" dirty="0">
              <a:solidFill>
                <a:srgbClr val="000000"/>
              </a:solidFill>
              <a:latin typeface="+mn-lt"/>
            </a:endParaRPr>
          </a:p>
          <a:p>
            <a:pPr marL="114300" indent="-114300">
              <a:tabLst>
                <a:tab pos="292100" algn="l"/>
              </a:tabLst>
              <a:defRPr/>
            </a:pPr>
            <a:r>
              <a:rPr lang="en-US" sz="1400" b="1" dirty="0">
                <a:solidFill>
                  <a:srgbClr val="FF0000"/>
                </a:solidFill>
                <a:latin typeface="+mn-lt"/>
              </a:rPr>
              <a:t>Define Knock Out criteria:</a:t>
            </a:r>
          </a:p>
          <a:p>
            <a:pPr marL="285750" indent="-285750">
              <a:buFontTx/>
              <a:buChar char="-"/>
              <a:tabLst>
                <a:tab pos="292100" algn="l"/>
              </a:tabLst>
              <a:defRPr/>
            </a:pPr>
            <a:r>
              <a:rPr lang="en-US" sz="1400" b="1" dirty="0" err="1">
                <a:solidFill>
                  <a:srgbClr val="FF0000"/>
                </a:solidFill>
                <a:latin typeface="+mn-lt"/>
              </a:rPr>
              <a:t>Timezones</a:t>
            </a:r>
            <a:r>
              <a:rPr lang="en-US" sz="1400" b="1" dirty="0">
                <a:solidFill>
                  <a:srgbClr val="FF0000"/>
                </a:solidFill>
                <a:latin typeface="+mn-lt"/>
              </a:rPr>
              <a:t> / Local </a:t>
            </a:r>
          </a:p>
          <a:p>
            <a:pPr>
              <a:tabLst>
                <a:tab pos="292100" algn="l"/>
              </a:tabLst>
              <a:defRPr/>
            </a:pPr>
            <a:r>
              <a:rPr lang="en-US" sz="1400" b="1" dirty="0">
                <a:solidFill>
                  <a:srgbClr val="FF0000"/>
                </a:solidFill>
                <a:latin typeface="+mn-lt"/>
              </a:rPr>
              <a:t>	Support</a:t>
            </a:r>
          </a:p>
          <a:p>
            <a:pPr marL="285750" indent="-285750">
              <a:buFontTx/>
              <a:buChar char="-"/>
              <a:tabLst>
                <a:tab pos="292100" algn="l"/>
              </a:tabLst>
              <a:defRPr/>
            </a:pPr>
            <a:r>
              <a:rPr lang="en-US" sz="1400" b="1" dirty="0">
                <a:solidFill>
                  <a:srgbClr val="FF0000"/>
                </a:solidFill>
                <a:latin typeface="+mn-lt"/>
              </a:rPr>
              <a:t>Legal restrictions</a:t>
            </a:r>
          </a:p>
          <a:p>
            <a:pPr marL="285750" indent="-285750">
              <a:buFontTx/>
              <a:buChar char="-"/>
              <a:tabLst>
                <a:tab pos="292100" algn="l"/>
              </a:tabLst>
              <a:defRPr/>
            </a:pPr>
            <a:r>
              <a:rPr lang="en-US" sz="1400" b="1" dirty="0">
                <a:solidFill>
                  <a:srgbClr val="FF0000"/>
                </a:solidFill>
                <a:latin typeface="+mn-lt"/>
              </a:rPr>
              <a:t>Limits</a:t>
            </a:r>
          </a:p>
          <a:p>
            <a:pPr marL="285750" indent="-285750">
              <a:buFontTx/>
              <a:buChar char="-"/>
              <a:tabLst>
                <a:tab pos="292100" algn="l"/>
              </a:tabLst>
              <a:defRPr/>
            </a:pPr>
            <a:r>
              <a:rPr lang="en-US" sz="1400" b="1" dirty="0">
                <a:solidFill>
                  <a:srgbClr val="FF0000"/>
                </a:solidFill>
                <a:latin typeface="+mn-lt"/>
              </a:rPr>
              <a:t>Resources</a:t>
            </a:r>
          </a:p>
          <a:p>
            <a:pPr>
              <a:tabLst>
                <a:tab pos="292100" algn="l"/>
              </a:tabLst>
              <a:defRPr/>
            </a:pPr>
            <a:r>
              <a:rPr lang="en-US" sz="1400" b="1" dirty="0">
                <a:solidFill>
                  <a:srgbClr val="FF0000"/>
                </a:solidFill>
                <a:latin typeface="+mn-lt"/>
              </a:rPr>
              <a:t>	(independent from </a:t>
            </a:r>
          </a:p>
          <a:p>
            <a:pPr>
              <a:tabLst>
                <a:tab pos="292100" algn="l"/>
              </a:tabLst>
              <a:defRPr/>
            </a:pPr>
            <a:r>
              <a:rPr lang="en-US" sz="1400" b="1" dirty="0">
                <a:solidFill>
                  <a:srgbClr val="FF0000"/>
                </a:solidFill>
                <a:latin typeface="+mn-lt"/>
              </a:rPr>
              <a:t>	Org-decision) </a:t>
            </a:r>
          </a:p>
        </p:txBody>
      </p:sp>
      <p:sp>
        <p:nvSpPr>
          <p:cNvPr id="78854" name="AutoShape 7"/>
          <p:cNvSpPr>
            <a:spLocks noChangeArrowheads="1"/>
          </p:cNvSpPr>
          <p:nvPr/>
        </p:nvSpPr>
        <p:spPr bwMode="auto">
          <a:xfrm>
            <a:off x="2159000" y="1822450"/>
            <a:ext cx="1414463" cy="4191000"/>
          </a:xfrm>
          <a:prstGeom prst="roundRect">
            <a:avLst>
              <a:gd name="adj" fmla="val 16667"/>
            </a:avLst>
          </a:prstGeom>
          <a:solidFill>
            <a:schemeClr val="accent1">
              <a:alpha val="7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pPr algn="ctr"/>
            <a:r>
              <a:rPr lang="en-US" sz="1600"/>
              <a:t>Base Line /</a:t>
            </a:r>
          </a:p>
          <a:p>
            <a:pPr algn="ctr"/>
            <a:r>
              <a:rPr lang="en-US" sz="1600"/>
              <a:t>Score</a:t>
            </a:r>
          </a:p>
          <a:p>
            <a:pPr algn="ctr"/>
            <a:endParaRPr lang="en-US" sz="800"/>
          </a:p>
          <a:p>
            <a:pPr algn="ctr"/>
            <a:r>
              <a:rPr lang="en-US" sz="1200"/>
              <a:t>Organizational,</a:t>
            </a:r>
          </a:p>
          <a:p>
            <a:pPr algn="ctr"/>
            <a:r>
              <a:rPr lang="en-US" sz="1200"/>
              <a:t>Business, </a:t>
            </a:r>
          </a:p>
          <a:p>
            <a:pPr algn="ctr"/>
            <a:r>
              <a:rPr lang="en-US" sz="1200"/>
              <a:t>Technical</a:t>
            </a:r>
          </a:p>
          <a:p>
            <a:pPr algn="ctr"/>
            <a:endParaRPr lang="en-US" sz="1200"/>
          </a:p>
          <a:p>
            <a:pPr algn="ctr"/>
            <a:endParaRPr lang="en-US" sz="1400"/>
          </a:p>
          <a:p>
            <a:pPr algn="ctr"/>
            <a:endParaRPr lang="en-US" sz="1400"/>
          </a:p>
          <a:p>
            <a:pPr algn="ctr"/>
            <a:endParaRPr lang="en-US" sz="1400"/>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p:txBody>
      </p:sp>
      <p:sp>
        <p:nvSpPr>
          <p:cNvPr id="413704" name="Text Box 8"/>
          <p:cNvSpPr txBox="1">
            <a:spLocks noChangeArrowheads="1"/>
          </p:cNvSpPr>
          <p:nvPr/>
        </p:nvSpPr>
        <p:spPr bwMode="auto">
          <a:xfrm>
            <a:off x="728663" y="1019175"/>
            <a:ext cx="1314450" cy="708025"/>
          </a:xfrm>
          <a:prstGeom prst="rect">
            <a:avLst/>
          </a:prstGeom>
          <a:noFill/>
          <a:ln w="9525">
            <a:noFill/>
            <a:miter lim="800000"/>
            <a:headEnd/>
            <a:tailEnd/>
          </a:ln>
          <a:effectLst/>
        </p:spPr>
        <p:txBody>
          <a:bodyPr wrap="none">
            <a:spAutoFit/>
          </a:bodyPr>
          <a:lstStyle/>
          <a:p>
            <a:pPr algn="ctr">
              <a:defRPr/>
            </a:pPr>
            <a:r>
              <a:rPr lang="en-US" sz="2000">
                <a:latin typeface="+mn-lt"/>
              </a:rPr>
              <a:t>Data </a:t>
            </a:r>
          </a:p>
          <a:p>
            <a:pPr algn="ctr">
              <a:defRPr/>
            </a:pPr>
            <a:r>
              <a:rPr lang="en-US" sz="2000">
                <a:latin typeface="+mn-lt"/>
              </a:rPr>
              <a:t>Collection</a:t>
            </a:r>
          </a:p>
        </p:txBody>
      </p:sp>
      <p:sp>
        <p:nvSpPr>
          <p:cNvPr id="413705" name="Text Box 9"/>
          <p:cNvSpPr txBox="1">
            <a:spLocks noChangeArrowheads="1"/>
          </p:cNvSpPr>
          <p:nvPr/>
        </p:nvSpPr>
        <p:spPr bwMode="auto">
          <a:xfrm>
            <a:off x="1992313" y="1027113"/>
            <a:ext cx="1582737" cy="708025"/>
          </a:xfrm>
          <a:prstGeom prst="rect">
            <a:avLst/>
          </a:prstGeom>
          <a:noFill/>
          <a:ln w="9525">
            <a:noFill/>
            <a:miter lim="800000"/>
            <a:headEnd/>
            <a:tailEnd/>
          </a:ln>
          <a:effectLst/>
        </p:spPr>
        <p:txBody>
          <a:bodyPr>
            <a:spAutoFit/>
          </a:bodyPr>
          <a:lstStyle/>
          <a:p>
            <a:pPr algn="ctr">
              <a:defRPr/>
            </a:pPr>
            <a:r>
              <a:rPr lang="en-US" sz="2000" dirty="0">
                <a:latin typeface="+mn-lt"/>
              </a:rPr>
              <a:t>Base Line/ </a:t>
            </a:r>
          </a:p>
          <a:p>
            <a:pPr algn="ctr">
              <a:defRPr/>
            </a:pPr>
            <a:r>
              <a:rPr lang="en-US" sz="2000" dirty="0">
                <a:latin typeface="+mn-lt"/>
              </a:rPr>
              <a:t>Scoring</a:t>
            </a:r>
          </a:p>
        </p:txBody>
      </p:sp>
      <p:sp>
        <p:nvSpPr>
          <p:cNvPr id="413706" name="Text Box 10"/>
          <p:cNvSpPr txBox="1">
            <a:spLocks noChangeArrowheads="1"/>
          </p:cNvSpPr>
          <p:nvPr/>
        </p:nvSpPr>
        <p:spPr bwMode="auto">
          <a:xfrm>
            <a:off x="5126038" y="1027113"/>
            <a:ext cx="2324100" cy="708025"/>
          </a:xfrm>
          <a:prstGeom prst="rect">
            <a:avLst/>
          </a:prstGeom>
          <a:noFill/>
          <a:ln w="9525">
            <a:noFill/>
            <a:miter lim="800000"/>
            <a:headEnd/>
            <a:tailEnd/>
          </a:ln>
          <a:effectLst/>
        </p:spPr>
        <p:txBody>
          <a:bodyPr wrap="none">
            <a:spAutoFit/>
          </a:bodyPr>
          <a:lstStyle/>
          <a:p>
            <a:pPr algn="ctr">
              <a:defRPr/>
            </a:pPr>
            <a:r>
              <a:rPr lang="en-US" sz="2000">
                <a:latin typeface="+mn-lt"/>
              </a:rPr>
              <a:t>Consolidation</a:t>
            </a:r>
          </a:p>
          <a:p>
            <a:pPr algn="ctr">
              <a:defRPr/>
            </a:pPr>
            <a:r>
              <a:rPr lang="en-US" sz="2000">
                <a:latin typeface="+mn-lt"/>
              </a:rPr>
              <a:t>Recommendations</a:t>
            </a:r>
          </a:p>
        </p:txBody>
      </p:sp>
      <p:sp>
        <p:nvSpPr>
          <p:cNvPr id="413707" name="AutoShape 11"/>
          <p:cNvSpPr>
            <a:spLocks noChangeArrowheads="1"/>
          </p:cNvSpPr>
          <p:nvPr/>
        </p:nvSpPr>
        <p:spPr bwMode="auto">
          <a:xfrm>
            <a:off x="1955800" y="1931988"/>
            <a:ext cx="323850" cy="1066800"/>
          </a:xfrm>
          <a:custGeom>
            <a:avLst/>
            <a:gdLst>
              <a:gd name="G0" fmla="+- 10714 0 0"/>
              <a:gd name="G1" fmla="+- 5689 0 0"/>
              <a:gd name="G2" fmla="+- 21600 0 5689"/>
              <a:gd name="G3" fmla="+- 10800 0 5689"/>
              <a:gd name="G4" fmla="+- 21600 0 10714"/>
              <a:gd name="G5" fmla="*/ G4 G3 10800"/>
              <a:gd name="G6" fmla="+- 21600 0 G5"/>
              <a:gd name="T0" fmla="*/ 10714 w 21600"/>
              <a:gd name="T1" fmla="*/ 0 h 21600"/>
              <a:gd name="T2" fmla="*/ 0 w 21600"/>
              <a:gd name="T3" fmla="*/ 10800 h 21600"/>
              <a:gd name="T4" fmla="*/ 10714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0714" y="0"/>
                </a:moveTo>
                <a:lnTo>
                  <a:pt x="10714" y="5689"/>
                </a:lnTo>
                <a:lnTo>
                  <a:pt x="3375" y="5689"/>
                </a:lnTo>
                <a:lnTo>
                  <a:pt x="3375" y="15911"/>
                </a:lnTo>
                <a:lnTo>
                  <a:pt x="10714" y="15911"/>
                </a:lnTo>
                <a:lnTo>
                  <a:pt x="10714" y="21600"/>
                </a:lnTo>
                <a:lnTo>
                  <a:pt x="21600" y="10800"/>
                </a:lnTo>
                <a:close/>
              </a:path>
              <a:path w="21600" h="21600">
                <a:moveTo>
                  <a:pt x="1350" y="5689"/>
                </a:moveTo>
                <a:lnTo>
                  <a:pt x="1350" y="15911"/>
                </a:lnTo>
                <a:lnTo>
                  <a:pt x="2700" y="15911"/>
                </a:lnTo>
                <a:lnTo>
                  <a:pt x="2700" y="5689"/>
                </a:lnTo>
                <a:close/>
              </a:path>
              <a:path w="21600" h="21600">
                <a:moveTo>
                  <a:pt x="0" y="5689"/>
                </a:moveTo>
                <a:lnTo>
                  <a:pt x="0" y="15911"/>
                </a:lnTo>
                <a:lnTo>
                  <a:pt x="675" y="15911"/>
                </a:lnTo>
                <a:lnTo>
                  <a:pt x="675" y="5689"/>
                </a:lnTo>
                <a:close/>
              </a:path>
            </a:pathLst>
          </a:custGeom>
          <a:solidFill>
            <a:srgbClr val="3366FF"/>
          </a:solidFill>
          <a:ln w="9525">
            <a:noFill/>
            <a:miter lim="800000"/>
            <a:headEnd/>
            <a:tailEnd/>
          </a:ln>
          <a:effectLst/>
        </p:spPr>
        <p:txBody>
          <a:bodyPr wrap="none" anchor="ctr"/>
          <a:lstStyle/>
          <a:p>
            <a:pPr>
              <a:defRPr/>
            </a:pPr>
            <a:endParaRPr lang="en-US">
              <a:latin typeface="+mn-lt"/>
            </a:endParaRPr>
          </a:p>
        </p:txBody>
      </p:sp>
      <p:grpSp>
        <p:nvGrpSpPr>
          <p:cNvPr id="78859" name="Group 12"/>
          <p:cNvGrpSpPr>
            <a:grpSpLocks/>
          </p:cNvGrpSpPr>
          <p:nvPr/>
        </p:nvGrpSpPr>
        <p:grpSpPr bwMode="auto">
          <a:xfrm>
            <a:off x="2330450" y="3109913"/>
            <a:ext cx="947738" cy="1346200"/>
            <a:chOff x="1468" y="1927"/>
            <a:chExt cx="597" cy="848"/>
          </a:xfrm>
        </p:grpSpPr>
        <p:grpSp>
          <p:nvGrpSpPr>
            <p:cNvPr id="78872" name="Group 13"/>
            <p:cNvGrpSpPr>
              <a:grpSpLocks/>
            </p:cNvGrpSpPr>
            <p:nvPr/>
          </p:nvGrpSpPr>
          <p:grpSpPr bwMode="auto">
            <a:xfrm>
              <a:off x="1510" y="2094"/>
              <a:ext cx="555" cy="475"/>
              <a:chOff x="1511" y="1535"/>
              <a:chExt cx="1003" cy="950"/>
            </a:xfrm>
          </p:grpSpPr>
          <p:sp>
            <p:nvSpPr>
              <p:cNvPr id="413710" name="Oval 14"/>
              <p:cNvSpPr>
                <a:spLocks noChangeArrowheads="1"/>
              </p:cNvSpPr>
              <p:nvPr/>
            </p:nvSpPr>
            <p:spPr bwMode="auto">
              <a:xfrm>
                <a:off x="1511" y="1881"/>
                <a:ext cx="605" cy="604"/>
              </a:xfrm>
              <a:prstGeom prst="ellipse">
                <a:avLst/>
              </a:prstGeom>
              <a:solidFill>
                <a:srgbClr val="FFFF00">
                  <a:alpha val="30000"/>
                </a:srgbClr>
              </a:solidFill>
              <a:ln w="28575">
                <a:solidFill>
                  <a:srgbClr val="FFCC00"/>
                </a:solidFill>
                <a:round/>
                <a:headEnd/>
                <a:tailEnd/>
              </a:ln>
              <a:effectLst/>
            </p:spPr>
            <p:txBody>
              <a:bodyPr wrap="none" anchor="ctr"/>
              <a:lstStyle/>
              <a:p>
                <a:pPr>
                  <a:defRPr/>
                </a:pPr>
                <a:endParaRPr lang="en-US">
                  <a:latin typeface="+mn-lt"/>
                </a:endParaRPr>
              </a:p>
            </p:txBody>
          </p:sp>
          <p:sp>
            <p:nvSpPr>
              <p:cNvPr id="413711" name="Oval 15"/>
              <p:cNvSpPr>
                <a:spLocks noChangeArrowheads="1"/>
              </p:cNvSpPr>
              <p:nvPr/>
            </p:nvSpPr>
            <p:spPr bwMode="auto">
              <a:xfrm>
                <a:off x="1712" y="1535"/>
                <a:ext cx="604" cy="606"/>
              </a:xfrm>
              <a:prstGeom prst="ellipse">
                <a:avLst/>
              </a:prstGeom>
              <a:solidFill>
                <a:srgbClr val="0000FF">
                  <a:alpha val="30000"/>
                </a:srgbClr>
              </a:solidFill>
              <a:ln w="28575">
                <a:solidFill>
                  <a:srgbClr val="000080"/>
                </a:solidFill>
                <a:round/>
                <a:headEnd/>
                <a:tailEnd/>
              </a:ln>
              <a:effectLst/>
            </p:spPr>
            <p:txBody>
              <a:bodyPr wrap="none" anchor="ctr"/>
              <a:lstStyle/>
              <a:p>
                <a:pPr>
                  <a:defRPr/>
                </a:pPr>
                <a:endParaRPr lang="en-US">
                  <a:latin typeface="+mn-lt"/>
                </a:endParaRPr>
              </a:p>
            </p:txBody>
          </p:sp>
          <p:sp>
            <p:nvSpPr>
              <p:cNvPr id="413712" name="Oval 16"/>
              <p:cNvSpPr>
                <a:spLocks noChangeArrowheads="1"/>
              </p:cNvSpPr>
              <p:nvPr/>
            </p:nvSpPr>
            <p:spPr bwMode="auto">
              <a:xfrm>
                <a:off x="1909" y="1881"/>
                <a:ext cx="605" cy="604"/>
              </a:xfrm>
              <a:prstGeom prst="ellipse">
                <a:avLst/>
              </a:prstGeom>
              <a:solidFill>
                <a:srgbClr val="FF0000">
                  <a:alpha val="30000"/>
                </a:srgbClr>
              </a:solidFill>
              <a:ln w="28575">
                <a:solidFill>
                  <a:srgbClr val="800000"/>
                </a:solidFill>
                <a:round/>
                <a:headEnd/>
                <a:tailEnd/>
              </a:ln>
              <a:effectLst/>
            </p:spPr>
            <p:txBody>
              <a:bodyPr wrap="none" anchor="ctr"/>
              <a:lstStyle/>
              <a:p>
                <a:pPr>
                  <a:defRPr/>
                </a:pPr>
                <a:endParaRPr lang="en-US">
                  <a:latin typeface="+mn-lt"/>
                </a:endParaRPr>
              </a:p>
            </p:txBody>
          </p:sp>
        </p:grpSp>
        <p:sp>
          <p:nvSpPr>
            <p:cNvPr id="413713" name="Text Box 17"/>
            <p:cNvSpPr txBox="1">
              <a:spLocks noChangeArrowheads="1"/>
            </p:cNvSpPr>
            <p:nvPr/>
          </p:nvSpPr>
          <p:spPr bwMode="auto">
            <a:xfrm>
              <a:off x="1468" y="1927"/>
              <a:ext cx="116" cy="165"/>
            </a:xfrm>
            <a:prstGeom prst="rect">
              <a:avLst/>
            </a:prstGeom>
            <a:noFill/>
            <a:ln w="9525">
              <a:noFill/>
              <a:miter lim="800000"/>
              <a:headEnd/>
              <a:tailEnd/>
            </a:ln>
            <a:effectLst/>
          </p:spPr>
          <p:txBody>
            <a:bodyPr wrap="none">
              <a:spAutoFit/>
            </a:bodyPr>
            <a:lstStyle/>
            <a:p>
              <a:pPr>
                <a:defRPr/>
              </a:pPr>
              <a:endParaRPr lang="en-US" sz="1100" dirty="0">
                <a:latin typeface="+mn-lt"/>
              </a:endParaRPr>
            </a:p>
          </p:txBody>
        </p:sp>
        <p:sp>
          <p:nvSpPr>
            <p:cNvPr id="413715" name="Text Box 19"/>
            <p:cNvSpPr txBox="1">
              <a:spLocks noChangeArrowheads="1"/>
            </p:cNvSpPr>
            <p:nvPr/>
          </p:nvSpPr>
          <p:spPr bwMode="auto">
            <a:xfrm>
              <a:off x="1808" y="2610"/>
              <a:ext cx="116" cy="165"/>
            </a:xfrm>
            <a:prstGeom prst="rect">
              <a:avLst/>
            </a:prstGeom>
            <a:noFill/>
            <a:ln w="9525">
              <a:noFill/>
              <a:miter lim="800000"/>
              <a:headEnd/>
              <a:tailEnd/>
            </a:ln>
            <a:effectLst/>
          </p:spPr>
          <p:txBody>
            <a:bodyPr wrap="none">
              <a:spAutoFit/>
            </a:bodyPr>
            <a:lstStyle/>
            <a:p>
              <a:pPr>
                <a:defRPr/>
              </a:pPr>
              <a:endParaRPr lang="en-US" sz="1100" dirty="0">
                <a:latin typeface="+mn-lt"/>
              </a:endParaRPr>
            </a:p>
          </p:txBody>
        </p:sp>
      </p:grpSp>
      <p:sp>
        <p:nvSpPr>
          <p:cNvPr id="413716" name="Text Box 20"/>
          <p:cNvSpPr txBox="1">
            <a:spLocks noChangeArrowheads="1"/>
          </p:cNvSpPr>
          <p:nvPr/>
        </p:nvSpPr>
        <p:spPr bwMode="auto">
          <a:xfrm>
            <a:off x="3632200" y="1020763"/>
            <a:ext cx="1335088" cy="701675"/>
          </a:xfrm>
          <a:prstGeom prst="rect">
            <a:avLst/>
          </a:prstGeom>
          <a:noFill/>
          <a:ln w="9525">
            <a:noFill/>
            <a:miter lim="800000"/>
            <a:headEnd/>
            <a:tailEnd/>
          </a:ln>
          <a:effectLst/>
        </p:spPr>
        <p:txBody>
          <a:bodyPr>
            <a:spAutoFit/>
          </a:bodyPr>
          <a:lstStyle/>
          <a:p>
            <a:pPr algn="ctr">
              <a:defRPr/>
            </a:pPr>
            <a:r>
              <a:rPr lang="en-US" sz="2000" dirty="0">
                <a:latin typeface="+mn-lt"/>
              </a:rPr>
              <a:t>Affinity Matrices</a:t>
            </a:r>
          </a:p>
        </p:txBody>
      </p:sp>
      <p:pic>
        <p:nvPicPr>
          <p:cNvPr id="78861" name="Picture 21" descr="j03008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7300" y="3303588"/>
            <a:ext cx="1074738"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3718" name="Text Box 22"/>
          <p:cNvSpPr txBox="1">
            <a:spLocks noChangeArrowheads="1"/>
          </p:cNvSpPr>
          <p:nvPr/>
        </p:nvSpPr>
        <p:spPr bwMode="auto">
          <a:xfrm>
            <a:off x="7618413" y="1055688"/>
            <a:ext cx="1335087" cy="701675"/>
          </a:xfrm>
          <a:prstGeom prst="rect">
            <a:avLst/>
          </a:prstGeom>
          <a:noFill/>
          <a:ln w="9525">
            <a:noFill/>
            <a:miter lim="800000"/>
            <a:headEnd/>
            <a:tailEnd/>
          </a:ln>
          <a:effectLst/>
        </p:spPr>
        <p:txBody>
          <a:bodyPr>
            <a:spAutoFit/>
          </a:bodyPr>
          <a:lstStyle/>
          <a:p>
            <a:pPr algn="ctr">
              <a:defRPr/>
            </a:pPr>
            <a:r>
              <a:rPr lang="en-US" sz="2000">
                <a:latin typeface="+mn-lt"/>
              </a:rPr>
              <a:t>Template</a:t>
            </a:r>
          </a:p>
          <a:p>
            <a:pPr algn="ctr">
              <a:defRPr/>
            </a:pPr>
            <a:r>
              <a:rPr lang="en-US" sz="2000">
                <a:latin typeface="+mn-lt"/>
              </a:rPr>
              <a:t>Creation</a:t>
            </a:r>
          </a:p>
        </p:txBody>
      </p:sp>
      <p:pic>
        <p:nvPicPr>
          <p:cNvPr id="78863" name="Picture 23" descr="MCj0437095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8900" y="3479800"/>
            <a:ext cx="11557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3720" name="Text Box 24"/>
          <p:cNvSpPr txBox="1">
            <a:spLocks noChangeArrowheads="1"/>
          </p:cNvSpPr>
          <p:nvPr/>
        </p:nvSpPr>
        <p:spPr bwMode="auto">
          <a:xfrm>
            <a:off x="641350" y="4660900"/>
            <a:ext cx="1365250" cy="1062038"/>
          </a:xfrm>
          <a:prstGeom prst="rect">
            <a:avLst/>
          </a:prstGeom>
          <a:noFill/>
          <a:ln w="9525">
            <a:noFill/>
            <a:miter lim="800000"/>
            <a:headEnd/>
            <a:tailEnd/>
          </a:ln>
          <a:effectLst/>
        </p:spPr>
        <p:txBody>
          <a:bodyPr>
            <a:spAutoFit/>
          </a:bodyPr>
          <a:lstStyle/>
          <a:p>
            <a:pPr>
              <a:spcBef>
                <a:spcPct val="50000"/>
              </a:spcBef>
              <a:defRPr/>
            </a:pPr>
            <a:r>
              <a:rPr lang="en-US" sz="900" dirty="0">
                <a:latin typeface="+mn-lt"/>
              </a:rPr>
              <a:t>The first step in the study consisted of understanding the Organizational, business and technical use of SFDC for existing business units.</a:t>
            </a:r>
          </a:p>
        </p:txBody>
      </p:sp>
      <p:sp>
        <p:nvSpPr>
          <p:cNvPr id="413721" name="Text Box 25"/>
          <p:cNvSpPr txBox="1">
            <a:spLocks noChangeArrowheads="1"/>
          </p:cNvSpPr>
          <p:nvPr/>
        </p:nvSpPr>
        <p:spPr bwMode="auto">
          <a:xfrm>
            <a:off x="2246313" y="4667250"/>
            <a:ext cx="1247775" cy="1062038"/>
          </a:xfrm>
          <a:prstGeom prst="rect">
            <a:avLst/>
          </a:prstGeom>
          <a:noFill/>
          <a:ln w="9525">
            <a:noFill/>
            <a:miter lim="800000"/>
            <a:headEnd/>
            <a:tailEnd/>
          </a:ln>
          <a:effectLst/>
        </p:spPr>
        <p:txBody>
          <a:bodyPr>
            <a:spAutoFit/>
          </a:bodyPr>
          <a:lstStyle/>
          <a:p>
            <a:pPr>
              <a:spcBef>
                <a:spcPct val="50000"/>
              </a:spcBef>
              <a:defRPr/>
            </a:pPr>
            <a:r>
              <a:rPr lang="en-US" sz="900" dirty="0">
                <a:latin typeface="+mn-lt"/>
              </a:rPr>
              <a:t>After inputs were gathered, the study focused on creating a profile of the business units both functional and technical</a:t>
            </a:r>
          </a:p>
        </p:txBody>
      </p:sp>
      <p:sp>
        <p:nvSpPr>
          <p:cNvPr id="413722" name="Text Box 26"/>
          <p:cNvSpPr txBox="1">
            <a:spLocks noChangeArrowheads="1"/>
          </p:cNvSpPr>
          <p:nvPr/>
        </p:nvSpPr>
        <p:spPr bwMode="auto">
          <a:xfrm>
            <a:off x="3760788" y="4692650"/>
            <a:ext cx="1155700" cy="922338"/>
          </a:xfrm>
          <a:prstGeom prst="rect">
            <a:avLst/>
          </a:prstGeom>
          <a:noFill/>
          <a:ln w="9525">
            <a:noFill/>
            <a:miter lim="800000"/>
            <a:headEnd/>
            <a:tailEnd/>
          </a:ln>
          <a:effectLst/>
        </p:spPr>
        <p:txBody>
          <a:bodyPr>
            <a:spAutoFit/>
          </a:bodyPr>
          <a:lstStyle/>
          <a:p>
            <a:pPr>
              <a:spcBef>
                <a:spcPct val="50000"/>
              </a:spcBef>
              <a:defRPr/>
            </a:pPr>
            <a:r>
              <a:rPr lang="en-US" sz="900" dirty="0">
                <a:latin typeface="+mn-lt"/>
              </a:rPr>
              <a:t>The study then focused on identifying similarity between each business units</a:t>
            </a:r>
          </a:p>
        </p:txBody>
      </p:sp>
      <p:sp>
        <p:nvSpPr>
          <p:cNvPr id="413723" name="Text Box 27"/>
          <p:cNvSpPr txBox="1">
            <a:spLocks noChangeArrowheads="1"/>
          </p:cNvSpPr>
          <p:nvPr/>
        </p:nvSpPr>
        <p:spPr bwMode="auto">
          <a:xfrm>
            <a:off x="7678738" y="4857750"/>
            <a:ext cx="1177925" cy="785813"/>
          </a:xfrm>
          <a:prstGeom prst="rect">
            <a:avLst/>
          </a:prstGeom>
          <a:noFill/>
          <a:ln w="9525">
            <a:noFill/>
            <a:miter lim="800000"/>
            <a:headEnd/>
            <a:tailEnd/>
          </a:ln>
          <a:effectLst/>
        </p:spPr>
        <p:txBody>
          <a:bodyPr>
            <a:spAutoFit/>
          </a:bodyPr>
          <a:lstStyle/>
          <a:p>
            <a:pPr>
              <a:spcBef>
                <a:spcPct val="50000"/>
              </a:spcBef>
              <a:defRPr/>
            </a:pPr>
            <a:r>
              <a:rPr lang="en-US" sz="900" dirty="0">
                <a:latin typeface="+mn-lt"/>
              </a:rPr>
              <a:t>The last step involved creating the definition and process around on boarding</a:t>
            </a:r>
          </a:p>
        </p:txBody>
      </p:sp>
      <p:sp>
        <p:nvSpPr>
          <p:cNvPr id="413724" name="AutoShape 28"/>
          <p:cNvSpPr>
            <a:spLocks noChangeArrowheads="1"/>
          </p:cNvSpPr>
          <p:nvPr/>
        </p:nvSpPr>
        <p:spPr bwMode="auto">
          <a:xfrm>
            <a:off x="7378700" y="1931988"/>
            <a:ext cx="323850" cy="1066800"/>
          </a:xfrm>
          <a:custGeom>
            <a:avLst/>
            <a:gdLst>
              <a:gd name="G0" fmla="+- 10714 0 0"/>
              <a:gd name="G1" fmla="+- 5689 0 0"/>
              <a:gd name="G2" fmla="+- 21600 0 5689"/>
              <a:gd name="G3" fmla="+- 10800 0 5689"/>
              <a:gd name="G4" fmla="+- 21600 0 10714"/>
              <a:gd name="G5" fmla="*/ G4 G3 10800"/>
              <a:gd name="G6" fmla="+- 21600 0 G5"/>
              <a:gd name="T0" fmla="*/ 10714 w 21600"/>
              <a:gd name="T1" fmla="*/ 0 h 21600"/>
              <a:gd name="T2" fmla="*/ 0 w 21600"/>
              <a:gd name="T3" fmla="*/ 10800 h 21600"/>
              <a:gd name="T4" fmla="*/ 10714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0714" y="0"/>
                </a:moveTo>
                <a:lnTo>
                  <a:pt x="10714" y="5689"/>
                </a:lnTo>
                <a:lnTo>
                  <a:pt x="3375" y="5689"/>
                </a:lnTo>
                <a:lnTo>
                  <a:pt x="3375" y="15911"/>
                </a:lnTo>
                <a:lnTo>
                  <a:pt x="10714" y="15911"/>
                </a:lnTo>
                <a:lnTo>
                  <a:pt x="10714" y="21600"/>
                </a:lnTo>
                <a:lnTo>
                  <a:pt x="21600" y="10800"/>
                </a:lnTo>
                <a:close/>
              </a:path>
              <a:path w="21600" h="21600">
                <a:moveTo>
                  <a:pt x="1350" y="5689"/>
                </a:moveTo>
                <a:lnTo>
                  <a:pt x="1350" y="15911"/>
                </a:lnTo>
                <a:lnTo>
                  <a:pt x="2700" y="15911"/>
                </a:lnTo>
                <a:lnTo>
                  <a:pt x="2700" y="5689"/>
                </a:lnTo>
                <a:close/>
              </a:path>
              <a:path w="21600" h="21600">
                <a:moveTo>
                  <a:pt x="0" y="5689"/>
                </a:moveTo>
                <a:lnTo>
                  <a:pt x="0" y="15911"/>
                </a:lnTo>
                <a:lnTo>
                  <a:pt x="675" y="15911"/>
                </a:lnTo>
                <a:lnTo>
                  <a:pt x="675" y="5689"/>
                </a:lnTo>
                <a:close/>
              </a:path>
            </a:pathLst>
          </a:custGeom>
          <a:solidFill>
            <a:srgbClr val="3366FF"/>
          </a:solidFill>
          <a:ln w="9525">
            <a:noFill/>
            <a:miter lim="800000"/>
            <a:headEnd/>
            <a:tailEnd/>
          </a:ln>
          <a:effectLst/>
        </p:spPr>
        <p:txBody>
          <a:bodyPr wrap="none" anchor="ctr"/>
          <a:lstStyle/>
          <a:p>
            <a:pPr>
              <a:defRPr/>
            </a:pPr>
            <a:endParaRPr lang="en-US">
              <a:latin typeface="+mn-lt"/>
            </a:endParaRPr>
          </a:p>
        </p:txBody>
      </p:sp>
      <p:sp>
        <p:nvSpPr>
          <p:cNvPr id="413725" name="AutoShape 29"/>
          <p:cNvSpPr>
            <a:spLocks noChangeArrowheads="1"/>
          </p:cNvSpPr>
          <p:nvPr/>
        </p:nvSpPr>
        <p:spPr bwMode="auto">
          <a:xfrm>
            <a:off x="4838700" y="1931988"/>
            <a:ext cx="323850" cy="1066800"/>
          </a:xfrm>
          <a:custGeom>
            <a:avLst/>
            <a:gdLst>
              <a:gd name="G0" fmla="+- 10714 0 0"/>
              <a:gd name="G1" fmla="+- 5689 0 0"/>
              <a:gd name="G2" fmla="+- 21600 0 5689"/>
              <a:gd name="G3" fmla="+- 10800 0 5689"/>
              <a:gd name="G4" fmla="+- 21600 0 10714"/>
              <a:gd name="G5" fmla="*/ G4 G3 10800"/>
              <a:gd name="G6" fmla="+- 21600 0 G5"/>
              <a:gd name="T0" fmla="*/ 10714 w 21600"/>
              <a:gd name="T1" fmla="*/ 0 h 21600"/>
              <a:gd name="T2" fmla="*/ 0 w 21600"/>
              <a:gd name="T3" fmla="*/ 10800 h 21600"/>
              <a:gd name="T4" fmla="*/ 10714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0714" y="0"/>
                </a:moveTo>
                <a:lnTo>
                  <a:pt x="10714" y="5689"/>
                </a:lnTo>
                <a:lnTo>
                  <a:pt x="3375" y="5689"/>
                </a:lnTo>
                <a:lnTo>
                  <a:pt x="3375" y="15911"/>
                </a:lnTo>
                <a:lnTo>
                  <a:pt x="10714" y="15911"/>
                </a:lnTo>
                <a:lnTo>
                  <a:pt x="10714" y="21600"/>
                </a:lnTo>
                <a:lnTo>
                  <a:pt x="21600" y="10800"/>
                </a:lnTo>
                <a:close/>
              </a:path>
              <a:path w="21600" h="21600">
                <a:moveTo>
                  <a:pt x="1350" y="5689"/>
                </a:moveTo>
                <a:lnTo>
                  <a:pt x="1350" y="15911"/>
                </a:lnTo>
                <a:lnTo>
                  <a:pt x="2700" y="15911"/>
                </a:lnTo>
                <a:lnTo>
                  <a:pt x="2700" y="5689"/>
                </a:lnTo>
                <a:close/>
              </a:path>
              <a:path w="21600" h="21600">
                <a:moveTo>
                  <a:pt x="0" y="5689"/>
                </a:moveTo>
                <a:lnTo>
                  <a:pt x="0" y="15911"/>
                </a:lnTo>
                <a:lnTo>
                  <a:pt x="675" y="15911"/>
                </a:lnTo>
                <a:lnTo>
                  <a:pt x="675" y="5689"/>
                </a:lnTo>
                <a:close/>
              </a:path>
            </a:pathLst>
          </a:custGeom>
          <a:solidFill>
            <a:srgbClr val="3366FF"/>
          </a:solidFill>
          <a:ln w="9525">
            <a:noFill/>
            <a:miter lim="800000"/>
            <a:headEnd/>
            <a:tailEnd/>
          </a:ln>
          <a:effectLst/>
        </p:spPr>
        <p:txBody>
          <a:bodyPr wrap="none" anchor="ctr"/>
          <a:lstStyle/>
          <a:p>
            <a:pPr>
              <a:defRPr/>
            </a:pPr>
            <a:endParaRPr lang="en-US">
              <a:latin typeface="+mn-lt"/>
            </a:endParaRPr>
          </a:p>
        </p:txBody>
      </p:sp>
      <p:sp>
        <p:nvSpPr>
          <p:cNvPr id="413726" name="AutoShape 30"/>
          <p:cNvSpPr>
            <a:spLocks noChangeArrowheads="1"/>
          </p:cNvSpPr>
          <p:nvPr/>
        </p:nvSpPr>
        <p:spPr bwMode="auto">
          <a:xfrm>
            <a:off x="3429000" y="1931988"/>
            <a:ext cx="323850" cy="1066800"/>
          </a:xfrm>
          <a:custGeom>
            <a:avLst/>
            <a:gdLst>
              <a:gd name="G0" fmla="+- 10714 0 0"/>
              <a:gd name="G1" fmla="+- 5689 0 0"/>
              <a:gd name="G2" fmla="+- 21600 0 5689"/>
              <a:gd name="G3" fmla="+- 10800 0 5689"/>
              <a:gd name="G4" fmla="+- 21600 0 10714"/>
              <a:gd name="G5" fmla="*/ G4 G3 10800"/>
              <a:gd name="G6" fmla="+- 21600 0 G5"/>
              <a:gd name="T0" fmla="*/ 10714 w 21600"/>
              <a:gd name="T1" fmla="*/ 0 h 21600"/>
              <a:gd name="T2" fmla="*/ 0 w 21600"/>
              <a:gd name="T3" fmla="*/ 10800 h 21600"/>
              <a:gd name="T4" fmla="*/ 10714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0714" y="0"/>
                </a:moveTo>
                <a:lnTo>
                  <a:pt x="10714" y="5689"/>
                </a:lnTo>
                <a:lnTo>
                  <a:pt x="3375" y="5689"/>
                </a:lnTo>
                <a:lnTo>
                  <a:pt x="3375" y="15911"/>
                </a:lnTo>
                <a:lnTo>
                  <a:pt x="10714" y="15911"/>
                </a:lnTo>
                <a:lnTo>
                  <a:pt x="10714" y="21600"/>
                </a:lnTo>
                <a:lnTo>
                  <a:pt x="21600" y="10800"/>
                </a:lnTo>
                <a:close/>
              </a:path>
              <a:path w="21600" h="21600">
                <a:moveTo>
                  <a:pt x="1350" y="5689"/>
                </a:moveTo>
                <a:lnTo>
                  <a:pt x="1350" y="15911"/>
                </a:lnTo>
                <a:lnTo>
                  <a:pt x="2700" y="15911"/>
                </a:lnTo>
                <a:lnTo>
                  <a:pt x="2700" y="5689"/>
                </a:lnTo>
                <a:close/>
              </a:path>
              <a:path w="21600" h="21600">
                <a:moveTo>
                  <a:pt x="0" y="5689"/>
                </a:moveTo>
                <a:lnTo>
                  <a:pt x="0" y="15911"/>
                </a:lnTo>
                <a:lnTo>
                  <a:pt x="675" y="15911"/>
                </a:lnTo>
                <a:lnTo>
                  <a:pt x="675" y="5689"/>
                </a:lnTo>
                <a:close/>
              </a:path>
            </a:pathLst>
          </a:custGeom>
          <a:solidFill>
            <a:srgbClr val="3366FF"/>
          </a:solidFill>
          <a:ln w="9525">
            <a:noFill/>
            <a:miter lim="800000"/>
            <a:headEnd/>
            <a:tailEnd/>
          </a:ln>
          <a:effectLst/>
        </p:spPr>
        <p:txBody>
          <a:bodyPr wrap="none" anchor="ctr"/>
          <a:lstStyle/>
          <a:p>
            <a:pPr>
              <a:defRPr/>
            </a:pPr>
            <a:endParaRPr lang="en-US">
              <a:latin typeface="+mn-lt"/>
            </a:endParaRPr>
          </a:p>
        </p:txBody>
      </p:sp>
      <p:pic>
        <p:nvPicPr>
          <p:cNvPr id="78871" name="Picture 31" descr="MPj0438678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4725" y="3352800"/>
            <a:ext cx="852488" cy="850900"/>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0353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txBox="1">
            <a:spLocks/>
          </p:cNvSpPr>
          <p:nvPr/>
        </p:nvSpPr>
        <p:spPr bwMode="auto">
          <a:xfrm>
            <a:off x="609600" y="2184400"/>
            <a:ext cx="80359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endParaRPr lang="en-US" sz="5400" b="1" dirty="0">
              <a:solidFill>
                <a:srgbClr val="3087D1"/>
              </a:solidFill>
            </a:endParaRPr>
          </a:p>
        </p:txBody>
      </p:sp>
      <p:sp>
        <p:nvSpPr>
          <p:cNvPr id="2" name="Title 1"/>
          <p:cNvSpPr>
            <a:spLocks noGrp="1"/>
          </p:cNvSpPr>
          <p:nvPr>
            <p:ph type="title"/>
          </p:nvPr>
        </p:nvSpPr>
        <p:spPr/>
        <p:txBody>
          <a:bodyPr/>
          <a:lstStyle/>
          <a:p>
            <a:r>
              <a:rPr lang="en-US" dirty="0"/>
              <a:t>Detailed Discussion </a:t>
            </a:r>
            <a:r>
              <a:rPr lang="en-US" dirty="0" smtClean="0"/>
              <a:t>Points</a:t>
            </a:r>
            <a:endParaRPr lang="en-US" dirty="0"/>
          </a:p>
        </p:txBody>
      </p:sp>
    </p:spTree>
    <p:extLst>
      <p:ext uri="{BB962C8B-B14F-4D97-AF65-F5344CB8AC3E}">
        <p14:creationId xmlns:p14="http://schemas.microsoft.com/office/powerpoint/2010/main" val="327424566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4"/>
          <p:cNvSpPr>
            <a:spLocks noGrp="1" noChangeArrowheads="1"/>
          </p:cNvSpPr>
          <p:nvPr>
            <p:ph type="title"/>
          </p:nvPr>
        </p:nvSpPr>
        <p:spPr/>
        <p:txBody>
          <a:bodyPr/>
          <a:lstStyle/>
          <a:p>
            <a:r>
              <a:rPr lang="en-US">
                <a:latin typeface="Arial" charset="0"/>
                <a:ea typeface="MS PGothic" charset="0"/>
                <a:cs typeface="ＭＳ Ｐゴシック" charset="0"/>
              </a:rPr>
              <a:t>Reporting &amp; Dashboards</a:t>
            </a:r>
          </a:p>
        </p:txBody>
      </p:sp>
      <p:sp>
        <p:nvSpPr>
          <p:cNvPr id="58370" name="Rectangle 5"/>
          <p:cNvSpPr>
            <a:spLocks noGrp="1" noChangeArrowheads="1"/>
          </p:cNvSpPr>
          <p:nvPr>
            <p:ph sz="half" idx="4294967295"/>
          </p:nvPr>
        </p:nvSpPr>
        <p:spPr>
          <a:xfrm>
            <a:off x="304800" y="1162050"/>
            <a:ext cx="4011613" cy="4476750"/>
          </a:xfrm>
          <a:ln w="12700">
            <a:solidFill>
              <a:srgbClr val="000000"/>
            </a:solidFill>
            <a:miter lim="800000"/>
            <a:headEnd/>
            <a:tailEnd/>
          </a:ln>
        </p:spPr>
        <p:txBody>
          <a:bodyPr/>
          <a:lstStyle/>
          <a:p>
            <a:pPr>
              <a:buFont typeface="Wingdings" charset="0"/>
              <a:buNone/>
              <a:defRPr/>
            </a:pPr>
            <a:r>
              <a:rPr lang="en-US" sz="2000" b="1" dirty="0">
                <a:latin typeface="Arial" charset="0"/>
                <a:ea typeface="ＭＳ Ｐゴシック" charset="0"/>
                <a:cs typeface="ＭＳ Ｐゴシック" charset="0"/>
              </a:rPr>
              <a:t>Single Org</a:t>
            </a:r>
          </a:p>
          <a:p>
            <a:pPr>
              <a:defRPr/>
            </a:pPr>
            <a:r>
              <a:rPr lang="en-US" sz="1800" dirty="0">
                <a:latin typeface="Arial" charset="0"/>
                <a:ea typeface="ＭＳ Ｐゴシック" charset="0"/>
                <a:cs typeface="ＭＳ Ｐゴシック" charset="0"/>
              </a:rPr>
              <a:t>Complete </a:t>
            </a:r>
            <a:r>
              <a:rPr lang="en-US" sz="1800" dirty="0" smtClean="0">
                <a:latin typeface="Arial" charset="0"/>
                <a:ea typeface="ＭＳ Ｐゴシック" charset="0"/>
                <a:cs typeface="ＭＳ Ｐゴシック" charset="0"/>
              </a:rPr>
              <a:t>roll</a:t>
            </a:r>
            <a:r>
              <a:rPr lang="en-US" sz="1800" dirty="0">
                <a:latin typeface="Arial" charset="0"/>
                <a:ea typeface="ＭＳ Ｐゴシック" charset="0"/>
                <a:cs typeface="ＭＳ Ｐゴシック" charset="0"/>
              </a:rPr>
              <a:t>-up </a:t>
            </a:r>
            <a:r>
              <a:rPr lang="en-US" sz="1800" dirty="0" smtClean="0">
                <a:latin typeface="Arial" charset="0"/>
                <a:ea typeface="ＭＳ Ｐゴシック" charset="0"/>
                <a:cs typeface="ＭＳ Ｐゴシック" charset="0"/>
              </a:rPr>
              <a:t>reporting available for all countries.</a:t>
            </a:r>
          </a:p>
          <a:p>
            <a:pPr marL="0" indent="0">
              <a:buFont typeface="Wingdings" charset="0"/>
              <a:buNone/>
              <a:defRPr/>
            </a:pPr>
            <a:endParaRPr lang="en-US" sz="1800" dirty="0">
              <a:latin typeface="Arial" charset="0"/>
              <a:ea typeface="ＭＳ Ｐゴシック" charset="0"/>
              <a:cs typeface="ＭＳ Ｐゴシック" charset="0"/>
            </a:endParaRPr>
          </a:p>
        </p:txBody>
      </p:sp>
      <p:sp>
        <p:nvSpPr>
          <p:cNvPr id="81923" name="Rectangle 6"/>
          <p:cNvSpPr>
            <a:spLocks noGrp="1" noChangeArrowheads="1"/>
          </p:cNvSpPr>
          <p:nvPr>
            <p:ph sz="half" idx="4294967295"/>
          </p:nvPr>
        </p:nvSpPr>
        <p:spPr>
          <a:xfrm>
            <a:off x="4826000" y="1162050"/>
            <a:ext cx="4013200" cy="4476750"/>
          </a:xfrm>
          <a:ln w="19050">
            <a:solidFill>
              <a:srgbClr val="000000"/>
            </a:solidFill>
            <a:miter lim="800000"/>
            <a:headEnd/>
            <a:tailEnd/>
          </a:ln>
        </p:spPr>
        <p:txBody>
          <a:bodyPr/>
          <a:lstStyle/>
          <a:p>
            <a:pPr>
              <a:buFont typeface="Wingdings" charset="0"/>
              <a:buNone/>
            </a:pPr>
            <a:r>
              <a:rPr lang="en-US" sz="2000" b="1">
                <a:latin typeface="Arial" charset="0"/>
                <a:ea typeface="ＭＳ Ｐゴシック" charset="0"/>
                <a:cs typeface="ＭＳ Ｐゴシック" charset="0"/>
              </a:rPr>
              <a:t>Multi Org</a:t>
            </a:r>
          </a:p>
          <a:p>
            <a:r>
              <a:rPr lang="en-US" sz="1800">
                <a:latin typeface="Arial" charset="0"/>
                <a:ea typeface="ＭＳ Ｐゴシック" charset="0"/>
                <a:cs typeface="ＭＳ Ｐゴシック" charset="0"/>
              </a:rPr>
              <a:t>Reports would be limited to summarizing data on a single org / country at a time.</a:t>
            </a:r>
          </a:p>
          <a:p>
            <a:r>
              <a:rPr lang="en-US" sz="1800">
                <a:latin typeface="Arial" charset="0"/>
                <a:ea typeface="ＭＳ Ｐゴシック" charset="0"/>
                <a:cs typeface="ＭＳ Ｐゴシック" charset="0"/>
              </a:rPr>
              <a:t>Solution option – Create or use an existing data warehouse that replicated all customer records into a single database providing the complete view of the customer.</a:t>
            </a:r>
          </a:p>
          <a:p>
            <a:endParaRPr lang="en-US" sz="1800">
              <a:latin typeface="Arial" charset="0"/>
              <a:ea typeface="ＭＳ Ｐゴシック" charset="0"/>
              <a:cs typeface="ＭＳ Ｐゴシック" charset="0"/>
            </a:endParaRPr>
          </a:p>
        </p:txBody>
      </p:sp>
      <p:pic>
        <p:nvPicPr>
          <p:cNvPr id="81924" name="Picture 16" descr="\\sfdc\dfs\AM\GS\Training\Education_Content_Development\Templates and Processes and Images\Images\Salesforce\standard\repor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1313" y="76200"/>
            <a:ext cx="106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01882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p:txBody>
          <a:bodyPr/>
          <a:lstStyle/>
          <a:p>
            <a:r>
              <a:rPr lang="en-US">
                <a:latin typeface="Arial" charset="0"/>
                <a:ea typeface="MS PGothic" charset="0"/>
                <a:cs typeface="ＭＳ Ｐゴシック" charset="0"/>
              </a:rPr>
              <a:t>Administration - Visibility</a:t>
            </a:r>
          </a:p>
        </p:txBody>
      </p:sp>
      <p:sp>
        <p:nvSpPr>
          <p:cNvPr id="83970" name="Rectangle 3"/>
          <p:cNvSpPr txBox="1">
            <a:spLocks noChangeArrowheads="1"/>
          </p:cNvSpPr>
          <p:nvPr/>
        </p:nvSpPr>
        <p:spPr bwMode="auto">
          <a:xfrm>
            <a:off x="509588" y="1162050"/>
            <a:ext cx="4011612" cy="44767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39489" tIns="69745" rIns="139489" bIns="69745"/>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nSpc>
                <a:spcPct val="120000"/>
              </a:lnSpc>
              <a:spcBef>
                <a:spcPct val="20000"/>
              </a:spcBef>
              <a:buClr>
                <a:schemeClr val="bg2"/>
              </a:buClr>
              <a:buFont typeface="Wingdings" charset="0"/>
              <a:buNone/>
            </a:pPr>
            <a:r>
              <a:rPr lang="en-US" b="1"/>
              <a:t>Single Org</a:t>
            </a:r>
          </a:p>
          <a:p>
            <a:pPr>
              <a:lnSpc>
                <a:spcPct val="120000"/>
              </a:lnSpc>
              <a:spcBef>
                <a:spcPct val="20000"/>
              </a:spcBef>
              <a:buClr>
                <a:schemeClr val="bg2"/>
              </a:buClr>
              <a:buFont typeface="Wingdings" charset="0"/>
              <a:buChar char="§"/>
            </a:pPr>
            <a:r>
              <a:rPr lang="en-US" sz="2000"/>
              <a:t>Administrators can view customization relating to other groups.</a:t>
            </a:r>
          </a:p>
          <a:p>
            <a:pPr>
              <a:lnSpc>
                <a:spcPct val="120000"/>
              </a:lnSpc>
              <a:spcBef>
                <a:spcPct val="20000"/>
              </a:spcBef>
              <a:buClr>
                <a:schemeClr val="bg2"/>
              </a:buClr>
              <a:buFont typeface="Wingdings" charset="0"/>
              <a:buChar char="§"/>
            </a:pPr>
            <a:r>
              <a:rPr lang="en-US" sz="2000"/>
              <a:t>Potential exists for changing another business</a:t>
            </a:r>
            <a:r>
              <a:rPr lang="ja-JP" altLang="en-US" sz="2000"/>
              <a:t>’</a:t>
            </a:r>
            <a:r>
              <a:rPr lang="en-US" altLang="ja-JP" sz="2000"/>
              <a:t> configuration.</a:t>
            </a:r>
          </a:p>
          <a:p>
            <a:pPr>
              <a:lnSpc>
                <a:spcPct val="120000"/>
              </a:lnSpc>
              <a:spcBef>
                <a:spcPct val="20000"/>
              </a:spcBef>
              <a:buClr>
                <a:schemeClr val="bg2"/>
              </a:buClr>
              <a:buFont typeface="Wingdings" charset="0"/>
              <a:buChar char="§"/>
            </a:pPr>
            <a:endParaRPr lang="en-US" sz="2000"/>
          </a:p>
          <a:p>
            <a:pPr>
              <a:lnSpc>
                <a:spcPct val="120000"/>
              </a:lnSpc>
              <a:spcBef>
                <a:spcPct val="20000"/>
              </a:spcBef>
              <a:buClr>
                <a:schemeClr val="bg2"/>
              </a:buClr>
              <a:buFont typeface="Wingdings" charset="0"/>
              <a:buChar char="§"/>
            </a:pPr>
            <a:endParaRPr lang="en-US" sz="2000"/>
          </a:p>
        </p:txBody>
      </p:sp>
      <p:sp>
        <p:nvSpPr>
          <p:cNvPr id="83971" name="Rectangle 4"/>
          <p:cNvSpPr txBox="1">
            <a:spLocks noChangeArrowheads="1"/>
          </p:cNvSpPr>
          <p:nvPr/>
        </p:nvSpPr>
        <p:spPr bwMode="auto">
          <a:xfrm>
            <a:off x="4673600" y="1162050"/>
            <a:ext cx="4013200" cy="44767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39489" tIns="69745" rIns="139489" bIns="69745"/>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nSpc>
                <a:spcPct val="120000"/>
              </a:lnSpc>
              <a:spcBef>
                <a:spcPct val="20000"/>
              </a:spcBef>
              <a:buClr>
                <a:schemeClr val="bg2"/>
              </a:buClr>
              <a:buFont typeface="Wingdings" charset="0"/>
              <a:buNone/>
            </a:pPr>
            <a:r>
              <a:rPr lang="en-US" b="1"/>
              <a:t>Multi Org</a:t>
            </a:r>
          </a:p>
          <a:p>
            <a:pPr>
              <a:lnSpc>
                <a:spcPct val="120000"/>
              </a:lnSpc>
              <a:spcBef>
                <a:spcPct val="20000"/>
              </a:spcBef>
              <a:buClr>
                <a:schemeClr val="bg2"/>
              </a:buClr>
              <a:buFont typeface="Wingdings" charset="0"/>
              <a:buChar char="§"/>
            </a:pPr>
            <a:r>
              <a:rPr lang="en-US" sz="2000"/>
              <a:t>Administrators can only see customizations relating to their own org</a:t>
            </a:r>
          </a:p>
          <a:p>
            <a:pPr>
              <a:lnSpc>
                <a:spcPct val="120000"/>
              </a:lnSpc>
              <a:spcBef>
                <a:spcPct val="20000"/>
              </a:spcBef>
              <a:buClr>
                <a:schemeClr val="bg2"/>
              </a:buClr>
              <a:buFont typeface="Wingdings" charset="0"/>
              <a:buChar char="§"/>
            </a:pPr>
            <a:r>
              <a:rPr lang="en-US" sz="2000"/>
              <a:t>Scope of changes they can make is tied to their own (country) business.</a:t>
            </a:r>
          </a:p>
          <a:p>
            <a:pPr>
              <a:lnSpc>
                <a:spcPct val="120000"/>
              </a:lnSpc>
              <a:spcBef>
                <a:spcPct val="20000"/>
              </a:spcBef>
              <a:buClr>
                <a:schemeClr val="bg2"/>
              </a:buClr>
              <a:buFont typeface="Wingdings" charset="0"/>
              <a:buChar char="§"/>
            </a:pPr>
            <a:endParaRPr lang="en-US" sz="2000"/>
          </a:p>
        </p:txBody>
      </p:sp>
      <p:pic>
        <p:nvPicPr>
          <p:cNvPr id="83972" name="Picture 63" descr="wrench2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2438" y="152400"/>
            <a:ext cx="757237"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22799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a:latin typeface="Arial" charset="0"/>
                <a:ea typeface="MS PGothic" charset="0"/>
                <a:cs typeface="ＭＳ Ｐゴシック" charset="0"/>
              </a:rPr>
              <a:t>Agenda </a:t>
            </a:r>
          </a:p>
        </p:txBody>
      </p:sp>
      <p:sp>
        <p:nvSpPr>
          <p:cNvPr id="37890" name="Content Placeholder 2"/>
          <p:cNvSpPr>
            <a:spLocks noGrp="1"/>
          </p:cNvSpPr>
          <p:nvPr>
            <p:ph idx="1"/>
          </p:nvPr>
        </p:nvSpPr>
        <p:spPr/>
        <p:txBody>
          <a:bodyPr/>
          <a:lstStyle/>
          <a:p>
            <a:r>
              <a:rPr lang="en-US">
                <a:latin typeface="Arial" charset="0"/>
                <a:ea typeface="MS PGothic" charset="0"/>
                <a:cs typeface="ＭＳ Ｐゴシック" charset="0"/>
              </a:rPr>
              <a:t>Defining an Org Strategy</a:t>
            </a:r>
          </a:p>
          <a:p>
            <a:r>
              <a:rPr lang="en-US">
                <a:latin typeface="Arial" charset="0"/>
                <a:ea typeface="MS PGothic" charset="0"/>
                <a:cs typeface="ＭＳ Ｐゴシック" charset="0"/>
              </a:rPr>
              <a:t>Considerations</a:t>
            </a:r>
          </a:p>
          <a:p>
            <a:r>
              <a:rPr lang="en-US">
                <a:latin typeface="Arial" charset="0"/>
                <a:ea typeface="MS PGothic" charset="0"/>
                <a:cs typeface="ＭＳ Ｐゴシック" charset="0"/>
              </a:rPr>
              <a:t>Two Models</a:t>
            </a:r>
          </a:p>
          <a:p>
            <a:r>
              <a:rPr lang="en-US">
                <a:latin typeface="Arial" charset="0"/>
                <a:ea typeface="MS PGothic" charset="0"/>
                <a:cs typeface="ＭＳ Ｐゴシック" charset="0"/>
              </a:rPr>
              <a:t>Standards, regardless of strategy</a:t>
            </a:r>
          </a:p>
          <a:p>
            <a:r>
              <a:rPr lang="en-US">
                <a:latin typeface="Arial" charset="0"/>
                <a:ea typeface="MS PGothic" charset="0"/>
                <a:cs typeface="ＭＳ Ｐゴシック" charset="0"/>
              </a:rPr>
              <a:t>Why customers move to a Org</a:t>
            </a:r>
          </a:p>
          <a:p>
            <a:r>
              <a:rPr lang="en-US">
                <a:latin typeface="Arial" charset="0"/>
                <a:ea typeface="MS PGothic" charset="0"/>
                <a:cs typeface="ＭＳ Ｐゴシック" charset="0"/>
              </a:rPr>
              <a:t>Proposed Methodology</a:t>
            </a:r>
          </a:p>
          <a:p>
            <a:r>
              <a:rPr lang="en-US">
                <a:latin typeface="Arial" charset="0"/>
                <a:ea typeface="MS PGothic" charset="0"/>
                <a:cs typeface="ＭＳ Ｐゴシック" charset="0"/>
              </a:rPr>
              <a:t>Detailed discussion points</a:t>
            </a:r>
          </a:p>
          <a:p>
            <a:r>
              <a:rPr lang="en-US">
                <a:latin typeface="Arial" charset="0"/>
                <a:ea typeface="MS PGothic" charset="0"/>
                <a:cs typeface="ＭＳ Ｐゴシック" charset="0"/>
              </a:rPr>
              <a:t>Deployment best practices</a:t>
            </a:r>
          </a:p>
          <a:p>
            <a:r>
              <a:rPr lang="en-US">
                <a:latin typeface="Arial" charset="0"/>
                <a:ea typeface="MS PGothic" charset="0"/>
                <a:cs typeface="ＭＳ Ｐゴシック" charset="0"/>
              </a:rPr>
              <a:t>Summary</a:t>
            </a:r>
          </a:p>
        </p:txBody>
      </p:sp>
    </p:spTree>
    <p:extLst>
      <p:ext uri="{BB962C8B-B14F-4D97-AF65-F5344CB8AC3E}">
        <p14:creationId xmlns:p14="http://schemas.microsoft.com/office/powerpoint/2010/main" val="34512494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r>
              <a:rPr lang="en-US">
                <a:latin typeface="Arial" charset="0"/>
                <a:ea typeface="MS PGothic" charset="0"/>
                <a:cs typeface="ＭＳ Ｐゴシック" charset="0"/>
              </a:rPr>
              <a:t>Administration - Impact</a:t>
            </a:r>
          </a:p>
        </p:txBody>
      </p:sp>
      <p:sp>
        <p:nvSpPr>
          <p:cNvPr id="84994" name="Rectangle 3"/>
          <p:cNvSpPr txBox="1">
            <a:spLocks noChangeArrowheads="1"/>
          </p:cNvSpPr>
          <p:nvPr/>
        </p:nvSpPr>
        <p:spPr bwMode="auto">
          <a:xfrm>
            <a:off x="509588" y="2790825"/>
            <a:ext cx="4011612" cy="283686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39489" tIns="69745" rIns="139489" bIns="69745"/>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nSpc>
                <a:spcPct val="120000"/>
              </a:lnSpc>
              <a:spcBef>
                <a:spcPct val="20000"/>
              </a:spcBef>
              <a:buClr>
                <a:schemeClr val="bg2"/>
              </a:buClr>
              <a:buFont typeface="Wingdings" charset="0"/>
              <a:buNone/>
            </a:pPr>
            <a:r>
              <a:rPr lang="en-US" b="1"/>
              <a:t>Single Org</a:t>
            </a:r>
          </a:p>
          <a:p>
            <a:pPr>
              <a:lnSpc>
                <a:spcPct val="120000"/>
              </a:lnSpc>
              <a:spcBef>
                <a:spcPct val="20000"/>
              </a:spcBef>
              <a:buClr>
                <a:schemeClr val="bg2"/>
              </a:buClr>
              <a:buFont typeface="Wingdings" charset="0"/>
              <a:buChar char="§"/>
            </a:pPr>
            <a:r>
              <a:rPr lang="en-US" sz="2000"/>
              <a:t>All businesses would be affected by any changes with an org-wide scope.</a:t>
            </a:r>
          </a:p>
          <a:p>
            <a:pPr>
              <a:lnSpc>
                <a:spcPct val="120000"/>
              </a:lnSpc>
              <a:spcBef>
                <a:spcPct val="20000"/>
              </a:spcBef>
              <a:buClr>
                <a:schemeClr val="bg2"/>
              </a:buClr>
              <a:buFont typeface="Wingdings" charset="0"/>
              <a:buChar char="§"/>
            </a:pPr>
            <a:endParaRPr lang="en-US" sz="2000"/>
          </a:p>
          <a:p>
            <a:pPr>
              <a:lnSpc>
                <a:spcPct val="120000"/>
              </a:lnSpc>
              <a:spcBef>
                <a:spcPct val="20000"/>
              </a:spcBef>
              <a:buClr>
                <a:schemeClr val="bg2"/>
              </a:buClr>
              <a:buFont typeface="Wingdings" charset="0"/>
              <a:buChar char="§"/>
            </a:pPr>
            <a:endParaRPr lang="en-US" sz="2000"/>
          </a:p>
        </p:txBody>
      </p:sp>
      <p:sp>
        <p:nvSpPr>
          <p:cNvPr id="84995" name="Rectangle 4"/>
          <p:cNvSpPr txBox="1">
            <a:spLocks noChangeArrowheads="1"/>
          </p:cNvSpPr>
          <p:nvPr/>
        </p:nvSpPr>
        <p:spPr bwMode="auto">
          <a:xfrm>
            <a:off x="4673600" y="2790825"/>
            <a:ext cx="4013200" cy="28225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39489" tIns="69745" rIns="139489" bIns="69745"/>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nSpc>
                <a:spcPct val="120000"/>
              </a:lnSpc>
              <a:spcBef>
                <a:spcPct val="20000"/>
              </a:spcBef>
              <a:buClr>
                <a:schemeClr val="bg2"/>
              </a:buClr>
              <a:buFont typeface="Wingdings" charset="0"/>
              <a:buNone/>
            </a:pPr>
            <a:r>
              <a:rPr lang="en-US" b="1"/>
              <a:t>Multi Org</a:t>
            </a:r>
          </a:p>
          <a:p>
            <a:pPr>
              <a:lnSpc>
                <a:spcPct val="120000"/>
              </a:lnSpc>
              <a:spcBef>
                <a:spcPct val="20000"/>
              </a:spcBef>
              <a:buClr>
                <a:schemeClr val="bg2"/>
              </a:buClr>
              <a:buFont typeface="Wingdings" charset="0"/>
              <a:buChar char="§"/>
            </a:pPr>
            <a:r>
              <a:rPr lang="en-US" sz="2000"/>
              <a:t>Multiple orgs allows each business flexibility to choose their own org wide settings</a:t>
            </a:r>
          </a:p>
          <a:p>
            <a:pPr>
              <a:lnSpc>
                <a:spcPct val="120000"/>
              </a:lnSpc>
              <a:spcBef>
                <a:spcPct val="20000"/>
              </a:spcBef>
              <a:buClr>
                <a:schemeClr val="bg2"/>
              </a:buClr>
              <a:buFont typeface="Wingdings" charset="0"/>
              <a:buChar char="§"/>
            </a:pPr>
            <a:endParaRPr lang="en-US" sz="1400"/>
          </a:p>
        </p:txBody>
      </p:sp>
      <p:sp>
        <p:nvSpPr>
          <p:cNvPr id="84996" name="Rectangle 6"/>
          <p:cNvSpPr>
            <a:spLocks noChangeArrowheads="1"/>
          </p:cNvSpPr>
          <p:nvPr/>
        </p:nvSpPr>
        <p:spPr bwMode="auto">
          <a:xfrm>
            <a:off x="373063" y="1098550"/>
            <a:ext cx="8347075"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31775" indent="4763" eaLnBrk="0" hangingPunct="0">
              <a:spcBef>
                <a:spcPct val="25000"/>
              </a:spcBef>
            </a:pPr>
            <a:r>
              <a:rPr lang="en-US">
                <a:solidFill>
                  <a:srgbClr val="000000"/>
                </a:solidFill>
              </a:rPr>
              <a:t>Many configuration settings have an org wide impact.    For example: Tab name, Field names, forecast settings, product grouping, territory mgmt, Chatter, etc</a:t>
            </a:r>
            <a:endParaRPr lang="en-US" sz="6600">
              <a:solidFill>
                <a:srgbClr val="000000"/>
              </a:solidFill>
            </a:endParaRPr>
          </a:p>
        </p:txBody>
      </p:sp>
      <p:pic>
        <p:nvPicPr>
          <p:cNvPr id="84997" name="Picture 63" descr="wrench2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1963" y="152400"/>
            <a:ext cx="757237"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563254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p:txBody>
          <a:bodyPr/>
          <a:lstStyle/>
          <a:p>
            <a:r>
              <a:rPr lang="en-US">
                <a:latin typeface="Arial" charset="0"/>
                <a:ea typeface="ＭＳ Ｐゴシック" charset="0"/>
                <a:cs typeface="ＭＳ Ｐゴシック" charset="0"/>
              </a:rPr>
              <a:t>Large Data Volumes</a:t>
            </a:r>
          </a:p>
        </p:txBody>
      </p:sp>
      <p:sp>
        <p:nvSpPr>
          <p:cNvPr id="86018" name="Rectangle 3"/>
          <p:cNvSpPr>
            <a:spLocks noGrp="1" noChangeArrowheads="1"/>
          </p:cNvSpPr>
          <p:nvPr>
            <p:ph type="body" sz="half" idx="4294967295"/>
          </p:nvPr>
        </p:nvSpPr>
        <p:spPr>
          <a:xfrm>
            <a:off x="304800" y="1162050"/>
            <a:ext cx="4011613" cy="4476750"/>
          </a:xfrm>
          <a:ln w="12700">
            <a:solidFill>
              <a:srgbClr val="000000"/>
            </a:solidFill>
            <a:miter lim="800000"/>
            <a:headEnd/>
            <a:tailEnd/>
          </a:ln>
        </p:spPr>
        <p:txBody>
          <a:bodyPr/>
          <a:lstStyle/>
          <a:p>
            <a:pPr>
              <a:buFont typeface="Wingdings" charset="0"/>
              <a:buNone/>
            </a:pPr>
            <a:r>
              <a:rPr lang="en-US" b="1">
                <a:latin typeface="Arial" charset="0"/>
                <a:ea typeface="ＭＳ Ｐゴシック" charset="0"/>
                <a:cs typeface="ＭＳ Ｐゴシック" charset="0"/>
              </a:rPr>
              <a:t>Single Org</a:t>
            </a:r>
          </a:p>
          <a:p>
            <a:r>
              <a:rPr lang="en-US" sz="2000">
                <a:latin typeface="Arial" charset="0"/>
                <a:ea typeface="ＭＳ Ｐゴシック" charset="0"/>
                <a:cs typeface="ＭＳ Ｐゴシック" charset="0"/>
              </a:rPr>
              <a:t>Requires additional data management design considerations including the use of divisions (logical data partitions), data tiers (current/history tables), and performance testing cycles to ensure good application performance.</a:t>
            </a:r>
          </a:p>
          <a:p>
            <a:endParaRPr lang="en-US" sz="2000">
              <a:latin typeface="Arial" charset="0"/>
              <a:ea typeface="ＭＳ Ｐゴシック" charset="0"/>
              <a:cs typeface="ＭＳ Ｐゴシック" charset="0"/>
            </a:endParaRPr>
          </a:p>
        </p:txBody>
      </p:sp>
      <p:sp>
        <p:nvSpPr>
          <p:cNvPr id="86019" name="Rectangle 4"/>
          <p:cNvSpPr>
            <a:spLocks noGrp="1" noChangeArrowheads="1"/>
          </p:cNvSpPr>
          <p:nvPr>
            <p:ph type="body" sz="half" idx="4294967295"/>
          </p:nvPr>
        </p:nvSpPr>
        <p:spPr>
          <a:xfrm>
            <a:off x="4826000" y="1162050"/>
            <a:ext cx="4013200" cy="4476750"/>
          </a:xfrm>
          <a:ln w="19050">
            <a:solidFill>
              <a:srgbClr val="000000"/>
            </a:solidFill>
            <a:miter lim="800000"/>
            <a:headEnd/>
            <a:tailEnd/>
          </a:ln>
        </p:spPr>
        <p:txBody>
          <a:bodyPr/>
          <a:lstStyle/>
          <a:p>
            <a:pPr>
              <a:buFont typeface="Wingdings" charset="0"/>
              <a:buNone/>
            </a:pPr>
            <a:r>
              <a:rPr lang="en-US" b="1">
                <a:latin typeface="Arial" charset="0"/>
                <a:ea typeface="ＭＳ Ｐゴシック" charset="0"/>
                <a:cs typeface="ＭＳ Ｐゴシック" charset="0"/>
              </a:rPr>
              <a:t>Multi Org</a:t>
            </a:r>
          </a:p>
          <a:p>
            <a:r>
              <a:rPr lang="en-US" sz="2000">
                <a:latin typeface="Arial" charset="0"/>
                <a:ea typeface="ＭＳ Ｐゴシック" charset="0"/>
                <a:cs typeface="ＭＳ Ｐゴシック" charset="0"/>
              </a:rPr>
              <a:t>Data is spread out across multiple orgs and additional design considerations are less intensive.</a:t>
            </a:r>
          </a:p>
        </p:txBody>
      </p:sp>
      <p:pic>
        <p:nvPicPr>
          <p:cNvPr id="86020" name="Picture 67" descr="grow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750" y="153988"/>
            <a:ext cx="9334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54804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r>
              <a:rPr lang="en-US">
                <a:latin typeface="Arial" charset="0"/>
                <a:ea typeface="ＭＳ Ｐゴシック" charset="0"/>
                <a:cs typeface="ＭＳ Ｐゴシック" charset="0"/>
              </a:rPr>
              <a:t>Email Relaying</a:t>
            </a:r>
          </a:p>
        </p:txBody>
      </p:sp>
      <p:sp>
        <p:nvSpPr>
          <p:cNvPr id="88066" name="Rectangle 3"/>
          <p:cNvSpPr>
            <a:spLocks noGrp="1" noChangeArrowheads="1"/>
          </p:cNvSpPr>
          <p:nvPr>
            <p:ph type="body" sz="half" idx="4294967295"/>
          </p:nvPr>
        </p:nvSpPr>
        <p:spPr>
          <a:xfrm>
            <a:off x="304800" y="1162050"/>
            <a:ext cx="4011613" cy="4476750"/>
          </a:xfrm>
          <a:ln w="12700">
            <a:solidFill>
              <a:srgbClr val="000000"/>
            </a:solidFill>
            <a:miter lim="800000"/>
            <a:headEnd/>
            <a:tailEnd/>
          </a:ln>
        </p:spPr>
        <p:txBody>
          <a:bodyPr/>
          <a:lstStyle/>
          <a:p>
            <a:pPr>
              <a:buFont typeface="Wingdings" charset="0"/>
              <a:buNone/>
            </a:pPr>
            <a:r>
              <a:rPr lang="en-US" b="1">
                <a:latin typeface="Arial" charset="0"/>
                <a:ea typeface="ＭＳ Ｐゴシック" charset="0"/>
                <a:cs typeface="ＭＳ Ｐゴシック" charset="0"/>
              </a:rPr>
              <a:t>Single Org</a:t>
            </a:r>
          </a:p>
          <a:p>
            <a:r>
              <a:rPr lang="en-US" sz="2000">
                <a:latin typeface="Arial" charset="0"/>
                <a:ea typeface="ＭＳ Ｐゴシック" charset="0"/>
                <a:cs typeface="ＭＳ Ｐゴシック" charset="0"/>
              </a:rPr>
              <a:t>Email Relaying can only be set up for one email server per org. More than one email servers for different countries cannot be set up.</a:t>
            </a:r>
          </a:p>
          <a:p>
            <a:endParaRPr lang="en-US" sz="2000">
              <a:latin typeface="Arial" charset="0"/>
              <a:ea typeface="ＭＳ Ｐゴシック" charset="0"/>
              <a:cs typeface="ＭＳ Ｐゴシック" charset="0"/>
            </a:endParaRPr>
          </a:p>
        </p:txBody>
      </p:sp>
      <p:sp>
        <p:nvSpPr>
          <p:cNvPr id="88067" name="Rectangle 4"/>
          <p:cNvSpPr>
            <a:spLocks noGrp="1" noChangeArrowheads="1"/>
          </p:cNvSpPr>
          <p:nvPr>
            <p:ph type="body" sz="half" idx="4294967295"/>
          </p:nvPr>
        </p:nvSpPr>
        <p:spPr>
          <a:xfrm>
            <a:off x="4826000" y="1162050"/>
            <a:ext cx="4013200" cy="4476750"/>
          </a:xfrm>
          <a:ln w="19050">
            <a:solidFill>
              <a:srgbClr val="000000"/>
            </a:solidFill>
            <a:miter lim="800000"/>
            <a:headEnd/>
            <a:tailEnd/>
          </a:ln>
        </p:spPr>
        <p:txBody>
          <a:bodyPr/>
          <a:lstStyle/>
          <a:p>
            <a:pPr>
              <a:buFont typeface="Wingdings" charset="0"/>
              <a:buNone/>
            </a:pPr>
            <a:r>
              <a:rPr lang="en-US" b="1">
                <a:latin typeface="Arial" charset="0"/>
                <a:ea typeface="ＭＳ Ｐゴシック" charset="0"/>
                <a:cs typeface="ＭＳ Ｐゴシック" charset="0"/>
              </a:rPr>
              <a:t>Multi Org</a:t>
            </a:r>
          </a:p>
          <a:p>
            <a:r>
              <a:rPr lang="en-US" sz="2000">
                <a:latin typeface="Arial" charset="0"/>
                <a:ea typeface="ＭＳ Ｐゴシック" charset="0"/>
                <a:cs typeface="ＭＳ Ｐゴシック" charset="0"/>
              </a:rPr>
              <a:t>Email Relaying can only be set up for one email server per org/country. Each country can use a dedicated email server.</a:t>
            </a:r>
          </a:p>
        </p:txBody>
      </p:sp>
      <p:pic>
        <p:nvPicPr>
          <p:cNvPr id="88068" name="Picture 2" descr="\\sfdc\dfs\AM\GS\Training\Education_Content_Development\Templates and Processes and Images\Images\Salesforce\custom\emai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24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344769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p:txBody>
          <a:bodyPr/>
          <a:lstStyle/>
          <a:p>
            <a:r>
              <a:rPr lang="en-US">
                <a:latin typeface="Arial" charset="0"/>
                <a:ea typeface="ＭＳ Ｐゴシック" charset="0"/>
                <a:cs typeface="ＭＳ Ｐゴシック" charset="0"/>
              </a:rPr>
              <a:t>Single Sign On Settings</a:t>
            </a:r>
          </a:p>
        </p:txBody>
      </p:sp>
      <p:sp>
        <p:nvSpPr>
          <p:cNvPr id="90114" name="Rectangle 3"/>
          <p:cNvSpPr>
            <a:spLocks noGrp="1" noChangeArrowheads="1"/>
          </p:cNvSpPr>
          <p:nvPr>
            <p:ph type="body" sz="half" idx="4294967295"/>
          </p:nvPr>
        </p:nvSpPr>
        <p:spPr>
          <a:xfrm>
            <a:off x="304800" y="1162050"/>
            <a:ext cx="4011613" cy="4476750"/>
          </a:xfrm>
          <a:ln w="12700">
            <a:solidFill>
              <a:srgbClr val="000000"/>
            </a:solidFill>
            <a:miter lim="800000"/>
            <a:headEnd/>
            <a:tailEnd/>
          </a:ln>
        </p:spPr>
        <p:txBody>
          <a:bodyPr/>
          <a:lstStyle/>
          <a:p>
            <a:pPr>
              <a:buFont typeface="Wingdings" charset="0"/>
              <a:buNone/>
            </a:pPr>
            <a:r>
              <a:rPr lang="en-US" b="1">
                <a:latin typeface="Arial" charset="0"/>
                <a:ea typeface="ＭＳ Ｐゴシック" charset="0"/>
                <a:cs typeface="ＭＳ Ｐゴシック" charset="0"/>
              </a:rPr>
              <a:t>Single Org</a:t>
            </a:r>
          </a:p>
          <a:p>
            <a:r>
              <a:rPr lang="en-US" sz="2000">
                <a:latin typeface="Arial" charset="0"/>
                <a:ea typeface="ＭＳ Ｐゴシック" charset="0"/>
                <a:cs typeface="ＭＳ Ｐゴシック" charset="0"/>
              </a:rPr>
              <a:t>Single Sign On configuration only possible per org. SSO configuration per country is not possible.</a:t>
            </a:r>
          </a:p>
          <a:p>
            <a:endParaRPr lang="en-US" sz="2000">
              <a:latin typeface="Arial" charset="0"/>
              <a:ea typeface="ＭＳ Ｐゴシック" charset="0"/>
              <a:cs typeface="ＭＳ Ｐゴシック" charset="0"/>
            </a:endParaRPr>
          </a:p>
        </p:txBody>
      </p:sp>
      <p:sp>
        <p:nvSpPr>
          <p:cNvPr id="90115" name="Rectangle 4"/>
          <p:cNvSpPr>
            <a:spLocks noGrp="1" noChangeArrowheads="1"/>
          </p:cNvSpPr>
          <p:nvPr>
            <p:ph type="body" sz="half" idx="4294967295"/>
          </p:nvPr>
        </p:nvSpPr>
        <p:spPr>
          <a:xfrm>
            <a:off x="4826000" y="1162050"/>
            <a:ext cx="4013200" cy="4476750"/>
          </a:xfrm>
          <a:ln w="19050">
            <a:solidFill>
              <a:srgbClr val="000000"/>
            </a:solidFill>
            <a:miter lim="800000"/>
            <a:headEnd/>
            <a:tailEnd/>
          </a:ln>
        </p:spPr>
        <p:txBody>
          <a:bodyPr/>
          <a:lstStyle/>
          <a:p>
            <a:pPr>
              <a:buFont typeface="Wingdings" charset="0"/>
              <a:buNone/>
            </a:pPr>
            <a:r>
              <a:rPr lang="en-US" b="1">
                <a:latin typeface="Arial" charset="0"/>
                <a:ea typeface="ＭＳ Ｐゴシック" charset="0"/>
                <a:cs typeface="ＭＳ Ｐゴシック" charset="0"/>
              </a:rPr>
              <a:t>Multi Org</a:t>
            </a:r>
          </a:p>
          <a:p>
            <a:r>
              <a:rPr lang="en-US" sz="2000">
                <a:latin typeface="Arial" charset="0"/>
                <a:ea typeface="ＭＳ Ｐゴシック" charset="0"/>
                <a:cs typeface="ＭＳ Ｐゴシック" charset="0"/>
              </a:rPr>
              <a:t>Single Sign On configuration only possible per org. SSO configuration per country is possible.</a:t>
            </a:r>
          </a:p>
          <a:p>
            <a:r>
              <a:rPr lang="en-US" sz="2000">
                <a:latin typeface="Arial" charset="0"/>
                <a:ea typeface="ＭＳ Ｐゴシック" charset="0"/>
                <a:cs typeface="ＭＳ Ｐゴシック" charset="0"/>
              </a:rPr>
              <a:t>Different SSO configurations are harder to maintain on client site.</a:t>
            </a:r>
          </a:p>
        </p:txBody>
      </p:sp>
      <p:pic>
        <p:nvPicPr>
          <p:cNvPr id="90116" name="Picture 49" descr="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6713" y="254000"/>
            <a:ext cx="8572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594826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p:txBody>
          <a:bodyPr/>
          <a:lstStyle/>
          <a:p>
            <a:r>
              <a:rPr lang="en-US">
                <a:latin typeface="Arial" charset="0"/>
                <a:ea typeface="ＭＳ Ｐゴシック" charset="0"/>
                <a:cs typeface="ＭＳ Ｐゴシック" charset="0"/>
              </a:rPr>
              <a:t>Interfaces - Middleware</a:t>
            </a:r>
          </a:p>
        </p:txBody>
      </p:sp>
      <p:sp>
        <p:nvSpPr>
          <p:cNvPr id="92162" name="Rectangle 3"/>
          <p:cNvSpPr>
            <a:spLocks noGrp="1" noChangeArrowheads="1"/>
          </p:cNvSpPr>
          <p:nvPr>
            <p:ph type="body" sz="half" idx="4294967295"/>
          </p:nvPr>
        </p:nvSpPr>
        <p:spPr>
          <a:xfrm>
            <a:off x="304800" y="1162050"/>
            <a:ext cx="4011613" cy="4355394"/>
          </a:xfrm>
          <a:ln w="12700">
            <a:solidFill>
              <a:srgbClr val="000000"/>
            </a:solidFill>
            <a:miter lim="800000"/>
            <a:headEnd/>
            <a:tailEnd/>
          </a:ln>
        </p:spPr>
        <p:txBody>
          <a:bodyPr/>
          <a:lstStyle/>
          <a:p>
            <a:pPr>
              <a:buFont typeface="Wingdings" charset="0"/>
              <a:buNone/>
            </a:pPr>
            <a:r>
              <a:rPr lang="en-US" b="1" dirty="0">
                <a:latin typeface="Arial" charset="0"/>
                <a:ea typeface="ＭＳ Ｐゴシック" charset="0"/>
                <a:cs typeface="ＭＳ Ｐゴシック" charset="0"/>
              </a:rPr>
              <a:t>Single Org</a:t>
            </a:r>
          </a:p>
          <a:p>
            <a:r>
              <a:rPr lang="en-US" sz="2000" dirty="0">
                <a:latin typeface="Arial" charset="0"/>
                <a:ea typeface="ＭＳ Ｐゴシック" charset="0"/>
                <a:cs typeface="ＭＳ Ｐゴシック" charset="0"/>
              </a:rPr>
              <a:t>One middleware is connected to one org (one technical user).</a:t>
            </a:r>
          </a:p>
          <a:p>
            <a:r>
              <a:rPr lang="en-US" sz="2000" dirty="0">
                <a:latin typeface="Arial" charset="0"/>
                <a:ea typeface="ＭＳ Ｐゴシック" charset="0"/>
                <a:cs typeface="ＭＳ Ｐゴシック" charset="0"/>
              </a:rPr>
              <a:t>Interface logic on middleware is easier to maintain for one org. (Routing of messages, Aggregation, Multiplexing, Transformation, Enrichment of data)</a:t>
            </a:r>
          </a:p>
          <a:p>
            <a:endParaRPr lang="en-US" sz="2000" dirty="0">
              <a:latin typeface="Arial" charset="0"/>
              <a:ea typeface="ＭＳ Ｐゴシック" charset="0"/>
              <a:cs typeface="ＭＳ Ｐゴシック" charset="0"/>
            </a:endParaRPr>
          </a:p>
        </p:txBody>
      </p:sp>
      <p:sp>
        <p:nvSpPr>
          <p:cNvPr id="92163" name="Rectangle 4"/>
          <p:cNvSpPr>
            <a:spLocks noGrp="1" noChangeArrowheads="1"/>
          </p:cNvSpPr>
          <p:nvPr>
            <p:ph type="body" sz="half" idx="4294967295"/>
          </p:nvPr>
        </p:nvSpPr>
        <p:spPr>
          <a:xfrm>
            <a:off x="4826000" y="1162050"/>
            <a:ext cx="4013200" cy="4355394"/>
          </a:xfrm>
          <a:ln w="19050">
            <a:solidFill>
              <a:srgbClr val="000000"/>
            </a:solidFill>
            <a:miter lim="800000"/>
            <a:headEnd/>
            <a:tailEnd/>
          </a:ln>
        </p:spPr>
        <p:txBody>
          <a:bodyPr/>
          <a:lstStyle/>
          <a:p>
            <a:pPr>
              <a:buFont typeface="Wingdings" charset="0"/>
              <a:buNone/>
            </a:pPr>
            <a:r>
              <a:rPr lang="en-US" b="1" dirty="0">
                <a:latin typeface="Arial" charset="0"/>
                <a:ea typeface="ＭＳ Ｐゴシック" charset="0"/>
                <a:cs typeface="ＭＳ Ｐゴシック" charset="0"/>
              </a:rPr>
              <a:t>Multi Org</a:t>
            </a:r>
          </a:p>
          <a:p>
            <a:r>
              <a:rPr lang="en-US" sz="2000" dirty="0">
                <a:latin typeface="Arial" charset="0"/>
                <a:ea typeface="ＭＳ Ｐゴシック" charset="0"/>
                <a:cs typeface="ＭＳ Ｐゴシック" charset="0"/>
              </a:rPr>
              <a:t>One middleware is connected to n orgs (n technical user) OR n middleware instances are connected to one org.</a:t>
            </a:r>
          </a:p>
          <a:p>
            <a:r>
              <a:rPr lang="en-US" sz="2000" dirty="0">
                <a:latin typeface="Arial" charset="0"/>
                <a:ea typeface="ＭＳ Ｐゴシック" charset="0"/>
                <a:cs typeface="ＭＳ Ｐゴシック" charset="0"/>
              </a:rPr>
              <a:t>Interface logic on middleware is harder to maintain for different orgs. (Routing of messages, Aggregation, Multiplexing, Transformation, Enrichment of data)</a:t>
            </a:r>
          </a:p>
          <a:p>
            <a:endParaRPr lang="en-US" sz="2000" dirty="0">
              <a:latin typeface="Arial" charset="0"/>
              <a:ea typeface="ＭＳ Ｐゴシック" charset="0"/>
              <a:cs typeface="ＭＳ Ｐゴシック" charset="0"/>
            </a:endParaRPr>
          </a:p>
        </p:txBody>
      </p:sp>
      <p:pic>
        <p:nvPicPr>
          <p:cNvPr id="92164" name="Picture 81" descr="serv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304800"/>
            <a:ext cx="1184275"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5" name="Rectangle 1"/>
          <p:cNvSpPr>
            <a:spLocks noChangeArrowheads="1"/>
          </p:cNvSpPr>
          <p:nvPr/>
        </p:nvSpPr>
        <p:spPr bwMode="auto">
          <a:xfrm>
            <a:off x="319088" y="5641618"/>
            <a:ext cx="85121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31775" indent="4763" eaLnBrk="0" hangingPunct="0">
              <a:spcBef>
                <a:spcPct val="25000"/>
              </a:spcBef>
            </a:pPr>
            <a:r>
              <a:rPr lang="en-US" dirty="0">
                <a:solidFill>
                  <a:srgbClr val="000000"/>
                </a:solidFill>
              </a:rPr>
              <a:t>One SAP PI instance for all countries?</a:t>
            </a:r>
          </a:p>
          <a:p>
            <a:pPr marL="231775" indent="4763" eaLnBrk="0" hangingPunct="0">
              <a:spcBef>
                <a:spcPct val="25000"/>
              </a:spcBef>
            </a:pPr>
            <a:r>
              <a:rPr lang="en-US" dirty="0">
                <a:solidFill>
                  <a:srgbClr val="000000"/>
                </a:solidFill>
              </a:rPr>
              <a:t>How to integrate countries without SAP backend? </a:t>
            </a:r>
            <a:endParaRPr lang="en-US" sz="6600" dirty="0">
              <a:solidFill>
                <a:srgbClr val="000000"/>
              </a:solidFill>
            </a:endParaRPr>
          </a:p>
        </p:txBody>
      </p:sp>
    </p:spTree>
    <p:extLst>
      <p:ext uri="{BB962C8B-B14F-4D97-AF65-F5344CB8AC3E}">
        <p14:creationId xmlns:p14="http://schemas.microsoft.com/office/powerpoint/2010/main" val="13056167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p:txBody>
          <a:bodyPr/>
          <a:lstStyle/>
          <a:p>
            <a:r>
              <a:rPr lang="en-US">
                <a:latin typeface="Arial" charset="0"/>
                <a:ea typeface="ＭＳ Ｐゴシック" charset="0"/>
                <a:cs typeface="ＭＳ Ｐゴシック" charset="0"/>
              </a:rPr>
              <a:t>APEX code considerations</a:t>
            </a:r>
          </a:p>
        </p:txBody>
      </p:sp>
      <p:sp>
        <p:nvSpPr>
          <p:cNvPr id="94210" name="Rectangle 3"/>
          <p:cNvSpPr>
            <a:spLocks noGrp="1" noChangeArrowheads="1"/>
          </p:cNvSpPr>
          <p:nvPr>
            <p:ph type="body" sz="half" idx="4294967295"/>
          </p:nvPr>
        </p:nvSpPr>
        <p:spPr>
          <a:xfrm>
            <a:off x="304800" y="1162050"/>
            <a:ext cx="4011613" cy="4476750"/>
          </a:xfrm>
          <a:ln w="12700">
            <a:solidFill>
              <a:srgbClr val="000000"/>
            </a:solidFill>
            <a:miter lim="800000"/>
            <a:headEnd/>
            <a:tailEnd/>
          </a:ln>
        </p:spPr>
        <p:txBody>
          <a:bodyPr/>
          <a:lstStyle/>
          <a:p>
            <a:pPr>
              <a:buFont typeface="Wingdings" charset="0"/>
              <a:buNone/>
            </a:pPr>
            <a:r>
              <a:rPr lang="en-US" b="1">
                <a:latin typeface="Arial" charset="0"/>
                <a:ea typeface="ＭＳ Ｐゴシック" charset="0"/>
                <a:cs typeface="ＭＳ Ｐゴシック" charset="0"/>
              </a:rPr>
              <a:t>Single Org</a:t>
            </a:r>
          </a:p>
          <a:p>
            <a:pPr>
              <a:buClr>
                <a:srgbClr val="99908C"/>
              </a:buClr>
            </a:pPr>
            <a:r>
              <a:rPr lang="en-US" sz="2000">
                <a:solidFill>
                  <a:srgbClr val="000000"/>
                </a:solidFill>
                <a:latin typeface="Arial" charset="0"/>
                <a:ea typeface="ＭＳ Ｐゴシック" charset="0"/>
                <a:cs typeface="ＭＳ Ｐゴシック" charset="0"/>
              </a:rPr>
              <a:t>APEX code has to cover all requirements from all countries/functional areas.</a:t>
            </a:r>
          </a:p>
          <a:p>
            <a:pPr>
              <a:buClr>
                <a:srgbClr val="99908C"/>
              </a:buClr>
            </a:pPr>
            <a:r>
              <a:rPr lang="en-US" sz="2000">
                <a:solidFill>
                  <a:srgbClr val="000000"/>
                </a:solidFill>
                <a:latin typeface="Arial" charset="0"/>
                <a:ea typeface="ＭＳ Ｐゴシック" charset="0"/>
                <a:cs typeface="ＭＳ Ｐゴシック" charset="0"/>
              </a:rPr>
              <a:t>Less flexibility</a:t>
            </a:r>
          </a:p>
          <a:p>
            <a:pPr>
              <a:buClr>
                <a:srgbClr val="99908C"/>
              </a:buClr>
            </a:pPr>
            <a:r>
              <a:rPr lang="en-US" sz="2000">
                <a:solidFill>
                  <a:srgbClr val="000000"/>
                </a:solidFill>
                <a:latin typeface="Arial" charset="0"/>
                <a:ea typeface="ＭＳ Ｐゴシック" charset="0"/>
                <a:cs typeface="ＭＳ Ｐゴシック" charset="0"/>
              </a:rPr>
              <a:t>Harder for local customizations / implementations</a:t>
            </a:r>
          </a:p>
          <a:p>
            <a:pPr>
              <a:buClr>
                <a:srgbClr val="99908C"/>
              </a:buClr>
            </a:pPr>
            <a:r>
              <a:rPr lang="en-US" sz="2000">
                <a:solidFill>
                  <a:srgbClr val="000000"/>
                </a:solidFill>
                <a:latin typeface="Arial" charset="0"/>
                <a:ea typeface="ＭＳ Ｐゴシック" charset="0"/>
                <a:cs typeface="ＭＳ Ｐゴシック" charset="0"/>
              </a:rPr>
              <a:t>Limits will be reached faster</a:t>
            </a:r>
          </a:p>
          <a:p>
            <a:pPr>
              <a:buClr>
                <a:srgbClr val="99908C"/>
              </a:buClr>
            </a:pPr>
            <a:endParaRPr lang="en-US" sz="2000">
              <a:solidFill>
                <a:srgbClr val="000000"/>
              </a:solidFill>
              <a:latin typeface="Arial" charset="0"/>
              <a:ea typeface="ＭＳ Ｐゴシック" charset="0"/>
              <a:cs typeface="ＭＳ Ｐゴシック" charset="0"/>
            </a:endParaRPr>
          </a:p>
          <a:p>
            <a:pPr>
              <a:buFont typeface="Wingdings" charset="0"/>
              <a:buNone/>
            </a:pPr>
            <a:endParaRPr lang="en-US" b="1">
              <a:latin typeface="Arial" charset="0"/>
              <a:ea typeface="ＭＳ Ｐゴシック" charset="0"/>
              <a:cs typeface="ＭＳ Ｐゴシック" charset="0"/>
            </a:endParaRPr>
          </a:p>
          <a:p>
            <a:endParaRPr lang="en-US" sz="2000">
              <a:latin typeface="Arial" charset="0"/>
              <a:ea typeface="ＭＳ Ｐゴシック" charset="0"/>
              <a:cs typeface="ＭＳ Ｐゴシック" charset="0"/>
            </a:endParaRPr>
          </a:p>
        </p:txBody>
      </p:sp>
      <p:sp>
        <p:nvSpPr>
          <p:cNvPr id="94211" name="Rectangle 4"/>
          <p:cNvSpPr>
            <a:spLocks noGrp="1" noChangeArrowheads="1"/>
          </p:cNvSpPr>
          <p:nvPr>
            <p:ph type="body" sz="half" idx="4294967295"/>
          </p:nvPr>
        </p:nvSpPr>
        <p:spPr>
          <a:xfrm>
            <a:off x="4826000" y="1162050"/>
            <a:ext cx="4013200" cy="4476750"/>
          </a:xfrm>
          <a:ln w="19050">
            <a:solidFill>
              <a:srgbClr val="000000"/>
            </a:solidFill>
            <a:miter lim="800000"/>
            <a:headEnd/>
            <a:tailEnd/>
          </a:ln>
        </p:spPr>
        <p:txBody>
          <a:bodyPr/>
          <a:lstStyle/>
          <a:p>
            <a:pPr>
              <a:buFont typeface="Wingdings" charset="0"/>
              <a:buNone/>
            </a:pPr>
            <a:r>
              <a:rPr lang="en-US" b="1">
                <a:latin typeface="Arial" charset="0"/>
                <a:ea typeface="ＭＳ Ｐゴシック" charset="0"/>
                <a:cs typeface="ＭＳ Ｐゴシック" charset="0"/>
              </a:rPr>
              <a:t>Multi Org</a:t>
            </a:r>
          </a:p>
          <a:p>
            <a:pPr>
              <a:buClr>
                <a:srgbClr val="99908C"/>
              </a:buClr>
            </a:pPr>
            <a:r>
              <a:rPr lang="en-US" sz="2000">
                <a:solidFill>
                  <a:srgbClr val="000000"/>
                </a:solidFill>
                <a:latin typeface="Arial" charset="0"/>
                <a:ea typeface="ＭＳ Ｐゴシック" charset="0"/>
                <a:cs typeface="ＭＳ Ｐゴシック" charset="0"/>
              </a:rPr>
              <a:t>Dedicated APEX code per country could be implemented.</a:t>
            </a:r>
          </a:p>
          <a:p>
            <a:pPr>
              <a:buClr>
                <a:srgbClr val="99908C"/>
              </a:buClr>
            </a:pPr>
            <a:r>
              <a:rPr lang="en-US" sz="2000">
                <a:solidFill>
                  <a:srgbClr val="000000"/>
                </a:solidFill>
                <a:latin typeface="Arial" charset="0"/>
                <a:ea typeface="ＭＳ Ｐゴシック" charset="0"/>
                <a:cs typeface="ＭＳ Ｐゴシック" charset="0"/>
              </a:rPr>
              <a:t>Template approach needed if code base should be the same.</a:t>
            </a:r>
          </a:p>
          <a:p>
            <a:pPr>
              <a:buClr>
                <a:srgbClr val="99908C"/>
              </a:buClr>
            </a:pPr>
            <a:r>
              <a:rPr lang="en-US" sz="2000">
                <a:solidFill>
                  <a:srgbClr val="000000"/>
                </a:solidFill>
                <a:latin typeface="Arial" charset="0"/>
                <a:ea typeface="ＭＳ Ｐゴシック" charset="0"/>
                <a:cs typeface="ＭＳ Ｐゴシック" charset="0"/>
              </a:rPr>
              <a:t>More flexibility</a:t>
            </a:r>
          </a:p>
          <a:p>
            <a:pPr>
              <a:buClr>
                <a:srgbClr val="99908C"/>
              </a:buClr>
            </a:pPr>
            <a:r>
              <a:rPr lang="en-US" sz="2000">
                <a:solidFill>
                  <a:srgbClr val="000000"/>
                </a:solidFill>
                <a:latin typeface="Arial" charset="0"/>
                <a:ea typeface="ＭＳ Ｐゴシック" charset="0"/>
                <a:cs typeface="ＭＳ Ｐゴシック" charset="0"/>
              </a:rPr>
              <a:t>Local customizations / implementations possible</a:t>
            </a:r>
          </a:p>
          <a:p>
            <a:pPr>
              <a:buClr>
                <a:srgbClr val="99908C"/>
              </a:buClr>
            </a:pPr>
            <a:r>
              <a:rPr lang="en-US" sz="2000">
                <a:solidFill>
                  <a:srgbClr val="000000"/>
                </a:solidFill>
                <a:latin typeface="Arial" charset="0"/>
                <a:ea typeface="ＭＳ Ｐゴシック" charset="0"/>
                <a:cs typeface="ＭＳ Ｐゴシック" charset="0"/>
              </a:rPr>
              <a:t>Limits will be reached slower</a:t>
            </a:r>
          </a:p>
          <a:p>
            <a:pPr>
              <a:buClr>
                <a:srgbClr val="99908C"/>
              </a:buClr>
            </a:pPr>
            <a:endParaRPr lang="en-US" sz="2000">
              <a:solidFill>
                <a:srgbClr val="000000"/>
              </a:solidFill>
              <a:latin typeface="Arial" charset="0"/>
              <a:ea typeface="ＭＳ Ｐゴシック" charset="0"/>
              <a:cs typeface="ＭＳ Ｐゴシック" charset="0"/>
            </a:endParaRPr>
          </a:p>
          <a:p>
            <a:pPr>
              <a:buClr>
                <a:srgbClr val="99908C"/>
              </a:buClr>
            </a:pPr>
            <a:endParaRPr lang="en-US" sz="2000">
              <a:solidFill>
                <a:srgbClr val="000000"/>
              </a:solidFill>
              <a:latin typeface="Arial" charset="0"/>
              <a:ea typeface="ＭＳ Ｐゴシック" charset="0"/>
              <a:cs typeface="ＭＳ Ｐゴシック" charset="0"/>
            </a:endParaRPr>
          </a:p>
          <a:p>
            <a:pPr>
              <a:buClr>
                <a:srgbClr val="99908C"/>
              </a:buClr>
            </a:pPr>
            <a:endParaRPr lang="en-US" sz="2000">
              <a:solidFill>
                <a:srgbClr val="000000"/>
              </a:solidFill>
              <a:latin typeface="Arial" charset="0"/>
              <a:ea typeface="ＭＳ Ｐゴシック" charset="0"/>
              <a:cs typeface="ＭＳ Ｐゴシック" charset="0"/>
            </a:endParaRPr>
          </a:p>
          <a:p>
            <a:pPr>
              <a:buFont typeface="Wingdings" charset="0"/>
              <a:buNone/>
            </a:pPr>
            <a:endParaRPr lang="en-US" b="1">
              <a:latin typeface="Arial" charset="0"/>
              <a:ea typeface="ＭＳ Ｐゴシック" charset="0"/>
              <a:cs typeface="ＭＳ Ｐゴシック" charset="0"/>
            </a:endParaRPr>
          </a:p>
        </p:txBody>
      </p:sp>
      <p:pic>
        <p:nvPicPr>
          <p:cNvPr id="94212" name="Picture 4" descr="\\sfdc\dfs\AM\GS\Training\Education_Content_Development\Templates and Processes and Images\Images\Salesforce\custom\Gea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4150" y="163513"/>
            <a:ext cx="103505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99389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p:txBody>
          <a:bodyPr/>
          <a:lstStyle/>
          <a:p>
            <a:r>
              <a:rPr lang="en-US">
                <a:latin typeface="Arial" charset="0"/>
                <a:ea typeface="ＭＳ Ｐゴシック" charset="0"/>
                <a:cs typeface="ＭＳ Ｐゴシック" charset="0"/>
              </a:rPr>
              <a:t>Deployment</a:t>
            </a:r>
          </a:p>
        </p:txBody>
      </p:sp>
      <p:sp>
        <p:nvSpPr>
          <p:cNvPr id="96258" name="Rectangle 3"/>
          <p:cNvSpPr>
            <a:spLocks noGrp="1" noChangeArrowheads="1"/>
          </p:cNvSpPr>
          <p:nvPr>
            <p:ph type="body" sz="half" idx="4294967295"/>
          </p:nvPr>
        </p:nvSpPr>
        <p:spPr>
          <a:xfrm>
            <a:off x="304800" y="1162050"/>
            <a:ext cx="4011613" cy="4476750"/>
          </a:xfrm>
          <a:ln w="12700">
            <a:solidFill>
              <a:srgbClr val="000000"/>
            </a:solidFill>
            <a:miter lim="800000"/>
            <a:headEnd/>
            <a:tailEnd/>
          </a:ln>
        </p:spPr>
        <p:txBody>
          <a:bodyPr/>
          <a:lstStyle/>
          <a:p>
            <a:pPr>
              <a:buFont typeface="Wingdings" charset="0"/>
              <a:buNone/>
            </a:pPr>
            <a:r>
              <a:rPr lang="en-US" b="1">
                <a:latin typeface="Arial" charset="0"/>
                <a:ea typeface="ＭＳ Ｐゴシック" charset="0"/>
                <a:cs typeface="ＭＳ Ｐゴシック" charset="0"/>
              </a:rPr>
              <a:t>Single Org</a:t>
            </a:r>
          </a:p>
          <a:p>
            <a:r>
              <a:rPr lang="en-US" sz="2000">
                <a:solidFill>
                  <a:srgbClr val="000000"/>
                </a:solidFill>
                <a:latin typeface="Arial" charset="0"/>
                <a:ea typeface="ＭＳ Ｐゴシック" charset="0"/>
                <a:cs typeface="ＭＳ Ｐゴシック" charset="0"/>
              </a:rPr>
              <a:t>Release management is easier to set up.</a:t>
            </a:r>
          </a:p>
          <a:p>
            <a:r>
              <a:rPr lang="en-US" sz="2000">
                <a:solidFill>
                  <a:srgbClr val="000000"/>
                </a:solidFill>
                <a:latin typeface="Arial" charset="0"/>
                <a:ea typeface="ＭＳ Ｐゴシック" charset="0"/>
                <a:cs typeface="ＭＳ Ｐゴシック" charset="0"/>
              </a:rPr>
              <a:t>One code base which reflects all functional areas / countries.</a:t>
            </a:r>
          </a:p>
          <a:p>
            <a:r>
              <a:rPr lang="en-US" sz="2000">
                <a:solidFill>
                  <a:srgbClr val="000000"/>
                </a:solidFill>
                <a:latin typeface="Arial" charset="0"/>
                <a:ea typeface="ＭＳ Ｐゴシック" charset="0"/>
                <a:cs typeface="ＭＳ Ｐゴシック" charset="0"/>
              </a:rPr>
              <a:t>Deployment could be done with semi automatic procedures (Eclipse).</a:t>
            </a:r>
          </a:p>
          <a:p>
            <a:endParaRPr lang="en-US" sz="2000">
              <a:latin typeface="Arial" charset="0"/>
              <a:ea typeface="ＭＳ Ｐゴシック" charset="0"/>
              <a:cs typeface="ＭＳ Ｐゴシック" charset="0"/>
            </a:endParaRPr>
          </a:p>
        </p:txBody>
      </p:sp>
      <p:sp>
        <p:nvSpPr>
          <p:cNvPr id="96259" name="Rectangle 4"/>
          <p:cNvSpPr>
            <a:spLocks noGrp="1" noChangeArrowheads="1"/>
          </p:cNvSpPr>
          <p:nvPr>
            <p:ph type="body" sz="half" idx="4294967295"/>
          </p:nvPr>
        </p:nvSpPr>
        <p:spPr>
          <a:xfrm>
            <a:off x="4826000" y="1162050"/>
            <a:ext cx="4013200" cy="4476750"/>
          </a:xfrm>
          <a:ln w="19050">
            <a:solidFill>
              <a:srgbClr val="000000"/>
            </a:solidFill>
            <a:miter lim="800000"/>
            <a:headEnd/>
            <a:tailEnd/>
          </a:ln>
        </p:spPr>
        <p:txBody>
          <a:bodyPr/>
          <a:lstStyle/>
          <a:p>
            <a:pPr>
              <a:buFont typeface="Wingdings" charset="0"/>
              <a:buNone/>
            </a:pPr>
            <a:r>
              <a:rPr lang="en-US" b="1">
                <a:latin typeface="Arial" charset="0"/>
                <a:ea typeface="ＭＳ Ｐゴシック" charset="0"/>
                <a:cs typeface="ＭＳ Ｐゴシック" charset="0"/>
              </a:rPr>
              <a:t>Multi Org</a:t>
            </a:r>
          </a:p>
          <a:p>
            <a:pPr>
              <a:buClr>
                <a:srgbClr val="99908C"/>
              </a:buClr>
            </a:pPr>
            <a:r>
              <a:rPr lang="en-US" sz="2000">
                <a:solidFill>
                  <a:srgbClr val="000000"/>
                </a:solidFill>
                <a:latin typeface="Arial" charset="0"/>
                <a:ea typeface="ＭＳ Ｐゴシック" charset="0"/>
                <a:cs typeface="ＭＳ Ｐゴシック" charset="0"/>
              </a:rPr>
              <a:t>Release management is harder to set up.</a:t>
            </a:r>
          </a:p>
          <a:p>
            <a:pPr>
              <a:buClr>
                <a:srgbClr val="99908C"/>
              </a:buClr>
            </a:pPr>
            <a:r>
              <a:rPr lang="en-US" sz="2000">
                <a:solidFill>
                  <a:srgbClr val="000000"/>
                </a:solidFill>
                <a:latin typeface="Arial" charset="0"/>
                <a:ea typeface="ＭＳ Ｐゴシック" charset="0"/>
                <a:cs typeface="ＭＳ Ｐゴシック" charset="0"/>
              </a:rPr>
              <a:t>Template approach needed?</a:t>
            </a:r>
          </a:p>
          <a:p>
            <a:pPr>
              <a:buClr>
                <a:srgbClr val="99908C"/>
              </a:buClr>
            </a:pPr>
            <a:r>
              <a:rPr lang="en-US" sz="2000">
                <a:solidFill>
                  <a:srgbClr val="000000"/>
                </a:solidFill>
                <a:latin typeface="Arial" charset="0"/>
                <a:ea typeface="ＭＳ Ｐゴシック" charset="0"/>
                <a:cs typeface="ＭＳ Ｐゴシック" charset="0"/>
              </a:rPr>
              <a:t>ANT tasks to deploy code base automatically to n orgs.</a:t>
            </a:r>
          </a:p>
          <a:p>
            <a:pPr>
              <a:buClr>
                <a:srgbClr val="99908C"/>
              </a:buClr>
            </a:pPr>
            <a:r>
              <a:rPr lang="en-US" sz="2000">
                <a:solidFill>
                  <a:srgbClr val="000000"/>
                </a:solidFill>
                <a:latin typeface="Arial" charset="0"/>
                <a:ea typeface="ＭＳ Ｐゴシック" charset="0"/>
                <a:cs typeface="ＭＳ Ｐゴシック" charset="0"/>
              </a:rPr>
              <a:t>Manual steps are still required per org.</a:t>
            </a:r>
          </a:p>
          <a:p>
            <a:pPr>
              <a:buClr>
                <a:srgbClr val="99908C"/>
              </a:buClr>
            </a:pPr>
            <a:r>
              <a:rPr lang="en-US" sz="2000">
                <a:solidFill>
                  <a:srgbClr val="000000"/>
                </a:solidFill>
                <a:latin typeface="Arial" charset="0"/>
                <a:ea typeface="ＭＳ Ｐゴシック" charset="0"/>
                <a:cs typeface="ＭＳ Ｐゴシック" charset="0"/>
              </a:rPr>
              <a:t>Deployment of n orgs takes longer than deployment to one org.</a:t>
            </a:r>
          </a:p>
          <a:p>
            <a:pPr>
              <a:buClr>
                <a:srgbClr val="99908C"/>
              </a:buClr>
            </a:pPr>
            <a:endParaRPr lang="en-US" sz="2000">
              <a:solidFill>
                <a:srgbClr val="000000"/>
              </a:solidFill>
              <a:latin typeface="Arial" charset="0"/>
              <a:ea typeface="ＭＳ Ｐゴシック" charset="0"/>
              <a:cs typeface="ＭＳ Ｐゴシック" charset="0"/>
            </a:endParaRPr>
          </a:p>
          <a:p>
            <a:pPr>
              <a:buFont typeface="Wingdings" charset="0"/>
              <a:buNone/>
            </a:pPr>
            <a:endParaRPr lang="en-US" b="1">
              <a:latin typeface="Arial" charset="0"/>
              <a:ea typeface="ＭＳ Ｐゴシック" charset="0"/>
              <a:cs typeface="ＭＳ Ｐゴシック" charset="0"/>
            </a:endParaRPr>
          </a:p>
        </p:txBody>
      </p:sp>
      <p:pic>
        <p:nvPicPr>
          <p:cNvPr id="96260" name="Picture 84" descr="data between buil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104775"/>
            <a:ext cx="9906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09222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p:txBody>
          <a:bodyPr/>
          <a:lstStyle/>
          <a:p>
            <a:r>
              <a:rPr lang="en-US">
                <a:latin typeface="Arial" charset="0"/>
                <a:ea typeface="ＭＳ Ｐゴシック" charset="0"/>
                <a:cs typeface="ＭＳ Ｐゴシック" charset="0"/>
              </a:rPr>
              <a:t>User Visibility and Owner Assignment</a:t>
            </a:r>
          </a:p>
        </p:txBody>
      </p:sp>
      <p:sp>
        <p:nvSpPr>
          <p:cNvPr id="65538" name="Rectangle 3"/>
          <p:cNvSpPr>
            <a:spLocks noGrp="1" noChangeArrowheads="1"/>
          </p:cNvSpPr>
          <p:nvPr>
            <p:ph type="body" sz="half" idx="4294967295"/>
          </p:nvPr>
        </p:nvSpPr>
        <p:spPr>
          <a:xfrm>
            <a:off x="304800" y="1162050"/>
            <a:ext cx="4011613" cy="5385506"/>
          </a:xfrm>
          <a:ln w="12700">
            <a:solidFill>
              <a:srgbClr val="000000"/>
            </a:solidFill>
            <a:miter lim="800000"/>
            <a:headEnd/>
            <a:tailEnd/>
          </a:ln>
        </p:spPr>
        <p:txBody>
          <a:bodyPr/>
          <a:lstStyle/>
          <a:p>
            <a:pPr>
              <a:buFont typeface="Wingdings" charset="0"/>
              <a:buNone/>
              <a:defRPr/>
            </a:pPr>
            <a:r>
              <a:rPr lang="en-US" b="1" dirty="0">
                <a:latin typeface="Arial" charset="0"/>
                <a:ea typeface="ＭＳ Ｐゴシック" charset="0"/>
                <a:cs typeface="ＭＳ Ｐゴシック" charset="0"/>
              </a:rPr>
              <a:t>Single Org</a:t>
            </a:r>
          </a:p>
          <a:p>
            <a:pPr eaLnBrk="1" hangingPunct="1">
              <a:lnSpc>
                <a:spcPct val="120000"/>
              </a:lnSpc>
              <a:spcBef>
                <a:spcPct val="20000"/>
              </a:spcBef>
              <a:spcAft>
                <a:spcPct val="0"/>
              </a:spcAft>
              <a:buClr>
                <a:srgbClr val="99908C"/>
              </a:buClr>
              <a:defRPr/>
            </a:pPr>
            <a:r>
              <a:rPr lang="en-US" sz="2000" kern="1200" dirty="0">
                <a:solidFill>
                  <a:srgbClr val="000000"/>
                </a:solidFill>
                <a:latin typeface="Arial" charset="0"/>
                <a:ea typeface="ＭＳ Ｐゴシック" charset="0"/>
                <a:cs typeface="ＭＳ Ｐゴシック" charset="0"/>
              </a:rPr>
              <a:t>All active users are visible </a:t>
            </a:r>
            <a:r>
              <a:rPr lang="en-US" sz="2000" kern="1200" dirty="0" smtClean="0">
                <a:solidFill>
                  <a:srgbClr val="000000"/>
                </a:solidFill>
                <a:latin typeface="Arial" charset="0"/>
                <a:ea typeface="ＭＳ Ｐゴシック" charset="0"/>
                <a:cs typeface="ＭＳ Ｐゴシック" charset="0"/>
              </a:rPr>
              <a:t>when assigning </a:t>
            </a:r>
            <a:r>
              <a:rPr lang="en-US" sz="2000" kern="1200" dirty="0">
                <a:solidFill>
                  <a:srgbClr val="000000"/>
                </a:solidFill>
                <a:latin typeface="Arial" charset="0"/>
                <a:ea typeface="ＭＳ Ｐゴシック" charset="0"/>
                <a:cs typeface="ＭＳ Ｐゴシック" charset="0"/>
              </a:rPr>
              <a:t>or delegating records from one user to another </a:t>
            </a:r>
          </a:p>
          <a:p>
            <a:pPr>
              <a:defRPr/>
            </a:pPr>
            <a:r>
              <a:rPr lang="en-US" sz="2000" dirty="0" smtClean="0">
                <a:latin typeface="Arial" charset="0"/>
                <a:ea typeface="ＭＳ Ｐゴシック" charset="0"/>
                <a:cs typeface="ＭＳ Ｐゴシック" charset="0"/>
              </a:rPr>
              <a:t>User and user-details from other countries can be seen by other users.</a:t>
            </a:r>
          </a:p>
          <a:p>
            <a:pPr>
              <a:defRPr/>
            </a:pPr>
            <a:r>
              <a:rPr lang="en-US" sz="2000" dirty="0" smtClean="0">
                <a:latin typeface="Arial" charset="0"/>
                <a:ea typeface="ＭＳ Ｐゴシック" charset="0"/>
                <a:cs typeface="ＭＳ Ｐゴシック" charset="0"/>
              </a:rPr>
              <a:t>Logical separation needed.</a:t>
            </a:r>
          </a:p>
          <a:p>
            <a:pPr>
              <a:defRPr/>
            </a:pPr>
            <a:r>
              <a:rPr lang="en-US" sz="2000" dirty="0" smtClean="0">
                <a:latin typeface="Arial" charset="0"/>
                <a:ea typeface="ＭＳ Ｐゴシック" charset="0"/>
                <a:cs typeface="ＭＳ Ｐゴシック" charset="0"/>
              </a:rPr>
              <a:t>Every user in the org can be used as a new record owner. </a:t>
            </a:r>
            <a:r>
              <a:rPr lang="en-US" sz="2000" dirty="0" smtClean="0">
                <a:latin typeface="Arial" charset="0"/>
                <a:ea typeface="ＭＳ Ｐゴシック" charset="0"/>
                <a:cs typeface="ＭＳ Ｐゴシック" charset="0"/>
                <a:sym typeface="Wingdings"/>
              </a:rPr>
              <a:t> User from another country could be assigned.</a:t>
            </a:r>
            <a:endParaRPr lang="en-US" sz="2000" dirty="0" smtClean="0">
              <a:latin typeface="Arial" charset="0"/>
              <a:ea typeface="ＭＳ Ｐゴシック" charset="0"/>
              <a:cs typeface="ＭＳ Ｐゴシック" charset="0"/>
            </a:endParaRPr>
          </a:p>
          <a:p>
            <a:pPr>
              <a:defRPr/>
            </a:pPr>
            <a:endParaRPr lang="en-US" sz="2000" dirty="0">
              <a:latin typeface="Arial" charset="0"/>
              <a:ea typeface="ＭＳ Ｐゴシック" charset="0"/>
              <a:cs typeface="ＭＳ Ｐゴシック" charset="0"/>
            </a:endParaRPr>
          </a:p>
        </p:txBody>
      </p:sp>
      <p:sp>
        <p:nvSpPr>
          <p:cNvPr id="98307" name="Rectangle 4"/>
          <p:cNvSpPr>
            <a:spLocks noGrp="1" noChangeArrowheads="1"/>
          </p:cNvSpPr>
          <p:nvPr>
            <p:ph type="body" sz="half" idx="4294967295"/>
          </p:nvPr>
        </p:nvSpPr>
        <p:spPr>
          <a:xfrm>
            <a:off x="4826000" y="1162050"/>
            <a:ext cx="4013200" cy="5385506"/>
          </a:xfrm>
          <a:ln w="19050">
            <a:solidFill>
              <a:srgbClr val="000000"/>
            </a:solidFill>
            <a:miter lim="800000"/>
            <a:headEnd/>
            <a:tailEnd/>
          </a:ln>
        </p:spPr>
        <p:txBody>
          <a:bodyPr/>
          <a:lstStyle/>
          <a:p>
            <a:pPr>
              <a:buFont typeface="Wingdings" charset="0"/>
              <a:buNone/>
            </a:pPr>
            <a:r>
              <a:rPr lang="en-US" b="1">
                <a:latin typeface="Arial" charset="0"/>
                <a:ea typeface="ＭＳ Ｐゴシック" charset="0"/>
                <a:cs typeface="ＭＳ Ｐゴシック" charset="0"/>
              </a:rPr>
              <a:t>Multi Org</a:t>
            </a:r>
          </a:p>
          <a:p>
            <a:r>
              <a:rPr lang="en-US" sz="2000">
                <a:latin typeface="Arial" charset="0"/>
                <a:ea typeface="ＭＳ Ｐゴシック" charset="0"/>
                <a:cs typeface="ＭＳ Ｐゴシック" charset="0"/>
              </a:rPr>
              <a:t>Users are separated per org.</a:t>
            </a:r>
          </a:p>
          <a:p>
            <a:r>
              <a:rPr lang="en-US" sz="2000">
                <a:latin typeface="Arial" charset="0"/>
                <a:ea typeface="ＭＳ Ｐゴシック" charset="0"/>
                <a:cs typeface="ＭＳ Ｐゴシック" charset="0"/>
              </a:rPr>
              <a:t>User and user-details from other countries cannot be seen by other users.</a:t>
            </a:r>
          </a:p>
          <a:p>
            <a:r>
              <a:rPr lang="en-US" sz="2000">
                <a:latin typeface="Arial" charset="0"/>
                <a:ea typeface="ＭＳ Ｐゴシック" charset="0"/>
                <a:cs typeface="ＭＳ Ｐゴシック" charset="0"/>
              </a:rPr>
              <a:t>Physical separation.</a:t>
            </a:r>
          </a:p>
          <a:p>
            <a:r>
              <a:rPr lang="en-US" sz="2000">
                <a:latin typeface="Arial" charset="0"/>
                <a:ea typeface="ＭＳ Ｐゴシック" charset="0"/>
                <a:cs typeface="ＭＳ Ｐゴシック" charset="0"/>
              </a:rPr>
              <a:t>New record owners only per country.</a:t>
            </a:r>
          </a:p>
        </p:txBody>
      </p:sp>
      <p:pic>
        <p:nvPicPr>
          <p:cNvPr id="98308" name="Picture 63" descr="two pro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9550" y="381000"/>
            <a:ext cx="1009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438150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ChangeArrowheads="1"/>
          </p:cNvSpPr>
          <p:nvPr>
            <p:ph type="title"/>
          </p:nvPr>
        </p:nvSpPr>
        <p:spPr/>
        <p:txBody>
          <a:bodyPr/>
          <a:lstStyle/>
          <a:p>
            <a:r>
              <a:rPr lang="en-US">
                <a:latin typeface="Arial" charset="0"/>
                <a:ea typeface="ＭＳ Ｐゴシック" charset="0"/>
                <a:cs typeface="ＭＳ Ｐゴシック" charset="0"/>
              </a:rPr>
              <a:t>Salesforce Limits</a:t>
            </a:r>
          </a:p>
        </p:txBody>
      </p:sp>
      <p:sp>
        <p:nvSpPr>
          <p:cNvPr id="100354" name="Rectangle 3"/>
          <p:cNvSpPr>
            <a:spLocks noGrp="1" noChangeArrowheads="1"/>
          </p:cNvSpPr>
          <p:nvPr>
            <p:ph type="body" sz="half" idx="4294967295"/>
          </p:nvPr>
        </p:nvSpPr>
        <p:spPr>
          <a:xfrm>
            <a:off x="304800" y="1162050"/>
            <a:ext cx="4011613" cy="2266950"/>
          </a:xfrm>
          <a:ln w="12700">
            <a:solidFill>
              <a:srgbClr val="000000"/>
            </a:solidFill>
            <a:miter lim="800000"/>
            <a:headEnd/>
            <a:tailEnd/>
          </a:ln>
        </p:spPr>
        <p:txBody>
          <a:bodyPr/>
          <a:lstStyle/>
          <a:p>
            <a:pPr>
              <a:buFont typeface="Wingdings" charset="0"/>
              <a:buNone/>
            </a:pPr>
            <a:r>
              <a:rPr lang="en-US" b="1">
                <a:latin typeface="Arial" charset="0"/>
                <a:ea typeface="ＭＳ Ｐゴシック" charset="0"/>
                <a:cs typeface="ＭＳ Ｐゴシック" charset="0"/>
              </a:rPr>
              <a:t>Single Org</a:t>
            </a:r>
          </a:p>
          <a:p>
            <a:r>
              <a:rPr lang="en-US" sz="2000">
                <a:latin typeface="Arial" charset="0"/>
                <a:ea typeface="ＭＳ Ｐゴシック" charset="0"/>
                <a:cs typeface="ＭＳ Ｐゴシック" charset="0"/>
              </a:rPr>
              <a:t>Limits will be reached faster.</a:t>
            </a:r>
          </a:p>
        </p:txBody>
      </p:sp>
      <p:sp>
        <p:nvSpPr>
          <p:cNvPr id="100355" name="Rectangle 4"/>
          <p:cNvSpPr>
            <a:spLocks noGrp="1" noChangeArrowheads="1"/>
          </p:cNvSpPr>
          <p:nvPr>
            <p:ph type="body" sz="half" idx="4294967295"/>
          </p:nvPr>
        </p:nvSpPr>
        <p:spPr>
          <a:xfrm>
            <a:off x="4826000" y="1162050"/>
            <a:ext cx="4013200" cy="2266950"/>
          </a:xfrm>
          <a:ln w="19050">
            <a:solidFill>
              <a:srgbClr val="000000"/>
            </a:solidFill>
            <a:miter lim="800000"/>
            <a:headEnd/>
            <a:tailEnd/>
          </a:ln>
        </p:spPr>
        <p:txBody>
          <a:bodyPr/>
          <a:lstStyle/>
          <a:p>
            <a:pPr>
              <a:buFont typeface="Wingdings" charset="0"/>
              <a:buNone/>
            </a:pPr>
            <a:r>
              <a:rPr lang="en-US" b="1">
                <a:latin typeface="Arial" charset="0"/>
                <a:ea typeface="ＭＳ Ｐゴシック" charset="0"/>
                <a:cs typeface="ＭＳ Ｐゴシック" charset="0"/>
              </a:rPr>
              <a:t>Multi Org</a:t>
            </a:r>
          </a:p>
          <a:p>
            <a:r>
              <a:rPr lang="en-US" sz="2000">
                <a:latin typeface="Arial" charset="0"/>
                <a:ea typeface="ＭＳ Ｐゴシック" charset="0"/>
                <a:cs typeface="ＭＳ Ｐゴシック" charset="0"/>
              </a:rPr>
              <a:t>Dedicated Limits per org – limits are reached slower.</a:t>
            </a:r>
          </a:p>
          <a:p>
            <a:endParaRPr lang="en-US" b="1">
              <a:latin typeface="Arial" charset="0"/>
              <a:ea typeface="ＭＳ Ｐゴシック" charset="0"/>
              <a:cs typeface="ＭＳ Ｐゴシック" charset="0"/>
            </a:endParaRPr>
          </a:p>
        </p:txBody>
      </p:sp>
      <p:sp>
        <p:nvSpPr>
          <p:cNvPr id="100356" name="Rectangle 1"/>
          <p:cNvSpPr>
            <a:spLocks noChangeArrowheads="1"/>
          </p:cNvSpPr>
          <p:nvPr/>
        </p:nvSpPr>
        <p:spPr bwMode="auto">
          <a:xfrm>
            <a:off x="2292350" y="3992563"/>
            <a:ext cx="45720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31775" indent="4763" eaLnBrk="0" hangingPunct="0">
              <a:spcBef>
                <a:spcPct val="25000"/>
              </a:spcBef>
            </a:pPr>
            <a:r>
              <a:rPr lang="en-US">
                <a:solidFill>
                  <a:srgbClr val="000000"/>
                </a:solidFill>
              </a:rPr>
              <a:t>A detailed analysis of these limits needs to be performed in order to find the right org strategy.</a:t>
            </a:r>
            <a:endParaRPr lang="en-US" sz="6600">
              <a:solidFill>
                <a:srgbClr val="000000"/>
              </a:solidFill>
            </a:endParaRPr>
          </a:p>
        </p:txBody>
      </p:sp>
      <p:pic>
        <p:nvPicPr>
          <p:cNvPr id="100357" name="Picture 62" descr="computer co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4419600"/>
            <a:ext cx="8286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8" name="Picture 39" descr="scalejell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3700" y="152400"/>
            <a:ext cx="8255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987669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itle 1"/>
          <p:cNvSpPr>
            <a:spLocks noGrp="1"/>
          </p:cNvSpPr>
          <p:nvPr>
            <p:ph type="title"/>
          </p:nvPr>
        </p:nvSpPr>
        <p:spPr/>
        <p:txBody>
          <a:bodyPr/>
          <a:lstStyle/>
          <a:p>
            <a:r>
              <a:rPr lang="de-DE">
                <a:latin typeface="Arial" charset="0"/>
                <a:ea typeface="MS PGothic" charset="0"/>
                <a:cs typeface="ＭＳ Ｐゴシック" charset="0"/>
              </a:rPr>
              <a:t>Salesforce Limits – Detailed Analysis</a:t>
            </a:r>
          </a:p>
        </p:txBody>
      </p:sp>
      <p:sp>
        <p:nvSpPr>
          <p:cNvPr id="3" name="Content Placeholder 2"/>
          <p:cNvSpPr>
            <a:spLocks noGrp="1"/>
          </p:cNvSpPr>
          <p:nvPr>
            <p:ph idx="1"/>
          </p:nvPr>
        </p:nvSpPr>
        <p:spPr/>
        <p:txBody>
          <a:bodyPr/>
          <a:lstStyle/>
          <a:p>
            <a:pPr>
              <a:defRPr/>
            </a:pPr>
            <a:r>
              <a:rPr lang="de-DE" dirty="0" err="1" smtClean="0"/>
              <a:t>Number</a:t>
            </a:r>
            <a:r>
              <a:rPr lang="de-DE" dirty="0" smtClean="0"/>
              <a:t> </a:t>
            </a:r>
            <a:r>
              <a:rPr lang="de-DE" dirty="0" err="1" smtClean="0"/>
              <a:t>of</a:t>
            </a:r>
            <a:r>
              <a:rPr lang="de-DE" dirty="0" smtClean="0"/>
              <a:t> </a:t>
            </a:r>
            <a:r>
              <a:rPr lang="de-DE" dirty="0" err="1" smtClean="0"/>
              <a:t>sharing</a:t>
            </a:r>
            <a:r>
              <a:rPr lang="de-DE" dirty="0" smtClean="0"/>
              <a:t> </a:t>
            </a:r>
            <a:r>
              <a:rPr lang="de-DE" dirty="0" err="1" smtClean="0"/>
              <a:t>rules</a:t>
            </a:r>
            <a:r>
              <a:rPr lang="de-DE" dirty="0" smtClean="0"/>
              <a:t> per </a:t>
            </a:r>
            <a:r>
              <a:rPr lang="de-DE" dirty="0" err="1" smtClean="0"/>
              <a:t>entity</a:t>
            </a:r>
            <a:r>
              <a:rPr lang="de-DE" dirty="0" smtClean="0"/>
              <a:t> (</a:t>
            </a:r>
            <a:r>
              <a:rPr lang="de-DE" dirty="0" err="1" smtClean="0"/>
              <a:t>criteria</a:t>
            </a:r>
            <a:r>
              <a:rPr lang="de-DE" dirty="0" smtClean="0"/>
              <a:t> </a:t>
            </a:r>
            <a:r>
              <a:rPr lang="de-DE" dirty="0" err="1" smtClean="0"/>
              <a:t>based</a:t>
            </a:r>
            <a:r>
              <a:rPr lang="de-DE" dirty="0" smtClean="0"/>
              <a:t> </a:t>
            </a:r>
            <a:r>
              <a:rPr lang="de-DE" dirty="0" err="1" smtClean="0"/>
              <a:t>sharing</a:t>
            </a:r>
            <a:r>
              <a:rPr lang="de-DE" dirty="0" smtClean="0"/>
              <a:t> + </a:t>
            </a:r>
            <a:r>
              <a:rPr lang="de-DE" dirty="0" err="1" smtClean="0"/>
              <a:t>sharing</a:t>
            </a:r>
            <a:r>
              <a:rPr lang="de-DE" dirty="0" smtClean="0"/>
              <a:t> </a:t>
            </a:r>
            <a:r>
              <a:rPr lang="de-DE" dirty="0" err="1" smtClean="0"/>
              <a:t>rules</a:t>
            </a:r>
            <a:r>
              <a:rPr lang="de-DE" dirty="0" smtClean="0"/>
              <a:t>): 300</a:t>
            </a:r>
          </a:p>
          <a:p>
            <a:pPr>
              <a:defRPr/>
            </a:pPr>
            <a:r>
              <a:rPr lang="de-DE" dirty="0" err="1" smtClean="0"/>
              <a:t>Number</a:t>
            </a:r>
            <a:r>
              <a:rPr lang="de-DE" dirty="0" smtClean="0"/>
              <a:t> </a:t>
            </a:r>
            <a:r>
              <a:rPr lang="de-DE" dirty="0" err="1" smtClean="0"/>
              <a:t>of</a:t>
            </a:r>
            <a:r>
              <a:rPr lang="de-DE" dirty="0" smtClean="0"/>
              <a:t> </a:t>
            </a:r>
            <a:r>
              <a:rPr lang="de-DE" dirty="0" err="1" smtClean="0"/>
              <a:t>criteria</a:t>
            </a:r>
            <a:r>
              <a:rPr lang="de-DE" dirty="0" smtClean="0"/>
              <a:t> </a:t>
            </a:r>
            <a:r>
              <a:rPr lang="de-DE" dirty="0" err="1" smtClean="0"/>
              <a:t>based</a:t>
            </a:r>
            <a:r>
              <a:rPr lang="de-DE" dirty="0" smtClean="0"/>
              <a:t> </a:t>
            </a:r>
            <a:r>
              <a:rPr lang="de-DE" dirty="0" err="1" smtClean="0"/>
              <a:t>sharing</a:t>
            </a:r>
            <a:r>
              <a:rPr lang="de-DE" dirty="0" smtClean="0"/>
              <a:t> </a:t>
            </a:r>
            <a:r>
              <a:rPr lang="de-DE" dirty="0" err="1" smtClean="0"/>
              <a:t>rules</a:t>
            </a:r>
            <a:r>
              <a:rPr lang="de-DE" dirty="0" smtClean="0"/>
              <a:t>: 50</a:t>
            </a:r>
          </a:p>
          <a:p>
            <a:pPr>
              <a:defRPr/>
            </a:pPr>
            <a:r>
              <a:rPr lang="de-DE" dirty="0"/>
              <a:t>Maximum </a:t>
            </a:r>
            <a:r>
              <a:rPr lang="de-DE" dirty="0" err="1"/>
              <a:t>number</a:t>
            </a:r>
            <a:r>
              <a:rPr lang="de-DE" dirty="0"/>
              <a:t> </a:t>
            </a:r>
            <a:r>
              <a:rPr lang="de-DE" dirty="0" err="1"/>
              <a:t>of</a:t>
            </a:r>
            <a:r>
              <a:rPr lang="de-DE" dirty="0"/>
              <a:t> </a:t>
            </a:r>
            <a:r>
              <a:rPr lang="de-DE" dirty="0" err="1"/>
              <a:t>workflow</a:t>
            </a:r>
            <a:r>
              <a:rPr lang="de-DE" dirty="0"/>
              <a:t> </a:t>
            </a:r>
            <a:r>
              <a:rPr lang="de-DE" dirty="0" err="1"/>
              <a:t>rules</a:t>
            </a:r>
            <a:r>
              <a:rPr lang="de-DE" dirty="0"/>
              <a:t> per </a:t>
            </a:r>
            <a:r>
              <a:rPr lang="de-DE" dirty="0" err="1" smtClean="0"/>
              <a:t>entity</a:t>
            </a:r>
            <a:r>
              <a:rPr lang="de-DE" dirty="0" smtClean="0"/>
              <a:t>: 50</a:t>
            </a:r>
          </a:p>
          <a:p>
            <a:pPr>
              <a:defRPr/>
            </a:pPr>
            <a:r>
              <a:rPr lang="de-DE" dirty="0"/>
              <a:t>Maximum </a:t>
            </a:r>
            <a:r>
              <a:rPr lang="de-DE" dirty="0" err="1"/>
              <a:t>number</a:t>
            </a:r>
            <a:r>
              <a:rPr lang="de-DE" dirty="0"/>
              <a:t> </a:t>
            </a:r>
            <a:r>
              <a:rPr lang="de-DE" dirty="0" err="1"/>
              <a:t>of</a:t>
            </a:r>
            <a:r>
              <a:rPr lang="de-DE" dirty="0"/>
              <a:t> </a:t>
            </a:r>
            <a:r>
              <a:rPr lang="de-DE" dirty="0" err="1"/>
              <a:t>Api</a:t>
            </a:r>
            <a:r>
              <a:rPr lang="de-DE" dirty="0"/>
              <a:t> Batch </a:t>
            </a:r>
            <a:r>
              <a:rPr lang="de-DE" dirty="0" smtClean="0"/>
              <a:t>Items (per </a:t>
            </a:r>
            <a:r>
              <a:rPr lang="de-DE" dirty="0" err="1" smtClean="0"/>
              <a:t>day</a:t>
            </a:r>
            <a:r>
              <a:rPr lang="de-DE" dirty="0" smtClean="0"/>
              <a:t>): 2000</a:t>
            </a:r>
          </a:p>
          <a:p>
            <a:pPr>
              <a:defRPr/>
            </a:pPr>
            <a:r>
              <a:rPr lang="de-DE" dirty="0"/>
              <a:t>Maximum </a:t>
            </a:r>
            <a:r>
              <a:rPr lang="de-DE" dirty="0" err="1"/>
              <a:t>number</a:t>
            </a:r>
            <a:r>
              <a:rPr lang="de-DE" dirty="0"/>
              <a:t> </a:t>
            </a:r>
            <a:r>
              <a:rPr lang="de-DE" dirty="0" err="1"/>
              <a:t>of</a:t>
            </a:r>
            <a:r>
              <a:rPr lang="de-DE" dirty="0"/>
              <a:t> </a:t>
            </a:r>
            <a:r>
              <a:rPr lang="de-DE" dirty="0" err="1"/>
              <a:t>dynamic</a:t>
            </a:r>
            <a:r>
              <a:rPr lang="de-DE" dirty="0"/>
              <a:t> </a:t>
            </a:r>
            <a:r>
              <a:rPr lang="de-DE" dirty="0" err="1" smtClean="0"/>
              <a:t>dashboards</a:t>
            </a:r>
            <a:r>
              <a:rPr lang="de-DE" dirty="0" smtClean="0"/>
              <a:t>: 10</a:t>
            </a:r>
          </a:p>
          <a:p>
            <a:pPr>
              <a:defRPr/>
            </a:pPr>
            <a:r>
              <a:rPr lang="de-DE" dirty="0"/>
              <a:t>Multi Select Picklist </a:t>
            </a:r>
            <a:r>
              <a:rPr lang="de-DE" dirty="0" smtClean="0"/>
              <a:t>Values: 150 per </a:t>
            </a:r>
            <a:r>
              <a:rPr lang="de-DE" dirty="0" err="1" smtClean="0"/>
              <a:t>licence</a:t>
            </a:r>
            <a:endParaRPr lang="de-DE" dirty="0" smtClean="0"/>
          </a:p>
          <a:p>
            <a:pPr>
              <a:defRPr/>
            </a:pPr>
            <a:r>
              <a:rPr lang="de-DE" dirty="0" smtClean="0"/>
              <a:t>...</a:t>
            </a:r>
          </a:p>
          <a:p>
            <a:pPr marL="0" indent="0">
              <a:buFont typeface="Wingdings" charset="0"/>
              <a:buNone/>
              <a:defRPr/>
            </a:pPr>
            <a:r>
              <a:rPr lang="de-DE" dirty="0" smtClean="0"/>
              <a:t>Further </a:t>
            </a:r>
            <a:r>
              <a:rPr lang="de-DE" dirty="0" err="1" smtClean="0"/>
              <a:t>documentation</a:t>
            </a:r>
            <a:r>
              <a:rPr lang="de-DE" dirty="0" smtClean="0"/>
              <a:t>:</a:t>
            </a:r>
          </a:p>
          <a:p>
            <a:pPr lvl="1">
              <a:defRPr/>
            </a:pPr>
            <a:r>
              <a:rPr lang="de-DE" dirty="0" smtClean="0">
                <a:hlinkClick r:id="rId2"/>
              </a:rPr>
              <a:t>APEX Governor Limits</a:t>
            </a:r>
            <a:endParaRPr lang="de-DE" dirty="0" smtClean="0"/>
          </a:p>
          <a:p>
            <a:pPr lvl="1">
              <a:defRPr/>
            </a:pPr>
            <a:r>
              <a:rPr lang="de-DE" dirty="0" smtClean="0">
                <a:hlinkClick r:id="rId3"/>
              </a:rPr>
              <a:t>Salesforce.com Limits</a:t>
            </a:r>
            <a:endParaRPr lang="de-DE" dirty="0" smtClean="0"/>
          </a:p>
          <a:p>
            <a:pPr>
              <a:defRPr/>
            </a:pPr>
            <a:endParaRPr lang="de-DE" dirty="0" smtClean="0"/>
          </a:p>
          <a:p>
            <a:pPr>
              <a:defRPr/>
            </a:pPr>
            <a:endParaRPr lang="de-DE" dirty="0" smtClean="0"/>
          </a:p>
          <a:p>
            <a:pPr>
              <a:defRPr/>
            </a:pPr>
            <a:endParaRPr lang="de-DE" dirty="0" smtClean="0"/>
          </a:p>
          <a:p>
            <a:pPr>
              <a:defRPr/>
            </a:pPr>
            <a:endParaRPr lang="de-DE" dirty="0" smtClean="0"/>
          </a:p>
          <a:p>
            <a:pPr>
              <a:defRPr/>
            </a:pPr>
            <a:endParaRPr lang="de-DE" dirty="0"/>
          </a:p>
        </p:txBody>
      </p:sp>
      <p:pic>
        <p:nvPicPr>
          <p:cNvPr id="102403" name="Picture 39" descr="scalejell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9900" y="152400"/>
            <a:ext cx="8255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054100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Defining an Org Strategy</a:t>
            </a:r>
            <a:br>
              <a:rPr lang="en-US" dirty="0"/>
            </a:br>
            <a:endParaRPr lang="en-US" dirty="0"/>
          </a:p>
        </p:txBody>
      </p:sp>
    </p:spTree>
    <p:extLst>
      <p:ext uri="{BB962C8B-B14F-4D97-AF65-F5344CB8AC3E}">
        <p14:creationId xmlns:p14="http://schemas.microsoft.com/office/powerpoint/2010/main" val="965756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p:txBody>
          <a:bodyPr/>
          <a:lstStyle/>
          <a:p>
            <a:r>
              <a:rPr lang="en-US">
                <a:latin typeface="Arial" charset="0"/>
                <a:cs typeface="ＭＳ Ｐゴシック" charset="0"/>
              </a:rPr>
              <a:t>Timezone Consideration</a:t>
            </a:r>
          </a:p>
        </p:txBody>
      </p:sp>
      <p:sp>
        <p:nvSpPr>
          <p:cNvPr id="103426" name="Rectangle 3"/>
          <p:cNvSpPr>
            <a:spLocks noGrp="1" noChangeArrowheads="1"/>
          </p:cNvSpPr>
          <p:nvPr>
            <p:ph type="body" sz="half" idx="4294967295"/>
          </p:nvPr>
        </p:nvSpPr>
        <p:spPr>
          <a:xfrm>
            <a:off x="304800" y="1162049"/>
            <a:ext cx="4011613" cy="3198283"/>
          </a:xfrm>
          <a:ln w="12700">
            <a:solidFill>
              <a:srgbClr val="000000"/>
            </a:solidFill>
            <a:miter lim="800000"/>
            <a:headEnd/>
            <a:tailEnd/>
          </a:ln>
        </p:spPr>
        <p:txBody>
          <a:bodyPr/>
          <a:lstStyle/>
          <a:p>
            <a:pPr>
              <a:buFont typeface="Wingdings" charset="0"/>
              <a:buNone/>
            </a:pPr>
            <a:r>
              <a:rPr lang="en-US" b="1" dirty="0">
                <a:latin typeface="Arial" charset="0"/>
                <a:cs typeface="ＭＳ Ｐゴシック" charset="0"/>
              </a:rPr>
              <a:t>Single Org</a:t>
            </a:r>
          </a:p>
          <a:p>
            <a:r>
              <a:rPr lang="en-US" sz="2000" dirty="0">
                <a:latin typeface="Arial" charset="0"/>
                <a:cs typeface="ＭＳ Ｐゴシック" charset="0"/>
              </a:rPr>
              <a:t>APEX Batch jobs are running at night. Hard to call APEX Batch jobs in a 24/7 environment.</a:t>
            </a:r>
          </a:p>
          <a:p>
            <a:r>
              <a:rPr lang="en-US" sz="2000" dirty="0">
                <a:latin typeface="Arial" charset="0"/>
                <a:cs typeface="ＭＳ Ｐゴシック" charset="0"/>
              </a:rPr>
              <a:t>All users are working on a </a:t>
            </a:r>
            <a:r>
              <a:rPr lang="en-US" sz="2000" dirty="0" err="1">
                <a:latin typeface="Arial" charset="0"/>
                <a:cs typeface="ＭＳ Ｐゴシック" charset="0"/>
              </a:rPr>
              <a:t>eu</a:t>
            </a:r>
            <a:r>
              <a:rPr lang="en-US" sz="2000" dirty="0">
                <a:latin typeface="Arial" charset="0"/>
                <a:cs typeface="ＭＳ Ｐゴシック" charset="0"/>
              </a:rPr>
              <a:t>-server.</a:t>
            </a:r>
          </a:p>
        </p:txBody>
      </p:sp>
      <p:sp>
        <p:nvSpPr>
          <p:cNvPr id="103427" name="Rectangle 4"/>
          <p:cNvSpPr>
            <a:spLocks noGrp="1" noChangeArrowheads="1"/>
          </p:cNvSpPr>
          <p:nvPr>
            <p:ph type="body" sz="half" idx="4294967295"/>
          </p:nvPr>
        </p:nvSpPr>
        <p:spPr>
          <a:xfrm>
            <a:off x="4826000" y="1162049"/>
            <a:ext cx="4013200" cy="3198283"/>
          </a:xfrm>
          <a:ln w="19050">
            <a:solidFill>
              <a:srgbClr val="000000"/>
            </a:solidFill>
            <a:miter lim="800000"/>
            <a:headEnd/>
            <a:tailEnd/>
          </a:ln>
        </p:spPr>
        <p:txBody>
          <a:bodyPr/>
          <a:lstStyle/>
          <a:p>
            <a:pPr>
              <a:buFont typeface="Wingdings" charset="0"/>
              <a:buNone/>
            </a:pPr>
            <a:r>
              <a:rPr lang="en-US" b="1">
                <a:latin typeface="Arial" charset="0"/>
                <a:cs typeface="ＭＳ Ｐゴシック" charset="0"/>
              </a:rPr>
              <a:t>Multi Org</a:t>
            </a:r>
          </a:p>
          <a:p>
            <a:r>
              <a:rPr lang="en-US" sz="2000">
                <a:latin typeface="Arial" charset="0"/>
                <a:cs typeface="ＭＳ Ｐゴシック" charset="0"/>
              </a:rPr>
              <a:t>APEX Batch jobs can run at night. </a:t>
            </a:r>
          </a:p>
          <a:p>
            <a:r>
              <a:rPr lang="en-US" sz="2000">
                <a:latin typeface="Arial" charset="0"/>
                <a:cs typeface="ＭＳ Ｐゴシック" charset="0"/>
              </a:rPr>
              <a:t>All users are working on an appropriate server.</a:t>
            </a:r>
          </a:p>
          <a:p>
            <a:endParaRPr lang="en-US" sz="2000">
              <a:latin typeface="Arial" charset="0"/>
              <a:cs typeface="ＭＳ Ｐゴシック" charset="0"/>
            </a:endParaRPr>
          </a:p>
          <a:p>
            <a:endParaRPr lang="en-US" b="1">
              <a:latin typeface="Arial" charset="0"/>
              <a:cs typeface="ＭＳ Ｐゴシック" charset="0"/>
            </a:endParaRPr>
          </a:p>
        </p:txBody>
      </p:sp>
      <p:pic>
        <p:nvPicPr>
          <p:cNvPr id="103428" name="Picture 39" descr="scalejell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3700" y="152400"/>
            <a:ext cx="8255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5655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1"/>
          <p:cNvSpPr>
            <a:spLocks noGrp="1"/>
          </p:cNvSpPr>
          <p:nvPr>
            <p:ph type="title"/>
          </p:nvPr>
        </p:nvSpPr>
        <p:spPr/>
        <p:txBody>
          <a:bodyPr/>
          <a:lstStyle/>
          <a:p>
            <a:r>
              <a:rPr lang="en-US" dirty="0">
                <a:latin typeface="Arial" charset="0"/>
                <a:ea typeface="MS PGothic" charset="0"/>
                <a:cs typeface="ＭＳ Ｐゴシック" charset="0"/>
              </a:rPr>
              <a:t>Actual </a:t>
            </a:r>
            <a:r>
              <a:rPr lang="en-US" dirty="0" smtClean="0">
                <a:latin typeface="Arial" charset="0"/>
                <a:ea typeface="MS PGothic" charset="0"/>
                <a:cs typeface="ＭＳ Ｐゴシック" charset="0"/>
              </a:rPr>
              <a:t>recommendation</a:t>
            </a:r>
            <a:endParaRPr lang="en-US" dirty="0">
              <a:latin typeface="Arial" charset="0"/>
              <a:ea typeface="MS PGothic" charset="0"/>
              <a:cs typeface="ＭＳ Ｐゴシック" charset="0"/>
            </a:endParaRPr>
          </a:p>
        </p:txBody>
      </p:sp>
      <p:graphicFrame>
        <p:nvGraphicFramePr>
          <p:cNvPr id="4" name="Table Placeholder 5"/>
          <p:cNvGraphicFramePr>
            <a:graphicFrameLocks noGrp="1"/>
          </p:cNvGraphicFramePr>
          <p:nvPr/>
        </p:nvGraphicFramePr>
        <p:xfrm>
          <a:off x="609600" y="1143000"/>
          <a:ext cx="7848600" cy="5303838"/>
        </p:xfrm>
        <a:graphic>
          <a:graphicData uri="http://schemas.openxmlformats.org/drawingml/2006/table">
            <a:tbl>
              <a:tblPr/>
              <a:tblGrid>
                <a:gridCol w="5008563"/>
                <a:gridCol w="1493837"/>
                <a:gridCol w="1346200"/>
              </a:tblGrid>
              <a:tr h="36578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ea typeface="ＭＳ Ｐゴシック" charset="0"/>
                          <a:cs typeface="ＭＳ Ｐゴシック" charset="0"/>
                        </a:rPr>
                        <a:t>Consideration</a:t>
                      </a:r>
                    </a:p>
                  </a:txBody>
                  <a:tcPr marT="45727" marB="45727" horzOverflow="overflow">
                    <a:lnL>
                      <a:noFill/>
                    </a:lnL>
                    <a:lnR w="12700" cap="flat" cmpd="sng" algn="ctr">
                      <a:solidFill>
                        <a:srgbClr val="003399"/>
                      </a:solidFill>
                      <a:prstDash val="solid"/>
                      <a:round/>
                      <a:headEnd type="none" w="med" len="med"/>
                      <a:tailEnd type="none" w="med" len="med"/>
                    </a:lnR>
                    <a:lnT>
                      <a:noFill/>
                    </a:lnT>
                    <a:lnB>
                      <a:noFill/>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ea typeface="ＭＳ Ｐゴシック" charset="0"/>
                          <a:cs typeface="ＭＳ Ｐゴシック" charset="0"/>
                        </a:rPr>
                        <a:t>Single Org</a:t>
                      </a:r>
                      <a:endParaRPr kumimoji="0" lang="en-US" sz="1800" b="1" i="0" u="none" strike="noStrike" cap="none" normalizeH="0" baseline="0">
                        <a:ln>
                          <a:noFill/>
                        </a:ln>
                        <a:solidFill>
                          <a:schemeClr val="bg1"/>
                        </a:solidFill>
                        <a:effectLst/>
                        <a:latin typeface="Arial" charset="0"/>
                        <a:ea typeface="ＭＳ Ｐゴシック" charset="0"/>
                        <a:cs typeface="ＭＳ Ｐゴシック" charset="0"/>
                      </a:endParaRPr>
                    </a:p>
                  </a:txBody>
                  <a:tcPr marT="45727" marB="45727" horzOverflow="overflow">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a:noFill/>
                    </a:lnT>
                    <a:lnB>
                      <a:noFill/>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Arial" charset="0"/>
                          <a:ea typeface="ＭＳ Ｐゴシック" charset="0"/>
                          <a:cs typeface="ＭＳ Ｐゴシック" charset="0"/>
                        </a:rPr>
                        <a:t>Multi Org</a:t>
                      </a:r>
                    </a:p>
                  </a:txBody>
                  <a:tcPr marT="45727" marB="45727" horzOverflow="overflow">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a:noFill/>
                    </a:lnT>
                    <a:lnB>
                      <a:noFill/>
                    </a:lnB>
                    <a:lnTlToBr>
                      <a:noFill/>
                    </a:lnTlToBr>
                    <a:lnBlToTr>
                      <a:noFill/>
                    </a:lnBlToTr>
                    <a:solidFill>
                      <a:schemeClr val="accent2"/>
                    </a:solidFill>
                  </a:tcPr>
                </a:tc>
              </a:tr>
              <a:tr h="493812">
                <a:tc>
                  <a:txBody>
                    <a:bodyPr/>
                    <a:lstStyle/>
                    <a:p>
                      <a:pPr marL="0" marR="0" lvl="0" indent="-228600" algn="l" defTabSz="457200" rtl="0" eaLnBrk="1" fontAlgn="base" latinLnBrk="0" hangingPunct="1">
                        <a:lnSpc>
                          <a:spcPct val="12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MS Mincho" charset="0"/>
                          <a:cs typeface="MS Mincho" charset="0"/>
                        </a:rPr>
                        <a:t>Administration: Visibility</a:t>
                      </a:r>
                    </a:p>
                    <a:p>
                      <a:pPr marL="0" marR="0" lvl="0" indent="-228600" algn="l" defTabSz="457200" rtl="0" eaLnBrk="1" fontAlgn="base" latinLnBrk="0" hangingPunct="1">
                        <a:lnSpc>
                          <a:spcPct val="120000"/>
                        </a:lnSpc>
                        <a:spcBef>
                          <a:spcPct val="0"/>
                        </a:spcBef>
                        <a:spcAft>
                          <a:spcPct val="0"/>
                        </a:spcAft>
                        <a:buClrTx/>
                        <a:buSzTx/>
                        <a:buFontTx/>
                        <a:buNone/>
                        <a:tabLst/>
                      </a:pPr>
                      <a:r>
                        <a:rPr kumimoji="0" lang="en-GB" sz="1000" b="0" i="1" u="none" strike="noStrike" cap="none" normalizeH="0" baseline="0">
                          <a:ln>
                            <a:noFill/>
                          </a:ln>
                          <a:solidFill>
                            <a:schemeClr val="tx1"/>
                          </a:solidFill>
                          <a:effectLst/>
                          <a:latin typeface="Arial" charset="0"/>
                          <a:ea typeface="MS Mincho" charset="0"/>
                          <a:cs typeface="MS Mincho" charset="0"/>
                        </a:rPr>
                        <a:t>   Context: Ability for administrators to work autonomously</a:t>
                      </a:r>
                    </a:p>
                  </a:txBody>
                  <a:tcPr marR="68580" marT="45727" marB="45727" anchor="ctr" horzOverflow="overflow">
                    <a:lnL>
                      <a:noFill/>
                    </a:lnL>
                    <a:lnR w="12700" cap="flat" cmpd="sng" algn="ctr">
                      <a:solidFill>
                        <a:srgbClr val="003399"/>
                      </a:solidFill>
                      <a:prstDash val="solid"/>
                      <a:round/>
                      <a:headEnd type="none" w="med" len="med"/>
                      <a:tailEnd type="none" w="med" len="med"/>
                    </a:lnR>
                    <a:lnT>
                      <a:noFill/>
                    </a:lnT>
                    <a:lnB>
                      <a:noFill/>
                    </a:lnB>
                    <a:lnTlToBr>
                      <a:noFill/>
                    </a:lnTlToBr>
                    <a:lnBlToTr>
                      <a:noFill/>
                    </a:lnBlToTr>
                    <a:solidFill>
                      <a:srgbClr val="CDD9E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dirty="0">
                        <a:ln>
                          <a:noFill/>
                        </a:ln>
                        <a:solidFill>
                          <a:srgbClr val="000000"/>
                        </a:solidFill>
                        <a:effectLst/>
                        <a:latin typeface="Arial" charset="0"/>
                        <a:ea typeface="ヒラギノ角ゴ Pro W3" charset="0"/>
                        <a:cs typeface="ヒラギノ角ゴ Pro W3" charset="0"/>
                      </a:endParaRPr>
                    </a:p>
                  </a:txBody>
                  <a:tcPr marT="45727" marB="45727" horzOverflow="overflow">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a:noFill/>
                    </a:lnT>
                    <a:lnB>
                      <a:noFill/>
                    </a:lnB>
                    <a:lnTlToBr>
                      <a:noFill/>
                    </a:lnTlToBr>
                    <a:lnBlToTr>
                      <a:noFill/>
                    </a:lnBlToTr>
                    <a:solidFill>
                      <a:srgbClr val="CDD9E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a:ln>
                          <a:noFill/>
                        </a:ln>
                        <a:solidFill>
                          <a:srgbClr val="000000"/>
                        </a:solidFill>
                        <a:effectLst/>
                        <a:latin typeface="Arial" charset="0"/>
                        <a:ea typeface="ヒラギノ角ゴ Pro W3" charset="0"/>
                        <a:cs typeface="ヒラギノ角ゴ Pro W3" charset="0"/>
                      </a:endParaRPr>
                    </a:p>
                  </a:txBody>
                  <a:tcPr marT="45727" marB="45727" horzOverflow="overflow">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a:noFill/>
                    </a:lnT>
                    <a:lnB>
                      <a:noFill/>
                    </a:lnB>
                    <a:lnTlToBr>
                      <a:noFill/>
                    </a:lnTlToBr>
                    <a:lnBlToTr>
                      <a:noFill/>
                    </a:lnBlToTr>
                    <a:solidFill>
                      <a:srgbClr val="CDD9EE"/>
                    </a:solidFill>
                  </a:tcPr>
                </a:tc>
              </a:tr>
              <a:tr h="493812">
                <a:tc>
                  <a:txBody>
                    <a:bodyPr/>
                    <a:lstStyle/>
                    <a:p>
                      <a:pPr marL="0" marR="0" lvl="0" indent="-228600" algn="l" defTabSz="457200" rtl="0" eaLnBrk="1" fontAlgn="base" latinLnBrk="0" hangingPunct="1">
                        <a:lnSpc>
                          <a:spcPct val="12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MS Mincho" charset="0"/>
                          <a:cs typeface="MS Mincho" charset="0"/>
                        </a:rPr>
                        <a:t>Administration: Impact</a:t>
                      </a:r>
                    </a:p>
                    <a:p>
                      <a:pPr marL="0" marR="0" lvl="0" indent="-228600" algn="l" defTabSz="457200" rtl="0" eaLnBrk="1" fontAlgn="base" latinLnBrk="0" hangingPunct="1">
                        <a:lnSpc>
                          <a:spcPct val="120000"/>
                        </a:lnSpc>
                        <a:spcBef>
                          <a:spcPct val="0"/>
                        </a:spcBef>
                        <a:spcAft>
                          <a:spcPct val="0"/>
                        </a:spcAft>
                        <a:buClrTx/>
                        <a:buSzTx/>
                        <a:buFontTx/>
                        <a:buNone/>
                        <a:tabLst/>
                      </a:pPr>
                      <a:r>
                        <a:rPr kumimoji="0" lang="en-GB" sz="1000" b="0" i="1" u="none" strike="noStrike" cap="none" normalizeH="0" baseline="0">
                          <a:ln>
                            <a:noFill/>
                          </a:ln>
                          <a:solidFill>
                            <a:schemeClr val="tx1"/>
                          </a:solidFill>
                          <a:effectLst/>
                          <a:latin typeface="Arial" charset="0"/>
                          <a:ea typeface="MS Mincho" charset="0"/>
                          <a:cs typeface="MS Mincho" charset="0"/>
                        </a:rPr>
                        <a:t> Context: Org wide setting management</a:t>
                      </a:r>
                    </a:p>
                  </a:txBody>
                  <a:tcPr marR="68580" marT="45727" marB="45727" anchor="ctr" horzOverflow="overflow">
                    <a:lnL>
                      <a:noFill/>
                    </a:lnL>
                    <a:lnR w="12700" cap="flat" cmpd="sng" algn="ctr">
                      <a:solidFill>
                        <a:srgbClr val="003399"/>
                      </a:solidFill>
                      <a:prstDash val="solid"/>
                      <a:round/>
                      <a:headEnd type="none" w="med" len="med"/>
                      <a:tailEnd type="none" w="med" len="med"/>
                    </a:lnR>
                    <a:lnT>
                      <a:noFill/>
                    </a:lnT>
                    <a:lnB>
                      <a:noFill/>
                    </a:lnB>
                    <a:lnTlToBr>
                      <a:noFill/>
                    </a:lnTlToBr>
                    <a:lnBlToTr>
                      <a:noFill/>
                    </a:lnBlToTr>
                    <a:solidFill>
                      <a:srgbClr val="E8ED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a:ln>
                          <a:noFill/>
                        </a:ln>
                        <a:solidFill>
                          <a:srgbClr val="000000"/>
                        </a:solidFill>
                        <a:effectLst/>
                        <a:latin typeface="Arial" charset="0"/>
                        <a:ea typeface="ヒラギノ角ゴ Pro W3" charset="0"/>
                        <a:cs typeface="ヒラギノ角ゴ Pro W3" charset="0"/>
                      </a:endParaRPr>
                    </a:p>
                  </a:txBody>
                  <a:tcPr marT="45727" marB="45727" horzOverflow="overflow">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a:noFill/>
                    </a:lnT>
                    <a:lnB>
                      <a:noFill/>
                    </a:lnB>
                    <a:lnTlToBr>
                      <a:noFill/>
                    </a:lnTlToBr>
                    <a:lnBlToTr>
                      <a:noFill/>
                    </a:lnBlToTr>
                    <a:solidFill>
                      <a:srgbClr val="E8ED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a:ln>
                          <a:noFill/>
                        </a:ln>
                        <a:solidFill>
                          <a:srgbClr val="000000"/>
                        </a:solidFill>
                        <a:effectLst/>
                        <a:latin typeface="Arial" charset="0"/>
                        <a:ea typeface="ヒラギノ角ゴ Pro W3" charset="0"/>
                        <a:cs typeface="ヒラギノ角ゴ Pro W3" charset="0"/>
                      </a:endParaRPr>
                    </a:p>
                  </a:txBody>
                  <a:tcPr marT="45727" marB="45727" horzOverflow="overflow">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a:noFill/>
                    </a:lnT>
                    <a:lnB>
                      <a:noFill/>
                    </a:lnB>
                    <a:lnTlToBr>
                      <a:noFill/>
                    </a:lnTlToBr>
                    <a:lnBlToTr>
                      <a:noFill/>
                    </a:lnBlToTr>
                    <a:solidFill>
                      <a:srgbClr val="E8EDF7"/>
                    </a:solidFill>
                  </a:tcPr>
                </a:tc>
              </a:tr>
              <a:tr h="493812">
                <a:tc>
                  <a:txBody>
                    <a:bodyPr/>
                    <a:lstStyle/>
                    <a:p>
                      <a:pPr marL="0" marR="0" lvl="0" indent="-228600" algn="l" defTabSz="457200" rtl="0" eaLnBrk="1" fontAlgn="base" latinLnBrk="0" hangingPunct="1">
                        <a:lnSpc>
                          <a:spcPct val="12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MS Mincho" charset="0"/>
                          <a:cs typeface="MS Mincho" charset="0"/>
                        </a:rPr>
                        <a:t>Administration: AppExchange</a:t>
                      </a:r>
                    </a:p>
                    <a:p>
                      <a:pPr marL="0" marR="0" lvl="0" indent="-228600" algn="l" defTabSz="457200" rtl="0" eaLnBrk="1" fontAlgn="base" latinLnBrk="0" hangingPunct="1">
                        <a:lnSpc>
                          <a:spcPct val="120000"/>
                        </a:lnSpc>
                        <a:spcBef>
                          <a:spcPct val="0"/>
                        </a:spcBef>
                        <a:spcAft>
                          <a:spcPct val="0"/>
                        </a:spcAft>
                        <a:buClrTx/>
                        <a:buSzTx/>
                        <a:buFontTx/>
                        <a:buNone/>
                        <a:tabLst/>
                      </a:pPr>
                      <a:r>
                        <a:rPr kumimoji="0" lang="en-GB" sz="1000" b="0" i="1" u="none" strike="noStrike" cap="none" normalizeH="0" baseline="0">
                          <a:ln>
                            <a:noFill/>
                          </a:ln>
                          <a:solidFill>
                            <a:schemeClr val="tx1"/>
                          </a:solidFill>
                          <a:effectLst/>
                          <a:latin typeface="Arial" charset="0"/>
                          <a:ea typeface="MS Mincho" charset="0"/>
                          <a:cs typeface="MS Mincho" charset="0"/>
                        </a:rPr>
                        <a:t> Context: Cost of licenses and deployment effort, e.g. Snapshot</a:t>
                      </a:r>
                    </a:p>
                  </a:txBody>
                  <a:tcPr marR="68580" marT="45727" marB="45727" anchor="ctr" horzOverflow="overflow">
                    <a:lnL>
                      <a:noFill/>
                    </a:lnL>
                    <a:lnR w="12700" cap="flat" cmpd="sng" algn="ctr">
                      <a:solidFill>
                        <a:srgbClr val="003399"/>
                      </a:solidFill>
                      <a:prstDash val="solid"/>
                      <a:round/>
                      <a:headEnd type="none" w="med" len="med"/>
                      <a:tailEnd type="none" w="med" len="med"/>
                    </a:lnR>
                    <a:lnT>
                      <a:noFill/>
                    </a:lnT>
                    <a:lnB>
                      <a:noFill/>
                    </a:lnB>
                    <a:lnTlToBr>
                      <a:noFill/>
                    </a:lnTlToBr>
                    <a:lnBlToTr>
                      <a:noFill/>
                    </a:lnBlToTr>
                    <a:solidFill>
                      <a:srgbClr val="CDD9EE"/>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a:ln>
                          <a:noFill/>
                        </a:ln>
                        <a:solidFill>
                          <a:srgbClr val="000000"/>
                        </a:solidFill>
                        <a:effectLst/>
                        <a:latin typeface="Arial" charset="0"/>
                        <a:ea typeface="ヒラギノ角ゴ Pro W3" charset="0"/>
                        <a:cs typeface="ヒラギノ角ゴ Pro W3" charset="0"/>
                      </a:endParaRPr>
                    </a:p>
                  </a:txBody>
                  <a:tcPr marT="45727" marB="45727" horzOverflow="overflow">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a:noFill/>
                    </a:lnT>
                    <a:lnB>
                      <a:noFill/>
                    </a:lnB>
                    <a:lnTlToBr>
                      <a:noFill/>
                    </a:lnTlToBr>
                    <a:lnBlToTr>
                      <a:noFill/>
                    </a:lnBlToTr>
                    <a:solidFill>
                      <a:srgbClr val="CDD9EE"/>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a:ln>
                          <a:noFill/>
                        </a:ln>
                        <a:solidFill>
                          <a:srgbClr val="000000"/>
                        </a:solidFill>
                        <a:effectLst/>
                        <a:latin typeface="Arial" charset="0"/>
                        <a:ea typeface="ヒラギノ角ゴ Pro W3" charset="0"/>
                        <a:cs typeface="ヒラギノ角ゴ Pro W3" charset="0"/>
                      </a:endParaRPr>
                    </a:p>
                  </a:txBody>
                  <a:tcPr marT="45727" marB="45727" horzOverflow="overflow">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a:noFill/>
                    </a:lnT>
                    <a:lnB>
                      <a:noFill/>
                    </a:lnB>
                    <a:lnTlToBr>
                      <a:noFill/>
                    </a:lnTlToBr>
                    <a:lnBlToTr>
                      <a:noFill/>
                    </a:lnBlToTr>
                    <a:solidFill>
                      <a:srgbClr val="CDD9EE"/>
                    </a:solidFill>
                  </a:tcPr>
                </a:tc>
              </a:tr>
              <a:tr h="493812">
                <a:tc>
                  <a:txBody>
                    <a:bodyPr/>
                    <a:lstStyle/>
                    <a:p>
                      <a:pPr marL="0" marR="0" lvl="0" indent="-228600" algn="l" defTabSz="457200" rtl="0" eaLnBrk="1" fontAlgn="base" latinLnBrk="0" hangingPunct="1">
                        <a:lnSpc>
                          <a:spcPct val="12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MS Mincho" charset="0"/>
                          <a:cs typeface="MS Mincho" charset="0"/>
                        </a:rPr>
                        <a:t>Administration: Change Management</a:t>
                      </a:r>
                    </a:p>
                    <a:p>
                      <a:pPr marL="0" marR="0" lvl="0" indent="-228600" algn="l" defTabSz="457200" rtl="0" eaLnBrk="1" fontAlgn="base" latinLnBrk="0" hangingPunct="1">
                        <a:lnSpc>
                          <a:spcPct val="120000"/>
                        </a:lnSpc>
                        <a:spcBef>
                          <a:spcPct val="0"/>
                        </a:spcBef>
                        <a:spcAft>
                          <a:spcPct val="0"/>
                        </a:spcAft>
                        <a:buClrTx/>
                        <a:buSzTx/>
                        <a:buFontTx/>
                        <a:buNone/>
                        <a:tabLst/>
                      </a:pPr>
                      <a:r>
                        <a:rPr kumimoji="0" lang="en-GB" sz="1000" b="0" i="1" u="none" strike="noStrike" cap="none" normalizeH="0" baseline="0">
                          <a:ln>
                            <a:noFill/>
                          </a:ln>
                          <a:solidFill>
                            <a:schemeClr val="tx1"/>
                          </a:solidFill>
                          <a:effectLst/>
                          <a:latin typeface="Arial" charset="0"/>
                          <a:ea typeface="MS Mincho" charset="0"/>
                          <a:cs typeface="MS Mincho" charset="0"/>
                        </a:rPr>
                        <a:t> Context: Configuration of common data fields from departments</a:t>
                      </a:r>
                    </a:p>
                  </a:txBody>
                  <a:tcPr marR="68580" marT="45727" marB="45727" anchor="ctr" horzOverflow="overflow">
                    <a:lnL>
                      <a:noFill/>
                    </a:lnL>
                    <a:lnR w="12700" cap="flat" cmpd="sng" algn="ctr">
                      <a:solidFill>
                        <a:srgbClr val="003399"/>
                      </a:solidFill>
                      <a:prstDash val="solid"/>
                      <a:round/>
                      <a:headEnd type="none" w="med" len="med"/>
                      <a:tailEnd type="none" w="med" len="med"/>
                    </a:lnR>
                    <a:lnT>
                      <a:noFill/>
                    </a:lnT>
                    <a:lnB>
                      <a:noFill/>
                    </a:lnB>
                    <a:lnTlToBr>
                      <a:noFill/>
                    </a:lnTlToBr>
                    <a:lnBlToTr>
                      <a:noFill/>
                    </a:lnBlToTr>
                    <a:solidFill>
                      <a:srgbClr val="E8ED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a:ln>
                          <a:noFill/>
                        </a:ln>
                        <a:solidFill>
                          <a:srgbClr val="000000"/>
                        </a:solidFill>
                        <a:effectLst/>
                        <a:latin typeface="Arial" charset="0"/>
                        <a:ea typeface="ヒラギノ角ゴ Pro W3" charset="0"/>
                        <a:cs typeface="ヒラギノ角ゴ Pro W3" charset="0"/>
                      </a:endParaRPr>
                    </a:p>
                  </a:txBody>
                  <a:tcPr marT="45727" marB="45727" horzOverflow="overflow">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a:noFill/>
                    </a:lnT>
                    <a:lnB>
                      <a:noFill/>
                    </a:lnB>
                    <a:lnTlToBr>
                      <a:noFill/>
                    </a:lnTlToBr>
                    <a:lnBlToTr>
                      <a:noFill/>
                    </a:lnBlToTr>
                    <a:solidFill>
                      <a:srgbClr val="E8ED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a:ln>
                          <a:noFill/>
                        </a:ln>
                        <a:solidFill>
                          <a:srgbClr val="000000"/>
                        </a:solidFill>
                        <a:effectLst/>
                        <a:latin typeface="Arial" charset="0"/>
                        <a:ea typeface="ヒラギノ角ゴ Pro W3" charset="0"/>
                        <a:cs typeface="ヒラギノ角ゴ Pro W3" charset="0"/>
                      </a:endParaRPr>
                    </a:p>
                  </a:txBody>
                  <a:tcPr marT="45727" marB="45727" horzOverflow="overflow">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a:noFill/>
                    </a:lnT>
                    <a:lnB>
                      <a:noFill/>
                    </a:lnB>
                    <a:lnTlToBr>
                      <a:noFill/>
                    </a:lnTlToBr>
                    <a:lnBlToTr>
                      <a:noFill/>
                    </a:lnBlToTr>
                    <a:solidFill>
                      <a:srgbClr val="E8EDF7"/>
                    </a:solidFill>
                  </a:tcPr>
                </a:tc>
              </a:tr>
              <a:tr h="493812">
                <a:tc>
                  <a:txBody>
                    <a:bodyPr/>
                    <a:lstStyle/>
                    <a:p>
                      <a:pPr marL="0" marR="0" lvl="0" indent="-228600" algn="l" defTabSz="457200" rtl="0" eaLnBrk="1" fontAlgn="base" latinLnBrk="0" hangingPunct="1">
                        <a:lnSpc>
                          <a:spcPct val="12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MS Mincho" charset="0"/>
                          <a:cs typeface="MS Mincho" charset="0"/>
                        </a:rPr>
                        <a:t>Data Volumes/Integration</a:t>
                      </a:r>
                    </a:p>
                    <a:p>
                      <a:pPr marL="0" marR="0" lvl="0" indent="-228600" algn="l" defTabSz="457200" rtl="0" eaLnBrk="1" fontAlgn="base" latinLnBrk="0" hangingPunct="1">
                        <a:lnSpc>
                          <a:spcPct val="120000"/>
                        </a:lnSpc>
                        <a:spcBef>
                          <a:spcPct val="0"/>
                        </a:spcBef>
                        <a:spcAft>
                          <a:spcPct val="0"/>
                        </a:spcAft>
                        <a:buClrTx/>
                        <a:buSzTx/>
                        <a:buFontTx/>
                        <a:buNone/>
                        <a:tabLst/>
                      </a:pPr>
                      <a:r>
                        <a:rPr kumimoji="0" lang="en-GB" sz="1000" b="0" i="1" u="none" strike="noStrike" cap="none" normalizeH="0" baseline="0">
                          <a:ln>
                            <a:noFill/>
                          </a:ln>
                          <a:solidFill>
                            <a:schemeClr val="tx1"/>
                          </a:solidFill>
                          <a:effectLst/>
                          <a:latin typeface="Arial" charset="0"/>
                          <a:ea typeface="MS Mincho" charset="0"/>
                          <a:cs typeface="MS Mincho" charset="0"/>
                        </a:rPr>
                        <a:t> Context: Sustaining an efficient and well-architected infrastructure</a:t>
                      </a:r>
                    </a:p>
                  </a:txBody>
                  <a:tcPr marR="68580" marT="45727" marB="45727" anchor="ctr" horzOverflow="overflow">
                    <a:lnL>
                      <a:noFill/>
                    </a:lnL>
                    <a:lnR w="12700" cap="flat" cmpd="sng" algn="ctr">
                      <a:solidFill>
                        <a:srgbClr val="003399"/>
                      </a:solidFill>
                      <a:prstDash val="solid"/>
                      <a:round/>
                      <a:headEnd type="none" w="med" len="med"/>
                      <a:tailEnd type="none" w="med" len="med"/>
                    </a:lnR>
                    <a:lnT>
                      <a:noFill/>
                    </a:lnT>
                    <a:lnB>
                      <a:noFill/>
                    </a:lnB>
                    <a:lnTlToBr>
                      <a:noFill/>
                    </a:lnTlToBr>
                    <a:lnBlToTr>
                      <a:noFill/>
                    </a:lnBlToTr>
                    <a:solidFill>
                      <a:srgbClr val="CDD9EE"/>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a:ln>
                          <a:noFill/>
                        </a:ln>
                        <a:solidFill>
                          <a:srgbClr val="000000"/>
                        </a:solidFill>
                        <a:effectLst/>
                        <a:latin typeface="Arial" charset="0"/>
                        <a:ea typeface="ヒラギノ角ゴ Pro W3" charset="0"/>
                        <a:cs typeface="ヒラギノ角ゴ Pro W3" charset="0"/>
                      </a:endParaRPr>
                    </a:p>
                  </a:txBody>
                  <a:tcPr marT="45727" marB="45727" horzOverflow="overflow">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a:noFill/>
                    </a:lnT>
                    <a:lnB>
                      <a:noFill/>
                    </a:lnB>
                    <a:lnTlToBr>
                      <a:noFill/>
                    </a:lnTlToBr>
                    <a:lnBlToTr>
                      <a:noFill/>
                    </a:lnBlToTr>
                    <a:solidFill>
                      <a:srgbClr val="CDD9EE"/>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a:ln>
                          <a:noFill/>
                        </a:ln>
                        <a:solidFill>
                          <a:srgbClr val="000000"/>
                        </a:solidFill>
                        <a:effectLst/>
                        <a:latin typeface="Arial" charset="0"/>
                        <a:ea typeface="ヒラギノ角ゴ Pro W3" charset="0"/>
                        <a:cs typeface="ヒラギノ角ゴ Pro W3" charset="0"/>
                      </a:endParaRPr>
                    </a:p>
                  </a:txBody>
                  <a:tcPr marT="45727" marB="45727" horzOverflow="overflow">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a:noFill/>
                    </a:lnT>
                    <a:lnB>
                      <a:noFill/>
                    </a:lnB>
                    <a:lnTlToBr>
                      <a:noFill/>
                    </a:lnTlToBr>
                    <a:lnBlToTr>
                      <a:noFill/>
                    </a:lnBlToTr>
                    <a:solidFill>
                      <a:srgbClr val="CDD9EE"/>
                    </a:solidFill>
                  </a:tcPr>
                </a:tc>
              </a:tr>
              <a:tr h="493812">
                <a:tc>
                  <a:txBody>
                    <a:bodyPr/>
                    <a:lstStyle/>
                    <a:p>
                      <a:pPr marL="0" marR="0" lvl="0" indent="-228600" algn="l" defTabSz="457200" rtl="0" eaLnBrk="1" fontAlgn="base" latinLnBrk="0" hangingPunct="1">
                        <a:lnSpc>
                          <a:spcPct val="12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MS Mincho" charset="0"/>
                          <a:cs typeface="MS Mincho" charset="0"/>
                        </a:rPr>
                        <a:t>Reporting and Dashboards</a:t>
                      </a:r>
                    </a:p>
                    <a:p>
                      <a:pPr marL="0" marR="0" lvl="0" indent="-228600" algn="l" defTabSz="457200" rtl="0" eaLnBrk="1" fontAlgn="base" latinLnBrk="0" hangingPunct="1">
                        <a:lnSpc>
                          <a:spcPct val="120000"/>
                        </a:lnSpc>
                        <a:spcBef>
                          <a:spcPct val="0"/>
                        </a:spcBef>
                        <a:spcAft>
                          <a:spcPct val="0"/>
                        </a:spcAft>
                        <a:buClrTx/>
                        <a:buSzTx/>
                        <a:buFontTx/>
                        <a:buNone/>
                        <a:tabLst/>
                      </a:pPr>
                      <a:r>
                        <a:rPr kumimoji="0" lang="en-GB" sz="1000" b="0" i="1" u="none" strike="noStrike" cap="none" normalizeH="0" baseline="0">
                          <a:ln>
                            <a:noFill/>
                          </a:ln>
                          <a:solidFill>
                            <a:schemeClr val="tx1"/>
                          </a:solidFill>
                          <a:effectLst/>
                          <a:latin typeface="Arial" charset="0"/>
                          <a:ea typeface="MS Mincho" charset="0"/>
                          <a:cs typeface="MS Mincho" charset="0"/>
                        </a:rPr>
                        <a:t> Context: Holistic reporting on the customer</a:t>
                      </a:r>
                    </a:p>
                  </a:txBody>
                  <a:tcPr marR="68580" marT="45727" marB="45727" anchor="ctr" horzOverflow="overflow">
                    <a:lnL>
                      <a:noFill/>
                    </a:lnL>
                    <a:lnR w="12700" cap="flat" cmpd="sng" algn="ctr">
                      <a:solidFill>
                        <a:srgbClr val="003399"/>
                      </a:solidFill>
                      <a:prstDash val="solid"/>
                      <a:round/>
                      <a:headEnd type="none" w="med" len="med"/>
                      <a:tailEnd type="none" w="med" len="med"/>
                    </a:lnR>
                    <a:lnT>
                      <a:noFill/>
                    </a:lnT>
                    <a:lnB>
                      <a:noFill/>
                    </a:lnB>
                    <a:lnTlToBr>
                      <a:noFill/>
                    </a:lnTlToBr>
                    <a:lnBlToTr>
                      <a:noFill/>
                    </a:lnBlToTr>
                    <a:solidFill>
                      <a:srgbClr val="E8ED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a:ln>
                          <a:noFill/>
                        </a:ln>
                        <a:solidFill>
                          <a:srgbClr val="000000"/>
                        </a:solidFill>
                        <a:effectLst/>
                        <a:latin typeface="Arial" charset="0"/>
                        <a:ea typeface="ヒラギノ角ゴ Pro W3" charset="0"/>
                        <a:cs typeface="ヒラギノ角ゴ Pro W3" charset="0"/>
                      </a:endParaRPr>
                    </a:p>
                  </a:txBody>
                  <a:tcPr marT="45727" marB="45727" horzOverflow="overflow">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a:noFill/>
                    </a:lnT>
                    <a:lnB>
                      <a:noFill/>
                    </a:lnB>
                    <a:lnTlToBr>
                      <a:noFill/>
                    </a:lnTlToBr>
                    <a:lnBlToTr>
                      <a:noFill/>
                    </a:lnBlToTr>
                    <a:solidFill>
                      <a:srgbClr val="E8ED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a:ln>
                          <a:noFill/>
                        </a:ln>
                        <a:solidFill>
                          <a:srgbClr val="000000"/>
                        </a:solidFill>
                        <a:effectLst/>
                        <a:latin typeface="Arial" charset="0"/>
                        <a:ea typeface="ヒラギノ角ゴ Pro W3" charset="0"/>
                        <a:cs typeface="ヒラギノ角ゴ Pro W3" charset="0"/>
                      </a:endParaRPr>
                    </a:p>
                  </a:txBody>
                  <a:tcPr marT="45727" marB="45727" horzOverflow="overflow">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a:noFill/>
                    </a:lnT>
                    <a:lnB>
                      <a:noFill/>
                    </a:lnB>
                    <a:lnTlToBr>
                      <a:noFill/>
                    </a:lnTlToBr>
                    <a:lnBlToTr>
                      <a:noFill/>
                    </a:lnBlToTr>
                    <a:solidFill>
                      <a:srgbClr val="E8EDF7"/>
                    </a:solidFill>
                  </a:tcPr>
                </a:tc>
              </a:tr>
              <a:tr h="493812">
                <a:tc>
                  <a:txBody>
                    <a:bodyPr/>
                    <a:lstStyle/>
                    <a:p>
                      <a:pPr marL="0" marR="0" lvl="0" indent="-228600" algn="l" defTabSz="457200" rtl="0" eaLnBrk="1" fontAlgn="base" latinLnBrk="0" hangingPunct="1">
                        <a:lnSpc>
                          <a:spcPct val="12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MS Mincho" charset="0"/>
                          <a:cs typeface="MS Mincho" charset="0"/>
                        </a:rPr>
                        <a:t>Deployment</a:t>
                      </a:r>
                    </a:p>
                    <a:p>
                      <a:pPr marL="0" marR="0" lvl="0" indent="-228600" algn="l" defTabSz="457200" rtl="0" eaLnBrk="1" fontAlgn="base" latinLnBrk="0" hangingPunct="1">
                        <a:lnSpc>
                          <a:spcPct val="120000"/>
                        </a:lnSpc>
                        <a:spcBef>
                          <a:spcPct val="0"/>
                        </a:spcBef>
                        <a:spcAft>
                          <a:spcPct val="0"/>
                        </a:spcAft>
                        <a:buClrTx/>
                        <a:buSzTx/>
                        <a:buFontTx/>
                        <a:buNone/>
                        <a:tabLst/>
                      </a:pPr>
                      <a:r>
                        <a:rPr kumimoji="0" lang="en-GB" sz="1000" b="0" i="1" u="none" strike="noStrike" cap="none" normalizeH="0" baseline="0">
                          <a:ln>
                            <a:noFill/>
                          </a:ln>
                          <a:solidFill>
                            <a:schemeClr val="tx1"/>
                          </a:solidFill>
                          <a:effectLst/>
                          <a:latin typeface="Arial" charset="0"/>
                          <a:ea typeface="MS Mincho" charset="0"/>
                          <a:cs typeface="MS Mincho" charset="0"/>
                        </a:rPr>
                        <a:t> Context: Agile development</a:t>
                      </a:r>
                      <a:endParaRPr kumimoji="0" lang="en-US" sz="1000" b="0" i="1" u="none" strike="noStrike" cap="none" normalizeH="0" baseline="0">
                        <a:ln>
                          <a:noFill/>
                        </a:ln>
                        <a:solidFill>
                          <a:srgbClr val="000000"/>
                        </a:solidFill>
                        <a:effectLst/>
                        <a:latin typeface="Arial" charset="0"/>
                        <a:ea typeface="ＭＳ Ｐゴシック" charset="0"/>
                        <a:cs typeface="ＭＳ Ｐゴシック" charset="0"/>
                      </a:endParaRPr>
                    </a:p>
                  </a:txBody>
                  <a:tcPr marR="68580" marT="45727" marB="45727" anchor="ctr" horzOverflow="overflow">
                    <a:lnL>
                      <a:noFill/>
                    </a:lnL>
                    <a:lnR w="12700" cap="flat" cmpd="sng" algn="ctr">
                      <a:solidFill>
                        <a:srgbClr val="003399"/>
                      </a:solidFill>
                      <a:prstDash val="solid"/>
                      <a:round/>
                      <a:headEnd type="none" w="med" len="med"/>
                      <a:tailEnd type="none" w="med" len="med"/>
                    </a:lnR>
                    <a:lnT>
                      <a:noFill/>
                    </a:lnT>
                    <a:lnB>
                      <a:noFill/>
                    </a:lnB>
                    <a:lnTlToBr>
                      <a:noFill/>
                    </a:lnTlToBr>
                    <a:lnBlToTr>
                      <a:noFill/>
                    </a:lnBlToTr>
                    <a:solidFill>
                      <a:srgbClr val="CDD9EE"/>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a:ln>
                          <a:noFill/>
                        </a:ln>
                        <a:solidFill>
                          <a:srgbClr val="000000"/>
                        </a:solidFill>
                        <a:effectLst/>
                        <a:latin typeface="Arial" charset="0"/>
                        <a:ea typeface="ヒラギノ角ゴ Pro W3" charset="0"/>
                        <a:cs typeface="ヒラギノ角ゴ Pro W3" charset="0"/>
                      </a:endParaRPr>
                    </a:p>
                  </a:txBody>
                  <a:tcPr marT="45727" marB="45727" horzOverflow="overflow">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a:noFill/>
                    </a:lnT>
                    <a:lnB>
                      <a:noFill/>
                    </a:lnB>
                    <a:lnTlToBr>
                      <a:noFill/>
                    </a:lnTlToBr>
                    <a:lnBlToTr>
                      <a:noFill/>
                    </a:lnBlToTr>
                    <a:solidFill>
                      <a:srgbClr val="CDD9EE"/>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a:ln>
                          <a:noFill/>
                        </a:ln>
                        <a:solidFill>
                          <a:srgbClr val="000000"/>
                        </a:solidFill>
                        <a:effectLst/>
                        <a:latin typeface="Arial" charset="0"/>
                        <a:ea typeface="ヒラギノ角ゴ Pro W3" charset="0"/>
                        <a:cs typeface="ヒラギノ角ゴ Pro W3" charset="0"/>
                      </a:endParaRPr>
                    </a:p>
                  </a:txBody>
                  <a:tcPr marT="45727" marB="45727" horzOverflow="overflow">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a:noFill/>
                    </a:lnT>
                    <a:lnB>
                      <a:noFill/>
                    </a:lnB>
                    <a:lnTlToBr>
                      <a:noFill/>
                    </a:lnTlToBr>
                    <a:lnBlToTr>
                      <a:noFill/>
                    </a:lnBlToTr>
                    <a:solidFill>
                      <a:srgbClr val="CDD9EE"/>
                    </a:solidFill>
                  </a:tcPr>
                </a:tc>
              </a:tr>
              <a:tr h="493812">
                <a:tc>
                  <a:txBody>
                    <a:bodyPr/>
                    <a:lstStyle/>
                    <a:p>
                      <a:pPr marL="0" marR="0" lvl="0" indent="-228600" algn="l" defTabSz="457200" rtl="0" eaLnBrk="1" fontAlgn="base" latinLnBrk="0" hangingPunct="1">
                        <a:lnSpc>
                          <a:spcPct val="12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Arial" charset="0"/>
                          <a:ea typeface="MS Mincho" charset="0"/>
                          <a:cs typeface="MS Mincho" charset="0"/>
                        </a:rPr>
                        <a:t>Security</a:t>
                      </a:r>
                    </a:p>
                    <a:p>
                      <a:pPr marL="0" marR="0" lvl="0" indent="-228600" algn="l" defTabSz="457200" rtl="0" eaLnBrk="1" fontAlgn="base" latinLnBrk="0" hangingPunct="1">
                        <a:lnSpc>
                          <a:spcPct val="120000"/>
                        </a:lnSpc>
                        <a:spcBef>
                          <a:spcPct val="0"/>
                        </a:spcBef>
                        <a:spcAft>
                          <a:spcPct val="0"/>
                        </a:spcAft>
                        <a:buClrTx/>
                        <a:buSzTx/>
                        <a:buFontTx/>
                        <a:buNone/>
                        <a:tabLst/>
                      </a:pPr>
                      <a:r>
                        <a:rPr kumimoji="0" lang="en-GB" sz="1000" b="0" i="1" u="none" strike="noStrike" cap="none" normalizeH="0" baseline="0" dirty="0">
                          <a:ln>
                            <a:noFill/>
                          </a:ln>
                          <a:solidFill>
                            <a:schemeClr val="tx1"/>
                          </a:solidFill>
                          <a:effectLst/>
                          <a:latin typeface="Arial" charset="0"/>
                          <a:ea typeface="MS Mincho" charset="0"/>
                          <a:cs typeface="MS Mincho" charset="0"/>
                        </a:rPr>
                        <a:t> Context: Managing security</a:t>
                      </a:r>
                    </a:p>
                  </a:txBody>
                  <a:tcPr marR="68580" marT="45727" marB="45727" anchor="ctr" horzOverflow="overflow">
                    <a:lnL>
                      <a:noFill/>
                    </a:lnL>
                    <a:lnR w="12700" cap="flat" cmpd="sng" algn="ctr">
                      <a:solidFill>
                        <a:srgbClr val="003399"/>
                      </a:solidFill>
                      <a:prstDash val="solid"/>
                      <a:round/>
                      <a:headEnd type="none" w="med" len="med"/>
                      <a:tailEnd type="none" w="med" len="med"/>
                    </a:lnR>
                    <a:lnT>
                      <a:noFill/>
                    </a:lnT>
                    <a:lnB>
                      <a:noFill/>
                    </a:lnB>
                    <a:lnTlToBr>
                      <a:noFill/>
                    </a:lnTlToBr>
                    <a:lnBlToTr>
                      <a:noFill/>
                    </a:lnBlToTr>
                    <a:solidFill>
                      <a:srgbClr val="E8ED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dirty="0">
                        <a:ln>
                          <a:noFill/>
                        </a:ln>
                        <a:solidFill>
                          <a:srgbClr val="000000"/>
                        </a:solidFill>
                        <a:effectLst/>
                        <a:latin typeface="Arial" charset="0"/>
                        <a:ea typeface="ヒラギノ角ゴ Pro W3" charset="0"/>
                        <a:cs typeface="ヒラギノ角ゴ Pro W3" charset="0"/>
                      </a:endParaRPr>
                    </a:p>
                  </a:txBody>
                  <a:tcPr marT="45727" marB="45727" horzOverflow="overflow">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a:noFill/>
                    </a:lnT>
                    <a:lnB>
                      <a:noFill/>
                    </a:lnB>
                    <a:lnTlToBr>
                      <a:noFill/>
                    </a:lnTlToBr>
                    <a:lnBlToTr>
                      <a:noFill/>
                    </a:lnBlToTr>
                    <a:solidFill>
                      <a:srgbClr val="E8ED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dirty="0">
                        <a:ln>
                          <a:noFill/>
                        </a:ln>
                        <a:solidFill>
                          <a:srgbClr val="000000"/>
                        </a:solidFill>
                        <a:effectLst/>
                        <a:latin typeface="Arial" charset="0"/>
                        <a:ea typeface="ヒラギノ角ゴ Pro W3" charset="0"/>
                        <a:cs typeface="ヒラギノ角ゴ Pro W3" charset="0"/>
                      </a:endParaRPr>
                    </a:p>
                  </a:txBody>
                  <a:tcPr marT="45727" marB="45727" horzOverflow="overflow">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a:noFill/>
                    </a:lnT>
                    <a:lnB>
                      <a:noFill/>
                    </a:lnB>
                    <a:lnTlToBr>
                      <a:noFill/>
                    </a:lnTlToBr>
                    <a:lnBlToTr>
                      <a:noFill/>
                    </a:lnBlToTr>
                    <a:solidFill>
                      <a:srgbClr val="E8EDF7"/>
                    </a:solidFill>
                  </a:tcPr>
                </a:tc>
              </a:tr>
              <a:tr h="493812">
                <a:tc>
                  <a:txBody>
                    <a:bodyPr/>
                    <a:lstStyle/>
                    <a:p>
                      <a:pPr marL="0" marR="0" lvl="0" indent="-228600" algn="l" defTabSz="457200" rtl="0" eaLnBrk="1" fontAlgn="base" latinLnBrk="0" hangingPunct="1">
                        <a:lnSpc>
                          <a:spcPct val="12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Arial" charset="0"/>
                          <a:ea typeface="MS Mincho" charset="0"/>
                          <a:cs typeface="MS Mincho" charset="0"/>
                        </a:rPr>
                        <a:t>Customer 360 view</a:t>
                      </a:r>
                    </a:p>
                    <a:p>
                      <a:pPr marL="0" marR="0" lvl="0" indent="-228600" algn="l" defTabSz="457200" rtl="0" eaLnBrk="1" fontAlgn="base" latinLnBrk="0" hangingPunct="1">
                        <a:lnSpc>
                          <a:spcPct val="120000"/>
                        </a:lnSpc>
                        <a:spcBef>
                          <a:spcPct val="0"/>
                        </a:spcBef>
                        <a:spcAft>
                          <a:spcPct val="0"/>
                        </a:spcAft>
                        <a:buClrTx/>
                        <a:buSzTx/>
                        <a:buFontTx/>
                        <a:buNone/>
                        <a:tabLst/>
                      </a:pPr>
                      <a:r>
                        <a:rPr kumimoji="0" lang="en-GB" sz="1000" b="0" i="1" u="none" strike="noStrike" cap="none" normalizeH="0" baseline="0" dirty="0">
                          <a:ln>
                            <a:noFill/>
                          </a:ln>
                          <a:solidFill>
                            <a:schemeClr val="tx1"/>
                          </a:solidFill>
                          <a:effectLst/>
                          <a:latin typeface="Arial" charset="0"/>
                          <a:ea typeface="MS Mincho" charset="0"/>
                          <a:cs typeface="MS Mincho" charset="0"/>
                        </a:rPr>
                        <a:t> Context: A total view of your customer</a:t>
                      </a:r>
                    </a:p>
                  </a:txBody>
                  <a:tcPr marR="68580" marT="45727" marB="45727" anchor="ctr" horzOverflow="overflow">
                    <a:lnL>
                      <a:noFill/>
                    </a:lnL>
                    <a:lnR w="12700" cap="flat" cmpd="sng" algn="ctr">
                      <a:solidFill>
                        <a:srgbClr val="003399"/>
                      </a:solidFill>
                      <a:prstDash val="solid"/>
                      <a:round/>
                      <a:headEnd type="none" w="med" len="med"/>
                      <a:tailEnd type="none" w="med" len="med"/>
                    </a:lnR>
                    <a:lnT>
                      <a:noFill/>
                    </a:lnT>
                    <a:lnB>
                      <a:noFill/>
                    </a:lnB>
                    <a:lnTlToBr>
                      <a:noFill/>
                    </a:lnTlToBr>
                    <a:lnBlToTr>
                      <a:noFill/>
                    </a:lnBlToTr>
                    <a:solidFill>
                      <a:srgbClr val="CDD9EE"/>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dirty="0">
                        <a:ln>
                          <a:noFill/>
                        </a:ln>
                        <a:solidFill>
                          <a:srgbClr val="000000"/>
                        </a:solidFill>
                        <a:effectLst/>
                        <a:latin typeface="Arial" charset="0"/>
                        <a:ea typeface="ヒラギノ角ゴ Pro W3" charset="0"/>
                        <a:cs typeface="ヒラギノ角ゴ Pro W3" charset="0"/>
                      </a:endParaRPr>
                    </a:p>
                  </a:txBody>
                  <a:tcPr marT="45727" marB="45727" horzOverflow="overflow">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a:noFill/>
                    </a:lnT>
                    <a:lnB>
                      <a:noFill/>
                    </a:lnB>
                    <a:lnTlToBr>
                      <a:noFill/>
                    </a:lnTlToBr>
                    <a:lnBlToTr>
                      <a:noFill/>
                    </a:lnBlToTr>
                    <a:solidFill>
                      <a:srgbClr val="CDD9EE"/>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dirty="0">
                        <a:ln>
                          <a:noFill/>
                        </a:ln>
                        <a:solidFill>
                          <a:srgbClr val="000000"/>
                        </a:solidFill>
                        <a:effectLst/>
                        <a:latin typeface="Arial" charset="0"/>
                        <a:ea typeface="ヒラギノ角ゴ Pro W3" charset="0"/>
                        <a:cs typeface="ヒラギノ角ゴ Pro W3" charset="0"/>
                      </a:endParaRPr>
                    </a:p>
                  </a:txBody>
                  <a:tcPr marT="45727" marB="45727" horzOverflow="overflow">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a:noFill/>
                    </a:lnT>
                    <a:lnB>
                      <a:noFill/>
                    </a:lnB>
                    <a:lnTlToBr>
                      <a:noFill/>
                    </a:lnTlToBr>
                    <a:lnBlToTr>
                      <a:noFill/>
                    </a:lnBlToTr>
                    <a:solidFill>
                      <a:srgbClr val="CDD9EE"/>
                    </a:solidFill>
                  </a:tcPr>
                </a:tc>
              </a:tr>
              <a:tr h="493741">
                <a:tc>
                  <a:txBody>
                    <a:bodyPr/>
                    <a:lstStyle/>
                    <a:p>
                      <a:pPr marL="0" marR="0" lvl="0" indent="-228600" algn="l" defTabSz="457200" rtl="0" eaLnBrk="1" fontAlgn="base" latinLnBrk="0" hangingPunct="1">
                        <a:lnSpc>
                          <a:spcPct val="12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ea typeface="MS Mincho" charset="0"/>
                          <a:cs typeface="MS Mincho" charset="0"/>
                        </a:rPr>
                        <a:t>New Arguments </a:t>
                      </a:r>
                      <a:r>
                        <a:rPr kumimoji="0" lang="en-GB" sz="1200" b="1" i="0" u="none" strike="noStrike" cap="none" normalizeH="0" baseline="0" dirty="0" err="1" smtClean="0">
                          <a:ln>
                            <a:noFill/>
                          </a:ln>
                          <a:solidFill>
                            <a:schemeClr val="tx1"/>
                          </a:solidFill>
                          <a:effectLst/>
                          <a:latin typeface="Arial" charset="0"/>
                          <a:ea typeface="MS Mincho" charset="0"/>
                          <a:cs typeface="MS Mincho" charset="0"/>
                        </a:rPr>
                        <a:t>t.b.d</a:t>
                      </a:r>
                      <a:r>
                        <a:rPr kumimoji="0" lang="en-GB" sz="1200" b="1" i="0" u="none" strike="noStrike" cap="none" normalizeH="0" baseline="0" dirty="0" smtClean="0">
                          <a:ln>
                            <a:noFill/>
                          </a:ln>
                          <a:solidFill>
                            <a:schemeClr val="tx1"/>
                          </a:solidFill>
                          <a:effectLst/>
                          <a:latin typeface="Arial" charset="0"/>
                          <a:ea typeface="MS Mincho" charset="0"/>
                          <a:cs typeface="MS Mincho" charset="0"/>
                        </a:rPr>
                        <a:t>.</a:t>
                      </a:r>
                      <a:endParaRPr kumimoji="0" lang="en-GB" sz="1200" b="1" i="0" u="none" strike="noStrike" cap="none" normalizeH="0" baseline="0" dirty="0">
                        <a:ln>
                          <a:noFill/>
                        </a:ln>
                        <a:solidFill>
                          <a:schemeClr val="tx1"/>
                        </a:solidFill>
                        <a:effectLst/>
                        <a:latin typeface="Arial" charset="0"/>
                        <a:ea typeface="MS Mincho" charset="0"/>
                        <a:cs typeface="MS Mincho" charset="0"/>
                      </a:endParaRPr>
                    </a:p>
                  </a:txBody>
                  <a:tcPr marR="68580" marT="45727" marB="45727" anchor="ctr" horzOverflow="overflow">
                    <a:lnL>
                      <a:noFill/>
                    </a:lnL>
                    <a:lnR w="12700" cap="flat" cmpd="sng" algn="ctr">
                      <a:solidFill>
                        <a:srgbClr val="003399"/>
                      </a:solidFill>
                      <a:prstDash val="solid"/>
                      <a:round/>
                      <a:headEnd type="none" w="med" len="med"/>
                      <a:tailEnd type="none" w="med" len="med"/>
                    </a:lnR>
                    <a:lnT>
                      <a:noFill/>
                    </a:lnT>
                    <a:lnB>
                      <a:noFill/>
                    </a:lnB>
                    <a:lnTlToBr>
                      <a:noFill/>
                    </a:lnTlToBr>
                    <a:lnBlToTr>
                      <a:noFill/>
                    </a:lnBlToTr>
                    <a:solidFill>
                      <a:srgbClr val="CDD9EE"/>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dirty="0">
                        <a:ln>
                          <a:noFill/>
                        </a:ln>
                        <a:solidFill>
                          <a:srgbClr val="000000"/>
                        </a:solidFill>
                        <a:effectLst/>
                        <a:latin typeface="Arial" charset="0"/>
                        <a:ea typeface="ヒラギノ角ゴ Pro W3" charset="0"/>
                        <a:cs typeface="ヒラギノ角ゴ Pro W3" charset="0"/>
                      </a:endParaRPr>
                    </a:p>
                  </a:txBody>
                  <a:tcPr marT="45727" marB="45727" horzOverflow="overflow">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a:noFill/>
                    </a:lnT>
                    <a:lnB>
                      <a:noFill/>
                    </a:lnB>
                    <a:lnTlToBr>
                      <a:noFill/>
                    </a:lnTlToBr>
                    <a:lnBlToTr>
                      <a:noFill/>
                    </a:lnBlToTr>
                    <a:solidFill>
                      <a:srgbClr val="CDD9EE"/>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dirty="0">
                        <a:ln>
                          <a:noFill/>
                        </a:ln>
                        <a:solidFill>
                          <a:srgbClr val="000000"/>
                        </a:solidFill>
                        <a:effectLst/>
                        <a:latin typeface="Arial" charset="0"/>
                        <a:ea typeface="ヒラギノ角ゴ Pro W3" charset="0"/>
                        <a:cs typeface="ヒラギノ角ゴ Pro W3" charset="0"/>
                      </a:endParaRPr>
                    </a:p>
                  </a:txBody>
                  <a:tcPr marT="45727" marB="45727" horzOverflow="overflow">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a:noFill/>
                    </a:lnT>
                    <a:lnB>
                      <a:noFill/>
                    </a:lnB>
                    <a:lnTlToBr>
                      <a:noFill/>
                    </a:lnTlToBr>
                    <a:lnBlToTr>
                      <a:noFill/>
                    </a:lnBlToTr>
                    <a:solidFill>
                      <a:srgbClr val="CDD9EE"/>
                    </a:solidFill>
                  </a:tcPr>
                </a:tc>
              </a:tr>
            </a:tbl>
          </a:graphicData>
        </a:graphic>
      </p:graphicFrame>
      <p:sp>
        <p:nvSpPr>
          <p:cNvPr id="76" name="Rounded Rectangle 75"/>
          <p:cNvSpPr/>
          <p:nvPr/>
        </p:nvSpPr>
        <p:spPr>
          <a:xfrm>
            <a:off x="6561138" y="933450"/>
            <a:ext cx="1066800" cy="228600"/>
          </a:xfrm>
          <a:prstGeom prst="roundRect">
            <a:avLst/>
          </a:prstGeom>
          <a:solidFill>
            <a:schemeClr val="accent6">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b="1" dirty="0">
                <a:solidFill>
                  <a:srgbClr val="FFFF00"/>
                </a:solidFill>
              </a:rPr>
              <a:t>Recommendation</a:t>
            </a:r>
          </a:p>
        </p:txBody>
      </p:sp>
      <p:sp>
        <p:nvSpPr>
          <p:cNvPr id="105512" name="TextBox 1"/>
          <p:cNvSpPr txBox="1">
            <a:spLocks noChangeArrowheads="1"/>
          </p:cNvSpPr>
          <p:nvPr/>
        </p:nvSpPr>
        <p:spPr bwMode="auto">
          <a:xfrm>
            <a:off x="6172200" y="1524000"/>
            <a:ext cx="3810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de-DE" b="1"/>
              <a:t>?</a:t>
            </a:r>
          </a:p>
        </p:txBody>
      </p:sp>
      <p:sp>
        <p:nvSpPr>
          <p:cNvPr id="105513" name="TextBox 14"/>
          <p:cNvSpPr txBox="1">
            <a:spLocks noChangeArrowheads="1"/>
          </p:cNvSpPr>
          <p:nvPr/>
        </p:nvSpPr>
        <p:spPr bwMode="auto">
          <a:xfrm>
            <a:off x="7627938" y="1524000"/>
            <a:ext cx="3810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de-DE" b="1"/>
              <a:t>?</a:t>
            </a:r>
          </a:p>
        </p:txBody>
      </p:sp>
      <p:sp>
        <p:nvSpPr>
          <p:cNvPr id="105514" name="TextBox 15"/>
          <p:cNvSpPr txBox="1">
            <a:spLocks noChangeArrowheads="1"/>
          </p:cNvSpPr>
          <p:nvPr/>
        </p:nvSpPr>
        <p:spPr bwMode="auto">
          <a:xfrm>
            <a:off x="6172200" y="1990725"/>
            <a:ext cx="3810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de-DE" b="1"/>
              <a:t>?</a:t>
            </a:r>
          </a:p>
        </p:txBody>
      </p:sp>
      <p:sp>
        <p:nvSpPr>
          <p:cNvPr id="105515" name="TextBox 16"/>
          <p:cNvSpPr txBox="1">
            <a:spLocks noChangeArrowheads="1"/>
          </p:cNvSpPr>
          <p:nvPr/>
        </p:nvSpPr>
        <p:spPr bwMode="auto">
          <a:xfrm>
            <a:off x="7627938" y="1990725"/>
            <a:ext cx="3810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de-DE" b="1"/>
              <a:t>?</a:t>
            </a:r>
          </a:p>
        </p:txBody>
      </p:sp>
      <p:sp>
        <p:nvSpPr>
          <p:cNvPr id="105516" name="TextBox 17"/>
          <p:cNvSpPr txBox="1">
            <a:spLocks noChangeArrowheads="1"/>
          </p:cNvSpPr>
          <p:nvPr/>
        </p:nvSpPr>
        <p:spPr bwMode="auto">
          <a:xfrm>
            <a:off x="6180138" y="2500313"/>
            <a:ext cx="3810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de-DE" b="1"/>
              <a:t>?</a:t>
            </a:r>
          </a:p>
        </p:txBody>
      </p:sp>
      <p:sp>
        <p:nvSpPr>
          <p:cNvPr id="105517" name="TextBox 18"/>
          <p:cNvSpPr txBox="1">
            <a:spLocks noChangeArrowheads="1"/>
          </p:cNvSpPr>
          <p:nvPr/>
        </p:nvSpPr>
        <p:spPr bwMode="auto">
          <a:xfrm>
            <a:off x="7627938" y="2544763"/>
            <a:ext cx="3810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de-DE" b="1"/>
              <a:t>?</a:t>
            </a:r>
          </a:p>
        </p:txBody>
      </p:sp>
      <p:sp>
        <p:nvSpPr>
          <p:cNvPr id="105518" name="TextBox 19"/>
          <p:cNvSpPr txBox="1">
            <a:spLocks noChangeArrowheads="1"/>
          </p:cNvSpPr>
          <p:nvPr/>
        </p:nvSpPr>
        <p:spPr bwMode="auto">
          <a:xfrm>
            <a:off x="7627938" y="3011488"/>
            <a:ext cx="3810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de-DE" b="1"/>
              <a:t>?</a:t>
            </a:r>
          </a:p>
        </p:txBody>
      </p:sp>
      <p:sp>
        <p:nvSpPr>
          <p:cNvPr id="105519" name="TextBox 20"/>
          <p:cNvSpPr txBox="1">
            <a:spLocks noChangeArrowheads="1"/>
          </p:cNvSpPr>
          <p:nvPr/>
        </p:nvSpPr>
        <p:spPr bwMode="auto">
          <a:xfrm>
            <a:off x="7620000" y="3478213"/>
            <a:ext cx="3810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de-DE" b="1"/>
              <a:t>?</a:t>
            </a:r>
          </a:p>
        </p:txBody>
      </p:sp>
      <p:sp>
        <p:nvSpPr>
          <p:cNvPr id="105520" name="TextBox 21"/>
          <p:cNvSpPr txBox="1">
            <a:spLocks noChangeArrowheads="1"/>
          </p:cNvSpPr>
          <p:nvPr/>
        </p:nvSpPr>
        <p:spPr bwMode="auto">
          <a:xfrm>
            <a:off x="7620000" y="4006850"/>
            <a:ext cx="3810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de-DE" b="1"/>
              <a:t>?</a:t>
            </a:r>
          </a:p>
        </p:txBody>
      </p:sp>
      <p:sp>
        <p:nvSpPr>
          <p:cNvPr id="105521" name="TextBox 22"/>
          <p:cNvSpPr txBox="1">
            <a:spLocks noChangeArrowheads="1"/>
          </p:cNvSpPr>
          <p:nvPr/>
        </p:nvSpPr>
        <p:spPr bwMode="auto">
          <a:xfrm>
            <a:off x="7627938" y="4473575"/>
            <a:ext cx="3810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de-DE" b="1"/>
              <a:t>?</a:t>
            </a:r>
          </a:p>
        </p:txBody>
      </p:sp>
      <p:sp>
        <p:nvSpPr>
          <p:cNvPr id="105522" name="TextBox 23"/>
          <p:cNvSpPr txBox="1">
            <a:spLocks noChangeArrowheads="1"/>
          </p:cNvSpPr>
          <p:nvPr/>
        </p:nvSpPr>
        <p:spPr bwMode="auto">
          <a:xfrm>
            <a:off x="7620000" y="4940300"/>
            <a:ext cx="3810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de-DE" b="1"/>
              <a:t>?</a:t>
            </a:r>
          </a:p>
        </p:txBody>
      </p:sp>
      <p:sp>
        <p:nvSpPr>
          <p:cNvPr id="105523" name="TextBox 24"/>
          <p:cNvSpPr txBox="1">
            <a:spLocks noChangeArrowheads="1"/>
          </p:cNvSpPr>
          <p:nvPr/>
        </p:nvSpPr>
        <p:spPr bwMode="auto">
          <a:xfrm>
            <a:off x="7620000" y="5492750"/>
            <a:ext cx="3810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de-DE" b="1"/>
              <a:t>?</a:t>
            </a:r>
          </a:p>
        </p:txBody>
      </p:sp>
      <p:sp>
        <p:nvSpPr>
          <p:cNvPr id="105524" name="TextBox 25"/>
          <p:cNvSpPr txBox="1">
            <a:spLocks noChangeArrowheads="1"/>
          </p:cNvSpPr>
          <p:nvPr/>
        </p:nvSpPr>
        <p:spPr bwMode="auto">
          <a:xfrm>
            <a:off x="6172200" y="3017838"/>
            <a:ext cx="3810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de-DE" b="1"/>
              <a:t>?</a:t>
            </a:r>
          </a:p>
        </p:txBody>
      </p:sp>
      <p:sp>
        <p:nvSpPr>
          <p:cNvPr id="105525" name="TextBox 26"/>
          <p:cNvSpPr txBox="1">
            <a:spLocks noChangeArrowheads="1"/>
          </p:cNvSpPr>
          <p:nvPr/>
        </p:nvSpPr>
        <p:spPr bwMode="auto">
          <a:xfrm>
            <a:off x="6172200" y="3546475"/>
            <a:ext cx="3810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de-DE" b="1"/>
              <a:t>?</a:t>
            </a:r>
          </a:p>
        </p:txBody>
      </p:sp>
      <p:sp>
        <p:nvSpPr>
          <p:cNvPr id="105526" name="TextBox 27"/>
          <p:cNvSpPr txBox="1">
            <a:spLocks noChangeArrowheads="1"/>
          </p:cNvSpPr>
          <p:nvPr/>
        </p:nvSpPr>
        <p:spPr bwMode="auto">
          <a:xfrm>
            <a:off x="6180138" y="4013200"/>
            <a:ext cx="3810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de-DE" b="1"/>
              <a:t>?</a:t>
            </a:r>
          </a:p>
        </p:txBody>
      </p:sp>
      <p:sp>
        <p:nvSpPr>
          <p:cNvPr id="105527" name="TextBox 28"/>
          <p:cNvSpPr txBox="1">
            <a:spLocks noChangeArrowheads="1"/>
          </p:cNvSpPr>
          <p:nvPr/>
        </p:nvSpPr>
        <p:spPr bwMode="auto">
          <a:xfrm>
            <a:off x="6172200" y="4505325"/>
            <a:ext cx="3810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de-DE" b="1"/>
              <a:t>?</a:t>
            </a:r>
          </a:p>
        </p:txBody>
      </p:sp>
      <p:sp>
        <p:nvSpPr>
          <p:cNvPr id="105528" name="TextBox 29"/>
          <p:cNvSpPr txBox="1">
            <a:spLocks noChangeArrowheads="1"/>
          </p:cNvSpPr>
          <p:nvPr/>
        </p:nvSpPr>
        <p:spPr bwMode="auto">
          <a:xfrm>
            <a:off x="6180138" y="4972050"/>
            <a:ext cx="3810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de-DE" b="1"/>
              <a:t>?</a:t>
            </a:r>
          </a:p>
        </p:txBody>
      </p:sp>
      <p:sp>
        <p:nvSpPr>
          <p:cNvPr id="105529" name="TextBox 30"/>
          <p:cNvSpPr txBox="1">
            <a:spLocks noChangeArrowheads="1"/>
          </p:cNvSpPr>
          <p:nvPr/>
        </p:nvSpPr>
        <p:spPr bwMode="auto">
          <a:xfrm>
            <a:off x="6172200" y="5492750"/>
            <a:ext cx="3810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de-DE" b="1"/>
              <a:t>?</a:t>
            </a:r>
          </a:p>
        </p:txBody>
      </p:sp>
      <p:sp>
        <p:nvSpPr>
          <p:cNvPr id="105530" name="TextBox 31"/>
          <p:cNvSpPr txBox="1">
            <a:spLocks noChangeArrowheads="1"/>
          </p:cNvSpPr>
          <p:nvPr/>
        </p:nvSpPr>
        <p:spPr bwMode="auto">
          <a:xfrm>
            <a:off x="6180138" y="5980113"/>
            <a:ext cx="3810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de-DE" b="1"/>
              <a:t>?</a:t>
            </a:r>
          </a:p>
        </p:txBody>
      </p:sp>
      <p:sp>
        <p:nvSpPr>
          <p:cNvPr id="105531" name="TextBox 32"/>
          <p:cNvSpPr txBox="1">
            <a:spLocks noChangeArrowheads="1"/>
          </p:cNvSpPr>
          <p:nvPr/>
        </p:nvSpPr>
        <p:spPr bwMode="auto">
          <a:xfrm>
            <a:off x="7620000" y="5983288"/>
            <a:ext cx="3810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de-DE" b="1"/>
              <a:t>?</a:t>
            </a:r>
          </a:p>
        </p:txBody>
      </p:sp>
    </p:spTree>
    <p:extLst>
      <p:ext uri="{BB962C8B-B14F-4D97-AF65-F5344CB8AC3E}">
        <p14:creationId xmlns:p14="http://schemas.microsoft.com/office/powerpoint/2010/main" val="21341198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itle 1"/>
          <p:cNvSpPr>
            <a:spLocks noGrp="1"/>
          </p:cNvSpPr>
          <p:nvPr>
            <p:ph type="title"/>
          </p:nvPr>
        </p:nvSpPr>
        <p:spPr/>
        <p:txBody>
          <a:bodyPr/>
          <a:lstStyle/>
          <a:p>
            <a:r>
              <a:rPr lang="de-DE">
                <a:latin typeface="Arial" charset="0"/>
                <a:ea typeface="MS PGothic" charset="0"/>
                <a:cs typeface="ＭＳ Ｐゴシック" charset="0"/>
              </a:rPr>
              <a:t>Knock Out Criteria?</a:t>
            </a:r>
          </a:p>
        </p:txBody>
      </p:sp>
      <p:sp>
        <p:nvSpPr>
          <p:cNvPr id="107522" name="Content Placeholder 2"/>
          <p:cNvSpPr>
            <a:spLocks noGrp="1"/>
          </p:cNvSpPr>
          <p:nvPr>
            <p:ph idx="1"/>
          </p:nvPr>
        </p:nvSpPr>
        <p:spPr/>
        <p:txBody>
          <a:bodyPr/>
          <a:lstStyle/>
          <a:p>
            <a:r>
              <a:rPr lang="de-DE">
                <a:latin typeface="Arial" charset="0"/>
                <a:ea typeface="MS PGothic" charset="0"/>
                <a:cs typeface="ＭＳ Ｐゴシック" charset="0"/>
              </a:rPr>
              <a:t>Email Relaying?</a:t>
            </a:r>
          </a:p>
          <a:p>
            <a:r>
              <a:rPr lang="de-DE">
                <a:latin typeface="Arial" charset="0"/>
                <a:ea typeface="MS PGothic" charset="0"/>
                <a:cs typeface="ＭＳ Ｐゴシック" charset="0"/>
              </a:rPr>
              <a:t>Interfaces will get complicated?</a:t>
            </a:r>
          </a:p>
          <a:p>
            <a:r>
              <a:rPr lang="de-DE">
                <a:latin typeface="Arial" charset="0"/>
                <a:ea typeface="MS PGothic" charset="0"/>
                <a:cs typeface="ＭＳ Ｐゴシック" charset="0"/>
              </a:rPr>
              <a:t>Org Merges?</a:t>
            </a:r>
          </a:p>
          <a:p>
            <a:r>
              <a:rPr lang="de-DE">
                <a:latin typeface="Arial" charset="0"/>
                <a:ea typeface="MS PGothic" charset="0"/>
                <a:cs typeface="ＭＳ Ｐゴシック" charset="0"/>
              </a:rPr>
              <a:t>Reporting?</a:t>
            </a:r>
          </a:p>
          <a:p>
            <a:r>
              <a:rPr lang="de-DE">
                <a:latin typeface="Arial" charset="0"/>
                <a:ea typeface="MS PGothic" charset="0"/>
                <a:cs typeface="ＭＳ Ｐゴシック" charset="0"/>
              </a:rPr>
              <a:t>Security, Sharing, Territory Management?</a:t>
            </a:r>
          </a:p>
          <a:p>
            <a:r>
              <a:rPr lang="de-DE">
                <a:latin typeface="Arial" charset="0"/>
                <a:ea typeface="MS PGothic" charset="0"/>
                <a:cs typeface="ＭＳ Ｐゴシック" charset="0"/>
              </a:rPr>
              <a:t>Legal Constraints?</a:t>
            </a:r>
          </a:p>
          <a:p>
            <a:r>
              <a:rPr lang="de-DE">
                <a:latin typeface="Arial" charset="0"/>
                <a:ea typeface="MS PGothic" charset="0"/>
                <a:cs typeface="ＭＳ Ｐゴシック" charset="0"/>
              </a:rPr>
              <a:t>Single Sign On?</a:t>
            </a:r>
          </a:p>
          <a:p>
            <a:r>
              <a:rPr lang="de-DE">
                <a:latin typeface="Arial" charset="0"/>
                <a:ea typeface="MS PGothic" charset="0"/>
                <a:cs typeface="ＭＳ Ｐゴシック" charset="0"/>
              </a:rPr>
              <a:t>Limits?</a:t>
            </a:r>
          </a:p>
          <a:p>
            <a:r>
              <a:rPr lang="de-DE">
                <a:latin typeface="Arial" charset="0"/>
                <a:ea typeface="MS PGothic" charset="0"/>
                <a:cs typeface="ＭＳ Ｐゴシック" charset="0"/>
              </a:rPr>
              <a:t>tbd...</a:t>
            </a:r>
          </a:p>
        </p:txBody>
      </p:sp>
    </p:spTree>
    <p:extLst>
      <p:ext uri="{BB962C8B-B14F-4D97-AF65-F5344CB8AC3E}">
        <p14:creationId xmlns:p14="http://schemas.microsoft.com/office/powerpoint/2010/main" val="29710242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p:cNvSpPr txBox="1">
            <a:spLocks/>
          </p:cNvSpPr>
          <p:nvPr/>
        </p:nvSpPr>
        <p:spPr bwMode="auto">
          <a:xfrm>
            <a:off x="609600" y="2184400"/>
            <a:ext cx="80359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endParaRPr lang="en-US" sz="5400" b="1" dirty="0">
              <a:solidFill>
                <a:srgbClr val="3087D1"/>
              </a:solidFill>
            </a:endParaRPr>
          </a:p>
        </p:txBody>
      </p:sp>
      <p:sp>
        <p:nvSpPr>
          <p:cNvPr id="2" name="Title 1"/>
          <p:cNvSpPr>
            <a:spLocks noGrp="1"/>
          </p:cNvSpPr>
          <p:nvPr>
            <p:ph type="title"/>
          </p:nvPr>
        </p:nvSpPr>
        <p:spPr/>
        <p:txBody>
          <a:bodyPr/>
          <a:lstStyle/>
          <a:p>
            <a:r>
              <a:rPr lang="en-US" dirty="0"/>
              <a:t>Deployment Best </a:t>
            </a:r>
            <a:r>
              <a:rPr lang="en-US" dirty="0" smtClean="0"/>
              <a:t>Practices</a:t>
            </a:r>
            <a:endParaRPr lang="en-US" dirty="0"/>
          </a:p>
        </p:txBody>
      </p:sp>
    </p:spTree>
    <p:extLst>
      <p:ext uri="{BB962C8B-B14F-4D97-AF65-F5344CB8AC3E}">
        <p14:creationId xmlns:p14="http://schemas.microsoft.com/office/powerpoint/2010/main" val="141606311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title"/>
          </p:nvPr>
        </p:nvSpPr>
        <p:spPr/>
        <p:txBody>
          <a:bodyPr/>
          <a:lstStyle/>
          <a:p>
            <a:r>
              <a:rPr lang="en-US">
                <a:latin typeface="Arial" charset="0"/>
                <a:ea typeface="ＭＳ Ｐゴシック" charset="0"/>
                <a:cs typeface="ＭＳ Ｐゴシック" charset="0"/>
              </a:rPr>
              <a:t>Establish Process and Governance</a:t>
            </a:r>
          </a:p>
        </p:txBody>
      </p:sp>
      <p:sp>
        <p:nvSpPr>
          <p:cNvPr id="109570" name="Rectangle 3"/>
          <p:cNvSpPr>
            <a:spLocks noGrp="1" noChangeArrowheads="1"/>
          </p:cNvSpPr>
          <p:nvPr>
            <p:ph idx="1"/>
          </p:nvPr>
        </p:nvSpPr>
        <p:spPr/>
        <p:txBody>
          <a:bodyPr/>
          <a:lstStyle/>
          <a:p>
            <a:pPr>
              <a:buFont typeface="Wingdings" charset="0"/>
              <a:buNone/>
            </a:pPr>
            <a:r>
              <a:rPr lang="en-US">
                <a:latin typeface="Arial" charset="0"/>
                <a:ea typeface="ＭＳ Ｐゴシック" charset="0"/>
                <a:cs typeface="ＭＳ Ｐゴシック" charset="0"/>
              </a:rPr>
              <a:t>Multi Org Release Management</a:t>
            </a:r>
          </a:p>
          <a:p>
            <a:r>
              <a:rPr lang="en-US">
                <a:latin typeface="Arial" charset="0"/>
                <a:ea typeface="ＭＳ Ｐゴシック" charset="0"/>
                <a:cs typeface="ＭＳ Ｐゴシック" charset="0"/>
              </a:rPr>
              <a:t>Migration from sandbox to production</a:t>
            </a:r>
          </a:p>
          <a:p>
            <a:r>
              <a:rPr lang="en-US">
                <a:latin typeface="Arial" charset="0"/>
                <a:ea typeface="ＭＳ Ｐゴシック" charset="0"/>
                <a:cs typeface="ＭＳ Ｐゴシック" charset="0"/>
              </a:rPr>
              <a:t>Use of configuration only sandboxes for developer workspaces</a:t>
            </a:r>
          </a:p>
          <a:p>
            <a:r>
              <a:rPr lang="en-US">
                <a:latin typeface="Arial" charset="0"/>
                <a:ea typeface="ＭＳ Ｐゴシック" charset="0"/>
                <a:cs typeface="ＭＳ Ｐゴシック" charset="0"/>
              </a:rPr>
              <a:t>Migration between sandboxes</a:t>
            </a:r>
          </a:p>
          <a:p>
            <a:r>
              <a:rPr lang="en-US">
                <a:latin typeface="Arial" charset="0"/>
                <a:ea typeface="ＭＳ Ｐゴシック" charset="0"/>
                <a:cs typeface="ＭＳ Ｐゴシック" charset="0"/>
              </a:rPr>
              <a:t>Partial data copy</a:t>
            </a:r>
          </a:p>
        </p:txBody>
      </p:sp>
      <p:grpSp>
        <p:nvGrpSpPr>
          <p:cNvPr id="109571" name="Group 24"/>
          <p:cNvGrpSpPr>
            <a:grpSpLocks/>
          </p:cNvGrpSpPr>
          <p:nvPr/>
        </p:nvGrpSpPr>
        <p:grpSpPr bwMode="auto">
          <a:xfrm>
            <a:off x="1600200" y="4770438"/>
            <a:ext cx="1143000" cy="649287"/>
            <a:chOff x="3528" y="753"/>
            <a:chExt cx="2066" cy="1436"/>
          </a:xfrm>
        </p:grpSpPr>
        <p:pic>
          <p:nvPicPr>
            <p:cNvPr id="109592" name="Rectangle 8939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8" y="1349"/>
              <a:ext cx="2066"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93" name="Rectangle 8939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2" y="753"/>
              <a:ext cx="1313" cy="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9572" name="TextBox 893960"/>
          <p:cNvSpPr txBox="1">
            <a:spLocks noChangeArrowheads="1"/>
          </p:cNvSpPr>
          <p:nvPr/>
        </p:nvSpPr>
        <p:spPr bwMode="auto">
          <a:xfrm>
            <a:off x="949325" y="5287963"/>
            <a:ext cx="23828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400" b="1" i="1">
                <a:solidFill>
                  <a:srgbClr val="000000"/>
                </a:solidFill>
                <a:latin typeface="Times" charset="0"/>
              </a:rPr>
              <a:t>Development</a:t>
            </a:r>
            <a:endParaRPr lang="en-US" sz="1400" b="1" i="1">
              <a:solidFill>
                <a:srgbClr val="5F5F5F"/>
              </a:solidFill>
              <a:latin typeface="Times" charset="0"/>
            </a:endParaRPr>
          </a:p>
        </p:txBody>
      </p:sp>
      <p:grpSp>
        <p:nvGrpSpPr>
          <p:cNvPr id="109573" name="Group 24"/>
          <p:cNvGrpSpPr>
            <a:grpSpLocks/>
          </p:cNvGrpSpPr>
          <p:nvPr/>
        </p:nvGrpSpPr>
        <p:grpSpPr bwMode="auto">
          <a:xfrm>
            <a:off x="2944813" y="5626100"/>
            <a:ext cx="1143000" cy="649288"/>
            <a:chOff x="3528" y="753"/>
            <a:chExt cx="2066" cy="1436"/>
          </a:xfrm>
        </p:grpSpPr>
        <p:pic>
          <p:nvPicPr>
            <p:cNvPr id="109590" name="Rectangle 8939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8" y="1349"/>
              <a:ext cx="2066"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91" name="Rectangle 8939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2" y="753"/>
              <a:ext cx="1313" cy="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5" name="Down Arrow 44"/>
          <p:cNvSpPr>
            <a:spLocks noChangeArrowheads="1"/>
          </p:cNvSpPr>
          <p:nvPr/>
        </p:nvSpPr>
        <p:spPr bwMode="auto">
          <a:xfrm rot="-5930321">
            <a:off x="3145631" y="4145757"/>
            <a:ext cx="822325" cy="1176338"/>
          </a:xfrm>
          <a:prstGeom prst="downArrow">
            <a:avLst>
              <a:gd name="adj1" fmla="val 50000"/>
              <a:gd name="adj2" fmla="val 50001"/>
            </a:avLst>
          </a:prstGeom>
          <a:gradFill rotWithShape="1">
            <a:gsLst>
              <a:gs pos="0">
                <a:srgbClr val="B5E5E9"/>
              </a:gs>
              <a:gs pos="100000">
                <a:srgbClr val="CBFFFF"/>
              </a:gs>
            </a:gsLst>
            <a:lin ang="16200000"/>
          </a:gradFill>
          <a:ln w="9525">
            <a:solidFill>
              <a:srgbClr val="B6DCDF"/>
            </a:solidFill>
            <a:miter lim="800000"/>
            <a:headEnd/>
            <a:tailEnd/>
          </a:ln>
          <a:effectLst>
            <a:outerShdw blurRad="63500" dist="23000" dir="5400000" rotWithShape="0">
              <a:srgbClr val="000000">
                <a:alpha val="34999"/>
              </a:srgbClr>
            </a:outerShdw>
          </a:effectLst>
        </p:spPr>
        <p:txBody>
          <a:bodyPr anchor="ctr"/>
          <a:lstStyle/>
          <a:p>
            <a:pPr algn="ctr">
              <a:defRPr/>
            </a:pPr>
            <a:endParaRPr lang="en-US">
              <a:solidFill>
                <a:srgbClr val="FFFFFF"/>
              </a:solidFill>
              <a:latin typeface="Arial" pitchFamily="-109" charset="0"/>
              <a:ea typeface="ＭＳ Ｐゴシック" pitchFamily="-112" charset="-128"/>
              <a:cs typeface="ＭＳ Ｐゴシック" pitchFamily="-112" charset="-128"/>
            </a:endParaRPr>
          </a:p>
        </p:txBody>
      </p:sp>
      <p:grpSp>
        <p:nvGrpSpPr>
          <p:cNvPr id="109575" name="Group 24"/>
          <p:cNvGrpSpPr>
            <a:grpSpLocks/>
          </p:cNvGrpSpPr>
          <p:nvPr/>
        </p:nvGrpSpPr>
        <p:grpSpPr bwMode="auto">
          <a:xfrm>
            <a:off x="4522788" y="3968750"/>
            <a:ext cx="1143000" cy="649288"/>
            <a:chOff x="3528" y="753"/>
            <a:chExt cx="2066" cy="1436"/>
          </a:xfrm>
        </p:grpSpPr>
        <p:pic>
          <p:nvPicPr>
            <p:cNvPr id="109588" name="Rectangle 8939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8" y="1349"/>
              <a:ext cx="2066"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89" name="Rectangle 8939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2" y="753"/>
              <a:ext cx="1313" cy="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9576" name="TextBox 893960"/>
          <p:cNvSpPr txBox="1">
            <a:spLocks noChangeArrowheads="1"/>
          </p:cNvSpPr>
          <p:nvPr/>
        </p:nvSpPr>
        <p:spPr bwMode="auto">
          <a:xfrm>
            <a:off x="3871913" y="4486275"/>
            <a:ext cx="23828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400" b="1" i="1">
                <a:solidFill>
                  <a:srgbClr val="000000"/>
                </a:solidFill>
                <a:latin typeface="Times" charset="0"/>
              </a:rPr>
              <a:t>Integration</a:t>
            </a:r>
            <a:endParaRPr lang="en-US" sz="1400" b="1" i="1">
              <a:solidFill>
                <a:srgbClr val="5F5F5F"/>
              </a:solidFill>
              <a:latin typeface="Times" charset="0"/>
            </a:endParaRPr>
          </a:p>
        </p:txBody>
      </p:sp>
      <p:sp>
        <p:nvSpPr>
          <p:cNvPr id="50" name="Down Arrow 49"/>
          <p:cNvSpPr>
            <a:spLocks noChangeArrowheads="1"/>
          </p:cNvSpPr>
          <p:nvPr/>
        </p:nvSpPr>
        <p:spPr bwMode="auto">
          <a:xfrm rot="-7806615">
            <a:off x="4192588" y="4833938"/>
            <a:ext cx="822325" cy="1177925"/>
          </a:xfrm>
          <a:prstGeom prst="downArrow">
            <a:avLst>
              <a:gd name="adj1" fmla="val 50000"/>
              <a:gd name="adj2" fmla="val 50003"/>
            </a:avLst>
          </a:prstGeom>
          <a:gradFill rotWithShape="1">
            <a:gsLst>
              <a:gs pos="0">
                <a:srgbClr val="B5E5E9"/>
              </a:gs>
              <a:gs pos="100000">
                <a:srgbClr val="CBFFFF"/>
              </a:gs>
            </a:gsLst>
            <a:lin ang="16200000"/>
          </a:gradFill>
          <a:ln w="9525">
            <a:solidFill>
              <a:srgbClr val="B6DCDF"/>
            </a:solidFill>
            <a:miter lim="800000"/>
            <a:headEnd/>
            <a:tailEnd/>
          </a:ln>
          <a:effectLst>
            <a:outerShdw blurRad="63500" dist="23000" dir="5400000" rotWithShape="0">
              <a:srgbClr val="000000">
                <a:alpha val="34999"/>
              </a:srgbClr>
            </a:outerShdw>
          </a:effectLst>
        </p:spPr>
        <p:txBody>
          <a:bodyPr anchor="ctr"/>
          <a:lstStyle/>
          <a:p>
            <a:pPr algn="ctr">
              <a:defRPr/>
            </a:pPr>
            <a:endParaRPr lang="en-US">
              <a:solidFill>
                <a:srgbClr val="FFFFFF"/>
              </a:solidFill>
              <a:latin typeface="Arial" pitchFamily="-109" charset="0"/>
              <a:ea typeface="ＭＳ Ｐゴシック" pitchFamily="-112" charset="-128"/>
              <a:cs typeface="ＭＳ Ｐゴシック" pitchFamily="-112" charset="-128"/>
            </a:endParaRPr>
          </a:p>
        </p:txBody>
      </p:sp>
      <p:grpSp>
        <p:nvGrpSpPr>
          <p:cNvPr id="109578" name="Group 24"/>
          <p:cNvGrpSpPr>
            <a:grpSpLocks/>
          </p:cNvGrpSpPr>
          <p:nvPr/>
        </p:nvGrpSpPr>
        <p:grpSpPr bwMode="auto">
          <a:xfrm>
            <a:off x="7467600" y="3346450"/>
            <a:ext cx="1143000" cy="649288"/>
            <a:chOff x="3528" y="753"/>
            <a:chExt cx="2066" cy="1436"/>
          </a:xfrm>
        </p:grpSpPr>
        <p:pic>
          <p:nvPicPr>
            <p:cNvPr id="109586" name="Rectangle 8939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8" y="1349"/>
              <a:ext cx="2066"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87" name="Rectangle 8939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2" y="753"/>
              <a:ext cx="1313" cy="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9579" name="TextBox 893960"/>
          <p:cNvSpPr txBox="1">
            <a:spLocks noChangeArrowheads="1"/>
          </p:cNvSpPr>
          <p:nvPr/>
        </p:nvSpPr>
        <p:spPr bwMode="auto">
          <a:xfrm>
            <a:off x="6837363" y="3876675"/>
            <a:ext cx="23828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400" b="1" i="1">
                <a:solidFill>
                  <a:srgbClr val="000000"/>
                </a:solidFill>
                <a:latin typeface="Times" charset="0"/>
              </a:rPr>
              <a:t>UAT/ Staging</a:t>
            </a:r>
            <a:endParaRPr lang="en-US" sz="1400" b="1" i="1">
              <a:solidFill>
                <a:srgbClr val="5F5F5F"/>
              </a:solidFill>
              <a:latin typeface="Times" charset="0"/>
            </a:endParaRPr>
          </a:p>
        </p:txBody>
      </p:sp>
      <p:sp>
        <p:nvSpPr>
          <p:cNvPr id="55" name="Down Arrow 54"/>
          <p:cNvSpPr>
            <a:spLocks noChangeArrowheads="1"/>
          </p:cNvSpPr>
          <p:nvPr/>
        </p:nvSpPr>
        <p:spPr bwMode="auto">
          <a:xfrm rot="-6631063">
            <a:off x="6134100" y="3470275"/>
            <a:ext cx="820738" cy="1176338"/>
          </a:xfrm>
          <a:prstGeom prst="downArrow">
            <a:avLst>
              <a:gd name="adj1" fmla="val 50000"/>
              <a:gd name="adj2" fmla="val 49999"/>
            </a:avLst>
          </a:prstGeom>
          <a:gradFill rotWithShape="1">
            <a:gsLst>
              <a:gs pos="0">
                <a:srgbClr val="B5E5E9"/>
              </a:gs>
              <a:gs pos="100000">
                <a:srgbClr val="CBFFFF"/>
              </a:gs>
            </a:gsLst>
            <a:lin ang="16200000"/>
          </a:gradFill>
          <a:ln w="9525">
            <a:solidFill>
              <a:srgbClr val="B6DCDF"/>
            </a:solidFill>
            <a:miter lim="800000"/>
            <a:headEnd/>
            <a:tailEnd/>
          </a:ln>
          <a:effectLst>
            <a:outerShdw blurRad="63500" dist="23000" dir="5400000" rotWithShape="0">
              <a:srgbClr val="000000">
                <a:alpha val="34999"/>
              </a:srgbClr>
            </a:outerShdw>
          </a:effectLst>
        </p:spPr>
        <p:txBody>
          <a:bodyPr anchor="ctr"/>
          <a:lstStyle/>
          <a:p>
            <a:pPr algn="ctr">
              <a:defRPr/>
            </a:pPr>
            <a:endParaRPr lang="en-US">
              <a:solidFill>
                <a:srgbClr val="FFFFFF"/>
              </a:solidFill>
              <a:latin typeface="Arial" pitchFamily="-109" charset="0"/>
              <a:ea typeface="ＭＳ Ｐゴシック" pitchFamily="-112" charset="-128"/>
              <a:cs typeface="ＭＳ Ｐゴシック" pitchFamily="-112" charset="-128"/>
            </a:endParaRPr>
          </a:p>
        </p:txBody>
      </p:sp>
      <p:sp>
        <p:nvSpPr>
          <p:cNvPr id="60" name="Down Arrow 59"/>
          <p:cNvSpPr>
            <a:spLocks noChangeArrowheads="1"/>
          </p:cNvSpPr>
          <p:nvPr/>
        </p:nvSpPr>
        <p:spPr bwMode="auto">
          <a:xfrm rot="10800000">
            <a:off x="7561263" y="1971675"/>
            <a:ext cx="820737" cy="1176338"/>
          </a:xfrm>
          <a:prstGeom prst="downArrow">
            <a:avLst>
              <a:gd name="adj1" fmla="val 50000"/>
              <a:gd name="adj2" fmla="val 49999"/>
            </a:avLst>
          </a:prstGeom>
          <a:gradFill rotWithShape="1">
            <a:gsLst>
              <a:gs pos="0">
                <a:srgbClr val="B5E5E9"/>
              </a:gs>
              <a:gs pos="100000">
                <a:srgbClr val="CBFFFF"/>
              </a:gs>
            </a:gsLst>
            <a:lin ang="16200000"/>
          </a:gradFill>
          <a:ln w="9525">
            <a:solidFill>
              <a:srgbClr val="B6DCDF"/>
            </a:solidFill>
            <a:miter lim="800000"/>
            <a:headEnd/>
            <a:tailEnd/>
          </a:ln>
          <a:effectLst>
            <a:outerShdw blurRad="63500" dist="23000" dir="5400000" rotWithShape="0">
              <a:srgbClr val="000000">
                <a:alpha val="34999"/>
              </a:srgbClr>
            </a:outerShdw>
          </a:effectLst>
        </p:spPr>
        <p:txBody>
          <a:bodyPr anchor="ctr"/>
          <a:lstStyle/>
          <a:p>
            <a:pPr algn="ctr">
              <a:defRPr/>
            </a:pPr>
            <a:endParaRPr lang="en-US">
              <a:solidFill>
                <a:srgbClr val="FFFFFF"/>
              </a:solidFill>
              <a:latin typeface="Arial" pitchFamily="-109" charset="0"/>
              <a:ea typeface="ＭＳ Ｐゴシック" pitchFamily="-112" charset="-128"/>
              <a:cs typeface="ＭＳ Ｐゴシック" pitchFamily="-112" charset="-128"/>
            </a:endParaRPr>
          </a:p>
        </p:txBody>
      </p:sp>
      <p:grpSp>
        <p:nvGrpSpPr>
          <p:cNvPr id="109582" name="Group 24"/>
          <p:cNvGrpSpPr>
            <a:grpSpLocks/>
          </p:cNvGrpSpPr>
          <p:nvPr/>
        </p:nvGrpSpPr>
        <p:grpSpPr bwMode="auto">
          <a:xfrm>
            <a:off x="7467600" y="1198563"/>
            <a:ext cx="1143000" cy="650875"/>
            <a:chOff x="3528" y="753"/>
            <a:chExt cx="2066" cy="1436"/>
          </a:xfrm>
        </p:grpSpPr>
        <p:pic>
          <p:nvPicPr>
            <p:cNvPr id="109584" name="Rectangle 8939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8" y="1349"/>
              <a:ext cx="2066"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85" name="Rectangle 8939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2" y="753"/>
              <a:ext cx="1313" cy="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9583" name="TextBox 893960"/>
          <p:cNvSpPr txBox="1">
            <a:spLocks noChangeArrowheads="1"/>
          </p:cNvSpPr>
          <p:nvPr/>
        </p:nvSpPr>
        <p:spPr bwMode="auto">
          <a:xfrm>
            <a:off x="6761163" y="1728788"/>
            <a:ext cx="23828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400" b="1" i="1">
                <a:solidFill>
                  <a:srgbClr val="000000"/>
                </a:solidFill>
                <a:latin typeface="Times" charset="0"/>
              </a:rPr>
              <a:t>Production</a:t>
            </a:r>
            <a:endParaRPr lang="en-US" sz="1400" b="1" i="1">
              <a:solidFill>
                <a:srgbClr val="5F5F5F"/>
              </a:solidFill>
              <a:latin typeface="Times" charset="0"/>
            </a:endParaRPr>
          </a:p>
        </p:txBody>
      </p:sp>
    </p:spTree>
    <p:extLst>
      <p:ext uri="{BB962C8B-B14F-4D97-AF65-F5344CB8AC3E}">
        <p14:creationId xmlns:p14="http://schemas.microsoft.com/office/powerpoint/2010/main" val="264782254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p:txBody>
          <a:bodyPr/>
          <a:lstStyle/>
          <a:p>
            <a:r>
              <a:rPr lang="en-US">
                <a:latin typeface="Arial" charset="0"/>
                <a:ea typeface="ＭＳ Ｐゴシック" charset="0"/>
                <a:cs typeface="ＭＳ Ｐゴシック" charset="0"/>
              </a:rPr>
              <a:t>Establish Process and Governance</a:t>
            </a:r>
          </a:p>
        </p:txBody>
      </p:sp>
      <p:pic>
        <p:nvPicPr>
          <p:cNvPr id="111618" name="Rectangle 8939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668588"/>
            <a:ext cx="2819400" cy="228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19" name="Line 18"/>
          <p:cNvSpPr>
            <a:spLocks noChangeShapeType="1"/>
          </p:cNvSpPr>
          <p:nvPr/>
        </p:nvSpPr>
        <p:spPr bwMode="auto">
          <a:xfrm flipH="1">
            <a:off x="6248400" y="2438400"/>
            <a:ext cx="762000" cy="0"/>
          </a:xfrm>
          <a:prstGeom prst="line">
            <a:avLst/>
          </a:prstGeom>
          <a:noFill/>
          <a:ln w="7620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1620" name="AutoShape 20"/>
          <p:cNvSpPr>
            <a:spLocks noChangeArrowheads="1"/>
          </p:cNvSpPr>
          <p:nvPr/>
        </p:nvSpPr>
        <p:spPr bwMode="auto">
          <a:xfrm>
            <a:off x="4648200" y="2057400"/>
            <a:ext cx="1447800" cy="1143000"/>
          </a:xfrm>
          <a:prstGeom prst="can">
            <a:avLst>
              <a:gd name="adj" fmla="val 25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pPr eaLnBrk="0" hangingPunct="0"/>
            <a:endParaRPr lang="de-DE">
              <a:latin typeface="Times" charset="0"/>
            </a:endParaRPr>
          </a:p>
        </p:txBody>
      </p:sp>
      <p:sp>
        <p:nvSpPr>
          <p:cNvPr id="111621" name="TextBox 893956"/>
          <p:cNvSpPr txBox="1">
            <a:spLocks noChangeArrowheads="1"/>
          </p:cNvSpPr>
          <p:nvPr/>
        </p:nvSpPr>
        <p:spPr bwMode="auto">
          <a:xfrm>
            <a:off x="4724400" y="25146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b="1" i="1">
                <a:latin typeface="Times" charset="0"/>
              </a:rPr>
              <a:t>Version Control</a:t>
            </a:r>
            <a:endParaRPr lang="en-US" sz="2000" b="1" i="1">
              <a:solidFill>
                <a:srgbClr val="5F5F5F"/>
              </a:solidFill>
              <a:latin typeface="Times" charset="0"/>
            </a:endParaRPr>
          </a:p>
        </p:txBody>
      </p:sp>
      <p:sp>
        <p:nvSpPr>
          <p:cNvPr id="111622" name="Line 18"/>
          <p:cNvSpPr>
            <a:spLocks noChangeShapeType="1"/>
          </p:cNvSpPr>
          <p:nvPr/>
        </p:nvSpPr>
        <p:spPr bwMode="auto">
          <a:xfrm flipH="1" flipV="1">
            <a:off x="6172200" y="2743200"/>
            <a:ext cx="838200" cy="609600"/>
          </a:xfrm>
          <a:prstGeom prst="line">
            <a:avLst/>
          </a:prstGeom>
          <a:noFill/>
          <a:ln w="7620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1623" name="Line 18"/>
          <p:cNvSpPr>
            <a:spLocks noChangeShapeType="1"/>
          </p:cNvSpPr>
          <p:nvPr/>
        </p:nvSpPr>
        <p:spPr bwMode="auto">
          <a:xfrm>
            <a:off x="5410200" y="3124200"/>
            <a:ext cx="1524000" cy="1676400"/>
          </a:xfrm>
          <a:prstGeom prst="line">
            <a:avLst/>
          </a:prstGeom>
          <a:noFill/>
          <a:ln w="7620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1624" name="Line 18"/>
          <p:cNvSpPr>
            <a:spLocks noChangeShapeType="1"/>
          </p:cNvSpPr>
          <p:nvPr/>
        </p:nvSpPr>
        <p:spPr bwMode="auto">
          <a:xfrm flipH="1">
            <a:off x="5181600" y="3124200"/>
            <a:ext cx="228600" cy="1600200"/>
          </a:xfrm>
          <a:prstGeom prst="line">
            <a:avLst/>
          </a:prstGeom>
          <a:noFill/>
          <a:ln w="7620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1625" name="Line 18"/>
          <p:cNvSpPr>
            <a:spLocks noChangeShapeType="1"/>
          </p:cNvSpPr>
          <p:nvPr/>
        </p:nvSpPr>
        <p:spPr bwMode="auto">
          <a:xfrm flipH="1">
            <a:off x="3352800" y="3124200"/>
            <a:ext cx="2057400" cy="838200"/>
          </a:xfrm>
          <a:prstGeom prst="line">
            <a:avLst/>
          </a:prstGeom>
          <a:noFill/>
          <a:ln w="7620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1626" name="Group 24"/>
          <p:cNvGrpSpPr>
            <a:grpSpLocks/>
          </p:cNvGrpSpPr>
          <p:nvPr/>
        </p:nvGrpSpPr>
        <p:grpSpPr bwMode="auto">
          <a:xfrm>
            <a:off x="4502150" y="4824413"/>
            <a:ext cx="1143000" cy="649287"/>
            <a:chOff x="3528" y="753"/>
            <a:chExt cx="2066" cy="1436"/>
          </a:xfrm>
        </p:grpSpPr>
        <p:pic>
          <p:nvPicPr>
            <p:cNvPr id="111640" name="Rectangle 8939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8" y="1349"/>
              <a:ext cx="2066"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41" name="Rectangle 8939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2" y="753"/>
              <a:ext cx="1313" cy="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1627" name="TextBox 893960"/>
          <p:cNvSpPr txBox="1">
            <a:spLocks noChangeArrowheads="1"/>
          </p:cNvSpPr>
          <p:nvPr/>
        </p:nvSpPr>
        <p:spPr bwMode="auto">
          <a:xfrm>
            <a:off x="3852863" y="5340350"/>
            <a:ext cx="23828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400" b="1" i="1">
                <a:latin typeface="Times" charset="0"/>
              </a:rPr>
              <a:t>Development</a:t>
            </a:r>
            <a:endParaRPr lang="en-US" sz="1400" b="1" i="1">
              <a:solidFill>
                <a:srgbClr val="5F5F5F"/>
              </a:solidFill>
              <a:latin typeface="Times" charset="0"/>
            </a:endParaRPr>
          </a:p>
        </p:txBody>
      </p:sp>
      <p:grpSp>
        <p:nvGrpSpPr>
          <p:cNvPr id="111628" name="Group 24"/>
          <p:cNvGrpSpPr>
            <a:grpSpLocks/>
          </p:cNvGrpSpPr>
          <p:nvPr/>
        </p:nvGrpSpPr>
        <p:grpSpPr bwMode="auto">
          <a:xfrm>
            <a:off x="6516688" y="4757738"/>
            <a:ext cx="1143000" cy="649287"/>
            <a:chOff x="3528" y="753"/>
            <a:chExt cx="2066" cy="1436"/>
          </a:xfrm>
        </p:grpSpPr>
        <p:pic>
          <p:nvPicPr>
            <p:cNvPr id="111638" name="Rectangle 8939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8" y="1349"/>
              <a:ext cx="2066"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39" name="Rectangle 8939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2" y="753"/>
              <a:ext cx="1313" cy="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1629" name="TextBox 893960"/>
          <p:cNvSpPr txBox="1">
            <a:spLocks noChangeArrowheads="1"/>
          </p:cNvSpPr>
          <p:nvPr/>
        </p:nvSpPr>
        <p:spPr bwMode="auto">
          <a:xfrm>
            <a:off x="5867400" y="5273675"/>
            <a:ext cx="2382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400" b="1" i="1">
                <a:latin typeface="Times" charset="0"/>
              </a:rPr>
              <a:t>Integration</a:t>
            </a:r>
            <a:endParaRPr lang="en-US" sz="1400" b="1" i="1">
              <a:solidFill>
                <a:srgbClr val="5F5F5F"/>
              </a:solidFill>
              <a:latin typeface="Times" charset="0"/>
            </a:endParaRPr>
          </a:p>
        </p:txBody>
      </p:sp>
      <p:grpSp>
        <p:nvGrpSpPr>
          <p:cNvPr id="111630" name="Group 24"/>
          <p:cNvGrpSpPr>
            <a:grpSpLocks/>
          </p:cNvGrpSpPr>
          <p:nvPr/>
        </p:nvGrpSpPr>
        <p:grpSpPr bwMode="auto">
          <a:xfrm>
            <a:off x="6940550" y="3179763"/>
            <a:ext cx="1143000" cy="650875"/>
            <a:chOff x="3528" y="753"/>
            <a:chExt cx="2066" cy="1436"/>
          </a:xfrm>
        </p:grpSpPr>
        <p:pic>
          <p:nvPicPr>
            <p:cNvPr id="111636" name="Rectangle 8939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8" y="1349"/>
              <a:ext cx="2066"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37" name="Rectangle 8939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2" y="753"/>
              <a:ext cx="1313" cy="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1631" name="TextBox 893960"/>
          <p:cNvSpPr txBox="1">
            <a:spLocks noChangeArrowheads="1"/>
          </p:cNvSpPr>
          <p:nvPr/>
        </p:nvSpPr>
        <p:spPr bwMode="auto">
          <a:xfrm>
            <a:off x="6291263" y="3697288"/>
            <a:ext cx="23828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400" b="1" i="1">
                <a:latin typeface="Times" charset="0"/>
              </a:rPr>
              <a:t>Staging</a:t>
            </a:r>
            <a:endParaRPr lang="en-US" sz="1400" b="1" i="1">
              <a:solidFill>
                <a:srgbClr val="5F5F5F"/>
              </a:solidFill>
              <a:latin typeface="Times" charset="0"/>
            </a:endParaRPr>
          </a:p>
        </p:txBody>
      </p:sp>
      <p:grpSp>
        <p:nvGrpSpPr>
          <p:cNvPr id="111632" name="Group 24"/>
          <p:cNvGrpSpPr>
            <a:grpSpLocks/>
          </p:cNvGrpSpPr>
          <p:nvPr/>
        </p:nvGrpSpPr>
        <p:grpSpPr bwMode="auto">
          <a:xfrm>
            <a:off x="7165975" y="2027238"/>
            <a:ext cx="1143000" cy="649287"/>
            <a:chOff x="3528" y="753"/>
            <a:chExt cx="2066" cy="1436"/>
          </a:xfrm>
        </p:grpSpPr>
        <p:pic>
          <p:nvPicPr>
            <p:cNvPr id="111634" name="Rectangle 8939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8" y="1349"/>
              <a:ext cx="2066"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35" name="Rectangle 8939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2" y="753"/>
              <a:ext cx="1313" cy="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1633" name="TextBox 893960"/>
          <p:cNvSpPr txBox="1">
            <a:spLocks noChangeArrowheads="1"/>
          </p:cNvSpPr>
          <p:nvPr/>
        </p:nvSpPr>
        <p:spPr bwMode="auto">
          <a:xfrm>
            <a:off x="6516688" y="2544763"/>
            <a:ext cx="23828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400" b="1" i="1">
                <a:latin typeface="Times" charset="0"/>
              </a:rPr>
              <a:t>Prodution</a:t>
            </a:r>
            <a:endParaRPr lang="en-US" sz="1400" b="1" i="1">
              <a:solidFill>
                <a:srgbClr val="5F5F5F"/>
              </a:solidFill>
              <a:latin typeface="Times" charset="0"/>
            </a:endParaRPr>
          </a:p>
        </p:txBody>
      </p:sp>
    </p:spTree>
    <p:extLst>
      <p:ext uri="{BB962C8B-B14F-4D97-AF65-F5344CB8AC3E}">
        <p14:creationId xmlns:p14="http://schemas.microsoft.com/office/powerpoint/2010/main" val="7858217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title"/>
          </p:nvPr>
        </p:nvSpPr>
        <p:spPr/>
        <p:txBody>
          <a:bodyPr/>
          <a:lstStyle/>
          <a:p>
            <a:r>
              <a:rPr lang="en-US">
                <a:latin typeface="Arial" charset="0"/>
                <a:ea typeface="ＭＳ Ｐゴシック" charset="0"/>
                <a:cs typeface="ＭＳ Ｐゴシック" charset="0"/>
              </a:rPr>
              <a:t>Establish Process and Governance</a:t>
            </a:r>
          </a:p>
        </p:txBody>
      </p:sp>
      <p:sp>
        <p:nvSpPr>
          <p:cNvPr id="113666" name="Rectangle 3"/>
          <p:cNvSpPr>
            <a:spLocks noGrp="1" noChangeArrowheads="1"/>
          </p:cNvSpPr>
          <p:nvPr>
            <p:ph idx="1"/>
          </p:nvPr>
        </p:nvSpPr>
        <p:spPr/>
        <p:txBody>
          <a:bodyPr/>
          <a:lstStyle/>
          <a:p>
            <a:r>
              <a:rPr lang="en-US">
                <a:latin typeface="Arial" charset="0"/>
                <a:ea typeface="ＭＳ Ｐゴシック" charset="0"/>
                <a:cs typeface="ＭＳ Ｐゴシック" charset="0"/>
              </a:rPr>
              <a:t>Best Practices</a:t>
            </a:r>
          </a:p>
          <a:p>
            <a:pPr lvl="1"/>
            <a:r>
              <a:rPr lang="en-US">
                <a:latin typeface="Arial" charset="0"/>
                <a:ea typeface="ＭＳ Ｐゴシック" charset="0"/>
                <a:cs typeface="ＭＳ Ｐゴシック" charset="0"/>
              </a:rPr>
              <a:t>Remember that salesforce.com already provides a hosting environment for code</a:t>
            </a:r>
          </a:p>
          <a:p>
            <a:pPr lvl="2"/>
            <a:r>
              <a:rPr lang="en-US">
                <a:latin typeface="Arial" charset="0"/>
                <a:ea typeface="ヒラギノ角ゴ Pro W3" charset="0"/>
                <a:cs typeface="ヒラギノ角ゴ Pro W3" charset="0"/>
              </a:rPr>
              <a:t>Reduces code loss risks as opposed to an on-premise development environment</a:t>
            </a:r>
          </a:p>
          <a:p>
            <a:pPr lvl="1"/>
            <a:r>
              <a:rPr lang="en-US">
                <a:latin typeface="Arial" charset="0"/>
                <a:ea typeface="ＭＳ Ｐゴシック" charset="0"/>
                <a:cs typeface="ＭＳ Ｐゴシック" charset="0"/>
              </a:rPr>
              <a:t>Provision users to the environments appropriately</a:t>
            </a:r>
          </a:p>
          <a:p>
            <a:pPr lvl="2"/>
            <a:r>
              <a:rPr lang="en-US">
                <a:latin typeface="Arial" charset="0"/>
                <a:ea typeface="ヒラギノ角ゴ Pro W3" charset="0"/>
                <a:cs typeface="ヒラギノ角ゴ Pro W3" charset="0"/>
              </a:rPr>
              <a:t>Only provision users who participate in development processes</a:t>
            </a:r>
          </a:p>
          <a:p>
            <a:pPr lvl="1"/>
            <a:r>
              <a:rPr lang="en-US">
                <a:latin typeface="Arial" charset="0"/>
                <a:ea typeface="ＭＳ Ｐゴシック" charset="0"/>
                <a:cs typeface="ＭＳ Ｐゴシック" charset="0"/>
              </a:rPr>
              <a:t>Enforce authorization using access levels</a:t>
            </a:r>
          </a:p>
          <a:p>
            <a:pPr lvl="2"/>
            <a:r>
              <a:rPr lang="en-US">
                <a:latin typeface="Arial" charset="0"/>
                <a:ea typeface="ヒラギノ角ゴ Pro W3" charset="0"/>
                <a:cs typeface="ヒラギノ角ゴ Pro W3" charset="0"/>
              </a:rPr>
              <a:t>Create and Configure Profiles that defines appropriate access levels to code and configurations</a:t>
            </a:r>
          </a:p>
          <a:p>
            <a:pPr lvl="1"/>
            <a:r>
              <a:rPr lang="en-US">
                <a:latin typeface="Arial" charset="0"/>
                <a:ea typeface="ＭＳ Ｐゴシック" charset="0"/>
                <a:cs typeface="ＭＳ Ｐゴシック" charset="0"/>
              </a:rPr>
              <a:t>Create a Roles Responsibilities Matrix to delegate tasks and enforce accountability</a:t>
            </a:r>
          </a:p>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3114610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p:txBody>
          <a:bodyPr/>
          <a:lstStyle/>
          <a:p>
            <a:r>
              <a:rPr lang="en-US">
                <a:latin typeface="Arial" charset="0"/>
                <a:ea typeface="ＭＳ Ｐゴシック" charset="0"/>
                <a:cs typeface="ＭＳ Ｐゴシック" charset="0"/>
              </a:rPr>
              <a:t>Leverage and Configure Tools appropriately</a:t>
            </a:r>
          </a:p>
        </p:txBody>
      </p:sp>
      <p:sp>
        <p:nvSpPr>
          <p:cNvPr id="21507" name="Rectangle 3"/>
          <p:cNvSpPr>
            <a:spLocks noGrp="1" noChangeArrowheads="1"/>
          </p:cNvSpPr>
          <p:nvPr>
            <p:ph idx="1"/>
          </p:nvPr>
        </p:nvSpPr>
        <p:spPr>
          <a:xfrm>
            <a:off x="509588" y="1162050"/>
            <a:ext cx="7591425" cy="2801938"/>
          </a:xfrm>
        </p:spPr>
        <p:txBody>
          <a:bodyPr>
            <a:normAutofit lnSpcReduction="10000"/>
          </a:bodyPr>
          <a:lstStyle/>
          <a:p>
            <a:pPr>
              <a:defRPr/>
            </a:pPr>
            <a:r>
              <a:rPr lang="en-US" sz="1700">
                <a:latin typeface="Arial" charset="0"/>
                <a:ea typeface="ＭＳ Ｐゴシック" charset="0"/>
                <a:cs typeface="ＭＳ Ｐゴシック" charset="0"/>
              </a:rPr>
              <a:t>Leverage Tools that can aid the development process</a:t>
            </a:r>
          </a:p>
          <a:p>
            <a:pPr lvl="1">
              <a:defRPr/>
            </a:pPr>
            <a:r>
              <a:rPr lang="en-US" sz="1400">
                <a:latin typeface="Arial" charset="0"/>
                <a:ea typeface="ＭＳ Ｐゴシック" charset="0"/>
              </a:rPr>
              <a:t>Salesforce Tools and Framework</a:t>
            </a:r>
          </a:p>
          <a:p>
            <a:pPr lvl="2">
              <a:defRPr/>
            </a:pPr>
            <a:r>
              <a:rPr lang="en-US" sz="1300">
                <a:latin typeface="Arial" charset="0"/>
                <a:ea typeface="ヒラギノ角ゴ Pro W3" charset="0"/>
                <a:cs typeface="ヒラギノ角ゴ Pro W3" charset="0"/>
              </a:rPr>
              <a:t>Force.com IDE  (Eclipse based)</a:t>
            </a:r>
          </a:p>
          <a:p>
            <a:pPr lvl="2">
              <a:defRPr/>
            </a:pPr>
            <a:r>
              <a:rPr lang="en-US" sz="1300">
                <a:latin typeface="Arial" charset="0"/>
                <a:ea typeface="ヒラギノ角ゴ Pro W3" charset="0"/>
                <a:cs typeface="ヒラギノ角ゴ Pro W3" charset="0"/>
              </a:rPr>
              <a:t>Force.com Migration Tool</a:t>
            </a:r>
          </a:p>
          <a:p>
            <a:pPr lvl="2">
              <a:defRPr/>
            </a:pPr>
            <a:r>
              <a:rPr lang="en-US" sz="1300">
                <a:latin typeface="Arial" charset="0"/>
                <a:ea typeface="ヒラギノ角ゴ Pro W3" charset="0"/>
                <a:cs typeface="ヒラギノ角ゴ Pro W3" charset="0"/>
              </a:rPr>
              <a:t>Change Sets (Cloud Deploy)</a:t>
            </a:r>
          </a:p>
          <a:p>
            <a:pPr lvl="2">
              <a:defRPr/>
            </a:pPr>
            <a:r>
              <a:rPr lang="en-US" sz="1300">
                <a:latin typeface="Arial" charset="0"/>
                <a:ea typeface="ヒラギノ角ゴ Pro W3" charset="0"/>
                <a:cs typeface="ヒラギノ角ゴ Pro W3" charset="0"/>
              </a:rPr>
              <a:t>Managed Packages</a:t>
            </a:r>
          </a:p>
          <a:p>
            <a:pPr lvl="2">
              <a:defRPr/>
            </a:pPr>
            <a:r>
              <a:rPr lang="en-US" sz="1300">
                <a:latin typeface="Arial" charset="0"/>
                <a:ea typeface="ヒラギノ角ゴ Pro W3" charset="0"/>
                <a:cs typeface="ヒラギノ角ゴ Pro W3" charset="0"/>
              </a:rPr>
              <a:t>Apex Test Framework</a:t>
            </a:r>
          </a:p>
          <a:p>
            <a:pPr lvl="1">
              <a:defRPr/>
            </a:pPr>
            <a:r>
              <a:rPr lang="en-US" sz="1400">
                <a:latin typeface="Arial" charset="0"/>
                <a:ea typeface="ＭＳ Ｐゴシック" charset="0"/>
              </a:rPr>
              <a:t>Customer Tools</a:t>
            </a:r>
          </a:p>
          <a:p>
            <a:pPr lvl="2">
              <a:defRPr/>
            </a:pPr>
            <a:r>
              <a:rPr lang="en-US" sz="1300">
                <a:latin typeface="Arial" charset="0"/>
                <a:ea typeface="ヒラギノ角ゴ Pro W3" charset="0"/>
                <a:cs typeface="ヒラギノ角ゴ Pro W3" charset="0"/>
              </a:rPr>
              <a:t>Version Control</a:t>
            </a:r>
          </a:p>
          <a:p>
            <a:pPr lvl="2">
              <a:defRPr/>
            </a:pPr>
            <a:r>
              <a:rPr lang="en-US" sz="1300">
                <a:latin typeface="Arial" charset="0"/>
                <a:ea typeface="ヒラギノ角ゴ Pro W3" charset="0"/>
                <a:cs typeface="ヒラギノ角ゴ Pro W3" charset="0"/>
              </a:rPr>
              <a:t>Change Management</a:t>
            </a:r>
          </a:p>
          <a:p>
            <a:pPr lvl="1">
              <a:defRPr/>
            </a:pPr>
            <a:endParaRPr lang="en-US" sz="1400">
              <a:latin typeface="Arial" charset="0"/>
              <a:ea typeface="ＭＳ Ｐゴシック" charset="0"/>
            </a:endParaRPr>
          </a:p>
        </p:txBody>
      </p:sp>
      <p:grpSp>
        <p:nvGrpSpPr>
          <p:cNvPr id="115715" name="Group 4"/>
          <p:cNvGrpSpPr>
            <a:grpSpLocks/>
          </p:cNvGrpSpPr>
          <p:nvPr/>
        </p:nvGrpSpPr>
        <p:grpSpPr bwMode="auto">
          <a:xfrm>
            <a:off x="668338" y="4229100"/>
            <a:ext cx="608012" cy="874713"/>
            <a:chOff x="316" y="2758"/>
            <a:chExt cx="444" cy="638"/>
          </a:xfrm>
        </p:grpSpPr>
        <p:pic>
          <p:nvPicPr>
            <p:cNvPr id="115748" name="Picture 5" descr="drumrefle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 y="2758"/>
              <a:ext cx="444" cy="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49" name="Text Box 6"/>
            <p:cNvSpPr txBox="1">
              <a:spLocks noChangeArrowheads="1"/>
            </p:cNvSpPr>
            <p:nvPr/>
          </p:nvSpPr>
          <p:spPr bwMode="auto">
            <a:xfrm>
              <a:off x="406" y="2970"/>
              <a:ext cx="271"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800" b="1">
                  <a:solidFill>
                    <a:schemeClr val="bg1"/>
                  </a:solidFill>
                  <a:latin typeface="Times" charset="0"/>
                </a:rPr>
                <a:t>Dev</a:t>
              </a:r>
            </a:p>
          </p:txBody>
        </p:sp>
      </p:grpSp>
      <p:grpSp>
        <p:nvGrpSpPr>
          <p:cNvPr id="115716" name="Group 7"/>
          <p:cNvGrpSpPr>
            <a:grpSpLocks/>
          </p:cNvGrpSpPr>
          <p:nvPr/>
        </p:nvGrpSpPr>
        <p:grpSpPr bwMode="auto">
          <a:xfrm>
            <a:off x="7874000" y="3852863"/>
            <a:ext cx="608013" cy="874712"/>
            <a:chOff x="810" y="2753"/>
            <a:chExt cx="444" cy="638"/>
          </a:xfrm>
        </p:grpSpPr>
        <p:pic>
          <p:nvPicPr>
            <p:cNvPr id="115746" name="Picture 8" descr="drumrefle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 y="2753"/>
              <a:ext cx="444" cy="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47" name="Text Box 9"/>
            <p:cNvSpPr txBox="1">
              <a:spLocks noChangeArrowheads="1"/>
            </p:cNvSpPr>
            <p:nvPr/>
          </p:nvSpPr>
          <p:spPr bwMode="auto">
            <a:xfrm>
              <a:off x="885" y="2965"/>
              <a:ext cx="288"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800" b="1">
                  <a:solidFill>
                    <a:schemeClr val="bg1"/>
                  </a:solidFill>
                  <a:latin typeface="Times" charset="0"/>
                </a:rPr>
                <a:t>Test</a:t>
              </a:r>
            </a:p>
          </p:txBody>
        </p:sp>
      </p:grpSp>
      <p:sp>
        <p:nvSpPr>
          <p:cNvPr id="115717" name="Line 10"/>
          <p:cNvSpPr>
            <a:spLocks noChangeShapeType="1"/>
          </p:cNvSpPr>
          <p:nvPr/>
        </p:nvSpPr>
        <p:spPr bwMode="auto">
          <a:xfrm>
            <a:off x="1192213" y="4552950"/>
            <a:ext cx="46355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5718" name="Line 11"/>
          <p:cNvSpPr>
            <a:spLocks noChangeShapeType="1"/>
          </p:cNvSpPr>
          <p:nvPr/>
        </p:nvSpPr>
        <p:spPr bwMode="auto">
          <a:xfrm>
            <a:off x="3054350" y="4460875"/>
            <a:ext cx="2578100" cy="142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15719"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8938" y="4065588"/>
            <a:ext cx="14795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5720" name="Group 14"/>
          <p:cNvGrpSpPr>
            <a:grpSpLocks/>
          </p:cNvGrpSpPr>
          <p:nvPr/>
        </p:nvGrpSpPr>
        <p:grpSpPr bwMode="auto">
          <a:xfrm>
            <a:off x="611188" y="5584825"/>
            <a:ext cx="608012" cy="874713"/>
            <a:chOff x="316" y="2758"/>
            <a:chExt cx="444" cy="638"/>
          </a:xfrm>
        </p:grpSpPr>
        <p:pic>
          <p:nvPicPr>
            <p:cNvPr id="115744" name="Picture 15" descr="drumrefle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 y="2758"/>
              <a:ext cx="444" cy="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45" name="Text Box 16"/>
            <p:cNvSpPr txBox="1">
              <a:spLocks noChangeArrowheads="1"/>
            </p:cNvSpPr>
            <p:nvPr/>
          </p:nvSpPr>
          <p:spPr bwMode="auto">
            <a:xfrm>
              <a:off x="406" y="2970"/>
              <a:ext cx="271"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800" b="1">
                  <a:solidFill>
                    <a:schemeClr val="bg1"/>
                  </a:solidFill>
                  <a:latin typeface="Times" charset="0"/>
                </a:rPr>
                <a:t>Dev</a:t>
              </a:r>
            </a:p>
          </p:txBody>
        </p:sp>
      </p:grpSp>
      <p:sp>
        <p:nvSpPr>
          <p:cNvPr id="115721" name="Line 17"/>
          <p:cNvSpPr>
            <a:spLocks noChangeShapeType="1"/>
          </p:cNvSpPr>
          <p:nvPr/>
        </p:nvSpPr>
        <p:spPr bwMode="auto">
          <a:xfrm>
            <a:off x="1135063" y="5908675"/>
            <a:ext cx="46355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5722" name="Line 18"/>
          <p:cNvSpPr>
            <a:spLocks noChangeShapeType="1"/>
          </p:cNvSpPr>
          <p:nvPr/>
        </p:nvSpPr>
        <p:spPr bwMode="auto">
          <a:xfrm flipV="1">
            <a:off x="3005138" y="5715000"/>
            <a:ext cx="2617787" cy="1857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15723" name="Picture 19"/>
          <p:cNvPicPr>
            <a:picLocks noChangeAspect="1" noChangeArrowheads="1"/>
          </p:cNvPicPr>
          <p:nvPr/>
        </p:nvPicPr>
        <p:blipFill>
          <a:blip r:embed="rId5">
            <a:extLst>
              <a:ext uri="{28A0092B-C50C-407E-A947-70E740481C1C}">
                <a14:useLocalDpi xmlns:a14="http://schemas.microsoft.com/office/drawing/2010/main" val="0"/>
              </a:ext>
            </a:extLst>
          </a:blip>
          <a:srcRect l="3371" t="73286" r="49782"/>
          <a:stretch>
            <a:fillRect/>
          </a:stretch>
        </p:blipFill>
        <p:spPr bwMode="auto">
          <a:xfrm>
            <a:off x="3752850" y="4405313"/>
            <a:ext cx="938213" cy="3127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15724"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1788" y="5437188"/>
            <a:ext cx="14795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25" name="Picture 21" descr="BD15132_"/>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8013" y="5073650"/>
            <a:ext cx="1428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26" name="Picture 22" descr="BD15132_"/>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8013" y="5607050"/>
            <a:ext cx="1428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27" name="Picture 23" descr="BD15132_"/>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1413" y="5073650"/>
            <a:ext cx="1428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28" name="Line 24"/>
          <p:cNvSpPr>
            <a:spLocks noChangeShapeType="1"/>
          </p:cNvSpPr>
          <p:nvPr/>
        </p:nvSpPr>
        <p:spPr bwMode="auto">
          <a:xfrm>
            <a:off x="5078413" y="5149850"/>
            <a:ext cx="609600" cy="0"/>
          </a:xfrm>
          <a:prstGeom prst="line">
            <a:avLst/>
          </a:prstGeom>
          <a:noFill/>
          <a:ln w="9525">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5729" name="Line 25"/>
          <p:cNvSpPr>
            <a:spLocks noChangeShapeType="1"/>
          </p:cNvSpPr>
          <p:nvPr/>
        </p:nvSpPr>
        <p:spPr bwMode="auto">
          <a:xfrm>
            <a:off x="5840413" y="5149850"/>
            <a:ext cx="381000" cy="0"/>
          </a:xfrm>
          <a:prstGeom prst="line">
            <a:avLst/>
          </a:prstGeom>
          <a:noFill/>
          <a:ln w="9525">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5730" name="Line 30"/>
          <p:cNvSpPr>
            <a:spLocks noChangeShapeType="1"/>
          </p:cNvSpPr>
          <p:nvPr/>
        </p:nvSpPr>
        <p:spPr bwMode="auto">
          <a:xfrm>
            <a:off x="5078413" y="5226050"/>
            <a:ext cx="609600" cy="457200"/>
          </a:xfrm>
          <a:prstGeom prst="line">
            <a:avLst/>
          </a:prstGeom>
          <a:noFill/>
          <a:ln w="9525">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5731" name="Line 31"/>
          <p:cNvSpPr>
            <a:spLocks noChangeShapeType="1"/>
          </p:cNvSpPr>
          <p:nvPr/>
        </p:nvSpPr>
        <p:spPr bwMode="auto">
          <a:xfrm flipV="1">
            <a:off x="5818188" y="5235575"/>
            <a:ext cx="441325" cy="395288"/>
          </a:xfrm>
          <a:prstGeom prst="line">
            <a:avLst/>
          </a:prstGeom>
          <a:noFill/>
          <a:ln w="9525">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5732" name="Text Box 36"/>
          <p:cNvSpPr txBox="1">
            <a:spLocks noChangeArrowheads="1"/>
          </p:cNvSpPr>
          <p:nvPr/>
        </p:nvSpPr>
        <p:spPr bwMode="auto">
          <a:xfrm>
            <a:off x="5029200" y="5818188"/>
            <a:ext cx="2514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spcBef>
                <a:spcPct val="50000"/>
              </a:spcBef>
            </a:pPr>
            <a:r>
              <a:rPr lang="en-US" sz="1200">
                <a:latin typeface="Times" charset="0"/>
              </a:rPr>
              <a:t>Version Control</a:t>
            </a:r>
          </a:p>
        </p:txBody>
      </p:sp>
      <p:pic>
        <p:nvPicPr>
          <p:cNvPr id="115733" name="Picture 38" descr="BD15132_"/>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2350" y="5083175"/>
            <a:ext cx="1428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34" name="Rectangle 39"/>
          <p:cNvSpPr>
            <a:spLocks noChangeArrowheads="1"/>
          </p:cNvSpPr>
          <p:nvPr/>
        </p:nvSpPr>
        <p:spPr bwMode="auto">
          <a:xfrm>
            <a:off x="3321050" y="4340225"/>
            <a:ext cx="4252913" cy="1720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de-DE">
              <a:latin typeface="Times" charset="0"/>
            </a:endParaRPr>
          </a:p>
        </p:txBody>
      </p:sp>
      <p:sp>
        <p:nvSpPr>
          <p:cNvPr id="115735" name="Text Box 40"/>
          <p:cNvSpPr txBox="1">
            <a:spLocks noChangeArrowheads="1"/>
          </p:cNvSpPr>
          <p:nvPr/>
        </p:nvSpPr>
        <p:spPr bwMode="auto">
          <a:xfrm>
            <a:off x="3444875" y="5059363"/>
            <a:ext cx="1295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spcBef>
                <a:spcPct val="50000"/>
              </a:spcBef>
            </a:pPr>
            <a:r>
              <a:rPr lang="en-US" sz="1200">
                <a:latin typeface="Times" charset="0"/>
              </a:rPr>
              <a:t>Project Branch</a:t>
            </a:r>
          </a:p>
        </p:txBody>
      </p:sp>
      <p:pic>
        <p:nvPicPr>
          <p:cNvPr id="115736" name="Picture 43" descr="BD15132_"/>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3250" y="4532313"/>
            <a:ext cx="1428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37" name="Line 44"/>
          <p:cNvSpPr>
            <a:spLocks noChangeShapeType="1"/>
          </p:cNvSpPr>
          <p:nvPr/>
        </p:nvSpPr>
        <p:spPr bwMode="auto">
          <a:xfrm flipV="1">
            <a:off x="5073650" y="4618038"/>
            <a:ext cx="630238" cy="434975"/>
          </a:xfrm>
          <a:prstGeom prst="line">
            <a:avLst/>
          </a:prstGeom>
          <a:noFill/>
          <a:ln w="9525">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5738" name="Line 45"/>
          <p:cNvSpPr>
            <a:spLocks noChangeShapeType="1"/>
          </p:cNvSpPr>
          <p:nvPr/>
        </p:nvSpPr>
        <p:spPr bwMode="auto">
          <a:xfrm>
            <a:off x="5829300" y="4665663"/>
            <a:ext cx="431800" cy="404812"/>
          </a:xfrm>
          <a:prstGeom prst="line">
            <a:avLst/>
          </a:prstGeom>
          <a:noFill/>
          <a:ln w="9525">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5739" name="Line 46"/>
          <p:cNvSpPr>
            <a:spLocks noChangeShapeType="1"/>
          </p:cNvSpPr>
          <p:nvPr/>
        </p:nvSpPr>
        <p:spPr bwMode="auto">
          <a:xfrm flipV="1">
            <a:off x="6375400" y="4284663"/>
            <a:ext cx="1501775" cy="830262"/>
          </a:xfrm>
          <a:prstGeom prst="line">
            <a:avLst/>
          </a:prstGeom>
          <a:noFill/>
          <a:ln w="12700">
            <a:solidFill>
              <a:srgbClr val="3399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115740" name="Picture 12"/>
          <p:cNvPicPr>
            <a:picLocks noChangeAspect="1" noChangeArrowheads="1"/>
          </p:cNvPicPr>
          <p:nvPr/>
        </p:nvPicPr>
        <p:blipFill>
          <a:blip r:embed="rId5">
            <a:extLst>
              <a:ext uri="{28A0092B-C50C-407E-A947-70E740481C1C}">
                <a14:useLocalDpi xmlns:a14="http://schemas.microsoft.com/office/drawing/2010/main" val="0"/>
              </a:ext>
            </a:extLst>
          </a:blip>
          <a:srcRect l="3371" t="9145" r="54550" b="67683"/>
          <a:stretch>
            <a:fillRect/>
          </a:stretch>
        </p:blipFill>
        <p:spPr bwMode="auto">
          <a:xfrm>
            <a:off x="3736975" y="5683250"/>
            <a:ext cx="1060450" cy="3413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nvGrpSpPr>
          <p:cNvPr id="5" name="Group 26"/>
          <p:cNvGrpSpPr>
            <a:grpSpLocks/>
          </p:cNvGrpSpPr>
          <p:nvPr/>
        </p:nvGrpSpPr>
        <p:grpSpPr bwMode="auto">
          <a:xfrm>
            <a:off x="6465888" y="1095375"/>
            <a:ext cx="1700212" cy="2794000"/>
            <a:chOff x="2907888" y="2892574"/>
            <a:chExt cx="1700599" cy="2793851"/>
          </a:xfrm>
        </p:grpSpPr>
        <p:sp>
          <p:nvSpPr>
            <p:cNvPr id="115742" name="Puzzle4"/>
            <p:cNvSpPr>
              <a:spLocks noEditPoints="1" noChangeArrowheads="1"/>
            </p:cNvSpPr>
            <p:nvPr/>
          </p:nvSpPr>
          <p:spPr bwMode="auto">
            <a:xfrm>
              <a:off x="2907888" y="2892574"/>
              <a:ext cx="1700599" cy="279385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76 w 21600"/>
                <a:gd name="T25" fmla="*/ 5664 h 21600"/>
                <a:gd name="T26" fmla="*/ 20203 w 21600"/>
                <a:gd name="T27" fmla="*/ 1598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headEnd/>
              <a:tailEnd/>
            </a:ln>
          </p:spPr>
          <p:txBody>
            <a:bodyPr/>
            <a:lstStyle/>
            <a:p>
              <a:endParaRPr lang="en-US"/>
            </a:p>
          </p:txBody>
        </p:sp>
        <p:sp>
          <p:nvSpPr>
            <p:cNvPr id="115743" name="Rectangle 23"/>
            <p:cNvSpPr>
              <a:spLocks noChangeArrowheads="1"/>
            </p:cNvSpPr>
            <p:nvPr/>
          </p:nvSpPr>
          <p:spPr bwMode="auto">
            <a:xfrm>
              <a:off x="2955009" y="3701534"/>
              <a:ext cx="1633781" cy="1200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b="1"/>
                <a:t>Development</a:t>
              </a:r>
            </a:p>
            <a:p>
              <a:pPr algn="ctr"/>
              <a:r>
                <a:rPr lang="en-US" sz="1800" b="1"/>
                <a:t>Tools</a:t>
              </a:r>
            </a:p>
            <a:p>
              <a:pPr algn="ctr"/>
              <a:endParaRPr lang="en-US" sz="1800" b="1"/>
            </a:p>
            <a:p>
              <a:pPr algn="ctr"/>
              <a:endParaRPr lang="en-US" sz="1800" b="1"/>
            </a:p>
          </p:txBody>
        </p:sp>
      </p:grpSp>
    </p:spTree>
    <p:extLst>
      <p:ext uri="{BB962C8B-B14F-4D97-AF65-F5344CB8AC3E}">
        <p14:creationId xmlns:p14="http://schemas.microsoft.com/office/powerpoint/2010/main" val="182061055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Leverage and Configure Tools appropriately</a:t>
            </a:r>
          </a:p>
        </p:txBody>
      </p:sp>
      <p:sp>
        <p:nvSpPr>
          <p:cNvPr id="117762" name="Rectangle 3"/>
          <p:cNvSpPr>
            <a:spLocks noGrp="1" noChangeArrowheads="1"/>
          </p:cNvSpPr>
          <p:nvPr>
            <p:ph sz="half" idx="1"/>
          </p:nvPr>
        </p:nvSpPr>
        <p:spPr/>
        <p:txBody>
          <a:bodyPr lIns="91440" tIns="45720" rIns="91440" bIns="45720"/>
          <a:lstStyle/>
          <a:p>
            <a:pPr eaLnBrk="1" hangingPunct="1">
              <a:lnSpc>
                <a:spcPct val="110000"/>
              </a:lnSpc>
              <a:spcBef>
                <a:spcPct val="10000"/>
              </a:spcBef>
            </a:pPr>
            <a:r>
              <a:rPr lang="en-US" sz="1400">
                <a:latin typeface="Arial" charset="0"/>
                <a:ea typeface="ＭＳ Ｐゴシック" charset="0"/>
                <a:cs typeface="ＭＳ Ｐゴシック" charset="0"/>
              </a:rPr>
              <a:t>Development tool for authoring Apex and VF code</a:t>
            </a:r>
          </a:p>
          <a:p>
            <a:pPr eaLnBrk="1" hangingPunct="1">
              <a:lnSpc>
                <a:spcPct val="110000"/>
              </a:lnSpc>
              <a:spcBef>
                <a:spcPct val="10000"/>
              </a:spcBef>
            </a:pPr>
            <a:r>
              <a:rPr lang="en-US" sz="1400">
                <a:latin typeface="Arial" charset="0"/>
                <a:ea typeface="ＭＳ Ｐゴシック" charset="0"/>
                <a:cs typeface="ＭＳ Ｐゴシック" charset="0"/>
              </a:rPr>
              <a:t>Retrieve &amp; deploy changes between orgs</a:t>
            </a:r>
          </a:p>
          <a:p>
            <a:pPr eaLnBrk="1" hangingPunct="1">
              <a:lnSpc>
                <a:spcPct val="110000"/>
              </a:lnSpc>
              <a:spcBef>
                <a:spcPct val="10000"/>
              </a:spcBef>
            </a:pPr>
            <a:r>
              <a:rPr lang="en-US" sz="1400">
                <a:latin typeface="Arial" charset="0"/>
                <a:ea typeface="ＭＳ Ｐゴシック" charset="0"/>
                <a:cs typeface="ＭＳ Ｐゴシック" charset="0"/>
              </a:rPr>
              <a:t>Integration with Eclipse-based version control systems</a:t>
            </a:r>
          </a:p>
          <a:p>
            <a:pPr eaLnBrk="1" hangingPunct="1">
              <a:lnSpc>
                <a:spcPct val="110000"/>
              </a:lnSpc>
              <a:spcBef>
                <a:spcPct val="10000"/>
              </a:spcBef>
            </a:pPr>
            <a:r>
              <a:rPr lang="en-US" sz="1400">
                <a:latin typeface="Arial" charset="0"/>
                <a:ea typeface="ＭＳ Ｐゴシック" charset="0"/>
                <a:cs typeface="ＭＳ Ｐゴシック" charset="0"/>
              </a:rPr>
              <a:t>Analysis tools like visual compare</a:t>
            </a:r>
          </a:p>
          <a:p>
            <a:pPr eaLnBrk="1" hangingPunct="1">
              <a:lnSpc>
                <a:spcPct val="110000"/>
              </a:lnSpc>
              <a:spcBef>
                <a:spcPct val="10000"/>
              </a:spcBef>
            </a:pPr>
            <a:r>
              <a:rPr lang="en-US" sz="1400">
                <a:latin typeface="Arial" charset="0"/>
                <a:ea typeface="ＭＳ Ｐゴシック" charset="0"/>
                <a:cs typeface="ＭＳ Ｐゴシック" charset="0"/>
              </a:rPr>
              <a:t>Debugging</a:t>
            </a:r>
          </a:p>
          <a:p>
            <a:pPr eaLnBrk="1" hangingPunct="1">
              <a:lnSpc>
                <a:spcPct val="110000"/>
              </a:lnSpc>
              <a:spcBef>
                <a:spcPct val="10000"/>
              </a:spcBef>
            </a:pPr>
            <a:r>
              <a:rPr lang="en-US" sz="1400">
                <a:latin typeface="Arial" charset="0"/>
                <a:ea typeface="ＭＳ Ｐゴシック" charset="0"/>
                <a:cs typeface="ＭＳ Ｐゴシック" charset="0"/>
              </a:rPr>
              <a:t>Test infrastructure</a:t>
            </a:r>
          </a:p>
          <a:p>
            <a:pPr lvl="1" eaLnBrk="1" hangingPunct="1">
              <a:lnSpc>
                <a:spcPct val="110000"/>
              </a:lnSpc>
              <a:spcBef>
                <a:spcPct val="10000"/>
              </a:spcBef>
            </a:pPr>
            <a:r>
              <a:rPr lang="en-US" sz="1400">
                <a:latin typeface="Arial" charset="0"/>
                <a:ea typeface="ＭＳ Ｐゴシック" charset="0"/>
                <a:cs typeface="ＭＳ Ｐゴシック" charset="0"/>
              </a:rPr>
              <a:t>feature</a:t>
            </a:r>
          </a:p>
          <a:p>
            <a:pPr lvl="1" eaLnBrk="1" hangingPunct="1">
              <a:lnSpc>
                <a:spcPct val="110000"/>
              </a:lnSpc>
              <a:spcBef>
                <a:spcPct val="10000"/>
              </a:spcBef>
            </a:pPr>
            <a:r>
              <a:rPr lang="en-US" sz="1400">
                <a:latin typeface="Arial" charset="0"/>
                <a:ea typeface="ＭＳ Ｐゴシック" charset="0"/>
                <a:cs typeface="ＭＳ Ｐゴシック" charset="0"/>
              </a:rPr>
              <a:t>regression</a:t>
            </a:r>
          </a:p>
          <a:p>
            <a:pPr lvl="1" eaLnBrk="1" hangingPunct="1">
              <a:lnSpc>
                <a:spcPct val="110000"/>
              </a:lnSpc>
              <a:spcBef>
                <a:spcPct val="10000"/>
              </a:spcBef>
            </a:pPr>
            <a:r>
              <a:rPr lang="en-US" sz="1400">
                <a:latin typeface="Arial" charset="0"/>
                <a:ea typeface="ＭＳ Ｐゴシック" charset="0"/>
                <a:cs typeface="ＭＳ Ｐゴシック" charset="0"/>
              </a:rPr>
              <a:t>UI test</a:t>
            </a:r>
          </a:p>
          <a:p>
            <a:pPr eaLnBrk="1" hangingPunct="1">
              <a:lnSpc>
                <a:spcPct val="110000"/>
              </a:lnSpc>
              <a:spcBef>
                <a:spcPct val="10000"/>
              </a:spcBef>
            </a:pPr>
            <a:r>
              <a:rPr lang="en-US" sz="1400">
                <a:latin typeface="Arial" charset="0"/>
                <a:ea typeface="ＭＳ Ｐゴシック" charset="0"/>
                <a:cs typeface="ＭＳ Ｐゴシック" charset="0"/>
              </a:rPr>
              <a:t>Modern editors for all metadata types (Code, UI, XML)</a:t>
            </a:r>
          </a:p>
          <a:p>
            <a:pPr eaLnBrk="1" hangingPunct="1">
              <a:lnSpc>
                <a:spcPct val="110000"/>
              </a:lnSpc>
              <a:spcBef>
                <a:spcPct val="10000"/>
              </a:spcBef>
            </a:pPr>
            <a:r>
              <a:rPr lang="en-US" sz="1400">
                <a:latin typeface="Arial" charset="0"/>
                <a:ea typeface="ＭＳ Ｐゴシック" charset="0"/>
                <a:cs typeface="ＭＳ Ｐゴシック" charset="0"/>
              </a:rPr>
              <a:t>Sandbox orgs for dev workspaces and integration testing</a:t>
            </a:r>
          </a:p>
          <a:p>
            <a:pPr eaLnBrk="1" hangingPunct="1">
              <a:lnSpc>
                <a:spcPct val="110000"/>
              </a:lnSpc>
              <a:spcBef>
                <a:spcPct val="10000"/>
              </a:spcBef>
            </a:pPr>
            <a:r>
              <a:rPr lang="en-US" sz="1400">
                <a:latin typeface="Arial" charset="0"/>
                <a:ea typeface="ＭＳ Ｐゴシック" charset="0"/>
                <a:cs typeface="ＭＳ Ｐゴシック" charset="0"/>
              </a:rPr>
              <a:t>Extension APIs for 3</a:t>
            </a:r>
            <a:r>
              <a:rPr lang="en-US" sz="1400" baseline="30000">
                <a:latin typeface="Arial" charset="0"/>
                <a:ea typeface="ＭＳ Ｐゴシック" charset="0"/>
                <a:cs typeface="ＭＳ Ｐゴシック" charset="0"/>
              </a:rPr>
              <a:t>rd</a:t>
            </a:r>
            <a:r>
              <a:rPr lang="en-US" sz="1400">
                <a:latin typeface="Arial" charset="0"/>
                <a:ea typeface="ＭＳ Ｐゴシック" charset="0"/>
                <a:cs typeface="ＭＳ Ｐゴシック" charset="0"/>
              </a:rPr>
              <a:t> party tool extensions</a:t>
            </a:r>
          </a:p>
          <a:p>
            <a:pPr lvl="1" eaLnBrk="1" hangingPunct="1">
              <a:lnSpc>
                <a:spcPct val="110000"/>
              </a:lnSpc>
            </a:pPr>
            <a:r>
              <a:rPr lang="en-US" sz="1400">
                <a:latin typeface="Arial" charset="0"/>
                <a:ea typeface="ＭＳ Ｐゴシック" charset="0"/>
                <a:cs typeface="ＭＳ Ｐゴシック" charset="0"/>
              </a:rPr>
              <a:t>visual editors</a:t>
            </a:r>
          </a:p>
          <a:p>
            <a:pPr lvl="1" eaLnBrk="1" hangingPunct="1">
              <a:lnSpc>
                <a:spcPct val="110000"/>
              </a:lnSpc>
            </a:pPr>
            <a:r>
              <a:rPr lang="en-US" sz="1400">
                <a:latin typeface="Arial" charset="0"/>
                <a:ea typeface="ＭＳ Ｐゴシック" charset="0"/>
                <a:cs typeface="ＭＳ Ｐゴシック" charset="0"/>
              </a:rPr>
              <a:t>model-driven development</a:t>
            </a:r>
          </a:p>
          <a:p>
            <a:pPr eaLnBrk="1" hangingPunct="1">
              <a:lnSpc>
                <a:spcPct val="110000"/>
              </a:lnSpc>
              <a:spcBef>
                <a:spcPct val="10000"/>
              </a:spcBef>
            </a:pPr>
            <a:endParaRPr lang="en-US" sz="1400">
              <a:latin typeface="Arial" charset="0"/>
              <a:ea typeface="ＭＳ Ｐゴシック" charset="0"/>
              <a:cs typeface="ＭＳ Ｐゴシック" charset="0"/>
            </a:endParaRPr>
          </a:p>
          <a:p>
            <a:pPr eaLnBrk="1" hangingPunct="1">
              <a:lnSpc>
                <a:spcPct val="110000"/>
              </a:lnSpc>
              <a:spcBef>
                <a:spcPct val="10000"/>
              </a:spcBef>
            </a:pPr>
            <a:endParaRPr lang="en-US" sz="1400">
              <a:latin typeface="Arial" charset="0"/>
              <a:ea typeface="ＭＳ Ｐゴシック" charset="0"/>
              <a:cs typeface="ＭＳ Ｐゴシック" charset="0"/>
            </a:endParaRPr>
          </a:p>
          <a:p>
            <a:pPr eaLnBrk="1" hangingPunct="1">
              <a:lnSpc>
                <a:spcPct val="110000"/>
              </a:lnSpc>
              <a:spcBef>
                <a:spcPct val="10000"/>
              </a:spcBef>
              <a:buFont typeface="Wingdings" charset="0"/>
              <a:buNone/>
            </a:pPr>
            <a:endParaRPr lang="en-US" sz="1400">
              <a:latin typeface="Arial" charset="0"/>
              <a:ea typeface="ＭＳ Ｐゴシック" charset="0"/>
              <a:cs typeface="ＭＳ Ｐゴシック" charset="0"/>
            </a:endParaRPr>
          </a:p>
          <a:p>
            <a:pPr eaLnBrk="1" hangingPunct="1">
              <a:lnSpc>
                <a:spcPct val="110000"/>
              </a:lnSpc>
              <a:spcBef>
                <a:spcPct val="10000"/>
              </a:spcBef>
            </a:pPr>
            <a:endParaRPr lang="en-US" sz="1400">
              <a:latin typeface="Arial" charset="0"/>
              <a:ea typeface="ＭＳ Ｐゴシック" charset="0"/>
              <a:cs typeface="ＭＳ Ｐゴシック" charset="0"/>
            </a:endParaRPr>
          </a:p>
        </p:txBody>
      </p:sp>
      <p:pic>
        <p:nvPicPr>
          <p:cNvPr id="11776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750" y="1646238"/>
            <a:ext cx="3487738"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4" name="Rectangle 5"/>
          <p:cNvSpPr>
            <a:spLocks noChangeArrowheads="1"/>
          </p:cNvSpPr>
          <p:nvPr/>
        </p:nvSpPr>
        <p:spPr bwMode="auto">
          <a:xfrm>
            <a:off x="738188" y="735013"/>
            <a:ext cx="6391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20000"/>
              </a:spcBef>
              <a:buClr>
                <a:schemeClr val="bg2"/>
              </a:buClr>
              <a:buFont typeface="Wingdings" charset="0"/>
              <a:buNone/>
            </a:pPr>
            <a:r>
              <a:rPr lang="en-US" sz="2000">
                <a:cs typeface="Arial" charset="0"/>
              </a:rPr>
              <a:t>Force.com IDE</a:t>
            </a:r>
          </a:p>
        </p:txBody>
      </p:sp>
    </p:spTree>
    <p:extLst>
      <p:ext uri="{BB962C8B-B14F-4D97-AF65-F5344CB8AC3E}">
        <p14:creationId xmlns:p14="http://schemas.microsoft.com/office/powerpoint/2010/main" val="34519048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Leverage and Configure Tools appropriately</a:t>
            </a:r>
          </a:p>
        </p:txBody>
      </p:sp>
      <p:sp>
        <p:nvSpPr>
          <p:cNvPr id="119810" name="Rectangle 3"/>
          <p:cNvSpPr>
            <a:spLocks noGrp="1" noChangeArrowheads="1"/>
          </p:cNvSpPr>
          <p:nvPr>
            <p:ph sz="half" idx="1"/>
          </p:nvPr>
        </p:nvSpPr>
        <p:spPr>
          <a:xfrm>
            <a:off x="509588" y="1162050"/>
            <a:ext cx="4862512" cy="5049838"/>
          </a:xfrm>
        </p:spPr>
        <p:txBody>
          <a:bodyPr lIns="91440" tIns="45720" rIns="91440" bIns="45720"/>
          <a:lstStyle/>
          <a:p>
            <a:pPr eaLnBrk="1" hangingPunct="1">
              <a:lnSpc>
                <a:spcPct val="110000"/>
              </a:lnSpc>
              <a:spcBef>
                <a:spcPct val="10000"/>
              </a:spcBef>
            </a:pPr>
            <a:r>
              <a:rPr lang="en-US" sz="1800">
                <a:latin typeface="Arial" charset="0"/>
                <a:ea typeface="ＭＳ Ｐゴシック" charset="0"/>
                <a:cs typeface="ＭＳ Ｐゴシック" charset="0"/>
              </a:rPr>
              <a:t>Retrieve &amp; deploy changes between orgs</a:t>
            </a:r>
          </a:p>
          <a:p>
            <a:pPr eaLnBrk="1" hangingPunct="1">
              <a:lnSpc>
                <a:spcPct val="110000"/>
              </a:lnSpc>
              <a:spcBef>
                <a:spcPct val="10000"/>
              </a:spcBef>
            </a:pPr>
            <a:r>
              <a:rPr lang="en-US" sz="1800">
                <a:latin typeface="Arial" charset="0"/>
                <a:ea typeface="ＭＳ Ｐゴシック" charset="0"/>
                <a:cs typeface="ＭＳ Ｐゴシック" charset="0"/>
              </a:rPr>
              <a:t>There are 3 main ways to take advantage of the meta data API to impact your organization</a:t>
            </a:r>
            <a:r>
              <a:rPr lang="ja-JP" altLang="en-US" sz="1800">
                <a:latin typeface="Arial" charset="0"/>
                <a:ea typeface="ＭＳ Ｐゴシック" charset="0"/>
                <a:cs typeface="ＭＳ Ｐゴシック" charset="0"/>
              </a:rPr>
              <a:t>’</a:t>
            </a:r>
            <a:r>
              <a:rPr lang="en-US" altLang="ja-JP" sz="1800">
                <a:latin typeface="Arial" charset="0"/>
                <a:ea typeface="ＭＳ Ｐゴシック" charset="0"/>
                <a:cs typeface="ＭＳ Ｐゴシック" charset="0"/>
              </a:rPr>
              <a:t>s metadata</a:t>
            </a:r>
          </a:p>
          <a:p>
            <a:pPr marL="800100" lvl="3" indent="-342900" eaLnBrk="1" hangingPunct="1">
              <a:lnSpc>
                <a:spcPct val="110000"/>
              </a:lnSpc>
              <a:spcBef>
                <a:spcPct val="10000"/>
              </a:spcBef>
              <a:buFont typeface="Wingdings" charset="0"/>
              <a:buChar char="§"/>
            </a:pPr>
            <a:r>
              <a:rPr lang="en-US" b="1">
                <a:solidFill>
                  <a:schemeClr val="tx1"/>
                </a:solidFill>
                <a:latin typeface="Arial" charset="0"/>
                <a:ea typeface="ヒラギノ角ゴ Pro W3" charset="0"/>
                <a:cs typeface="ヒラギノ角ゴ Pro W3" charset="0"/>
              </a:rPr>
              <a:t>Force.com IDE</a:t>
            </a:r>
            <a:r>
              <a:rPr lang="en-US">
                <a:solidFill>
                  <a:schemeClr val="tx1"/>
                </a:solidFill>
                <a:latin typeface="Arial" charset="0"/>
                <a:ea typeface="ヒラギノ角ゴ Pro W3" charset="0"/>
                <a:cs typeface="ヒラギノ角ゴ Pro W3" charset="0"/>
              </a:rPr>
              <a:t>:  An integrated development environment based upon the eclipse toolkit</a:t>
            </a:r>
          </a:p>
          <a:p>
            <a:pPr marL="800100" lvl="3" indent="-342900" eaLnBrk="1" hangingPunct="1">
              <a:lnSpc>
                <a:spcPct val="110000"/>
              </a:lnSpc>
              <a:spcBef>
                <a:spcPct val="10000"/>
              </a:spcBef>
              <a:buFont typeface="Wingdings" charset="0"/>
              <a:buChar char="§"/>
            </a:pPr>
            <a:r>
              <a:rPr lang="en-US" b="1">
                <a:solidFill>
                  <a:schemeClr val="tx1"/>
                </a:solidFill>
                <a:latin typeface="Arial" charset="0"/>
                <a:ea typeface="ヒラギノ角ゴ Pro W3" charset="0"/>
                <a:cs typeface="ヒラギノ角ゴ Pro W3" charset="0"/>
              </a:rPr>
              <a:t>ANT Tasks</a:t>
            </a:r>
            <a:r>
              <a:rPr lang="en-US">
                <a:solidFill>
                  <a:schemeClr val="tx1"/>
                </a:solidFill>
                <a:latin typeface="Arial" charset="0"/>
                <a:ea typeface="ヒラギノ角ゴ Pro W3" charset="0"/>
                <a:cs typeface="ヒラギノ角ゴ Pro W3" charset="0"/>
              </a:rPr>
              <a:t>:  A command-line-based tool built on top of the ANT framework</a:t>
            </a:r>
          </a:p>
          <a:p>
            <a:pPr marL="800100" lvl="3" indent="-342900" eaLnBrk="1" hangingPunct="1">
              <a:lnSpc>
                <a:spcPct val="110000"/>
              </a:lnSpc>
              <a:spcBef>
                <a:spcPct val="10000"/>
              </a:spcBef>
              <a:buFont typeface="Wingdings" charset="0"/>
              <a:buChar char="§"/>
            </a:pPr>
            <a:r>
              <a:rPr lang="en-US" b="1">
                <a:solidFill>
                  <a:schemeClr val="tx1"/>
                </a:solidFill>
                <a:latin typeface="Arial" charset="0"/>
                <a:ea typeface="ヒラギノ角ゴ Pro W3" charset="0"/>
                <a:cs typeface="ヒラギノ角ゴ Pro W3" charset="0"/>
              </a:rPr>
              <a:t>Custom Tools &amp; Applications</a:t>
            </a:r>
            <a:r>
              <a:rPr lang="en-US">
                <a:solidFill>
                  <a:schemeClr val="tx1"/>
                </a:solidFill>
                <a:latin typeface="Arial" charset="0"/>
                <a:ea typeface="ヒラギノ角ゴ Pro W3" charset="0"/>
                <a:cs typeface="ヒラギノ角ゴ Pro W3" charset="0"/>
              </a:rPr>
              <a:t>:  3rd party applications that have been built on top of the APIs noted above (Snapshot)</a:t>
            </a:r>
          </a:p>
          <a:p>
            <a:pPr eaLnBrk="1" hangingPunct="1">
              <a:lnSpc>
                <a:spcPct val="110000"/>
              </a:lnSpc>
              <a:spcBef>
                <a:spcPct val="10000"/>
              </a:spcBef>
            </a:pPr>
            <a:endParaRPr lang="en-US" sz="1800">
              <a:latin typeface="Arial" charset="0"/>
              <a:ea typeface="ＭＳ Ｐゴシック" charset="0"/>
              <a:cs typeface="ＭＳ Ｐゴシック" charset="0"/>
            </a:endParaRPr>
          </a:p>
          <a:p>
            <a:pPr eaLnBrk="1" hangingPunct="1">
              <a:lnSpc>
                <a:spcPct val="110000"/>
              </a:lnSpc>
              <a:spcBef>
                <a:spcPct val="10000"/>
              </a:spcBef>
              <a:buFont typeface="Wingdings" charset="0"/>
              <a:buNone/>
            </a:pPr>
            <a:endParaRPr lang="en-US" sz="1800">
              <a:latin typeface="Arial" charset="0"/>
              <a:ea typeface="ＭＳ Ｐゴシック" charset="0"/>
              <a:cs typeface="ＭＳ Ｐゴシック" charset="0"/>
            </a:endParaRPr>
          </a:p>
          <a:p>
            <a:pPr eaLnBrk="1" hangingPunct="1">
              <a:lnSpc>
                <a:spcPct val="110000"/>
              </a:lnSpc>
              <a:spcBef>
                <a:spcPct val="10000"/>
              </a:spcBef>
            </a:pPr>
            <a:endParaRPr lang="en-US" sz="1800">
              <a:latin typeface="Arial" charset="0"/>
              <a:ea typeface="ＭＳ Ｐゴシック" charset="0"/>
              <a:cs typeface="ＭＳ Ｐゴシック" charset="0"/>
            </a:endParaRPr>
          </a:p>
        </p:txBody>
      </p:sp>
      <p:sp>
        <p:nvSpPr>
          <p:cNvPr id="6" name="AutoShape 24"/>
          <p:cNvSpPr>
            <a:spLocks noChangeArrowheads="1"/>
          </p:cNvSpPr>
          <p:nvPr/>
        </p:nvSpPr>
        <p:spPr bwMode="auto">
          <a:xfrm>
            <a:off x="5440363" y="1878013"/>
            <a:ext cx="2343150" cy="2971800"/>
          </a:xfrm>
          <a:prstGeom prst="roundRect">
            <a:avLst>
              <a:gd name="adj" fmla="val 16667"/>
            </a:avLst>
          </a:prstGeom>
          <a:solidFill>
            <a:schemeClr val="accent1"/>
          </a:solidFill>
          <a:ln w="9525">
            <a:solidFill>
              <a:schemeClr val="tx1"/>
            </a:solidFill>
            <a:round/>
            <a:headEnd/>
            <a:tailEnd/>
          </a:ln>
        </p:spPr>
        <p:txBody>
          <a:bodyPr wrap="none" anchor="ctr"/>
          <a:lstStyle/>
          <a:p>
            <a:endParaRPr lang="de-DE"/>
          </a:p>
        </p:txBody>
      </p:sp>
      <p:sp>
        <p:nvSpPr>
          <p:cNvPr id="119812" name="Rectangle 28"/>
          <p:cNvSpPr>
            <a:spLocks noChangeArrowheads="1"/>
          </p:cNvSpPr>
          <p:nvPr/>
        </p:nvSpPr>
        <p:spPr bwMode="auto">
          <a:xfrm>
            <a:off x="5399088" y="4010025"/>
            <a:ext cx="23256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2"/>
                </a:solidFill>
              </a:rPr>
              <a:t>Easy Access to </a:t>
            </a:r>
            <a:r>
              <a:rPr lang="en-US" sz="1600">
                <a:solidFill>
                  <a:srgbClr val="FF0000"/>
                </a:solidFill>
              </a:rPr>
              <a:t>Code</a:t>
            </a:r>
          </a:p>
          <a:p>
            <a:pPr algn="ctr"/>
            <a:r>
              <a:rPr lang="en-US" sz="1600">
                <a:solidFill>
                  <a:schemeClr val="bg2"/>
                </a:solidFill>
              </a:rPr>
              <a:t>and Schema</a:t>
            </a:r>
          </a:p>
        </p:txBody>
      </p:sp>
      <p:sp>
        <p:nvSpPr>
          <p:cNvPr id="119813" name="Rectangle 30"/>
          <p:cNvSpPr>
            <a:spLocks noChangeArrowheads="1"/>
          </p:cNvSpPr>
          <p:nvPr/>
        </p:nvSpPr>
        <p:spPr bwMode="auto">
          <a:xfrm>
            <a:off x="5881688" y="2162175"/>
            <a:ext cx="156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solidFill>
                  <a:srgbClr val="262626"/>
                </a:solidFill>
              </a:rPr>
              <a:t>Metadata API</a:t>
            </a:r>
          </a:p>
        </p:txBody>
      </p:sp>
      <p:grpSp>
        <p:nvGrpSpPr>
          <p:cNvPr id="119814" name="Group 20"/>
          <p:cNvGrpSpPr>
            <a:grpSpLocks/>
          </p:cNvGrpSpPr>
          <p:nvPr/>
        </p:nvGrpSpPr>
        <p:grpSpPr bwMode="auto">
          <a:xfrm>
            <a:off x="5986463" y="2976563"/>
            <a:ext cx="1320800" cy="622300"/>
            <a:chOff x="736600" y="3327400"/>
            <a:chExt cx="1320800" cy="622300"/>
          </a:xfrm>
        </p:grpSpPr>
        <p:sp>
          <p:nvSpPr>
            <p:cNvPr id="119816" name="Rounded Rectangle 9"/>
            <p:cNvSpPr>
              <a:spLocks noChangeArrowheads="1"/>
            </p:cNvSpPr>
            <p:nvPr/>
          </p:nvSpPr>
          <p:spPr bwMode="auto">
            <a:xfrm>
              <a:off x="736600" y="3327400"/>
              <a:ext cx="1320800" cy="622300"/>
            </a:xfrm>
            <a:prstGeom prst="roundRect">
              <a:avLst>
                <a:gd name="adj" fmla="val 20750"/>
              </a:avLst>
            </a:prstGeom>
            <a:gradFill rotWithShape="1">
              <a:gsLst>
                <a:gs pos="0">
                  <a:srgbClr val="FFFFFF"/>
                </a:gs>
                <a:gs pos="100000">
                  <a:srgbClr val="1F507D"/>
                </a:gs>
              </a:gsLst>
              <a:lin ang="5400000"/>
            </a:gradFill>
            <a:ln w="9525">
              <a:solidFill>
                <a:srgbClr val="B6DCDF"/>
              </a:solidFill>
              <a:round/>
              <a:headEnd/>
              <a:tailEnd/>
            </a:ln>
            <a:effectLst>
              <a:outerShdw dist="23000" dir="5400000" rotWithShape="0">
                <a:srgbClr val="808080">
                  <a:alpha val="34998"/>
                </a:srgbClr>
              </a:outerShdw>
            </a:effectLst>
          </p:spPr>
          <p:txBody>
            <a:bodyPr anchor="ctr"/>
            <a:lstStyle/>
            <a:p>
              <a:pPr algn="ctr"/>
              <a:endParaRPr lang="de-DE">
                <a:solidFill>
                  <a:srgbClr val="FFFFFF"/>
                </a:solidFill>
              </a:endParaRPr>
            </a:p>
          </p:txBody>
        </p:sp>
        <p:sp>
          <p:nvSpPr>
            <p:cNvPr id="119817" name="Right Arrow 10"/>
            <p:cNvSpPr>
              <a:spLocks noChangeArrowheads="1"/>
            </p:cNvSpPr>
            <p:nvPr/>
          </p:nvSpPr>
          <p:spPr bwMode="auto">
            <a:xfrm>
              <a:off x="1397000" y="3530600"/>
              <a:ext cx="584200" cy="292100"/>
            </a:xfrm>
            <a:prstGeom prst="rightArrow">
              <a:avLst>
                <a:gd name="adj1" fmla="val 50000"/>
                <a:gd name="adj2" fmla="val 50000"/>
              </a:avLst>
            </a:prstGeom>
            <a:solidFill>
              <a:schemeClr val="bg1"/>
            </a:solidFill>
            <a:ln w="9525">
              <a:solidFill>
                <a:srgbClr val="B6DCDF"/>
              </a:solidFill>
              <a:miter lim="800000"/>
              <a:headEnd/>
              <a:tailEnd/>
            </a:ln>
            <a:effectLst>
              <a:outerShdw dist="23000" dir="5400000" rotWithShape="0">
                <a:srgbClr val="808080">
                  <a:alpha val="34998"/>
                </a:srgbClr>
              </a:outerShdw>
            </a:effectLst>
          </p:spPr>
          <p:txBody>
            <a:bodyPr anchor="ctr"/>
            <a:lstStyle/>
            <a:p>
              <a:pPr algn="ctr"/>
              <a:endParaRPr lang="de-DE">
                <a:solidFill>
                  <a:srgbClr val="FFFFFF"/>
                </a:solidFill>
              </a:endParaRPr>
            </a:p>
          </p:txBody>
        </p:sp>
        <p:sp>
          <p:nvSpPr>
            <p:cNvPr id="119818" name="Right Arrow 11"/>
            <p:cNvSpPr>
              <a:spLocks noChangeArrowheads="1"/>
            </p:cNvSpPr>
            <p:nvPr/>
          </p:nvSpPr>
          <p:spPr bwMode="auto">
            <a:xfrm rot="10800000">
              <a:off x="800100" y="3409950"/>
              <a:ext cx="584200" cy="292100"/>
            </a:xfrm>
            <a:prstGeom prst="rightArrow">
              <a:avLst>
                <a:gd name="adj1" fmla="val 50000"/>
                <a:gd name="adj2" fmla="val 50000"/>
              </a:avLst>
            </a:prstGeom>
            <a:solidFill>
              <a:schemeClr val="tx1"/>
            </a:solidFill>
            <a:ln w="9525">
              <a:solidFill>
                <a:srgbClr val="B6DCDF"/>
              </a:solidFill>
              <a:miter lim="800000"/>
              <a:headEnd/>
              <a:tailEnd/>
            </a:ln>
            <a:effectLst>
              <a:outerShdw dist="23000" dir="5400000" rotWithShape="0">
                <a:srgbClr val="808080">
                  <a:alpha val="34998"/>
                </a:srgbClr>
              </a:outerShdw>
            </a:effectLst>
          </p:spPr>
          <p:txBody>
            <a:bodyPr rot="10800000" anchor="ctr"/>
            <a:lstStyle/>
            <a:p>
              <a:pPr algn="ctr"/>
              <a:endParaRPr lang="de-DE">
                <a:solidFill>
                  <a:srgbClr val="FFFFFF"/>
                </a:solidFill>
              </a:endParaRPr>
            </a:p>
          </p:txBody>
        </p:sp>
      </p:grpSp>
      <p:sp>
        <p:nvSpPr>
          <p:cNvPr id="119815" name="Rectangle 5"/>
          <p:cNvSpPr>
            <a:spLocks noChangeArrowheads="1"/>
          </p:cNvSpPr>
          <p:nvPr/>
        </p:nvSpPr>
        <p:spPr bwMode="auto">
          <a:xfrm>
            <a:off x="738188" y="735013"/>
            <a:ext cx="6391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20000"/>
              </a:spcBef>
              <a:buClr>
                <a:schemeClr val="bg2"/>
              </a:buClr>
            </a:pPr>
            <a:r>
              <a:rPr lang="en-US" sz="2000">
                <a:cs typeface="Arial" charset="0"/>
              </a:rPr>
              <a:t>Force.com Migration Tool</a:t>
            </a:r>
          </a:p>
        </p:txBody>
      </p:sp>
    </p:spTree>
    <p:extLst>
      <p:ext uri="{BB962C8B-B14F-4D97-AF65-F5344CB8AC3E}">
        <p14:creationId xmlns:p14="http://schemas.microsoft.com/office/powerpoint/2010/main" val="162020275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a:latin typeface="Arial" charset="0"/>
                <a:ea typeface="MS PGothic" charset="0"/>
                <a:cs typeface="ＭＳ Ｐゴシック" charset="0"/>
              </a:rPr>
              <a:t>What is an Org?</a:t>
            </a:r>
          </a:p>
        </p:txBody>
      </p:sp>
      <p:sp>
        <p:nvSpPr>
          <p:cNvPr id="40962" name="Text Placeholder 7"/>
          <p:cNvSpPr>
            <a:spLocks noGrp="1"/>
          </p:cNvSpPr>
          <p:nvPr>
            <p:ph type="body" sz="half" idx="4294967295"/>
          </p:nvPr>
        </p:nvSpPr>
        <p:spPr>
          <a:xfrm>
            <a:off x="415925" y="4848225"/>
            <a:ext cx="7483475" cy="1693863"/>
          </a:xfrm>
        </p:spPr>
        <p:txBody>
          <a:bodyPr/>
          <a:lstStyle/>
          <a:p>
            <a:r>
              <a:rPr lang="en-US" sz="2000">
                <a:latin typeface="Calibri" charset="0"/>
                <a:ea typeface="MS PGothic" charset="0"/>
                <a:cs typeface="ＭＳ Ｐゴシック" charset="0"/>
              </a:rPr>
              <a:t>A logical Org of data and metadata for a set of users</a:t>
            </a:r>
          </a:p>
          <a:p>
            <a:r>
              <a:rPr lang="en-US" sz="2000">
                <a:latin typeface="Calibri" charset="0"/>
                <a:ea typeface="MS PGothic" charset="0"/>
                <a:cs typeface="ＭＳ Ｐゴシック" charset="0"/>
              </a:rPr>
              <a:t>Controls capacity limits and computing resources</a:t>
            </a:r>
          </a:p>
          <a:p>
            <a:r>
              <a:rPr lang="en-US" sz="2000">
                <a:latin typeface="Calibri" charset="0"/>
                <a:ea typeface="MS PGothic" charset="0"/>
                <a:cs typeface="ＭＳ Ｐゴシック" charset="0"/>
              </a:rPr>
              <a:t>Multiple environments in salesforce cloud is much easier (no costly stack to maintain)  </a:t>
            </a:r>
          </a:p>
        </p:txBody>
      </p:sp>
      <p:pic>
        <p:nvPicPr>
          <p:cNvPr id="40963"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0063" y="1868488"/>
            <a:ext cx="8128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0964"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463" y="2020888"/>
            <a:ext cx="8128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0965" name="Picture 6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4863" y="2173288"/>
            <a:ext cx="8128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0966" name="TextBox 66"/>
          <p:cNvSpPr txBox="1">
            <a:spLocks noChangeArrowheads="1"/>
          </p:cNvSpPr>
          <p:nvPr/>
        </p:nvSpPr>
        <p:spPr bwMode="auto">
          <a:xfrm>
            <a:off x="979488" y="1174750"/>
            <a:ext cx="2438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1">
                <a:latin typeface="Calibri" charset="0"/>
              </a:rPr>
              <a:t>Org 1</a:t>
            </a:r>
          </a:p>
        </p:txBody>
      </p:sp>
      <p:pic>
        <p:nvPicPr>
          <p:cNvPr id="40967"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4863" y="1881188"/>
            <a:ext cx="8128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0968"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7263" y="2033588"/>
            <a:ext cx="8128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0969" name="Picture 6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9663" y="2185988"/>
            <a:ext cx="8128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0970"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4425" y="1881188"/>
            <a:ext cx="811213"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0971"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2033588"/>
            <a:ext cx="811213"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0972" name="Picture 7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9225" y="2185988"/>
            <a:ext cx="811213"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0973" name="TextBox 73"/>
          <p:cNvSpPr txBox="1">
            <a:spLocks noChangeArrowheads="1"/>
          </p:cNvSpPr>
          <p:nvPr/>
        </p:nvSpPr>
        <p:spPr bwMode="auto">
          <a:xfrm>
            <a:off x="2579688" y="1174750"/>
            <a:ext cx="2438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1">
                <a:latin typeface="Calibri" charset="0"/>
              </a:rPr>
              <a:t>Org 2</a:t>
            </a:r>
          </a:p>
        </p:txBody>
      </p:sp>
      <p:sp>
        <p:nvSpPr>
          <p:cNvPr id="40974" name="TextBox 74"/>
          <p:cNvSpPr txBox="1">
            <a:spLocks noChangeArrowheads="1"/>
          </p:cNvSpPr>
          <p:nvPr/>
        </p:nvSpPr>
        <p:spPr bwMode="auto">
          <a:xfrm>
            <a:off x="4027488" y="1174750"/>
            <a:ext cx="2438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1">
                <a:latin typeface="Calibri" charset="0"/>
              </a:rPr>
              <a:t>Org n</a:t>
            </a:r>
          </a:p>
        </p:txBody>
      </p:sp>
      <p:sp>
        <p:nvSpPr>
          <p:cNvPr id="76" name="AutoShape 67"/>
          <p:cNvSpPr>
            <a:spLocks noChangeArrowheads="1"/>
          </p:cNvSpPr>
          <p:nvPr/>
        </p:nvSpPr>
        <p:spPr bwMode="auto">
          <a:xfrm>
            <a:off x="1186706" y="3026984"/>
            <a:ext cx="5225144" cy="593500"/>
          </a:xfrm>
          <a:prstGeom prst="roundRect">
            <a:avLst>
              <a:gd name="adj" fmla="val 16667"/>
            </a:avLst>
          </a:prstGeom>
          <a:gradFill flip="none" rotWithShape="1">
            <a:gsLst>
              <a:gs pos="54000">
                <a:schemeClr val="bg1">
                  <a:alpha val="77000"/>
                </a:schemeClr>
              </a:gs>
              <a:gs pos="100000">
                <a:srgbClr val="517EFD">
                  <a:alpha val="37000"/>
                </a:srgbClr>
              </a:gs>
            </a:gsLst>
            <a:path path="circle">
              <a:fillToRect l="50000" t="50000" r="50000" b="50000"/>
            </a:path>
            <a:tileRect/>
          </a:gradFill>
          <a:ln w="25400">
            <a:solidFill>
              <a:schemeClr val="bg1">
                <a:lumMod val="50000"/>
              </a:schemeClr>
            </a:solidFill>
            <a:round/>
            <a:headEnd/>
            <a:tailEnd/>
          </a:ln>
        </p:spPr>
        <p:txBody>
          <a:bodyPr wrap="none" lIns="91435" tIns="45718" rIns="91435" bIns="45718" anchor="ctr"/>
          <a:lstStyle/>
          <a:p>
            <a:pPr algn="ctr" eaLnBrk="0" hangingPunct="0">
              <a:defRPr/>
            </a:pPr>
            <a:endParaRPr lang="en-US" sz="1200" dirty="0">
              <a:solidFill>
                <a:srgbClr val="7F7F7F"/>
              </a:solidFill>
              <a:latin typeface="Calibri" pitchFamily="34" charset="0"/>
              <a:sym typeface="Arial" charset="0"/>
            </a:endParaRPr>
          </a:p>
        </p:txBody>
      </p:sp>
      <p:sp>
        <p:nvSpPr>
          <p:cNvPr id="77" name="AutoShape 4"/>
          <p:cNvSpPr>
            <a:spLocks noChangeArrowheads="1"/>
          </p:cNvSpPr>
          <p:nvPr/>
        </p:nvSpPr>
        <p:spPr bwMode="auto">
          <a:xfrm>
            <a:off x="1163638" y="3709988"/>
            <a:ext cx="5259387" cy="1009650"/>
          </a:xfrm>
          <a:prstGeom prst="roundRect">
            <a:avLst>
              <a:gd name="adj" fmla="val 9292"/>
            </a:avLst>
          </a:prstGeom>
          <a:noFill/>
          <a:ln>
            <a:solidFill>
              <a:schemeClr val="tx1">
                <a:lumMod val="75000"/>
                <a:lumOff val="25000"/>
              </a:schemeClr>
            </a:solidFill>
            <a:headEnd/>
            <a:tailEnd/>
          </a:ln>
        </p:spPr>
        <p:style>
          <a:lnRef idx="3">
            <a:schemeClr val="lt1"/>
          </a:lnRef>
          <a:fillRef idx="1">
            <a:schemeClr val="accent2"/>
          </a:fillRef>
          <a:effectRef idx="1">
            <a:schemeClr val="accent2"/>
          </a:effectRef>
          <a:fontRef idx="minor">
            <a:schemeClr val="lt1"/>
          </a:fontRef>
        </p:style>
        <p:txBody>
          <a:bodyPr wrap="none" lIns="91435" tIns="45718" rIns="91435" bIns="45718"/>
          <a:lstStyle/>
          <a:p>
            <a:pPr algn="ctr" eaLnBrk="0" hangingPunct="0">
              <a:defRPr/>
            </a:pPr>
            <a:endParaRPr lang="en-US" sz="1500" b="1" dirty="0">
              <a:latin typeface="Calibri" pitchFamily="34" charset="0"/>
              <a:ea typeface="ＭＳ Ｐゴシック" pitchFamily="-65" charset="-128"/>
              <a:cs typeface="ＭＳ Ｐゴシック" pitchFamily="-65" charset="-128"/>
            </a:endParaRPr>
          </a:p>
        </p:txBody>
      </p:sp>
      <p:pic>
        <p:nvPicPr>
          <p:cNvPr id="40979" name="Picture 196" descr="forcecom-nothing else.png"/>
          <p:cNvPicPr>
            <a:picLocks noChangeAspect="1"/>
          </p:cNvPicPr>
          <p:nvPr/>
        </p:nvPicPr>
        <p:blipFill>
          <a:blip r:embed="rId4">
            <a:extLst>
              <a:ext uri="{28A0092B-C50C-407E-A947-70E740481C1C}">
                <a14:useLocalDpi xmlns:a14="http://schemas.microsoft.com/office/drawing/2010/main" val="0"/>
              </a:ext>
            </a:extLst>
          </a:blip>
          <a:srcRect b="10342"/>
          <a:stretch>
            <a:fillRect/>
          </a:stretch>
        </p:blipFill>
        <p:spPr bwMode="auto">
          <a:xfrm>
            <a:off x="2871788" y="3744913"/>
            <a:ext cx="1905000"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Rounded Rectangle 78"/>
          <p:cNvSpPr/>
          <p:nvPr/>
        </p:nvSpPr>
        <p:spPr>
          <a:xfrm>
            <a:off x="3113088" y="1195388"/>
            <a:ext cx="1468437" cy="2479675"/>
          </a:xfrm>
          <a:prstGeom prst="roundRect">
            <a:avLst/>
          </a:prstGeom>
          <a:noFill/>
          <a:ln w="22225">
            <a:solidFill>
              <a:schemeClr val="tx1"/>
            </a:solidFill>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pitchFamily="34" charset="0"/>
            </a:endParaRPr>
          </a:p>
        </p:txBody>
      </p:sp>
      <p:sp>
        <p:nvSpPr>
          <p:cNvPr id="80" name="Rounded Rectangle 79"/>
          <p:cNvSpPr/>
          <p:nvPr/>
        </p:nvSpPr>
        <p:spPr>
          <a:xfrm>
            <a:off x="4678363" y="1182688"/>
            <a:ext cx="1468437" cy="2479675"/>
          </a:xfrm>
          <a:prstGeom prst="roundRect">
            <a:avLst/>
          </a:prstGeom>
          <a:noFill/>
          <a:ln w="22225">
            <a:solidFill>
              <a:schemeClr val="tx1"/>
            </a:solidFill>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pitchFamily="34" charset="0"/>
            </a:endParaRPr>
          </a:p>
        </p:txBody>
      </p:sp>
      <p:sp>
        <p:nvSpPr>
          <p:cNvPr id="40982" name="Rectangle 81"/>
          <p:cNvSpPr>
            <a:spLocks noChangeArrowheads="1"/>
          </p:cNvSpPr>
          <p:nvPr/>
        </p:nvSpPr>
        <p:spPr bwMode="auto">
          <a:xfrm>
            <a:off x="2898775" y="4289425"/>
            <a:ext cx="2109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000">
                <a:latin typeface="Calibri" charset="0"/>
              </a:rPr>
              <a:t>Multi-Tenant Core</a:t>
            </a:r>
          </a:p>
        </p:txBody>
      </p:sp>
      <p:sp>
        <p:nvSpPr>
          <p:cNvPr id="83" name="TextBox 82"/>
          <p:cNvSpPr txBox="1"/>
          <p:nvPr/>
        </p:nvSpPr>
        <p:spPr>
          <a:xfrm>
            <a:off x="1625600" y="3119438"/>
            <a:ext cx="1247775" cy="461962"/>
          </a:xfrm>
          <a:prstGeom prst="rect">
            <a:avLst/>
          </a:prstGeom>
          <a:noFill/>
        </p:spPr>
        <p:txBody>
          <a:bodyPr>
            <a:spAutoFit/>
          </a:bodyPr>
          <a:lstStyle/>
          <a:p>
            <a:pPr algn="ctr" fontAlgn="auto">
              <a:spcBef>
                <a:spcPts val="0"/>
              </a:spcBef>
              <a:spcAft>
                <a:spcPct val="50000"/>
              </a:spcAft>
              <a:defRPr/>
            </a:pPr>
            <a:r>
              <a:rPr lang="en-US" sz="1200" kern="0" dirty="0">
                <a:latin typeface="Calibri" pitchFamily="34" charset="0"/>
                <a:ea typeface="ＭＳ Ｐゴシック" charset="-128"/>
                <a:cs typeface="ＭＳ Ｐゴシック" charset="-128"/>
              </a:rPr>
              <a:t>Data &amp; Custom Metadata</a:t>
            </a:r>
          </a:p>
        </p:txBody>
      </p:sp>
      <p:sp>
        <p:nvSpPr>
          <p:cNvPr id="84" name="TextBox 83"/>
          <p:cNvSpPr txBox="1"/>
          <p:nvPr/>
        </p:nvSpPr>
        <p:spPr>
          <a:xfrm>
            <a:off x="3251200" y="3098800"/>
            <a:ext cx="1257300" cy="460375"/>
          </a:xfrm>
          <a:prstGeom prst="rect">
            <a:avLst/>
          </a:prstGeom>
          <a:noFill/>
        </p:spPr>
        <p:txBody>
          <a:bodyPr>
            <a:spAutoFit/>
          </a:bodyPr>
          <a:lstStyle/>
          <a:p>
            <a:pPr algn="ctr" fontAlgn="auto">
              <a:spcBef>
                <a:spcPts val="0"/>
              </a:spcBef>
              <a:spcAft>
                <a:spcPct val="50000"/>
              </a:spcAft>
              <a:defRPr/>
            </a:pPr>
            <a:r>
              <a:rPr lang="en-US" sz="1200" kern="0" dirty="0">
                <a:latin typeface="Calibri" pitchFamily="34" charset="0"/>
                <a:ea typeface="ＭＳ Ｐゴシック" charset="-128"/>
                <a:cs typeface="ＭＳ Ｐゴシック" charset="-128"/>
              </a:rPr>
              <a:t>Data &amp; Custom Metadata</a:t>
            </a:r>
          </a:p>
        </p:txBody>
      </p:sp>
      <p:sp>
        <p:nvSpPr>
          <p:cNvPr id="85" name="TextBox 84"/>
          <p:cNvSpPr txBox="1"/>
          <p:nvPr/>
        </p:nvSpPr>
        <p:spPr>
          <a:xfrm>
            <a:off x="4864100" y="3127375"/>
            <a:ext cx="1236663" cy="461963"/>
          </a:xfrm>
          <a:prstGeom prst="rect">
            <a:avLst/>
          </a:prstGeom>
          <a:noFill/>
        </p:spPr>
        <p:txBody>
          <a:bodyPr>
            <a:spAutoFit/>
          </a:bodyPr>
          <a:lstStyle/>
          <a:p>
            <a:pPr algn="ctr" fontAlgn="auto">
              <a:spcBef>
                <a:spcPts val="0"/>
              </a:spcBef>
              <a:spcAft>
                <a:spcPct val="50000"/>
              </a:spcAft>
              <a:defRPr/>
            </a:pPr>
            <a:r>
              <a:rPr lang="en-US" sz="1200" kern="0" dirty="0">
                <a:latin typeface="Calibri" pitchFamily="34" charset="0"/>
                <a:ea typeface="ＭＳ Ｐゴシック" charset="-128"/>
                <a:cs typeface="ＭＳ Ｐゴシック" charset="-128"/>
              </a:rPr>
              <a:t>Data &amp; Custom Metadata</a:t>
            </a:r>
          </a:p>
        </p:txBody>
      </p:sp>
      <p:sp>
        <p:nvSpPr>
          <p:cNvPr id="81" name="Rounded Rectangle 80"/>
          <p:cNvSpPr/>
          <p:nvPr/>
        </p:nvSpPr>
        <p:spPr>
          <a:xfrm>
            <a:off x="1538288" y="1182688"/>
            <a:ext cx="1468437" cy="2492375"/>
          </a:xfrm>
          <a:prstGeom prst="roundRect">
            <a:avLst/>
          </a:prstGeom>
          <a:noFill/>
          <a:ln w="22225">
            <a:solidFill>
              <a:schemeClr val="tx1"/>
            </a:solidFill>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pitchFamily="34" charset="0"/>
            </a:endParaRPr>
          </a:p>
        </p:txBody>
      </p:sp>
      <p:sp>
        <p:nvSpPr>
          <p:cNvPr id="40987" name="TextBox 86"/>
          <p:cNvSpPr txBox="1">
            <a:spLocks noChangeArrowheads="1"/>
          </p:cNvSpPr>
          <p:nvPr/>
        </p:nvSpPr>
        <p:spPr bwMode="auto">
          <a:xfrm>
            <a:off x="6654800" y="1724025"/>
            <a:ext cx="2955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Seamless Upgrades</a:t>
            </a:r>
          </a:p>
          <a:p>
            <a:pPr eaLnBrk="1" hangingPunct="1"/>
            <a:r>
              <a:rPr lang="en-US" sz="1800">
                <a:latin typeface="Calibri" charset="0"/>
              </a:rPr>
              <a:t>No scaling / tuning</a:t>
            </a:r>
          </a:p>
          <a:p>
            <a:pPr eaLnBrk="1" hangingPunct="1"/>
            <a:r>
              <a:rPr lang="en-US" sz="1800">
                <a:latin typeface="Calibri" charset="0"/>
              </a:rPr>
              <a:t>Shared Components </a:t>
            </a:r>
          </a:p>
        </p:txBody>
      </p:sp>
      <p:sp>
        <p:nvSpPr>
          <p:cNvPr id="40988" name="TextBox 89"/>
          <p:cNvSpPr txBox="1">
            <a:spLocks noChangeArrowheads="1"/>
          </p:cNvSpPr>
          <p:nvPr/>
        </p:nvSpPr>
        <p:spPr bwMode="auto">
          <a:xfrm>
            <a:off x="6654800" y="4024313"/>
            <a:ext cx="1455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One Version </a:t>
            </a:r>
          </a:p>
        </p:txBody>
      </p:sp>
      <p:pic>
        <p:nvPicPr>
          <p:cNvPr id="40989" name="Picture 8" descr="db_9.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58075" y="0"/>
            <a:ext cx="2152650"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532397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p:txBody>
          <a:bodyPr/>
          <a:lstStyle/>
          <a:p>
            <a:r>
              <a:rPr lang="en-US">
                <a:latin typeface="Arial" charset="0"/>
                <a:ea typeface="ＭＳ Ｐゴシック" charset="0"/>
                <a:cs typeface="ＭＳ Ｐゴシック" charset="0"/>
              </a:rPr>
              <a:t>Leverage and Configure Tools appropriately</a:t>
            </a:r>
          </a:p>
        </p:txBody>
      </p:sp>
      <p:sp>
        <p:nvSpPr>
          <p:cNvPr id="121858" name="Rectangle 3"/>
          <p:cNvSpPr>
            <a:spLocks noGrp="1" noChangeArrowheads="1"/>
          </p:cNvSpPr>
          <p:nvPr>
            <p:ph idx="1"/>
          </p:nvPr>
        </p:nvSpPr>
        <p:spPr/>
        <p:txBody>
          <a:bodyPr/>
          <a:lstStyle/>
          <a:p>
            <a:pPr>
              <a:lnSpc>
                <a:spcPct val="110000"/>
              </a:lnSpc>
            </a:pPr>
            <a:r>
              <a:rPr lang="en-US">
                <a:latin typeface="Arial" charset="0"/>
                <a:ea typeface="ＭＳ Ｐゴシック" charset="0"/>
                <a:cs typeface="ＭＳ Ｐゴシック" charset="0"/>
              </a:rPr>
              <a:t>Intended for ISV </a:t>
            </a:r>
          </a:p>
          <a:p>
            <a:pPr>
              <a:lnSpc>
                <a:spcPct val="110000"/>
              </a:lnSpc>
            </a:pPr>
            <a:r>
              <a:rPr lang="en-US">
                <a:latin typeface="Arial" charset="0"/>
                <a:ea typeface="ＭＳ Ｐゴシック" charset="0"/>
                <a:cs typeface="ＭＳ Ｐゴシック" charset="0"/>
              </a:rPr>
              <a:t>Collection of code assets that deliver a set of functionality</a:t>
            </a:r>
          </a:p>
          <a:p>
            <a:pPr>
              <a:lnSpc>
                <a:spcPct val="110000"/>
              </a:lnSpc>
            </a:pPr>
            <a:r>
              <a:rPr lang="en-US">
                <a:latin typeface="Arial" charset="0"/>
                <a:ea typeface="ＭＳ Ｐゴシック" charset="0"/>
                <a:cs typeface="ＭＳ Ｐゴシック" charset="0"/>
              </a:rPr>
              <a:t>Supports development of concurrent releases</a:t>
            </a:r>
          </a:p>
          <a:p>
            <a:pPr>
              <a:lnSpc>
                <a:spcPct val="110000"/>
              </a:lnSpc>
            </a:pPr>
            <a:r>
              <a:rPr lang="en-US">
                <a:latin typeface="Arial" charset="0"/>
                <a:ea typeface="ＭＳ Ｐゴシック" charset="0"/>
                <a:cs typeface="ＭＳ Ｐゴシック" charset="0"/>
              </a:rPr>
              <a:t>Create a package that has changes per feature</a:t>
            </a:r>
          </a:p>
          <a:p>
            <a:pPr lvl="1">
              <a:lnSpc>
                <a:spcPct val="110000"/>
              </a:lnSpc>
            </a:pPr>
            <a:r>
              <a:rPr lang="en-US">
                <a:latin typeface="Arial" charset="0"/>
                <a:ea typeface="ＭＳ Ｐゴシック" charset="0"/>
                <a:cs typeface="ＭＳ Ｐゴシック" charset="0"/>
              </a:rPr>
              <a:t>Must include all code assets that are changed</a:t>
            </a:r>
          </a:p>
          <a:p>
            <a:pPr lvl="1">
              <a:lnSpc>
                <a:spcPct val="110000"/>
              </a:lnSpc>
            </a:pPr>
            <a:r>
              <a:rPr lang="en-US">
                <a:latin typeface="Arial" charset="0"/>
                <a:ea typeface="ＭＳ Ｐゴシック" charset="0"/>
                <a:cs typeface="ＭＳ Ｐゴシック" charset="0"/>
              </a:rPr>
              <a:t>Have proper naming conventions for the package</a:t>
            </a:r>
          </a:p>
          <a:p>
            <a:pPr>
              <a:lnSpc>
                <a:spcPct val="110000"/>
              </a:lnSpc>
            </a:pPr>
            <a:r>
              <a:rPr lang="en-US">
                <a:latin typeface="Arial" charset="0"/>
                <a:ea typeface="ＭＳ Ｐゴシック" charset="0"/>
                <a:cs typeface="ＭＳ Ｐゴシック" charset="0"/>
              </a:rPr>
              <a:t>Provide appropriate package that has the release components</a:t>
            </a:r>
          </a:p>
          <a:p>
            <a:pPr lvl="1">
              <a:lnSpc>
                <a:spcPct val="110000"/>
              </a:lnSpc>
            </a:pPr>
            <a:r>
              <a:rPr lang="en-US">
                <a:latin typeface="Arial" charset="0"/>
                <a:ea typeface="ＭＳ Ｐゴシック" charset="0"/>
                <a:cs typeface="ＭＳ Ｐゴシック" charset="0"/>
              </a:rPr>
              <a:t>Code assets can be named the same such that when the managed package is installed they override the existing code asset</a:t>
            </a:r>
          </a:p>
          <a:p>
            <a:pPr>
              <a:lnSpc>
                <a:spcPct val="110000"/>
              </a:lnSpc>
            </a:pPr>
            <a:endParaRPr lang="en-US">
              <a:latin typeface="Arial" charset="0"/>
              <a:ea typeface="ＭＳ Ｐゴシック" charset="0"/>
              <a:cs typeface="ＭＳ Ｐゴシック" charset="0"/>
            </a:endParaRPr>
          </a:p>
          <a:p>
            <a:pPr>
              <a:lnSpc>
                <a:spcPct val="110000"/>
              </a:lnSpc>
            </a:pPr>
            <a:endParaRPr lang="en-US">
              <a:latin typeface="Arial" charset="0"/>
              <a:ea typeface="ＭＳ Ｐゴシック" charset="0"/>
              <a:cs typeface="ＭＳ Ｐゴシック" charset="0"/>
            </a:endParaRPr>
          </a:p>
          <a:p>
            <a:pPr>
              <a:lnSpc>
                <a:spcPct val="110000"/>
              </a:lnSpc>
            </a:pPr>
            <a:endParaRPr lang="en-US">
              <a:latin typeface="Arial" charset="0"/>
              <a:ea typeface="ＭＳ Ｐゴシック" charset="0"/>
              <a:cs typeface="ＭＳ Ｐゴシック" charset="0"/>
            </a:endParaRPr>
          </a:p>
          <a:p>
            <a:pPr>
              <a:lnSpc>
                <a:spcPct val="110000"/>
              </a:lnSpc>
            </a:pPr>
            <a:endParaRPr lang="en-US">
              <a:latin typeface="Arial" charset="0"/>
              <a:ea typeface="ＭＳ Ｐゴシック" charset="0"/>
              <a:cs typeface="ＭＳ Ｐゴシック" charset="0"/>
            </a:endParaRPr>
          </a:p>
          <a:p>
            <a:pPr>
              <a:lnSpc>
                <a:spcPct val="110000"/>
              </a:lnSpc>
            </a:pPr>
            <a:endParaRPr lang="en-US">
              <a:latin typeface="Arial" charset="0"/>
              <a:ea typeface="ＭＳ Ｐゴシック" charset="0"/>
              <a:cs typeface="ＭＳ Ｐゴシック" charset="0"/>
            </a:endParaRPr>
          </a:p>
        </p:txBody>
      </p:sp>
      <p:sp>
        <p:nvSpPr>
          <p:cNvPr id="121859" name="Rectangle 5"/>
          <p:cNvSpPr>
            <a:spLocks noChangeArrowheads="1"/>
          </p:cNvSpPr>
          <p:nvPr/>
        </p:nvSpPr>
        <p:spPr bwMode="auto">
          <a:xfrm>
            <a:off x="738188" y="735013"/>
            <a:ext cx="6391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20000"/>
              </a:spcBef>
              <a:buClr>
                <a:schemeClr val="bg2"/>
              </a:buClr>
            </a:pPr>
            <a:r>
              <a:rPr lang="en-US" sz="2000">
                <a:cs typeface="Arial" charset="0"/>
              </a:rPr>
              <a:t>Managed Packages</a:t>
            </a:r>
          </a:p>
        </p:txBody>
      </p:sp>
    </p:spTree>
    <p:extLst>
      <p:ext uri="{BB962C8B-B14F-4D97-AF65-F5344CB8AC3E}">
        <p14:creationId xmlns:p14="http://schemas.microsoft.com/office/powerpoint/2010/main" val="274392961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title"/>
          </p:nvPr>
        </p:nvSpPr>
        <p:spPr/>
        <p:txBody>
          <a:bodyPr/>
          <a:lstStyle/>
          <a:p>
            <a:r>
              <a:rPr lang="en-US">
                <a:latin typeface="Arial" charset="0"/>
                <a:ea typeface="ＭＳ Ｐゴシック" charset="0"/>
                <a:cs typeface="ＭＳ Ｐゴシック" charset="0"/>
              </a:rPr>
              <a:t>Leverage and Configure Tools appropriately</a:t>
            </a:r>
          </a:p>
        </p:txBody>
      </p:sp>
      <p:sp>
        <p:nvSpPr>
          <p:cNvPr id="123906" name="Rectangle 3"/>
          <p:cNvSpPr>
            <a:spLocks noGrp="1" noChangeArrowheads="1"/>
          </p:cNvSpPr>
          <p:nvPr>
            <p:ph sz="half" idx="1"/>
          </p:nvPr>
        </p:nvSpPr>
        <p:spPr>
          <a:xfrm>
            <a:off x="509588" y="1162050"/>
            <a:ext cx="4467225" cy="4946650"/>
          </a:xfrm>
        </p:spPr>
        <p:txBody>
          <a:bodyPr/>
          <a:lstStyle/>
          <a:p>
            <a:r>
              <a:rPr lang="en-US" sz="1200">
                <a:latin typeface="Arial" charset="0"/>
                <a:ea typeface="ＭＳ Ｐゴシック" charset="0"/>
                <a:cs typeface="ＭＳ Ｐゴシック" charset="0"/>
              </a:rPr>
              <a:t>A quick deploy tool to deploy configuration and code from a Sandbox to Production</a:t>
            </a:r>
          </a:p>
          <a:p>
            <a:r>
              <a:rPr lang="en-US" sz="1200">
                <a:latin typeface="Arial" charset="0"/>
                <a:ea typeface="ＭＳ Ｐゴシック" charset="0"/>
                <a:cs typeface="ＭＳ Ｐゴシック" charset="0"/>
              </a:rPr>
              <a:t>Incorporates spidering that determines code and configuration dependencies</a:t>
            </a:r>
          </a:p>
          <a:p>
            <a:r>
              <a:rPr lang="en-US" sz="1200" b="1">
                <a:latin typeface="Arial" charset="0"/>
                <a:ea typeface="ＭＳ Ｐゴシック" charset="0"/>
                <a:cs typeface="ＭＳ Ｐゴシック" charset="0"/>
              </a:rPr>
              <a:t>Aimed for organizations whose admins are less knowledgeable with Eclipse, ANT</a:t>
            </a:r>
          </a:p>
          <a:p>
            <a:r>
              <a:rPr lang="en-US" sz="1200">
                <a:latin typeface="Arial" charset="0"/>
                <a:ea typeface="ＭＳ Ｐゴシック" charset="0"/>
                <a:cs typeface="ＭＳ Ｐゴシック" charset="0"/>
              </a:rPr>
              <a:t>Only useful for migration from a Sandbox to Production</a:t>
            </a:r>
          </a:p>
          <a:p>
            <a:r>
              <a:rPr lang="en-US" sz="1200">
                <a:latin typeface="Arial" charset="0"/>
                <a:ea typeface="ＭＳ Ｐゴシック" charset="0"/>
                <a:cs typeface="ＭＳ Ｐゴシック" charset="0"/>
              </a:rPr>
              <a:t>Following is a set of tasks to be done to utilize this feature:</a:t>
            </a:r>
          </a:p>
          <a:p>
            <a:pPr lvl="1"/>
            <a:r>
              <a:rPr lang="en-US" sz="1200">
                <a:latin typeface="Arial" charset="0"/>
                <a:ea typeface="ＭＳ Ｐゴシック" charset="0"/>
                <a:cs typeface="ＭＳ Ｐゴシック" charset="0"/>
              </a:rPr>
              <a:t>Authorize a connected organization (sandbox/production) to upload changes to this organization.</a:t>
            </a:r>
          </a:p>
          <a:p>
            <a:pPr lvl="1"/>
            <a:r>
              <a:rPr lang="en-US" sz="1200">
                <a:latin typeface="Arial" charset="0"/>
                <a:ea typeface="ＭＳ Ｐゴシック" charset="0"/>
                <a:cs typeface="ＭＳ Ｐゴシック" charset="0"/>
              </a:rPr>
              <a:t>Assemble a set of metadata components and upload to a connected organization. </a:t>
            </a:r>
          </a:p>
          <a:p>
            <a:pPr lvl="1"/>
            <a:r>
              <a:rPr lang="en-US" sz="1200">
                <a:latin typeface="Arial" charset="0"/>
                <a:ea typeface="ＭＳ Ｐゴシック" charset="0"/>
                <a:cs typeface="ＭＳ Ｐゴシック" charset="0"/>
              </a:rPr>
              <a:t>Deploy a Change Set uploaded to this organization so that its contents are applied and the changes are available to end users.</a:t>
            </a:r>
          </a:p>
          <a:p>
            <a:r>
              <a:rPr lang="en-US" sz="1200">
                <a:latin typeface="Arial" charset="0"/>
                <a:ea typeface="ＭＳ Ｐゴシック" charset="0"/>
                <a:cs typeface="ＭＳ Ｐゴシック" charset="0"/>
              </a:rPr>
              <a:t>Not supported for Developer orgs</a:t>
            </a:r>
          </a:p>
          <a:p>
            <a:r>
              <a:rPr lang="en-US" sz="1200">
                <a:latin typeface="Arial" charset="0"/>
                <a:ea typeface="ＭＳ Ｐゴシック" charset="0"/>
                <a:cs typeface="ＭＳ Ｐゴシック" charset="0"/>
              </a:rPr>
              <a:t>Disconnected process where developers upload changes and QA/ Release Managers download and apply changes</a:t>
            </a:r>
          </a:p>
        </p:txBody>
      </p:sp>
      <p:pic>
        <p:nvPicPr>
          <p:cNvPr id="123907" name="Picture 3" descr="162_MigrationTools.png"/>
          <p:cNvPicPr>
            <a:picLocks noChangeAspect="1"/>
          </p:cNvPicPr>
          <p:nvPr/>
        </p:nvPicPr>
        <p:blipFill>
          <a:blip r:embed="rId3">
            <a:extLst>
              <a:ext uri="{28A0092B-C50C-407E-A947-70E740481C1C}">
                <a14:useLocalDpi xmlns:a14="http://schemas.microsoft.com/office/drawing/2010/main" val="0"/>
              </a:ext>
            </a:extLst>
          </a:blip>
          <a:srcRect b="44231"/>
          <a:stretch>
            <a:fillRect/>
          </a:stretch>
        </p:blipFill>
        <p:spPr bwMode="auto">
          <a:xfrm>
            <a:off x="4846638" y="1471613"/>
            <a:ext cx="4033837"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08" name="Rectangle 5"/>
          <p:cNvSpPr>
            <a:spLocks noChangeArrowheads="1"/>
          </p:cNvSpPr>
          <p:nvPr/>
        </p:nvSpPr>
        <p:spPr bwMode="auto">
          <a:xfrm>
            <a:off x="738188" y="735013"/>
            <a:ext cx="6391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20000"/>
              </a:spcBef>
              <a:buClr>
                <a:schemeClr val="bg2"/>
              </a:buClr>
            </a:pPr>
            <a:r>
              <a:rPr lang="en-US" sz="2000">
                <a:cs typeface="Arial" charset="0"/>
              </a:rPr>
              <a:t>Change Sets</a:t>
            </a:r>
          </a:p>
        </p:txBody>
      </p:sp>
    </p:spTree>
    <p:extLst>
      <p:ext uri="{BB962C8B-B14F-4D97-AF65-F5344CB8AC3E}">
        <p14:creationId xmlns:p14="http://schemas.microsoft.com/office/powerpoint/2010/main" val="22888516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94425"/>
            <a:ext cx="4702175" cy="6635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5954" name="Rectangle 2"/>
          <p:cNvSpPr>
            <a:spLocks noGrp="1" noChangeArrowheads="1"/>
          </p:cNvSpPr>
          <p:nvPr>
            <p:ph type="title"/>
          </p:nvPr>
        </p:nvSpPr>
        <p:spPr/>
        <p:txBody>
          <a:bodyPr/>
          <a:lstStyle/>
          <a:p>
            <a:r>
              <a:rPr lang="en-US">
                <a:latin typeface="Arial" charset="0"/>
                <a:ea typeface="ＭＳ Ｐゴシック" charset="0"/>
                <a:cs typeface="ＭＳ Ｐゴシック" charset="0"/>
              </a:rPr>
              <a:t>Leverage and Configure Tools appropriately: </a:t>
            </a:r>
            <a:r>
              <a:rPr lang="en-US">
                <a:solidFill>
                  <a:srgbClr val="009DDC"/>
                </a:solidFill>
                <a:latin typeface="Arial" charset="0"/>
                <a:ea typeface="ＭＳ Ｐゴシック" charset="0"/>
                <a:cs typeface="ＭＳ Ｐゴシック" charset="0"/>
              </a:rPr>
              <a:t>When to use what Force.com Migration Tool?</a:t>
            </a:r>
          </a:p>
        </p:txBody>
      </p:sp>
      <p:graphicFrame>
        <p:nvGraphicFramePr>
          <p:cNvPr id="13" name="Group 54"/>
          <p:cNvGraphicFramePr>
            <a:graphicFrameLocks noGrp="1"/>
          </p:cNvGraphicFramePr>
          <p:nvPr/>
        </p:nvGraphicFramePr>
        <p:xfrm>
          <a:off x="252413" y="1181100"/>
          <a:ext cx="8678862" cy="5524501"/>
        </p:xfrm>
        <a:graphic>
          <a:graphicData uri="http://schemas.openxmlformats.org/drawingml/2006/table">
            <a:tbl>
              <a:tblPr/>
              <a:tblGrid>
                <a:gridCol w="1809750"/>
                <a:gridCol w="1566862"/>
                <a:gridCol w="2651125"/>
                <a:gridCol w="2651125"/>
              </a:tblGrid>
              <a:tr h="625482">
                <a:tc>
                  <a:txBody>
                    <a:bodyPr/>
                    <a:lstStyle/>
                    <a:p>
                      <a:pPr marL="0" marR="0" lvl="0" indent="0" algn="l" defTabSz="914400" rtl="0" eaLnBrk="1" fontAlgn="base" latinLnBrk="0" hangingPunct="1">
                        <a:lnSpc>
                          <a:spcPct val="120000"/>
                        </a:lnSpc>
                        <a:spcBef>
                          <a:spcPct val="20000"/>
                        </a:spcBef>
                        <a:spcAft>
                          <a:spcPct val="0"/>
                        </a:spcAft>
                        <a:buClr>
                          <a:schemeClr val="bg2"/>
                        </a:buClr>
                        <a:buSzTx/>
                        <a:buFont typeface="Wingdings" charset="0"/>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NEED</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bg2"/>
                        </a:buClr>
                        <a:buSzTx/>
                        <a:buFont typeface="Wingdings" charset="0"/>
                        <a:buNone/>
                        <a:tabLst/>
                      </a:pPr>
                      <a:r>
                        <a:rPr kumimoji="0" lang="en-US" sz="1100" b="1" i="0" u="none" strike="noStrike" cap="none" normalizeH="0" baseline="0">
                          <a:ln>
                            <a:noFill/>
                          </a:ln>
                          <a:solidFill>
                            <a:schemeClr val="tx1"/>
                          </a:solidFill>
                          <a:effectLst/>
                          <a:latin typeface="Arial" charset="0"/>
                          <a:ea typeface="ＭＳ Ｐゴシック" charset="0"/>
                          <a:cs typeface="ＭＳ Ｐゴシック" charset="0"/>
                        </a:rPr>
                        <a:t>Force.com IDE</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20000"/>
                        </a:spcBef>
                        <a:spcAft>
                          <a:spcPct val="0"/>
                        </a:spcAft>
                        <a:buClr>
                          <a:schemeClr val="bg2"/>
                        </a:buClr>
                        <a:buSzTx/>
                        <a:buFont typeface="Wingdings" charset="0"/>
                        <a:buNone/>
                        <a:tabLst/>
                      </a:pPr>
                      <a:r>
                        <a:rPr kumimoji="0" lang="en-US" sz="1100" b="1" i="0" u="none" strike="noStrike" cap="none" normalizeH="0" baseline="0">
                          <a:ln>
                            <a:noFill/>
                          </a:ln>
                          <a:solidFill>
                            <a:schemeClr val="tx1"/>
                          </a:solidFill>
                          <a:effectLst/>
                          <a:latin typeface="Arial" charset="0"/>
                          <a:ea typeface="ＭＳ Ｐゴシック" charset="0"/>
                          <a:cs typeface="ＭＳ Ｐゴシック" charset="0"/>
                        </a:rPr>
                        <a:t>ANT based Migration Tool</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20000"/>
                        </a:spcBef>
                        <a:spcAft>
                          <a:spcPct val="0"/>
                        </a:spcAft>
                        <a:buClr>
                          <a:schemeClr val="bg2"/>
                        </a:buClr>
                        <a:buSzTx/>
                        <a:buFont typeface="Wingdings" charset="0"/>
                        <a:buNone/>
                        <a:tabLst/>
                      </a:pPr>
                      <a:r>
                        <a:rPr kumimoji="0" lang="en-US" sz="1100" b="1" i="0" u="none" strike="noStrike" cap="none" normalizeH="0" baseline="0">
                          <a:ln>
                            <a:noFill/>
                          </a:ln>
                          <a:solidFill>
                            <a:schemeClr val="tx1"/>
                          </a:solidFill>
                          <a:effectLst/>
                          <a:latin typeface="Arial" charset="0"/>
                          <a:ea typeface="ＭＳ Ｐゴシック" charset="0"/>
                          <a:cs typeface="ＭＳ Ｐゴシック" charset="0"/>
                        </a:rPr>
                        <a:t>Change Sets</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197878">
                <a:tc>
                  <a:txBody>
                    <a:bodyPr/>
                    <a:lstStyle/>
                    <a:p>
                      <a:pPr marL="0" marR="0" lvl="0" indent="0" algn="l" defTabSz="914400" rtl="0" eaLnBrk="1" fontAlgn="base" latinLnBrk="0" hangingPunct="1">
                        <a:lnSpc>
                          <a:spcPct val="120000"/>
                        </a:lnSpc>
                        <a:spcBef>
                          <a:spcPct val="20000"/>
                        </a:spcBef>
                        <a:spcAft>
                          <a:spcPct val="0"/>
                        </a:spcAft>
                        <a:buClr>
                          <a:schemeClr val="bg2"/>
                        </a:buClr>
                        <a:buSzTx/>
                        <a:buFont typeface="Wingdings" charset="0"/>
                        <a:buNone/>
                        <a:tabLst/>
                      </a:pPr>
                      <a:r>
                        <a:rPr kumimoji="0" lang="en-US" sz="1100" b="1" i="0" u="none" strike="noStrike" cap="none" normalizeH="0" baseline="0">
                          <a:ln>
                            <a:noFill/>
                          </a:ln>
                          <a:solidFill>
                            <a:schemeClr val="tx1"/>
                          </a:solidFill>
                          <a:effectLst/>
                          <a:latin typeface="Arial" charset="0"/>
                          <a:ea typeface="ＭＳ Ｐゴシック" charset="0"/>
                          <a:cs typeface="ＭＳ Ｐゴシック" charset="0"/>
                        </a:rPr>
                        <a:t>Configuration Changes (Add/ Update)</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10000"/>
                        </a:lnSpc>
                        <a:spcBef>
                          <a:spcPct val="0"/>
                        </a:spcBef>
                        <a:spcAft>
                          <a:spcPct val="0"/>
                        </a:spcAft>
                        <a:buClr>
                          <a:schemeClr val="bg2"/>
                        </a:buClr>
                        <a:buSzTx/>
                        <a:buFont typeface="Wingdings" charset="0"/>
                        <a:buNone/>
                        <a:tabLst/>
                      </a:pPr>
                      <a:endParaRPr kumimoji="0" lang="en-US" sz="1100" b="0" i="0" u="none" strike="noStrike" cap="none" normalizeH="0" baseline="0" dirty="0" smtClean="0">
                        <a:ln>
                          <a:noFill/>
                        </a:ln>
                        <a:solidFill>
                          <a:schemeClr val="tx1"/>
                        </a:solidFill>
                        <a:effectLst/>
                        <a:latin typeface="Arial" charset="0"/>
                        <a:ea typeface="ＭＳ Ｐゴシック" charset="0"/>
                        <a:cs typeface="ＭＳ Ｐゴシック"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
                          <a:schemeClr val="bg2"/>
                        </a:buClr>
                        <a:buSzTx/>
                        <a:buFont typeface="Wingdings" charset="0"/>
                        <a:buChar char="§"/>
                        <a:tabLst/>
                      </a:pPr>
                      <a:endPar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
                          <a:schemeClr val="bg2"/>
                        </a:buClr>
                        <a:buSzTx/>
                        <a:buFont typeface="Wingdings" charset="0"/>
                        <a:buNone/>
                        <a:tabLst/>
                      </a:pPr>
                      <a:endParaRPr kumimoji="0" lang="en-US" sz="11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4057">
                <a:tc>
                  <a:txBody>
                    <a:bodyPr/>
                    <a:lstStyle/>
                    <a:p>
                      <a:pPr marL="0" marR="0" lvl="0" indent="0" algn="l" defTabSz="914400" rtl="0" eaLnBrk="1" fontAlgn="base" latinLnBrk="0" hangingPunct="1">
                        <a:lnSpc>
                          <a:spcPct val="120000"/>
                        </a:lnSpc>
                        <a:spcBef>
                          <a:spcPct val="20000"/>
                        </a:spcBef>
                        <a:spcAft>
                          <a:spcPct val="0"/>
                        </a:spcAft>
                        <a:buClr>
                          <a:schemeClr val="bg2"/>
                        </a:buClr>
                        <a:buSzTx/>
                        <a:buFont typeface="Wingdings" charset="0"/>
                        <a:buNone/>
                        <a:tabLst/>
                      </a:pPr>
                      <a:r>
                        <a:rPr kumimoji="0" lang="en-US" sz="1100" b="1" i="0" u="none" strike="noStrike" cap="none" normalizeH="0" baseline="0">
                          <a:ln>
                            <a:noFill/>
                          </a:ln>
                          <a:solidFill>
                            <a:schemeClr val="tx1"/>
                          </a:solidFill>
                          <a:effectLst/>
                          <a:latin typeface="Arial" charset="0"/>
                          <a:ea typeface="ＭＳ Ｐゴシック" charset="0"/>
                          <a:cs typeface="ＭＳ Ｐゴシック" charset="0"/>
                        </a:rPr>
                        <a:t>Code Changes (Add/ Update)</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10000"/>
                        </a:lnSpc>
                        <a:spcBef>
                          <a:spcPct val="0"/>
                        </a:spcBef>
                        <a:spcAft>
                          <a:spcPct val="0"/>
                        </a:spcAft>
                        <a:buClr>
                          <a:schemeClr val="bg2"/>
                        </a:buClr>
                        <a:buSzTx/>
                        <a:buFont typeface="Wingdings" charset="0"/>
                        <a:buNone/>
                        <a:tabLst/>
                      </a:pPr>
                      <a:endParaRPr kumimoji="0" lang="en-US" sz="11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
                          <a:schemeClr val="bg2"/>
                        </a:buClr>
                        <a:buSzTx/>
                        <a:buFont typeface="Wingdings" charset="0"/>
                        <a:buNone/>
                        <a:tabLst/>
                      </a:pPr>
                      <a:endPar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
                          <a:schemeClr val="bg2"/>
                        </a:buClr>
                        <a:buSzTx/>
                        <a:buFont typeface="Wingdings" charset="0"/>
                        <a:buNone/>
                        <a:tabLst/>
                      </a:pPr>
                      <a:endParaRPr kumimoji="0" lang="en-US" sz="11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6134">
                <a:tc>
                  <a:txBody>
                    <a:bodyPr/>
                    <a:lstStyle/>
                    <a:p>
                      <a:pPr marL="0" marR="0" lvl="0" indent="0" algn="l" defTabSz="914400" rtl="0" eaLnBrk="1" fontAlgn="base" latinLnBrk="0" hangingPunct="1">
                        <a:lnSpc>
                          <a:spcPct val="100000"/>
                        </a:lnSpc>
                        <a:spcBef>
                          <a:spcPct val="0"/>
                        </a:spcBef>
                        <a:spcAft>
                          <a:spcPct val="0"/>
                        </a:spcAft>
                        <a:buClr>
                          <a:schemeClr val="bg2"/>
                        </a:buClr>
                        <a:buSzTx/>
                        <a:buFont typeface="Wingdings" charset="0"/>
                        <a:buNone/>
                        <a:tabLst/>
                      </a:pPr>
                      <a:r>
                        <a:rPr kumimoji="0" lang="en-US" sz="1100" b="1" i="0" u="none" strike="noStrike" cap="none" normalizeH="0" baseline="0">
                          <a:ln>
                            <a:noFill/>
                          </a:ln>
                          <a:solidFill>
                            <a:schemeClr val="tx1"/>
                          </a:solidFill>
                          <a:effectLst/>
                          <a:latin typeface="Arial" charset="0"/>
                          <a:ea typeface="ＭＳ Ｐゴシック" charset="0"/>
                          <a:cs typeface="ＭＳ Ｐゴシック" charset="0"/>
                        </a:rPr>
                        <a:t>Deleting Configurations and Code assets</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10000"/>
                        </a:lnSpc>
                        <a:spcBef>
                          <a:spcPct val="0"/>
                        </a:spcBef>
                        <a:spcAft>
                          <a:spcPct val="0"/>
                        </a:spcAft>
                        <a:buClr>
                          <a:schemeClr val="bg2"/>
                        </a:buClr>
                        <a:buSzTx/>
                        <a:buFont typeface="Wingdings" charset="0"/>
                        <a:buNone/>
                        <a:tabLst/>
                      </a:pPr>
                      <a:endParaRPr kumimoji="0" lang="en-US" sz="11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
                          <a:schemeClr val="bg2"/>
                        </a:buClr>
                        <a:buSzTx/>
                        <a:buFont typeface="Wingdings" charset="0"/>
                        <a:buNone/>
                        <a:tabLst/>
                      </a:pPr>
                      <a:endPar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7475" marR="0" lvl="0" indent="-117475" algn="l" defTabSz="914400" rtl="0" eaLnBrk="1" fontAlgn="base" latinLnBrk="0" hangingPunct="1">
                        <a:lnSpc>
                          <a:spcPct val="110000"/>
                        </a:lnSpc>
                        <a:spcBef>
                          <a:spcPct val="0"/>
                        </a:spcBef>
                        <a:spcAft>
                          <a:spcPct val="0"/>
                        </a:spcAft>
                        <a:buClr>
                          <a:schemeClr val="bg2"/>
                        </a:buClr>
                        <a:buSzTx/>
                        <a:buFont typeface="Wingdings" charset="0"/>
                        <a:buChar char="§"/>
                        <a:tabLst/>
                      </a:pPr>
                      <a:endParaRPr kumimoji="0" lang="en-US" sz="11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6134">
                <a:tc>
                  <a:txBody>
                    <a:bodyPr/>
                    <a:lstStyle/>
                    <a:p>
                      <a:pPr marL="0" marR="0" lvl="0" indent="0" algn="l" defTabSz="914400" rtl="0" eaLnBrk="1" fontAlgn="base" latinLnBrk="0" hangingPunct="1">
                        <a:lnSpc>
                          <a:spcPct val="120000"/>
                        </a:lnSpc>
                        <a:spcBef>
                          <a:spcPct val="20000"/>
                        </a:spcBef>
                        <a:spcAft>
                          <a:spcPct val="0"/>
                        </a:spcAft>
                        <a:buClr>
                          <a:schemeClr val="bg2"/>
                        </a:buClr>
                        <a:buSzTx/>
                        <a:buFont typeface="Wingdings" charset="0"/>
                        <a:buNone/>
                        <a:tabLst/>
                      </a:pPr>
                      <a:r>
                        <a:rPr kumimoji="0" lang="en-US" sz="1100" b="1" i="0" u="none" strike="noStrike" cap="none" normalizeH="0" baseline="0" dirty="0">
                          <a:ln>
                            <a:noFill/>
                          </a:ln>
                          <a:solidFill>
                            <a:schemeClr val="tx1"/>
                          </a:solidFill>
                          <a:effectLst/>
                          <a:latin typeface="Arial" charset="0"/>
                          <a:ea typeface="ＭＳ Ｐゴシック" charset="0"/>
                          <a:cs typeface="ＭＳ Ｐゴシック" charset="0"/>
                        </a:rPr>
                        <a:t>Nightly Automated </a:t>
                      </a:r>
                      <a:r>
                        <a:rPr kumimoji="0" lang="en-US" sz="1100" b="1" i="0" u="none" strike="noStrike" cap="none" normalizeH="0" baseline="0" dirty="0" smtClean="0">
                          <a:ln>
                            <a:noFill/>
                          </a:ln>
                          <a:solidFill>
                            <a:schemeClr val="tx1"/>
                          </a:solidFill>
                          <a:effectLst/>
                          <a:latin typeface="Arial" charset="0"/>
                          <a:ea typeface="ＭＳ Ｐゴシック" charset="0"/>
                          <a:cs typeface="ＭＳ Ｐゴシック" charset="0"/>
                        </a:rPr>
                        <a:t>pushes – batch releases</a:t>
                      </a:r>
                      <a:endParaRPr kumimoji="0" lang="en-US" sz="11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10000"/>
                        </a:lnSpc>
                        <a:spcBef>
                          <a:spcPct val="0"/>
                        </a:spcBef>
                        <a:spcAft>
                          <a:spcPct val="0"/>
                        </a:spcAft>
                        <a:buClr>
                          <a:schemeClr val="bg2"/>
                        </a:buClr>
                        <a:buSzTx/>
                        <a:buFont typeface="Wingdings" charset="0"/>
                        <a:buNone/>
                        <a:tabLst/>
                      </a:pPr>
                      <a:endParaRPr kumimoji="0" lang="en-US" sz="11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
                          <a:schemeClr val="bg2"/>
                        </a:buClr>
                        <a:buSzTx/>
                        <a:buFont typeface="Wingdings" charset="0"/>
                        <a:buNone/>
                        <a:tabLst/>
                      </a:pPr>
                      <a:endParaRPr kumimoji="0" lang="en-US" sz="18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
                          <a:schemeClr val="bg2"/>
                        </a:buClr>
                        <a:buSzTx/>
                        <a:buFont typeface="Wingdings" charset="0"/>
                        <a:buNone/>
                        <a:tabLst/>
                      </a:pPr>
                      <a:endParaRPr kumimoji="0" lang="en-US" sz="11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3472">
                <a:tc>
                  <a:txBody>
                    <a:bodyPr/>
                    <a:lstStyle/>
                    <a:p>
                      <a:pPr marL="0" marR="0" lvl="0" indent="0" algn="l" defTabSz="914400" rtl="0" eaLnBrk="1" fontAlgn="base" latinLnBrk="0" hangingPunct="1">
                        <a:lnSpc>
                          <a:spcPct val="120000"/>
                        </a:lnSpc>
                        <a:spcBef>
                          <a:spcPct val="20000"/>
                        </a:spcBef>
                        <a:spcAft>
                          <a:spcPct val="0"/>
                        </a:spcAft>
                        <a:buClr>
                          <a:schemeClr val="bg2"/>
                        </a:buClr>
                        <a:buSzTx/>
                        <a:buFont typeface="Wingdings" charset="0"/>
                        <a:buNone/>
                        <a:tabLst/>
                      </a:pPr>
                      <a:r>
                        <a:rPr kumimoji="0" lang="en-US" sz="1100" b="1" i="0" u="none" strike="noStrike" cap="none" normalizeH="0" baseline="0">
                          <a:ln>
                            <a:noFill/>
                          </a:ln>
                          <a:solidFill>
                            <a:schemeClr val="tx1"/>
                          </a:solidFill>
                          <a:effectLst/>
                          <a:latin typeface="Arial" charset="0"/>
                          <a:ea typeface="ＭＳ Ｐゴシック" charset="0"/>
                          <a:cs typeface="ＭＳ Ｐゴシック" charset="0"/>
                        </a:rPr>
                        <a:t>Less Programming/ ANT / IDE Skills</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111125" marR="0" lvl="0" indent="-111125" algn="l" defTabSz="914400" rtl="0" eaLnBrk="0" fontAlgn="base" latinLnBrk="0" hangingPunct="0">
                        <a:lnSpc>
                          <a:spcPct val="110000"/>
                        </a:lnSpc>
                        <a:spcBef>
                          <a:spcPct val="0"/>
                        </a:spcBef>
                        <a:spcAft>
                          <a:spcPct val="0"/>
                        </a:spcAft>
                        <a:buClr>
                          <a:schemeClr val="bg2"/>
                        </a:buClr>
                        <a:buSzTx/>
                        <a:buFont typeface="Wingdings" charset="0"/>
                        <a:buChar char="§"/>
                        <a:tabLst/>
                      </a:pPr>
                      <a:endParaRPr kumimoji="0" lang="en-US" sz="11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0"/>
                        </a:spcBef>
                        <a:spcAft>
                          <a:spcPct val="0"/>
                        </a:spcAft>
                        <a:buClr>
                          <a:schemeClr val="bg2"/>
                        </a:buClr>
                        <a:buSzTx/>
                        <a:buFont typeface="Wingdings" charset="0"/>
                        <a:buNone/>
                        <a:tabLst/>
                      </a:pPr>
                      <a:endPar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1125" marR="0" lvl="0" indent="-111125" algn="l" defTabSz="914400" rtl="0" eaLnBrk="0" fontAlgn="base" latinLnBrk="0" hangingPunct="0">
                        <a:lnSpc>
                          <a:spcPct val="110000"/>
                        </a:lnSpc>
                        <a:spcBef>
                          <a:spcPct val="0"/>
                        </a:spcBef>
                        <a:spcAft>
                          <a:spcPct val="0"/>
                        </a:spcAft>
                        <a:buClr>
                          <a:schemeClr val="bg2"/>
                        </a:buClr>
                        <a:buSzTx/>
                        <a:buFont typeface="Wingdings" charset="0"/>
                        <a:buChar char="§"/>
                        <a:tabLst/>
                      </a:pPr>
                      <a:endParaRPr kumimoji="0" lang="en-US" sz="11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1344">
                <a:tc>
                  <a:txBody>
                    <a:bodyPr/>
                    <a:lstStyle/>
                    <a:p>
                      <a:pPr marL="0" marR="0" lvl="0" indent="0" algn="l" defTabSz="914400" rtl="0" eaLnBrk="1" fontAlgn="base" latinLnBrk="0" hangingPunct="1">
                        <a:lnSpc>
                          <a:spcPct val="120000"/>
                        </a:lnSpc>
                        <a:spcBef>
                          <a:spcPct val="20000"/>
                        </a:spcBef>
                        <a:spcAft>
                          <a:spcPct val="0"/>
                        </a:spcAft>
                        <a:buClr>
                          <a:schemeClr val="bg2"/>
                        </a:buClr>
                        <a:buSzTx/>
                        <a:buFont typeface="Wingdings" charset="0"/>
                        <a:buNone/>
                        <a:tabLst/>
                      </a:pPr>
                      <a:r>
                        <a:rPr kumimoji="0" lang="en-US" sz="1100" b="1" i="0" u="none" strike="noStrike" cap="none" normalizeH="0" baseline="0">
                          <a:ln>
                            <a:noFill/>
                          </a:ln>
                          <a:solidFill>
                            <a:schemeClr val="tx1"/>
                          </a:solidFill>
                          <a:effectLst/>
                          <a:latin typeface="Arial" charset="0"/>
                          <a:ea typeface="ＭＳ Ｐゴシック" charset="0"/>
                          <a:cs typeface="ＭＳ Ｐゴシック" charset="0"/>
                        </a:rPr>
                        <a:t>Automated Test Coverages</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111125" marR="0" lvl="0" indent="-111125" algn="l" defTabSz="914400" rtl="0" eaLnBrk="0" fontAlgn="base" latinLnBrk="0" hangingPunct="0">
                        <a:lnSpc>
                          <a:spcPct val="110000"/>
                        </a:lnSpc>
                        <a:spcBef>
                          <a:spcPct val="0"/>
                        </a:spcBef>
                        <a:spcAft>
                          <a:spcPct val="0"/>
                        </a:spcAft>
                        <a:buClr>
                          <a:schemeClr val="bg2"/>
                        </a:buClr>
                        <a:buSzTx/>
                        <a:buFont typeface="Wingdings" charset="0"/>
                        <a:buChar char="§"/>
                        <a:tabLst/>
                      </a:pPr>
                      <a:endParaRPr kumimoji="0" lang="en-US" sz="11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0"/>
                        </a:spcBef>
                        <a:spcAft>
                          <a:spcPct val="0"/>
                        </a:spcAft>
                        <a:buClr>
                          <a:schemeClr val="bg2"/>
                        </a:buClr>
                        <a:buSzTx/>
                        <a:buFont typeface="Wingdings" charset="0"/>
                        <a:buNone/>
                        <a:tabLst/>
                      </a:pPr>
                      <a:endPar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0"/>
                        </a:spcBef>
                        <a:spcAft>
                          <a:spcPct val="0"/>
                        </a:spcAft>
                        <a:buClr>
                          <a:schemeClr val="bg2"/>
                        </a:buClr>
                        <a:buSzTx/>
                        <a:buFont typeface="Wingdings" charset="0"/>
                        <a:buNone/>
                        <a:tabLst/>
                      </a:pPr>
                      <a:endParaRPr kumimoji="0" lang="en-US" sz="11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 name="Rounded Rectangle 22"/>
          <p:cNvSpPr/>
          <p:nvPr/>
        </p:nvSpPr>
        <p:spPr bwMode="auto">
          <a:xfrm>
            <a:off x="2545747" y="3838048"/>
            <a:ext cx="576063" cy="304800"/>
          </a:xfrm>
          <a:prstGeom prst="roundRect">
            <a:avLst/>
          </a:prstGeom>
          <a:solidFill>
            <a:srgbClr val="FFC000"/>
          </a:solidFill>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lIns="72000" rIns="72000" anchor="ctr"/>
          <a:lstStyle/>
          <a:p>
            <a:pPr algn="ctr">
              <a:defRPr/>
            </a:pPr>
            <a:r>
              <a:rPr lang="de-DE" sz="1000" b="1" dirty="0">
                <a:solidFill>
                  <a:srgbClr val="FFFFFF"/>
                </a:solidFill>
                <a:effectLst>
                  <a:outerShdw blurRad="38100" dist="38100" dir="2700000" algn="tl">
                    <a:srgbClr val="000000">
                      <a:alpha val="43137"/>
                    </a:srgbClr>
                  </a:outerShdw>
                </a:effectLst>
              </a:rPr>
              <a:t>MED</a:t>
            </a:r>
          </a:p>
        </p:txBody>
      </p:sp>
      <p:pic>
        <p:nvPicPr>
          <p:cNvPr id="126000" name="Picture 89" descr="MCj0432537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9538" y="4554538"/>
            <a:ext cx="368300" cy="36830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001" name="Picture 89" descr="MCj0432537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4554538"/>
            <a:ext cx="368300" cy="36830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002" name="Picture 89" descr="MCj0432537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4388" y="5399088"/>
            <a:ext cx="368300" cy="36830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003" name="Picture 89" descr="MCj0432537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6269038"/>
            <a:ext cx="368300" cy="36830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004" name="Picture 89" descr="MCj0432537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9538" y="6269038"/>
            <a:ext cx="368300" cy="36830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005" name="Picture 89" descr="MCj0432537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3806825"/>
            <a:ext cx="368300" cy="36830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ounded Rectangle 31"/>
          <p:cNvSpPr/>
          <p:nvPr/>
        </p:nvSpPr>
        <p:spPr bwMode="auto">
          <a:xfrm>
            <a:off x="4520596" y="4586486"/>
            <a:ext cx="576064" cy="304800"/>
          </a:xfrm>
          <a:prstGeom prst="roundRect">
            <a:avLst/>
          </a:prstGeom>
          <a:solidFill>
            <a:srgbClr val="009530"/>
          </a:solidFill>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lIns="36000" rIns="36000" anchor="ctr"/>
          <a:lstStyle/>
          <a:p>
            <a:pPr algn="ctr">
              <a:defRPr/>
            </a:pPr>
            <a:r>
              <a:rPr lang="de-DE" sz="1000" b="1" dirty="0">
                <a:solidFill>
                  <a:srgbClr val="FFFFFF"/>
                </a:solidFill>
                <a:effectLst>
                  <a:outerShdw blurRad="38100" dist="38100" dir="2700000" algn="tl">
                    <a:srgbClr val="000000">
                      <a:alpha val="43137"/>
                    </a:srgbClr>
                  </a:outerShdw>
                </a:effectLst>
              </a:rPr>
              <a:t>HIGH++</a:t>
            </a:r>
          </a:p>
        </p:txBody>
      </p:sp>
      <p:sp>
        <p:nvSpPr>
          <p:cNvPr id="36" name="Rounded Rectangle 35"/>
          <p:cNvSpPr/>
          <p:nvPr/>
        </p:nvSpPr>
        <p:spPr bwMode="auto">
          <a:xfrm>
            <a:off x="7134501" y="2167310"/>
            <a:ext cx="576063" cy="304800"/>
          </a:xfrm>
          <a:prstGeom prst="roundRect">
            <a:avLst/>
          </a:prstGeom>
          <a:solidFill>
            <a:srgbClr val="FFC000"/>
          </a:solidFill>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lIns="72000" rIns="72000" anchor="ctr"/>
          <a:lstStyle/>
          <a:p>
            <a:pPr algn="ctr">
              <a:defRPr/>
            </a:pPr>
            <a:r>
              <a:rPr lang="de-DE" sz="1000" b="1" dirty="0">
                <a:solidFill>
                  <a:srgbClr val="FFFFFF"/>
                </a:solidFill>
                <a:effectLst>
                  <a:outerShdw blurRad="38100" dist="38100" dir="2700000" algn="tl">
                    <a:srgbClr val="000000">
                      <a:alpha val="43137"/>
                    </a:srgbClr>
                  </a:outerShdw>
                </a:effectLst>
              </a:rPr>
              <a:t>MED</a:t>
            </a:r>
          </a:p>
        </p:txBody>
      </p:sp>
      <p:sp>
        <p:nvSpPr>
          <p:cNvPr id="37" name="Rounded Rectangle 36"/>
          <p:cNvSpPr/>
          <p:nvPr/>
        </p:nvSpPr>
        <p:spPr bwMode="auto">
          <a:xfrm>
            <a:off x="7134500" y="5430633"/>
            <a:ext cx="576064" cy="304800"/>
          </a:xfrm>
          <a:prstGeom prst="roundRect">
            <a:avLst/>
          </a:prstGeom>
          <a:solidFill>
            <a:srgbClr val="009530"/>
          </a:solidFill>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lIns="36000" rIns="36000" anchor="ctr"/>
          <a:lstStyle/>
          <a:p>
            <a:pPr algn="ctr">
              <a:defRPr/>
            </a:pPr>
            <a:r>
              <a:rPr lang="de-DE" sz="1000" b="1" dirty="0">
                <a:solidFill>
                  <a:srgbClr val="FFFFFF"/>
                </a:solidFill>
                <a:effectLst>
                  <a:outerShdw blurRad="38100" dist="38100" dir="2700000" algn="tl">
                    <a:srgbClr val="000000">
                      <a:alpha val="43137"/>
                    </a:srgbClr>
                  </a:outerShdw>
                </a:effectLst>
              </a:rPr>
              <a:t>HIGH++</a:t>
            </a:r>
          </a:p>
        </p:txBody>
      </p:sp>
      <p:pic>
        <p:nvPicPr>
          <p:cNvPr id="126015" name="Picture 86" descr="MCj04413100000[1]"/>
          <p:cNvPicPr>
            <a:picLocks noChangeAspect="1" noChangeArrowheads="1"/>
          </p:cNvPicPr>
          <p:nvPr/>
        </p:nvPicPr>
        <p:blipFill>
          <a:blip r:embed="rId4">
            <a:extLst>
              <a:ext uri="{28A0092B-C50C-407E-A947-70E740481C1C}">
                <a14:useLocalDpi xmlns:a14="http://schemas.microsoft.com/office/drawing/2010/main" val="0"/>
              </a:ext>
            </a:extLst>
          </a:blip>
          <a:srcRect b="19781"/>
          <a:stretch>
            <a:fillRect/>
          </a:stretch>
        </p:blipFill>
        <p:spPr bwMode="auto">
          <a:xfrm>
            <a:off x="2527300" y="2097088"/>
            <a:ext cx="614363" cy="446087"/>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016" name="Picture 86" descr="MCj04413100000[1]"/>
          <p:cNvPicPr>
            <a:picLocks noChangeAspect="1" noChangeArrowheads="1"/>
          </p:cNvPicPr>
          <p:nvPr/>
        </p:nvPicPr>
        <p:blipFill>
          <a:blip r:embed="rId4">
            <a:extLst>
              <a:ext uri="{28A0092B-C50C-407E-A947-70E740481C1C}">
                <a14:useLocalDpi xmlns:a14="http://schemas.microsoft.com/office/drawing/2010/main" val="0"/>
              </a:ext>
            </a:extLst>
          </a:blip>
          <a:srcRect b="19781"/>
          <a:stretch>
            <a:fillRect/>
          </a:stretch>
        </p:blipFill>
        <p:spPr bwMode="auto">
          <a:xfrm>
            <a:off x="2527300" y="3024188"/>
            <a:ext cx="614363" cy="446087"/>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017" name="Picture 86" descr="MCj04413100000[1]"/>
          <p:cNvPicPr>
            <a:picLocks noChangeAspect="1" noChangeArrowheads="1"/>
          </p:cNvPicPr>
          <p:nvPr/>
        </p:nvPicPr>
        <p:blipFill>
          <a:blip r:embed="rId4">
            <a:extLst>
              <a:ext uri="{28A0092B-C50C-407E-A947-70E740481C1C}">
                <a14:useLocalDpi xmlns:a14="http://schemas.microsoft.com/office/drawing/2010/main" val="0"/>
              </a:ext>
            </a:extLst>
          </a:blip>
          <a:srcRect b="19781"/>
          <a:stretch>
            <a:fillRect/>
          </a:stretch>
        </p:blipFill>
        <p:spPr bwMode="auto">
          <a:xfrm>
            <a:off x="2527300" y="5359400"/>
            <a:ext cx="614363" cy="446088"/>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018" name="Picture 86" descr="MCj04413100000[1]"/>
          <p:cNvPicPr>
            <a:picLocks noChangeAspect="1" noChangeArrowheads="1"/>
          </p:cNvPicPr>
          <p:nvPr/>
        </p:nvPicPr>
        <p:blipFill>
          <a:blip r:embed="rId4">
            <a:extLst>
              <a:ext uri="{28A0092B-C50C-407E-A947-70E740481C1C}">
                <a14:useLocalDpi xmlns:a14="http://schemas.microsoft.com/office/drawing/2010/main" val="0"/>
              </a:ext>
            </a:extLst>
          </a:blip>
          <a:srcRect b="19781"/>
          <a:stretch>
            <a:fillRect/>
          </a:stretch>
        </p:blipFill>
        <p:spPr bwMode="auto">
          <a:xfrm>
            <a:off x="4502150" y="2097088"/>
            <a:ext cx="614363" cy="446087"/>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019" name="Picture 86" descr="MCj04413100000[1]"/>
          <p:cNvPicPr>
            <a:picLocks noChangeAspect="1" noChangeArrowheads="1"/>
          </p:cNvPicPr>
          <p:nvPr/>
        </p:nvPicPr>
        <p:blipFill>
          <a:blip r:embed="rId4">
            <a:extLst>
              <a:ext uri="{28A0092B-C50C-407E-A947-70E740481C1C}">
                <a14:useLocalDpi xmlns:a14="http://schemas.microsoft.com/office/drawing/2010/main" val="0"/>
              </a:ext>
            </a:extLst>
          </a:blip>
          <a:srcRect b="19781"/>
          <a:stretch>
            <a:fillRect/>
          </a:stretch>
        </p:blipFill>
        <p:spPr bwMode="auto">
          <a:xfrm>
            <a:off x="4502150" y="3024188"/>
            <a:ext cx="614363" cy="446087"/>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020" name="Picture 86" descr="MCj04413100000[1]"/>
          <p:cNvPicPr>
            <a:picLocks noChangeAspect="1" noChangeArrowheads="1"/>
          </p:cNvPicPr>
          <p:nvPr/>
        </p:nvPicPr>
        <p:blipFill>
          <a:blip r:embed="rId4">
            <a:extLst>
              <a:ext uri="{28A0092B-C50C-407E-A947-70E740481C1C}">
                <a14:useLocalDpi xmlns:a14="http://schemas.microsoft.com/office/drawing/2010/main" val="0"/>
              </a:ext>
            </a:extLst>
          </a:blip>
          <a:srcRect b="19781"/>
          <a:stretch>
            <a:fillRect/>
          </a:stretch>
        </p:blipFill>
        <p:spPr bwMode="auto">
          <a:xfrm>
            <a:off x="4502150" y="3767138"/>
            <a:ext cx="614363" cy="446087"/>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021" name="Picture 86" descr="MCj04413100000[1]"/>
          <p:cNvPicPr>
            <a:picLocks noChangeAspect="1" noChangeArrowheads="1"/>
          </p:cNvPicPr>
          <p:nvPr/>
        </p:nvPicPr>
        <p:blipFill>
          <a:blip r:embed="rId4">
            <a:extLst>
              <a:ext uri="{28A0092B-C50C-407E-A947-70E740481C1C}">
                <a14:useLocalDpi xmlns:a14="http://schemas.microsoft.com/office/drawing/2010/main" val="0"/>
              </a:ext>
            </a:extLst>
          </a:blip>
          <a:srcRect b="19781"/>
          <a:stretch>
            <a:fillRect/>
          </a:stretch>
        </p:blipFill>
        <p:spPr bwMode="auto">
          <a:xfrm>
            <a:off x="4502150" y="6180138"/>
            <a:ext cx="614363" cy="446087"/>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022" name="Picture 86" descr="MCj04413100000[1]"/>
          <p:cNvPicPr>
            <a:picLocks noChangeAspect="1" noChangeArrowheads="1"/>
          </p:cNvPicPr>
          <p:nvPr/>
        </p:nvPicPr>
        <p:blipFill>
          <a:blip r:embed="rId4">
            <a:extLst>
              <a:ext uri="{28A0092B-C50C-407E-A947-70E740481C1C}">
                <a14:useLocalDpi xmlns:a14="http://schemas.microsoft.com/office/drawing/2010/main" val="0"/>
              </a:ext>
            </a:extLst>
          </a:blip>
          <a:srcRect b="19781"/>
          <a:stretch>
            <a:fillRect/>
          </a:stretch>
        </p:blipFill>
        <p:spPr bwMode="auto">
          <a:xfrm>
            <a:off x="7115175" y="3024188"/>
            <a:ext cx="614363" cy="446087"/>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019366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Leverage and Configure Tools appropriately</a:t>
            </a:r>
            <a:endParaRPr lang="en-US">
              <a:solidFill>
                <a:srgbClr val="CC0000"/>
              </a:solidFill>
              <a:latin typeface="Arial" charset="0"/>
              <a:ea typeface="ＭＳ Ｐゴシック" charset="0"/>
              <a:cs typeface="ＭＳ Ｐゴシック" charset="0"/>
            </a:endParaRPr>
          </a:p>
        </p:txBody>
      </p:sp>
      <p:sp>
        <p:nvSpPr>
          <p:cNvPr id="128002" name="Rectangle 3"/>
          <p:cNvSpPr>
            <a:spLocks noGrp="1" noChangeArrowheads="1"/>
          </p:cNvSpPr>
          <p:nvPr>
            <p:ph idx="1"/>
          </p:nvPr>
        </p:nvSpPr>
        <p:spPr>
          <a:xfrm>
            <a:off x="0" y="946150"/>
            <a:ext cx="8177213" cy="1235075"/>
          </a:xfrm>
        </p:spPr>
        <p:txBody>
          <a:bodyPr/>
          <a:lstStyle/>
          <a:p>
            <a:pPr eaLnBrk="1" hangingPunct="1"/>
            <a:r>
              <a:rPr lang="en-US" sz="2000" b="1">
                <a:solidFill>
                  <a:srgbClr val="FF0000"/>
                </a:solidFill>
                <a:latin typeface="Arial" charset="0"/>
                <a:ea typeface="ＭＳ Ｐゴシック" charset="0"/>
                <a:cs typeface="ＭＳ Ｐゴシック" charset="0"/>
              </a:rPr>
              <a:t>Not all changes can be propagated using Migration Tools</a:t>
            </a:r>
          </a:p>
          <a:p>
            <a:pPr eaLnBrk="1" hangingPunct="1"/>
            <a:r>
              <a:rPr lang="en-US" sz="1500">
                <a:latin typeface="Arial" charset="0"/>
                <a:ea typeface="ＭＳ Ｐゴシック" charset="0"/>
                <a:cs typeface="ＭＳ Ｐゴシック" charset="0"/>
              </a:rPr>
              <a:t>Salesforce is designed for end users to make some configuration changes.  Some of these changes can be made in production and shared when the testing is complete:</a:t>
            </a:r>
          </a:p>
        </p:txBody>
      </p:sp>
      <p:sp>
        <p:nvSpPr>
          <p:cNvPr id="128003" name="Rectangle 4"/>
          <p:cNvSpPr>
            <a:spLocks noChangeArrowheads="1"/>
          </p:cNvSpPr>
          <p:nvPr/>
        </p:nvSpPr>
        <p:spPr bwMode="auto">
          <a:xfrm>
            <a:off x="538163" y="2284413"/>
            <a:ext cx="4011612"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9489" tIns="69745" rIns="139489" bIns="69745"/>
          <a:lstStyle/>
          <a:p>
            <a:pPr marL="342900" indent="-342900">
              <a:lnSpc>
                <a:spcPct val="120000"/>
              </a:lnSpc>
              <a:spcBef>
                <a:spcPct val="20000"/>
              </a:spcBef>
              <a:buClr>
                <a:schemeClr val="bg2"/>
              </a:buClr>
              <a:buFont typeface="Wingdings" charset="0"/>
              <a:buChar char="§"/>
            </a:pPr>
            <a:r>
              <a:rPr lang="en-US" sz="1600"/>
              <a:t>Adding a new user</a:t>
            </a:r>
          </a:p>
          <a:p>
            <a:pPr marL="342900" indent="-342900">
              <a:lnSpc>
                <a:spcPct val="120000"/>
              </a:lnSpc>
              <a:spcBef>
                <a:spcPct val="20000"/>
              </a:spcBef>
              <a:buClr>
                <a:schemeClr val="bg2"/>
              </a:buClr>
              <a:buFont typeface="Wingdings" charset="0"/>
              <a:buChar char="§"/>
            </a:pPr>
            <a:r>
              <a:rPr lang="en-US" sz="1600"/>
              <a:t>Creating a </a:t>
            </a:r>
            <a:r>
              <a:rPr lang="ja-JP" altLang="en-US" sz="1600"/>
              <a:t>“</a:t>
            </a:r>
            <a:r>
              <a:rPr lang="en-US" altLang="ja-JP" sz="1600"/>
              <a:t>message of the day</a:t>
            </a:r>
            <a:r>
              <a:rPr lang="ja-JP" altLang="en-US" sz="1600"/>
              <a:t>”</a:t>
            </a:r>
            <a:endParaRPr lang="en-US" altLang="ja-JP" sz="1600"/>
          </a:p>
          <a:p>
            <a:pPr marL="342900" indent="-342900">
              <a:lnSpc>
                <a:spcPct val="120000"/>
              </a:lnSpc>
              <a:spcBef>
                <a:spcPct val="20000"/>
              </a:spcBef>
              <a:buClr>
                <a:schemeClr val="bg2"/>
              </a:buClr>
              <a:buFont typeface="Wingdings" charset="0"/>
              <a:buChar char="§"/>
            </a:pPr>
            <a:r>
              <a:rPr lang="en-US" sz="1600"/>
              <a:t>Group Membership</a:t>
            </a:r>
          </a:p>
          <a:p>
            <a:pPr marL="342900" indent="-342900">
              <a:lnSpc>
                <a:spcPct val="120000"/>
              </a:lnSpc>
              <a:spcBef>
                <a:spcPct val="20000"/>
              </a:spcBef>
              <a:buClr>
                <a:schemeClr val="bg2"/>
              </a:buClr>
              <a:buFont typeface="Wingdings" charset="0"/>
              <a:buChar char="§"/>
            </a:pPr>
            <a:r>
              <a:rPr lang="en-US" sz="1600"/>
              <a:t>Creating a territory</a:t>
            </a:r>
          </a:p>
          <a:p>
            <a:pPr marL="342900" indent="-342900">
              <a:lnSpc>
                <a:spcPct val="120000"/>
              </a:lnSpc>
              <a:spcBef>
                <a:spcPct val="20000"/>
              </a:spcBef>
              <a:buClr>
                <a:schemeClr val="bg2"/>
              </a:buClr>
              <a:buFont typeface="Wingdings" charset="0"/>
              <a:buChar char="§"/>
            </a:pPr>
            <a:r>
              <a:rPr lang="en-US" sz="1600"/>
              <a:t>…</a:t>
            </a:r>
          </a:p>
        </p:txBody>
      </p:sp>
      <p:sp>
        <p:nvSpPr>
          <p:cNvPr id="128004" name="Rectangle 5"/>
          <p:cNvSpPr>
            <a:spLocks noChangeArrowheads="1"/>
          </p:cNvSpPr>
          <p:nvPr/>
        </p:nvSpPr>
        <p:spPr bwMode="auto">
          <a:xfrm>
            <a:off x="5772150" y="2146300"/>
            <a:ext cx="3051175" cy="3268663"/>
          </a:xfrm>
          <a:prstGeom prst="rect">
            <a:avLst/>
          </a:prstGeom>
          <a:solidFill>
            <a:schemeClr val="accent1">
              <a:alpha val="50195"/>
            </a:schemeClr>
          </a:solidFill>
          <a:ln w="9525">
            <a:solidFill>
              <a:schemeClr val="tx1"/>
            </a:solidFill>
            <a:miter lim="800000"/>
            <a:headEnd/>
            <a:tailEnd/>
          </a:ln>
        </p:spPr>
        <p:txBody>
          <a:bodyPr lIns="182880" tIns="182880" rIns="182880" bIns="182880" anchor="ctr"/>
          <a:lstStyle/>
          <a:p>
            <a:pPr>
              <a:lnSpc>
                <a:spcPct val="90000"/>
              </a:lnSpc>
              <a:spcBef>
                <a:spcPct val="50000"/>
              </a:spcBef>
            </a:pPr>
            <a:r>
              <a:rPr lang="en-US" sz="2000" i="1"/>
              <a:t>These changes are still tested before being shared with end users.  This is done through access controls!</a:t>
            </a:r>
          </a:p>
          <a:p>
            <a:pPr>
              <a:lnSpc>
                <a:spcPct val="90000"/>
              </a:lnSpc>
              <a:spcBef>
                <a:spcPct val="50000"/>
              </a:spcBef>
            </a:pPr>
            <a:r>
              <a:rPr lang="en-US" sz="2000" i="1"/>
              <a:t>Please check the latest documentation on what types are supported and not supported </a:t>
            </a:r>
          </a:p>
          <a:p>
            <a:pPr>
              <a:lnSpc>
                <a:spcPct val="90000"/>
              </a:lnSpc>
            </a:pPr>
            <a:endParaRPr lang="en-US" sz="2000"/>
          </a:p>
        </p:txBody>
      </p:sp>
    </p:spTree>
    <p:extLst>
      <p:ext uri="{BB962C8B-B14F-4D97-AF65-F5344CB8AC3E}">
        <p14:creationId xmlns:p14="http://schemas.microsoft.com/office/powerpoint/2010/main" val="42568305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title"/>
          </p:nvPr>
        </p:nvSpPr>
        <p:spPr/>
        <p:txBody>
          <a:bodyPr/>
          <a:lstStyle/>
          <a:p>
            <a:r>
              <a:rPr lang="en-US">
                <a:latin typeface="Arial" charset="0"/>
                <a:ea typeface="ＭＳ Ｐゴシック" charset="0"/>
                <a:cs typeface="ＭＳ Ｐゴシック" charset="0"/>
              </a:rPr>
              <a:t>Leverage and Configure Tools appropriately</a:t>
            </a:r>
          </a:p>
        </p:txBody>
      </p:sp>
      <p:sp>
        <p:nvSpPr>
          <p:cNvPr id="130050" name="Rectangle 3"/>
          <p:cNvSpPr>
            <a:spLocks noGrp="1" noChangeArrowheads="1"/>
          </p:cNvSpPr>
          <p:nvPr>
            <p:ph idx="1"/>
          </p:nvPr>
        </p:nvSpPr>
        <p:spPr/>
        <p:txBody>
          <a:bodyPr/>
          <a:lstStyle/>
          <a:p>
            <a:pPr>
              <a:lnSpc>
                <a:spcPct val="110000"/>
              </a:lnSpc>
            </a:pPr>
            <a:r>
              <a:rPr lang="en-US">
                <a:latin typeface="Arial" charset="0"/>
                <a:ea typeface="ＭＳ Ｐゴシック" charset="0"/>
                <a:cs typeface="ＭＳ Ｐゴシック" charset="0"/>
              </a:rPr>
              <a:t>Best Practices</a:t>
            </a:r>
          </a:p>
          <a:p>
            <a:pPr lvl="1">
              <a:lnSpc>
                <a:spcPct val="110000"/>
              </a:lnSpc>
            </a:pPr>
            <a:r>
              <a:rPr lang="en-US">
                <a:latin typeface="Arial" charset="0"/>
                <a:ea typeface="ＭＳ Ｐゴシック" charset="0"/>
                <a:cs typeface="ＭＳ Ｐゴシック" charset="0"/>
              </a:rPr>
              <a:t>Use latest versions of tools </a:t>
            </a:r>
          </a:p>
          <a:p>
            <a:pPr lvl="1">
              <a:lnSpc>
                <a:spcPct val="110000"/>
              </a:lnSpc>
            </a:pPr>
            <a:r>
              <a:rPr lang="en-US">
                <a:latin typeface="Arial" charset="0"/>
                <a:ea typeface="ＭＳ Ｐゴシック" charset="0"/>
                <a:cs typeface="ＭＳ Ｐゴシック" charset="0"/>
              </a:rPr>
              <a:t>Enforce standard versions of Eclipse IDE across development</a:t>
            </a:r>
          </a:p>
          <a:p>
            <a:pPr lvl="2">
              <a:lnSpc>
                <a:spcPct val="110000"/>
              </a:lnSpc>
            </a:pPr>
            <a:r>
              <a:rPr lang="en-US">
                <a:latin typeface="Arial" charset="0"/>
                <a:ea typeface="ヒラギノ角ゴ Pro W3" charset="0"/>
                <a:cs typeface="ヒラギノ角ゴ Pro W3" charset="0"/>
              </a:rPr>
              <a:t>Reduces risks of unavailable API</a:t>
            </a:r>
          </a:p>
          <a:p>
            <a:pPr lvl="1">
              <a:lnSpc>
                <a:spcPct val="110000"/>
              </a:lnSpc>
            </a:pPr>
            <a:r>
              <a:rPr lang="en-US">
                <a:latin typeface="Arial" charset="0"/>
                <a:ea typeface="ＭＳ Ｐゴシック" charset="0"/>
                <a:cs typeface="ＭＳ Ｐゴシック" charset="0"/>
              </a:rPr>
              <a:t>Provide documentation to teams</a:t>
            </a:r>
          </a:p>
          <a:p>
            <a:pPr lvl="1">
              <a:lnSpc>
                <a:spcPct val="110000"/>
              </a:lnSpc>
            </a:pPr>
            <a:r>
              <a:rPr lang="en-US">
                <a:latin typeface="Arial" charset="0"/>
                <a:ea typeface="ＭＳ Ｐゴシック" charset="0"/>
                <a:cs typeface="ＭＳ Ｐゴシック" charset="0"/>
              </a:rPr>
              <a:t>Create a Dependency Matrix for deployments</a:t>
            </a:r>
          </a:p>
          <a:p>
            <a:pPr lvl="2">
              <a:lnSpc>
                <a:spcPct val="110000"/>
              </a:lnSpc>
            </a:pPr>
            <a:r>
              <a:rPr lang="en-US">
                <a:latin typeface="Arial" charset="0"/>
                <a:ea typeface="ヒラギノ角ゴ Pro W3" charset="0"/>
                <a:cs typeface="ヒラギノ角ゴ Pro W3" charset="0"/>
              </a:rPr>
              <a:t>Dependency Matrix describes and provides a step by step guide to deployment</a:t>
            </a:r>
          </a:p>
          <a:p>
            <a:pPr lvl="1">
              <a:lnSpc>
                <a:spcPct val="110000"/>
              </a:lnSpc>
            </a:pPr>
            <a:r>
              <a:rPr lang="en-US" b="1">
                <a:latin typeface="Arial" charset="0"/>
                <a:ea typeface="ＭＳ Ｐゴシック" charset="0"/>
                <a:cs typeface="ＭＳ Ｐゴシック" charset="0"/>
              </a:rPr>
              <a:t>For effective Release Management, use Package.xml (with appropriate set of assets) as a mechanism to deploy components from one org to another</a:t>
            </a:r>
          </a:p>
          <a:p>
            <a:pPr lvl="2">
              <a:lnSpc>
                <a:spcPct val="110000"/>
              </a:lnSpc>
            </a:pPr>
            <a:r>
              <a:rPr lang="en-US">
                <a:latin typeface="Arial" charset="0"/>
                <a:ea typeface="ヒラギノ角ゴ Pro W3" charset="0"/>
                <a:cs typeface="ヒラギノ角ゴ Pro W3" charset="0"/>
              </a:rPr>
              <a:t>Version control this package.xml to preserve audit of what was pushed</a:t>
            </a:r>
          </a:p>
          <a:p>
            <a:pPr lvl="1">
              <a:lnSpc>
                <a:spcPct val="110000"/>
              </a:lnSpc>
            </a:pPr>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29855057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ChangeArrowheads="1"/>
          </p:cNvSpPr>
          <p:nvPr>
            <p:ph type="title"/>
          </p:nvPr>
        </p:nvSpPr>
        <p:spPr/>
        <p:txBody>
          <a:bodyPr/>
          <a:lstStyle/>
          <a:p>
            <a:r>
              <a:rPr lang="en-US">
                <a:latin typeface="Arial" charset="0"/>
                <a:ea typeface="ＭＳ Ｐゴシック" charset="0"/>
                <a:cs typeface="ＭＳ Ｐゴシック" charset="0"/>
              </a:rPr>
              <a:t>Development Practices</a:t>
            </a:r>
          </a:p>
        </p:txBody>
      </p:sp>
      <p:sp>
        <p:nvSpPr>
          <p:cNvPr id="132098" name="Rectangle 3"/>
          <p:cNvSpPr>
            <a:spLocks noGrp="1" noChangeArrowheads="1"/>
          </p:cNvSpPr>
          <p:nvPr>
            <p:ph idx="1"/>
          </p:nvPr>
        </p:nvSpPr>
        <p:spPr/>
        <p:txBody>
          <a:bodyPr/>
          <a:lstStyle/>
          <a:p>
            <a:r>
              <a:rPr lang="en-US">
                <a:latin typeface="Arial" charset="0"/>
                <a:ea typeface="ＭＳ Ｐゴシック" charset="0"/>
                <a:cs typeface="ＭＳ Ｐゴシック" charset="0"/>
              </a:rPr>
              <a:t>Best Practices</a:t>
            </a:r>
          </a:p>
          <a:p>
            <a:pPr lvl="1"/>
            <a:r>
              <a:rPr lang="en-US">
                <a:latin typeface="Arial" charset="0"/>
                <a:ea typeface="ＭＳ Ｐゴシック" charset="0"/>
                <a:cs typeface="ＭＳ Ｐゴシック" charset="0"/>
              </a:rPr>
              <a:t>Enforce policy to sync code periodically with version control and SF org</a:t>
            </a:r>
          </a:p>
          <a:p>
            <a:pPr lvl="1"/>
            <a:r>
              <a:rPr lang="en-US">
                <a:latin typeface="Arial" charset="0"/>
                <a:ea typeface="ＭＳ Ｐゴシック" charset="0"/>
                <a:cs typeface="ＭＳ Ｐゴシック" charset="0"/>
              </a:rPr>
              <a:t>Adherence to coding standards and best practices</a:t>
            </a:r>
          </a:p>
          <a:p>
            <a:pPr lvl="1"/>
            <a:r>
              <a:rPr lang="en-US">
                <a:latin typeface="Arial" charset="0"/>
                <a:ea typeface="ＭＳ Ｐゴシック" charset="0"/>
                <a:cs typeface="ＭＳ Ｐゴシック" charset="0"/>
              </a:rPr>
              <a:t>Periodic code reviews</a:t>
            </a:r>
          </a:p>
          <a:p>
            <a:pPr lvl="1"/>
            <a:r>
              <a:rPr lang="en-US">
                <a:latin typeface="Arial" charset="0"/>
                <a:ea typeface="ＭＳ Ｐゴシック" charset="0"/>
                <a:cs typeface="ＭＳ Ｐゴシック" charset="0"/>
              </a:rPr>
              <a:t>Develop test classes and enforce higher test coverages</a:t>
            </a:r>
          </a:p>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474811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1"/>
          <p:cNvSpPr txBox="1">
            <a:spLocks/>
          </p:cNvSpPr>
          <p:nvPr/>
        </p:nvSpPr>
        <p:spPr bwMode="auto">
          <a:xfrm>
            <a:off x="609600" y="2184400"/>
            <a:ext cx="80359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endParaRPr lang="en-US" sz="5400" b="1" dirty="0">
              <a:solidFill>
                <a:srgbClr val="3087D1"/>
              </a:solidFill>
            </a:endParaRPr>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271974139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p:cNvSpPr>
            <a:spLocks noGrp="1"/>
          </p:cNvSpPr>
          <p:nvPr>
            <p:ph type="title"/>
          </p:nvPr>
        </p:nvSpPr>
        <p:spPr/>
        <p:txBody>
          <a:bodyPr/>
          <a:lstStyle/>
          <a:p>
            <a:r>
              <a:rPr lang="de-DE">
                <a:latin typeface="Arial" charset="0"/>
                <a:ea typeface="MS PGothic" charset="0"/>
                <a:cs typeface="ＭＳ Ｐゴシック" charset="0"/>
              </a:rPr>
              <a:t>Summary</a:t>
            </a:r>
          </a:p>
        </p:txBody>
      </p:sp>
      <p:sp>
        <p:nvSpPr>
          <p:cNvPr id="135170" name="Content Placeholder 2"/>
          <p:cNvSpPr>
            <a:spLocks noGrp="1"/>
          </p:cNvSpPr>
          <p:nvPr>
            <p:ph idx="1"/>
          </p:nvPr>
        </p:nvSpPr>
        <p:spPr/>
        <p:txBody>
          <a:bodyPr/>
          <a:lstStyle/>
          <a:p>
            <a:pPr>
              <a:lnSpc>
                <a:spcPct val="80000"/>
              </a:lnSpc>
              <a:spcAft>
                <a:spcPts val="1000"/>
              </a:spcAft>
            </a:pPr>
            <a:r>
              <a:rPr lang="en-US">
                <a:latin typeface="Arial" charset="0"/>
                <a:ea typeface="ＭＳ Ｐゴシック" charset="0"/>
                <a:cs typeface="ＭＳ Ｐゴシック" charset="0"/>
              </a:rPr>
              <a:t>There is not right or wrong answer on org strategy but rather a set of guidelines that can be evaluated</a:t>
            </a:r>
          </a:p>
          <a:p>
            <a:pPr>
              <a:lnSpc>
                <a:spcPct val="80000"/>
              </a:lnSpc>
              <a:spcAft>
                <a:spcPts val="1000"/>
              </a:spcAft>
            </a:pPr>
            <a:r>
              <a:rPr lang="en-US">
                <a:latin typeface="Arial" charset="0"/>
                <a:ea typeface="ＭＳ Ｐゴシック" charset="0"/>
                <a:cs typeface="ＭＳ Ｐゴシック" charset="0"/>
              </a:rPr>
              <a:t>There are benefits and implications to either approach that that need to be applied to your specific organization</a:t>
            </a:r>
          </a:p>
          <a:p>
            <a:pPr>
              <a:lnSpc>
                <a:spcPct val="80000"/>
              </a:lnSpc>
              <a:spcAft>
                <a:spcPts val="1000"/>
              </a:spcAft>
            </a:pPr>
            <a:r>
              <a:rPr lang="en-US">
                <a:latin typeface="Arial" charset="0"/>
                <a:ea typeface="ＭＳ Ｐゴシック" charset="0"/>
                <a:cs typeface="ＭＳ Ｐゴシック" charset="0"/>
              </a:rPr>
              <a:t>Decision needs to be validated by key stakeholders and agreed upon </a:t>
            </a:r>
          </a:p>
          <a:p>
            <a:endParaRPr lang="de-DE">
              <a:latin typeface="Arial" charset="0"/>
              <a:ea typeface="MS PGothic" charset="0"/>
              <a:cs typeface="ＭＳ Ｐゴシック" charset="0"/>
            </a:endParaRPr>
          </a:p>
        </p:txBody>
      </p:sp>
    </p:spTree>
    <p:extLst>
      <p:ext uri="{BB962C8B-B14F-4D97-AF65-F5344CB8AC3E}">
        <p14:creationId xmlns:p14="http://schemas.microsoft.com/office/powerpoint/2010/main" val="240219621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147365"/>
      </p:ext>
    </p:extLst>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7"/>
          <p:cNvSpPr>
            <a:spLocks noGrp="1"/>
          </p:cNvSpPr>
          <p:nvPr>
            <p:ph type="title"/>
          </p:nvPr>
        </p:nvSpPr>
        <p:spPr/>
        <p:txBody>
          <a:bodyPr/>
          <a:lstStyle/>
          <a:p>
            <a:r>
              <a:rPr lang="en-AU">
                <a:latin typeface="Arial" charset="0"/>
                <a:ea typeface="MS PGothic" charset="0"/>
                <a:cs typeface="ＭＳ Ｐゴシック" charset="0"/>
              </a:rPr>
              <a:t>What is an Org Strategy?</a:t>
            </a:r>
            <a:endParaRPr lang="en-US">
              <a:latin typeface="Arial" charset="0"/>
              <a:ea typeface="MS PGothic" charset="0"/>
              <a:cs typeface="ＭＳ Ｐゴシック" charset="0"/>
            </a:endParaRPr>
          </a:p>
        </p:txBody>
      </p:sp>
      <p:sp>
        <p:nvSpPr>
          <p:cNvPr id="43010" name="Content Placeholder 8"/>
          <p:cNvSpPr>
            <a:spLocks noGrp="1"/>
          </p:cNvSpPr>
          <p:nvPr>
            <p:ph idx="4294967295"/>
          </p:nvPr>
        </p:nvSpPr>
        <p:spPr>
          <a:xfrm>
            <a:off x="4495800" y="1162050"/>
            <a:ext cx="4359275" cy="4476750"/>
          </a:xfrm>
        </p:spPr>
        <p:txBody>
          <a:bodyPr/>
          <a:lstStyle/>
          <a:p>
            <a:r>
              <a:rPr lang="en-AU">
                <a:latin typeface="Arial" charset="0"/>
                <a:ea typeface="MS PGothic" charset="0"/>
                <a:cs typeface="ＭＳ Ｐゴシック" charset="0"/>
              </a:rPr>
              <a:t>An Org Strategy is a plan of how to best use Salesforce with your business</a:t>
            </a:r>
          </a:p>
          <a:p>
            <a:r>
              <a:rPr lang="en-AU">
                <a:latin typeface="Arial" charset="0"/>
                <a:ea typeface="MS PGothic" charset="0"/>
                <a:cs typeface="ＭＳ Ｐゴシック" charset="0"/>
              </a:rPr>
              <a:t>It outlines the underlying Org architecture that will be used in your Salesforce solution</a:t>
            </a:r>
          </a:p>
        </p:txBody>
      </p:sp>
      <p:sp>
        <p:nvSpPr>
          <p:cNvPr id="43011" name="AutoShape 27"/>
          <p:cNvSpPr>
            <a:spLocks noChangeArrowheads="1"/>
          </p:cNvSpPr>
          <p:nvPr/>
        </p:nvSpPr>
        <p:spPr bwMode="auto">
          <a:xfrm>
            <a:off x="514350" y="5118100"/>
            <a:ext cx="1011238" cy="1073150"/>
          </a:xfrm>
          <a:prstGeom prst="can">
            <a:avLst>
              <a:gd name="adj" fmla="val 26531"/>
            </a:avLst>
          </a:prstGeom>
          <a:solidFill>
            <a:srgbClr val="6FBCE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lnSpc>
                <a:spcPct val="125000"/>
              </a:lnSpc>
            </a:pPr>
            <a:r>
              <a:rPr lang="en-GB" sz="1200" b="1">
                <a:solidFill>
                  <a:schemeClr val="bg1"/>
                </a:solidFill>
                <a:ea typeface="ヒラギノ角ゴ Pro W3" charset="0"/>
                <a:cs typeface="ヒラギノ角ゴ Pro W3" charset="0"/>
              </a:rPr>
              <a:t>SALES</a:t>
            </a:r>
          </a:p>
        </p:txBody>
      </p:sp>
      <p:sp>
        <p:nvSpPr>
          <p:cNvPr id="43012" name="AutoShape 28"/>
          <p:cNvSpPr>
            <a:spLocks noChangeArrowheads="1"/>
          </p:cNvSpPr>
          <p:nvPr/>
        </p:nvSpPr>
        <p:spPr bwMode="auto">
          <a:xfrm>
            <a:off x="2566988" y="5118100"/>
            <a:ext cx="1011237" cy="1073150"/>
          </a:xfrm>
          <a:prstGeom prst="can">
            <a:avLst>
              <a:gd name="adj" fmla="val 26531"/>
            </a:avLst>
          </a:prstGeom>
          <a:solidFill>
            <a:srgbClr val="6FBCE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lnSpc>
                <a:spcPct val="125000"/>
              </a:lnSpc>
            </a:pPr>
            <a:r>
              <a:rPr lang="en-GB" sz="1200" b="1">
                <a:solidFill>
                  <a:schemeClr val="bg1"/>
                </a:solidFill>
                <a:ea typeface="ヒラギノ角ゴ Pro W3" charset="0"/>
                <a:cs typeface="ヒラギノ角ゴ Pro W3" charset="0"/>
              </a:rPr>
              <a:t>SALES</a:t>
            </a:r>
          </a:p>
          <a:p>
            <a:pPr algn="ctr">
              <a:lnSpc>
                <a:spcPct val="125000"/>
              </a:lnSpc>
            </a:pPr>
            <a:r>
              <a:rPr lang="en-GB" sz="1200" b="1">
                <a:solidFill>
                  <a:schemeClr val="bg1"/>
                </a:solidFill>
                <a:ea typeface="ヒラギノ角ゴ Pro W3" charset="0"/>
                <a:cs typeface="ヒラギノ角ゴ Pro W3" charset="0"/>
              </a:rPr>
              <a:t>REGION A</a:t>
            </a:r>
          </a:p>
        </p:txBody>
      </p:sp>
      <p:sp>
        <p:nvSpPr>
          <p:cNvPr id="43013" name="AutoShape 29"/>
          <p:cNvSpPr>
            <a:spLocks noChangeArrowheads="1"/>
          </p:cNvSpPr>
          <p:nvPr/>
        </p:nvSpPr>
        <p:spPr bwMode="auto">
          <a:xfrm>
            <a:off x="3946525" y="5118100"/>
            <a:ext cx="1011238" cy="1073150"/>
          </a:xfrm>
          <a:prstGeom prst="can">
            <a:avLst>
              <a:gd name="adj" fmla="val 26531"/>
            </a:avLst>
          </a:prstGeom>
          <a:solidFill>
            <a:srgbClr val="6FBCE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lnSpc>
                <a:spcPct val="125000"/>
              </a:lnSpc>
            </a:pPr>
            <a:r>
              <a:rPr lang="en-GB" sz="1200" b="1">
                <a:solidFill>
                  <a:schemeClr val="bg1"/>
                </a:solidFill>
                <a:ea typeface="ヒラギノ角ゴ Pro W3" charset="0"/>
                <a:cs typeface="ヒラギノ角ゴ Pro W3" charset="0"/>
              </a:rPr>
              <a:t>SALES</a:t>
            </a:r>
          </a:p>
          <a:p>
            <a:pPr algn="ctr">
              <a:lnSpc>
                <a:spcPct val="125000"/>
              </a:lnSpc>
            </a:pPr>
            <a:r>
              <a:rPr lang="en-GB" sz="1200" b="1">
                <a:solidFill>
                  <a:schemeClr val="bg1"/>
                </a:solidFill>
                <a:ea typeface="ヒラギノ角ゴ Pro W3" charset="0"/>
                <a:cs typeface="ヒラギノ角ゴ Pro W3" charset="0"/>
              </a:rPr>
              <a:t>REGION B</a:t>
            </a:r>
          </a:p>
        </p:txBody>
      </p:sp>
      <p:sp>
        <p:nvSpPr>
          <p:cNvPr id="25630" name="Text Box 30"/>
          <p:cNvSpPr txBox="1">
            <a:spLocks noChangeArrowheads="1"/>
          </p:cNvSpPr>
          <p:nvPr/>
        </p:nvSpPr>
        <p:spPr bwMode="auto">
          <a:xfrm>
            <a:off x="661988" y="4770438"/>
            <a:ext cx="715962" cy="30480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lgn="ctr">
              <a:defRPr/>
            </a:pPr>
            <a:r>
              <a:rPr lang="en-GB" sz="1400" b="1"/>
              <a:t>Single</a:t>
            </a:r>
          </a:p>
        </p:txBody>
      </p:sp>
      <p:sp>
        <p:nvSpPr>
          <p:cNvPr id="25631" name="Text Box 31"/>
          <p:cNvSpPr txBox="1">
            <a:spLocks noChangeArrowheads="1"/>
          </p:cNvSpPr>
          <p:nvPr/>
        </p:nvSpPr>
        <p:spPr bwMode="auto">
          <a:xfrm>
            <a:off x="3463925" y="4770438"/>
            <a:ext cx="596900" cy="30480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lgn="ctr">
              <a:defRPr/>
            </a:pPr>
            <a:r>
              <a:rPr lang="en-GB" sz="1400" b="1" dirty="0"/>
              <a:t>Multi</a:t>
            </a:r>
          </a:p>
        </p:txBody>
      </p:sp>
      <p:sp>
        <p:nvSpPr>
          <p:cNvPr id="25632" name="Text Box 32"/>
          <p:cNvSpPr txBox="1">
            <a:spLocks noChangeArrowheads="1"/>
          </p:cNvSpPr>
          <p:nvPr/>
        </p:nvSpPr>
        <p:spPr bwMode="auto">
          <a:xfrm>
            <a:off x="1808163" y="5516563"/>
            <a:ext cx="450850" cy="30480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lgn="ctr">
              <a:defRPr/>
            </a:pPr>
            <a:r>
              <a:rPr lang="en-GB" sz="1400" b="1"/>
              <a:t>OR</a:t>
            </a:r>
          </a:p>
        </p:txBody>
      </p:sp>
      <p:sp>
        <p:nvSpPr>
          <p:cNvPr id="25634" name="AutoShape 34"/>
          <p:cNvSpPr>
            <a:spLocks noChangeArrowheads="1"/>
          </p:cNvSpPr>
          <p:nvPr/>
        </p:nvSpPr>
        <p:spPr bwMode="auto">
          <a:xfrm>
            <a:off x="3614738" y="5553075"/>
            <a:ext cx="276225" cy="201613"/>
          </a:xfrm>
          <a:prstGeom prst="leftRightArrow">
            <a:avLst>
              <a:gd name="adj1" fmla="val 50000"/>
              <a:gd name="adj2" fmla="val 27402"/>
            </a:avLst>
          </a:prstGeom>
          <a:solidFill>
            <a:schemeClr val="bg2">
              <a:lumMod val="60000"/>
              <a:lumOff val="40000"/>
            </a:schemeClr>
          </a:solidFill>
          <a:ln w="9525">
            <a:noFill/>
            <a:miter lim="800000"/>
            <a:headEnd/>
            <a:tailEnd/>
          </a:ln>
          <a:effectLst/>
        </p:spPr>
        <p:txBody>
          <a:bodyPr wrap="none" anchor="ctr"/>
          <a:lstStyle/>
          <a:p>
            <a:pPr>
              <a:defRPr/>
            </a:pPr>
            <a:endParaRPr lang="en-US"/>
          </a:p>
        </p:txBody>
      </p:sp>
      <p:graphicFrame>
        <p:nvGraphicFramePr>
          <p:cNvPr id="43018" name="Object 35"/>
          <p:cNvGraphicFramePr>
            <a:graphicFrameLocks noChangeAspect="1"/>
          </p:cNvGraphicFramePr>
          <p:nvPr/>
        </p:nvGraphicFramePr>
        <p:xfrm>
          <a:off x="954088" y="1162050"/>
          <a:ext cx="3028950" cy="3441700"/>
        </p:xfrm>
        <a:graphic>
          <a:graphicData uri="http://schemas.openxmlformats.org/presentationml/2006/ole">
            <mc:AlternateContent xmlns:mc="http://schemas.openxmlformats.org/markup-compatibility/2006">
              <mc:Choice xmlns:v="urn:schemas-microsoft-com:vml" Requires="v">
                <p:oleObj spid="_x0000_s12315" name="Visio" r:id="rId5" imgW="3035300" imgH="3454400" progId="Visio.Drawing.11">
                  <p:embed/>
                </p:oleObj>
              </mc:Choice>
              <mc:Fallback>
                <p:oleObj name="Visio" r:id="rId5" imgW="3035300" imgH="3454400"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088" y="1162050"/>
                        <a:ext cx="3028950" cy="344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rgbClr val="1D517D">
                                  <a:alpha val="74997"/>
                                </a:srgbClr>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417827375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AU">
                <a:latin typeface="Arial" charset="0"/>
                <a:ea typeface="MS PGothic" charset="0"/>
                <a:cs typeface="ＭＳ Ｐゴシック" charset="0"/>
              </a:rPr>
              <a:t>Why Do I Need an Org Strategy?</a:t>
            </a:r>
          </a:p>
        </p:txBody>
      </p:sp>
      <p:sp>
        <p:nvSpPr>
          <p:cNvPr id="45058" name="Content Placeholder 2"/>
          <p:cNvSpPr>
            <a:spLocks noGrp="1"/>
          </p:cNvSpPr>
          <p:nvPr>
            <p:ph idx="1"/>
          </p:nvPr>
        </p:nvSpPr>
        <p:spPr/>
        <p:txBody>
          <a:bodyPr/>
          <a:lstStyle/>
          <a:p>
            <a:r>
              <a:rPr lang="en-AU">
                <a:latin typeface="Arial" charset="0"/>
                <a:ea typeface="MS PGothic" charset="0"/>
                <a:cs typeface="ＭＳ Ｐゴシック" charset="0"/>
              </a:rPr>
              <a:t>Identify how which business areas will be using Salesforce:</a:t>
            </a:r>
          </a:p>
          <a:p>
            <a:pPr lvl="1"/>
            <a:r>
              <a:rPr lang="en-AU">
                <a:latin typeface="Arial" charset="0"/>
                <a:ea typeface="MS PGothic" charset="0"/>
              </a:rPr>
              <a:t>Data sharing</a:t>
            </a:r>
          </a:p>
          <a:p>
            <a:pPr lvl="1"/>
            <a:r>
              <a:rPr lang="en-AU">
                <a:latin typeface="Arial" charset="0"/>
                <a:ea typeface="MS PGothic" charset="0"/>
              </a:rPr>
              <a:t>Business processes</a:t>
            </a:r>
          </a:p>
          <a:p>
            <a:pPr lvl="1"/>
            <a:r>
              <a:rPr lang="en-AU">
                <a:latin typeface="Arial" charset="0"/>
                <a:ea typeface="MS PGothic" charset="0"/>
              </a:rPr>
              <a:t>Ownership</a:t>
            </a:r>
          </a:p>
          <a:p>
            <a:r>
              <a:rPr lang="en-AU">
                <a:latin typeface="Arial" charset="0"/>
                <a:ea typeface="MS PGothic" charset="0"/>
                <a:cs typeface="ＭＳ Ｐゴシック" charset="0"/>
              </a:rPr>
              <a:t>Identify technical requirements required to run your Salesforce solution</a:t>
            </a:r>
          </a:p>
          <a:p>
            <a:r>
              <a:rPr lang="en-AU">
                <a:latin typeface="Arial" charset="0"/>
                <a:ea typeface="MS PGothic" charset="0"/>
                <a:cs typeface="ＭＳ Ｐゴシック" charset="0"/>
              </a:rPr>
              <a:t>Ensure that the solution is setup in the most effective way for your companies needs</a:t>
            </a:r>
          </a:p>
        </p:txBody>
      </p:sp>
    </p:spTree>
    <p:custDataLst>
      <p:tags r:id="rId1"/>
    </p:custDataLst>
    <p:extLst>
      <p:ext uri="{BB962C8B-B14F-4D97-AF65-F5344CB8AC3E}">
        <p14:creationId xmlns:p14="http://schemas.microsoft.com/office/powerpoint/2010/main" val="427500305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p:cNvSpPr>
          <p:nvPr/>
        </p:nvSpPr>
        <p:spPr bwMode="auto">
          <a:xfrm>
            <a:off x="609600" y="2184400"/>
            <a:ext cx="80359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endParaRPr lang="en-US" sz="5400" b="1" dirty="0">
              <a:solidFill>
                <a:schemeClr val="accent1"/>
              </a:solidFill>
            </a:endParaRPr>
          </a:p>
        </p:txBody>
      </p:sp>
      <p:sp>
        <p:nvSpPr>
          <p:cNvPr id="2" name="Title 1"/>
          <p:cNvSpPr>
            <a:spLocks noGrp="1"/>
          </p:cNvSpPr>
          <p:nvPr>
            <p:ph type="title"/>
          </p:nvPr>
        </p:nvSpPr>
        <p:spPr/>
        <p:txBody>
          <a:bodyPr/>
          <a:lstStyle/>
          <a:p>
            <a:r>
              <a:rPr lang="en-US" smtClean="0"/>
              <a:t>Org Strategy Considerations</a:t>
            </a:r>
            <a:endParaRPr lang="en-US" dirty="0"/>
          </a:p>
        </p:txBody>
      </p:sp>
    </p:spTree>
    <p:extLst>
      <p:ext uri="{BB962C8B-B14F-4D97-AF65-F5344CB8AC3E}">
        <p14:creationId xmlns:p14="http://schemas.microsoft.com/office/powerpoint/2010/main" val="181106516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r>
              <a:rPr lang="en-US" dirty="0">
                <a:latin typeface="Arial" charset="0"/>
              </a:rPr>
              <a:t>Attributes to Consider</a:t>
            </a:r>
          </a:p>
        </p:txBody>
      </p:sp>
      <p:grpSp>
        <p:nvGrpSpPr>
          <p:cNvPr id="48130" name="Group 3"/>
          <p:cNvGrpSpPr>
            <a:grpSpLocks/>
          </p:cNvGrpSpPr>
          <p:nvPr/>
        </p:nvGrpSpPr>
        <p:grpSpPr bwMode="auto">
          <a:xfrm>
            <a:off x="685800" y="1676400"/>
            <a:ext cx="4419600" cy="4191000"/>
            <a:chOff x="1616" y="843"/>
            <a:chExt cx="2784" cy="2640"/>
          </a:xfrm>
        </p:grpSpPr>
        <p:sp>
          <p:nvSpPr>
            <p:cNvPr id="48138" name="Oval 4"/>
            <p:cNvSpPr>
              <a:spLocks noChangeArrowheads="1"/>
            </p:cNvSpPr>
            <p:nvPr/>
          </p:nvSpPr>
          <p:spPr bwMode="auto">
            <a:xfrm>
              <a:off x="1616" y="1803"/>
              <a:ext cx="1680" cy="1680"/>
            </a:xfrm>
            <a:prstGeom prst="ellipse">
              <a:avLst/>
            </a:prstGeom>
            <a:solidFill>
              <a:srgbClr val="FFFF00">
                <a:alpha val="30196"/>
              </a:srgbClr>
            </a:solidFill>
            <a:ln w="28575">
              <a:solidFill>
                <a:srgbClr val="FFCC00"/>
              </a:solidFill>
              <a:round/>
              <a:headEnd/>
              <a:tailEnd/>
            </a:ln>
          </p:spPr>
          <p:txBody>
            <a:bodyPr wrap="none" anchor="ctr"/>
            <a:lstStyle/>
            <a:p>
              <a:endParaRPr lang="de-DE">
                <a:latin typeface="Calibri" charset="0"/>
              </a:endParaRPr>
            </a:p>
          </p:txBody>
        </p:sp>
        <p:sp>
          <p:nvSpPr>
            <p:cNvPr id="48139" name="Oval 5"/>
            <p:cNvSpPr>
              <a:spLocks noChangeArrowheads="1"/>
            </p:cNvSpPr>
            <p:nvPr/>
          </p:nvSpPr>
          <p:spPr bwMode="auto">
            <a:xfrm>
              <a:off x="2171" y="843"/>
              <a:ext cx="1680" cy="1680"/>
            </a:xfrm>
            <a:prstGeom prst="ellipse">
              <a:avLst/>
            </a:prstGeom>
            <a:solidFill>
              <a:srgbClr val="0000FF">
                <a:alpha val="30196"/>
              </a:srgbClr>
            </a:solidFill>
            <a:ln w="28575">
              <a:solidFill>
                <a:srgbClr val="000080"/>
              </a:solidFill>
              <a:round/>
              <a:headEnd/>
              <a:tailEnd/>
            </a:ln>
          </p:spPr>
          <p:txBody>
            <a:bodyPr wrap="none" anchor="ctr"/>
            <a:lstStyle/>
            <a:p>
              <a:endParaRPr lang="de-DE">
                <a:latin typeface="Calibri" charset="0"/>
              </a:endParaRPr>
            </a:p>
          </p:txBody>
        </p:sp>
        <p:sp>
          <p:nvSpPr>
            <p:cNvPr id="48140" name="Oval 6"/>
            <p:cNvSpPr>
              <a:spLocks noChangeArrowheads="1"/>
            </p:cNvSpPr>
            <p:nvPr/>
          </p:nvSpPr>
          <p:spPr bwMode="auto">
            <a:xfrm>
              <a:off x="2720" y="1803"/>
              <a:ext cx="1680" cy="1680"/>
            </a:xfrm>
            <a:prstGeom prst="ellipse">
              <a:avLst/>
            </a:prstGeom>
            <a:solidFill>
              <a:srgbClr val="FF0000">
                <a:alpha val="30196"/>
              </a:srgbClr>
            </a:solidFill>
            <a:ln w="28575">
              <a:solidFill>
                <a:srgbClr val="800000"/>
              </a:solidFill>
              <a:round/>
              <a:headEnd/>
              <a:tailEnd/>
            </a:ln>
          </p:spPr>
          <p:txBody>
            <a:bodyPr wrap="none" anchor="ctr"/>
            <a:lstStyle/>
            <a:p>
              <a:endParaRPr lang="de-DE">
                <a:latin typeface="Calibri" charset="0"/>
              </a:endParaRPr>
            </a:p>
          </p:txBody>
        </p:sp>
        <p:sp>
          <p:nvSpPr>
            <p:cNvPr id="48141" name="Text Box 7"/>
            <p:cNvSpPr txBox="1">
              <a:spLocks noChangeArrowheads="1"/>
            </p:cNvSpPr>
            <p:nvPr/>
          </p:nvSpPr>
          <p:spPr bwMode="auto">
            <a:xfrm>
              <a:off x="2500" y="1236"/>
              <a:ext cx="99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dirty="0">
                  <a:latin typeface="Calibri" charset="0"/>
                </a:rPr>
                <a:t>Organizational</a:t>
              </a:r>
            </a:p>
          </p:txBody>
        </p:sp>
        <p:sp>
          <p:nvSpPr>
            <p:cNvPr id="48142" name="Text Box 8"/>
            <p:cNvSpPr txBox="1">
              <a:spLocks noChangeArrowheads="1"/>
            </p:cNvSpPr>
            <p:nvPr/>
          </p:nvSpPr>
          <p:spPr bwMode="auto">
            <a:xfrm>
              <a:off x="1835" y="2533"/>
              <a:ext cx="66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dirty="0">
                  <a:latin typeface="Calibri" charset="0"/>
                </a:rPr>
                <a:t>Business </a:t>
              </a:r>
            </a:p>
          </p:txBody>
        </p:sp>
        <p:sp>
          <p:nvSpPr>
            <p:cNvPr id="48143" name="Text Box 9"/>
            <p:cNvSpPr txBox="1">
              <a:spLocks noChangeArrowheads="1"/>
            </p:cNvSpPr>
            <p:nvPr/>
          </p:nvSpPr>
          <p:spPr bwMode="auto">
            <a:xfrm>
              <a:off x="3516" y="2533"/>
              <a:ext cx="66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dirty="0">
                  <a:latin typeface="Calibri" charset="0"/>
                </a:rPr>
                <a:t>Technical</a:t>
              </a:r>
            </a:p>
          </p:txBody>
        </p:sp>
      </p:grpSp>
      <p:sp>
        <p:nvSpPr>
          <p:cNvPr id="48131" name="AutoShape 10"/>
          <p:cNvSpPr>
            <a:spLocks noChangeArrowheads="1"/>
          </p:cNvSpPr>
          <p:nvPr/>
        </p:nvSpPr>
        <p:spPr bwMode="auto">
          <a:xfrm>
            <a:off x="5410200" y="685800"/>
            <a:ext cx="3440113" cy="2017713"/>
          </a:xfrm>
          <a:prstGeom prst="roundRect">
            <a:avLst>
              <a:gd name="adj" fmla="val 16667"/>
            </a:avLst>
          </a:prstGeom>
          <a:solidFill>
            <a:srgbClr val="0000FF">
              <a:alpha val="30196"/>
            </a:srgbClr>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pPr>
              <a:buFontTx/>
              <a:buChar char="•"/>
            </a:pPr>
            <a:r>
              <a:rPr lang="en-US" sz="1600" dirty="0">
                <a:solidFill>
                  <a:srgbClr val="000000"/>
                </a:solidFill>
                <a:latin typeface="Calibri" charset="0"/>
              </a:rPr>
              <a:t> Corporate Initiatives</a:t>
            </a:r>
          </a:p>
          <a:p>
            <a:pPr>
              <a:buFontTx/>
              <a:buChar char="•"/>
            </a:pPr>
            <a:r>
              <a:rPr lang="en-US" sz="1600" dirty="0">
                <a:solidFill>
                  <a:srgbClr val="000000"/>
                </a:solidFill>
                <a:latin typeface="Calibri" charset="0"/>
              </a:rPr>
              <a:t> Change Management</a:t>
            </a:r>
          </a:p>
          <a:p>
            <a:pPr>
              <a:buFontTx/>
              <a:buChar char="•"/>
            </a:pPr>
            <a:r>
              <a:rPr lang="en-US" sz="1600" dirty="0">
                <a:latin typeface="Calibri" charset="0"/>
              </a:rPr>
              <a:t> Culture </a:t>
            </a:r>
          </a:p>
          <a:p>
            <a:pPr>
              <a:buFontTx/>
              <a:buChar char="•"/>
            </a:pPr>
            <a:r>
              <a:rPr lang="en-US" sz="1600" dirty="0">
                <a:latin typeface="Calibri" charset="0"/>
              </a:rPr>
              <a:t> IT Governance</a:t>
            </a:r>
          </a:p>
          <a:p>
            <a:pPr>
              <a:buFontTx/>
              <a:buChar char="•"/>
            </a:pPr>
            <a:r>
              <a:rPr lang="en-US" sz="1600" dirty="0">
                <a:latin typeface="Calibri" charset="0"/>
              </a:rPr>
              <a:t> IT Support</a:t>
            </a:r>
          </a:p>
          <a:p>
            <a:pPr>
              <a:buFontTx/>
              <a:buChar char="•"/>
            </a:pPr>
            <a:r>
              <a:rPr lang="en-US" sz="1600" dirty="0">
                <a:latin typeface="Calibri" charset="0"/>
              </a:rPr>
              <a:t> </a:t>
            </a:r>
            <a:r>
              <a:rPr lang="en-US" sz="1600" dirty="0">
                <a:solidFill>
                  <a:srgbClr val="000000"/>
                </a:solidFill>
                <a:latin typeface="Calibri" charset="0"/>
              </a:rPr>
              <a:t>Maturity of Org(s)</a:t>
            </a:r>
          </a:p>
        </p:txBody>
      </p:sp>
      <p:sp>
        <p:nvSpPr>
          <p:cNvPr id="48132" name="AutoShape 11"/>
          <p:cNvSpPr>
            <a:spLocks noChangeArrowheads="1"/>
          </p:cNvSpPr>
          <p:nvPr/>
        </p:nvSpPr>
        <p:spPr bwMode="auto">
          <a:xfrm>
            <a:off x="5410200" y="2747963"/>
            <a:ext cx="3444875" cy="1671637"/>
          </a:xfrm>
          <a:prstGeom prst="roundRect">
            <a:avLst>
              <a:gd name="adj" fmla="val 16667"/>
            </a:avLst>
          </a:prstGeom>
          <a:solidFill>
            <a:srgbClr val="FFFF00">
              <a:alpha val="30196"/>
            </a:srgbClr>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pPr>
              <a:buFontTx/>
              <a:buChar char="•"/>
            </a:pPr>
            <a:r>
              <a:rPr lang="en-US" sz="1600" dirty="0">
                <a:solidFill>
                  <a:srgbClr val="000000"/>
                </a:solidFill>
                <a:latin typeface="Calibri" charset="0"/>
              </a:rPr>
              <a:t> Go to market strategy  </a:t>
            </a:r>
          </a:p>
          <a:p>
            <a:pPr>
              <a:buFontTx/>
              <a:buChar char="•"/>
            </a:pPr>
            <a:r>
              <a:rPr lang="en-US" sz="1600" dirty="0">
                <a:solidFill>
                  <a:srgbClr val="000000"/>
                </a:solidFill>
                <a:latin typeface="Calibri" charset="0"/>
              </a:rPr>
              <a:t> Customer Base</a:t>
            </a:r>
          </a:p>
          <a:p>
            <a:pPr>
              <a:buFontTx/>
              <a:buChar char="•"/>
            </a:pPr>
            <a:r>
              <a:rPr lang="en-US" sz="1600" dirty="0">
                <a:solidFill>
                  <a:srgbClr val="000000"/>
                </a:solidFill>
                <a:latin typeface="Calibri" charset="0"/>
              </a:rPr>
              <a:t> Products &amp; Services</a:t>
            </a:r>
          </a:p>
          <a:p>
            <a:pPr>
              <a:buFontTx/>
              <a:buChar char="•"/>
            </a:pPr>
            <a:r>
              <a:rPr lang="en-US" sz="1600" dirty="0">
                <a:solidFill>
                  <a:srgbClr val="000000"/>
                </a:solidFill>
                <a:latin typeface="Calibri" charset="0"/>
              </a:rPr>
              <a:t> Alignment of processes</a:t>
            </a:r>
          </a:p>
          <a:p>
            <a:pPr>
              <a:buFontTx/>
              <a:buChar char="•"/>
            </a:pPr>
            <a:r>
              <a:rPr lang="en-US" sz="1600" dirty="0">
                <a:solidFill>
                  <a:srgbClr val="000000"/>
                </a:solidFill>
                <a:latin typeface="Calibri" charset="0"/>
              </a:rPr>
              <a:t> Level of standardization</a:t>
            </a:r>
          </a:p>
          <a:p>
            <a:pPr>
              <a:buFontTx/>
              <a:buChar char="•"/>
            </a:pPr>
            <a:r>
              <a:rPr lang="en-US" sz="1600" dirty="0">
                <a:solidFill>
                  <a:srgbClr val="000000"/>
                </a:solidFill>
                <a:latin typeface="Calibri" charset="0"/>
              </a:rPr>
              <a:t> BU Autonomy</a:t>
            </a:r>
          </a:p>
        </p:txBody>
      </p:sp>
      <p:sp>
        <p:nvSpPr>
          <p:cNvPr id="48133" name="AutoShape 12"/>
          <p:cNvSpPr>
            <a:spLocks noChangeArrowheads="1"/>
          </p:cNvSpPr>
          <p:nvPr/>
        </p:nvSpPr>
        <p:spPr bwMode="auto">
          <a:xfrm>
            <a:off x="5397500" y="4495800"/>
            <a:ext cx="3455988" cy="2057400"/>
          </a:xfrm>
          <a:prstGeom prst="roundRect">
            <a:avLst>
              <a:gd name="adj" fmla="val 16667"/>
            </a:avLst>
          </a:prstGeom>
          <a:solidFill>
            <a:srgbClr val="FF0000">
              <a:alpha val="30196"/>
            </a:srgbClr>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pPr>
              <a:buFontTx/>
              <a:buChar char="•"/>
            </a:pPr>
            <a:r>
              <a:rPr lang="en-US" sz="1600" dirty="0">
                <a:solidFill>
                  <a:srgbClr val="000000"/>
                </a:solidFill>
                <a:latin typeface="Calibri" charset="0"/>
              </a:rPr>
              <a:t> Org Wide Limits</a:t>
            </a:r>
          </a:p>
          <a:p>
            <a:pPr>
              <a:buFontTx/>
              <a:buChar char="•"/>
            </a:pPr>
            <a:r>
              <a:rPr lang="en-US" sz="1600" dirty="0">
                <a:solidFill>
                  <a:srgbClr val="000000"/>
                </a:solidFill>
                <a:latin typeface="Calibri" charset="0"/>
              </a:rPr>
              <a:t> Warehouse Reporting </a:t>
            </a:r>
          </a:p>
          <a:p>
            <a:pPr>
              <a:buFontTx/>
              <a:buChar char="•"/>
            </a:pPr>
            <a:r>
              <a:rPr lang="en-US" sz="1600" dirty="0">
                <a:solidFill>
                  <a:srgbClr val="000000"/>
                </a:solidFill>
                <a:latin typeface="Calibri" charset="0"/>
              </a:rPr>
              <a:t> Security  / Sharing Model </a:t>
            </a:r>
          </a:p>
          <a:p>
            <a:pPr>
              <a:buFontTx/>
              <a:buChar char="•"/>
            </a:pPr>
            <a:r>
              <a:rPr lang="en-US" sz="1600" dirty="0">
                <a:solidFill>
                  <a:srgbClr val="000000"/>
                </a:solidFill>
                <a:latin typeface="Calibri" charset="0"/>
              </a:rPr>
              <a:t> Workflow Rules</a:t>
            </a:r>
          </a:p>
          <a:p>
            <a:pPr>
              <a:buFontTx/>
              <a:buChar char="•"/>
            </a:pPr>
            <a:r>
              <a:rPr lang="en-US" sz="1600" dirty="0">
                <a:solidFill>
                  <a:srgbClr val="000000"/>
                </a:solidFill>
                <a:latin typeface="Calibri" charset="0"/>
              </a:rPr>
              <a:t> Data</a:t>
            </a:r>
          </a:p>
          <a:p>
            <a:pPr>
              <a:buFontTx/>
              <a:buChar char="•"/>
            </a:pPr>
            <a:r>
              <a:rPr lang="en-US" sz="1600" dirty="0">
                <a:solidFill>
                  <a:srgbClr val="000000"/>
                </a:solidFill>
                <a:latin typeface="Calibri" charset="0"/>
              </a:rPr>
              <a:t> Administration  </a:t>
            </a:r>
          </a:p>
          <a:p>
            <a:pPr>
              <a:buFontTx/>
              <a:buChar char="•"/>
            </a:pPr>
            <a:r>
              <a:rPr lang="en-US" sz="1600" dirty="0">
                <a:solidFill>
                  <a:srgbClr val="000000"/>
                </a:solidFill>
                <a:latin typeface="Calibri" charset="0"/>
              </a:rPr>
              <a:t> Release Strategies</a:t>
            </a:r>
          </a:p>
        </p:txBody>
      </p:sp>
      <p:sp>
        <p:nvSpPr>
          <p:cNvPr id="48134" name="Text Box 13"/>
          <p:cNvSpPr txBox="1">
            <a:spLocks noChangeArrowheads="1"/>
          </p:cNvSpPr>
          <p:nvPr/>
        </p:nvSpPr>
        <p:spPr bwMode="auto">
          <a:xfrm>
            <a:off x="8456613" y="1055688"/>
            <a:ext cx="430212"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b="1">
                <a:latin typeface="Calibri" charset="0"/>
              </a:rPr>
              <a:t>Organizational</a:t>
            </a:r>
          </a:p>
        </p:txBody>
      </p:sp>
      <p:sp>
        <p:nvSpPr>
          <p:cNvPr id="48135" name="Text Box 14"/>
          <p:cNvSpPr txBox="1">
            <a:spLocks noChangeArrowheads="1"/>
          </p:cNvSpPr>
          <p:nvPr/>
        </p:nvSpPr>
        <p:spPr bwMode="auto">
          <a:xfrm>
            <a:off x="8488363" y="3286125"/>
            <a:ext cx="430212"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b="1">
                <a:latin typeface="Calibri" charset="0"/>
              </a:rPr>
              <a:t>Business</a:t>
            </a:r>
          </a:p>
        </p:txBody>
      </p:sp>
      <p:sp>
        <p:nvSpPr>
          <p:cNvPr id="48136" name="Text Box 15"/>
          <p:cNvSpPr txBox="1">
            <a:spLocks noChangeArrowheads="1"/>
          </p:cNvSpPr>
          <p:nvPr/>
        </p:nvSpPr>
        <p:spPr bwMode="auto">
          <a:xfrm>
            <a:off x="8488363" y="4775200"/>
            <a:ext cx="430212"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1">
                <a:latin typeface="Calibri" charset="0"/>
              </a:rPr>
              <a:t>Technical</a:t>
            </a:r>
          </a:p>
        </p:txBody>
      </p:sp>
      <p:sp>
        <p:nvSpPr>
          <p:cNvPr id="48137" name="TextBox 15"/>
          <p:cNvSpPr txBox="1">
            <a:spLocks noChangeArrowheads="1"/>
          </p:cNvSpPr>
          <p:nvPr/>
        </p:nvSpPr>
        <p:spPr bwMode="auto">
          <a:xfrm>
            <a:off x="304800" y="877888"/>
            <a:ext cx="4800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The closer the alignment along these 3 domains, the better the fit for one Org</a:t>
            </a:r>
          </a:p>
        </p:txBody>
      </p:sp>
    </p:spTree>
    <p:extLst>
      <p:ext uri="{BB962C8B-B14F-4D97-AF65-F5344CB8AC3E}">
        <p14:creationId xmlns:p14="http://schemas.microsoft.com/office/powerpoint/2010/main" val="3077671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6.0&quot;&gt;&lt;object type=&quot;1&quot; unique_id=&quot;10001&quot;&gt;&lt;object type=&quot;8&quot; unique_id=&quot;20024&quot;&gt;&lt;/object&gt;&lt;object type=&quot;2&quot; unique_id=&quot;20025&quot;&gt;&lt;object type=&quot;3&quot; unique_id=&quot;20027&quot;&gt;&lt;property id=&quot;20148&quot; value=&quot;5&quot;/&gt;&lt;property id=&quot;20300&quot; value=&quot;Slide 2 - &amp;quot;Safe Harbor Statement&amp;quot;&quot;/&gt;&lt;property id=&quot;20307&quot; value=&quot;562&quot;/&gt;&lt;/object&gt;&lt;object type=&quot;3&quot; unique_id=&quot;20028&quot;&gt;&lt;property id=&quot;20148&quot; value=&quot;5&quot;/&gt;&lt;property id=&quot;20300&quot; value=&quot;Slide 3 - &amp;quot;Company Update&amp;quot;&quot;/&gt;&lt;property id=&quot;20307&quot; value=&quot;563&quot;/&gt;&lt;/object&gt;&lt;object type=&quot;3&quot; unique_id=&quot;20029&quot;&gt;&lt;property id=&quot;20148&quot; value=&quot;5&quot;/&gt;&lt;property id=&quot;20300&quot; value=&quot;Slide 4 - &amp;quot;Record Fourth Quarter Revenue&amp;quot;&quot;/&gt;&lt;property id=&quot;20307&quot; value=&quot;564&quot;/&gt;&lt;/object&gt;&lt;object type=&quot;3&quot; unique_id=&quot;20030&quot;&gt;&lt;property id=&quot;20148&quot; value=&quot;5&quot;/&gt;&lt;property id=&quot;20300&quot; value=&quot;Slide 5 - &amp;quot;Rapid Growth in Customers&amp;#x0D;&amp;#x0A;Success in Selling to Companies of All Sizes&amp;quot;&quot;/&gt;&lt;property id=&quot;20307&quot; value=&quot;565&quot;/&gt;&lt;/object&gt;&lt;object type=&quot;3&quot; unique_id=&quot;20031&quot;&gt;&lt;property id=&quot;20148&quot; value=&quot;5&quot;/&gt;&lt;property id=&quot;20300&quot; value=&quot;Slide 6 - &amp;quot;Record-Setting Increase in Subscribers &amp;#x0D;&amp;#x0A;90,000 Net New Subscribers in Q4 FY07&amp;quot;&quot;/&gt;&lt;property id=&quot;20307&quot; value=&quot;566&quot;/&gt;&lt;/object&gt;&lt;object type=&quot;3&quot; unique_id=&quot;20032&quot;&gt;&lt;property id=&quot;20148&quot; value=&quot;5&quot;/&gt;&lt;property id=&quot;20300&quot; value=&quot;Slide 7 - &amp;quot;Proven Scalability and Performance&amp;#x0D;&amp;#x0A;Delivering Over 70 Million Transactions Daily&amp;quot;&quot;/&gt;&lt;property id=&quot;20307&quot; value=&quot;567&quot;/&gt;&lt;/object&gt;&lt;object type=&quot;3&quot; unique_id=&quot;20033&quot;&gt;&lt;property id=&quot;20148&quot; value=&quot;5&quot;/&gt;&lt;property id=&quot;20300&quot; value=&quot;Slide 8 - &amp;quot;Our Biggest Release Ever&amp;#x0D;&amp;#x0A;21st Generation Winter ’07 Release&amp;quot;&quot;/&gt;&lt;property id=&quot;20307&quot; value=&quot;568&quot;/&gt;&lt;/object&gt;&lt;object type=&quot;3&quot; unique_id=&quot;20034&quot;&gt;&lt;property id=&quot;20148&quot; value=&quot;5&quot;/&gt;&lt;property id=&quot;20300&quot; value=&quot;Slide 9 - &amp;quot;Momentum In New Products&amp;#x0D;&amp;#x0A;New Customers in Q4&amp;quot;&quot;/&gt;&lt;property id=&quot;20307&quot; value=&quot;569&quot;/&gt;&lt;/object&gt;&lt;object type=&quot;3&quot; unique_id=&quot;20035&quot;&gt;&lt;property id=&quot;20148&quot; value=&quot;5&quot;/&gt;&lt;property id=&quot;20300&quot; value=&quot;Slide 10 - &amp;quot;The On-Demand Standard for the Enterprise&amp;quot;&quot;/&gt;&lt;property id=&quot;20307&quot; value=&quot;570&quot;/&gt;&lt;/object&gt;&lt;object type=&quot;3&quot; unique_id=&quot;20036&quot;&gt;&lt;property id=&quot;20148&quot; value=&quot;5&quot;/&gt;&lt;property id=&quot;20300&quot; value=&quot;Slide 12 - &amp;quot;Strong Momentum for On-Demand&amp;quot;&quot;/&gt;&lt;property id=&quot;20307&quot; value=&quot;571&quot;/&gt;&lt;/object&gt;&lt;object type=&quot;3&quot; unique_id=&quot;20037&quot;&gt;&lt;property id=&quot;20148&quot; value=&quot;5&quot;/&gt;&lt;property id=&quot;20300&quot; value=&quot;Slide 13 - &amp;quot;Why Has the Game Changed?&amp;quot;&quot;/&gt;&lt;property id=&quot;20307&quot; value=&quot;572&quot;/&gt;&lt;/object&gt;&lt;object type=&quot;3&quot; unique_id=&quot;20038&quot;&gt;&lt;property id=&quot;20148&quot; value=&quot;5&quot;/&gt;&lt;property id=&quot;20300&quot; value=&quot;Slide 14 - &amp;quot;&amp;amp;#x09;&amp;amp;#x09;&amp;amp;#x09; The New Circle of Success&amp;quot;&quot;/&gt;&lt;property id=&quot;20307&quot; value=&quot;573&quot;/&gt;&lt;/object&gt;&lt;object type=&quot;3&quot; unique_id=&quot;20039&quot;&gt;&lt;property id=&quot;20148&quot; value=&quot;5&quot;/&gt;&lt;property id=&quot;20300&quot; value=&quot;Slide 15 - &amp;quot;1. Delivering the Killer Apps: CRM&amp;quot;&quot;/&gt;&lt;property id=&quot;20307&quot; value=&quot;574&quot;/&gt;&lt;/object&gt;&lt;object type=&quot;3&quot; unique_id=&quot;20040&quot;&gt;&lt;property id=&quot;20148&quot; value=&quot;5&quot;/&gt;&lt;property id=&quot;20300&quot; value=&quot;Slide 16 - &amp;quot;2. IdeaExchange: Community Empowerment&amp;quot;&quot;/&gt;&lt;property id=&quot;20307&quot; value=&quot;575&quot;/&gt;&lt;/object&gt;&lt;object type=&quot;3&quot; unique_id=&quot;20041&quot;&gt;&lt;property id=&quot;20148&quot; value=&quot;5&quot;/&gt;&lt;property id=&quot;20300&quot; value=&quot;Slide 17&quot;/&gt;&lt;property id=&quot;20307&quot; value=&quot;576&quot;/&gt;&lt;/object&gt;&lt;object type=&quot;3&quot; unique_id=&quot;20042&quot;&gt;&lt;property id=&quot;20148&quot; value=&quot;5&quot;/&gt;&lt;property id=&quot;20300&quot; value=&quot;Slide 18 - &amp;quot;3. Developer Network: Developer Empowerment&amp;quot;&quot;/&gt;&lt;property id=&quot;20307&quot; value=&quot;577&quot;/&gt;&lt;/object&gt;&lt;object type=&quot;3&quot; unique_id=&quot;20043&quot;&gt;&lt;property id=&quot;20148&quot; value=&quot;5&quot;/&gt;&lt;property id=&quot;20300&quot; value=&quot;Slide 19 - &amp;quot;Empowering Partners to be “The Next Salesforce.com”&amp;quot;&quot;/&gt;&lt;property id=&quot;20307&quot; value=&quot;578&quot;/&gt;&lt;/object&gt;&lt;object type=&quot;3&quot; unique_id=&quot;20044&quot;&gt;&lt;property id=&quot;20148&quot; value=&quot;5&quot;/&gt;&lt;property id=&quot;20300&quot; value=&quot;Slide 20 - &amp;quot;4. The On-Demand Operating System&amp;quot;&quot;/&gt;&lt;property id=&quot;20307&quot; value=&quot;579&quot;/&gt;&lt;/object&gt;&lt;object type=&quot;3&quot; unique_id=&quot;20045&quot;&gt;&lt;property id=&quot;20148&quot; value=&quot;5&quot;/&gt;&lt;property id=&quot;20300&quot; value=&quot;Slide 21&quot;/&gt;&lt;property id=&quot;20307&quot; value=&quot;580&quot;/&gt;&lt;/object&gt;&lt;object type=&quot;3&quot; unique_id=&quot;20046&quot;&gt;&lt;property id=&quot;20148&quot; value=&quot;5&quot;/&gt;&lt;property id=&quot;20300&quot; value=&quot;Slide 22&quot;/&gt;&lt;property id=&quot;20307&quot; value=&quot;581&quot;/&gt;&lt;/object&gt;&lt;object type=&quot;3&quot; unique_id=&quot;20047&quot;&gt;&lt;property id=&quot;20148&quot; value=&quot;5&quot;/&gt;&lt;property id=&quot;20300&quot; value=&quot;Slide 23&quot;/&gt;&lt;property id=&quot;20307&quot; value=&quot;582&quot;/&gt;&lt;/object&gt;&lt;object type=&quot;3&quot; unique_id=&quot;20048&quot;&gt;&lt;property id=&quot;20148&quot; value=&quot;5&quot;/&gt;&lt;property id=&quot;20300&quot; value=&quot;Slide 24 - &amp;quot;5. AppExchange: Sharing &amp;amp; Distribution&amp;quot;&quot;/&gt;&lt;property id=&quot;20307&quot; value=&quot;583&quot;/&gt;&lt;/object&gt;&lt;object type=&quot;3&quot; unique_id=&quot;20049&quot;&gt;&lt;property id=&quot;20148&quot; value=&quot;5&quot;/&gt;&lt;property id=&quot;20300&quot; value=&quot;Slide 25 - &amp;quot;The New Model Delivers Choice to Customers&amp;quot;&quot;/&gt;&lt;property id=&quot;20307&quot; value=&quot;584&quot;/&gt;&lt;/object&gt;&lt;object type=&quot;3&quot; unique_id=&quot;20050&quot;&gt;&lt;property id=&quot;20148&quot; value=&quot;5&quot;/&gt;&lt;property id=&quot;20300&quot; value=&quot;Slide 26 - &amp;quot;6. AppStore: Engine Fuels Marketplace &amp;quot;&quot;/&gt;&lt;property id=&quot;20307&quot; value=&quot;585&quot;/&gt;&lt;/object&gt;&lt;object type=&quot;3&quot; unique_id=&quot;20051&quot;&gt;&lt;property id=&quot;20148&quot; value=&quot;5&quot;/&gt;&lt;property id=&quot;20300&quot; value=&quot;Slide 28 - &amp;quot;Developers Bet on On-Demand &amp;amp; Win &amp;quot;&quot;/&gt;&lt;property id=&quot;20307&quot; value=&quot;613&quot;/&gt;&lt;/object&gt;&lt;object type=&quot;3&quot; unique_id=&quot;20053&quot;&gt;&lt;property id=&quot;20148&quot; value=&quot;5&quot;/&gt;&lt;property id=&quot;20300&quot; value=&quot;Slide 30 - &amp;quot;The Circle of Success in Financial Services&amp;quot;&quot;/&gt;&lt;property id=&quot;20307&quot; value=&quot;588&quot;/&gt;&lt;/object&gt;&lt;object type=&quot;3&quot; unique_id=&quot;20054&quot;&gt;&lt;property id=&quot;20148&quot; value=&quot;5&quot;/&gt;&lt;property id=&quot;20300&quot; value=&quot;Slide 31 - &amp;quot;Success - The New Leader in Financial Services&amp;quot;&quot;/&gt;&lt;property id=&quot;20307&quot; value=&quot;614&quot;/&gt;&lt;/object&gt;&lt;object type=&quot;3&quot; unique_id=&quot;20055&quot;&gt;&lt;property id=&quot;20148&quot; value=&quot;5&quot;/&gt;&lt;property id=&quot;20300&quot; value=&quot;Slide 32 - &amp;quot;Our New Largest Customer&amp;quot;&quot;/&gt;&lt;property id=&quot;20307&quot; value=&quot;590&quot;/&gt;&lt;/object&gt;&lt;object type=&quot;3&quot; unique_id=&quot;20057&quot;&gt;&lt;property id=&quot;20148&quot; value=&quot;5&quot;/&gt;&lt;property id=&quot;20300&quot; value=&quot;Slide 33&quot;/&gt;&lt;property id=&quot;20307&quot; value=&quot;612&quot;/&gt;&lt;/object&gt;&lt;object type=&quot;3&quot; unique_id=&quot;20058&quot;&gt;&lt;property id=&quot;20148&quot; value=&quot;5&quot;/&gt;&lt;property id=&quot;20300&quot; value=&quot;Slide 34 - &amp;quot;Proprietary Systems Like Bloomberg Have Failed Financial Services&amp;quot;&quot;/&gt;&lt;property id=&quot;20307&quot; value=&quot;593&quot;/&gt;&lt;/object&gt;&lt;object type=&quot;3&quot; unique_id=&quot;20059&quot;&gt;&lt;property id=&quot;20148&quot; value=&quot;5&quot;/&gt;&lt;property id=&quot;20300&quot; value=&quot;Slide 35 - &amp;quot;Massive Opportunity in Wealth Management&amp;quot;&quot;/&gt;&lt;property id=&quot;20307&quot; value=&quot;594&quot;/&gt;&lt;/object&gt;&lt;object type=&quot;3&quot; unique_id=&quot;20060&quot;&gt;&lt;property id=&quot;20148&quot; value=&quot;5&quot;/&gt;&lt;property id=&quot;20300&quot; value=&quot;Slide 36 - &amp;quot;Introducing the Next Generation Desktop&amp;quot;&quot;/&gt;&lt;property id=&quot;20307&quot; value=&quot;615&quot;/&gt;&lt;/object&gt;&lt;object type=&quot;3&quot; unique_id=&quot;20061&quot;&gt;&lt;property id=&quot;20148&quot; value=&quot;5&quot;/&gt;&lt;property id=&quot;20300&quot; value=&quot;Slide 37 - &amp;quot;Created by a Coalition of Industry Leaders&amp;#x0D;&amp;#x0A;Common vision and strategy lead the financial industry&amp;quot;&quot;/&gt;&lt;property id=&quot;20307&quot; value=&quot;596&quot;/&gt;&lt;/object&gt;&lt;object type=&quot;3&quot; unique_id=&quot;20062&quot;&gt;&lt;property id=&quot;20148&quot; value=&quot;5&quot;/&gt;&lt;property id=&quot;20300&quot; value=&quot;Slide 38 - &amp;quot;Rich, New Wealth-Management Capabilities&amp;quot;&quot;/&gt;&lt;property id=&quot;20307&quot; value=&quot;616&quot;/&gt;&lt;/object&gt;&lt;object type=&quot;3&quot; unique_id=&quot;20063&quot;&gt;&lt;property id=&quot;20148&quot; value=&quot;5&quot;/&gt;&lt;property id=&quot;20300&quot; value=&quot;Slide 39 - &amp;quot;Innovation from Customer Ideas&amp;quot;&quot;/&gt;&lt;property id=&quot;20307&quot; value=&quot;617&quot;/&gt;&lt;/object&gt;&lt;object type=&quot;3&quot; unique_id=&quot;20064&quot;&gt;&lt;property id=&quot;20148&quot; value=&quot;5&quot;/&gt;&lt;property id=&quot;20300&quot; value=&quot;Slide 40 - &amp;quot;Ideas Inspire The Next Salesforce.com&amp;quot;&quot;/&gt;&lt;property id=&quot;20307&quot; value=&quot;599&quot;/&gt;&lt;/object&gt;&lt;object type=&quot;3&quot; unique_id=&quot;20065&quot;&gt;&lt;property id=&quot;20148&quot; value=&quot;5&quot;/&gt;&lt;property id=&quot;20300&quot; value=&quot;Slide 41 - &amp;quot;Innovative Platform for Wealth Management&amp;quot;&quot;/&gt;&lt;property id=&quot;20307&quot; value=&quot;618&quot;/&gt;&lt;/object&gt;&lt;object type=&quot;3&quot; unique_id=&quot;20066&quot;&gt;&lt;property id=&quot;20148&quot; value=&quot;5&quot;/&gt;&lt;property id=&quot;20300&quot; value=&quot;Slide 42 - &amp;quot;The Marketplace for Wealth Management Apps&amp;quot;&quot;/&gt;&lt;property id=&quot;20307&quot; value=&quot;601&quot;/&gt;&lt;/object&gt;&lt;object type=&quot;3&quot; unique_id=&quot;20067&quot;&gt;&lt;property id=&quot;20148&quot; value=&quot;5&quot;/&gt;&lt;property id=&quot;20300&quot; value=&quot;Slide 43 - &amp;quot;An Ecosystem of System Integrators&amp;quot;&quot;/&gt;&lt;property id=&quot;20307&quot; value=&quot;602&quot;/&gt;&lt;/object&gt;&lt;object type=&quot;3&quot; unique_id=&quot;20068&quot;&gt;&lt;property id=&quot;20148&quot; value=&quot;5&quot;/&gt;&lt;property id=&quot;20300&quot; value=&quot;Slide 45 - &amp;quot;Wealth Management Edition Currently Scheduled for Q3 2007&amp;quot;&quot;/&gt;&lt;property id=&quot;20307&quot; value=&quot;603&quot;/&gt;&lt;/object&gt;&lt;object type=&quot;3&quot; unique_id=&quot;20069&quot;&gt;&lt;property id=&quot;20148&quot; value=&quot;5&quot;/&gt;&lt;property id=&quot;20300&quot; value=&quot;Slide 46 - &amp;quot;The First of More Financial Editions Currently Planned…&amp;quot;&quot;/&gt;&lt;property id=&quot;20307&quot; value=&quot;604&quot;/&gt;&lt;/object&gt;&lt;object type=&quot;3&quot; unique_id=&quot;20070&quot;&gt;&lt;property id=&quot;20148&quot; value=&quot;5&quot;/&gt;&lt;property id=&quot;20300&quot; value=&quot;Slide 47&quot;/&gt;&lt;property id=&quot;20307&quot; value=&quot;605&quot;/&gt;&lt;/object&gt;&lt;object type=&quot;3&quot; unique_id=&quot;20071&quot;&gt;&lt;property id=&quot;20148&quot; value=&quot;5&quot;/&gt;&lt;property id=&quot;20300&quot; value=&quot;Slide 48&quot;/&gt;&lt;property id=&quot;20307&quot; value=&quot;606&quot;/&gt;&lt;/object&gt;&lt;object type=&quot;3&quot; unique_id=&quot;20072&quot;&gt;&lt;property id=&quot;20148&quot; value=&quot;5&quot;/&gt;&lt;property id=&quot;20300&quot; value=&quot;Slide 49&quot;/&gt;&lt;property id=&quot;20307&quot; value=&quot;607&quot;/&gt;&lt;/object&gt;&lt;object type=&quot;3&quot; unique_id=&quot;20073&quot;&gt;&lt;property id=&quot;20148&quot; value=&quot;5&quot;/&gt;&lt;property id=&quot;20300&quot; value=&quot;Slide 50&quot;/&gt;&lt;property id=&quot;20307&quot; value=&quot;608&quot;/&gt;&lt;/object&gt;&lt;object type=&quot;3&quot; unique_id=&quot;20074&quot;&gt;&lt;property id=&quot;20148&quot; value=&quot;5&quot;/&gt;&lt;property id=&quot;20300&quot; value=&quot;Slide 51 - &amp;quot;The New Circle of Success&amp;quot;&quot;/&gt;&lt;property id=&quot;20307&quot; value=&quot;609&quot;/&gt;&lt;/object&gt;&lt;object type=&quot;3&quot; unique_id=&quot;20076&quot;&gt;&lt;property id=&quot;20148&quot; value=&quot;5&quot;/&gt;&lt;property id=&quot;20300&quot; value=&quot;Slide 52 - &amp;quot;Thank you.&amp;#x0D;&amp;#x0A;ceo@salesforce.com&amp;quot;&quot;/&gt;&lt;property id=&quot;20307&quot; value=&quot;611&quot;/&gt;&lt;/object&gt;&lt;object type=&quot;3&quot; unique_id=&quot;20576&quot;&gt;&lt;property id=&quot;20148&quot; value=&quot;5&quot;/&gt;&lt;property id=&quot;20300&quot; value=&quot;Slide 27&quot;/&gt;&lt;property id=&quot;20307&quot; value=&quot;620&quot;/&gt;&lt;/object&gt;&lt;object type=&quot;3&quot; unique_id=&quot;20631&quot;&gt;&lt;property id=&quot;20148&quot; value=&quot;5&quot;/&gt;&lt;property id=&quot;20300&quot; value=&quot;Slide 44 - &amp;quot;One Stop Shopping at the AppStore&amp;quot;&quot;/&gt;&lt;property id=&quot;20307&quot; value=&quot;621&quot;/&gt;&lt;/object&gt;&lt;object type=&quot;3&quot; unique_id=&quot;21301&quot;&gt;&lt;property id=&quot;20148&quot; value=&quot;5&quot;/&gt;&lt;property id=&quot;20300&quot; value=&quot;Slide 29 - &amp;quot;Demonstration&amp;quot;&quot;/&gt;&lt;property id=&quot;20307&quot; value=&quot;622&quot;/&gt;&lt;/object&gt;&lt;object type=&quot;3&quot; unique_id=&quot;22279&quot;&gt;&lt;property id=&quot;20148&quot; value=&quot;5&quot;/&gt;&lt;property id=&quot;20300&quot; value=&quot;Slide 1 - &amp;quot;Welcome to&amp;quot;&quot;/&gt;&lt;property id=&quot;20307&quot; value=&quot;623&quot;/&gt;&lt;/object&gt;&lt;object type=&quot;3&quot; unique_id=&quot;22534&quot;&gt;&lt;property id=&quot;20148&quot; value=&quot;5&quot;/&gt;&lt;property id=&quot;20300&quot; value=&quot;Slide 11 - &amp;quot;Welcoming Our Newest Enterprise Customer&amp;quot;&quot;/&gt;&lt;property id=&quot;20307&quot; value=&quot;624&quot;/&gt;&lt;/object&gt;&lt;/object&gt;&lt;/object&gt;&lt;/database&gt;"/>
</p:tagLst>
</file>

<file path=ppt/tags/tag2.xml><?xml version="1.0" encoding="utf-8"?>
<p:tagLst xmlns:a="http://schemas.openxmlformats.org/drawingml/2006/main" xmlns:r="http://schemas.openxmlformats.org/officeDocument/2006/relationships" xmlns:p="http://schemas.openxmlformats.org/presentationml/2006/main">
  <p:tag name="SLIDE_TYPE" val="BODY"/>
</p:tagLst>
</file>

<file path=ppt/tags/tag3.xml><?xml version="1.0" encoding="utf-8"?>
<p:tagLst xmlns:a="http://schemas.openxmlformats.org/drawingml/2006/main" xmlns:r="http://schemas.openxmlformats.org/officeDocument/2006/relationships" xmlns:p="http://schemas.openxmlformats.org/presentationml/2006/main">
  <p:tag name="SLIDE_TYPE" val="BODY"/>
</p:tagLst>
</file>

<file path=ppt/tags/tag4.xml><?xml version="1.0" encoding="utf-8"?>
<p:tagLst xmlns:a="http://schemas.openxmlformats.org/drawingml/2006/main" xmlns:r="http://schemas.openxmlformats.org/officeDocument/2006/relationships" xmlns:p="http://schemas.openxmlformats.org/presentationml/2006/main">
  <p:tag name="SLIDE_TYPE" val="BODY"/>
</p:tagLst>
</file>

<file path=ppt/tags/tag5.xml><?xml version="1.0" encoding="utf-8"?>
<p:tagLst xmlns:a="http://schemas.openxmlformats.org/drawingml/2006/main" xmlns:r="http://schemas.openxmlformats.org/officeDocument/2006/relationships" xmlns:p="http://schemas.openxmlformats.org/presentationml/2006/main">
  <p:tag name="SLIDE_TYPE" val="BODY"/>
</p:tagLst>
</file>

<file path=ppt/tags/tag6.xml><?xml version="1.0" encoding="utf-8"?>
<p:tagLst xmlns:a="http://schemas.openxmlformats.org/drawingml/2006/main" xmlns:r="http://schemas.openxmlformats.org/officeDocument/2006/relationships" xmlns:p="http://schemas.openxmlformats.org/presentationml/2006/main">
  <p:tag name="SLIDE_TYPE" val="BODY"/>
</p:tagLst>
</file>

<file path=ppt/tags/tag7.xml><?xml version="1.0" encoding="utf-8"?>
<p:tagLst xmlns:a="http://schemas.openxmlformats.org/drawingml/2006/main" xmlns:r="http://schemas.openxmlformats.org/officeDocument/2006/relationships" xmlns:p="http://schemas.openxmlformats.org/presentationml/2006/main">
  <p:tag name="SLIDE_TYPE" val="BODY"/>
</p:tagLst>
</file>

<file path=ppt/tags/tag8.xml><?xml version="1.0" encoding="utf-8"?>
<p:tagLst xmlns:a="http://schemas.openxmlformats.org/drawingml/2006/main" xmlns:r="http://schemas.openxmlformats.org/officeDocument/2006/relationships" xmlns:p="http://schemas.openxmlformats.org/presentationml/2006/main">
  <p:tag name="SLIDE_TYPE" val="BODY"/>
</p:tagLst>
</file>

<file path=ppt/tags/tag9.xml><?xml version="1.0" encoding="utf-8"?>
<p:tagLst xmlns:a="http://schemas.openxmlformats.org/drawingml/2006/main" xmlns:r="http://schemas.openxmlformats.org/officeDocument/2006/relationships" xmlns:p="http://schemas.openxmlformats.org/presentationml/2006/main">
  <p:tag name="SLIDE_TYPE" val="BODY"/>
</p:tagLst>
</file>

<file path=ppt/theme/theme1.xml><?xml version="1.0" encoding="utf-8"?>
<a:theme xmlns:a="http://schemas.openxmlformats.org/drawingml/2006/main" name="Corporate Pres- PowerPoint Template- 4x3">
  <a:themeElements>
    <a:clrScheme name="">
      <a:dk1>
        <a:srgbClr val="000000"/>
      </a:dk1>
      <a:lt1>
        <a:srgbClr val="FFFFFF"/>
      </a:lt1>
      <a:dk2>
        <a:srgbClr val="000000"/>
      </a:dk2>
      <a:lt2>
        <a:srgbClr val="6B6B6B"/>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Corporate Pres- PowerPoint Template- 4x3.potx</Template>
  <TotalTime>3065</TotalTime>
  <Words>3916</Words>
  <Application>Microsoft Macintosh PowerPoint</Application>
  <PresentationFormat>On-screen Show (4:3)</PresentationFormat>
  <Paragraphs>739</Paragraphs>
  <Slides>58</Slides>
  <Notes>42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0" baseType="lpstr">
      <vt:lpstr>Corporate Pres- PowerPoint Template- 4x3</vt:lpstr>
      <vt:lpstr>Visio</vt:lpstr>
      <vt:lpstr>Multi Org versus Single Org</vt:lpstr>
      <vt:lpstr>Safe Harbor</vt:lpstr>
      <vt:lpstr>Agenda </vt:lpstr>
      <vt:lpstr>Defining an Org Strategy </vt:lpstr>
      <vt:lpstr>What is an Org?</vt:lpstr>
      <vt:lpstr>What is an Org Strategy?</vt:lpstr>
      <vt:lpstr>Why Do I Need an Org Strategy?</vt:lpstr>
      <vt:lpstr>Org Strategy Considerations</vt:lpstr>
      <vt:lpstr>Attributes to Consider</vt:lpstr>
      <vt:lpstr>Organizational Considerations</vt:lpstr>
      <vt:lpstr>Business Considerations</vt:lpstr>
      <vt:lpstr>Architectural Considerations</vt:lpstr>
      <vt:lpstr>Two Models</vt:lpstr>
      <vt:lpstr>Single Org Model</vt:lpstr>
      <vt:lpstr>Multi Org Approach</vt:lpstr>
      <vt:lpstr>Multi-Org Example 1</vt:lpstr>
      <vt:lpstr>Multi-Org Example 2</vt:lpstr>
      <vt:lpstr>Multi-Org Example 3</vt:lpstr>
      <vt:lpstr>Standards, regardless of strategy</vt:lpstr>
      <vt:lpstr>Regardless of Strategy – Standards are necessary</vt:lpstr>
      <vt:lpstr>A Common Standards Approach  </vt:lpstr>
      <vt:lpstr>Why customers move to a Org</vt:lpstr>
      <vt:lpstr>Why Customers Move to a Single Org</vt:lpstr>
      <vt:lpstr>Why Multiple Orgs?</vt:lpstr>
      <vt:lpstr>Proposed Methodology </vt:lpstr>
      <vt:lpstr>Proposed Methodology </vt:lpstr>
      <vt:lpstr>Detailed Discussion Points</vt:lpstr>
      <vt:lpstr>Reporting &amp; Dashboards</vt:lpstr>
      <vt:lpstr>Administration - Visibility</vt:lpstr>
      <vt:lpstr>Administration - Impact</vt:lpstr>
      <vt:lpstr>Large Data Volumes</vt:lpstr>
      <vt:lpstr>Email Relaying</vt:lpstr>
      <vt:lpstr>Single Sign On Settings</vt:lpstr>
      <vt:lpstr>Interfaces - Middleware</vt:lpstr>
      <vt:lpstr>APEX code considerations</vt:lpstr>
      <vt:lpstr>Deployment</vt:lpstr>
      <vt:lpstr>User Visibility and Owner Assignment</vt:lpstr>
      <vt:lpstr>Salesforce Limits</vt:lpstr>
      <vt:lpstr>Salesforce Limits – Detailed Analysis</vt:lpstr>
      <vt:lpstr>Timezone Consideration</vt:lpstr>
      <vt:lpstr>Actual recommendation</vt:lpstr>
      <vt:lpstr>Knock Out Criteria?</vt:lpstr>
      <vt:lpstr>Deployment Best Practices</vt:lpstr>
      <vt:lpstr>Establish Process and Governance</vt:lpstr>
      <vt:lpstr>Establish Process and Governance</vt:lpstr>
      <vt:lpstr>Establish Process and Governance</vt:lpstr>
      <vt:lpstr>Leverage and Configure Tools appropriately</vt:lpstr>
      <vt:lpstr>Leverage and Configure Tools appropriately</vt:lpstr>
      <vt:lpstr>Leverage and Configure Tools appropriately</vt:lpstr>
      <vt:lpstr>Leverage and Configure Tools appropriately</vt:lpstr>
      <vt:lpstr>Leverage and Configure Tools appropriately</vt:lpstr>
      <vt:lpstr>Leverage and Configure Tools appropriately: When to use what Force.com Migration Tool?</vt:lpstr>
      <vt:lpstr>Leverage and Configure Tools appropriately</vt:lpstr>
      <vt:lpstr>Leverage and Configure Tools appropriately</vt:lpstr>
      <vt:lpstr>Development Practices</vt:lpstr>
      <vt:lpstr>Summary</vt:lpstr>
      <vt:lpstr>Summary</vt:lpstr>
      <vt:lpstr>PowerPoint Presentation</vt:lpstr>
    </vt:vector>
  </TitlesOfParts>
  <Manager/>
  <Company>Salesforce.com</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Colin Fleming</dc:creator>
  <cp:keywords/>
  <dc:description/>
  <cp:lastModifiedBy>Peter Bogman</cp:lastModifiedBy>
  <cp:revision>293</cp:revision>
  <cp:lastPrinted>2011-12-08T19:38:08Z</cp:lastPrinted>
  <dcterms:created xsi:type="dcterms:W3CDTF">2011-12-08T20:37:33Z</dcterms:created>
  <dcterms:modified xsi:type="dcterms:W3CDTF">2015-11-26T11:35:23Z</dcterms:modified>
  <cp:category/>
</cp:coreProperties>
</file>