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  <p:sldMasterId id="2147483840" r:id="rId2"/>
    <p:sldMasterId id="2147484024" r:id="rId3"/>
    <p:sldMasterId id="2147484067" r:id="rId4"/>
  </p:sldMasterIdLst>
  <p:notesMasterIdLst>
    <p:notesMasterId r:id="rId17"/>
  </p:notesMasterIdLst>
  <p:handoutMasterIdLst>
    <p:handoutMasterId r:id="rId18"/>
  </p:handoutMasterIdLst>
  <p:sldIdLst>
    <p:sldId id="665" r:id="rId5"/>
    <p:sldId id="601" r:id="rId6"/>
    <p:sldId id="566" r:id="rId7"/>
    <p:sldId id="567" r:id="rId8"/>
    <p:sldId id="602" r:id="rId9"/>
    <p:sldId id="568" r:id="rId10"/>
    <p:sldId id="598" r:id="rId11"/>
    <p:sldId id="599" r:id="rId12"/>
    <p:sldId id="569" r:id="rId13"/>
    <p:sldId id="570" r:id="rId14"/>
    <p:sldId id="572" r:id="rId15"/>
    <p:sldId id="573" r:id="rId16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5000"/>
      </a:lnSpc>
      <a:spcBef>
        <a:spcPct val="20000"/>
      </a:spcBef>
      <a:spcAft>
        <a:spcPct val="0"/>
      </a:spcAft>
      <a:defRPr sz="1400" i="1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20000"/>
      </a:spcBef>
      <a:spcAft>
        <a:spcPct val="0"/>
      </a:spcAft>
      <a:defRPr sz="1400" i="1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20000"/>
      </a:spcBef>
      <a:spcAft>
        <a:spcPct val="0"/>
      </a:spcAft>
      <a:defRPr sz="1400" i="1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20000"/>
      </a:spcBef>
      <a:spcAft>
        <a:spcPct val="0"/>
      </a:spcAft>
      <a:defRPr sz="1400" i="1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20000"/>
      </a:spcBef>
      <a:spcAft>
        <a:spcPct val="0"/>
      </a:spcAft>
      <a:defRPr sz="1400" i="1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i="1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i="1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i="1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i="1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E4FCF2"/>
    <a:srgbClr val="FF6699"/>
    <a:srgbClr val="FF9900"/>
    <a:srgbClr val="996633"/>
    <a:srgbClr val="FF9933"/>
    <a:srgbClr val="FF3300"/>
    <a:srgbClr val="0099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1" autoAdjust="0"/>
    <p:restoredTop sz="99568" autoAdjust="0"/>
  </p:normalViewPr>
  <p:slideViewPr>
    <p:cSldViewPr snapToGrid="0">
      <p:cViewPr>
        <p:scale>
          <a:sx n="70" d="100"/>
          <a:sy n="70" d="100"/>
        </p:scale>
        <p:origin x="-115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8" tIns="47899" rIns="95798" bIns="47899" numCol="1" anchor="t" anchorCtr="0" compatLnSpc="1">
            <a:prstTxWarp prst="textNoShape">
              <a:avLst/>
            </a:prstTxWarp>
          </a:bodyPr>
          <a:lstStyle>
            <a:lvl1pPr defTabSz="957604">
              <a:lnSpc>
                <a:spcPct val="100000"/>
              </a:lnSpc>
              <a:spcBef>
                <a:spcPct val="0"/>
              </a:spcBef>
              <a:defRPr sz="900" i="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8" tIns="47899" rIns="95798" bIns="47899" numCol="1" anchor="t" anchorCtr="0" compatLnSpc="1">
            <a:prstTxWarp prst="textNoShape">
              <a:avLst/>
            </a:prstTxWarp>
          </a:bodyPr>
          <a:lstStyle>
            <a:lvl1pPr algn="r" defTabSz="957604">
              <a:lnSpc>
                <a:spcPct val="100000"/>
              </a:lnSpc>
              <a:spcBef>
                <a:spcPct val="0"/>
              </a:spcBef>
              <a:defRPr sz="900" i="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8" tIns="47899" rIns="95798" bIns="47899" numCol="1" anchor="b" anchorCtr="0" compatLnSpc="1">
            <a:prstTxWarp prst="textNoShape">
              <a:avLst/>
            </a:prstTxWarp>
          </a:bodyPr>
          <a:lstStyle>
            <a:lvl1pPr defTabSz="957604">
              <a:lnSpc>
                <a:spcPct val="100000"/>
              </a:lnSpc>
              <a:spcBef>
                <a:spcPct val="0"/>
              </a:spcBef>
              <a:defRPr sz="900" i="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1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8" tIns="47899" rIns="95798" bIns="47899" numCol="1" anchor="b" anchorCtr="0" compatLnSpc="1">
            <a:prstTxWarp prst="textNoShape">
              <a:avLst/>
            </a:prstTxWarp>
          </a:bodyPr>
          <a:lstStyle>
            <a:lvl1pPr algn="r" defTabSz="957604">
              <a:lnSpc>
                <a:spcPct val="100000"/>
              </a:lnSpc>
              <a:spcBef>
                <a:spcPct val="0"/>
              </a:spcBef>
              <a:defRPr sz="900" i="0" baseline="0"/>
            </a:lvl1pPr>
          </a:lstStyle>
          <a:p>
            <a:pPr>
              <a:defRPr/>
            </a:pPr>
            <a:fld id="{3FA8105C-C000-4E36-8A32-9D80D1B084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3" rIns="96566" bIns="48283" numCol="1" anchor="t" anchorCtr="0" compatLnSpc="1">
            <a:prstTxWarp prst="textNoShape">
              <a:avLst/>
            </a:prstTxWarp>
          </a:bodyPr>
          <a:lstStyle>
            <a:lvl1pPr defTabSz="967310">
              <a:lnSpc>
                <a:spcPct val="100000"/>
              </a:lnSpc>
              <a:spcBef>
                <a:spcPct val="0"/>
              </a:spcBef>
              <a:defRPr sz="900" i="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3" rIns="96566" bIns="48283" numCol="1" anchor="t" anchorCtr="0" compatLnSpc="1">
            <a:prstTxWarp prst="textNoShape">
              <a:avLst/>
            </a:prstTxWarp>
          </a:bodyPr>
          <a:lstStyle>
            <a:lvl1pPr algn="r" defTabSz="967310">
              <a:lnSpc>
                <a:spcPct val="100000"/>
              </a:lnSpc>
              <a:spcBef>
                <a:spcPct val="0"/>
              </a:spcBef>
              <a:defRPr sz="900" i="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54013" y="4562475"/>
            <a:ext cx="6607175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7492" tIns="47492" rIns="47492" bIns="4749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3" rIns="96566" bIns="48283" numCol="1" anchor="b" anchorCtr="0" compatLnSpc="1">
            <a:prstTxWarp prst="textNoShape">
              <a:avLst/>
            </a:prstTxWarp>
          </a:bodyPr>
          <a:lstStyle>
            <a:lvl1pPr defTabSz="967310">
              <a:lnSpc>
                <a:spcPct val="100000"/>
              </a:lnSpc>
              <a:spcBef>
                <a:spcPct val="0"/>
              </a:spcBef>
              <a:defRPr sz="900" i="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3" rIns="96566" bIns="48283" numCol="1" anchor="b" anchorCtr="0" compatLnSpc="1">
            <a:prstTxWarp prst="textNoShape">
              <a:avLst/>
            </a:prstTxWarp>
          </a:bodyPr>
          <a:lstStyle>
            <a:lvl1pPr algn="r" defTabSz="967310">
              <a:lnSpc>
                <a:spcPct val="100000"/>
              </a:lnSpc>
              <a:spcBef>
                <a:spcPct val="0"/>
              </a:spcBef>
              <a:defRPr sz="900" i="0" baseline="0"/>
            </a:lvl1pPr>
          </a:lstStyle>
          <a:p>
            <a:pPr>
              <a:defRPr/>
            </a:pPr>
            <a:fld id="{7F5E620D-84F5-40AF-9EAD-74F62F942B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83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0"/>
      </a:spcBef>
      <a:spcAft>
        <a:spcPts val="600"/>
      </a:spcAft>
      <a:buClr>
        <a:schemeClr val="tx1"/>
      </a:buClr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41288" algn="l" rtl="0" eaLnBrk="0" fontAlgn="base" hangingPunct="0">
      <a:spcBef>
        <a:spcPct val="0"/>
      </a:spcBef>
      <a:spcAft>
        <a:spcPct val="20000"/>
      </a:spcAft>
      <a:buClr>
        <a:schemeClr val="tx1"/>
      </a:buClr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428625" indent="-131763" algn="l" rtl="0" eaLnBrk="0" fontAlgn="base" hangingPunct="0">
      <a:spcBef>
        <a:spcPct val="0"/>
      </a:spcBef>
      <a:spcAft>
        <a:spcPct val="20000"/>
      </a:spcAft>
      <a:buClr>
        <a:schemeClr val="tx1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47700" indent="-131763" algn="l" rtl="0" eaLnBrk="0" fontAlgn="base" hangingPunct="0">
      <a:spcBef>
        <a:spcPct val="0"/>
      </a:spcBef>
      <a:spcAft>
        <a:spcPct val="20000"/>
      </a:spcAft>
      <a:buClr>
        <a:schemeClr val="tx1"/>
      </a:buClr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866775" indent="-131763" algn="l" rtl="0" eaLnBrk="0" fontAlgn="base" hangingPunct="0">
      <a:spcBef>
        <a:spcPct val="0"/>
      </a:spcBef>
      <a:spcAft>
        <a:spcPct val="20000"/>
      </a:spcAft>
      <a:buClr>
        <a:schemeClr val="tx1"/>
      </a:buClr>
      <a:buFont typeface="Arial" charset="0"/>
      <a:buChar char="–"/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512" y="9120703"/>
            <a:ext cx="3171431" cy="47830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>
                <a:srgbClr val="4F81BD"/>
              </a:buClr>
              <a:buSzPct val="90000"/>
              <a:buFont typeface="Wingdings" pitchFamily="2" charset="2"/>
              <a:buNone/>
              <a:defRPr/>
            </a:pPr>
            <a:fld id="{7B88D59E-7B6F-4287-A6ED-71540F238A53}" type="slidenum">
              <a:rPr lang="en-GB">
                <a:solidFill>
                  <a:srgbClr val="000000"/>
                </a:solidFill>
              </a:rPr>
              <a:pPr>
                <a:lnSpc>
                  <a:spcPct val="90000"/>
                </a:lnSpc>
                <a:spcBef>
                  <a:spcPct val="10000"/>
                </a:spcBef>
                <a:buClr>
                  <a:srgbClr val="4F81BD"/>
                </a:buClr>
                <a:buSzPct val="90000"/>
                <a:buFont typeface="Wingdings" pitchFamily="2" charset="2"/>
                <a:buNone/>
                <a:defRPr/>
              </a:pPr>
              <a:t>3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5963"/>
            <a:ext cx="4810125" cy="36068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74" y="4561450"/>
            <a:ext cx="5851656" cy="2713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54013" y="4562475"/>
            <a:ext cx="6607175" cy="271344"/>
          </a:xfrm>
        </p:spPr>
        <p:txBody>
          <a:bodyPr/>
          <a:lstStyle/>
          <a:p>
            <a:r>
              <a:rPr lang="en-US" dirty="0" smtClean="0"/>
              <a:t>Need to change the title 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15F80-3722-40A8-A13B-913CAEEA0A9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21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note this is Release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15F80-3722-40A8-A13B-913CAEEA0A98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556"/>
              </a:spcBef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2F241-0E93-4882-A868-EF6BDC7D2C10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15F80-3722-40A8-A13B-913CAEEA0A98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76238" y="363538"/>
            <a:ext cx="193675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84175" y="6497638"/>
            <a:ext cx="32067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4572000"/>
            <a:ext cx="8624887" cy="293688"/>
          </a:xfrm>
        </p:spPr>
        <p:txBody>
          <a:bodyPr/>
          <a:lstStyle>
            <a:lvl1pPr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6388" y="1390650"/>
            <a:ext cx="8624887" cy="671513"/>
          </a:xfrm>
        </p:spPr>
        <p:txBody>
          <a:bodyPr anchor="t"/>
          <a:lstStyle>
            <a:lvl1pPr>
              <a:defRPr sz="4000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52144"/>
            <a:ext cx="8339328" cy="8686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402336" y="2176272"/>
            <a:ext cx="8339328" cy="405079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759118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402336" y="1747838"/>
            <a:ext cx="8339328" cy="45450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0784473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660904" y="1155700"/>
            <a:ext cx="6080760" cy="13624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56840" y="2898648"/>
            <a:ext cx="6080760" cy="13624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656840" y="4645152"/>
            <a:ext cx="6080760" cy="13624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42542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 w/pa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52144"/>
            <a:ext cx="8339328" cy="513892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56840" y="2185416"/>
            <a:ext cx="6080760" cy="13624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660904" y="3931920"/>
            <a:ext cx="6080760" cy="13624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50518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poi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536192"/>
            <a:ext cx="3776472" cy="859536"/>
          </a:xfrm>
        </p:spPr>
        <p:txBody>
          <a:bodyPr/>
          <a:lstStyle>
            <a:lvl1pPr marL="0" indent="0"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2779776"/>
            <a:ext cx="3776472" cy="859536"/>
          </a:xfrm>
        </p:spPr>
        <p:txBody>
          <a:bodyPr/>
          <a:lstStyle>
            <a:lvl1pPr marL="0" indent="0"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30936" y="4023360"/>
            <a:ext cx="3776472" cy="859536"/>
          </a:xfrm>
        </p:spPr>
        <p:txBody>
          <a:bodyPr/>
          <a:lstStyle>
            <a:lvl1pPr marL="0" indent="0"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30936" y="5266944"/>
            <a:ext cx="3776472" cy="859536"/>
          </a:xfrm>
        </p:spPr>
        <p:txBody>
          <a:bodyPr/>
          <a:lstStyle>
            <a:lvl1pPr marL="0" indent="0"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965192" y="1536192"/>
            <a:ext cx="3776472" cy="859536"/>
          </a:xfrm>
        </p:spPr>
        <p:txBody>
          <a:bodyPr/>
          <a:lstStyle>
            <a:lvl1pPr marL="0" indent="0">
              <a:defRPr sz="18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965192" y="2779776"/>
            <a:ext cx="3776472" cy="859536"/>
          </a:xfrm>
        </p:spPr>
        <p:txBody>
          <a:bodyPr/>
          <a:lstStyle>
            <a:lvl1pPr marL="0" indent="0"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965192" y="4023360"/>
            <a:ext cx="3776472" cy="859536"/>
          </a:xfrm>
        </p:spPr>
        <p:txBody>
          <a:bodyPr/>
          <a:lstStyle>
            <a:lvl1pPr marL="0" indent="0">
              <a:defRPr sz="18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4965192" y="5266944"/>
            <a:ext cx="3776472" cy="859536"/>
          </a:xfrm>
        </p:spPr>
        <p:txBody>
          <a:bodyPr/>
          <a:lstStyle>
            <a:lvl1pPr marL="0" indent="0"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593382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w/ 2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52144"/>
            <a:ext cx="8339328" cy="513892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3192" y="2852928"/>
            <a:ext cx="4169664" cy="189280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62856" y="2852928"/>
            <a:ext cx="4169664" cy="189280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0639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3200400"/>
            <a:ext cx="4169664" cy="3090672"/>
          </a:xfrm>
        </p:spPr>
        <p:txBody>
          <a:bodyPr/>
          <a:lstStyle>
            <a:lvl1pPr marL="0" indent="0"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3200400"/>
            <a:ext cx="4005072" cy="309067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762705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3192" y="1821434"/>
            <a:ext cx="4169664" cy="189280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62856" y="1828800"/>
            <a:ext cx="4169664" cy="189280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02336" y="4251960"/>
            <a:ext cx="8339328" cy="20482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62484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3192" y="1828800"/>
            <a:ext cx="2084832" cy="1892808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478024" y="1828800"/>
            <a:ext cx="2084832" cy="1892808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562856" y="1828800"/>
            <a:ext cx="2084832" cy="1892808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647688" y="1828800"/>
            <a:ext cx="2084832" cy="1892808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02336" y="4251960"/>
            <a:ext cx="8339328" cy="20482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56077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3192" y="1828800"/>
            <a:ext cx="2779776" cy="1892808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172968" y="1828800"/>
            <a:ext cx="2779776" cy="1892808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961888" y="1828800"/>
            <a:ext cx="2779776" cy="1892808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02336" y="4242816"/>
            <a:ext cx="4005072" cy="2048256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727448" y="4242816"/>
            <a:ext cx="4005072" cy="2048256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4334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823913"/>
            <a:ext cx="2132012" cy="2346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025" y="823913"/>
            <a:ext cx="6243638" cy="2346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208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1682496"/>
            <a:ext cx="4005072" cy="4608576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393192" y="1728216"/>
            <a:ext cx="3968496" cy="3986784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7449411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00050" y="5056632"/>
            <a:ext cx="8341614" cy="1243584"/>
          </a:xfr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438912" y="1197864"/>
            <a:ext cx="8275320" cy="338328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2275280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4143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3044952"/>
            <a:ext cx="4005072" cy="3246120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3044952"/>
            <a:ext cx="4005072" cy="3246120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544972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96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8530969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_223"/>
          <p:cNvSpPr txBox="1">
            <a:spLocks/>
          </p:cNvSpPr>
          <p:nvPr/>
        </p:nvSpPr>
        <p:spPr bwMode="auto">
          <a:xfrm>
            <a:off x="3330575" y="1019175"/>
            <a:ext cx="4005263" cy="1193800"/>
          </a:xfrm>
          <a:prstGeom prst="rect">
            <a:avLst/>
          </a:prstGeom>
        </p:spPr>
        <p:txBody>
          <a:bodyPr/>
          <a:lstStyle/>
          <a:p>
            <a:pPr marL="227013" lvl="1" indent="-225425">
              <a:lnSpc>
                <a:spcPct val="106000"/>
              </a:lnSpc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sz="2000" i="0" baseline="0" dirty="0">
                <a:solidFill>
                  <a:srgbClr val="000000"/>
                </a:solidFill>
                <a:cs typeface="Arial" charset="0"/>
              </a:rPr>
              <a:t>Bullet</a:t>
            </a:r>
          </a:p>
          <a:p>
            <a:pPr marL="342900" indent="-342900">
              <a:lnSpc>
                <a:spcPct val="106000"/>
              </a:lnSpc>
              <a:spcBef>
                <a:spcPct val="4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2000" i="0" baseline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5580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 slide (2 col w/hdrs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1682496"/>
            <a:ext cx="4005072" cy="4610354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1682496"/>
            <a:ext cx="4005072" cy="4610354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2838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5" y="823913"/>
            <a:ext cx="8502650" cy="409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384300"/>
            <a:ext cx="4175125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384300"/>
            <a:ext cx="4175125" cy="81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9950" y="2352675"/>
            <a:ext cx="4175125" cy="817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5" y="823913"/>
            <a:ext cx="8502650" cy="409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2425" y="1384300"/>
            <a:ext cx="8502650" cy="178593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149234"/>
            <a:ext cx="8330184" cy="11900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itchFamily="34" charset="0"/>
              <a:buNone/>
              <a:tabLst/>
              <a:defRPr kumimoji="0" lang="en-US" sz="14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tabLst/>
              <a:defRPr kumimoji="0" lang="en-US" sz="14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tabLst/>
              <a:defRPr kumimoji="0" 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tabLst/>
              <a:defRPr kumimoji="0" 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tabLst/>
              <a:defRPr kumimoji="0" 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2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 descr="DEL_PRI_RGB"/>
          <p:cNvPicPr>
            <a:picLocks noChangeAspect="1" noChangeArrowheads="1"/>
          </p:cNvPicPr>
          <p:nvPr userDrawn="1"/>
        </p:nvPicPr>
        <p:blipFill>
          <a:blip r:embed="rId2" cstate="print"/>
          <a:srcRect l="11237" t="27428" r="9845" b="25551"/>
          <a:stretch>
            <a:fillRect/>
          </a:stretch>
        </p:blipFill>
        <p:spPr bwMode="gray">
          <a:xfrm>
            <a:off x="2844800" y="3032125"/>
            <a:ext cx="34512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402336" y="5458968"/>
            <a:ext cx="4937760" cy="1152144"/>
          </a:xfrm>
        </p:spPr>
        <p:txBody>
          <a:bodyPr anchor="b" anchorCtr="0">
            <a:noAutofit/>
          </a:bodyPr>
          <a:lstStyle>
            <a:lvl1pPr>
              <a:lnSpc>
                <a:spcPts val="800"/>
              </a:lnSpc>
              <a:spcBef>
                <a:spcPts val="400"/>
              </a:spcBef>
              <a:spcAft>
                <a:spcPts val="400"/>
              </a:spcAft>
              <a:defRPr sz="7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3204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8044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 descr="DEL_PRI_RGB"/>
          <p:cNvPicPr>
            <a:picLocks noChangeAspect="1" noChangeArrowheads="1"/>
          </p:cNvPicPr>
          <p:nvPr userDrawn="1"/>
        </p:nvPicPr>
        <p:blipFill>
          <a:blip r:embed="rId2" cstate="print"/>
          <a:srcRect l="11237" t="27428" r="9845" b="25551"/>
          <a:stretch>
            <a:fillRect/>
          </a:stretch>
        </p:blipFill>
        <p:spPr bwMode="gray">
          <a:xfrm>
            <a:off x="2844800" y="3032125"/>
            <a:ext cx="34512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402336" y="5458968"/>
            <a:ext cx="4937760" cy="1152144"/>
          </a:xfrm>
        </p:spPr>
        <p:txBody>
          <a:bodyPr anchor="b" anchorCtr="0">
            <a:noAutofit/>
          </a:bodyPr>
          <a:lstStyle>
            <a:lvl1pPr>
              <a:lnSpc>
                <a:spcPts val="800"/>
              </a:lnSpc>
              <a:spcBef>
                <a:spcPts val="400"/>
              </a:spcBef>
              <a:spcAft>
                <a:spcPts val="400"/>
              </a:spcAft>
              <a:defRPr sz="7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256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64243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446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1152144"/>
            <a:ext cx="4005072" cy="513892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1152144"/>
            <a:ext cx="4005072" cy="513892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2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865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134020"/>
            <a:ext cx="8108950" cy="1231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0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3393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2400" b="1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530096"/>
            <a:ext cx="8348472" cy="4599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14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gray">
          <a:xfrm>
            <a:off x="1143000" y="2641627"/>
            <a:ext cx="4113213" cy="74379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28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1143000" y="3689350"/>
            <a:ext cx="4113213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1800" b="1" smtClean="0"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  <p:pic>
        <p:nvPicPr>
          <p:cNvPr id="120844" name="Picture 12" descr="DEL_DCS_PRI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04813" y="303213"/>
            <a:ext cx="1636712" cy="307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0780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399029"/>
            <a:ext cx="3999155" cy="48874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3025" algn="r"/>
              </a:tabLst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>
              <a:tabLst>
                <a:tab pos="3889375" algn="r"/>
              </a:tabLst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 descr="DEL_PRI_RGB"/>
          <p:cNvPicPr>
            <a:picLocks noChangeAspect="1" noChangeArrowheads="1"/>
          </p:cNvPicPr>
          <p:nvPr userDrawn="1"/>
        </p:nvPicPr>
        <p:blipFill>
          <a:blip r:embed="rId2" cstate="print"/>
          <a:srcRect l="11237" t="27428" r="9845" b="25551"/>
          <a:stretch>
            <a:fillRect/>
          </a:stretch>
        </p:blipFill>
        <p:spPr bwMode="gray">
          <a:xfrm>
            <a:off x="2844800" y="3032125"/>
            <a:ext cx="34512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402336" y="5458968"/>
            <a:ext cx="4937760" cy="1152144"/>
          </a:xfrm>
        </p:spPr>
        <p:txBody>
          <a:bodyPr anchor="b" anchorCtr="0">
            <a:noAutofit/>
          </a:bodyPr>
          <a:lstStyle>
            <a:lvl1pPr>
              <a:lnSpc>
                <a:spcPts val="800"/>
              </a:lnSpc>
              <a:spcBef>
                <a:spcPts val="400"/>
              </a:spcBef>
              <a:spcAft>
                <a:spcPts val="400"/>
              </a:spcAft>
              <a:defRPr sz="7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62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2400" b="1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530096"/>
            <a:ext cx="8348472" cy="4599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6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4852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9577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1152144"/>
            <a:ext cx="4005072" cy="513892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1152144"/>
            <a:ext cx="4005072" cy="513892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30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134020"/>
            <a:ext cx="8108950" cy="1231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948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gray">
          <a:xfrm>
            <a:off x="1143000" y="2641627"/>
            <a:ext cx="4113213" cy="74379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28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1143000" y="3689350"/>
            <a:ext cx="4113213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1800" b="1" smtClean="0"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  <p:pic>
        <p:nvPicPr>
          <p:cNvPr id="120844" name="Picture 12" descr="DEL_DCS_PRI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04813" y="303213"/>
            <a:ext cx="1636712" cy="307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6090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384300"/>
            <a:ext cx="4175125" cy="1785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384300"/>
            <a:ext cx="4175125" cy="1785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8644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2400" b="1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530096"/>
            <a:ext cx="8348472" cy="4599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8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gray">
          <a:xfrm>
            <a:off x="1143000" y="2641627"/>
            <a:ext cx="4113213" cy="74379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28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1143000" y="3689350"/>
            <a:ext cx="4113213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1800" b="1" smtClean="0"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  <p:pic>
        <p:nvPicPr>
          <p:cNvPr id="120844" name="Picture 12" descr="DEL_DCS_PRI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04813" y="303213"/>
            <a:ext cx="1636712" cy="307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0857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876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96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1152144"/>
            <a:ext cx="4005072" cy="513892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1152144"/>
            <a:ext cx="4005072" cy="513892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33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134020"/>
            <a:ext cx="8108950" cy="1231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6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553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6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2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auto">
          <a:xfrm>
            <a:off x="411480" y="2824696"/>
            <a:ext cx="8149908" cy="6801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5200" b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auto">
          <a:xfrm>
            <a:off x="411480" y="3694176"/>
            <a:ext cx="4325112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18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415093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lang="en-GB" sz="1100" b="1" i="0" baseline="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t="1778" b="59770"/>
          <a:stretch>
            <a:fillRect/>
          </a:stretch>
        </p:blipFill>
        <p:spPr bwMode="gray">
          <a:xfrm>
            <a:off x="895350" y="602615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defRPr/>
            </a:pPr>
            <a:r>
              <a:rPr lang="en-GB" sz="1200" i="0" baseline="0" dirty="0">
                <a:solidFill>
                  <a:srgbClr val="000000"/>
                </a:solidFill>
                <a:cs typeface="Arial" charset="0"/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8830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3198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2929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2405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spcBef>
                <a:spcPct val="0"/>
              </a:spcBef>
              <a:defRPr/>
            </a:pPr>
            <a:endParaRPr lang="en-US" b="1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866746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3793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3529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i="0" baseline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2374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79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512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0052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800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02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7060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082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0101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3417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0655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949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3869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7457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6598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845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6150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3007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073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1961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6517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009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7"/>
          <p:cNvSpPr txBox="1">
            <a:spLocks/>
          </p:cNvSpPr>
          <p:nvPr userDrawn="1"/>
        </p:nvSpPr>
        <p:spPr>
          <a:xfrm>
            <a:off x="792163" y="1177925"/>
            <a:ext cx="4005262" cy="1023938"/>
          </a:xfrm>
          <a:prstGeom prst="rect">
            <a:avLst/>
          </a:prstGeom>
        </p:spPr>
        <p:txBody>
          <a:bodyPr/>
          <a:lstStyle/>
          <a:p>
            <a:pPr marL="169863" lvl="1" indent="-168275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sz="1100" i="0" baseline="0" dirty="0">
                <a:solidFill>
                  <a:srgbClr val="000000"/>
                </a:solidFill>
                <a:latin typeface="Arial"/>
                <a:cs typeface="Arial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4363019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98022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1061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41284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4270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887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3358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3394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84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lang="en-US" sz="1100" b="1" i="0" baseline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83" t="1840" b="59741"/>
          <a:stretch>
            <a:fillRect/>
          </a:stretch>
        </p:blipFill>
        <p:spPr bwMode="gray">
          <a:xfrm>
            <a:off x="895350" y="6026150"/>
            <a:ext cx="145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buNone/>
              <a:defRPr sz="20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7"/>
          <p:cNvSpPr>
            <a:spLocks noChangeShapeType="1"/>
          </p:cNvSpPr>
          <p:nvPr/>
        </p:nvSpPr>
        <p:spPr bwMode="invGray">
          <a:xfrm>
            <a:off x="401638" y="803275"/>
            <a:ext cx="833596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6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i="0" baseline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1414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9898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</p:spPr>
        <p:txBody>
          <a:bodyPr anchor="ctr"/>
          <a:lstStyle>
            <a:lvl1pPr>
              <a:spcBef>
                <a:spcPts val="200"/>
              </a:spcBef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728408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>
            <a:lvl1pPr>
              <a:buNone/>
              <a:defRPr/>
            </a:lvl1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92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text slide (full page w/2 col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52144"/>
            <a:ext cx="8339328" cy="513892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2715768"/>
            <a:ext cx="4005072" cy="3584448"/>
          </a:xfrm>
        </p:spPr>
        <p:txBody>
          <a:bodyPr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5513" y="2706624"/>
            <a:ext cx="4005072" cy="3584448"/>
          </a:xfrm>
        </p:spPr>
        <p:txBody>
          <a:bodyPr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03178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 (full page w/2 col. hd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52144"/>
            <a:ext cx="8339328" cy="513892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2715768"/>
            <a:ext cx="4005072" cy="358444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2706624"/>
            <a:ext cx="4005072" cy="358444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904481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1152144"/>
            <a:ext cx="4005072" cy="513892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1152144"/>
            <a:ext cx="4005072" cy="5138928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40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1152144"/>
            <a:ext cx="4005072" cy="5138928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938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 (2 col w/hdrs)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1671638"/>
            <a:ext cx="4005072" cy="20482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1671638"/>
            <a:ext cx="4005072" cy="20482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36592" y="4241102"/>
            <a:ext cx="4005072" cy="20482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02336" y="4251960"/>
            <a:ext cx="4005072" cy="2048256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74865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text slide (2 col w/hdrs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36592" y="1682496"/>
            <a:ext cx="4005072" cy="4610354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02336" y="1682496"/>
            <a:ext cx="4005072" cy="4610354"/>
          </a:xfrm>
        </p:spPr>
        <p:txBody>
          <a:bodyPr/>
          <a:lstStyle>
            <a:lvl1pPr marL="0" indent="0"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11480"/>
            <a:ext cx="8339328" cy="3657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8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7.xml"/><Relationship Id="rId40" Type="http://schemas.openxmlformats.org/officeDocument/2006/relationships/image" Target="../media/image5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33" Type="http://schemas.openxmlformats.org/officeDocument/2006/relationships/image" Target="../media/image7.png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2425" y="1384300"/>
            <a:ext cx="8502650" cy="1785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Level one subtitle</a:t>
            </a:r>
          </a:p>
          <a:p>
            <a:pPr lvl="1"/>
            <a:r>
              <a:rPr lang="en-US" smtClean="0"/>
              <a:t>Level two bullet</a:t>
            </a:r>
          </a:p>
          <a:p>
            <a:pPr lvl="2"/>
            <a:r>
              <a:rPr lang="en-US" smtClean="0"/>
              <a:t>Level three bullet</a:t>
            </a:r>
          </a:p>
          <a:p>
            <a:pPr lvl="3"/>
            <a:r>
              <a:rPr lang="en-US" smtClean="0"/>
              <a:t>Level four bullet</a:t>
            </a:r>
          </a:p>
          <a:p>
            <a:pPr lvl="4"/>
            <a:r>
              <a:rPr lang="en-US" smtClean="0"/>
              <a:t>Level five bullet</a:t>
            </a:r>
          </a:p>
        </p:txBody>
      </p:sp>
      <p:sp>
        <p:nvSpPr>
          <p:cNvPr id="1027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327025" y="823913"/>
            <a:ext cx="850265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63" name="Text Box 39"/>
          <p:cNvSpPr txBox="1">
            <a:spLocks noChangeArrowheads="1"/>
          </p:cNvSpPr>
          <p:nvPr/>
        </p:nvSpPr>
        <p:spPr bwMode="gray">
          <a:xfrm>
            <a:off x="7859713" y="6467475"/>
            <a:ext cx="912812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  <a:defRPr/>
            </a:pPr>
            <a:fld id="{8256768E-CD71-44D2-AE23-AF3A2801DDAA}" type="slidenum">
              <a:rPr lang="en-US" sz="800" i="0" baseline="0"/>
              <a:pPr algn="r">
                <a:spcBef>
                  <a:spcPct val="0"/>
                </a:spcBef>
                <a:defRPr/>
              </a:pPr>
              <a:t>‹#›</a:t>
            </a:fld>
            <a:endParaRPr lang="en-US" sz="800" i="0" baseline="0" dirty="0"/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gray">
          <a:xfrm>
            <a:off x="376238" y="1252538"/>
            <a:ext cx="8389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031" name="Picture 43"/>
          <p:cNvPicPr>
            <a:picLocks noChangeAspect="1" noChangeArrowheads="1"/>
          </p:cNvPicPr>
          <p:nvPr/>
        </p:nvPicPr>
        <p:blipFill>
          <a:blip r:embed="rId51" cstate="print"/>
          <a:srcRect/>
          <a:stretch>
            <a:fillRect/>
          </a:stretch>
        </p:blipFill>
        <p:spPr bwMode="gray">
          <a:xfrm>
            <a:off x="376238" y="363538"/>
            <a:ext cx="193675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730" r:id="rId14"/>
    <p:sldLayoutId id="2147483747" r:id="rId15"/>
    <p:sldLayoutId id="2147483748" r:id="rId16"/>
    <p:sldLayoutId id="2147483762" r:id="rId17"/>
    <p:sldLayoutId id="2147483764" r:id="rId18"/>
    <p:sldLayoutId id="2147483765" r:id="rId19"/>
    <p:sldLayoutId id="2147483766" r:id="rId20"/>
    <p:sldLayoutId id="2147483834" r:id="rId21"/>
    <p:sldLayoutId id="2147483835" r:id="rId22"/>
    <p:sldLayoutId id="2147483836" r:id="rId23"/>
    <p:sldLayoutId id="2147483837" r:id="rId24"/>
    <p:sldLayoutId id="2147483811" r:id="rId25"/>
    <p:sldLayoutId id="2147483812" r:id="rId26"/>
    <p:sldLayoutId id="2147483817" r:id="rId27"/>
    <p:sldLayoutId id="2147483818" r:id="rId28"/>
    <p:sldLayoutId id="2147483824" r:id="rId29"/>
    <p:sldLayoutId id="2147483825" r:id="rId30"/>
    <p:sldLayoutId id="2147483826" r:id="rId31"/>
    <p:sldLayoutId id="2147483827" r:id="rId32"/>
    <p:sldLayoutId id="2147483828" r:id="rId33"/>
    <p:sldLayoutId id="2147483829" r:id="rId34"/>
    <p:sldLayoutId id="2147483830" r:id="rId35"/>
    <p:sldLayoutId id="2147483831" r:id="rId36"/>
    <p:sldLayoutId id="2147483832" r:id="rId37"/>
    <p:sldLayoutId id="2147483833" r:id="rId38"/>
    <p:sldLayoutId id="2147483876" r:id="rId39"/>
    <p:sldLayoutId id="2147483887" r:id="rId40"/>
    <p:sldLayoutId id="2147483888" r:id="rId41"/>
    <p:sldLayoutId id="2147483893" r:id="rId42"/>
    <p:sldLayoutId id="2147483903" r:id="rId43"/>
    <p:sldLayoutId id="2147483904" r:id="rId44"/>
    <p:sldLayoutId id="2147483905" r:id="rId45"/>
    <p:sldLayoutId id="2147483906" r:id="rId46"/>
    <p:sldLayoutId id="2147483907" r:id="rId47"/>
    <p:sldLayoutId id="2147483908" r:id="rId48"/>
    <p:sldLayoutId id="2147483909" r:id="rId4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60000"/>
        </a:spcAft>
        <a:buClr>
          <a:schemeClr val="tx1"/>
        </a:buClr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22263" indent="-207963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2pPr>
      <a:lvl3pPr marL="650875" indent="-225425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928688" indent="-1714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4pPr>
      <a:lvl5pPr marL="1257300" indent="-193675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1714500" indent="-193675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171700" indent="-193675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628900" indent="-193675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086100" indent="-193675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5965825" y="6656388"/>
            <a:ext cx="2774950" cy="10772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700" i="0" baseline="0" dirty="0">
                <a:solidFill>
                  <a:srgbClr val="00277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700" i="0" baseline="0" dirty="0" smtClean="0">
                <a:solidFill>
                  <a:srgbClr val="002776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700" i="0" baseline="0" dirty="0">
                <a:solidFill>
                  <a:srgbClr val="002776"/>
                </a:solidFill>
                <a:latin typeface="Arial" pitchFamily="34" charset="0"/>
                <a:cs typeface="Arial" pitchFamily="34" charset="0"/>
              </a:rPr>
              <a:t>Deloitte Development LLC. </a:t>
            </a:r>
            <a:r>
              <a:rPr lang="en-US" sz="700" i="0" baseline="0" dirty="0" smtClean="0">
                <a:solidFill>
                  <a:srgbClr val="002776"/>
                </a:solidFill>
                <a:latin typeface="Arial" pitchFamily="34" charset="0"/>
                <a:cs typeface="Arial" pitchFamily="34" charset="0"/>
              </a:rPr>
              <a:t>All rights reserved.</a:t>
            </a:r>
            <a:endParaRPr lang="en-US" sz="700" i="0" baseline="0" dirty="0">
              <a:solidFill>
                <a:srgbClr val="0027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Slide Number Placeholder 9"/>
          <p:cNvSpPr>
            <a:spLocks/>
          </p:cNvSpPr>
          <p:nvPr/>
        </p:nvSpPr>
        <p:spPr bwMode="gray">
          <a:xfrm>
            <a:off x="414338" y="6640513"/>
            <a:ext cx="26828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fld id="{86C77FDF-45C5-4665-AAEE-45520AE6BEA9}" type="slidenum">
              <a:rPr lang="en-US" sz="900" b="1" i="0" baseline="0">
                <a:solidFill>
                  <a:srgbClr val="002776"/>
                </a:solidFill>
                <a:latin typeface="Arial" pitchFamily="34" charset="0"/>
                <a:cs typeface="Arial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lang="en-US" sz="900" b="1" i="0" baseline="0" dirty="0">
              <a:solidFill>
                <a:srgbClr val="0027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502464"/>
            <a:ext cx="8330184" cy="2769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 bwMode="gray">
          <a:xfrm>
            <a:off x="411480" y="1400175"/>
            <a:ext cx="8330184" cy="149784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kumimoji="0" lang="en-US" sz="20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9pPr>
    </p:titleStyle>
    <p:bodyStyle>
      <a:lvl1pPr marR="0" indent="0" algn="l" defTabSz="914400" rtl="0" eaLnBrk="1" fontAlgn="base" latinLnBrk="0" hangingPunct="1">
        <a:lnSpc>
          <a:spcPct val="100000"/>
        </a:lnSpc>
        <a:spcBef>
          <a:spcPts val="2200"/>
        </a:spcBef>
        <a:spcAft>
          <a:spcPct val="0"/>
        </a:spcAft>
        <a:buFont typeface="Arial" pitchFamily="34" charset="0"/>
        <a:tabLst/>
        <a:defRPr kumimoji="0" lang="en-US" sz="1800" b="0" i="0" u="none" strike="noStrike" kern="1200" cap="none" normalizeH="0" baseline="0" dirty="0" smtClean="0">
          <a:ln>
            <a:noFill/>
          </a:ln>
          <a:solidFill>
            <a:schemeClr val="tx2"/>
          </a:solidFill>
          <a:effectLst/>
          <a:latin typeface="+mn-lt"/>
          <a:ea typeface="+mn-ea"/>
          <a:cs typeface="Arial" pitchFamily="34" charset="0"/>
        </a:defRPr>
      </a:lvl1pPr>
      <a:lvl2pPr marL="174625" marR="0" indent="-174625" algn="l" defTabSz="914400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Font typeface="Arial" pitchFamily="34" charset="0"/>
        <a:buChar char="•"/>
        <a:tabLst/>
        <a:defRPr kumimoji="0" lang="en-US" sz="1800" b="0" i="0" u="none" strike="noStrike" kern="1200" cap="none" normalizeH="0" baseline="0" dirty="0" smtClean="0">
          <a:ln>
            <a:noFill/>
          </a:ln>
          <a:solidFill>
            <a:schemeClr val="tx2"/>
          </a:solidFill>
          <a:effectLst/>
          <a:latin typeface="+mn-lt"/>
          <a:ea typeface="+mn-ea"/>
          <a:cs typeface="Arial" pitchFamily="34" charset="0"/>
        </a:defRPr>
      </a:lvl2pPr>
      <a:lvl3pPr marL="341313" indent="-17145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Arial" pitchFamily="34" charset="0"/>
        <a:buChar char="–"/>
        <a:defRPr lang="en-US" sz="16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515938" marR="0" indent="-174625" algn="l" defTabSz="914400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Font typeface="Arial" pitchFamily="34" charset="0"/>
        <a:buChar char="•"/>
        <a:tabLst/>
        <a:defRPr kumimoji="0" lang="en-US" sz="1600" b="0" i="0" u="none" strike="noStrike" kern="1200" cap="none" normalizeH="0" baseline="0" dirty="0" smtClean="0">
          <a:ln>
            <a:noFill/>
          </a:ln>
          <a:solidFill>
            <a:schemeClr val="tx2"/>
          </a:solidFill>
          <a:effectLst/>
          <a:latin typeface="Arial" pitchFamily="34" charset="0"/>
          <a:ea typeface="+mn-ea"/>
          <a:cs typeface="Arial" pitchFamily="34" charset="0"/>
        </a:defRPr>
      </a:lvl4pPr>
      <a:lvl5pPr marL="688975" marR="0" indent="-173038" algn="l" defTabSz="914400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Font typeface="Arial" pitchFamily="34" charset="0"/>
        <a:buChar char="–"/>
        <a:tabLst/>
        <a:defRPr kumimoji="0" lang="en-US" sz="1600" b="0" i="0" u="none" strike="noStrike" kern="1200" cap="none" normalizeH="0" baseline="0" dirty="0" smtClean="0">
          <a:ln>
            <a:noFill/>
          </a:ln>
          <a:solidFill>
            <a:schemeClr val="tx2"/>
          </a:solidFill>
          <a:effectLst/>
          <a:latin typeface="Arial" pitchFamily="34" charset="0"/>
          <a:ea typeface="+mn-ea"/>
          <a:cs typeface="Arial" pitchFamily="34" charset="0"/>
        </a:defRPr>
      </a:lvl5pPr>
      <a:lvl6pPr marL="666750" marR="0" indent="-166688" algn="l" defTabSz="914400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Font typeface="Arial" pitchFamily="34" charset="0"/>
        <a:buChar char="–"/>
        <a:tabLst/>
        <a:defRPr kumimoji="0" lang="en-US" sz="1000" b="0" i="0" u="none" strike="noStrike" kern="1200" cap="none" normalizeH="0" baseline="0" dirty="0" smtClean="0">
          <a:ln>
            <a:noFill/>
          </a:ln>
          <a:solidFill>
            <a:schemeClr val="tx2"/>
          </a:solidFill>
          <a:effectLst/>
          <a:latin typeface="Arial" pitchFamily="34" charset="0"/>
          <a:ea typeface="+mn-ea"/>
          <a:cs typeface="Arial" pitchFamily="34" charset="0"/>
        </a:defRPr>
      </a:lvl6pPr>
      <a:lvl7pPr marL="1079500" indent="-18415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252538" indent="-173038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435100" indent="-182563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spcBef>
                <a:spcPct val="0"/>
              </a:spcBef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i="0" baseline="0" dirty="0">
                <a:solidFill>
                  <a:srgbClr val="000000"/>
                </a:solidFill>
                <a:cs typeface="Arial" charset="0"/>
              </a:rPr>
              <a:t>- </a:t>
            </a:r>
            <a:fld id="{1EF53804-5A51-4AC1-8CA2-F5F318EB54D4}" type="slidenum">
              <a:rPr lang="en-US" sz="900" i="0" baseline="0">
                <a:solidFill>
                  <a:srgbClr val="000000"/>
                </a:solidFill>
                <a:cs typeface="Arial" charset="0"/>
              </a:rPr>
              <a:pPr algn="ctr" eaLnBrk="0" hangingPunct="0">
                <a:lnSpc>
                  <a:spcPct val="106000"/>
                </a:lnSpc>
                <a:spcBef>
                  <a:spcPct val="0"/>
                </a:spcBef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i="0" baseline="0" dirty="0">
                <a:solidFill>
                  <a:srgbClr val="000000"/>
                </a:solidFill>
                <a:cs typeface="Arial" charset="0"/>
              </a:rPr>
              <a:t> -</a:t>
            </a:r>
          </a:p>
        </p:txBody>
      </p:sp>
      <p:pic>
        <p:nvPicPr>
          <p:cNvPr id="1029" name="Picture 6" descr="DEL_COL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9738" name="SHP_DOCTRACKER"/>
          <p:cNvSpPr txBox="1">
            <a:spLocks noChangeArrowheads="1"/>
          </p:cNvSpPr>
          <p:nvPr/>
        </p:nvSpPr>
        <p:spPr bwMode="gray">
          <a:xfrm rot="-54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106000"/>
              </a:lnSpc>
              <a:spcBef>
                <a:spcPct val="0"/>
              </a:spcBef>
              <a:defRPr/>
            </a:pPr>
            <a:r>
              <a:rPr lang="en-US" sz="400" i="0" baseline="0" smtClean="0">
                <a:solidFill>
                  <a:srgbClr val="AFAFAF"/>
                </a:solidFill>
                <a:cs typeface="Arial" charset="0"/>
              </a:rPr>
              <a:t>Salesforce.com Org Consolidation.pptx</a:t>
            </a:r>
            <a:endParaRPr lang="en-US" sz="400" i="0" baseline="0" dirty="0">
              <a:solidFill>
                <a:srgbClr val="AFAFAF"/>
              </a:solidFill>
              <a:cs typeface="Arial" charset="0"/>
            </a:endParaRP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i="0" baseline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6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  <p:sldLayoutId id="2147484043" r:id="rId19"/>
    <p:sldLayoutId id="2147484044" r:id="rId20"/>
    <p:sldLayoutId id="2147484045" r:id="rId21"/>
    <p:sldLayoutId id="2147484046" r:id="rId22"/>
    <p:sldLayoutId id="2147484047" r:id="rId23"/>
    <p:sldLayoutId id="2147484048" r:id="rId24"/>
    <p:sldLayoutId id="2147484049" r:id="rId25"/>
    <p:sldLayoutId id="2147484050" r:id="rId26"/>
    <p:sldLayoutId id="2147484051" r:id="rId27"/>
    <p:sldLayoutId id="2147484052" r:id="rId28"/>
    <p:sldLayoutId id="2147484053" r:id="rId29"/>
    <p:sldLayoutId id="2147484054" r:id="rId30"/>
    <p:sldLayoutId id="2147484055" r:id="rId31"/>
    <p:sldLayoutId id="2147484056" r:id="rId32"/>
    <p:sldLayoutId id="2147484057" r:id="rId33"/>
    <p:sldLayoutId id="2147484058" r:id="rId34"/>
    <p:sldLayoutId id="2147484059" r:id="rId35"/>
    <p:sldLayoutId id="2147484060" r:id="rId36"/>
    <p:sldLayoutId id="2147484061" r:id="rId37"/>
    <p:sldLayoutId id="2147484063" r:id="rId38"/>
  </p:sldLayoutIdLst>
  <p:transition/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STSHP_01"/>
          <p:cNvSpPr>
            <a:spLocks noGrp="1" noChangeArrowheads="1"/>
          </p:cNvSpPr>
          <p:nvPr>
            <p:ph type="title"/>
          </p:nvPr>
        </p:nvSpPr>
        <p:spPr bwMode="invGray">
          <a:xfrm>
            <a:off x="400050" y="407988"/>
            <a:ext cx="8337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MSTSHP_02"/>
          <p:cNvSpPr>
            <a:spLocks noGrp="1" noChangeArrowheads="1"/>
          </p:cNvSpPr>
          <p:nvPr>
            <p:ph type="body" idx="1"/>
          </p:nvPr>
        </p:nvSpPr>
        <p:spPr bwMode="invGray">
          <a:xfrm>
            <a:off x="400050" y="1154113"/>
            <a:ext cx="8337550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invGray">
          <a:xfrm>
            <a:off x="4386263" y="6619875"/>
            <a:ext cx="373062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spcBef>
                <a:spcPct val="0"/>
              </a:spcBef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i="0" baseline="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8A6F8725-46BC-4E9B-BA01-16DD5B7B8FB0}" type="slidenum">
              <a:rPr lang="en-US" sz="1200" i="0" baseline="0">
                <a:solidFill>
                  <a:srgbClr val="000000"/>
                </a:solidFill>
                <a:cs typeface="Arial" pitchFamily="34" charset="0"/>
              </a:rPr>
              <a:pPr algn="ctr" eaLnBrk="0" hangingPunct="0">
                <a:lnSpc>
                  <a:spcPct val="106000"/>
                </a:lnSpc>
                <a:spcBef>
                  <a:spcPct val="0"/>
                </a:spcBef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i="0" baseline="0" dirty="0">
                <a:solidFill>
                  <a:srgbClr val="000000"/>
                </a:solidFill>
                <a:cs typeface="Arial" pitchFamily="34" charset="0"/>
              </a:rPr>
              <a:t> -</a:t>
            </a:r>
          </a:p>
        </p:txBody>
      </p:sp>
      <p:sp>
        <p:nvSpPr>
          <p:cNvPr id="3699738" name="SHP_DOCTRACKER"/>
          <p:cNvSpPr txBox="1">
            <a:spLocks noChangeArrowheads="1"/>
          </p:cNvSpPr>
          <p:nvPr/>
        </p:nvSpPr>
        <p:spPr bwMode="gray">
          <a:xfrm rot="-54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106000"/>
              </a:lnSpc>
              <a:spcBef>
                <a:spcPct val="0"/>
              </a:spcBef>
              <a:defRPr/>
            </a:pPr>
            <a:r>
              <a:rPr lang="en-US" sz="400" i="0" baseline="0" smtClean="0">
                <a:solidFill>
                  <a:srgbClr val="AFAFAF"/>
                </a:solidFill>
                <a:cs typeface="Arial" pitchFamily="34" charset="0"/>
              </a:rPr>
              <a:t>Salesforce.com Org Consolidation.pptx</a:t>
            </a:r>
            <a:endParaRPr lang="en-US" sz="400" i="0" baseline="0" dirty="0">
              <a:solidFill>
                <a:srgbClr val="AFAFAF"/>
              </a:solidFill>
              <a:cs typeface="Arial" pitchFamily="34" charset="0"/>
            </a:endParaRPr>
          </a:p>
        </p:txBody>
      </p:sp>
      <p:sp>
        <p:nvSpPr>
          <p:cNvPr id="3699759" name="Line 47"/>
          <p:cNvSpPr>
            <a:spLocks noChangeShapeType="1"/>
          </p:cNvSpPr>
          <p:nvPr/>
        </p:nvSpPr>
        <p:spPr bwMode="invGray">
          <a:xfrm>
            <a:off x="401638" y="803275"/>
            <a:ext cx="833596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6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i="0" baseline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0488" name="Picture 50" descr="DEL_COL"/>
          <p:cNvPicPr>
            <a:picLocks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gray">
          <a:xfrm>
            <a:off x="395288" y="6616700"/>
            <a:ext cx="86836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207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  <p:sldLayoutId id="2147484085" r:id="rId18"/>
    <p:sldLayoutId id="2147484086" r:id="rId19"/>
    <p:sldLayoutId id="2147484087" r:id="rId20"/>
    <p:sldLayoutId id="2147484088" r:id="rId21"/>
    <p:sldLayoutId id="2147484089" r:id="rId22"/>
    <p:sldLayoutId id="2147484090" r:id="rId23"/>
    <p:sldLayoutId id="2147484091" r:id="rId24"/>
    <p:sldLayoutId id="2147484092" r:id="rId25"/>
    <p:sldLayoutId id="2147484093" r:id="rId26"/>
    <p:sldLayoutId id="2147484094" r:id="rId27"/>
    <p:sldLayoutId id="2147484095" r:id="rId28"/>
    <p:sldLayoutId id="2147484096" r:id="rId29"/>
    <p:sldLayoutId id="2147484098" r:id="rId30"/>
    <p:sldLayoutId id="2147484100" r:id="rId3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5425" algn="l" rtl="0" eaLnBrk="1" fontAlgn="base" hangingPunct="1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2pPr>
      <a:lvl3pPr marL="457200" indent="-228600" algn="l" rtl="0" eaLnBrk="1" fontAlgn="base" hangingPunct="1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3pPr>
      <a:lvl4pPr marL="681038" indent="-222250" algn="l" rtl="0" eaLnBrk="1" fontAlgn="base" hangingPunct="1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4pPr>
      <a:lvl5pPr marL="17224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40.png"/><Relationship Id="rId3" Type="http://schemas.openxmlformats.org/officeDocument/2006/relationships/image" Target="../media/image30.emf"/><Relationship Id="rId7" Type="http://schemas.openxmlformats.org/officeDocument/2006/relationships/image" Target="../media/image34.jpe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emf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.ppt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P_159"/>
          <p:cNvSpPr>
            <a:spLocks noGrp="1" noChangeArrowheads="1"/>
          </p:cNvSpPr>
          <p:nvPr>
            <p:ph type="ctrTitle"/>
          </p:nvPr>
        </p:nvSpPr>
        <p:spPr bwMode="auto">
          <a:xfrm>
            <a:off x="892175" y="2783257"/>
            <a:ext cx="6581775" cy="549275"/>
          </a:xfrm>
          <a:ln/>
        </p:spPr>
        <p:txBody>
          <a:bodyPr/>
          <a:lstStyle/>
          <a:p>
            <a:r>
              <a:rPr lang="en-US" dirty="0" smtClean="0"/>
              <a:t>Salesforce.com Org Consolidation</a:t>
            </a:r>
            <a:endParaRPr lang="en-US" sz="1600" dirty="0" smtClean="0"/>
          </a:p>
        </p:txBody>
      </p:sp>
      <p:sp>
        <p:nvSpPr>
          <p:cNvPr id="26630" name="SHP_161"/>
          <p:cNvSpPr txBox="1">
            <a:spLocks noChangeArrowheads="1"/>
          </p:cNvSpPr>
          <p:nvPr/>
        </p:nvSpPr>
        <p:spPr bwMode="auto">
          <a:xfrm>
            <a:off x="900113" y="5060176"/>
            <a:ext cx="147476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marL="231775" indent="-231775">
              <a:lnSpc>
                <a:spcPct val="108000"/>
              </a:lnSpc>
              <a:spcBef>
                <a:spcPct val="25000"/>
              </a:spcBef>
              <a:buSzPct val="80000"/>
              <a:buFont typeface="Wingdings" pitchFamily="2" charset="2"/>
              <a:buNone/>
            </a:pPr>
            <a:r>
              <a:rPr lang="en-US" sz="1800" i="0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March </a:t>
            </a:r>
            <a:r>
              <a:rPr lang="en-US" sz="1800" i="0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6, 2012</a:t>
            </a:r>
            <a:endParaRPr lang="en-US" sz="1800" i="0" baseline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SHP_162"/>
          <p:cNvSpPr txBox="1">
            <a:spLocks noChangeArrowheads="1"/>
          </p:cNvSpPr>
          <p:nvPr/>
        </p:nvSpPr>
        <p:spPr bwMode="auto">
          <a:xfrm>
            <a:off x="895350" y="4717276"/>
            <a:ext cx="241091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marL="231775" indent="-231775">
              <a:lnSpc>
                <a:spcPct val="108000"/>
              </a:lnSpc>
              <a:spcBef>
                <a:spcPct val="10000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en-US" sz="1800" i="0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Deloitte </a:t>
            </a:r>
            <a:r>
              <a:rPr lang="en-US" sz="1800" i="0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Consulting LLP</a:t>
            </a:r>
          </a:p>
        </p:txBody>
      </p:sp>
    </p:spTree>
    <p:extLst>
      <p:ext uri="{BB962C8B-B14F-4D97-AF65-F5344CB8AC3E}">
        <p14:creationId xmlns:p14="http://schemas.microsoft.com/office/powerpoint/2010/main" val="385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15" y="1362992"/>
            <a:ext cx="8502650" cy="215444"/>
          </a:xfrm>
        </p:spPr>
        <p:txBody>
          <a:bodyPr wrap="square" lIns="0" tIns="0" rIns="0" bIns="0" anchor="t" anchorCtr="0">
            <a:spAutoFit/>
          </a:bodyPr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400" kern="1200" dirty="0">
                <a:solidFill>
                  <a:srgbClr val="002776"/>
                </a:solidFill>
                <a:latin typeface="+mj-lt"/>
                <a:ea typeface="+mj-ea"/>
                <a:cs typeface="+mj-cs"/>
              </a:rPr>
              <a:t>The following principles will serve as a guide through development of the roadmap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410523" y="845351"/>
            <a:ext cx="8345488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 – Roadmap Development</a:t>
            </a:r>
          </a:p>
        </p:txBody>
      </p:sp>
      <p:sp>
        <p:nvSpPr>
          <p:cNvPr id="7" name="Down Arrow 6"/>
          <p:cNvSpPr/>
          <p:nvPr/>
        </p:nvSpPr>
        <p:spPr>
          <a:xfrm rot="16361566">
            <a:off x="2910511" y="3182023"/>
            <a:ext cx="609858" cy="241295"/>
          </a:xfrm>
          <a:prstGeom prst="downArrow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 z="190500"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65493" y="2359443"/>
            <a:ext cx="5674013" cy="18045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 bwMode="auto">
          <a:xfrm>
            <a:off x="332573" y="2182246"/>
            <a:ext cx="2668368" cy="3921553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Ensure Leadership involvement throughout the process</a:t>
            </a:r>
          </a:p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Build tangible, actionable projects to help move the organization forward</a:t>
            </a:r>
          </a:p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Build the foundation off of the Baseline recommendations</a:t>
            </a:r>
          </a:p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Align with other </a:t>
            </a:r>
            <a:r>
              <a:rPr lang="en-US" sz="2000" i="0" kern="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Firm</a:t>
            </a:r>
            <a:r>
              <a:rPr lang="en-US" sz="2000" i="0" kern="0" baseline="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sz="2000" i="0" kern="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initiatives </a:t>
            </a:r>
            <a:r>
              <a:rPr lang="en-US" sz="200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and their dependencies</a:t>
            </a:r>
          </a:p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Mitigate disruption to business operations</a:t>
            </a:r>
          </a:p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Deliver highest priority capabilities as soon as possible to build momentum</a:t>
            </a:r>
          </a:p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Balance overall cost, availability of resources, and risk with delivery of key functionality</a:t>
            </a:r>
          </a:p>
          <a:p>
            <a:pPr marL="285750" indent="-285750" defTabSz="311150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ü"/>
            </a:pPr>
            <a:endParaRPr lang="en-US" sz="1800" b="1" i="0" dirty="0">
              <a:solidFill>
                <a:srgbClr val="000000"/>
              </a:solidFill>
            </a:endParaRPr>
          </a:p>
          <a:p>
            <a:pPr marL="285750" indent="-285750" defTabSz="311150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ü"/>
            </a:pPr>
            <a:endParaRPr lang="en-US" sz="1800" b="1" i="0" dirty="0">
              <a:solidFill>
                <a:srgbClr val="000000"/>
              </a:solidFill>
            </a:endParaRPr>
          </a:p>
          <a:p>
            <a:pPr marL="285750" indent="-285750" defTabSz="311150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ü"/>
            </a:pPr>
            <a:endParaRPr lang="en-US" sz="1800" b="1" i="0" dirty="0">
              <a:solidFill>
                <a:srgbClr val="000000"/>
              </a:solidFill>
            </a:endParaRPr>
          </a:p>
          <a:p>
            <a:pPr marL="285750" indent="-285750" defTabSz="311150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ü"/>
            </a:pPr>
            <a:endParaRPr lang="en-US" sz="1800" b="1" i="0" dirty="0">
              <a:solidFill>
                <a:srgbClr val="000000"/>
              </a:solidFill>
            </a:endParaRPr>
          </a:p>
          <a:p>
            <a:pPr marL="285750" indent="-285750" defTabSz="311150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ü"/>
            </a:pP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353485" y="4520655"/>
            <a:ext cx="5655679" cy="750627"/>
          </a:xfrm>
          <a:prstGeom prst="rect">
            <a:avLst/>
          </a:prstGeom>
          <a:solidFill>
            <a:srgbClr val="E5E5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baseline="0" dirty="0" smtClean="0"/>
              <a:t>The roadmap serves as a guide on how to plan and successfully approach org consolidation into a single Salesforce.com instance to fully realize the benefits and synergies across  </a:t>
            </a:r>
            <a:r>
              <a:rPr lang="en-US" i="0" baseline="0" dirty="0" smtClean="0"/>
              <a:t>the company</a:t>
            </a:r>
            <a:endParaRPr kumimoji="0" lang="en-US" sz="14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571" y="1739048"/>
            <a:ext cx="2668369" cy="44319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200" b="1" i="0" baseline="0" dirty="0" smtClean="0">
                <a:solidFill>
                  <a:srgbClr val="FFFFFF"/>
                </a:solidFill>
                <a:cs typeface="Arial" pitchFamily="34" charset="0"/>
              </a:rPr>
              <a:t>Org Consolidation Guiding Principles</a:t>
            </a:r>
            <a:endParaRPr lang="en-US" sz="1200" i="0" baseline="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"/>
          <p:cNvSpPr txBox="1">
            <a:spLocks/>
          </p:cNvSpPr>
          <p:nvPr/>
        </p:nvSpPr>
        <p:spPr bwMode="auto">
          <a:xfrm>
            <a:off x="411046" y="1275408"/>
            <a:ext cx="8495501" cy="81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0" i="0" dirty="0" smtClean="0">
                <a:solidFill>
                  <a:srgbClr val="002776"/>
                </a:solidFill>
                <a:latin typeface="Arial"/>
              </a:rPr>
              <a:t>IndustryPrint™ </a:t>
            </a:r>
            <a:r>
              <a:rPr lang="en-US" sz="1600" b="0" i="0" dirty="0">
                <a:solidFill>
                  <a:srgbClr val="002776"/>
                </a:solidFill>
                <a:latin typeface="Arial"/>
              </a:rPr>
              <a:t>combines </a:t>
            </a:r>
            <a:r>
              <a:rPr lang="en-US" sz="1600" b="0" i="0" dirty="0" smtClean="0">
                <a:solidFill>
                  <a:srgbClr val="002776"/>
                </a:solidFill>
                <a:latin typeface="Arial"/>
              </a:rPr>
              <a:t>Deloitte’s </a:t>
            </a:r>
            <a:r>
              <a:rPr lang="en-US" sz="1600" b="0" i="0" dirty="0">
                <a:solidFill>
                  <a:srgbClr val="002776"/>
                </a:solidFill>
                <a:latin typeface="Arial"/>
              </a:rPr>
              <a:t>time-tested approach and experience in </a:t>
            </a:r>
            <a:r>
              <a:rPr lang="en-US" sz="1600" b="0" i="0" dirty="0" smtClean="0">
                <a:solidFill>
                  <a:srgbClr val="002776"/>
                </a:solidFill>
                <a:latin typeface="Arial"/>
              </a:rPr>
              <a:t>business </a:t>
            </a:r>
            <a:r>
              <a:rPr lang="en-US" sz="1600" b="0" i="0" dirty="0">
                <a:solidFill>
                  <a:srgbClr val="002776"/>
                </a:solidFill>
                <a:latin typeface="Arial"/>
              </a:rPr>
              <a:t>process modeling with ARIS, the market-leading modeling platform. </a:t>
            </a:r>
            <a:r>
              <a:rPr lang="en-US" sz="1600" b="0" i="0" dirty="0">
                <a:solidFill>
                  <a:srgbClr val="002776"/>
                </a:solidFill>
              </a:rPr>
              <a:t>Deloitte simplified the use of ARIS on projects by providing our own preconfigured solution for </a:t>
            </a:r>
            <a:r>
              <a:rPr lang="en-US" sz="1600" b="0" i="0" dirty="0" smtClean="0">
                <a:solidFill>
                  <a:srgbClr val="002776"/>
                </a:solidFill>
              </a:rPr>
              <a:t>business </a:t>
            </a:r>
            <a:r>
              <a:rPr lang="en-US" sz="1600" b="0" i="0" dirty="0">
                <a:solidFill>
                  <a:srgbClr val="002776"/>
                </a:solidFill>
              </a:rPr>
              <a:t>process modeling. We did the heavy lifting to provide valuable benefits to your </a:t>
            </a:r>
            <a:r>
              <a:rPr lang="en-US" sz="1600" b="0" i="0" dirty="0" smtClean="0">
                <a:solidFill>
                  <a:srgbClr val="002776"/>
                </a:solidFill>
              </a:rPr>
              <a:t>business </a:t>
            </a:r>
            <a:r>
              <a:rPr lang="en-US" sz="1600" b="0" i="0" dirty="0">
                <a:solidFill>
                  <a:srgbClr val="002776"/>
                </a:solidFill>
              </a:rPr>
              <a:t>and </a:t>
            </a:r>
            <a:r>
              <a:rPr lang="en-US" sz="1600" b="0" i="0" dirty="0" smtClean="0">
                <a:solidFill>
                  <a:srgbClr val="002776"/>
                </a:solidFill>
              </a:rPr>
              <a:t>projects</a:t>
            </a:r>
            <a:endParaRPr lang="en-US" sz="1600" b="0" i="0" dirty="0">
              <a:solidFill>
                <a:srgbClr val="002776"/>
              </a:solidFill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425266" y="4426486"/>
            <a:ext cx="4064282" cy="403329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 lIns="205100" tIns="123060" rIns="82040" bIns="41020" anchor="t" anchorCtr="0"/>
          <a:lstStyle/>
          <a:p>
            <a:pPr defTabSz="913671"/>
            <a:r>
              <a:rPr lang="en-US" sz="1800" i="0" dirty="0">
                <a:solidFill>
                  <a:srgbClr val="FFFFFF"/>
                </a:solidFill>
              </a:rPr>
              <a:t>Process modeling platform – ARIS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4839152" y="2172548"/>
            <a:ext cx="4064282" cy="4272501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35994" tIns="35994" rIns="35994" bIns="35994"/>
          <a:lstStyle/>
          <a:p>
            <a:pPr defTabSz="913671">
              <a:spcAft>
                <a:spcPts val="426"/>
              </a:spcAft>
            </a:pPr>
            <a:endParaRPr lang="en-US" sz="1400" dirty="0">
              <a:solidFill>
                <a:srgbClr val="00277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7788" y="4964226"/>
            <a:ext cx="3896726" cy="1317025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pPr marL="285750" indent="-285750" algn="l" defTabSz="913671">
              <a:spcAft>
                <a:spcPts val="269"/>
              </a:spcAft>
              <a:buFont typeface="Wingdings" pitchFamily="2" charset="2"/>
              <a:buChar char="§"/>
            </a:pPr>
            <a:r>
              <a:rPr lang="en-US" sz="1600" b="0" i="0" dirty="0">
                <a:solidFill>
                  <a:srgbClr val="002776"/>
                </a:solidFill>
              </a:rPr>
              <a:t>Manages the graphical representation of process modeling content</a:t>
            </a:r>
          </a:p>
          <a:p>
            <a:pPr marL="285750" indent="-285750" algn="l" defTabSz="913671">
              <a:spcAft>
                <a:spcPts val="269"/>
              </a:spcAft>
              <a:buFont typeface="Wingdings" pitchFamily="2" charset="2"/>
              <a:buChar char="§"/>
            </a:pPr>
            <a:r>
              <a:rPr lang="en-US" sz="1600" b="0" i="0" dirty="0">
                <a:solidFill>
                  <a:srgbClr val="002776"/>
                </a:solidFill>
              </a:rPr>
              <a:t>Captures the level of detail necessary for process modeling design, including requirements, fit/gap, </a:t>
            </a:r>
            <a:r>
              <a:rPr lang="en-US" sz="1600" b="0" i="0" dirty="0" smtClean="0">
                <a:solidFill>
                  <a:srgbClr val="002776"/>
                </a:solidFill>
              </a:rPr>
              <a:t>business </a:t>
            </a:r>
            <a:r>
              <a:rPr lang="en-US" sz="1600" b="0" i="0" dirty="0">
                <a:solidFill>
                  <a:srgbClr val="002776"/>
                </a:solidFill>
              </a:rPr>
              <a:t>roles, custom development objects, and screens</a:t>
            </a:r>
          </a:p>
          <a:p>
            <a:pPr marL="285750" indent="-285750" algn="l" defTabSz="913671">
              <a:spcAft>
                <a:spcPts val="269"/>
              </a:spcAft>
              <a:buFont typeface="Wingdings" pitchFamily="2" charset="2"/>
              <a:buChar char="§"/>
            </a:pPr>
            <a:r>
              <a:rPr lang="en-US" sz="1600" b="0" i="0" dirty="0">
                <a:solidFill>
                  <a:srgbClr val="002776"/>
                </a:solidFill>
              </a:rPr>
              <a:t>Incorporates Deloitte’s project method</a:t>
            </a:r>
            <a:endParaRPr lang="en-US" sz="1600" b="0" i="0" strike="sngStrike" dirty="0">
              <a:solidFill>
                <a:srgbClr val="002776"/>
              </a:solidFill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29485" y="1786194"/>
            <a:ext cx="4060988" cy="403329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 lIns="205100" tIns="123060" rIns="82040" bIns="41020" anchor="t" anchorCtr="0"/>
          <a:lstStyle/>
          <a:p>
            <a:pPr defTabSz="913671"/>
            <a:r>
              <a:rPr lang="en-US" sz="1800" i="0" dirty="0">
                <a:solidFill>
                  <a:srgbClr val="FFFFFF"/>
                </a:solidFill>
              </a:rPr>
              <a:t>Process modeling content – IndustryPrints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9485" y="2194954"/>
            <a:ext cx="4064282" cy="425009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35994" tIns="35994" rIns="35994" bIns="35994"/>
          <a:lstStyle/>
          <a:p>
            <a:pPr defTabSz="913671">
              <a:spcAft>
                <a:spcPts val="426"/>
              </a:spcAft>
            </a:pPr>
            <a:endParaRPr lang="en-US" sz="1400" dirty="0">
              <a:solidFill>
                <a:srgbClr val="002776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7789" y="2294051"/>
            <a:ext cx="3895704" cy="799961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pPr marL="285750" indent="-285750" algn="l" defTabSz="913671">
              <a:spcAft>
                <a:spcPts val="269"/>
              </a:spcAft>
              <a:buFont typeface="Wingdings" pitchFamily="2" charset="2"/>
              <a:buChar char="§"/>
            </a:pPr>
            <a:r>
              <a:rPr lang="en-US" sz="1600" b="0" i="0" dirty="0">
                <a:solidFill>
                  <a:srgbClr val="002776"/>
                </a:solidFill>
              </a:rPr>
              <a:t>Reflects best practices for key processes in 30+ industry segments</a:t>
            </a:r>
          </a:p>
          <a:p>
            <a:pPr marL="285750" indent="-285750" algn="l" defTabSz="913671">
              <a:spcAft>
                <a:spcPts val="269"/>
              </a:spcAft>
              <a:buFont typeface="Wingdings" pitchFamily="2" charset="2"/>
              <a:buChar char="§"/>
            </a:pPr>
            <a:r>
              <a:rPr lang="en-US" sz="1600" b="0" i="0" dirty="0">
                <a:solidFill>
                  <a:srgbClr val="002776"/>
                </a:solidFill>
              </a:rPr>
              <a:t>Represents a modeling approach used on thousands of Deloitte projects since 1996</a:t>
            </a:r>
          </a:p>
        </p:txBody>
      </p:sp>
      <p:pic>
        <p:nvPicPr>
          <p:cNvPr id="35" name="Picture 24" descr="ARIS_Platfor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5689" y="3463385"/>
            <a:ext cx="1015025" cy="74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8"/>
          <p:cNvGrpSpPr/>
          <p:nvPr/>
        </p:nvGrpSpPr>
        <p:grpSpPr>
          <a:xfrm>
            <a:off x="1558374" y="3130797"/>
            <a:ext cx="1785327" cy="1080153"/>
            <a:chOff x="632746" y="3969832"/>
            <a:chExt cx="2488013" cy="1749419"/>
          </a:xfrm>
        </p:grpSpPr>
        <p:pic>
          <p:nvPicPr>
            <p:cNvPr id="45" name="Picture 44" descr="PPTE42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746" y="3969832"/>
              <a:ext cx="1814913" cy="1298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Picture 45" descr="PPTE42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9296" y="4192084"/>
              <a:ext cx="1814913" cy="1298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Picture 46" descr="PPTE42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5846" y="4420682"/>
              <a:ext cx="1814913" cy="1298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411764" y="3582789"/>
            <a:ext cx="1139906" cy="518172"/>
            <a:chOff x="516512" y="4445794"/>
            <a:chExt cx="1254095" cy="587382"/>
          </a:xfrm>
        </p:grpSpPr>
        <p:pic>
          <p:nvPicPr>
            <p:cNvPr id="49" name="Picture 48" descr="Deloitt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422" y="4445794"/>
              <a:ext cx="1084705" cy="20825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516512" y="4736709"/>
              <a:ext cx="1254095" cy="296467"/>
            </a:xfrm>
            <a:prstGeom prst="rect">
              <a:avLst/>
            </a:prstGeom>
            <a:noFill/>
          </p:spPr>
          <p:txBody>
            <a:bodyPr wrap="none" lIns="91366" tIns="45683" rIns="91366" bIns="45683" rtlCol="0">
              <a:spAutoFit/>
            </a:bodyPr>
            <a:lstStyle/>
            <a:p>
              <a:r>
                <a:rPr lang="en-US" dirty="0">
                  <a:solidFill>
                    <a:srgbClr val="002776"/>
                  </a:solidFill>
                </a:rPr>
                <a:t>IndustryPrints</a:t>
              </a:r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65622" y="844521"/>
            <a:ext cx="8330184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776"/>
                </a:solidFill>
                <a:latin typeface="+mn-lt"/>
                <a:cs typeface="Times New Roman" pitchFamily="18" charset="0"/>
              </a:rPr>
              <a:t>Accelerator: </a:t>
            </a:r>
            <a:r>
              <a:rPr lang="en-US" b="1" dirty="0" err="1" smtClean="0">
                <a:solidFill>
                  <a:srgbClr val="002776"/>
                </a:solidFill>
                <a:latin typeface="+mn-lt"/>
                <a:cs typeface="Times New Roman" pitchFamily="18" charset="0"/>
              </a:rPr>
              <a:t>IndustryPrint</a:t>
            </a:r>
            <a:r>
              <a:rPr lang="en-US" b="1" dirty="0" smtClean="0">
                <a:solidFill>
                  <a:srgbClr val="002776"/>
                </a:solidFill>
                <a:latin typeface="+mn-lt"/>
                <a:cs typeface="Times New Roman" pitchFamily="18" charset="0"/>
              </a:rPr>
              <a:t>™</a:t>
            </a:r>
            <a:endParaRPr lang="en-US" b="1" dirty="0">
              <a:latin typeface="+mn-lt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39152" y="1776666"/>
            <a:ext cx="4060988" cy="403329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 lIns="205100" tIns="123060" rIns="82040" bIns="41020" anchor="t" anchorCtr="0"/>
          <a:lstStyle/>
          <a:p>
            <a:pPr defTabSz="913671"/>
            <a:r>
              <a:rPr lang="en-US" sz="1800" i="0" dirty="0">
                <a:solidFill>
                  <a:srgbClr val="FFFFFF"/>
                </a:solidFill>
              </a:rPr>
              <a:t>Why use </a:t>
            </a:r>
            <a:r>
              <a:rPr lang="en-US" sz="1800" i="0" dirty="0" smtClean="0">
                <a:solidFill>
                  <a:srgbClr val="FFFFFF"/>
                </a:solidFill>
              </a:rPr>
              <a:t>IndustryPrint™?</a:t>
            </a:r>
            <a:endParaRPr lang="en-US" sz="1800" i="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2164" y="2212163"/>
            <a:ext cx="4027975" cy="2252666"/>
          </a:xfrm>
          <a:prstGeom prst="rect">
            <a:avLst/>
          </a:prstGeom>
          <a:solidFill>
            <a:schemeClr val="bg1"/>
          </a:solidFill>
        </p:spPr>
        <p:txBody>
          <a:bodyPr wrap="square" lIns="82040" tIns="41020" rIns="82040" bIns="41020">
            <a:spAutoFit/>
          </a:bodyPr>
          <a:lstStyle/>
          <a:p>
            <a:pPr marL="334974" lvl="1" indent="-285750" algn="l">
              <a:spcBef>
                <a:spcPts val="269"/>
              </a:spcBef>
              <a:buFont typeface="Wingdings" pitchFamily="2" charset="2"/>
              <a:buChar char="§"/>
              <a:defRPr/>
            </a:pPr>
            <a:r>
              <a:rPr lang="en-US" sz="1600" b="0" i="0" dirty="0">
                <a:solidFill>
                  <a:srgbClr val="002776"/>
                </a:solidFill>
                <a:latin typeface="Arial"/>
              </a:rPr>
              <a:t>Reuse leading practices for </a:t>
            </a:r>
            <a:r>
              <a:rPr lang="en-US" sz="1600" b="0" i="0" dirty="0" smtClean="0">
                <a:solidFill>
                  <a:srgbClr val="002776"/>
                </a:solidFill>
                <a:latin typeface="Arial"/>
              </a:rPr>
              <a:t>business </a:t>
            </a:r>
            <a:r>
              <a:rPr lang="en-US" sz="1600" b="0" i="0" dirty="0">
                <a:solidFill>
                  <a:srgbClr val="002776"/>
                </a:solidFill>
                <a:latin typeface="Arial"/>
              </a:rPr>
              <a:t>processes</a:t>
            </a:r>
          </a:p>
          <a:p>
            <a:pPr marL="334974" lvl="1" indent="-285750" algn="l">
              <a:spcBef>
                <a:spcPts val="269"/>
              </a:spcBef>
              <a:buFont typeface="Wingdings" pitchFamily="2" charset="2"/>
              <a:buChar char="§"/>
              <a:defRPr/>
            </a:pPr>
            <a:r>
              <a:rPr lang="en-US" sz="1600" b="0" i="0" dirty="0">
                <a:solidFill>
                  <a:srgbClr val="002776"/>
                </a:solidFill>
                <a:latin typeface="Arial"/>
              </a:rPr>
              <a:t>Initiate the illustration and documentation of improved </a:t>
            </a:r>
            <a:r>
              <a:rPr lang="en-US" sz="1600" b="0" i="0" dirty="0" smtClean="0">
                <a:solidFill>
                  <a:srgbClr val="002776"/>
                </a:solidFill>
                <a:latin typeface="Arial"/>
              </a:rPr>
              <a:t>business </a:t>
            </a:r>
            <a:r>
              <a:rPr lang="en-US" sz="1600" b="0" i="0" dirty="0">
                <a:solidFill>
                  <a:srgbClr val="002776"/>
                </a:solidFill>
                <a:latin typeface="Arial"/>
              </a:rPr>
              <a:t>processes</a:t>
            </a:r>
          </a:p>
          <a:p>
            <a:pPr marL="334974" lvl="1" indent="-285750" algn="l">
              <a:spcBef>
                <a:spcPts val="269"/>
              </a:spcBef>
              <a:buFont typeface="Wingdings" pitchFamily="2" charset="2"/>
              <a:buChar char="§"/>
              <a:defRPr/>
            </a:pPr>
            <a:r>
              <a:rPr lang="en-US" sz="1600" b="0" i="0" dirty="0">
                <a:solidFill>
                  <a:srgbClr val="002776"/>
                </a:solidFill>
                <a:latin typeface="Arial"/>
              </a:rPr>
              <a:t>Define and depict process scope</a:t>
            </a:r>
          </a:p>
          <a:p>
            <a:pPr marL="334974" lvl="1" indent="-285750" algn="l">
              <a:spcBef>
                <a:spcPts val="269"/>
              </a:spcBef>
              <a:buFont typeface="Wingdings" pitchFamily="2" charset="2"/>
              <a:buChar char="§"/>
              <a:defRPr/>
            </a:pPr>
            <a:r>
              <a:rPr lang="en-US" sz="1600" b="0" i="0" dirty="0">
                <a:solidFill>
                  <a:srgbClr val="002776"/>
                </a:solidFill>
                <a:latin typeface="Arial"/>
              </a:rPr>
              <a:t>Kick-start high-level design sessions</a:t>
            </a:r>
          </a:p>
          <a:p>
            <a:pPr marL="334974" lvl="1" indent="-285750" algn="l">
              <a:spcBef>
                <a:spcPts val="269"/>
              </a:spcBef>
              <a:buFont typeface="Wingdings" pitchFamily="2" charset="2"/>
              <a:buChar char="§"/>
              <a:defRPr/>
            </a:pPr>
            <a:r>
              <a:rPr lang="en-US" sz="1600" b="0" i="0" dirty="0" smtClean="0">
                <a:solidFill>
                  <a:srgbClr val="002776"/>
                </a:solidFill>
                <a:latin typeface="Arial"/>
              </a:rPr>
              <a:t>Provide </a:t>
            </a:r>
            <a:r>
              <a:rPr lang="en-US" sz="1600" b="0" i="0" dirty="0">
                <a:solidFill>
                  <a:srgbClr val="002776"/>
                </a:solidFill>
                <a:latin typeface="Arial"/>
              </a:rPr>
              <a:t>hierarchy and common structure to relate deliverables, including requirements for roles and responsibilities, change, risk, control, training, and testing</a:t>
            </a:r>
          </a:p>
          <a:p>
            <a:pPr marL="334974" lvl="1" indent="-285750" algn="l">
              <a:spcBef>
                <a:spcPts val="269"/>
              </a:spcBef>
              <a:buFont typeface="Wingdings" pitchFamily="2" charset="2"/>
              <a:buChar char="§"/>
              <a:defRPr/>
            </a:pPr>
            <a:r>
              <a:rPr lang="en-US" sz="1600" b="0" i="0" dirty="0">
                <a:solidFill>
                  <a:srgbClr val="002776"/>
                </a:solidFill>
                <a:latin typeface="Arial"/>
              </a:rPr>
              <a:t>Facilitate the analysis of performance and improvements (“what-if” questions) </a:t>
            </a:r>
          </a:p>
          <a:p>
            <a:pPr marL="334974" lvl="1" indent="-285750" algn="l">
              <a:spcBef>
                <a:spcPts val="269"/>
              </a:spcBef>
              <a:buFont typeface="Wingdings" pitchFamily="2" charset="2"/>
              <a:buChar char="§"/>
              <a:defRPr/>
            </a:pPr>
            <a:r>
              <a:rPr lang="en-US" sz="1600" b="0" i="0" dirty="0">
                <a:solidFill>
                  <a:srgbClr val="002776"/>
                </a:solidFill>
                <a:latin typeface="Arial"/>
              </a:rPr>
              <a:t>Help design to-be processes for achieving greater organizational </a:t>
            </a:r>
            <a:r>
              <a:rPr lang="en-US" sz="1600" b="0" i="0" dirty="0" smtClean="0">
                <a:solidFill>
                  <a:srgbClr val="002776"/>
                </a:solidFill>
                <a:latin typeface="Arial"/>
              </a:rPr>
              <a:t>efficiency</a:t>
            </a:r>
            <a:endParaRPr lang="en-US" sz="1600" b="0" i="0" dirty="0">
              <a:solidFill>
                <a:srgbClr val="002776"/>
              </a:solidFill>
              <a:latin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18" y="4955704"/>
            <a:ext cx="3028699" cy="138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4854010" y="4432878"/>
            <a:ext cx="4064282" cy="403329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 lIns="205100" tIns="123060" rIns="82040" bIns="41020" anchor="t" anchorCtr="0"/>
          <a:lstStyle/>
          <a:p>
            <a:pPr defTabSz="913671"/>
            <a:r>
              <a:rPr lang="en-US" sz="1800" i="0" dirty="0" smtClean="0">
                <a:solidFill>
                  <a:srgbClr val="FFFFFF"/>
                </a:solidFill>
              </a:rPr>
              <a:t>Software IndustryPrint™ </a:t>
            </a:r>
            <a:endParaRPr lang="en-US" sz="1800" i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344850" y="1281699"/>
            <a:ext cx="8330184" cy="4308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Deloitte has developed a </a:t>
            </a:r>
            <a:r>
              <a:rPr lang="en-US" dirty="0" smtClean="0">
                <a:solidFill>
                  <a:schemeClr val="tx1"/>
                </a:solidFill>
              </a:rPr>
              <a:t>robust </a:t>
            </a:r>
            <a:r>
              <a:rPr lang="en-US" dirty="0">
                <a:solidFill>
                  <a:schemeClr val="tx1"/>
                </a:solidFill>
              </a:rPr>
              <a:t>and broad range of tools and accelerators that are integrated with our methodology and tailored for </a:t>
            </a:r>
            <a:r>
              <a:rPr lang="en-US" dirty="0" smtClean="0">
                <a:solidFill>
                  <a:schemeClr val="tx1"/>
                </a:solidFill>
              </a:rPr>
              <a:t>Salesforce.com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645" y="846088"/>
            <a:ext cx="8330184" cy="333425"/>
          </a:xfrm>
        </p:spPr>
        <p:txBody>
          <a:bodyPr/>
          <a:lstStyle/>
          <a:p>
            <a:r>
              <a:rPr lang="en-US" b="1" dirty="0" smtClean="0"/>
              <a:t>Org consolidation Tools </a:t>
            </a:r>
            <a:r>
              <a:rPr lang="en-US" b="1" dirty="0"/>
              <a:t>and </a:t>
            </a:r>
            <a:r>
              <a:rPr lang="en-US" b="1" dirty="0" smtClean="0"/>
              <a:t>Accelerators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384757" y="4469799"/>
            <a:ext cx="2103120" cy="825867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US" sz="1600" i="0" dirty="0">
                <a:solidFill>
                  <a:srgbClr val="002776"/>
                </a:solidFill>
              </a:rPr>
              <a:t>Toolkit to support  a comprehensive org evaluation across multiple SFDC instances, and assist in presenting findings to </a:t>
            </a:r>
            <a:r>
              <a:rPr lang="en-US" sz="1600" i="0" dirty="0" smtClean="0">
                <a:solidFill>
                  <a:srgbClr val="002776"/>
                </a:solidFill>
              </a:rPr>
              <a:t>the stakeholders</a:t>
            </a:r>
            <a:endParaRPr lang="en-US" sz="1600" i="0" dirty="0">
              <a:solidFill>
                <a:srgbClr val="00277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84757" y="2121774"/>
            <a:ext cx="2103120" cy="669927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l"/>
            <a:r>
              <a:rPr lang="en-US" sz="1600" b="0" i="0" dirty="0" smtClean="0">
                <a:solidFill>
                  <a:srgbClr val="002776"/>
                </a:solidFill>
              </a:rPr>
              <a:t>Allows to extract configurations, and compares across different  SFDC  organization to accelerate configuration related activities</a:t>
            </a:r>
            <a:endParaRPr lang="en-US" sz="1600" b="0" i="0" dirty="0" smtClean="0">
              <a:solidFill>
                <a:srgbClr val="002776"/>
              </a:solidFill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61897" y="1721915"/>
            <a:ext cx="2148840" cy="487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2880" rtlCol="0"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sz="1200" i="0" dirty="0">
              <a:solidFill>
                <a:srgbClr val="00206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61897" y="1735096"/>
            <a:ext cx="2148840" cy="3723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>
                <a:solidFill>
                  <a:srgbClr val="FFFFFF"/>
                </a:solidFill>
              </a:rPr>
              <a:t>Schema Extractor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61897" y="4072182"/>
            <a:ext cx="2148840" cy="3723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>
                <a:solidFill>
                  <a:srgbClr val="FFFFFF"/>
                </a:solidFill>
              </a:rPr>
              <a:t>Org </a:t>
            </a:r>
            <a:r>
              <a:rPr lang="en-US" sz="1800" i="0" dirty="0" smtClean="0">
                <a:solidFill>
                  <a:srgbClr val="FFFFFF"/>
                </a:solidFill>
              </a:rPr>
              <a:t> Evaluation Toolkit</a:t>
            </a:r>
            <a:endParaRPr lang="en-US" sz="1800" i="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85" y="2121774"/>
            <a:ext cx="2103120" cy="742254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l">
              <a:lnSpc>
                <a:spcPct val="106000"/>
              </a:lnSpc>
            </a:pPr>
            <a:r>
              <a:rPr lang="en-US" sz="1600" b="0" i="0" dirty="0" smtClean="0">
                <a:solidFill>
                  <a:srgbClr val="002776"/>
                </a:solidFill>
              </a:rPr>
              <a:t>Using Deloitte’s readiness assessment recognize gaps in willingness and capability for a Salesforce.com implementation</a:t>
            </a:r>
            <a:endParaRPr lang="en-US" sz="1600" b="0" i="0" dirty="0">
              <a:solidFill>
                <a:srgbClr val="00277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285" y="4469799"/>
            <a:ext cx="2103120" cy="85408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l"/>
            <a:r>
              <a:rPr lang="en-US" sz="1600" b="0" i="0" dirty="0" smtClean="0">
                <a:solidFill>
                  <a:srgbClr val="002776"/>
                </a:solidFill>
              </a:rPr>
              <a:t>Define a Training strategy to outline</a:t>
            </a:r>
            <a:r>
              <a:rPr lang="en-US" sz="1600" b="0" i="0" dirty="0">
                <a:solidFill>
                  <a:srgbClr val="002776"/>
                </a:solidFill>
              </a:rPr>
              <a:t> </a:t>
            </a:r>
            <a:r>
              <a:rPr lang="en-US" sz="1600" b="0" i="0" dirty="0" smtClean="0">
                <a:solidFill>
                  <a:srgbClr val="002776"/>
                </a:solidFill>
              </a:rPr>
              <a:t>our approach</a:t>
            </a:r>
            <a:r>
              <a:rPr lang="en-US" sz="1600" b="0" i="0" dirty="0">
                <a:solidFill>
                  <a:srgbClr val="002776"/>
                </a:solidFill>
              </a:rPr>
              <a:t>, </a:t>
            </a:r>
            <a:r>
              <a:rPr lang="en-US" sz="1600" b="0" i="0" dirty="0" smtClean="0">
                <a:solidFill>
                  <a:srgbClr val="002776"/>
                </a:solidFill>
              </a:rPr>
              <a:t>timeline, development </a:t>
            </a:r>
            <a:r>
              <a:rPr lang="en-US" sz="1600" b="0" i="0" dirty="0">
                <a:solidFill>
                  <a:srgbClr val="002776"/>
                </a:solidFill>
              </a:rPr>
              <a:t>and review process, </a:t>
            </a:r>
            <a:r>
              <a:rPr lang="en-US" sz="1600" b="0" i="0" dirty="0" smtClean="0">
                <a:solidFill>
                  <a:srgbClr val="002776"/>
                </a:solidFill>
              </a:rPr>
              <a:t>roles and responsibilities, and </a:t>
            </a:r>
            <a:r>
              <a:rPr lang="en-US" sz="1600" b="0" i="0" dirty="0">
                <a:solidFill>
                  <a:srgbClr val="002776"/>
                </a:solidFill>
              </a:rPr>
              <a:t>enrollment and tracking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425" y="1735096"/>
            <a:ext cx="2148840" cy="48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2880" rtlCol="0"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sz="1200" i="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425" y="1735096"/>
            <a:ext cx="2148840" cy="3723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 smtClean="0">
                <a:solidFill>
                  <a:srgbClr val="FFFFFF"/>
                </a:solidFill>
              </a:rPr>
              <a:t>JAD Process</a:t>
            </a:r>
            <a:endParaRPr lang="en-US" sz="1800" i="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425" y="4072182"/>
            <a:ext cx="2148840" cy="3723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>
                <a:solidFill>
                  <a:srgbClr val="FFFFFF"/>
                </a:solidFill>
              </a:rPr>
              <a:t>Training Strategy Tool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2229" y="2121774"/>
            <a:ext cx="2103120" cy="530915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l"/>
            <a:r>
              <a:rPr lang="en-US" sz="1600" b="0" i="0" dirty="0" smtClean="0">
                <a:solidFill>
                  <a:srgbClr val="002776"/>
                </a:solidFill>
              </a:rPr>
              <a:t>Provides the framework for data management  and drive decision making for org consolidation</a:t>
            </a:r>
            <a:endParaRPr lang="en-US" sz="1600" b="0" i="0" dirty="0">
              <a:solidFill>
                <a:srgbClr val="00277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29369" y="1735096"/>
            <a:ext cx="2148840" cy="48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2880" rtlCol="0"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sz="1200" i="0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52229" y="4469799"/>
            <a:ext cx="2103120" cy="85408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l"/>
            <a:r>
              <a:rPr lang="en-US" sz="1600" b="0" i="0" dirty="0" smtClean="0">
                <a:solidFill>
                  <a:srgbClr val="002776"/>
                </a:solidFill>
              </a:rPr>
              <a:t>Build Salesforce.com </a:t>
            </a:r>
            <a:r>
              <a:rPr lang="en-US" sz="1600" b="0" i="0" dirty="0">
                <a:solidFill>
                  <a:srgbClr val="002776"/>
                </a:solidFill>
              </a:rPr>
              <a:t>communities and capabilities by outlining and preparing the </a:t>
            </a:r>
            <a:r>
              <a:rPr lang="en-US" sz="1600" b="0" i="0" dirty="0" smtClean="0">
                <a:solidFill>
                  <a:srgbClr val="002776"/>
                </a:solidFill>
              </a:rPr>
              <a:t>organization, following a </a:t>
            </a:r>
            <a:r>
              <a:rPr lang="en-US" sz="1600" b="0" i="0" dirty="0">
                <a:solidFill>
                  <a:srgbClr val="002776"/>
                </a:solidFill>
              </a:rPr>
              <a:t>detailed </a:t>
            </a:r>
            <a:r>
              <a:rPr lang="en-US" sz="1600" b="0" i="0" dirty="0" smtClean="0">
                <a:solidFill>
                  <a:srgbClr val="002776"/>
                </a:solidFill>
              </a:rPr>
              <a:t>plan and approach</a:t>
            </a:r>
            <a:endParaRPr lang="en-US" sz="1600" b="0" i="0" dirty="0">
              <a:solidFill>
                <a:srgbClr val="002776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29369" y="1735096"/>
            <a:ext cx="2148840" cy="3723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>
                <a:solidFill>
                  <a:srgbClr val="FFFFFF"/>
                </a:solidFill>
              </a:rPr>
              <a:t>Data Management Framework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29369" y="4072182"/>
            <a:ext cx="2148840" cy="3723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>
                <a:solidFill>
                  <a:srgbClr val="FFFFFF"/>
                </a:solidFill>
              </a:rPr>
              <a:t>Rollout Plan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96840" y="1735092"/>
            <a:ext cx="2148840" cy="48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2880" rtlCol="0"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sz="1200" i="0" dirty="0">
              <a:solidFill>
                <a:srgbClr val="00206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19700" y="4469799"/>
            <a:ext cx="2103120" cy="85408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l"/>
            <a:r>
              <a:rPr lang="en-US" sz="1600" b="0" i="0" dirty="0" smtClean="0">
                <a:solidFill>
                  <a:srgbClr val="002776"/>
                </a:solidFill>
              </a:rPr>
              <a:t>Provide and communicate a comprehensive view of the adoption of Salesforce.com by users that have completed training and been migrated into the tool</a:t>
            </a:r>
            <a:endParaRPr lang="en-US" sz="1600" b="0" i="0" dirty="0" smtClean="0">
              <a:solidFill>
                <a:srgbClr val="002776"/>
              </a:solidFill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96840" y="4072178"/>
            <a:ext cx="2148840" cy="3723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>
                <a:solidFill>
                  <a:srgbClr val="FFFFFF"/>
                </a:solidFill>
              </a:rPr>
              <a:t>User Adoption Report</a:t>
            </a:r>
          </a:p>
        </p:txBody>
      </p:sp>
      <p:pic>
        <p:nvPicPr>
          <p:cNvPr id="46" name="Picture 8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611" y="2960044"/>
            <a:ext cx="1737360" cy="1009284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 cstate="print"/>
          <a:srcRect t="5377" b="3223"/>
          <a:stretch>
            <a:fillRect/>
          </a:stretch>
        </p:blipFill>
        <p:spPr bwMode="auto">
          <a:xfrm>
            <a:off x="2690361" y="5374226"/>
            <a:ext cx="1463040" cy="1130531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5032" y="2966450"/>
            <a:ext cx="1400341" cy="877482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6919700" y="2121774"/>
            <a:ext cx="2103120" cy="692497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l"/>
            <a:r>
              <a:rPr lang="en-US" sz="1600" b="0" i="0" dirty="0">
                <a:solidFill>
                  <a:srgbClr val="002776"/>
                </a:solidFill>
              </a:rPr>
              <a:t>Identify how individuals and teams are impacted </a:t>
            </a:r>
            <a:r>
              <a:rPr lang="en-US" sz="1600" b="0" i="0" dirty="0" smtClean="0">
                <a:solidFill>
                  <a:srgbClr val="002776"/>
                </a:solidFill>
              </a:rPr>
              <a:t>as </a:t>
            </a:r>
            <a:r>
              <a:rPr lang="en-US" sz="1600" b="0" i="0" dirty="0">
                <a:solidFill>
                  <a:srgbClr val="002776"/>
                </a:solidFill>
              </a:rPr>
              <a:t>a result of the changes in roles, processes, and technology</a:t>
            </a:r>
            <a:endParaRPr lang="en-US" sz="1600" b="0" i="0" dirty="0">
              <a:solidFill>
                <a:srgbClr val="002776"/>
              </a:solidFill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96840" y="1735092"/>
            <a:ext cx="2148840" cy="3723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>
                <a:solidFill>
                  <a:srgbClr val="FFFFFF"/>
                </a:solidFill>
              </a:rPr>
              <a:t>Organizational Impact Assessment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79" y="2816044"/>
            <a:ext cx="1156163" cy="880509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35772" y="5444780"/>
            <a:ext cx="1941868" cy="87939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0857" y="3091881"/>
            <a:ext cx="1269308" cy="820291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5" y="5383815"/>
            <a:ext cx="972035" cy="733384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90" y="5568780"/>
            <a:ext cx="974660" cy="734167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8" y="5752684"/>
            <a:ext cx="1012582" cy="764456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12" cstate="print"/>
          <a:srcRect l="30000" t="33778" r="29445" b="28000"/>
          <a:stretch>
            <a:fillRect/>
          </a:stretch>
        </p:blipFill>
        <p:spPr bwMode="gray">
          <a:xfrm>
            <a:off x="316275" y="2902001"/>
            <a:ext cx="1041313" cy="708593"/>
          </a:xfrm>
          <a:prstGeom prst="rect">
            <a:avLst/>
          </a:prstGeom>
          <a:solidFill>
            <a:srgbClr val="002776"/>
          </a:solidFill>
          <a:ln w="12700" algn="ctr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</p:spPr>
      </p:pic>
      <p:pic>
        <p:nvPicPr>
          <p:cNvPr id="58" name="Picture 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566961" y="3061657"/>
            <a:ext cx="949078" cy="67631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7" y="3238963"/>
            <a:ext cx="946451" cy="66732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0" name="Picture 6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7056775" y="5413578"/>
            <a:ext cx="1178785" cy="777526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61" y="5641450"/>
            <a:ext cx="1226803" cy="80871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5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 txBox="1">
            <a:spLocks/>
          </p:cNvSpPr>
          <p:nvPr/>
        </p:nvSpPr>
        <p:spPr bwMode="auto">
          <a:xfrm>
            <a:off x="646350" y="2578581"/>
            <a:ext cx="7417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5486400" algn="r"/>
              </a:tabLst>
              <a:defRPr/>
            </a:pPr>
            <a:r>
              <a:rPr lang="en-US" sz="2800" i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Salesforce.com Org Consolidation</a:t>
            </a:r>
          </a:p>
        </p:txBody>
      </p:sp>
      <p:sp>
        <p:nvSpPr>
          <p:cNvPr id="6" name="Rectangle 16"/>
          <p:cNvSpPr txBox="1">
            <a:spLocks/>
          </p:cNvSpPr>
          <p:nvPr/>
        </p:nvSpPr>
        <p:spPr bwMode="auto">
          <a:xfrm>
            <a:off x="1249126" y="3413369"/>
            <a:ext cx="74177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5486400" algn="r"/>
              </a:tabLst>
              <a:defRPr/>
            </a:pPr>
            <a:r>
              <a:rPr lang="en-US" sz="2000" i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challenges have been encountered so far ?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5486400" algn="r"/>
              </a:tabLst>
              <a:defRPr/>
            </a:pPr>
            <a:r>
              <a:rPr lang="en-US" sz="2000" i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 a roadmap been established for this consolidation ?</a:t>
            </a:r>
          </a:p>
        </p:txBody>
      </p:sp>
    </p:spTree>
    <p:extLst>
      <p:ext uri="{BB962C8B-B14F-4D97-AF65-F5344CB8AC3E}">
        <p14:creationId xmlns:p14="http://schemas.microsoft.com/office/powerpoint/2010/main" val="393914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r:id="rId3" imgW="0" imgH="0" progId="PowerPoint.Show.8">
                  <p:embed/>
                </p:oleObj>
              </mc:Choice>
              <mc:Fallback>
                <p:oleObj r:id="rId3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980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4"/>
          <p:cNvSpPr txBox="1">
            <a:spLocks/>
          </p:cNvSpPr>
          <p:nvPr/>
        </p:nvSpPr>
        <p:spPr bwMode="gray">
          <a:xfrm>
            <a:off x="395288" y="1312587"/>
            <a:ext cx="8345487" cy="6463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spcBef>
                <a:spcPct val="0"/>
              </a:spcBef>
              <a:defRPr kumimoji="0" sz="1600" b="0" i="0" u="none" strike="noStrike" cap="none" spc="0" normalizeH="0" baseline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90000"/>
              </a:lnSpc>
              <a:spcBef>
                <a:spcPct val="0"/>
              </a:spcBef>
              <a:defRPr b="1"/>
            </a:lvl2pPr>
            <a:lvl3pPr eaLnBrk="1" hangingPunct="1">
              <a:lnSpc>
                <a:spcPct val="90000"/>
              </a:lnSpc>
              <a:spcBef>
                <a:spcPct val="0"/>
              </a:spcBef>
              <a:defRPr b="1"/>
            </a:lvl3pPr>
            <a:lvl4pPr eaLnBrk="1" hangingPunct="1">
              <a:lnSpc>
                <a:spcPct val="90000"/>
              </a:lnSpc>
              <a:spcBef>
                <a:spcPct val="0"/>
              </a:spcBef>
              <a:defRPr b="1"/>
            </a:lvl4pPr>
            <a:lvl5pPr eaLnBrk="1" hangingPunct="1">
              <a:lnSpc>
                <a:spcPct val="90000"/>
              </a:lnSpc>
              <a:spcBef>
                <a:spcPct val="0"/>
              </a:spcBef>
              <a:defRPr b="1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 sz="1400" dirty="0"/>
              <a:t>Based on our experience, major challenges with org consolidation are around business process re-design, introduction of a centralized governance model, release strategy, and managing the loss of autonomy by specific business </a:t>
            </a:r>
            <a:r>
              <a:rPr lang="en-US" sz="1400" dirty="0" smtClean="0"/>
              <a:t>units</a:t>
            </a:r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92926"/>
              </p:ext>
            </p:extLst>
          </p:nvPr>
        </p:nvGraphicFramePr>
        <p:xfrm>
          <a:off x="395288" y="2136842"/>
          <a:ext cx="8396287" cy="4133293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631830"/>
                <a:gridCol w="6764457"/>
              </a:tblGrid>
              <a:tr h="5507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Business Process Consolidation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73152" marB="73152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Consolidate business processes across business units prior to application and system design</a:t>
                      </a:r>
                    </a:p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Understanding of variations in business processes and how they should be handled</a:t>
                      </a:r>
                      <a:endParaRPr lang="en-US" sz="1200" b="0" dirty="0">
                        <a:solidFill>
                          <a:srgbClr val="00277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73152" marB="73152" anchor="ctr"/>
                </a:tc>
              </a:tr>
              <a:tr h="51886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normalizeH="0" baseline="0" smtClean="0">
                          <a:ln>
                            <a:noFill/>
                          </a:ln>
                          <a:effectLst/>
                        </a:rPr>
                        <a:t>Collaboration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73152" marB="73152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Increase in collaboration on process, data, and release priorities due to one single instance</a:t>
                      </a:r>
                    </a:p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Clear owners and decision makers representing each business unit</a:t>
                      </a:r>
                      <a:endParaRPr lang="en-US" sz="1200" b="0" dirty="0">
                        <a:solidFill>
                          <a:srgbClr val="00277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73152" marB="73152" anchor="ctr"/>
                </a:tc>
              </a:tr>
              <a:tr h="86225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Governance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73152" marB="73152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Centralized governance model across different BUs requires rigor around process and solution enablement</a:t>
                      </a:r>
                    </a:p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Enforce change control in target system to ensure patches and fixes are accounted for during development</a:t>
                      </a:r>
                      <a:endParaRPr lang="en-US" sz="1200" b="0" dirty="0">
                        <a:solidFill>
                          <a:srgbClr val="00277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73152" marB="73152" anchor="ctr"/>
                </a:tc>
              </a:tr>
              <a:tr h="61308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Data Security and Visibility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73152" marB="73152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Define organizational role hierarchy early to facilitate agreement on consolidated roles.  This requires buy-in, feeds into reporting, and takes time</a:t>
                      </a:r>
                      <a:endParaRPr lang="en-US" sz="1200" b="0" dirty="0">
                        <a:solidFill>
                          <a:srgbClr val="00277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73152" marB="73152" anchor="ctr"/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Technology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73152" marB="73152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Define target users early in order to progress data migration and configuration activities</a:t>
                      </a:r>
                    </a:p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Understand existing design and configuration dependencies across source systems</a:t>
                      </a:r>
                    </a:p>
                    <a:p>
                      <a:pPr marL="174625" indent="-174625" algn="l">
                        <a:spcBef>
                          <a:spcPts val="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200" dirty="0" smtClean="0"/>
                        <a:t>Rationalize of key customizations and whether they are needed in a consolidated instance</a:t>
                      </a:r>
                      <a:endParaRPr lang="en-US" sz="1200" b="0" dirty="0">
                        <a:solidFill>
                          <a:srgbClr val="00277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73152" marB="73152" anchor="ctr"/>
                </a:tc>
              </a:tr>
              <a:tr h="819531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People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73152" marB="73152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200" kern="1200" dirty="0" smtClean="0"/>
                        <a:t>People from different</a:t>
                      </a:r>
                      <a:r>
                        <a:rPr lang="en-US" sz="1200" kern="1200" baseline="0" dirty="0" smtClean="0"/>
                        <a:t> Bus and regions</a:t>
                      </a:r>
                      <a:r>
                        <a:rPr lang="en-US" sz="1200" kern="1200" dirty="0" smtClean="0"/>
                        <a:t> need to be authorized / empowered to make these decisions</a:t>
                      </a:r>
                      <a:r>
                        <a:rPr lang="en-US" sz="1200" kern="1200" baseline="0" dirty="0" smtClean="0"/>
                        <a:t> to </a:t>
                      </a:r>
                      <a:r>
                        <a:rPr lang="en-US" sz="1200" kern="1200" dirty="0" smtClean="0"/>
                        <a:t>represent the business units</a:t>
                      </a:r>
                    </a:p>
                    <a:p>
                      <a:pPr marL="174625" marR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200" kern="1200" dirty="0" smtClean="0"/>
                        <a:t>Be aware of</a:t>
                      </a:r>
                      <a:r>
                        <a:rPr lang="en-US" sz="1200" kern="1200" baseline="0" dirty="0" smtClean="0"/>
                        <a:t> tribal knowledge. Often times</a:t>
                      </a:r>
                      <a:r>
                        <a:rPr lang="en-US" sz="1200" kern="1200" dirty="0" smtClean="0"/>
                        <a:t> there</a:t>
                      </a:r>
                      <a:r>
                        <a:rPr lang="en-US" sz="1200" kern="1200" baseline="0" dirty="0" smtClean="0"/>
                        <a:t> is no one who knows why the system setup was done the way it operates currently</a:t>
                      </a:r>
                      <a:r>
                        <a:rPr lang="en-US" sz="1200" kern="1200" dirty="0" smtClean="0"/>
                        <a:t>  </a:t>
                      </a:r>
                      <a:endParaRPr lang="en-US" sz="1200" b="0" kern="1200" dirty="0">
                        <a:solidFill>
                          <a:srgbClr val="00277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73152" marB="73152" anchor="ctr"/>
                </a:tc>
              </a:tr>
            </a:tbl>
          </a:graphicData>
        </a:graphic>
      </p:graphicFrame>
      <p:sp>
        <p:nvSpPr>
          <p:cNvPr id="7" name="Rectangle 115"/>
          <p:cNvSpPr>
            <a:spLocks noGrp="1" noChangeArrowheads="1"/>
          </p:cNvSpPr>
          <p:nvPr>
            <p:ph type="title"/>
          </p:nvPr>
        </p:nvSpPr>
        <p:spPr>
          <a:xfrm>
            <a:off x="356101" y="796759"/>
            <a:ext cx="8423965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Org Consolidation Challenges</a:t>
            </a:r>
            <a:endParaRPr lang="en-US" b="1" dirty="0" smtClean="0">
              <a:latin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5965825" y="6656388"/>
            <a:ext cx="2774950" cy="10772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700" b="0" dirty="0">
                <a:solidFill>
                  <a:schemeClr val="tx2"/>
                </a:solidFill>
              </a:rPr>
              <a:t>Copyright © </a:t>
            </a:r>
            <a:r>
              <a:rPr lang="en-US" sz="700" b="0" dirty="0" smtClean="0">
                <a:solidFill>
                  <a:schemeClr val="tx2"/>
                </a:solidFill>
              </a:rPr>
              <a:t>2011 Deloitte </a:t>
            </a:r>
            <a:r>
              <a:rPr lang="en-US" sz="700" b="0" dirty="0">
                <a:solidFill>
                  <a:schemeClr val="tx2"/>
                </a:solidFill>
              </a:rPr>
              <a:t>Development LLC. </a:t>
            </a:r>
            <a:r>
              <a:rPr lang="en-US" sz="700" b="0" dirty="0" smtClean="0">
                <a:solidFill>
                  <a:schemeClr val="tx2"/>
                </a:solidFill>
              </a:rPr>
              <a:t>All rights reserved.</a:t>
            </a:r>
            <a:endParaRPr lang="en-US" sz="7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0108" y="842358"/>
            <a:ext cx="8345487" cy="413959"/>
          </a:xfrm>
        </p:spPr>
        <p:txBody>
          <a:bodyPr/>
          <a:lstStyle/>
          <a:p>
            <a:r>
              <a:rPr lang="en-US" b="1" dirty="0" smtClean="0"/>
              <a:t>Success in Org Consolidation depends on several key factors</a:t>
            </a:r>
            <a:endParaRPr lang="en-US" b="1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044264" y="2822724"/>
            <a:ext cx="3023049" cy="2935478"/>
            <a:chOff x="2244" y="1767"/>
            <a:chExt cx="2029" cy="202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blackWhite">
            <a:xfrm>
              <a:off x="2366" y="1767"/>
              <a:ext cx="1057" cy="900"/>
            </a:xfrm>
            <a:custGeom>
              <a:avLst/>
              <a:gdLst>
                <a:gd name="T0" fmla="*/ 455 w 1057"/>
                <a:gd name="T1" fmla="*/ 879 h 900"/>
                <a:gd name="T2" fmla="*/ 471 w 1057"/>
                <a:gd name="T3" fmla="*/ 838 h 900"/>
                <a:gd name="T4" fmla="*/ 490 w 1057"/>
                <a:gd name="T5" fmla="*/ 799 h 900"/>
                <a:gd name="T6" fmla="*/ 514 w 1057"/>
                <a:gd name="T7" fmla="*/ 762 h 900"/>
                <a:gd name="T8" fmla="*/ 541 w 1057"/>
                <a:gd name="T9" fmla="*/ 728 h 900"/>
                <a:gd name="T10" fmla="*/ 570 w 1057"/>
                <a:gd name="T11" fmla="*/ 696 h 900"/>
                <a:gd name="T12" fmla="*/ 603 w 1057"/>
                <a:gd name="T13" fmla="*/ 667 h 900"/>
                <a:gd name="T14" fmla="*/ 639 w 1057"/>
                <a:gd name="T15" fmla="*/ 642 h 900"/>
                <a:gd name="T16" fmla="*/ 676 w 1057"/>
                <a:gd name="T17" fmla="*/ 621 h 900"/>
                <a:gd name="T18" fmla="*/ 713 w 1057"/>
                <a:gd name="T19" fmla="*/ 605 h 900"/>
                <a:gd name="T20" fmla="*/ 753 w 1057"/>
                <a:gd name="T21" fmla="*/ 591 h 900"/>
                <a:gd name="T22" fmla="*/ 793 w 1057"/>
                <a:gd name="T23" fmla="*/ 581 h 900"/>
                <a:gd name="T24" fmla="*/ 834 w 1057"/>
                <a:gd name="T25" fmla="*/ 575 h 900"/>
                <a:gd name="T26" fmla="*/ 833 w 1057"/>
                <a:gd name="T27" fmla="*/ 711 h 900"/>
                <a:gd name="T28" fmla="*/ 1056 w 1057"/>
                <a:gd name="T29" fmla="*/ 374 h 900"/>
                <a:gd name="T30" fmla="*/ 818 w 1057"/>
                <a:gd name="T31" fmla="*/ 0 h 900"/>
                <a:gd name="T32" fmla="*/ 819 w 1057"/>
                <a:gd name="T33" fmla="*/ 137 h 900"/>
                <a:gd name="T34" fmla="*/ 757 w 1057"/>
                <a:gd name="T35" fmla="*/ 143 h 900"/>
                <a:gd name="T36" fmla="*/ 694 w 1057"/>
                <a:gd name="T37" fmla="*/ 154 h 900"/>
                <a:gd name="T38" fmla="*/ 634 w 1057"/>
                <a:gd name="T39" fmla="*/ 168 h 900"/>
                <a:gd name="T40" fmla="*/ 574 w 1057"/>
                <a:gd name="T41" fmla="*/ 188 h 900"/>
                <a:gd name="T42" fmla="*/ 516 w 1057"/>
                <a:gd name="T43" fmla="*/ 211 h 900"/>
                <a:gd name="T44" fmla="*/ 460 w 1057"/>
                <a:gd name="T45" fmla="*/ 238 h 900"/>
                <a:gd name="T46" fmla="*/ 405 w 1057"/>
                <a:gd name="T47" fmla="*/ 270 h 900"/>
                <a:gd name="T48" fmla="*/ 352 w 1057"/>
                <a:gd name="T49" fmla="*/ 306 h 900"/>
                <a:gd name="T50" fmla="*/ 302 w 1057"/>
                <a:gd name="T51" fmla="*/ 346 h 900"/>
                <a:gd name="T52" fmla="*/ 255 w 1057"/>
                <a:gd name="T53" fmla="*/ 390 h 900"/>
                <a:gd name="T54" fmla="*/ 211 w 1057"/>
                <a:gd name="T55" fmla="*/ 437 h 900"/>
                <a:gd name="T56" fmla="*/ 170 w 1057"/>
                <a:gd name="T57" fmla="*/ 486 h 900"/>
                <a:gd name="T58" fmla="*/ 134 w 1057"/>
                <a:gd name="T59" fmla="*/ 539 h 900"/>
                <a:gd name="T60" fmla="*/ 101 w 1057"/>
                <a:gd name="T61" fmla="*/ 595 h 900"/>
                <a:gd name="T62" fmla="*/ 72 w 1057"/>
                <a:gd name="T63" fmla="*/ 653 h 900"/>
                <a:gd name="T64" fmla="*/ 47 w 1057"/>
                <a:gd name="T65" fmla="*/ 711 h 900"/>
                <a:gd name="T66" fmla="*/ 27 w 1057"/>
                <a:gd name="T67" fmla="*/ 773 h 900"/>
                <a:gd name="T68" fmla="*/ 11 w 1057"/>
                <a:gd name="T69" fmla="*/ 835 h 900"/>
                <a:gd name="T70" fmla="*/ 0 w 1057"/>
                <a:gd name="T71" fmla="*/ 899 h 900"/>
                <a:gd name="T72" fmla="*/ 238 w 1057"/>
                <a:gd name="T73" fmla="*/ 741 h 900"/>
                <a:gd name="T74" fmla="*/ 455 w 1057"/>
                <a:gd name="T75" fmla="*/ 879 h 9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7"/>
                <a:gd name="T115" fmla="*/ 0 h 900"/>
                <a:gd name="T116" fmla="*/ 1057 w 1057"/>
                <a:gd name="T117" fmla="*/ 900 h 9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7" h="900">
                  <a:moveTo>
                    <a:pt x="455" y="879"/>
                  </a:moveTo>
                  <a:lnTo>
                    <a:pt x="471" y="838"/>
                  </a:lnTo>
                  <a:lnTo>
                    <a:pt x="490" y="799"/>
                  </a:lnTo>
                  <a:lnTo>
                    <a:pt x="514" y="762"/>
                  </a:lnTo>
                  <a:lnTo>
                    <a:pt x="541" y="728"/>
                  </a:lnTo>
                  <a:lnTo>
                    <a:pt x="570" y="696"/>
                  </a:lnTo>
                  <a:lnTo>
                    <a:pt x="603" y="667"/>
                  </a:lnTo>
                  <a:lnTo>
                    <a:pt x="639" y="642"/>
                  </a:lnTo>
                  <a:lnTo>
                    <a:pt x="676" y="621"/>
                  </a:lnTo>
                  <a:lnTo>
                    <a:pt x="713" y="605"/>
                  </a:lnTo>
                  <a:lnTo>
                    <a:pt x="753" y="591"/>
                  </a:lnTo>
                  <a:lnTo>
                    <a:pt x="793" y="581"/>
                  </a:lnTo>
                  <a:lnTo>
                    <a:pt x="834" y="575"/>
                  </a:lnTo>
                  <a:lnTo>
                    <a:pt x="833" y="711"/>
                  </a:lnTo>
                  <a:lnTo>
                    <a:pt x="1056" y="374"/>
                  </a:lnTo>
                  <a:lnTo>
                    <a:pt x="818" y="0"/>
                  </a:lnTo>
                  <a:lnTo>
                    <a:pt x="819" y="137"/>
                  </a:lnTo>
                  <a:lnTo>
                    <a:pt x="757" y="143"/>
                  </a:lnTo>
                  <a:lnTo>
                    <a:pt x="694" y="154"/>
                  </a:lnTo>
                  <a:lnTo>
                    <a:pt x="634" y="168"/>
                  </a:lnTo>
                  <a:lnTo>
                    <a:pt x="574" y="188"/>
                  </a:lnTo>
                  <a:lnTo>
                    <a:pt x="516" y="211"/>
                  </a:lnTo>
                  <a:lnTo>
                    <a:pt x="460" y="238"/>
                  </a:lnTo>
                  <a:lnTo>
                    <a:pt x="405" y="270"/>
                  </a:lnTo>
                  <a:lnTo>
                    <a:pt x="352" y="306"/>
                  </a:lnTo>
                  <a:lnTo>
                    <a:pt x="302" y="346"/>
                  </a:lnTo>
                  <a:lnTo>
                    <a:pt x="255" y="390"/>
                  </a:lnTo>
                  <a:lnTo>
                    <a:pt x="211" y="437"/>
                  </a:lnTo>
                  <a:lnTo>
                    <a:pt x="170" y="486"/>
                  </a:lnTo>
                  <a:lnTo>
                    <a:pt x="134" y="539"/>
                  </a:lnTo>
                  <a:lnTo>
                    <a:pt x="101" y="595"/>
                  </a:lnTo>
                  <a:lnTo>
                    <a:pt x="72" y="653"/>
                  </a:lnTo>
                  <a:lnTo>
                    <a:pt x="47" y="711"/>
                  </a:lnTo>
                  <a:lnTo>
                    <a:pt x="27" y="773"/>
                  </a:lnTo>
                  <a:lnTo>
                    <a:pt x="11" y="835"/>
                  </a:lnTo>
                  <a:lnTo>
                    <a:pt x="0" y="899"/>
                  </a:lnTo>
                  <a:lnTo>
                    <a:pt x="238" y="741"/>
                  </a:lnTo>
                  <a:lnTo>
                    <a:pt x="455" y="879"/>
                  </a:lnTo>
                </a:path>
              </a:pathLst>
            </a:custGeom>
            <a:grpFill/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600" b="0" dirty="0">
                <a:latin typeface="Arial" pitchFamily="34" charset="0"/>
              </a:endParaRP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blackWhite">
            <a:xfrm>
              <a:off x="3073" y="2892"/>
              <a:ext cx="1033" cy="904"/>
            </a:xfrm>
            <a:custGeom>
              <a:avLst/>
              <a:gdLst>
                <a:gd name="T0" fmla="*/ 585 w 1033"/>
                <a:gd name="T1" fmla="*/ 1 h 904"/>
                <a:gd name="T2" fmla="*/ 573 w 1033"/>
                <a:gd name="T3" fmla="*/ 41 h 904"/>
                <a:gd name="T4" fmla="*/ 556 w 1033"/>
                <a:gd name="T5" fmla="*/ 78 h 904"/>
                <a:gd name="T6" fmla="*/ 537 w 1033"/>
                <a:gd name="T7" fmla="*/ 116 h 904"/>
                <a:gd name="T8" fmla="*/ 514 w 1033"/>
                <a:gd name="T9" fmla="*/ 150 h 904"/>
                <a:gd name="T10" fmla="*/ 488 w 1033"/>
                <a:gd name="T11" fmla="*/ 182 h 904"/>
                <a:gd name="T12" fmla="*/ 459 w 1033"/>
                <a:gd name="T13" fmla="*/ 212 h 904"/>
                <a:gd name="T14" fmla="*/ 427 w 1033"/>
                <a:gd name="T15" fmla="*/ 239 h 904"/>
                <a:gd name="T16" fmla="*/ 393 w 1033"/>
                <a:gd name="T17" fmla="*/ 262 h 904"/>
                <a:gd name="T18" fmla="*/ 356 w 1033"/>
                <a:gd name="T19" fmla="*/ 283 h 904"/>
                <a:gd name="T20" fmla="*/ 317 w 1033"/>
                <a:gd name="T21" fmla="*/ 301 h 904"/>
                <a:gd name="T22" fmla="*/ 277 w 1033"/>
                <a:gd name="T23" fmla="*/ 314 h 904"/>
                <a:gd name="T24" fmla="*/ 236 w 1033"/>
                <a:gd name="T25" fmla="*/ 323 h 904"/>
                <a:gd name="T26" fmla="*/ 235 w 1033"/>
                <a:gd name="T27" fmla="*/ 187 h 904"/>
                <a:gd name="T28" fmla="*/ 159 w 1033"/>
                <a:gd name="T29" fmla="*/ 298 h 904"/>
                <a:gd name="T30" fmla="*/ 80 w 1033"/>
                <a:gd name="T31" fmla="*/ 409 h 904"/>
                <a:gd name="T32" fmla="*/ 0 w 1033"/>
                <a:gd name="T33" fmla="*/ 517 h 904"/>
                <a:gd name="T34" fmla="*/ 236 w 1033"/>
                <a:gd name="T35" fmla="*/ 903 h 904"/>
                <a:gd name="T36" fmla="*/ 236 w 1033"/>
                <a:gd name="T37" fmla="*/ 766 h 904"/>
                <a:gd name="T38" fmla="*/ 295 w 1033"/>
                <a:gd name="T39" fmla="*/ 759 h 904"/>
                <a:gd name="T40" fmla="*/ 353 w 1033"/>
                <a:gd name="T41" fmla="*/ 747 h 904"/>
                <a:gd name="T42" fmla="*/ 411 w 1033"/>
                <a:gd name="T43" fmla="*/ 733 h 904"/>
                <a:gd name="T44" fmla="*/ 467 w 1033"/>
                <a:gd name="T45" fmla="*/ 713 h 904"/>
                <a:gd name="T46" fmla="*/ 522 w 1033"/>
                <a:gd name="T47" fmla="*/ 691 h 904"/>
                <a:gd name="T48" fmla="*/ 575 w 1033"/>
                <a:gd name="T49" fmla="*/ 665 h 904"/>
                <a:gd name="T50" fmla="*/ 626 w 1033"/>
                <a:gd name="T51" fmla="*/ 635 h 904"/>
                <a:gd name="T52" fmla="*/ 676 w 1033"/>
                <a:gd name="T53" fmla="*/ 601 h 904"/>
                <a:gd name="T54" fmla="*/ 724 w 1033"/>
                <a:gd name="T55" fmla="*/ 564 h 904"/>
                <a:gd name="T56" fmla="*/ 768 w 1033"/>
                <a:gd name="T57" fmla="*/ 525 h 904"/>
                <a:gd name="T58" fmla="*/ 811 w 1033"/>
                <a:gd name="T59" fmla="*/ 481 h 904"/>
                <a:gd name="T60" fmla="*/ 849 w 1033"/>
                <a:gd name="T61" fmla="*/ 435 h 904"/>
                <a:gd name="T62" fmla="*/ 884 w 1033"/>
                <a:gd name="T63" fmla="*/ 387 h 904"/>
                <a:gd name="T64" fmla="*/ 916 w 1033"/>
                <a:gd name="T65" fmla="*/ 337 h 904"/>
                <a:gd name="T66" fmla="*/ 945 w 1033"/>
                <a:gd name="T67" fmla="*/ 284 h 904"/>
                <a:gd name="T68" fmla="*/ 970 w 1033"/>
                <a:gd name="T69" fmla="*/ 231 h 904"/>
                <a:gd name="T70" fmla="*/ 991 w 1033"/>
                <a:gd name="T71" fmla="*/ 174 h 904"/>
                <a:gd name="T72" fmla="*/ 1009 w 1033"/>
                <a:gd name="T73" fmla="*/ 117 h 904"/>
                <a:gd name="T74" fmla="*/ 1023 w 1033"/>
                <a:gd name="T75" fmla="*/ 58 h 904"/>
                <a:gd name="T76" fmla="*/ 1032 w 1033"/>
                <a:gd name="T77" fmla="*/ 0 h 904"/>
                <a:gd name="T78" fmla="*/ 812 w 1033"/>
                <a:gd name="T79" fmla="*/ 132 h 904"/>
                <a:gd name="T80" fmla="*/ 585 w 1033"/>
                <a:gd name="T81" fmla="*/ 1 h 90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3"/>
                <a:gd name="T124" fmla="*/ 0 h 904"/>
                <a:gd name="T125" fmla="*/ 1033 w 1033"/>
                <a:gd name="T126" fmla="*/ 904 h 90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3" h="904">
                  <a:moveTo>
                    <a:pt x="585" y="1"/>
                  </a:moveTo>
                  <a:lnTo>
                    <a:pt x="573" y="41"/>
                  </a:lnTo>
                  <a:lnTo>
                    <a:pt x="556" y="78"/>
                  </a:lnTo>
                  <a:lnTo>
                    <a:pt x="537" y="116"/>
                  </a:lnTo>
                  <a:lnTo>
                    <a:pt x="514" y="150"/>
                  </a:lnTo>
                  <a:lnTo>
                    <a:pt x="488" y="182"/>
                  </a:lnTo>
                  <a:lnTo>
                    <a:pt x="459" y="212"/>
                  </a:lnTo>
                  <a:lnTo>
                    <a:pt x="427" y="239"/>
                  </a:lnTo>
                  <a:lnTo>
                    <a:pt x="393" y="262"/>
                  </a:lnTo>
                  <a:lnTo>
                    <a:pt x="356" y="283"/>
                  </a:lnTo>
                  <a:lnTo>
                    <a:pt x="317" y="301"/>
                  </a:lnTo>
                  <a:lnTo>
                    <a:pt x="277" y="314"/>
                  </a:lnTo>
                  <a:lnTo>
                    <a:pt x="236" y="323"/>
                  </a:lnTo>
                  <a:lnTo>
                    <a:pt x="235" y="187"/>
                  </a:lnTo>
                  <a:lnTo>
                    <a:pt x="159" y="298"/>
                  </a:lnTo>
                  <a:lnTo>
                    <a:pt x="80" y="409"/>
                  </a:lnTo>
                  <a:lnTo>
                    <a:pt x="0" y="517"/>
                  </a:lnTo>
                  <a:lnTo>
                    <a:pt x="236" y="903"/>
                  </a:lnTo>
                  <a:lnTo>
                    <a:pt x="236" y="766"/>
                  </a:lnTo>
                  <a:lnTo>
                    <a:pt x="295" y="759"/>
                  </a:lnTo>
                  <a:lnTo>
                    <a:pt x="353" y="747"/>
                  </a:lnTo>
                  <a:lnTo>
                    <a:pt x="411" y="733"/>
                  </a:lnTo>
                  <a:lnTo>
                    <a:pt x="467" y="713"/>
                  </a:lnTo>
                  <a:lnTo>
                    <a:pt x="522" y="691"/>
                  </a:lnTo>
                  <a:lnTo>
                    <a:pt x="575" y="665"/>
                  </a:lnTo>
                  <a:lnTo>
                    <a:pt x="626" y="635"/>
                  </a:lnTo>
                  <a:lnTo>
                    <a:pt x="676" y="601"/>
                  </a:lnTo>
                  <a:lnTo>
                    <a:pt x="724" y="564"/>
                  </a:lnTo>
                  <a:lnTo>
                    <a:pt x="768" y="525"/>
                  </a:lnTo>
                  <a:lnTo>
                    <a:pt x="811" y="481"/>
                  </a:lnTo>
                  <a:lnTo>
                    <a:pt x="849" y="435"/>
                  </a:lnTo>
                  <a:lnTo>
                    <a:pt x="884" y="387"/>
                  </a:lnTo>
                  <a:lnTo>
                    <a:pt x="916" y="337"/>
                  </a:lnTo>
                  <a:lnTo>
                    <a:pt x="945" y="284"/>
                  </a:lnTo>
                  <a:lnTo>
                    <a:pt x="970" y="231"/>
                  </a:lnTo>
                  <a:lnTo>
                    <a:pt x="991" y="174"/>
                  </a:lnTo>
                  <a:lnTo>
                    <a:pt x="1009" y="117"/>
                  </a:lnTo>
                  <a:lnTo>
                    <a:pt x="1023" y="58"/>
                  </a:lnTo>
                  <a:lnTo>
                    <a:pt x="1032" y="0"/>
                  </a:lnTo>
                  <a:lnTo>
                    <a:pt x="812" y="132"/>
                  </a:lnTo>
                  <a:lnTo>
                    <a:pt x="585" y="1"/>
                  </a:lnTo>
                </a:path>
              </a:pathLst>
            </a:custGeom>
            <a:grpFill/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600" b="0" dirty="0">
                <a:latin typeface="Arial" pitchFamily="34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blackWhite">
            <a:xfrm>
              <a:off x="2244" y="2563"/>
              <a:ext cx="930" cy="1075"/>
            </a:xfrm>
            <a:custGeom>
              <a:avLst/>
              <a:gdLst>
                <a:gd name="T0" fmla="*/ 929 w 930"/>
                <a:gd name="T1" fmla="*/ 645 h 1075"/>
                <a:gd name="T2" fmla="*/ 887 w 930"/>
                <a:gd name="T3" fmla="*/ 634 h 1075"/>
                <a:gd name="T4" fmla="*/ 847 w 930"/>
                <a:gd name="T5" fmla="*/ 620 h 1075"/>
                <a:gd name="T6" fmla="*/ 807 w 930"/>
                <a:gd name="T7" fmla="*/ 603 h 1075"/>
                <a:gd name="T8" fmla="*/ 771 w 930"/>
                <a:gd name="T9" fmla="*/ 582 h 1075"/>
                <a:gd name="T10" fmla="*/ 735 w 930"/>
                <a:gd name="T11" fmla="*/ 557 h 1075"/>
                <a:gd name="T12" fmla="*/ 703 w 930"/>
                <a:gd name="T13" fmla="*/ 529 h 1075"/>
                <a:gd name="T14" fmla="*/ 673 w 930"/>
                <a:gd name="T15" fmla="*/ 497 h 1075"/>
                <a:gd name="T16" fmla="*/ 648 w 930"/>
                <a:gd name="T17" fmla="*/ 465 h 1075"/>
                <a:gd name="T18" fmla="*/ 624 w 930"/>
                <a:gd name="T19" fmla="*/ 428 h 1075"/>
                <a:gd name="T20" fmla="*/ 607 w 930"/>
                <a:gd name="T21" fmla="*/ 398 h 1075"/>
                <a:gd name="T22" fmla="*/ 594 w 930"/>
                <a:gd name="T23" fmla="*/ 366 h 1075"/>
                <a:gd name="T24" fmla="*/ 583 w 930"/>
                <a:gd name="T25" fmla="*/ 332 h 1075"/>
                <a:gd name="T26" fmla="*/ 577 w 930"/>
                <a:gd name="T27" fmla="*/ 298 h 1075"/>
                <a:gd name="T28" fmla="*/ 575 w 930"/>
                <a:gd name="T29" fmla="*/ 264 h 1075"/>
                <a:gd name="T30" fmla="*/ 576 w 930"/>
                <a:gd name="T31" fmla="*/ 229 h 1075"/>
                <a:gd name="T32" fmla="*/ 748 w 930"/>
                <a:gd name="T33" fmla="*/ 229 h 1075"/>
                <a:gd name="T34" fmla="*/ 360 w 930"/>
                <a:gd name="T35" fmla="*/ 0 h 1075"/>
                <a:gd name="T36" fmla="*/ 0 w 930"/>
                <a:gd name="T37" fmla="*/ 236 h 1075"/>
                <a:gd name="T38" fmla="*/ 136 w 930"/>
                <a:gd name="T39" fmla="*/ 237 h 1075"/>
                <a:gd name="T40" fmla="*/ 141 w 930"/>
                <a:gd name="T41" fmla="*/ 299 h 1075"/>
                <a:gd name="T42" fmla="*/ 150 w 930"/>
                <a:gd name="T43" fmla="*/ 362 h 1075"/>
                <a:gd name="T44" fmla="*/ 165 w 930"/>
                <a:gd name="T45" fmla="*/ 422 h 1075"/>
                <a:gd name="T46" fmla="*/ 182 w 930"/>
                <a:gd name="T47" fmla="*/ 483 h 1075"/>
                <a:gd name="T48" fmla="*/ 204 w 930"/>
                <a:gd name="T49" fmla="*/ 541 h 1075"/>
                <a:gd name="T50" fmla="*/ 231 w 930"/>
                <a:gd name="T51" fmla="*/ 598 h 1075"/>
                <a:gd name="T52" fmla="*/ 262 w 930"/>
                <a:gd name="T53" fmla="*/ 653 h 1075"/>
                <a:gd name="T54" fmla="*/ 296 w 930"/>
                <a:gd name="T55" fmla="*/ 704 h 1075"/>
                <a:gd name="T56" fmla="*/ 333 w 930"/>
                <a:gd name="T57" fmla="*/ 752 h 1075"/>
                <a:gd name="T58" fmla="*/ 374 w 930"/>
                <a:gd name="T59" fmla="*/ 797 h 1075"/>
                <a:gd name="T60" fmla="*/ 419 w 930"/>
                <a:gd name="T61" fmla="*/ 841 h 1075"/>
                <a:gd name="T62" fmla="*/ 465 w 930"/>
                <a:gd name="T63" fmla="*/ 880 h 1075"/>
                <a:gd name="T64" fmla="*/ 514 w 930"/>
                <a:gd name="T65" fmla="*/ 917 h 1075"/>
                <a:gd name="T66" fmla="*/ 566 w 930"/>
                <a:gd name="T67" fmla="*/ 951 h 1075"/>
                <a:gd name="T68" fmla="*/ 620 w 930"/>
                <a:gd name="T69" fmla="*/ 980 h 1075"/>
                <a:gd name="T70" fmla="*/ 675 w 930"/>
                <a:gd name="T71" fmla="*/ 1007 h 1075"/>
                <a:gd name="T72" fmla="*/ 732 w 930"/>
                <a:gd name="T73" fmla="*/ 1029 h 1075"/>
                <a:gd name="T74" fmla="*/ 790 w 930"/>
                <a:gd name="T75" fmla="*/ 1048 h 1075"/>
                <a:gd name="T76" fmla="*/ 849 w 930"/>
                <a:gd name="T77" fmla="*/ 1062 h 1075"/>
                <a:gd name="T78" fmla="*/ 910 w 930"/>
                <a:gd name="T79" fmla="*/ 1074 h 1075"/>
                <a:gd name="T80" fmla="*/ 772 w 930"/>
                <a:gd name="T81" fmla="*/ 845 h 1075"/>
                <a:gd name="T82" fmla="*/ 929 w 930"/>
                <a:gd name="T83" fmla="*/ 645 h 10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30"/>
                <a:gd name="T127" fmla="*/ 0 h 1075"/>
                <a:gd name="T128" fmla="*/ 930 w 930"/>
                <a:gd name="T129" fmla="*/ 1075 h 10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30" h="1075">
                  <a:moveTo>
                    <a:pt x="929" y="645"/>
                  </a:moveTo>
                  <a:lnTo>
                    <a:pt x="887" y="634"/>
                  </a:lnTo>
                  <a:lnTo>
                    <a:pt x="847" y="620"/>
                  </a:lnTo>
                  <a:lnTo>
                    <a:pt x="807" y="603"/>
                  </a:lnTo>
                  <a:lnTo>
                    <a:pt x="771" y="582"/>
                  </a:lnTo>
                  <a:lnTo>
                    <a:pt x="735" y="557"/>
                  </a:lnTo>
                  <a:lnTo>
                    <a:pt x="703" y="529"/>
                  </a:lnTo>
                  <a:lnTo>
                    <a:pt x="673" y="497"/>
                  </a:lnTo>
                  <a:lnTo>
                    <a:pt x="648" y="465"/>
                  </a:lnTo>
                  <a:lnTo>
                    <a:pt x="624" y="428"/>
                  </a:lnTo>
                  <a:lnTo>
                    <a:pt x="607" y="398"/>
                  </a:lnTo>
                  <a:lnTo>
                    <a:pt x="594" y="366"/>
                  </a:lnTo>
                  <a:lnTo>
                    <a:pt x="583" y="332"/>
                  </a:lnTo>
                  <a:lnTo>
                    <a:pt x="577" y="298"/>
                  </a:lnTo>
                  <a:lnTo>
                    <a:pt x="575" y="264"/>
                  </a:lnTo>
                  <a:lnTo>
                    <a:pt x="576" y="229"/>
                  </a:lnTo>
                  <a:lnTo>
                    <a:pt x="748" y="229"/>
                  </a:lnTo>
                  <a:lnTo>
                    <a:pt x="360" y="0"/>
                  </a:lnTo>
                  <a:lnTo>
                    <a:pt x="0" y="236"/>
                  </a:lnTo>
                  <a:lnTo>
                    <a:pt x="136" y="237"/>
                  </a:lnTo>
                  <a:lnTo>
                    <a:pt x="141" y="299"/>
                  </a:lnTo>
                  <a:lnTo>
                    <a:pt x="150" y="362"/>
                  </a:lnTo>
                  <a:lnTo>
                    <a:pt x="165" y="422"/>
                  </a:lnTo>
                  <a:lnTo>
                    <a:pt x="182" y="483"/>
                  </a:lnTo>
                  <a:lnTo>
                    <a:pt x="204" y="541"/>
                  </a:lnTo>
                  <a:lnTo>
                    <a:pt x="231" y="598"/>
                  </a:lnTo>
                  <a:lnTo>
                    <a:pt x="262" y="653"/>
                  </a:lnTo>
                  <a:lnTo>
                    <a:pt x="296" y="704"/>
                  </a:lnTo>
                  <a:lnTo>
                    <a:pt x="333" y="752"/>
                  </a:lnTo>
                  <a:lnTo>
                    <a:pt x="374" y="797"/>
                  </a:lnTo>
                  <a:lnTo>
                    <a:pt x="419" y="841"/>
                  </a:lnTo>
                  <a:lnTo>
                    <a:pt x="465" y="880"/>
                  </a:lnTo>
                  <a:lnTo>
                    <a:pt x="514" y="917"/>
                  </a:lnTo>
                  <a:lnTo>
                    <a:pt x="566" y="951"/>
                  </a:lnTo>
                  <a:lnTo>
                    <a:pt x="620" y="980"/>
                  </a:lnTo>
                  <a:lnTo>
                    <a:pt x="675" y="1007"/>
                  </a:lnTo>
                  <a:lnTo>
                    <a:pt x="732" y="1029"/>
                  </a:lnTo>
                  <a:lnTo>
                    <a:pt x="790" y="1048"/>
                  </a:lnTo>
                  <a:lnTo>
                    <a:pt x="849" y="1062"/>
                  </a:lnTo>
                  <a:lnTo>
                    <a:pt x="910" y="1074"/>
                  </a:lnTo>
                  <a:lnTo>
                    <a:pt x="772" y="845"/>
                  </a:lnTo>
                  <a:lnTo>
                    <a:pt x="929" y="645"/>
                  </a:lnTo>
                </a:path>
              </a:pathLst>
            </a:custGeom>
            <a:grpFill/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600" b="0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blackWhite">
            <a:xfrm>
              <a:off x="3330" y="1909"/>
              <a:ext cx="943" cy="1065"/>
            </a:xfrm>
            <a:custGeom>
              <a:avLst/>
              <a:gdLst>
                <a:gd name="T0" fmla="*/ 554 w 943"/>
                <a:gd name="T1" fmla="*/ 1064 h 1065"/>
                <a:gd name="T2" fmla="*/ 942 w 943"/>
                <a:gd name="T3" fmla="*/ 840 h 1065"/>
                <a:gd name="T4" fmla="*/ 781 w 943"/>
                <a:gd name="T5" fmla="*/ 840 h 1065"/>
                <a:gd name="T6" fmla="*/ 776 w 943"/>
                <a:gd name="T7" fmla="*/ 778 h 1065"/>
                <a:gd name="T8" fmla="*/ 767 w 943"/>
                <a:gd name="T9" fmla="*/ 716 h 1065"/>
                <a:gd name="T10" fmla="*/ 754 w 943"/>
                <a:gd name="T11" fmla="*/ 655 h 1065"/>
                <a:gd name="T12" fmla="*/ 737 w 943"/>
                <a:gd name="T13" fmla="*/ 595 h 1065"/>
                <a:gd name="T14" fmla="*/ 714 w 943"/>
                <a:gd name="T15" fmla="*/ 536 h 1065"/>
                <a:gd name="T16" fmla="*/ 688 w 943"/>
                <a:gd name="T17" fmla="*/ 480 h 1065"/>
                <a:gd name="T18" fmla="*/ 658 w 943"/>
                <a:gd name="T19" fmla="*/ 425 h 1065"/>
                <a:gd name="T20" fmla="*/ 624 w 943"/>
                <a:gd name="T21" fmla="*/ 372 h 1065"/>
                <a:gd name="T22" fmla="*/ 586 w 943"/>
                <a:gd name="T23" fmla="*/ 323 h 1065"/>
                <a:gd name="T24" fmla="*/ 547 w 943"/>
                <a:gd name="T25" fmla="*/ 275 h 1065"/>
                <a:gd name="T26" fmla="*/ 502 w 943"/>
                <a:gd name="T27" fmla="*/ 232 h 1065"/>
                <a:gd name="T28" fmla="*/ 455 w 943"/>
                <a:gd name="T29" fmla="*/ 191 h 1065"/>
                <a:gd name="T30" fmla="*/ 405 w 943"/>
                <a:gd name="T31" fmla="*/ 153 h 1065"/>
                <a:gd name="T32" fmla="*/ 352 w 943"/>
                <a:gd name="T33" fmla="*/ 120 h 1065"/>
                <a:gd name="T34" fmla="*/ 298 w 943"/>
                <a:gd name="T35" fmla="*/ 89 h 1065"/>
                <a:gd name="T36" fmla="*/ 241 w 943"/>
                <a:gd name="T37" fmla="*/ 63 h 1065"/>
                <a:gd name="T38" fmla="*/ 182 w 943"/>
                <a:gd name="T39" fmla="*/ 41 h 1065"/>
                <a:gd name="T40" fmla="*/ 122 w 943"/>
                <a:gd name="T41" fmla="*/ 23 h 1065"/>
                <a:gd name="T42" fmla="*/ 61 w 943"/>
                <a:gd name="T43" fmla="*/ 9 h 1065"/>
                <a:gd name="T44" fmla="*/ 0 w 943"/>
                <a:gd name="T45" fmla="*/ 0 h 1065"/>
                <a:gd name="T46" fmla="*/ 137 w 943"/>
                <a:gd name="T47" fmla="*/ 226 h 1065"/>
                <a:gd name="T48" fmla="*/ 5 w 943"/>
                <a:gd name="T49" fmla="*/ 451 h 1065"/>
                <a:gd name="T50" fmla="*/ 48 w 943"/>
                <a:gd name="T51" fmla="*/ 465 h 1065"/>
                <a:gd name="T52" fmla="*/ 90 w 943"/>
                <a:gd name="T53" fmla="*/ 483 h 1065"/>
                <a:gd name="T54" fmla="*/ 130 w 943"/>
                <a:gd name="T55" fmla="*/ 505 h 1065"/>
                <a:gd name="T56" fmla="*/ 168 w 943"/>
                <a:gd name="T57" fmla="*/ 531 h 1065"/>
                <a:gd name="T58" fmla="*/ 202 w 943"/>
                <a:gd name="T59" fmla="*/ 561 h 1065"/>
                <a:gd name="T60" fmla="*/ 233 w 943"/>
                <a:gd name="T61" fmla="*/ 594 h 1065"/>
                <a:gd name="T62" fmla="*/ 262 w 943"/>
                <a:gd name="T63" fmla="*/ 629 h 1065"/>
                <a:gd name="T64" fmla="*/ 285 w 943"/>
                <a:gd name="T65" fmla="*/ 668 h 1065"/>
                <a:gd name="T66" fmla="*/ 305 w 943"/>
                <a:gd name="T67" fmla="*/ 709 h 1065"/>
                <a:gd name="T68" fmla="*/ 321 w 943"/>
                <a:gd name="T69" fmla="*/ 751 h 1065"/>
                <a:gd name="T70" fmla="*/ 333 w 943"/>
                <a:gd name="T71" fmla="*/ 795 h 1065"/>
                <a:gd name="T72" fmla="*/ 340 w 943"/>
                <a:gd name="T73" fmla="*/ 840 h 1065"/>
                <a:gd name="T74" fmla="*/ 188 w 943"/>
                <a:gd name="T75" fmla="*/ 841 h 1065"/>
                <a:gd name="T76" fmla="*/ 554 w 943"/>
                <a:gd name="T77" fmla="*/ 1064 h 10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43"/>
                <a:gd name="T118" fmla="*/ 0 h 1065"/>
                <a:gd name="T119" fmla="*/ 943 w 943"/>
                <a:gd name="T120" fmla="*/ 1065 h 106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43" h="1065">
                  <a:moveTo>
                    <a:pt x="554" y="1064"/>
                  </a:moveTo>
                  <a:lnTo>
                    <a:pt x="942" y="840"/>
                  </a:lnTo>
                  <a:lnTo>
                    <a:pt x="781" y="840"/>
                  </a:lnTo>
                  <a:lnTo>
                    <a:pt x="776" y="778"/>
                  </a:lnTo>
                  <a:lnTo>
                    <a:pt x="767" y="716"/>
                  </a:lnTo>
                  <a:lnTo>
                    <a:pt x="754" y="655"/>
                  </a:lnTo>
                  <a:lnTo>
                    <a:pt x="737" y="595"/>
                  </a:lnTo>
                  <a:lnTo>
                    <a:pt x="714" y="536"/>
                  </a:lnTo>
                  <a:lnTo>
                    <a:pt x="688" y="480"/>
                  </a:lnTo>
                  <a:lnTo>
                    <a:pt x="658" y="425"/>
                  </a:lnTo>
                  <a:lnTo>
                    <a:pt x="624" y="372"/>
                  </a:lnTo>
                  <a:lnTo>
                    <a:pt x="586" y="323"/>
                  </a:lnTo>
                  <a:lnTo>
                    <a:pt x="547" y="275"/>
                  </a:lnTo>
                  <a:lnTo>
                    <a:pt x="502" y="232"/>
                  </a:lnTo>
                  <a:lnTo>
                    <a:pt x="455" y="191"/>
                  </a:lnTo>
                  <a:lnTo>
                    <a:pt x="405" y="153"/>
                  </a:lnTo>
                  <a:lnTo>
                    <a:pt x="352" y="120"/>
                  </a:lnTo>
                  <a:lnTo>
                    <a:pt x="298" y="89"/>
                  </a:lnTo>
                  <a:lnTo>
                    <a:pt x="241" y="63"/>
                  </a:lnTo>
                  <a:lnTo>
                    <a:pt x="182" y="41"/>
                  </a:lnTo>
                  <a:lnTo>
                    <a:pt x="122" y="23"/>
                  </a:lnTo>
                  <a:lnTo>
                    <a:pt x="61" y="9"/>
                  </a:lnTo>
                  <a:lnTo>
                    <a:pt x="0" y="0"/>
                  </a:lnTo>
                  <a:lnTo>
                    <a:pt x="137" y="226"/>
                  </a:lnTo>
                  <a:lnTo>
                    <a:pt x="5" y="451"/>
                  </a:lnTo>
                  <a:lnTo>
                    <a:pt x="48" y="465"/>
                  </a:lnTo>
                  <a:lnTo>
                    <a:pt x="90" y="483"/>
                  </a:lnTo>
                  <a:lnTo>
                    <a:pt x="130" y="505"/>
                  </a:lnTo>
                  <a:lnTo>
                    <a:pt x="168" y="531"/>
                  </a:lnTo>
                  <a:lnTo>
                    <a:pt x="202" y="561"/>
                  </a:lnTo>
                  <a:lnTo>
                    <a:pt x="233" y="594"/>
                  </a:lnTo>
                  <a:lnTo>
                    <a:pt x="262" y="629"/>
                  </a:lnTo>
                  <a:lnTo>
                    <a:pt x="285" y="668"/>
                  </a:lnTo>
                  <a:lnTo>
                    <a:pt x="305" y="709"/>
                  </a:lnTo>
                  <a:lnTo>
                    <a:pt x="321" y="751"/>
                  </a:lnTo>
                  <a:lnTo>
                    <a:pt x="333" y="795"/>
                  </a:lnTo>
                  <a:lnTo>
                    <a:pt x="340" y="840"/>
                  </a:lnTo>
                  <a:lnTo>
                    <a:pt x="188" y="841"/>
                  </a:lnTo>
                  <a:lnTo>
                    <a:pt x="554" y="1064"/>
                  </a:lnTo>
                </a:path>
              </a:pathLst>
            </a:custGeom>
            <a:grpFill/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600" b="0" dirty="0">
                <a:latin typeface="Arial" pitchFamily="34" charset="0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878485" y="1365859"/>
            <a:ext cx="7391400" cy="195263"/>
            <a:chOff x="777" y="675"/>
            <a:chExt cx="4656" cy="123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gray">
            <a:xfrm>
              <a:off x="777" y="763"/>
              <a:ext cx="4656" cy="0"/>
            </a:xfrm>
            <a:prstGeom prst="line">
              <a:avLst/>
            </a:prstGeom>
            <a:noFill/>
            <a:ln w="12700" cap="rnd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gray">
            <a:xfrm>
              <a:off x="2719" y="675"/>
              <a:ext cx="946" cy="123"/>
            </a:xfrm>
            <a:prstGeom prst="rect">
              <a:avLst/>
            </a:prstGeom>
            <a:solidFill>
              <a:schemeClr val="bg1"/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wrap="none" lIns="72000" tIns="0" rIns="72000" bIns="0" anchor="ctr" anchorCtr="1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en-US" sz="2000" b="1" i="0" dirty="0" smtClean="0">
                  <a:latin typeface="Arial" pitchFamily="34" charset="0"/>
                </a:rPr>
                <a:t>Keys to Success</a:t>
              </a:r>
              <a:endParaRPr lang="en-US" sz="2000" b="1" i="0" dirty="0">
                <a:latin typeface="Arial" pitchFamily="34" charset="0"/>
              </a:endParaRP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4803343" y="1854095"/>
            <a:ext cx="3840480" cy="2470262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162000" rIns="90000" bIns="90000"/>
          <a:lstStyle/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Drive alignment around simplified, consistent processes to the greatest extent possible while accommodating regions and/or business units unique requirements</a:t>
            </a: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Tribal knowledge around </a:t>
            </a: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process and customization 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doesn't </a:t>
            </a: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work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 </a:t>
            </a: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+mj-lt"/>
                <a:cs typeface="Arial" charset="0"/>
              </a:rPr>
              <a:t>Keep it flexible – </a:t>
            </a: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Avoid over automation in initial releases</a:t>
            </a:r>
            <a:endParaRPr lang="en-US" sz="1600" b="0" i="0" dirty="0" smtClean="0">
              <a:solidFill>
                <a:schemeClr val="tx1">
                  <a:lumMod val="75000"/>
                </a:schemeClr>
              </a:solidFill>
              <a:latin typeface="+mj-lt"/>
              <a:cs typeface="Arial" charset="0"/>
            </a:endParaRP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Keep it practical – make sure the 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organization</a:t>
            </a: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and technology support it</a:t>
            </a: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Learn and adjust – continually review process effectiveness and revise to maximize value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5498257" y="1714411"/>
            <a:ext cx="2526654" cy="27432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77800" indent="-177800" algn="l">
              <a:lnSpc>
                <a:spcPct val="106000"/>
              </a:lnSpc>
              <a:buClr>
                <a:srgbClr val="000000"/>
              </a:buClr>
            </a:pPr>
            <a:r>
              <a:rPr lang="en-GB" sz="1600" b="1" i="0" dirty="0" smtClean="0">
                <a:solidFill>
                  <a:schemeClr val="bg1"/>
                </a:solidFill>
                <a:latin typeface="Arial" pitchFamily="34" charset="0"/>
              </a:rPr>
              <a:t>Simplify and Standardize Processes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459948" y="4600017"/>
            <a:ext cx="3840480" cy="1828800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162000" rIns="90000" bIns="90000"/>
          <a:lstStyle/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Utilize leading practices to drive the new data architecture</a:t>
            </a: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Focus on making sure the data set in the consolidated salesforce.com org is clean, actionable and what’s needed to support the business processes (not what you have)</a:t>
            </a: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Relentless focus on data quality and governance</a:t>
            </a: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Carefully define and manage data volumes in key tables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gray">
          <a:xfrm>
            <a:off x="1232333" y="4479395"/>
            <a:ext cx="2247475" cy="27432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>
            <a:defPPr>
              <a:defRPr lang="en-US"/>
            </a:defPPr>
            <a:lvl1pPr marL="177800" indent="-177800">
              <a:lnSpc>
                <a:spcPct val="106000"/>
              </a:lnSpc>
              <a:buClr>
                <a:srgbClr val="000000"/>
              </a:buClr>
              <a:defRPr sz="1600" b="1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GB" dirty="0"/>
              <a:t>Get The Data Architecture Right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4803343" y="4600017"/>
            <a:ext cx="3840480" cy="1856025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162000" rIns="90000" bIns="90000"/>
          <a:lstStyle/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Avoid reverse engineering and replication of the current state solution. Take advantage of native salesforce.com functionality to optimize performance and protect investment</a:t>
            </a: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Move to a more “Agile” / iterative delivery model</a:t>
            </a: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Refocus IT skills and investment in higher value roles and ways of supporting the business </a:t>
            </a:r>
          </a:p>
          <a:p>
            <a:pPr marL="285750" indent="-285750" algn="l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b="0" i="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Have a mobile strategy</a:t>
            </a:r>
          </a:p>
          <a:p>
            <a:pPr marL="177800" indent="-177800" algn="l">
              <a:spcBef>
                <a:spcPts val="600"/>
              </a:spcBef>
              <a:buClr>
                <a:srgbClr val="000000"/>
              </a:buClr>
              <a:buFont typeface="Wingdings 2" pitchFamily="18" charset="2"/>
              <a:buChar char="¡"/>
            </a:pPr>
            <a:endParaRPr lang="en-US" sz="1100" b="0" dirty="0" smtClean="0">
              <a:solidFill>
                <a:schemeClr val="tx1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gray">
          <a:xfrm>
            <a:off x="5637444" y="4489238"/>
            <a:ext cx="2468946" cy="26635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>
            <a:defPPr>
              <a:defRPr lang="en-US"/>
            </a:defPPr>
            <a:lvl1pPr marL="177800" indent="-177800">
              <a:lnSpc>
                <a:spcPct val="106000"/>
              </a:lnSpc>
              <a:buClr>
                <a:srgbClr val="000000"/>
              </a:buClr>
              <a:defRPr sz="1600" b="1" i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GB" dirty="0"/>
              <a:t>Don’t </a:t>
            </a:r>
            <a:r>
              <a:rPr lang="en-GB" dirty="0" smtClean="0"/>
              <a:t>Replicate </a:t>
            </a: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O</a:t>
            </a:r>
            <a:r>
              <a:rPr lang="en-GB" dirty="0" smtClean="0"/>
              <a:t>ld </a:t>
            </a:r>
            <a:r>
              <a:rPr lang="en-GB" dirty="0"/>
              <a:t>in </a:t>
            </a:r>
            <a:r>
              <a:rPr lang="en-GB" dirty="0" smtClean="0"/>
              <a:t>The </a:t>
            </a:r>
            <a:r>
              <a:rPr lang="en-GB" dirty="0"/>
              <a:t>N</a:t>
            </a:r>
            <a:r>
              <a:rPr lang="en-GB" dirty="0" smtClean="0"/>
              <a:t>ew</a:t>
            </a:r>
            <a:endParaRPr lang="en-GB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gray">
          <a:xfrm>
            <a:off x="470572" y="1854636"/>
            <a:ext cx="3840480" cy="2469721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162000" rIns="90000" bIns="90000"/>
          <a:lstStyle/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Senior business executive needs to have skin in the game. Have clear owners and decisions makers for each of the business units that are merging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Maintain simple and clearly defined business and IT accountability for program strategy, successful delivery and adoption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Staggered, high-touch, deployment, training and support model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Implement effective communication, with the “WIIFM” message (“What’s In It For Me”) throughout the effort</a:t>
            </a:r>
          </a:p>
          <a:p>
            <a:pPr marL="174625" indent="-174625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endParaRPr lang="en-US" sz="1800" i="0" dirty="0">
              <a:solidFill>
                <a:srgbClr val="0027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gray">
          <a:xfrm>
            <a:off x="947459" y="1703053"/>
            <a:ext cx="2912464" cy="27432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pPr marL="177800" indent="-177800" algn="l">
              <a:lnSpc>
                <a:spcPct val="106000"/>
              </a:lnSpc>
              <a:buClr>
                <a:srgbClr val="000000"/>
              </a:buClr>
            </a:pPr>
            <a:r>
              <a:rPr lang="en-GB" sz="1600" b="1" i="0" dirty="0" smtClean="0">
                <a:solidFill>
                  <a:schemeClr val="bg1"/>
                </a:solidFill>
                <a:latin typeface="Arial" pitchFamily="34" charset="0"/>
              </a:rPr>
              <a:t> Think Business Led, Technology Enabled</a:t>
            </a:r>
            <a:endParaRPr lang="en-GB" sz="1600" b="1" i="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2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7025" y="806650"/>
            <a:ext cx="8502650" cy="413959"/>
          </a:xfrm>
        </p:spPr>
        <p:txBody>
          <a:bodyPr/>
          <a:lstStyle/>
          <a:p>
            <a:r>
              <a:rPr lang="en-US" b="1" dirty="0" smtClean="0"/>
              <a:t>Salesforce.com capabilities </a:t>
            </a:r>
            <a:r>
              <a:rPr lang="en-US" b="1" dirty="0"/>
              <a:t>– instance </a:t>
            </a:r>
            <a:r>
              <a:rPr lang="en-US" b="1" dirty="0" smtClean="0"/>
              <a:t>consolidation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6" y="1760602"/>
            <a:ext cx="2204522" cy="138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gray">
          <a:xfrm>
            <a:off x="487029" y="1388442"/>
            <a:ext cx="274638" cy="274637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901516" y="1409708"/>
            <a:ext cx="147637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i="0" baseline="0" dirty="0"/>
              <a:t>Current</a:t>
            </a:r>
            <a:r>
              <a:rPr lang="en-US" sz="1100" b="1" i="0" baseline="0" dirty="0">
                <a:solidFill>
                  <a:srgbClr val="000000"/>
                </a:solidFill>
              </a:rPr>
              <a:t> </a:t>
            </a:r>
            <a:r>
              <a:rPr lang="en-US" sz="1100" b="1" i="0" baseline="0" dirty="0">
                <a:solidFill>
                  <a:schemeClr val="tx1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306" y="3724468"/>
            <a:ext cx="8251115" cy="2945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274320" rIns="45720" rtlCol="0" anchor="ctr"/>
          <a:lstStyle/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b="1" i="0" baseline="0" dirty="0">
                <a:solidFill>
                  <a:schemeClr val="tx1"/>
                </a:solidFill>
                <a:cs typeface="Arial" pitchFamily="34" charset="0"/>
              </a:rPr>
              <a:t>Drive the business model and process alignment efforts</a:t>
            </a:r>
            <a:r>
              <a:rPr lang="en-US" sz="1200" i="0" baseline="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i="0" baseline="0" dirty="0">
                <a:solidFill>
                  <a:schemeClr val="tx1"/>
                </a:solidFill>
                <a:cs typeface="Arial" pitchFamily="34" charset="0"/>
              </a:rPr>
              <a:t>Build a capability framework to establish the overall functional capabilities across all business  </a:t>
            </a:r>
            <a:r>
              <a:rPr lang="en-US" sz="1200" i="0" baseline="0" dirty="0" smtClean="0">
                <a:solidFill>
                  <a:schemeClr val="tx1"/>
                </a:solidFill>
                <a:cs typeface="Arial" pitchFamily="34" charset="0"/>
              </a:rPr>
              <a:t>lines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i="0" baseline="0" dirty="0" smtClean="0">
                <a:solidFill>
                  <a:schemeClr val="tx1"/>
                </a:solidFill>
                <a:cs typeface="Arial" pitchFamily="34" charset="0"/>
              </a:rPr>
              <a:t>Help </a:t>
            </a:r>
            <a:r>
              <a:rPr lang="en-US" sz="1200" i="0" baseline="0" dirty="0">
                <a:solidFill>
                  <a:schemeClr val="tx1"/>
                </a:solidFill>
                <a:cs typeface="Arial" pitchFamily="34" charset="0"/>
              </a:rPr>
              <a:t>the core team align common processes towards a global model while managing the variability of local requirements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b="1" i="0" baseline="0" dirty="0">
                <a:solidFill>
                  <a:schemeClr val="tx1"/>
                </a:solidFill>
                <a:cs typeface="Arial" pitchFamily="34" charset="0"/>
              </a:rPr>
              <a:t>Shape the target solutions architecture </a:t>
            </a:r>
            <a:endParaRPr lang="en-US" sz="1200" i="0" baseline="0" dirty="0">
              <a:solidFill>
                <a:schemeClr val="tx1"/>
              </a:solidFill>
              <a:cs typeface="Arial" pitchFamily="34" charset="0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i="0" baseline="0" dirty="0">
                <a:solidFill>
                  <a:schemeClr val="tx1"/>
                </a:solidFill>
                <a:cs typeface="Arial" pitchFamily="34" charset="0"/>
              </a:rPr>
              <a:t>Define the different dimensions of the target state architecture (application, integration and data)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b="1" i="0" baseline="0" dirty="0">
                <a:solidFill>
                  <a:schemeClr val="tx1"/>
                </a:solidFill>
                <a:cs typeface="Arial" pitchFamily="34" charset="0"/>
              </a:rPr>
              <a:t>Map the path </a:t>
            </a:r>
            <a:r>
              <a:rPr lang="en-US" sz="1200" b="1" i="0" baseline="0" dirty="0" smtClean="0">
                <a:solidFill>
                  <a:schemeClr val="tx1"/>
                </a:solidFill>
                <a:cs typeface="Arial" pitchFamily="34" charset="0"/>
              </a:rPr>
              <a:t>forward</a:t>
            </a:r>
            <a:endParaRPr lang="en-US" sz="1200" b="1" i="0" baseline="0" dirty="0">
              <a:solidFill>
                <a:schemeClr val="tx1"/>
              </a:solidFill>
              <a:cs typeface="Arial" pitchFamily="34" charset="0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i="0" baseline="0" dirty="0">
                <a:solidFill>
                  <a:schemeClr val="tx1"/>
                </a:solidFill>
                <a:cs typeface="Arial" pitchFamily="34" charset="0"/>
              </a:rPr>
              <a:t>Develop the delivery roadmap for target state processes and solution in a manner that the sales teams will adopt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b="1" i="0" baseline="0" dirty="0">
                <a:solidFill>
                  <a:schemeClr val="tx1"/>
                </a:solidFill>
                <a:cs typeface="Arial" pitchFamily="34" charset="0"/>
              </a:rPr>
              <a:t>Establish Center of Excellence for successful implementation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i="0" baseline="0" dirty="0">
                <a:solidFill>
                  <a:schemeClr val="tx1"/>
                </a:solidFill>
                <a:cs typeface="Arial" pitchFamily="34" charset="0"/>
              </a:rPr>
              <a:t>Implement clear ownership model and governance process for key releases and develop code rationalization and data migration strategy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US" sz="1200" i="0" baseline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3816" y="3584745"/>
            <a:ext cx="2909467" cy="26776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200" b="1" i="0" baseline="0" dirty="0">
                <a:solidFill>
                  <a:srgbClr val="FFFFFF"/>
                </a:solidFill>
                <a:cs typeface="Arial" pitchFamily="34" charset="0"/>
              </a:rPr>
              <a:t>How Deloitte Can Help</a:t>
            </a:r>
            <a:endParaRPr lang="en-US" sz="1200" i="0" baseline="0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450059" y="1812798"/>
            <a:ext cx="1389336" cy="5964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>
            <a:spLocks noChangeArrowheads="1"/>
          </p:cNvSpPr>
          <p:nvPr/>
        </p:nvSpPr>
        <p:spPr bwMode="gray">
          <a:xfrm>
            <a:off x="2897160" y="1346438"/>
            <a:ext cx="274638" cy="274637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3311646" y="1367703"/>
            <a:ext cx="2098087" cy="29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i="0" baseline="0" dirty="0" smtClean="0"/>
              <a:t>Target Solutions Architecture and Process Alignment</a:t>
            </a:r>
            <a:endParaRPr lang="en-US" sz="1100" b="1" i="0" baseline="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305034" y="2828298"/>
            <a:ext cx="2025203" cy="6440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7" name="Rectangle 16"/>
          <p:cNvSpPr>
            <a:spLocks noChangeArrowheads="1"/>
          </p:cNvSpPr>
          <p:nvPr/>
        </p:nvSpPr>
        <p:spPr bwMode="gray">
          <a:xfrm>
            <a:off x="3343784" y="2455475"/>
            <a:ext cx="2098087" cy="29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  <a:spcBef>
                <a:spcPct val="0"/>
              </a:spcBef>
            </a:pPr>
            <a:r>
              <a:rPr lang="en-US" sz="1100" b="1" i="0" baseline="0" dirty="0"/>
              <a:t>Develop a Functional &amp; Technology Roadmap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gray">
          <a:xfrm>
            <a:off x="2932027" y="2409257"/>
            <a:ext cx="274638" cy="274637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7005158" y="1374827"/>
            <a:ext cx="1755775" cy="1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i="0" baseline="0" dirty="0"/>
              <a:t>Potential Future State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gray">
          <a:xfrm>
            <a:off x="6616220" y="1374827"/>
            <a:ext cx="274638" cy="274637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6647573" y="2960701"/>
            <a:ext cx="486569" cy="447915"/>
          </a:xfrm>
          <a:prstGeom prst="can">
            <a:avLst>
              <a:gd name="adj" fmla="val 26531"/>
            </a:avLst>
          </a:prstGeom>
          <a:solidFill>
            <a:srgbClr val="6FBC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800" b="1" i="1" baseline="0" dirty="0">
                <a:solidFill>
                  <a:srgbClr val="FFFFFF"/>
                </a:solidFill>
                <a:cs typeface="ヒラギノ角ゴ Pro W3"/>
              </a:rPr>
              <a:t>Single</a:t>
            </a:r>
          </a:p>
        </p:txBody>
      </p:sp>
      <p:graphicFrame>
        <p:nvGraphicFramePr>
          <p:cNvPr id="2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18820"/>
              </p:ext>
            </p:extLst>
          </p:nvPr>
        </p:nvGraphicFramePr>
        <p:xfrm>
          <a:off x="7012543" y="1663079"/>
          <a:ext cx="1181462" cy="102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Visio" r:id="rId6" imgW="3028849" imgH="3441700" progId="Visio.Drawing.11">
                  <p:embed/>
                </p:oleObj>
              </mc:Choice>
              <mc:Fallback>
                <p:oleObj name="Visio" r:id="rId6" imgW="3028849" imgH="3441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543" y="1663079"/>
                        <a:ext cx="1181462" cy="1020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5791200" y="1812798"/>
            <a:ext cx="616781" cy="1489634"/>
          </a:xfrm>
          <a:prstGeom prst="rightArrow">
            <a:avLst/>
          </a:prstGeom>
          <a:solidFill>
            <a:srgbClr val="E5E5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</a:pPr>
            <a:endParaRPr lang="en-US" sz="1400" i="1" baseline="-25000" dirty="0">
              <a:solidFill>
                <a:srgbClr val="000066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5" y="2699017"/>
            <a:ext cx="503917" cy="40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52" y="2900155"/>
            <a:ext cx="503917" cy="40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57" y="1963437"/>
            <a:ext cx="640067" cy="44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52578" y="30461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baseline="0" dirty="0" smtClean="0">
                <a:solidFill>
                  <a:schemeClr val="tx1">
                    <a:lumMod val="50000"/>
                  </a:schemeClr>
                </a:solidFill>
              </a:rPr>
              <a:t>or</a:t>
            </a:r>
            <a:endParaRPr lang="en-US" sz="1200" b="1" i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68" y="2802733"/>
            <a:ext cx="696475" cy="64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84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74980"/>
              </p:ext>
            </p:extLst>
          </p:nvPr>
        </p:nvGraphicFramePr>
        <p:xfrm>
          <a:off x="401043" y="1934648"/>
          <a:ext cx="8477025" cy="45136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957"/>
                <a:gridCol w="1721725"/>
                <a:gridCol w="2127480"/>
                <a:gridCol w="2253596"/>
                <a:gridCol w="2034267"/>
              </a:tblGrid>
              <a:tr h="313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Approach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Outputs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61192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Interview Key</a:t>
                      </a:r>
                      <a:r>
                        <a:rPr lang="en-US" sz="1000" b="1" baseline="0" dirty="0" smtClean="0">
                          <a:latin typeface="+mn-lt"/>
                        </a:rPr>
                        <a:t> </a:t>
                      </a:r>
                      <a:r>
                        <a:rPr lang="en-US" sz="1000" b="1" dirty="0" smtClean="0">
                          <a:latin typeface="+mn-lt"/>
                        </a:rPr>
                        <a:t>Stakeholders across all business groups and functions</a:t>
                      </a:r>
                      <a:endParaRPr lang="en-US" sz="1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Business Capability</a:t>
                      </a:r>
                      <a:r>
                        <a:rPr lang="en-US" sz="1000" b="1" baseline="0" dirty="0" smtClean="0">
                          <a:latin typeface="+mn-lt"/>
                        </a:rPr>
                        <a:t> &amp; </a:t>
                      </a:r>
                      <a:r>
                        <a:rPr lang="en-US" sz="1000" b="1" dirty="0" smtClean="0">
                          <a:latin typeface="+mn-lt"/>
                        </a:rPr>
                        <a:t>Process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Workshops</a:t>
                      </a:r>
                    </a:p>
                    <a:p>
                      <a:pPr algn="ctr"/>
                      <a:endParaRPr lang="en-US" sz="1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Enterprise</a:t>
                      </a:r>
                      <a:r>
                        <a:rPr lang="en-US" sz="1000" b="1" baseline="0" dirty="0" smtClean="0">
                          <a:latin typeface="+mn-lt"/>
                        </a:rPr>
                        <a:t> </a:t>
                      </a:r>
                      <a:r>
                        <a:rPr lang="en-US" sz="1000" b="1" dirty="0" smtClean="0">
                          <a:latin typeface="+mn-lt"/>
                        </a:rPr>
                        <a:t>Process Alignment Working Sessions</a:t>
                      </a:r>
                    </a:p>
                    <a:p>
                      <a:pPr algn="ctr"/>
                      <a:endParaRPr lang="en-US" sz="1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Aligned View Of Target Business Model(s) &amp; Supporting Core Sales Processes</a:t>
                      </a:r>
                    </a:p>
                  </a:txBody>
                  <a:tcPr>
                    <a:noFill/>
                  </a:tcPr>
                </a:tc>
              </a:tr>
              <a:tr h="1282488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</a:tr>
              <a:tr h="21643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Objectives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b="0" dirty="0" smtClean="0">
                          <a:latin typeface="+mn-lt"/>
                        </a:rPr>
                        <a:t>Proactive</a:t>
                      </a:r>
                      <a:r>
                        <a:rPr lang="en-US" sz="1000" b="0" baseline="0" dirty="0" smtClean="0">
                          <a:latin typeface="+mn-lt"/>
                        </a:rPr>
                        <a:t> </a:t>
                      </a:r>
                      <a:r>
                        <a:rPr lang="en-US" sz="1000" b="0" dirty="0" smtClean="0">
                          <a:latin typeface="+mn-lt"/>
                        </a:rPr>
                        <a:t>working sessions with key stakeholders individually and grouped to validate current processes</a:t>
                      </a:r>
                      <a:r>
                        <a:rPr lang="en-US" sz="1000" b="0" baseline="0" dirty="0" smtClean="0">
                          <a:latin typeface="+mn-lt"/>
                        </a:rPr>
                        <a:t> and capabilities</a:t>
                      </a:r>
                      <a:r>
                        <a:rPr lang="en-US" sz="1000" b="0" dirty="0" smtClean="0">
                          <a:latin typeface="+mn-lt"/>
                        </a:rPr>
                        <a:t>, identify pain points and</a:t>
                      </a:r>
                      <a:r>
                        <a:rPr lang="en-US" sz="1000" b="0" baseline="0" dirty="0" smtClean="0">
                          <a:latin typeface="+mn-lt"/>
                        </a:rPr>
                        <a:t> align with overall corporate objectives</a:t>
                      </a:r>
                      <a:endParaRPr lang="en-US" sz="1000" b="0" dirty="0" smtClean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30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000" b="0" dirty="0" smtClean="0">
                          <a:latin typeface="+mn-lt"/>
                        </a:rPr>
                        <a:t>Understand primary Business Models with stakeholders</a:t>
                      </a:r>
                    </a:p>
                    <a:p>
                      <a:pPr marL="171450" indent="-171450" algn="l">
                        <a:spcBef>
                          <a:spcPts val="30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000" b="0" dirty="0" smtClean="0">
                          <a:latin typeface="+mn-lt"/>
                        </a:rPr>
                        <a:t>Develop hypothesis relative to process profiles to be utilized in process</a:t>
                      </a:r>
                      <a:r>
                        <a:rPr lang="en-US" sz="1000" b="0" baseline="0" dirty="0" smtClean="0">
                          <a:latin typeface="+mn-lt"/>
                        </a:rPr>
                        <a:t> workshops</a:t>
                      </a:r>
                      <a:endParaRPr lang="en-US" sz="1000" b="0" dirty="0" smtClean="0">
                        <a:latin typeface="+mn-lt"/>
                      </a:endParaRPr>
                    </a:p>
                    <a:p>
                      <a:pPr marL="171450" indent="-171450" algn="l">
                        <a:spcBef>
                          <a:spcPts val="30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000" b="0" dirty="0" smtClean="0">
                          <a:latin typeface="+mn-lt"/>
                        </a:rPr>
                        <a:t>Create process profiles with insight into leading practices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Identify initial unique consolidated business requirements 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Develop initial prototype in support of the processes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spcBef>
                          <a:spcPts val="30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Refine process profiles and improvement recommendations</a:t>
                      </a:r>
                    </a:p>
                    <a:p>
                      <a:pPr marL="171450" lvl="1" indent="-171450" algn="l" defTabSz="914400" rtl="0" eaLnBrk="1" latinLnBrk="0" hangingPunct="1">
                        <a:spcBef>
                          <a:spcPts val="30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and share best practices</a:t>
                      </a:r>
                    </a:p>
                    <a:p>
                      <a:pPr marL="171450" lvl="1" indent="-171450" algn="l" defTabSz="914400" rtl="0" eaLnBrk="1" latinLnBrk="0" hangingPunct="1">
                        <a:spcBef>
                          <a:spcPts val="30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 nature,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priority and business value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process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variation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 agreements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potential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impact of misalignment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 and refine a baseline prototype of global model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30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000" b="0" dirty="0" smtClean="0">
                          <a:latin typeface="+mn-lt"/>
                        </a:rPr>
                        <a:t>Final review of Draft Process Profiles of “core” processes across different Business Models</a:t>
                      </a:r>
                    </a:p>
                    <a:p>
                      <a:pPr marL="171450" indent="-171450" algn="l">
                        <a:spcBef>
                          <a:spcPts val="300"/>
                        </a:spcBef>
                        <a:buFont typeface="Wingdings" pitchFamily="2" charset="2"/>
                        <a:buChar char="§"/>
                      </a:pPr>
                      <a:r>
                        <a:rPr lang="en-US" sz="1000" b="0" dirty="0" smtClean="0">
                          <a:latin typeface="+mn-lt"/>
                        </a:rPr>
                        <a:t>Define key drivers of variability, assess impact and make mitigation  recommendations</a:t>
                      </a:r>
                      <a:endParaRPr lang="en-US" sz="10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42" y="3365656"/>
            <a:ext cx="391428" cy="55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024859" y="2993362"/>
            <a:ext cx="1699708" cy="1472542"/>
            <a:chOff x="6852621" y="2206573"/>
            <a:chExt cx="1699708" cy="1472542"/>
          </a:xfrm>
        </p:grpSpPr>
        <p:sp>
          <p:nvSpPr>
            <p:cNvPr id="6" name="Freeform 12"/>
            <p:cNvSpPr>
              <a:spLocks/>
            </p:cNvSpPr>
            <p:nvPr/>
          </p:nvSpPr>
          <p:spPr bwMode="blackWhite">
            <a:xfrm>
              <a:off x="6971644" y="2206573"/>
              <a:ext cx="1323073" cy="624012"/>
            </a:xfrm>
            <a:custGeom>
              <a:avLst/>
              <a:gdLst>
                <a:gd name="T0" fmla="*/ 2147483647 w 1553"/>
                <a:gd name="T1" fmla="*/ 2147483647 h 753"/>
                <a:gd name="T2" fmla="*/ 2147483647 w 1553"/>
                <a:gd name="T3" fmla="*/ 2147483647 h 753"/>
                <a:gd name="T4" fmla="*/ 2147483647 w 1553"/>
                <a:gd name="T5" fmla="*/ 2147483647 h 753"/>
                <a:gd name="T6" fmla="*/ 2147483647 w 1553"/>
                <a:gd name="T7" fmla="*/ 2147483647 h 753"/>
                <a:gd name="T8" fmla="*/ 2147483647 w 1553"/>
                <a:gd name="T9" fmla="*/ 2147483647 h 753"/>
                <a:gd name="T10" fmla="*/ 2147483647 w 1553"/>
                <a:gd name="T11" fmla="*/ 2147483647 h 753"/>
                <a:gd name="T12" fmla="*/ 2147483647 w 1553"/>
                <a:gd name="T13" fmla="*/ 2147483647 h 753"/>
                <a:gd name="T14" fmla="*/ 2147483647 w 1553"/>
                <a:gd name="T15" fmla="*/ 2147483647 h 753"/>
                <a:gd name="T16" fmla="*/ 2147483647 w 1553"/>
                <a:gd name="T17" fmla="*/ 2147483647 h 753"/>
                <a:gd name="T18" fmla="*/ 2147483647 w 1553"/>
                <a:gd name="T19" fmla="*/ 2147483647 h 753"/>
                <a:gd name="T20" fmla="*/ 2147483647 w 1553"/>
                <a:gd name="T21" fmla="*/ 2147483647 h 753"/>
                <a:gd name="T22" fmla="*/ 2147483647 w 1553"/>
                <a:gd name="T23" fmla="*/ 2147483647 h 753"/>
                <a:gd name="T24" fmla="*/ 2147483647 w 1553"/>
                <a:gd name="T25" fmla="*/ 2147483647 h 753"/>
                <a:gd name="T26" fmla="*/ 2147483647 w 1553"/>
                <a:gd name="T27" fmla="*/ 0 h 753"/>
                <a:gd name="T28" fmla="*/ 2147483647 w 1553"/>
                <a:gd name="T29" fmla="*/ 2147483647 h 753"/>
                <a:gd name="T30" fmla="*/ 2147483647 w 1553"/>
                <a:gd name="T31" fmla="*/ 2147483647 h 753"/>
                <a:gd name="T32" fmla="*/ 2147483647 w 1553"/>
                <a:gd name="T33" fmla="*/ 2147483647 h 753"/>
                <a:gd name="T34" fmla="*/ 2147483647 w 1553"/>
                <a:gd name="T35" fmla="*/ 2147483647 h 753"/>
                <a:gd name="T36" fmla="*/ 2147483647 w 1553"/>
                <a:gd name="T37" fmla="*/ 2147483647 h 753"/>
                <a:gd name="T38" fmla="*/ 2147483647 w 1553"/>
                <a:gd name="T39" fmla="*/ 2147483647 h 753"/>
                <a:gd name="T40" fmla="*/ 2147483647 w 1553"/>
                <a:gd name="T41" fmla="*/ 2147483647 h 753"/>
                <a:gd name="T42" fmla="*/ 2147483647 w 1553"/>
                <a:gd name="T43" fmla="*/ 2147483647 h 753"/>
                <a:gd name="T44" fmla="*/ 2147483647 w 1553"/>
                <a:gd name="T45" fmla="*/ 2147483647 h 753"/>
                <a:gd name="T46" fmla="*/ 2147483647 w 1553"/>
                <a:gd name="T47" fmla="*/ 2147483647 h 753"/>
                <a:gd name="T48" fmla="*/ 2147483647 w 1553"/>
                <a:gd name="T49" fmla="*/ 2147483647 h 753"/>
                <a:gd name="T50" fmla="*/ 2147483647 w 1553"/>
                <a:gd name="T51" fmla="*/ 2147483647 h 753"/>
                <a:gd name="T52" fmla="*/ 2147483647 w 1553"/>
                <a:gd name="T53" fmla="*/ 2147483647 h 753"/>
                <a:gd name="T54" fmla="*/ 2147483647 w 1553"/>
                <a:gd name="T55" fmla="*/ 2147483647 h 753"/>
                <a:gd name="T56" fmla="*/ 2147483647 w 1553"/>
                <a:gd name="T57" fmla="*/ 2147483647 h 753"/>
                <a:gd name="T58" fmla="*/ 2147483647 w 1553"/>
                <a:gd name="T59" fmla="*/ 2147483647 h 753"/>
                <a:gd name="T60" fmla="*/ 2147483647 w 1553"/>
                <a:gd name="T61" fmla="*/ 2147483647 h 753"/>
                <a:gd name="T62" fmla="*/ 2147483647 w 1553"/>
                <a:gd name="T63" fmla="*/ 2147483647 h 753"/>
                <a:gd name="T64" fmla="*/ 2147483647 w 1553"/>
                <a:gd name="T65" fmla="*/ 2147483647 h 753"/>
                <a:gd name="T66" fmla="*/ 0 w 1553"/>
                <a:gd name="T67" fmla="*/ 2147483647 h 753"/>
                <a:gd name="T68" fmla="*/ 2147483647 w 1553"/>
                <a:gd name="T69" fmla="*/ 2147483647 h 753"/>
                <a:gd name="T70" fmla="*/ 2147483647 w 1553"/>
                <a:gd name="T71" fmla="*/ 2147483647 h 753"/>
                <a:gd name="T72" fmla="*/ 2147483647 w 1553"/>
                <a:gd name="T73" fmla="*/ 2147483647 h 753"/>
                <a:gd name="T74" fmla="*/ 2147483647 w 1553"/>
                <a:gd name="T75" fmla="*/ 2147483647 h 753"/>
                <a:gd name="T76" fmla="*/ 2147483647 w 1553"/>
                <a:gd name="T77" fmla="*/ 2147483647 h 753"/>
                <a:gd name="T78" fmla="*/ 2147483647 w 1553"/>
                <a:gd name="T79" fmla="*/ 2147483647 h 753"/>
                <a:gd name="T80" fmla="*/ 2147483647 w 1553"/>
                <a:gd name="T81" fmla="*/ 2147483647 h 753"/>
                <a:gd name="T82" fmla="*/ 2147483647 w 1553"/>
                <a:gd name="T83" fmla="*/ 2147483647 h 753"/>
                <a:gd name="T84" fmla="*/ 2147483647 w 1553"/>
                <a:gd name="T85" fmla="*/ 2147483647 h 753"/>
                <a:gd name="T86" fmla="*/ 2147483647 w 1553"/>
                <a:gd name="T87" fmla="*/ 2147483647 h 753"/>
                <a:gd name="T88" fmla="*/ 2147483647 w 1553"/>
                <a:gd name="T89" fmla="*/ 2147483647 h 753"/>
                <a:gd name="T90" fmla="*/ 2147483647 w 1553"/>
                <a:gd name="T91" fmla="*/ 2147483647 h 753"/>
                <a:gd name="T92" fmla="*/ 2147483647 w 1553"/>
                <a:gd name="T93" fmla="*/ 2147483647 h 753"/>
                <a:gd name="T94" fmla="*/ 2147483647 w 1553"/>
                <a:gd name="T95" fmla="*/ 2147483647 h 753"/>
                <a:gd name="T96" fmla="*/ 2147483647 w 1553"/>
                <a:gd name="T97" fmla="*/ 2147483647 h 753"/>
                <a:gd name="T98" fmla="*/ 2147483647 w 1553"/>
                <a:gd name="T99" fmla="*/ 2147483647 h 753"/>
                <a:gd name="T100" fmla="*/ 2147483647 w 1553"/>
                <a:gd name="T101" fmla="*/ 2147483647 h 753"/>
                <a:gd name="T102" fmla="*/ 2147483647 w 1553"/>
                <a:gd name="T103" fmla="*/ 2147483647 h 753"/>
                <a:gd name="T104" fmla="*/ 2147483647 w 1553"/>
                <a:gd name="T105" fmla="*/ 2147483647 h 753"/>
                <a:gd name="T106" fmla="*/ 2147483647 w 1553"/>
                <a:gd name="T107" fmla="*/ 2147483647 h 753"/>
                <a:gd name="T108" fmla="*/ 2147483647 w 1553"/>
                <a:gd name="T109" fmla="*/ 2147483647 h 75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53"/>
                <a:gd name="T166" fmla="*/ 0 h 753"/>
                <a:gd name="T167" fmla="*/ 1553 w 1553"/>
                <a:gd name="T168" fmla="*/ 753 h 75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53" h="753">
                  <a:moveTo>
                    <a:pt x="983" y="584"/>
                  </a:moveTo>
                  <a:lnTo>
                    <a:pt x="1417" y="541"/>
                  </a:lnTo>
                  <a:lnTo>
                    <a:pt x="1552" y="150"/>
                  </a:lnTo>
                  <a:lnTo>
                    <a:pt x="1447" y="227"/>
                  </a:lnTo>
                  <a:lnTo>
                    <a:pt x="1398" y="186"/>
                  </a:lnTo>
                  <a:lnTo>
                    <a:pt x="1347" y="149"/>
                  </a:lnTo>
                  <a:lnTo>
                    <a:pt x="1294" y="116"/>
                  </a:lnTo>
                  <a:lnTo>
                    <a:pt x="1238" y="87"/>
                  </a:lnTo>
                  <a:lnTo>
                    <a:pt x="1181" y="61"/>
                  </a:lnTo>
                  <a:lnTo>
                    <a:pt x="1122" y="41"/>
                  </a:lnTo>
                  <a:lnTo>
                    <a:pt x="1060" y="23"/>
                  </a:lnTo>
                  <a:lnTo>
                    <a:pt x="999" y="12"/>
                  </a:lnTo>
                  <a:lnTo>
                    <a:pt x="936" y="4"/>
                  </a:lnTo>
                  <a:lnTo>
                    <a:pt x="873" y="0"/>
                  </a:lnTo>
                  <a:lnTo>
                    <a:pt x="810" y="2"/>
                  </a:lnTo>
                  <a:lnTo>
                    <a:pt x="748" y="8"/>
                  </a:lnTo>
                  <a:lnTo>
                    <a:pt x="685" y="19"/>
                  </a:lnTo>
                  <a:lnTo>
                    <a:pt x="624" y="34"/>
                  </a:lnTo>
                  <a:lnTo>
                    <a:pt x="564" y="53"/>
                  </a:lnTo>
                  <a:lnTo>
                    <a:pt x="506" y="76"/>
                  </a:lnTo>
                  <a:lnTo>
                    <a:pt x="449" y="104"/>
                  </a:lnTo>
                  <a:lnTo>
                    <a:pt x="395" y="137"/>
                  </a:lnTo>
                  <a:lnTo>
                    <a:pt x="342" y="172"/>
                  </a:lnTo>
                  <a:lnTo>
                    <a:pt x="294" y="212"/>
                  </a:lnTo>
                  <a:lnTo>
                    <a:pt x="248" y="254"/>
                  </a:lnTo>
                  <a:lnTo>
                    <a:pt x="205" y="301"/>
                  </a:lnTo>
                  <a:lnTo>
                    <a:pt x="165" y="350"/>
                  </a:lnTo>
                  <a:lnTo>
                    <a:pt x="130" y="401"/>
                  </a:lnTo>
                  <a:lnTo>
                    <a:pt x="98" y="456"/>
                  </a:lnTo>
                  <a:lnTo>
                    <a:pt x="71" y="512"/>
                  </a:lnTo>
                  <a:lnTo>
                    <a:pt x="46" y="570"/>
                  </a:lnTo>
                  <a:lnTo>
                    <a:pt x="27" y="631"/>
                  </a:lnTo>
                  <a:lnTo>
                    <a:pt x="11" y="692"/>
                  </a:lnTo>
                  <a:lnTo>
                    <a:pt x="0" y="752"/>
                  </a:lnTo>
                  <a:lnTo>
                    <a:pt x="222" y="608"/>
                  </a:lnTo>
                  <a:lnTo>
                    <a:pt x="440" y="749"/>
                  </a:lnTo>
                  <a:lnTo>
                    <a:pt x="455" y="710"/>
                  </a:lnTo>
                  <a:lnTo>
                    <a:pt x="474" y="670"/>
                  </a:lnTo>
                  <a:lnTo>
                    <a:pt x="498" y="632"/>
                  </a:lnTo>
                  <a:lnTo>
                    <a:pt x="525" y="596"/>
                  </a:lnTo>
                  <a:lnTo>
                    <a:pt x="556" y="563"/>
                  </a:lnTo>
                  <a:lnTo>
                    <a:pt x="589" y="533"/>
                  </a:lnTo>
                  <a:lnTo>
                    <a:pt x="626" y="507"/>
                  </a:lnTo>
                  <a:lnTo>
                    <a:pt x="665" y="485"/>
                  </a:lnTo>
                  <a:lnTo>
                    <a:pt x="706" y="467"/>
                  </a:lnTo>
                  <a:lnTo>
                    <a:pt x="749" y="453"/>
                  </a:lnTo>
                  <a:lnTo>
                    <a:pt x="793" y="443"/>
                  </a:lnTo>
                  <a:lnTo>
                    <a:pt x="837" y="438"/>
                  </a:lnTo>
                  <a:lnTo>
                    <a:pt x="882" y="438"/>
                  </a:lnTo>
                  <a:lnTo>
                    <a:pt x="927" y="442"/>
                  </a:lnTo>
                  <a:lnTo>
                    <a:pt x="971" y="450"/>
                  </a:lnTo>
                  <a:lnTo>
                    <a:pt x="1014" y="464"/>
                  </a:lnTo>
                  <a:lnTo>
                    <a:pt x="1055" y="480"/>
                  </a:lnTo>
                  <a:lnTo>
                    <a:pt x="1095" y="502"/>
                  </a:lnTo>
                  <a:lnTo>
                    <a:pt x="983" y="58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blackWhite">
            <a:xfrm>
              <a:off x="6852621" y="2756800"/>
              <a:ext cx="1040392" cy="887531"/>
            </a:xfrm>
            <a:custGeom>
              <a:avLst/>
              <a:gdLst>
                <a:gd name="T0" fmla="*/ 1552890 w 1221"/>
                <a:gd name="T1" fmla="*/ 1300481 h 1071"/>
                <a:gd name="T2" fmla="*/ 1275406 w 1221"/>
                <a:gd name="T3" fmla="*/ 1057109 h 1071"/>
                <a:gd name="T4" fmla="*/ 1375963 w 1221"/>
                <a:gd name="T5" fmla="*/ 786279 h 1071"/>
                <a:gd name="T6" fmla="*/ 1321230 w 1221"/>
                <a:gd name="T7" fmla="*/ 792520 h 1071"/>
                <a:gd name="T8" fmla="*/ 1265223 w 1221"/>
                <a:gd name="T9" fmla="*/ 793768 h 1071"/>
                <a:gd name="T10" fmla="*/ 1209218 w 1221"/>
                <a:gd name="T11" fmla="*/ 791272 h 1071"/>
                <a:gd name="T12" fmla="*/ 1153212 w 1221"/>
                <a:gd name="T13" fmla="*/ 781287 h 1071"/>
                <a:gd name="T14" fmla="*/ 1101024 w 1221"/>
                <a:gd name="T15" fmla="*/ 766310 h 1071"/>
                <a:gd name="T16" fmla="*/ 1047564 w 1221"/>
                <a:gd name="T17" fmla="*/ 747589 h 1071"/>
                <a:gd name="T18" fmla="*/ 997923 w 1221"/>
                <a:gd name="T19" fmla="*/ 722628 h 1071"/>
                <a:gd name="T20" fmla="*/ 950827 w 1221"/>
                <a:gd name="T21" fmla="*/ 693923 h 1071"/>
                <a:gd name="T22" fmla="*/ 907550 w 1221"/>
                <a:gd name="T23" fmla="*/ 658977 h 1071"/>
                <a:gd name="T24" fmla="*/ 868091 w 1221"/>
                <a:gd name="T25" fmla="*/ 619039 h 1071"/>
                <a:gd name="T26" fmla="*/ 831178 w 1221"/>
                <a:gd name="T27" fmla="*/ 577853 h 1071"/>
                <a:gd name="T28" fmla="*/ 800629 w 1221"/>
                <a:gd name="T29" fmla="*/ 532923 h 1071"/>
                <a:gd name="T30" fmla="*/ 775172 w 1221"/>
                <a:gd name="T31" fmla="*/ 486744 h 1071"/>
                <a:gd name="T32" fmla="*/ 756079 w 1221"/>
                <a:gd name="T33" fmla="*/ 439318 h 1071"/>
                <a:gd name="T34" fmla="*/ 739532 w 1221"/>
                <a:gd name="T35" fmla="*/ 391892 h 1071"/>
                <a:gd name="T36" fmla="*/ 729349 w 1221"/>
                <a:gd name="T37" fmla="*/ 340721 h 1071"/>
                <a:gd name="T38" fmla="*/ 722985 w 1221"/>
                <a:gd name="T39" fmla="*/ 289550 h 1071"/>
                <a:gd name="T40" fmla="*/ 906277 w 1221"/>
                <a:gd name="T41" fmla="*/ 289550 h 1071"/>
                <a:gd name="T42" fmla="*/ 468413 w 1221"/>
                <a:gd name="T43" fmla="*/ 0 h 1071"/>
                <a:gd name="T44" fmla="*/ 0 w 1221"/>
                <a:gd name="T45" fmla="*/ 293295 h 1071"/>
                <a:gd name="T46" fmla="*/ 170563 w 1221"/>
                <a:gd name="T47" fmla="*/ 292047 h 1071"/>
                <a:gd name="T48" fmla="*/ 176928 w 1221"/>
                <a:gd name="T49" fmla="*/ 369427 h 1071"/>
                <a:gd name="T50" fmla="*/ 188383 w 1221"/>
                <a:gd name="T51" fmla="*/ 446806 h 1071"/>
                <a:gd name="T52" fmla="*/ 204931 w 1221"/>
                <a:gd name="T53" fmla="*/ 522938 h 1071"/>
                <a:gd name="T54" fmla="*/ 226569 w 1221"/>
                <a:gd name="T55" fmla="*/ 597822 h 1071"/>
                <a:gd name="T56" fmla="*/ 254572 w 1221"/>
                <a:gd name="T57" fmla="*/ 671458 h 1071"/>
                <a:gd name="T58" fmla="*/ 288939 w 1221"/>
                <a:gd name="T59" fmla="*/ 742597 h 1071"/>
                <a:gd name="T60" fmla="*/ 327125 w 1221"/>
                <a:gd name="T61" fmla="*/ 811241 h 1071"/>
                <a:gd name="T62" fmla="*/ 370402 w 1221"/>
                <a:gd name="T63" fmla="*/ 876140 h 1071"/>
                <a:gd name="T64" fmla="*/ 417498 w 1221"/>
                <a:gd name="T65" fmla="*/ 937295 h 1071"/>
                <a:gd name="T66" fmla="*/ 469686 w 1221"/>
                <a:gd name="T67" fmla="*/ 994706 h 1071"/>
                <a:gd name="T68" fmla="*/ 525691 w 1221"/>
                <a:gd name="T69" fmla="*/ 1049620 h 1071"/>
                <a:gd name="T70" fmla="*/ 584243 w 1221"/>
                <a:gd name="T71" fmla="*/ 1100791 h 1071"/>
                <a:gd name="T72" fmla="*/ 647886 w 1221"/>
                <a:gd name="T73" fmla="*/ 1146969 h 1071"/>
                <a:gd name="T74" fmla="*/ 715348 w 1221"/>
                <a:gd name="T75" fmla="*/ 1186907 h 1071"/>
                <a:gd name="T76" fmla="*/ 785355 w 1221"/>
                <a:gd name="T77" fmla="*/ 1224349 h 1071"/>
                <a:gd name="T78" fmla="*/ 856635 w 1221"/>
                <a:gd name="T79" fmla="*/ 1256799 h 1071"/>
                <a:gd name="T80" fmla="*/ 931734 w 1221"/>
                <a:gd name="T81" fmla="*/ 1281760 h 1071"/>
                <a:gd name="T82" fmla="*/ 1006833 w 1221"/>
                <a:gd name="T83" fmla="*/ 1304225 h 1071"/>
                <a:gd name="T84" fmla="*/ 1084477 w 1221"/>
                <a:gd name="T85" fmla="*/ 1319202 h 1071"/>
                <a:gd name="T86" fmla="*/ 1162122 w 1221"/>
                <a:gd name="T87" fmla="*/ 1331683 h 1071"/>
                <a:gd name="T88" fmla="*/ 1241039 w 1221"/>
                <a:gd name="T89" fmla="*/ 1335427 h 1071"/>
                <a:gd name="T90" fmla="*/ 1319957 w 1221"/>
                <a:gd name="T91" fmla="*/ 1335427 h 1071"/>
                <a:gd name="T92" fmla="*/ 1397601 w 1221"/>
                <a:gd name="T93" fmla="*/ 1330435 h 1071"/>
                <a:gd name="T94" fmla="*/ 1476519 w 1221"/>
                <a:gd name="T95" fmla="*/ 1317954 h 1071"/>
                <a:gd name="T96" fmla="*/ 1552890 w 1221"/>
                <a:gd name="T97" fmla="*/ 1300481 h 107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21"/>
                <a:gd name="T148" fmla="*/ 0 h 1071"/>
                <a:gd name="T149" fmla="*/ 1221 w 1221"/>
                <a:gd name="T150" fmla="*/ 1071 h 107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21" h="1071">
                  <a:moveTo>
                    <a:pt x="1220" y="1042"/>
                  </a:moveTo>
                  <a:lnTo>
                    <a:pt x="1002" y="847"/>
                  </a:lnTo>
                  <a:lnTo>
                    <a:pt x="1081" y="630"/>
                  </a:lnTo>
                  <a:lnTo>
                    <a:pt x="1038" y="635"/>
                  </a:lnTo>
                  <a:lnTo>
                    <a:pt x="994" y="636"/>
                  </a:lnTo>
                  <a:lnTo>
                    <a:pt x="950" y="634"/>
                  </a:lnTo>
                  <a:lnTo>
                    <a:pt x="906" y="626"/>
                  </a:lnTo>
                  <a:lnTo>
                    <a:pt x="865" y="614"/>
                  </a:lnTo>
                  <a:lnTo>
                    <a:pt x="823" y="599"/>
                  </a:lnTo>
                  <a:lnTo>
                    <a:pt x="784" y="579"/>
                  </a:lnTo>
                  <a:lnTo>
                    <a:pt x="747" y="556"/>
                  </a:lnTo>
                  <a:lnTo>
                    <a:pt x="713" y="528"/>
                  </a:lnTo>
                  <a:lnTo>
                    <a:pt x="682" y="496"/>
                  </a:lnTo>
                  <a:lnTo>
                    <a:pt x="653" y="463"/>
                  </a:lnTo>
                  <a:lnTo>
                    <a:pt x="629" y="427"/>
                  </a:lnTo>
                  <a:lnTo>
                    <a:pt x="609" y="390"/>
                  </a:lnTo>
                  <a:lnTo>
                    <a:pt x="594" y="352"/>
                  </a:lnTo>
                  <a:lnTo>
                    <a:pt x="581" y="314"/>
                  </a:lnTo>
                  <a:lnTo>
                    <a:pt x="573" y="273"/>
                  </a:lnTo>
                  <a:lnTo>
                    <a:pt x="568" y="232"/>
                  </a:lnTo>
                  <a:lnTo>
                    <a:pt x="712" y="232"/>
                  </a:lnTo>
                  <a:lnTo>
                    <a:pt x="368" y="0"/>
                  </a:lnTo>
                  <a:lnTo>
                    <a:pt x="0" y="235"/>
                  </a:lnTo>
                  <a:lnTo>
                    <a:pt x="134" y="234"/>
                  </a:lnTo>
                  <a:lnTo>
                    <a:pt x="139" y="296"/>
                  </a:lnTo>
                  <a:lnTo>
                    <a:pt x="148" y="358"/>
                  </a:lnTo>
                  <a:lnTo>
                    <a:pt x="161" y="419"/>
                  </a:lnTo>
                  <a:lnTo>
                    <a:pt x="178" y="479"/>
                  </a:lnTo>
                  <a:lnTo>
                    <a:pt x="200" y="538"/>
                  </a:lnTo>
                  <a:lnTo>
                    <a:pt x="227" y="595"/>
                  </a:lnTo>
                  <a:lnTo>
                    <a:pt x="257" y="650"/>
                  </a:lnTo>
                  <a:lnTo>
                    <a:pt x="291" y="702"/>
                  </a:lnTo>
                  <a:lnTo>
                    <a:pt x="328" y="751"/>
                  </a:lnTo>
                  <a:lnTo>
                    <a:pt x="369" y="797"/>
                  </a:lnTo>
                  <a:lnTo>
                    <a:pt x="413" y="841"/>
                  </a:lnTo>
                  <a:lnTo>
                    <a:pt x="459" y="882"/>
                  </a:lnTo>
                  <a:lnTo>
                    <a:pt x="509" y="919"/>
                  </a:lnTo>
                  <a:lnTo>
                    <a:pt x="562" y="951"/>
                  </a:lnTo>
                  <a:lnTo>
                    <a:pt x="617" y="981"/>
                  </a:lnTo>
                  <a:lnTo>
                    <a:pt x="673" y="1007"/>
                  </a:lnTo>
                  <a:lnTo>
                    <a:pt x="732" y="1027"/>
                  </a:lnTo>
                  <a:lnTo>
                    <a:pt x="791" y="1045"/>
                  </a:lnTo>
                  <a:lnTo>
                    <a:pt x="852" y="1057"/>
                  </a:lnTo>
                  <a:lnTo>
                    <a:pt x="913" y="1067"/>
                  </a:lnTo>
                  <a:lnTo>
                    <a:pt x="975" y="1070"/>
                  </a:lnTo>
                  <a:lnTo>
                    <a:pt x="1037" y="1070"/>
                  </a:lnTo>
                  <a:lnTo>
                    <a:pt x="1098" y="1066"/>
                  </a:lnTo>
                  <a:lnTo>
                    <a:pt x="1160" y="1056"/>
                  </a:lnTo>
                  <a:lnTo>
                    <a:pt x="1220" y="1042"/>
                  </a:lnTo>
                </a:path>
              </a:pathLst>
            </a:custGeom>
            <a:solidFill>
              <a:srgbClr val="92D05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blackWhite">
            <a:xfrm>
              <a:off x="7767614" y="2485902"/>
              <a:ext cx="675883" cy="1193213"/>
            </a:xfrm>
            <a:custGeom>
              <a:avLst/>
              <a:gdLst>
                <a:gd name="T0" fmla="*/ 2147483647 w 793"/>
                <a:gd name="T1" fmla="*/ 2147483647 h 1440"/>
                <a:gd name="T2" fmla="*/ 2147483647 w 793"/>
                <a:gd name="T3" fmla="*/ 2147483647 h 1440"/>
                <a:gd name="T4" fmla="*/ 2147483647 w 793"/>
                <a:gd name="T5" fmla="*/ 2147483647 h 1440"/>
                <a:gd name="T6" fmla="*/ 2147483647 w 793"/>
                <a:gd name="T7" fmla="*/ 2147483647 h 1440"/>
                <a:gd name="T8" fmla="*/ 2147483647 w 793"/>
                <a:gd name="T9" fmla="*/ 2147483647 h 1440"/>
                <a:gd name="T10" fmla="*/ 2147483647 w 793"/>
                <a:gd name="T11" fmla="*/ 2147483647 h 1440"/>
                <a:gd name="T12" fmla="*/ 2147483647 w 793"/>
                <a:gd name="T13" fmla="*/ 2147483647 h 1440"/>
                <a:gd name="T14" fmla="*/ 2147483647 w 793"/>
                <a:gd name="T15" fmla="*/ 2147483647 h 1440"/>
                <a:gd name="T16" fmla="*/ 2147483647 w 793"/>
                <a:gd name="T17" fmla="*/ 2147483647 h 1440"/>
                <a:gd name="T18" fmla="*/ 2147483647 w 793"/>
                <a:gd name="T19" fmla="*/ 2147483647 h 1440"/>
                <a:gd name="T20" fmla="*/ 2147483647 w 793"/>
                <a:gd name="T21" fmla="*/ 2147483647 h 1440"/>
                <a:gd name="T22" fmla="*/ 2147483647 w 793"/>
                <a:gd name="T23" fmla="*/ 2147483647 h 1440"/>
                <a:gd name="T24" fmla="*/ 2147483647 w 793"/>
                <a:gd name="T25" fmla="*/ 2147483647 h 1440"/>
                <a:gd name="T26" fmla="*/ 2147483647 w 793"/>
                <a:gd name="T27" fmla="*/ 2147483647 h 1440"/>
                <a:gd name="T28" fmla="*/ 2147483647 w 793"/>
                <a:gd name="T29" fmla="*/ 2147483647 h 1440"/>
                <a:gd name="T30" fmla="*/ 2147483647 w 793"/>
                <a:gd name="T31" fmla="*/ 2147483647 h 1440"/>
                <a:gd name="T32" fmla="*/ 2147483647 w 793"/>
                <a:gd name="T33" fmla="*/ 2147483647 h 1440"/>
                <a:gd name="T34" fmla="*/ 2147483647 w 793"/>
                <a:gd name="T35" fmla="*/ 2147483647 h 1440"/>
                <a:gd name="T36" fmla="*/ 2147483647 w 793"/>
                <a:gd name="T37" fmla="*/ 2147483647 h 1440"/>
                <a:gd name="T38" fmla="*/ 2147483647 w 793"/>
                <a:gd name="T39" fmla="*/ 2147483647 h 1440"/>
                <a:gd name="T40" fmla="*/ 2147483647 w 793"/>
                <a:gd name="T41" fmla="*/ 2147483647 h 1440"/>
                <a:gd name="T42" fmla="*/ 2147483647 w 793"/>
                <a:gd name="T43" fmla="*/ 2147483647 h 1440"/>
                <a:gd name="T44" fmla="*/ 2147483647 w 793"/>
                <a:gd name="T45" fmla="*/ 2147483647 h 1440"/>
                <a:gd name="T46" fmla="*/ 2147483647 w 793"/>
                <a:gd name="T47" fmla="*/ 2147483647 h 1440"/>
                <a:gd name="T48" fmla="*/ 2147483647 w 793"/>
                <a:gd name="T49" fmla="*/ 2147483647 h 1440"/>
                <a:gd name="T50" fmla="*/ 2147483647 w 793"/>
                <a:gd name="T51" fmla="*/ 2147483647 h 1440"/>
                <a:gd name="T52" fmla="*/ 2147483647 w 793"/>
                <a:gd name="T53" fmla="*/ 0 h 1440"/>
                <a:gd name="T54" fmla="*/ 2147483647 w 793"/>
                <a:gd name="T55" fmla="*/ 2147483647 h 1440"/>
                <a:gd name="T56" fmla="*/ 2147483647 w 793"/>
                <a:gd name="T57" fmla="*/ 2147483647 h 1440"/>
                <a:gd name="T58" fmla="*/ 2147483647 w 793"/>
                <a:gd name="T59" fmla="*/ 2147483647 h 1440"/>
                <a:gd name="T60" fmla="*/ 2147483647 w 793"/>
                <a:gd name="T61" fmla="*/ 2147483647 h 1440"/>
                <a:gd name="T62" fmla="*/ 2147483647 w 793"/>
                <a:gd name="T63" fmla="*/ 2147483647 h 1440"/>
                <a:gd name="T64" fmla="*/ 2147483647 w 793"/>
                <a:gd name="T65" fmla="*/ 2147483647 h 1440"/>
                <a:gd name="T66" fmla="*/ 2147483647 w 793"/>
                <a:gd name="T67" fmla="*/ 2147483647 h 1440"/>
                <a:gd name="T68" fmla="*/ 2147483647 w 793"/>
                <a:gd name="T69" fmla="*/ 2147483647 h 1440"/>
                <a:gd name="T70" fmla="*/ 2147483647 w 793"/>
                <a:gd name="T71" fmla="*/ 2147483647 h 1440"/>
                <a:gd name="T72" fmla="*/ 2147483647 w 793"/>
                <a:gd name="T73" fmla="*/ 2147483647 h 1440"/>
                <a:gd name="T74" fmla="*/ 2147483647 w 793"/>
                <a:gd name="T75" fmla="*/ 2147483647 h 1440"/>
                <a:gd name="T76" fmla="*/ 2147483647 w 793"/>
                <a:gd name="T77" fmla="*/ 2147483647 h 1440"/>
                <a:gd name="T78" fmla="*/ 2147483647 w 793"/>
                <a:gd name="T79" fmla="*/ 2147483647 h 1440"/>
                <a:gd name="T80" fmla="*/ 2147483647 w 793"/>
                <a:gd name="T81" fmla="*/ 2147483647 h 1440"/>
                <a:gd name="T82" fmla="*/ 2147483647 w 793"/>
                <a:gd name="T83" fmla="*/ 2147483647 h 1440"/>
                <a:gd name="T84" fmla="*/ 2147483647 w 793"/>
                <a:gd name="T85" fmla="*/ 2147483647 h 1440"/>
                <a:gd name="T86" fmla="*/ 2147483647 w 793"/>
                <a:gd name="T87" fmla="*/ 2147483647 h 1440"/>
                <a:gd name="T88" fmla="*/ 2147483647 w 793"/>
                <a:gd name="T89" fmla="*/ 2147483647 h 1440"/>
                <a:gd name="T90" fmla="*/ 2147483647 w 793"/>
                <a:gd name="T91" fmla="*/ 2147483647 h 1440"/>
                <a:gd name="T92" fmla="*/ 0 w 793"/>
                <a:gd name="T93" fmla="*/ 2147483647 h 1440"/>
                <a:gd name="T94" fmla="*/ 2147483647 w 793"/>
                <a:gd name="T95" fmla="*/ 2147483647 h 1440"/>
                <a:gd name="T96" fmla="*/ 2147483647 w 793"/>
                <a:gd name="T97" fmla="*/ 2147483647 h 1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3"/>
                <a:gd name="T148" fmla="*/ 0 h 1440"/>
                <a:gd name="T149" fmla="*/ 793 w 793"/>
                <a:gd name="T150" fmla="*/ 1440 h 1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3" h="1440">
                  <a:moveTo>
                    <a:pt x="286" y="1316"/>
                  </a:moveTo>
                  <a:lnTo>
                    <a:pt x="340" y="1290"/>
                  </a:lnTo>
                  <a:lnTo>
                    <a:pt x="392" y="1260"/>
                  </a:lnTo>
                  <a:lnTo>
                    <a:pt x="442" y="1225"/>
                  </a:lnTo>
                  <a:lnTo>
                    <a:pt x="490" y="1187"/>
                  </a:lnTo>
                  <a:lnTo>
                    <a:pt x="535" y="1146"/>
                  </a:lnTo>
                  <a:lnTo>
                    <a:pt x="576" y="1102"/>
                  </a:lnTo>
                  <a:lnTo>
                    <a:pt x="616" y="1055"/>
                  </a:lnTo>
                  <a:lnTo>
                    <a:pt x="650" y="1005"/>
                  </a:lnTo>
                  <a:lnTo>
                    <a:pt x="682" y="953"/>
                  </a:lnTo>
                  <a:lnTo>
                    <a:pt x="709" y="900"/>
                  </a:lnTo>
                  <a:lnTo>
                    <a:pt x="734" y="844"/>
                  </a:lnTo>
                  <a:lnTo>
                    <a:pt x="753" y="786"/>
                  </a:lnTo>
                  <a:lnTo>
                    <a:pt x="770" y="727"/>
                  </a:lnTo>
                  <a:lnTo>
                    <a:pt x="781" y="668"/>
                  </a:lnTo>
                  <a:lnTo>
                    <a:pt x="789" y="608"/>
                  </a:lnTo>
                  <a:lnTo>
                    <a:pt x="792" y="547"/>
                  </a:lnTo>
                  <a:lnTo>
                    <a:pt x="790" y="487"/>
                  </a:lnTo>
                  <a:lnTo>
                    <a:pt x="786" y="427"/>
                  </a:lnTo>
                  <a:lnTo>
                    <a:pt x="775" y="367"/>
                  </a:lnTo>
                  <a:lnTo>
                    <a:pt x="762" y="308"/>
                  </a:lnTo>
                  <a:lnTo>
                    <a:pt x="744" y="249"/>
                  </a:lnTo>
                  <a:lnTo>
                    <a:pt x="722" y="193"/>
                  </a:lnTo>
                  <a:lnTo>
                    <a:pt x="697" y="137"/>
                  </a:lnTo>
                  <a:lnTo>
                    <a:pt x="667" y="84"/>
                  </a:lnTo>
                  <a:lnTo>
                    <a:pt x="639" y="41"/>
                  </a:lnTo>
                  <a:lnTo>
                    <a:pt x="609" y="0"/>
                  </a:lnTo>
                  <a:lnTo>
                    <a:pt x="521" y="247"/>
                  </a:lnTo>
                  <a:lnTo>
                    <a:pt x="277" y="280"/>
                  </a:lnTo>
                  <a:lnTo>
                    <a:pt x="294" y="308"/>
                  </a:lnTo>
                  <a:lnTo>
                    <a:pt x="316" y="347"/>
                  </a:lnTo>
                  <a:lnTo>
                    <a:pt x="332" y="389"/>
                  </a:lnTo>
                  <a:lnTo>
                    <a:pt x="345" y="431"/>
                  </a:lnTo>
                  <a:lnTo>
                    <a:pt x="353" y="475"/>
                  </a:lnTo>
                  <a:lnTo>
                    <a:pt x="357" y="519"/>
                  </a:lnTo>
                  <a:lnTo>
                    <a:pt x="355" y="564"/>
                  </a:lnTo>
                  <a:lnTo>
                    <a:pt x="350" y="608"/>
                  </a:lnTo>
                  <a:lnTo>
                    <a:pt x="339" y="652"/>
                  </a:lnTo>
                  <a:lnTo>
                    <a:pt x="325" y="694"/>
                  </a:lnTo>
                  <a:lnTo>
                    <a:pt x="306" y="734"/>
                  </a:lnTo>
                  <a:lnTo>
                    <a:pt x="284" y="772"/>
                  </a:lnTo>
                  <a:lnTo>
                    <a:pt x="257" y="808"/>
                  </a:lnTo>
                  <a:lnTo>
                    <a:pt x="227" y="841"/>
                  </a:lnTo>
                  <a:lnTo>
                    <a:pt x="193" y="871"/>
                  </a:lnTo>
                  <a:lnTo>
                    <a:pt x="156" y="896"/>
                  </a:lnTo>
                  <a:lnTo>
                    <a:pt x="113" y="761"/>
                  </a:lnTo>
                  <a:lnTo>
                    <a:pt x="0" y="1169"/>
                  </a:lnTo>
                  <a:lnTo>
                    <a:pt x="321" y="1439"/>
                  </a:lnTo>
                  <a:lnTo>
                    <a:pt x="286" y="1316"/>
                  </a:lnTo>
                </a:path>
              </a:pathLst>
            </a:custGeom>
            <a:solidFill>
              <a:schemeClr val="accent5">
                <a:lumMod val="25000"/>
              </a:schemeClr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blackWhite">
            <a:xfrm>
              <a:off x="7422233" y="2372622"/>
              <a:ext cx="588692" cy="13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/>
            <a:p>
              <a:pPr algn="ctr" defTabSz="787400" eaLnBrk="1" hangingPunct="1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GB" b="1" i="0" dirty="0" smtClean="0">
                  <a:solidFill>
                    <a:schemeClr val="bg1"/>
                  </a:solidFill>
                </a:rPr>
                <a:t>Marketing</a:t>
              </a:r>
              <a:endParaRPr lang="en-GB" b="1" i="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blackWhite">
            <a:xfrm>
              <a:off x="7888136" y="3030365"/>
              <a:ext cx="664193" cy="13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/>
            <a:p>
              <a:pPr algn="ctr" defTabSz="787400" eaLnBrk="1" hangingPunct="1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GB" b="1" i="0" dirty="0" smtClean="0">
                  <a:solidFill>
                    <a:schemeClr val="bg1"/>
                  </a:solidFill>
                </a:rPr>
                <a:t>Sales</a:t>
              </a:r>
              <a:endParaRPr lang="en-GB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blackWhite">
            <a:xfrm>
              <a:off x="7037113" y="3182151"/>
              <a:ext cx="489909" cy="13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/>
            <a:p>
              <a:pPr algn="ctr" defTabSz="787400" eaLnBrk="1" hangingPunct="1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GB" sz="1350" b="1" i="0" dirty="0" smtClean="0">
                  <a:solidFill>
                    <a:schemeClr val="bg1"/>
                  </a:solidFill>
                </a:rPr>
                <a:t>Support</a:t>
              </a:r>
              <a:endParaRPr lang="en-GB" sz="1350" b="1" i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2634" y="2969814"/>
            <a:ext cx="1665547" cy="1193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7073" y="2850905"/>
            <a:ext cx="1448646" cy="149025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1926814" y="3375694"/>
            <a:ext cx="528810" cy="44067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533317" y="3364936"/>
            <a:ext cx="528810" cy="44067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210150" y="3364936"/>
            <a:ext cx="528810" cy="44067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378222" y="1334804"/>
            <a:ext cx="8303132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002776"/>
                </a:solidFill>
              </a:rPr>
              <a:t>At the heart of our effort is the need to </a:t>
            </a:r>
            <a:r>
              <a:rPr lang="en-US" sz="1400" b="0" dirty="0" smtClean="0">
                <a:solidFill>
                  <a:srgbClr val="002776"/>
                </a:solidFill>
              </a:rPr>
              <a:t>streamline the approach to capabilities and business process and </a:t>
            </a:r>
            <a:r>
              <a:rPr lang="en-US" sz="1400" b="0" dirty="0">
                <a:solidFill>
                  <a:srgbClr val="002776"/>
                </a:solidFill>
              </a:rPr>
              <a:t>supporting </a:t>
            </a:r>
            <a:r>
              <a:rPr lang="en-US" sz="1400" b="0" dirty="0" smtClean="0">
                <a:solidFill>
                  <a:srgbClr val="002776"/>
                </a:solidFill>
              </a:rPr>
              <a:t>activities</a:t>
            </a:r>
            <a:endParaRPr lang="en-US" sz="1400" b="0" dirty="0">
              <a:solidFill>
                <a:srgbClr val="002776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8" y="3038094"/>
            <a:ext cx="391428" cy="55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32" y="3628803"/>
            <a:ext cx="391428" cy="55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70" y="3877529"/>
            <a:ext cx="391428" cy="55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49" y="4023516"/>
            <a:ext cx="391428" cy="55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itle 4"/>
          <p:cNvSpPr>
            <a:spLocks noGrp="1"/>
          </p:cNvSpPr>
          <p:nvPr>
            <p:ph type="title"/>
          </p:nvPr>
        </p:nvSpPr>
        <p:spPr>
          <a:xfrm>
            <a:off x="327025" y="819529"/>
            <a:ext cx="8502650" cy="413959"/>
          </a:xfrm>
        </p:spPr>
        <p:txBody>
          <a:bodyPr/>
          <a:lstStyle/>
          <a:p>
            <a:r>
              <a:rPr lang="en-US" b="1" dirty="0" smtClean="0"/>
              <a:t>Approach – Capability &amp; Business Process Positioning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256" y="902573"/>
            <a:ext cx="8330184" cy="321627"/>
          </a:xfrm>
        </p:spPr>
        <p:txBody>
          <a:bodyPr/>
          <a:lstStyle/>
          <a:p>
            <a:r>
              <a:rPr lang="en-US" b="1" dirty="0" smtClean="0"/>
              <a:t>Salesforce.com Environment Evaluation</a:t>
            </a:r>
            <a:endParaRPr lang="en-US" b="1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84" y="4802855"/>
            <a:ext cx="2459736" cy="1335024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4066B2"/>
            </a:solidFill>
          </a:ln>
          <a:effectLst>
            <a:reflection stA="50000" endPos="16000" dir="5400000" sy="-100000" algn="bl" rotWithShape="0"/>
          </a:effectLst>
        </p:spPr>
      </p:pic>
      <p:sp>
        <p:nvSpPr>
          <p:cNvPr id="9" name="Trapezoid 8"/>
          <p:cNvSpPr/>
          <p:nvPr/>
        </p:nvSpPr>
        <p:spPr bwMode="auto">
          <a:xfrm>
            <a:off x="210290" y="2643638"/>
            <a:ext cx="8824527" cy="941070"/>
          </a:xfrm>
          <a:prstGeom prst="trapezoid">
            <a:avLst>
              <a:gd name="adj" fmla="val 129807"/>
            </a:avLst>
          </a:prstGeom>
          <a:gradFill flip="none" rotWithShape="1">
            <a:gsLst>
              <a:gs pos="0">
                <a:srgbClr val="8099CC">
                  <a:tint val="66000"/>
                  <a:satMod val="16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152" tIns="73152" rIns="73152" bIns="73152">
            <a:prstTxWarp prst="textNoShape">
              <a:avLst/>
            </a:prstTxWarp>
          </a:bodyPr>
          <a:lstStyle/>
          <a:p>
            <a:pPr marL="0" marR="0" lvl="0" indent="0" defTabSz="914400" eaLnBrk="0" fontAlgn="auto" latinLnBrk="0" hangingPunct="0">
              <a:lnSpc>
                <a:spcPct val="106000"/>
              </a:lnSpc>
              <a:spcBef>
                <a:spcPct val="50000"/>
              </a:spcBef>
              <a:spcAft>
                <a:spcPts val="0"/>
              </a:spcAft>
              <a:buClrTx/>
              <a:buSzPct val="100000"/>
              <a:buFont typeface="Wingdings 2" pitchFamily="18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81716" y="1925245"/>
            <a:ext cx="2834429" cy="821132"/>
            <a:chOff x="3777419" y="2244472"/>
            <a:chExt cx="2834429" cy="821132"/>
          </a:xfrm>
        </p:grpSpPr>
        <p:sp>
          <p:nvSpPr>
            <p:cNvPr id="15" name="Rectangle 14"/>
            <p:cNvSpPr/>
            <p:nvPr/>
          </p:nvSpPr>
          <p:spPr>
            <a:xfrm>
              <a:off x="3777419" y="2244472"/>
              <a:ext cx="914400" cy="38423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38100" dir="2700000">
                <a:srgbClr val="000000">
                  <a:alpha val="25000"/>
                </a:srgbClr>
              </a:outerShdw>
            </a:effectLst>
          </p:spPr>
          <p:txBody>
            <a:bodyPr lIns="18273" tIns="18273" rIns="18273" bIns="18273" anchor="ctr" anchorCtr="1">
              <a:prstTxWarp prst="textNoShape">
                <a:avLst/>
              </a:prstTxWarp>
            </a:bodyPr>
            <a:lstStyle/>
            <a:p>
              <a:pPr algn="ctr" defTabSz="820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0" kern="0" dirty="0">
                  <a:solidFill>
                    <a:srgbClr val="FFFFFF"/>
                  </a:solidFill>
                  <a:latin typeface="Arial" charset="0"/>
                  <a:ea typeface="ＭＳ Ｐゴシック" pitchFamily="34" charset="-128"/>
                  <a:cs typeface="Arial" charset="0"/>
                </a:rPr>
                <a:t>General </a:t>
              </a:r>
            </a:p>
            <a:p>
              <a:pPr algn="ctr" defTabSz="820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0" kern="0" dirty="0">
                  <a:solidFill>
                    <a:srgbClr val="FFFFFF"/>
                  </a:solidFill>
                  <a:latin typeface="Arial" charset="0"/>
                  <a:ea typeface="ＭＳ Ｐゴシック" pitchFamily="34" charset="-128"/>
                  <a:cs typeface="Arial" charset="0"/>
                </a:rPr>
                <a:t>Considerations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41122" y="2244472"/>
              <a:ext cx="914400" cy="38423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38100" dir="2700000">
                <a:srgbClr val="000000">
                  <a:alpha val="25000"/>
                </a:srgbClr>
              </a:outerShdw>
            </a:effectLst>
          </p:spPr>
          <p:txBody>
            <a:bodyPr lIns="18273" tIns="18273" rIns="18273" bIns="18273" anchor="ctr" anchorCtr="1">
              <a:prstTxWarp prst="textNoShape">
                <a:avLst/>
              </a:prstTxWarp>
            </a:bodyPr>
            <a:lstStyle/>
            <a:p>
              <a:pPr algn="ctr" defTabSz="820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0" kern="0" dirty="0">
                  <a:solidFill>
                    <a:srgbClr val="FFFFFF"/>
                  </a:solidFill>
                  <a:latin typeface="Arial" charset="0"/>
                  <a:ea typeface="ＭＳ Ｐゴシック" pitchFamily="34" charset="-128"/>
                  <a:cs typeface="Arial" charset="0"/>
                </a:rPr>
                <a:t>Salesforce.com Org Overview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41122" y="2681368"/>
              <a:ext cx="914400" cy="38423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38100" dir="2700000">
                <a:srgbClr val="000000">
                  <a:alpha val="25000"/>
                </a:srgbClr>
              </a:outerShdw>
            </a:effectLst>
          </p:spPr>
          <p:txBody>
            <a:bodyPr lIns="18273" tIns="18273" rIns="18273" bIns="18273" anchor="ctr" anchorCtr="1">
              <a:prstTxWarp prst="textNoShape">
                <a:avLst/>
              </a:prstTxWarp>
            </a:bodyPr>
            <a:lstStyle/>
            <a:p>
              <a:pPr algn="ctr" defTabSz="820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0" kern="0" dirty="0">
                  <a:solidFill>
                    <a:srgbClr val="FFFFFF"/>
                  </a:solidFill>
                  <a:latin typeface="Arial" charset="0"/>
                  <a:ea typeface="ＭＳ Ｐゴシック" pitchFamily="34" charset="-128"/>
                  <a:cs typeface="Arial" charset="0"/>
                </a:rPr>
                <a:t>Configuration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77419" y="2681368"/>
              <a:ext cx="914400" cy="38423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38100" dir="2700000">
                <a:srgbClr val="000000">
                  <a:alpha val="25000"/>
                </a:srgbClr>
              </a:outerShdw>
            </a:effectLst>
          </p:spPr>
          <p:txBody>
            <a:bodyPr lIns="18273" tIns="18273" rIns="18273" bIns="18273" anchor="ctr" anchorCtr="1">
              <a:prstTxWarp prst="textNoShape">
                <a:avLst/>
              </a:prstTxWarp>
            </a:bodyPr>
            <a:lstStyle/>
            <a:p>
              <a:pPr algn="ctr" defTabSz="820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0" kern="0" dirty="0">
                  <a:solidFill>
                    <a:srgbClr val="FFFFFF"/>
                  </a:solidFill>
                  <a:latin typeface="Arial" charset="0"/>
                  <a:ea typeface="ＭＳ Ｐゴシック" pitchFamily="34" charset="-128"/>
                  <a:cs typeface="Arial" charset="0"/>
                </a:rPr>
                <a:t>Customization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97448" y="2681368"/>
              <a:ext cx="914400" cy="38423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38100" dir="2700000">
                <a:srgbClr val="000000">
                  <a:alpha val="25000"/>
                </a:srgbClr>
              </a:outerShdw>
            </a:effectLst>
          </p:spPr>
          <p:txBody>
            <a:bodyPr lIns="18273" tIns="18273" rIns="18273" bIns="18273" anchor="ctr" anchorCtr="1">
              <a:prstTxWarp prst="textNoShape">
                <a:avLst/>
              </a:prstTxWarp>
            </a:bodyPr>
            <a:lstStyle/>
            <a:p>
              <a:pPr algn="ctr" defTabSz="820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0" kern="0" dirty="0">
                  <a:solidFill>
                    <a:srgbClr val="FFFFFF"/>
                  </a:solidFill>
                  <a:latin typeface="Arial" charset="0"/>
                  <a:ea typeface="ＭＳ Ｐゴシック" pitchFamily="34" charset="-128"/>
                  <a:cs typeface="Arial" charset="0"/>
                </a:rPr>
                <a:t>Security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97448" y="2244472"/>
              <a:ext cx="914400" cy="38423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38100" dir="2700000">
                <a:srgbClr val="000000">
                  <a:alpha val="25000"/>
                </a:srgbClr>
              </a:outerShdw>
            </a:effectLst>
          </p:spPr>
          <p:txBody>
            <a:bodyPr lIns="18273" tIns="18273" rIns="18273" bIns="18273" anchor="ctr" anchorCtr="1">
              <a:prstTxWarp prst="textNoShape">
                <a:avLst/>
              </a:prstTxWarp>
            </a:bodyPr>
            <a:lstStyle/>
            <a:p>
              <a:pPr algn="ctr" defTabSz="820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0" kern="0" dirty="0">
                  <a:solidFill>
                    <a:srgbClr val="FFFFFF"/>
                  </a:solidFill>
                  <a:latin typeface="Arial" charset="0"/>
                  <a:ea typeface="ＭＳ Ｐゴシック" pitchFamily="34" charset="-128"/>
                  <a:cs typeface="Arial" charset="0"/>
                </a:rPr>
                <a:t>Data &amp; Interfaces</a:t>
              </a:r>
            </a:p>
          </p:txBody>
        </p:sp>
      </p:grpSp>
      <p:sp>
        <p:nvSpPr>
          <p:cNvPr id="23" name="Plus 22"/>
          <p:cNvSpPr/>
          <p:nvPr/>
        </p:nvSpPr>
        <p:spPr>
          <a:xfrm>
            <a:off x="3982895" y="2163100"/>
            <a:ext cx="738695" cy="660051"/>
          </a:xfrm>
          <a:prstGeom prst="mathPlus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8100" dir="2700000">
              <a:srgbClr val="000000">
                <a:alpha val="25000"/>
              </a:srgbClr>
            </a:outerShdw>
          </a:effectLst>
        </p:spPr>
        <p:txBody>
          <a:bodyPr lIns="18273" tIns="18273" rIns="18273" bIns="18273" anchor="ctr" anchorCtr="1">
            <a:prstTxWarp prst="textNoShape">
              <a:avLst/>
            </a:prstTxWarp>
          </a:bodyPr>
          <a:lstStyle/>
          <a:p>
            <a:pPr marL="88826" algn="ctr" defTabSz="820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i="0" kern="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4" name="Left Brace 23"/>
          <p:cNvSpPr/>
          <p:nvPr/>
        </p:nvSpPr>
        <p:spPr>
          <a:xfrm rot="16200000">
            <a:off x="4529336" y="972024"/>
            <a:ext cx="100585" cy="7396468"/>
          </a:xfrm>
          <a:prstGeom prst="lef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2400" i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5252" y="3496854"/>
            <a:ext cx="3106990" cy="8894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i="0" dirty="0" smtClean="0"/>
              <a:t>Evaluation of Existing Salesforce.com Instances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0" dirty="0" smtClean="0"/>
              <a:t>Licensing and User Activity within </a:t>
            </a:r>
            <a:r>
              <a:rPr lang="en-US" i="0" dirty="0"/>
              <a:t>each </a:t>
            </a:r>
            <a:r>
              <a:rPr lang="en-US" i="0" dirty="0" smtClean="0"/>
              <a:t>environment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0" dirty="0" smtClean="0"/>
              <a:t>Determine Data </a:t>
            </a:r>
            <a:r>
              <a:rPr lang="en-US" i="0" dirty="0"/>
              <a:t>Usage &amp; </a:t>
            </a:r>
            <a:r>
              <a:rPr lang="en-US" i="0" dirty="0" smtClean="0"/>
              <a:t>File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0" dirty="0" smtClean="0"/>
              <a:t>Evaluate Data Structure within each environment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0" dirty="0" smtClean="0"/>
              <a:t>Historical Data Access &amp; Archiving Strategy</a:t>
            </a:r>
            <a:endParaRPr lang="en-US" i="0" dirty="0"/>
          </a:p>
        </p:txBody>
      </p:sp>
      <p:sp>
        <p:nvSpPr>
          <p:cNvPr id="26" name="Rectangle 25"/>
          <p:cNvSpPr/>
          <p:nvPr/>
        </p:nvSpPr>
        <p:spPr>
          <a:xfrm>
            <a:off x="1245254" y="1505390"/>
            <a:ext cx="2684476" cy="155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16863"/>
            <a:r>
              <a:rPr lang="en-US" sz="1600" b="1" i="0" dirty="0" smtClean="0">
                <a:latin typeface="Arial"/>
                <a:cs typeface="Arial"/>
              </a:rPr>
              <a:t>Different Salesforce.com Environments</a:t>
            </a:r>
            <a:endParaRPr lang="en-US" sz="1600" b="1" i="0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1716" y="1505390"/>
            <a:ext cx="2834429" cy="311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16863"/>
            <a:r>
              <a:rPr lang="en-US" sz="1600" b="1" i="0" dirty="0" smtClean="0">
                <a:latin typeface="Arial"/>
                <a:cs typeface="Arial"/>
              </a:rPr>
              <a:t>Functionality and Configuration Assessment</a:t>
            </a:r>
            <a:endParaRPr lang="en-US" sz="1600" b="1" i="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637" y="3496854"/>
            <a:ext cx="2851508" cy="9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i="0" dirty="0" smtClean="0"/>
              <a:t>Evaluation of key areas within salesforce.com instances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0" dirty="0" smtClean="0"/>
              <a:t>Leverage past project expertise to identify areas for potential improvements </a:t>
            </a:r>
            <a:r>
              <a:rPr lang="en-US" i="0" dirty="0"/>
              <a:t> </a:t>
            </a:r>
            <a:r>
              <a:rPr lang="en-US" i="0" dirty="0" smtClean="0"/>
              <a:t>and</a:t>
            </a:r>
            <a:r>
              <a:rPr lang="en-US" i="0" dirty="0"/>
              <a:t> </a:t>
            </a:r>
            <a:r>
              <a:rPr lang="en-US" i="0" dirty="0" smtClean="0"/>
              <a:t>areas</a:t>
            </a:r>
            <a:r>
              <a:rPr lang="en-US" i="0" dirty="0"/>
              <a:t> </a:t>
            </a:r>
            <a:r>
              <a:rPr lang="en-US" i="0" dirty="0" smtClean="0"/>
              <a:t>for</a:t>
            </a:r>
            <a:r>
              <a:rPr lang="en-US" i="0" dirty="0"/>
              <a:t> </a:t>
            </a:r>
            <a:r>
              <a:rPr lang="en-US" i="0" dirty="0" smtClean="0"/>
              <a:t>consolidation</a:t>
            </a:r>
          </a:p>
          <a:p>
            <a:pPr marL="119063" indent="-119063">
              <a:buFont typeface="Arial"/>
              <a:buChar char="•"/>
            </a:pPr>
            <a:endParaRPr lang="en-US" i="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5364588" y="4865842"/>
            <a:ext cx="2701343" cy="155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816863"/>
            <a:r>
              <a:rPr lang="en-US" sz="1600" b="1" i="0" dirty="0" smtClean="0">
                <a:latin typeface="Arial"/>
                <a:cs typeface="Arial"/>
              </a:rPr>
              <a:t>Recommendation &amp; Org Preparation</a:t>
            </a:r>
            <a:endParaRPr lang="en-US" sz="1600" b="1" i="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3186" y="5139178"/>
            <a:ext cx="3428696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i="0" dirty="0" smtClean="0"/>
              <a:t>Recommendation on a detailed assessment and analysis of current salesforce.com instances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i="0" dirty="0"/>
              <a:t>Recommendation on iterative approach to consolidation of the environments minimizing risk and maximizing opportunity for success</a:t>
            </a: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36187" y="5105040"/>
            <a:ext cx="2459736" cy="1335024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4066B2"/>
            </a:solidFill>
          </a:ln>
          <a:effectLst>
            <a:reflection stA="50000" endPos="16000" dir="5400000" sy="-100000" algn="bl" rotWithShape="0"/>
          </a:effectLst>
        </p:spPr>
      </p:pic>
      <p:pic>
        <p:nvPicPr>
          <p:cNvPr id="32" name="Picture 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81" y="2746377"/>
            <a:ext cx="711954" cy="5914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73" y="2038218"/>
            <a:ext cx="735310" cy="63550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07" y="2719080"/>
            <a:ext cx="743396" cy="5929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B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323" y="2081212"/>
            <a:ext cx="784905" cy="60511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C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5861339" y="2828445"/>
            <a:ext cx="914400" cy="384236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8100" dir="2700000">
              <a:srgbClr val="000000">
                <a:alpha val="25000"/>
              </a:srgbClr>
            </a:outerShdw>
          </a:effectLst>
        </p:spPr>
        <p:txBody>
          <a:bodyPr lIns="18273" tIns="18273" rIns="18273" bIns="18273" anchor="ctr" anchorCtr="1">
            <a:prstTxWarp prst="textNoShape">
              <a:avLst/>
            </a:prstTxWarp>
          </a:bodyPr>
          <a:lstStyle/>
          <a:p>
            <a:pPr algn="ctr" defTabSz="820400">
              <a:spcBef>
                <a:spcPct val="0"/>
              </a:spcBef>
            </a:pPr>
            <a:r>
              <a:rPr lang="en-US" sz="1200" b="1" i="0" kern="0" dirty="0" smtClean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Apex Triggers</a:t>
            </a:r>
            <a:r>
              <a:rPr lang="en-US" sz="1200" b="1" i="0" kern="0" dirty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US" sz="1200" b="1" i="0" kern="0" dirty="0" smtClean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&amp;</a:t>
            </a:r>
            <a:r>
              <a:rPr lang="en-US" sz="1200" b="1" i="0" kern="0" baseline="0" dirty="0" smtClean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US" sz="1200" b="1" i="0" kern="0" dirty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US" sz="1200" b="1" i="0" kern="0" dirty="0" smtClean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Classes</a:t>
            </a:r>
            <a:endParaRPr lang="en-US" sz="1200" b="1" i="0" kern="0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97636" y="2828445"/>
            <a:ext cx="914400" cy="384236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8100" dir="2700000">
              <a:srgbClr val="000000">
                <a:alpha val="25000"/>
              </a:srgbClr>
            </a:outerShdw>
          </a:effectLst>
        </p:spPr>
        <p:txBody>
          <a:bodyPr lIns="18273" tIns="18273" rIns="18273" bIns="18273" anchor="ctr" anchorCtr="1">
            <a:prstTxWarp prst="textNoShape">
              <a:avLst/>
            </a:prstTxWarp>
          </a:bodyPr>
          <a:lstStyle/>
          <a:p>
            <a:pPr algn="ctr" defTabSz="820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0" kern="0" dirty="0" smtClean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AppExchange </a:t>
            </a:r>
          </a:p>
          <a:p>
            <a:pPr algn="ctr" defTabSz="820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0" kern="0" dirty="0" smtClean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Products</a:t>
            </a:r>
            <a:endParaRPr lang="en-US" sz="1200" b="1" i="0" kern="0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7665" y="2828445"/>
            <a:ext cx="914400" cy="384236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8100" dir="2700000">
              <a:srgbClr val="000000">
                <a:alpha val="25000"/>
              </a:srgbClr>
            </a:outerShdw>
          </a:effectLst>
        </p:spPr>
        <p:txBody>
          <a:bodyPr lIns="18273" tIns="18273" rIns="18273" bIns="18273" anchor="ctr" anchorCtr="1">
            <a:prstTxWarp prst="textNoShape">
              <a:avLst/>
            </a:prstTxWarp>
          </a:bodyPr>
          <a:lstStyle/>
          <a:p>
            <a:pPr algn="ctr" defTabSz="820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0" kern="0" dirty="0" smtClean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Visualforce Pages</a:t>
            </a:r>
            <a:endParaRPr lang="en-US" sz="1200" b="1" i="0" kern="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256" y="902573"/>
            <a:ext cx="8330184" cy="321627"/>
          </a:xfrm>
        </p:spPr>
        <p:txBody>
          <a:bodyPr/>
          <a:lstStyle/>
          <a:p>
            <a:r>
              <a:rPr lang="en-US" b="1" dirty="0" smtClean="0"/>
              <a:t>Detailed activities for an Environment Evaluation</a:t>
            </a:r>
            <a:endParaRPr lang="en-US" b="1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04356"/>
              </p:ext>
            </p:extLst>
          </p:nvPr>
        </p:nvGraphicFramePr>
        <p:xfrm>
          <a:off x="367066" y="1368489"/>
          <a:ext cx="8500709" cy="515010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633184"/>
                <a:gridCol w="686752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Areas of Interest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dirty="0" smtClean="0"/>
                        <a:t>Key</a:t>
                      </a:r>
                      <a:r>
                        <a:rPr lang="en-US" sz="1200" baseline="0" dirty="0" smtClean="0"/>
                        <a:t> aspects of the evaluation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0854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Overall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Evaluate</a:t>
                      </a:r>
                      <a:r>
                        <a:rPr lang="en-US" sz="1000" baseline="0" dirty="0" smtClean="0"/>
                        <a:t> if the consolidation initiative</a:t>
                      </a:r>
                      <a:r>
                        <a:rPr lang="en-US" sz="1000" dirty="0" smtClean="0"/>
                        <a:t> aligns closely with guiding principles of when to consolidate different SFDC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orgs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dirty="0" smtClean="0"/>
                        <a:t>Environment has limited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storage space available, and an existing environment management process through</a:t>
                      </a:r>
                      <a:r>
                        <a:rPr lang="en-US" sz="1000" baseline="0" dirty="0" smtClean="0"/>
                        <a:t> consolidations </a:t>
                      </a:r>
                      <a:endParaRPr lang="en-US" sz="1000" dirty="0" smtClean="0"/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dirty="0" smtClean="0"/>
                        <a:t>Licenses consolidation</a:t>
                      </a:r>
                      <a:r>
                        <a:rPr lang="en-US" sz="1000" baseline="0" dirty="0" smtClean="0"/>
                        <a:t> and combining of support resources throughout the consolidation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baseline="0" dirty="0" smtClean="0"/>
                        <a:t>Address Data Storage, File Storage, API Limits, Field Limits, Apex Coding Limits during the evaluation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0638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Configuration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kern="1200" noProof="0" dirty="0" smtClean="0"/>
                        <a:t>Core standard objects are used for their intended purpose; identify repurposing of standard functionality and identify approach</a:t>
                      </a:r>
                      <a:endParaRPr lang="en-US" sz="1000" kern="1200" noProof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dirty="0" smtClean="0"/>
                        <a:t>Workflow rules,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custom report types, validation rules, assignment rules, queues should be revisited to identify areas of simplification and consolidation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0638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Customization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Identify areas of high customization and identify simplification</a:t>
                      </a:r>
                      <a:r>
                        <a:rPr lang="en-US" sz="1000" baseline="0" dirty="0" smtClean="0"/>
                        <a:t> and consolidation for an optimal approach</a:t>
                      </a:r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baseline="0" dirty="0" smtClean="0"/>
                        <a:t>Evaluate areas of complex functionality  and how to implement for the consolidated system</a:t>
                      </a:r>
                      <a:endParaRPr lang="en-US" sz="1000" dirty="0" smtClean="0"/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Assess purpose</a:t>
                      </a:r>
                      <a:r>
                        <a:rPr lang="en-US" sz="1000" baseline="0" dirty="0" smtClean="0"/>
                        <a:t> of Apex Triggers and </a:t>
                      </a:r>
                      <a:r>
                        <a:rPr lang="en-US" sz="1000" dirty="0" smtClean="0"/>
                        <a:t>Visualforce pages;</a:t>
                      </a:r>
                      <a:r>
                        <a:rPr lang="en-US" sz="1000" baseline="0" dirty="0" smtClean="0"/>
                        <a:t> identifying adjustments or simplifications that can be utilized across multiple businesses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0638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Security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Assess</a:t>
                      </a:r>
                      <a:r>
                        <a:rPr lang="en-US" sz="1000" baseline="0" dirty="0" smtClean="0"/>
                        <a:t> how s</a:t>
                      </a:r>
                      <a:r>
                        <a:rPr lang="en-US" sz="1000" dirty="0" smtClean="0"/>
                        <a:t>haring rules, roles and profiles have</a:t>
                      </a:r>
                      <a:r>
                        <a:rPr lang="en-US" sz="1000" baseline="0" dirty="0" smtClean="0"/>
                        <a:t> been implemented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Identify feasibility</a:t>
                      </a:r>
                      <a:r>
                        <a:rPr lang="en-US" sz="1000" baseline="0" dirty="0" smtClean="0"/>
                        <a:t> of</a:t>
                      </a:r>
                      <a:r>
                        <a:rPr lang="en-US" sz="1000" dirty="0" smtClean="0"/>
                        <a:t> a single</a:t>
                      </a:r>
                      <a:r>
                        <a:rPr lang="en-US" sz="1000" baseline="0" dirty="0" smtClean="0"/>
                        <a:t> role hierarchy across all instances; areas of combining profiles and field level accessibility </a:t>
                      </a:r>
                      <a:endParaRPr lang="en-US" sz="1000" dirty="0" smtClean="0"/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Identify information</a:t>
                      </a:r>
                      <a:r>
                        <a:rPr lang="en-US" sz="1000" baseline="0" dirty="0" smtClean="0"/>
                        <a:t> that can / cannot be shared across the organization</a:t>
                      </a:r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baseline="0" dirty="0" smtClean="0"/>
                        <a:t>Usage of permission sets, profiles, roles to control data security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4132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Data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Conduct data profiling for</a:t>
                      </a:r>
                      <a:r>
                        <a:rPr lang="en-US" sz="1000" baseline="0" dirty="0" smtClean="0"/>
                        <a:t> data quality, and identify the set of data that need to be migrated</a:t>
                      </a:r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Identify volume</a:t>
                      </a:r>
                      <a:r>
                        <a:rPr lang="en-US" sz="1000" baseline="0" dirty="0" smtClean="0"/>
                        <a:t> of records that need to be accessed across the businesses </a:t>
                      </a:r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baseline="0" dirty="0" smtClean="0"/>
                        <a:t>Identify conflicts in field usage, gaps in usage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8222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Integrations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Overall</a:t>
                      </a:r>
                      <a:r>
                        <a:rPr lang="en-US" sz="1000" baseline="0" dirty="0" smtClean="0"/>
                        <a:t> inventory of boundary systems needed to be accessed across all salesforce.com instances; </a:t>
                      </a:r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baseline="0" dirty="0" smtClean="0"/>
                        <a:t>Unneeded integrations should be nixed and additional integrations should be identified based on capabilities </a:t>
                      </a:r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baseline="0" dirty="0" smtClean="0"/>
                        <a:t>Identify the middleware tool established to communicate to boundary systems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3270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3rd Party Applications 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§"/>
                      </a:pPr>
                      <a:r>
                        <a:rPr lang="en-US" sz="1000" dirty="0" smtClean="0"/>
                        <a:t>Inventory</a:t>
                      </a:r>
                      <a:r>
                        <a:rPr lang="en-US" sz="1000" baseline="0" dirty="0" smtClean="0"/>
                        <a:t> and Analysis of </a:t>
                      </a:r>
                      <a:r>
                        <a:rPr lang="en-US" sz="1000" dirty="0" smtClean="0"/>
                        <a:t>AppExchange packages and</a:t>
                      </a:r>
                      <a:r>
                        <a:rPr lang="en-US" sz="1000" baseline="0" dirty="0" smtClean="0"/>
                        <a:t> usage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0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>
          <a:xfrm>
            <a:off x="368981" y="836834"/>
            <a:ext cx="8345487" cy="413959"/>
          </a:xfrm>
        </p:spPr>
        <p:txBody>
          <a:bodyPr/>
          <a:lstStyle/>
          <a:p>
            <a:pPr defTabSz="914400" eaLnBrk="1" latinLnBrk="0" hangingPunct="1">
              <a:buNone/>
            </a:pPr>
            <a:r>
              <a:rPr lang="en-US" b="1" dirty="0" smtClean="0"/>
              <a:t>Approach – Solutions Architecture 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504967" y="4974934"/>
            <a:ext cx="4289430" cy="25647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rnd" algn="ctr">
            <a:solidFill>
              <a:schemeClr val="accent3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lvl="1" algn="l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i="0" dirty="0" smtClean="0">
                <a:solidFill>
                  <a:schemeClr val="bg1"/>
                </a:solidFill>
                <a:cs typeface="Arial" charset="0"/>
              </a:rPr>
              <a:t>Key </a:t>
            </a:r>
            <a:r>
              <a:rPr lang="en-US" sz="1800" b="1" i="0" dirty="0">
                <a:solidFill>
                  <a:schemeClr val="bg1"/>
                </a:solidFill>
                <a:cs typeface="Arial" charset="0"/>
              </a:rPr>
              <a:t>Activities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4968" y="5222025"/>
            <a:ext cx="4289429" cy="122640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119063" lvl="1" indent="-119063" algn="l" defTabSz="889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Understand current systems &amp; integration landscape</a:t>
            </a:r>
          </a:p>
          <a:p>
            <a:pPr marL="119063" lvl="1" indent="-119063" algn="l" defTabSz="889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Understand current data architecture and  issues</a:t>
            </a:r>
          </a:p>
          <a:p>
            <a:pPr marL="119063" lvl="1" indent="-119063" algn="l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Review </a:t>
            </a: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consolidated SFDC solutions </a:t>
            </a:r>
            <a:r>
              <a:rPr lang="en-US" sz="1600" b="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against emerging process profiles and critical requirements</a:t>
            </a:r>
          </a:p>
          <a:p>
            <a:pPr marL="119063" lvl="1" indent="-119063" algn="l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Develop </a:t>
            </a:r>
            <a:r>
              <a:rPr lang="en-US" sz="1600" b="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batch </a:t>
            </a: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&amp; real </a:t>
            </a:r>
            <a:r>
              <a:rPr lang="en-US" sz="1600" b="0" i="0" kern="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time integration architecture strategy</a:t>
            </a:r>
          </a:p>
          <a:p>
            <a:pPr marL="119063" lvl="1" indent="-119063" algn="l" defTabSz="889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Develop preliminary data and application integration approach</a:t>
            </a:r>
          </a:p>
          <a:p>
            <a:pPr marL="119063" lvl="1" indent="-119063" algn="l" defTabSz="889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endParaRPr lang="en-US" sz="1200" kern="0" dirty="0" smtClean="0">
              <a:solidFill>
                <a:schemeClr val="tx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86947" y="5222026"/>
            <a:ext cx="3834495" cy="1226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119063" lvl="1" indent="-119063" algn="l" defTabSz="8890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Targe</a:t>
            </a: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</a:rPr>
              <a:t>t Solutions Architecture</a:t>
            </a:r>
          </a:p>
          <a:p>
            <a:pPr marL="576263" lvl="2" indent="-119063" algn="l" defTabSz="889000" eaLnBrk="0" hangingPunct="0">
              <a:spcBef>
                <a:spcPts val="6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</a:rPr>
              <a:t>Application</a:t>
            </a:r>
          </a:p>
          <a:p>
            <a:pPr marL="576263" lvl="2" indent="-119063" algn="l" defTabSz="889000" eaLnBrk="0" hangingPunct="0">
              <a:spcBef>
                <a:spcPts val="6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</a:rPr>
              <a:t>Integration Strategy</a:t>
            </a:r>
          </a:p>
          <a:p>
            <a:pPr marL="576263" lvl="2" indent="-119063" algn="l" defTabSz="889000" eaLnBrk="0" hangingPunct="0">
              <a:spcBef>
                <a:spcPts val="6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</a:rPr>
              <a:t>Data Migration Approach</a:t>
            </a:r>
          </a:p>
          <a:p>
            <a:pPr marL="119063" lvl="1" indent="-119063" algn="l" defTabSz="8890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Solutions Architecture Governance Process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63569" y="1690444"/>
            <a:ext cx="3343702" cy="27432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lvl="1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i="0" dirty="0" smtClean="0">
                <a:solidFill>
                  <a:srgbClr val="FFFFFF"/>
                </a:solidFill>
                <a:cs typeface="Arial" charset="0"/>
              </a:rPr>
              <a:t>Key</a:t>
            </a:r>
            <a:r>
              <a:rPr lang="en-US" sz="18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1800" b="1" i="0" dirty="0" smtClean="0">
                <a:solidFill>
                  <a:srgbClr val="FFFFFF"/>
                </a:solidFill>
                <a:cs typeface="Arial" charset="0"/>
              </a:rPr>
              <a:t>Inputs</a:t>
            </a:r>
            <a:endParaRPr lang="en-US" sz="1800" b="1" i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63570" y="1948829"/>
            <a:ext cx="3343702" cy="1239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i="0" kern="0" dirty="0">
                <a:cs typeface="Arial" charset="0"/>
              </a:rPr>
              <a:t>Draft  process profiles </a:t>
            </a:r>
          </a:p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i="0" kern="0" dirty="0">
                <a:cs typeface="Arial" charset="0"/>
              </a:rPr>
              <a:t>Insight into regional / business model variations</a:t>
            </a:r>
          </a:p>
          <a:p>
            <a:pPr marL="119063" lvl="1" indent="-119063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i="0" kern="0" dirty="0">
                <a:cs typeface="Arial" charset="0"/>
              </a:rPr>
              <a:t>Current application and integration landscape and salesforce.com designs</a:t>
            </a:r>
          </a:p>
          <a:p>
            <a:pPr marL="119063" lvl="1" indent="-119063" algn="l" defTabSz="889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endParaRPr lang="en-US" sz="1200" kern="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09600" y="1627900"/>
            <a:ext cx="2848821" cy="182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022765" y="2359772"/>
            <a:ext cx="2935184" cy="25202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2" name="Left-Up Arrow 71"/>
          <p:cNvSpPr/>
          <p:nvPr/>
        </p:nvSpPr>
        <p:spPr>
          <a:xfrm rot="5400000">
            <a:off x="1347849" y="3476278"/>
            <a:ext cx="533400" cy="533400"/>
          </a:xfrm>
          <a:prstGeom prst="left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3" name="Left-Up Arrow 82"/>
          <p:cNvSpPr/>
          <p:nvPr/>
        </p:nvSpPr>
        <p:spPr>
          <a:xfrm rot="16200000">
            <a:off x="3558638" y="1757325"/>
            <a:ext cx="533400" cy="533400"/>
          </a:xfrm>
          <a:prstGeom prst="left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3569" y="3288932"/>
            <a:ext cx="3357873" cy="27432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lvl="1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i="0" dirty="0" smtClean="0">
                <a:solidFill>
                  <a:srgbClr val="FFFFFF"/>
                </a:solidFill>
                <a:cs typeface="Arial" charset="0"/>
              </a:rPr>
              <a:t>Accelerators Used</a:t>
            </a:r>
            <a:endParaRPr lang="en-US" sz="1800" b="1" i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3569" y="3547315"/>
            <a:ext cx="3357874" cy="1363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119063" lvl="1" indent="-119063" algn="l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cs typeface="Arial" charset="0"/>
              </a:rPr>
              <a:t>Enterprise  Value Map</a:t>
            </a:r>
          </a:p>
          <a:p>
            <a:pPr marL="119063" lvl="1" indent="-119063" algn="l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err="1" smtClean="0">
                <a:cs typeface="Arial" charset="0"/>
              </a:rPr>
              <a:t>IndustryPrint</a:t>
            </a:r>
            <a:r>
              <a:rPr lang="en-US" sz="1600" b="0" i="0" kern="0" dirty="0" smtClean="0">
                <a:cs typeface="Arial" charset="0"/>
              </a:rPr>
              <a:t>™ </a:t>
            </a:r>
          </a:p>
          <a:p>
            <a:pPr marL="119063" lvl="1" indent="-119063" algn="l" defTabSz="889000" eaLnBrk="0" hangingPunct="0"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b="0" i="0" kern="0" dirty="0" smtClean="0">
                <a:cs typeface="Arial" charset="0"/>
              </a:rPr>
              <a:t>Application &amp; Integration Architecture Leading Practices</a:t>
            </a:r>
          </a:p>
        </p:txBody>
      </p:sp>
      <p:sp>
        <p:nvSpPr>
          <p:cNvPr id="17" name="Title 2"/>
          <p:cNvSpPr txBox="1">
            <a:spLocks/>
          </p:cNvSpPr>
          <p:nvPr/>
        </p:nvSpPr>
        <p:spPr bwMode="gray">
          <a:xfrm>
            <a:off x="368491" y="1337878"/>
            <a:ext cx="8531036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spcBef>
                <a:spcPct val="0"/>
              </a:spcBef>
              <a:defRPr kumimoji="0" b="0" i="0" u="none" strike="noStrike" cap="none" spc="0" normalizeH="0" baseline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90000"/>
              </a:lnSpc>
              <a:spcBef>
                <a:spcPct val="0"/>
              </a:spcBef>
              <a:defRPr b="1"/>
            </a:lvl2pPr>
            <a:lvl3pPr eaLnBrk="1" hangingPunct="1">
              <a:lnSpc>
                <a:spcPct val="90000"/>
              </a:lnSpc>
              <a:spcBef>
                <a:spcPct val="0"/>
              </a:spcBef>
              <a:defRPr b="1"/>
            </a:lvl3pPr>
            <a:lvl4pPr eaLnBrk="1" hangingPunct="1">
              <a:lnSpc>
                <a:spcPct val="90000"/>
              </a:lnSpc>
              <a:spcBef>
                <a:spcPct val="0"/>
              </a:spcBef>
              <a:defRPr b="1"/>
            </a:lvl4pPr>
            <a:lvl5pPr eaLnBrk="1" hangingPunct="1">
              <a:lnSpc>
                <a:spcPct val="90000"/>
              </a:lnSpc>
              <a:spcBef>
                <a:spcPct val="0"/>
              </a:spcBef>
              <a:defRPr b="1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The emerging operating model created is used to drive the design of the solutions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6947" y="4969420"/>
            <a:ext cx="3834496" cy="26199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rnd" algn="ctr">
            <a:solidFill>
              <a:schemeClr val="accent3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lvl="1" algn="l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i="0" dirty="0" smtClean="0">
                <a:solidFill>
                  <a:schemeClr val="bg1"/>
                </a:solidFill>
                <a:cs typeface="Arial" charset="0"/>
              </a:rPr>
              <a:t>Key Outputs</a:t>
            </a:r>
            <a:endParaRPr lang="en-US" sz="1800" b="1" i="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ort white background_US">
  <a:themeElements>
    <a:clrScheme name="Report white background_US 1">
      <a:dk1>
        <a:srgbClr val="000066"/>
      </a:dk1>
      <a:lt1>
        <a:srgbClr val="FFFFFF"/>
      </a:lt1>
      <a:dk2>
        <a:srgbClr val="996633"/>
      </a:dk2>
      <a:lt2>
        <a:srgbClr val="CC3300"/>
      </a:lt2>
      <a:accent1>
        <a:srgbClr val="6666FF"/>
      </a:accent1>
      <a:accent2>
        <a:srgbClr val="FF9900"/>
      </a:accent2>
      <a:accent3>
        <a:srgbClr val="FFFFFF"/>
      </a:accent3>
      <a:accent4>
        <a:srgbClr val="000056"/>
      </a:accent4>
      <a:accent5>
        <a:srgbClr val="B8B8FF"/>
      </a:accent5>
      <a:accent6>
        <a:srgbClr val="E78A00"/>
      </a:accent6>
      <a:hlink>
        <a:srgbClr val="009999"/>
      </a:hlink>
      <a:folHlink>
        <a:srgbClr val="800080"/>
      </a:folHlink>
    </a:clrScheme>
    <a:fontScheme name="Report white background_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5E5CC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5E5CC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port white background_US 1">
        <a:dk1>
          <a:srgbClr val="000066"/>
        </a:dk1>
        <a:lt1>
          <a:srgbClr val="FFFFFF"/>
        </a:lt1>
        <a:dk2>
          <a:srgbClr val="996633"/>
        </a:dk2>
        <a:lt2>
          <a:srgbClr val="CC3300"/>
        </a:lt2>
        <a:accent1>
          <a:srgbClr val="6666FF"/>
        </a:accent1>
        <a:accent2>
          <a:srgbClr val="FF9900"/>
        </a:accent2>
        <a:accent3>
          <a:srgbClr val="FFFFFF"/>
        </a:accent3>
        <a:accent4>
          <a:srgbClr val="000056"/>
        </a:accent4>
        <a:accent5>
          <a:srgbClr val="B8B8FF"/>
        </a:accent5>
        <a:accent6>
          <a:srgbClr val="E78A00"/>
        </a:accent6>
        <a:hlink>
          <a:srgbClr val="009999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white background_US 2">
        <a:dk1>
          <a:srgbClr val="000066"/>
        </a:dk1>
        <a:lt1>
          <a:srgbClr val="FFFFFF"/>
        </a:lt1>
        <a:dk2>
          <a:srgbClr val="336600"/>
        </a:dk2>
        <a:lt2>
          <a:srgbClr val="FF6699"/>
        </a:lt2>
        <a:accent1>
          <a:srgbClr val="800080"/>
        </a:accent1>
        <a:accent2>
          <a:srgbClr val="009999"/>
        </a:accent2>
        <a:accent3>
          <a:srgbClr val="FFFFFF"/>
        </a:accent3>
        <a:accent4>
          <a:srgbClr val="000056"/>
        </a:accent4>
        <a:accent5>
          <a:srgbClr val="C0AAC0"/>
        </a:accent5>
        <a:accent6>
          <a:srgbClr val="008A8A"/>
        </a:accent6>
        <a:hlink>
          <a:srgbClr val="FF990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white background_US 3">
        <a:dk1>
          <a:srgbClr val="000066"/>
        </a:dk1>
        <a:lt1>
          <a:srgbClr val="FFFFFF"/>
        </a:lt1>
        <a:dk2>
          <a:srgbClr val="FF9900"/>
        </a:dk2>
        <a:lt2>
          <a:srgbClr val="CC3300"/>
        </a:lt2>
        <a:accent1>
          <a:srgbClr val="336600"/>
        </a:accent1>
        <a:accent2>
          <a:srgbClr val="009999"/>
        </a:accent2>
        <a:accent3>
          <a:srgbClr val="FFFFFF"/>
        </a:accent3>
        <a:accent4>
          <a:srgbClr val="000056"/>
        </a:accent4>
        <a:accent5>
          <a:srgbClr val="ADB8AA"/>
        </a:accent5>
        <a:accent6>
          <a:srgbClr val="008A8A"/>
        </a:accent6>
        <a:hlink>
          <a:srgbClr val="996633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white background_US 4">
        <a:dk1>
          <a:srgbClr val="000066"/>
        </a:dk1>
        <a:lt1>
          <a:srgbClr val="FFFFFF"/>
        </a:lt1>
        <a:dk2>
          <a:srgbClr val="FF9900"/>
        </a:dk2>
        <a:lt2>
          <a:srgbClr val="996633"/>
        </a:lt2>
        <a:accent1>
          <a:srgbClr val="800080"/>
        </a:accent1>
        <a:accent2>
          <a:srgbClr val="99CC33"/>
        </a:accent2>
        <a:accent3>
          <a:srgbClr val="FFFFFF"/>
        </a:accent3>
        <a:accent4>
          <a:srgbClr val="000056"/>
        </a:accent4>
        <a:accent5>
          <a:srgbClr val="C0AAC0"/>
        </a:accent5>
        <a:accent6>
          <a:srgbClr val="8AB92D"/>
        </a:accent6>
        <a:hlink>
          <a:srgbClr val="009999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white background_US 5">
        <a:dk1>
          <a:srgbClr val="000066"/>
        </a:dk1>
        <a:lt1>
          <a:srgbClr val="FFFFFF"/>
        </a:lt1>
        <a:dk2>
          <a:srgbClr val="996633"/>
        </a:dk2>
        <a:lt2>
          <a:srgbClr val="336600"/>
        </a:lt2>
        <a:accent1>
          <a:srgbClr val="6666FF"/>
        </a:accent1>
        <a:accent2>
          <a:srgbClr val="800080"/>
        </a:accent2>
        <a:accent3>
          <a:srgbClr val="FFFFFF"/>
        </a:accent3>
        <a:accent4>
          <a:srgbClr val="000056"/>
        </a:accent4>
        <a:accent5>
          <a:srgbClr val="B8B8FF"/>
        </a:accent5>
        <a:accent6>
          <a:srgbClr val="730073"/>
        </a:accent6>
        <a:hlink>
          <a:srgbClr val="CC33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white background_US 6">
        <a:dk1>
          <a:srgbClr val="CC3300"/>
        </a:dk1>
        <a:lt1>
          <a:srgbClr val="FFFFFF"/>
        </a:lt1>
        <a:dk2>
          <a:srgbClr val="000066"/>
        </a:dk2>
        <a:lt2>
          <a:srgbClr val="996633"/>
        </a:lt2>
        <a:accent1>
          <a:srgbClr val="6666FF"/>
        </a:accent1>
        <a:accent2>
          <a:srgbClr val="FF9900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E78A00"/>
        </a:accent6>
        <a:hlink>
          <a:srgbClr val="009999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 white background_US 7">
        <a:dk1>
          <a:srgbClr val="FF6699"/>
        </a:dk1>
        <a:lt1>
          <a:srgbClr val="FFFFFF"/>
        </a:lt1>
        <a:dk2>
          <a:srgbClr val="000066"/>
        </a:dk2>
        <a:lt2>
          <a:srgbClr val="336600"/>
        </a:lt2>
        <a:accent1>
          <a:srgbClr val="800080"/>
        </a:accent1>
        <a:accent2>
          <a:srgbClr val="009999"/>
        </a:accent2>
        <a:accent3>
          <a:srgbClr val="AAAAB8"/>
        </a:accent3>
        <a:accent4>
          <a:srgbClr val="DADADA"/>
        </a:accent4>
        <a:accent5>
          <a:srgbClr val="C0AAC0"/>
        </a:accent5>
        <a:accent6>
          <a:srgbClr val="008A8A"/>
        </a:accent6>
        <a:hlink>
          <a:srgbClr val="FF9900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 white background_US 8">
        <a:dk1>
          <a:srgbClr val="CC3300"/>
        </a:dk1>
        <a:lt1>
          <a:srgbClr val="FFFFFF"/>
        </a:lt1>
        <a:dk2>
          <a:srgbClr val="000066"/>
        </a:dk2>
        <a:lt2>
          <a:srgbClr val="FF9900"/>
        </a:lt2>
        <a:accent1>
          <a:srgbClr val="336600"/>
        </a:accent1>
        <a:accent2>
          <a:srgbClr val="009999"/>
        </a:accent2>
        <a:accent3>
          <a:srgbClr val="AAAAB8"/>
        </a:accent3>
        <a:accent4>
          <a:srgbClr val="DADADA"/>
        </a:accent4>
        <a:accent5>
          <a:srgbClr val="ADB8AA"/>
        </a:accent5>
        <a:accent6>
          <a:srgbClr val="008A8A"/>
        </a:accent6>
        <a:hlink>
          <a:srgbClr val="996633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 white background_US 9">
        <a:dk1>
          <a:srgbClr val="996633"/>
        </a:dk1>
        <a:lt1>
          <a:srgbClr val="FFFFFF"/>
        </a:lt1>
        <a:dk2>
          <a:srgbClr val="000066"/>
        </a:dk2>
        <a:lt2>
          <a:srgbClr val="FF9900"/>
        </a:lt2>
        <a:accent1>
          <a:srgbClr val="800080"/>
        </a:accent1>
        <a:accent2>
          <a:srgbClr val="99CC33"/>
        </a:accent2>
        <a:accent3>
          <a:srgbClr val="AAAAB8"/>
        </a:accent3>
        <a:accent4>
          <a:srgbClr val="DADADA"/>
        </a:accent4>
        <a:accent5>
          <a:srgbClr val="C0AAC0"/>
        </a:accent5>
        <a:accent6>
          <a:srgbClr val="8AB92D"/>
        </a:accent6>
        <a:hlink>
          <a:srgbClr val="009999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 white background_US 10">
        <a:dk1>
          <a:srgbClr val="336600"/>
        </a:dk1>
        <a:lt1>
          <a:srgbClr val="FFFFFF"/>
        </a:lt1>
        <a:dk2>
          <a:srgbClr val="000066"/>
        </a:dk2>
        <a:lt2>
          <a:srgbClr val="996633"/>
        </a:lt2>
        <a:accent1>
          <a:srgbClr val="6666FF"/>
        </a:accent1>
        <a:accent2>
          <a:srgbClr val="800080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730073"/>
        </a:accent6>
        <a:hlink>
          <a:srgbClr val="CC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loitte Screen (small) US07 3May11">
  <a:themeElements>
    <a:clrScheme name="Custom 1">
      <a:dk1>
        <a:srgbClr val="002776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1_Main Master - Deloitte Report (print) US03 Feb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45720" tIns="45720" rIns="45720" rtlCol="0" anchor="ctr"/>
      <a:lstStyle>
        <a:defPPr algn="ctr">
          <a:defRPr sz="18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18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US Consulting On-screen M WHT_R1.5V_0310">
  <a:themeElements>
    <a:clrScheme name="US Consulting On-screen 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/>
      <a:bodyPr/>
      <a:lstStyle>
        <a:defPPr marL="227013" indent="-225425" algn="l" rtl="0" fontAlgn="base">
          <a:lnSpc>
            <a:spcPct val="106000"/>
          </a:lnSpc>
          <a:spcBef>
            <a:spcPct val="4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2000" dirty="0">
            <a:solidFill>
              <a:srgbClr val="000000"/>
            </a:solidFill>
            <a:latin typeface="Arial" charset="0"/>
            <a:ea typeface="+mn-ea"/>
            <a:cs typeface="Arial" charset="0"/>
          </a:defRPr>
        </a:defPPr>
      </a:lstStyle>
    </a:txDef>
  </a:objectDefaults>
  <a:extraClrSchemeLst>
    <a:extraClrScheme>
      <a:clrScheme name="US Consulting On-screen 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2776"/>
    </a:dk1>
    <a:lt1>
      <a:srgbClr val="FFFFFF"/>
    </a:lt1>
    <a:dk2>
      <a:srgbClr val="002776"/>
    </a:dk2>
    <a:lt2>
      <a:srgbClr val="FFFFFF"/>
    </a:lt2>
    <a:accent1>
      <a:srgbClr val="002776"/>
    </a:accent1>
    <a:accent2>
      <a:srgbClr val="92D400"/>
    </a:accent2>
    <a:accent3>
      <a:srgbClr val="00A1DE"/>
    </a:accent3>
    <a:accent4>
      <a:srgbClr val="3C8A2E"/>
    </a:accent4>
    <a:accent5>
      <a:srgbClr val="72C7E7"/>
    </a:accent5>
    <a:accent6>
      <a:srgbClr val="C9DD03"/>
    </a:accent6>
    <a:hlink>
      <a:srgbClr val="00A1DE"/>
    </a:hlink>
    <a:folHlink>
      <a:srgbClr val="72C7E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1918</Words>
  <Application>Microsoft Office PowerPoint</Application>
  <PresentationFormat>On-screen Show (4:3)</PresentationFormat>
  <Paragraphs>231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Report white background_US</vt:lpstr>
      <vt:lpstr>1_Deloitte Screen (small) US07 3May11</vt:lpstr>
      <vt:lpstr>US Consulting Report Template_R1.5V_1208</vt:lpstr>
      <vt:lpstr>US Consulting On-screen M WHT_R1.5V_0310</vt:lpstr>
      <vt:lpstr>Microsoft PowerPoint 97-2003 Presentation</vt:lpstr>
      <vt:lpstr>Visio</vt:lpstr>
      <vt:lpstr>Salesforce.com Org Consolidation</vt:lpstr>
      <vt:lpstr>PowerPoint Presentation</vt:lpstr>
      <vt:lpstr>Org Consolidation Challenges</vt:lpstr>
      <vt:lpstr>Success in Org Consolidation depends on several key factors</vt:lpstr>
      <vt:lpstr>Salesforce.com capabilities – instance consolidation</vt:lpstr>
      <vt:lpstr>Approach – Capability &amp; Business Process Positioning</vt:lpstr>
      <vt:lpstr>Salesforce.com Environment Evaluation</vt:lpstr>
      <vt:lpstr>Detailed activities for an Environment Evaluation</vt:lpstr>
      <vt:lpstr>Approach – Solutions Architecture </vt:lpstr>
      <vt:lpstr>PowerPoint Presentation</vt:lpstr>
      <vt:lpstr>Accelerator: IndustryPrint™</vt:lpstr>
      <vt:lpstr>Org consolidation Tools and Accelerators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2012-02-06T15:11:03Z</dcterms:created>
  <dcterms:modified xsi:type="dcterms:W3CDTF">2012-03-07T00:31:22Z</dcterms:modified>
</cp:coreProperties>
</file>