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4"/>
  </p:sldMasterIdLst>
  <p:notesMasterIdLst>
    <p:notesMasterId r:id="rId26"/>
  </p:notesMasterIdLst>
  <p:handoutMasterIdLst>
    <p:handoutMasterId r:id="rId27"/>
  </p:handoutMasterIdLst>
  <p:sldIdLst>
    <p:sldId id="296" r:id="rId5"/>
    <p:sldId id="3714" r:id="rId6"/>
    <p:sldId id="460" r:id="rId7"/>
    <p:sldId id="3701" r:id="rId8"/>
    <p:sldId id="3702" r:id="rId9"/>
    <p:sldId id="3703" r:id="rId10"/>
    <p:sldId id="3691" r:id="rId11"/>
    <p:sldId id="3707" r:id="rId12"/>
    <p:sldId id="3708" r:id="rId13"/>
    <p:sldId id="3693" r:id="rId14"/>
    <p:sldId id="3712" r:id="rId15"/>
    <p:sldId id="3710" r:id="rId16"/>
    <p:sldId id="3704" r:id="rId17"/>
    <p:sldId id="3705" r:id="rId18"/>
    <p:sldId id="3706" r:id="rId19"/>
    <p:sldId id="3698" r:id="rId20"/>
    <p:sldId id="3699" r:id="rId21"/>
    <p:sldId id="3700" r:id="rId22"/>
    <p:sldId id="3713" r:id="rId23"/>
    <p:sldId id="3689" r:id="rId24"/>
    <p:sldId id="36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312" userDrawn="1">
          <p15:clr>
            <a:srgbClr val="A4A3A4"/>
          </p15:clr>
        </p15:guide>
        <p15:guide id="6" orient="horz" pos="1632" userDrawn="1">
          <p15:clr>
            <a:srgbClr val="A4A3A4"/>
          </p15:clr>
        </p15:guide>
        <p15:guide id="9" pos="4416" userDrawn="1">
          <p15:clr>
            <a:srgbClr val="A4A3A4"/>
          </p15:clr>
        </p15:guide>
        <p15:guide id="10" pos="3384" userDrawn="1">
          <p15:clr>
            <a:srgbClr val="A4A3A4"/>
          </p15:clr>
        </p15:guide>
        <p15:guide id="11" orient="horz" pos="1272" userDrawn="1">
          <p15:clr>
            <a:srgbClr val="A4A3A4"/>
          </p15:clr>
        </p15:guide>
        <p15:guide id="12" orient="horz" pos="5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B9AD6"/>
    <a:srgbClr val="75C82D"/>
    <a:srgbClr val="C6B8AA"/>
    <a:srgbClr val="CDC1B5"/>
    <a:srgbClr val="34F0FF"/>
    <a:srgbClr val="3EFAC5"/>
    <a:srgbClr val="86F200"/>
    <a:srgbClr val="FDD300"/>
    <a:srgbClr val="F2F2F2"/>
    <a:srgbClr val="174D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BB691-6E98-445B-AB89-0D56F292B87E}" v="5" dt="2021-04-25T15:05:44.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84" y="100"/>
      </p:cViewPr>
      <p:guideLst>
        <p:guide orient="horz" pos="3312"/>
        <p:guide orient="horz" pos="1632"/>
        <p:guide pos="4416"/>
        <p:guide pos="3384"/>
        <p:guide orient="horz" pos="1272"/>
        <p:guide orient="horz" pos="552"/>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4/25/2021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464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839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2244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2951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363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4175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5582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8548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119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398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616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4387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336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773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437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139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4111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une 2019 - Custom Title w/ Locku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3" y="4965304"/>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3" y="5940663"/>
            <a:ext cx="4407673" cy="478209"/>
          </a:xfrm>
        </p:spPr>
        <p:txBody>
          <a:bodyPr vert="horz" lIns="0" tIns="0" rIns="0" bIns="0" rtlCol="0">
            <a:noAutofit/>
          </a:bodyPr>
          <a:lstStyle>
            <a:lvl1pPr marL="0" indent="0">
              <a:buNone/>
              <a:defRPr lang="en-US" sz="1200" dirty="0"/>
            </a:lvl1pPr>
          </a:lstStyle>
          <a:p>
            <a:pPr marL="228605" lvl="0" indent="-228605">
              <a:lnSpc>
                <a:spcPct val="130000"/>
              </a:lnSpc>
            </a:pPr>
            <a:r>
              <a:rPr lang="en-US"/>
              <a:t>Click to edit Subtitle</a:t>
            </a:r>
          </a:p>
        </p:txBody>
      </p:sp>
      <p:sp>
        <p:nvSpPr>
          <p:cNvPr id="7" name="Text Placeholder 9"/>
          <p:cNvSpPr>
            <a:spLocks noGrp="1"/>
          </p:cNvSpPr>
          <p:nvPr>
            <p:ph type="body" sz="quarter" idx="17" hasCustomPrompt="1"/>
          </p:nvPr>
        </p:nvSpPr>
        <p:spPr>
          <a:xfrm>
            <a:off x="914403"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5" lvl="0" indent="-228605"/>
            <a:r>
              <a:rPr lang="en-US"/>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pic>
        <p:nvPicPr>
          <p:cNvPr id="10" name="Picture 9">
            <a:extLst>
              <a:ext uri="{FF2B5EF4-FFF2-40B4-BE49-F238E27FC236}">
                <a16:creationId xmlns:a16="http://schemas.microsoft.com/office/drawing/2014/main" id="{63A33F08-C280-454F-BA59-FF29368F0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90188" y="563543"/>
            <a:ext cx="1344697" cy="1195286"/>
          </a:xfrm>
          <a:prstGeom prst="rect">
            <a:avLst/>
          </a:prstGeom>
        </p:spPr>
      </p:pic>
      <p:cxnSp>
        <p:nvCxnSpPr>
          <p:cNvPr id="19" name="Straight Connector 18">
            <a:extLst>
              <a:ext uri="{FF2B5EF4-FFF2-40B4-BE49-F238E27FC236}">
                <a16:creationId xmlns:a16="http://schemas.microsoft.com/office/drawing/2014/main" id="{89B84C7F-1CFB-B74F-AD06-8F2AEFA69095}"/>
              </a:ext>
            </a:extLst>
          </p:cNvPr>
          <p:cNvCxnSpPr/>
          <p:nvPr userDrawn="1"/>
        </p:nvCxnSpPr>
        <p:spPr>
          <a:xfrm>
            <a:off x="2910278" y="720588"/>
            <a:ext cx="0" cy="911087"/>
          </a:xfrm>
          <a:prstGeom prst="line">
            <a:avLst/>
          </a:prstGeom>
          <a:ln w="63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79D0B8AD-24A9-094E-BF6C-614655DC6582}"/>
              </a:ext>
            </a:extLst>
          </p:cNvPr>
          <p:cNvSpPr>
            <a:spLocks noGrp="1"/>
          </p:cNvSpPr>
          <p:nvPr>
            <p:ph type="pic" sz="quarter" idx="19" hasCustomPrompt="1"/>
          </p:nvPr>
        </p:nvSpPr>
        <p:spPr>
          <a:xfrm>
            <a:off x="5322075"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1387815587"/>
      </p:ext>
    </p:extLst>
  </p:cSld>
  <p:clrMapOvr>
    <a:masterClrMapping/>
  </p:clrMapOvr>
  <p:transition/>
  <p:extLst>
    <p:ext uri="{DCECCB84-F9BA-43D5-87BE-67443E8EF086}">
      <p15:sldGuideLst xmlns:p15="http://schemas.microsoft.com/office/powerpoint/2012/main">
        <p15:guide id="1" pos="4352">
          <p15:clr>
            <a:srgbClr val="FBAE40"/>
          </p15:clr>
        </p15:guide>
        <p15:guide id="2" orient="horz" pos="528">
          <p15:clr>
            <a:srgbClr val="FBAE40"/>
          </p15:clr>
        </p15:guide>
        <p15:guide id="3" orient="horz" pos="460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1"/>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3698"/>
            <a:ext cx="4389120" cy="213430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5" lvl="0" indent="-228605">
              <a:lnSpc>
                <a:spcPct val="130000"/>
              </a:lnSpc>
            </a:pPr>
            <a:r>
              <a:rPr lang="en-US"/>
              <a:t>Click to edit subtitle</a:t>
            </a:r>
          </a:p>
        </p:txBody>
      </p:sp>
    </p:spTree>
    <p:extLst>
      <p:ext uri="{BB962C8B-B14F-4D97-AF65-F5344CB8AC3E}">
        <p14:creationId xmlns:p14="http://schemas.microsoft.com/office/powerpoint/2010/main" val="124909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2800" b="0" spc="-75" dirty="0">
                <a:latin typeface="+mj-lt"/>
              </a:defRPr>
            </a:lvl1pPr>
          </a:lstStyle>
          <a:p>
            <a:pPr lvl="0" defTabSz="685816">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5" lvl="0" indent="-228605">
              <a:lnSpc>
                <a:spcPct val="130000"/>
              </a:lnSpc>
            </a:pPr>
            <a:r>
              <a:rPr lang="en-US"/>
              <a:t>Click to edit Master text styles</a:t>
            </a:r>
          </a:p>
        </p:txBody>
      </p:sp>
    </p:spTree>
    <p:extLst>
      <p:ext uri="{BB962C8B-B14F-4D97-AF65-F5344CB8AC3E}">
        <p14:creationId xmlns:p14="http://schemas.microsoft.com/office/powerpoint/2010/main" val="36586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2800" spc="-75" dirty="0">
                <a:latin typeface="+mj-lt"/>
              </a:defRPr>
            </a:lvl1pPr>
          </a:lstStyle>
          <a:p>
            <a:pPr lvl="0" defTabSz="685816">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5" lvl="0" indent="-228605">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5" lvl="0" indent="-228605"/>
            <a:r>
              <a:rPr lang="en-US"/>
              <a:t>BREADCRUMBS</a:t>
            </a:r>
          </a:p>
        </p:txBody>
      </p:sp>
    </p:spTree>
    <p:extLst>
      <p:ext uri="{BB962C8B-B14F-4D97-AF65-F5344CB8AC3E}">
        <p14:creationId xmlns:p14="http://schemas.microsoft.com/office/powerpoint/2010/main" val="368413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1" y="804673"/>
            <a:ext cx="3347390" cy="1995802"/>
          </a:xfrm>
        </p:spPr>
        <p:txBody>
          <a:bodyPr vert="horz" lIns="0" tIns="45720" rIns="0" bIns="0" rtlCol="0" anchor="t" anchorCtr="0">
            <a:noAutofit/>
          </a:bodyPr>
          <a:lstStyle>
            <a:lvl1pPr>
              <a:defRPr lang="en-US" sz="2800" spc="-75" dirty="0">
                <a:latin typeface="+mj-lt"/>
              </a:defRPr>
            </a:lvl1pPr>
          </a:lstStyle>
          <a:p>
            <a:pPr lvl="0" defTabSz="685816">
              <a:lnSpc>
                <a:spcPct val="85000"/>
              </a:lnSpc>
            </a:pPr>
            <a:r>
              <a:rPr lang="en-US"/>
              <a:t>Click to edit Master title style</a:t>
            </a:r>
          </a:p>
        </p:txBody>
      </p:sp>
      <p:sp>
        <p:nvSpPr>
          <p:cNvPr id="4" name="Text Placeholder 4"/>
          <p:cNvSpPr>
            <a:spLocks noGrp="1"/>
          </p:cNvSpPr>
          <p:nvPr>
            <p:ph type="body" sz="quarter" idx="16" hasCustomPrompt="1"/>
          </p:nvPr>
        </p:nvSpPr>
        <p:spPr>
          <a:xfrm>
            <a:off x="914401"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402279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3"/>
            <a:ext cx="3352800" cy="1993390"/>
          </a:xfrm>
        </p:spPr>
        <p:txBody>
          <a:bodyPr vert="horz" lIns="0" tIns="45720" rIns="0" bIns="0" rtlCol="0" anchor="t" anchorCtr="0">
            <a:noAutofit/>
          </a:bodyPr>
          <a:lstStyle>
            <a:lvl1pPr>
              <a:defRPr lang="en-US" sz="2800" spc="-75" dirty="0">
                <a:latin typeface="+mj-lt"/>
              </a:defRPr>
            </a:lvl1pPr>
          </a:lstStyle>
          <a:p>
            <a:pPr lvl="0" defTabSz="685816">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5" lvl="0" indent="-228605"/>
            <a:r>
              <a:rPr lang="en-US"/>
              <a:t>BREADCRUMBS</a:t>
            </a:r>
          </a:p>
        </p:txBody>
      </p:sp>
      <p:sp>
        <p:nvSpPr>
          <p:cNvPr id="5" name="Text Placeholder 4"/>
          <p:cNvSpPr>
            <a:spLocks noGrp="1"/>
          </p:cNvSpPr>
          <p:nvPr>
            <p:ph type="body" sz="quarter" idx="16" hasCustomPrompt="1"/>
          </p:nvPr>
        </p:nvSpPr>
        <p:spPr>
          <a:xfrm>
            <a:off x="914401"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201490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465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3"/>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
        <p:nvSpPr>
          <p:cNvPr id="9" name="Rectangle 8"/>
          <p:cNvSpPr/>
          <p:nvPr/>
        </p:nvSpPr>
        <p:spPr>
          <a:xfrm>
            <a:off x="4134012" y="5436073"/>
            <a:ext cx="7143588" cy="1384995"/>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 2019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30846356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201268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
        <p:nvSpPr>
          <p:cNvPr id="4" name="Rectangle 2"/>
          <p:cNvSpPr>
            <a:spLocks/>
          </p:cNvSpPr>
          <p:nvPr userDrawn="1"/>
        </p:nvSpPr>
        <p:spPr bwMode="auto">
          <a:xfrm>
            <a:off x="914719" y="6444148"/>
            <a:ext cx="335348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a:solidFill>
                  <a:schemeClr val="accent5">
                    <a:lumMod val="60000"/>
                    <a:lumOff val="40000"/>
                  </a:schemeClr>
                </a:solidFill>
                <a:latin typeface="Open Sans" charset="0"/>
                <a:ea typeface="Open Sans" charset="0"/>
                <a:cs typeface="Open Sans" charset="0"/>
                <a:sym typeface="Frutiger Next Pro Light" charset="0"/>
              </a:rPr>
              <a:t>  |  Copyright © 2019 Deloitte Development LLC. All rights reserved.</a:t>
            </a:r>
          </a:p>
        </p:txBody>
      </p:sp>
    </p:spTree>
    <p:extLst>
      <p:ext uri="{BB962C8B-B14F-4D97-AF65-F5344CB8AC3E}">
        <p14:creationId xmlns:p14="http://schemas.microsoft.com/office/powerpoint/2010/main" val="299106039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Lst>
  <p:txStyles>
    <p:titleStyle>
      <a:lvl1pPr algn="l" defTabSz="914422"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5" indent="-228605" algn="l" defTabSz="914422"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16"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27"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3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4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vmlDrawing" Target="../drawings/vmlDrawing15.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vmlDrawing" Target="../drawings/vmlDrawing16.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vmlDrawing" Target="../drawings/vmlDrawing17.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01742" y="1005840"/>
            <a:ext cx="94535" cy="93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399" y="767648"/>
            <a:ext cx="270510" cy="327660"/>
          </a:xfrm>
          <a:custGeom>
            <a:avLst/>
            <a:gdLst/>
            <a:ahLst/>
            <a:cxnLst/>
            <a:rect l="l" t="t" r="r" b="b"/>
            <a:pathLst>
              <a:path w="270509" h="327659">
                <a:moveTo>
                  <a:pt x="110093" y="0"/>
                </a:moveTo>
                <a:lnTo>
                  <a:pt x="0" y="0"/>
                </a:lnTo>
                <a:lnTo>
                  <a:pt x="0" y="327240"/>
                </a:lnTo>
                <a:lnTo>
                  <a:pt x="103029" y="327240"/>
                </a:lnTo>
                <a:lnTo>
                  <a:pt x="173517" y="316109"/>
                </a:lnTo>
                <a:lnTo>
                  <a:pt x="226537" y="282711"/>
                </a:lnTo>
                <a:lnTo>
                  <a:pt x="247477" y="254444"/>
                </a:lnTo>
                <a:lnTo>
                  <a:pt x="86097" y="254444"/>
                </a:lnTo>
                <a:lnTo>
                  <a:pt x="86096" y="71382"/>
                </a:lnTo>
                <a:lnTo>
                  <a:pt x="250981" y="71382"/>
                </a:lnTo>
                <a:lnTo>
                  <a:pt x="246770" y="62683"/>
                </a:lnTo>
                <a:lnTo>
                  <a:pt x="228653" y="40289"/>
                </a:lnTo>
                <a:lnTo>
                  <a:pt x="205364" y="22661"/>
                </a:lnTo>
                <a:lnTo>
                  <a:pt x="177839" y="10071"/>
                </a:lnTo>
                <a:lnTo>
                  <a:pt x="146082" y="2517"/>
                </a:lnTo>
                <a:lnTo>
                  <a:pt x="110093" y="0"/>
                </a:lnTo>
                <a:close/>
              </a:path>
              <a:path w="270509" h="327659">
                <a:moveTo>
                  <a:pt x="250981" y="71382"/>
                </a:moveTo>
                <a:lnTo>
                  <a:pt x="110799" y="71382"/>
                </a:lnTo>
                <a:lnTo>
                  <a:pt x="127505" y="72719"/>
                </a:lnTo>
                <a:lnTo>
                  <a:pt x="141762" y="76775"/>
                </a:lnTo>
                <a:lnTo>
                  <a:pt x="171137" y="105467"/>
                </a:lnTo>
                <a:lnTo>
                  <a:pt x="180661" y="159733"/>
                </a:lnTo>
                <a:lnTo>
                  <a:pt x="179581" y="182418"/>
                </a:lnTo>
                <a:lnTo>
                  <a:pt x="162309" y="231115"/>
                </a:lnTo>
                <a:lnTo>
                  <a:pt x="123411" y="252987"/>
                </a:lnTo>
                <a:lnTo>
                  <a:pt x="105155" y="254444"/>
                </a:lnTo>
                <a:lnTo>
                  <a:pt x="247477" y="254444"/>
                </a:lnTo>
                <a:lnTo>
                  <a:pt x="259262" y="229352"/>
                </a:lnTo>
                <a:lnTo>
                  <a:pt x="267520" y="195448"/>
                </a:lnTo>
                <a:lnTo>
                  <a:pt x="270287" y="156906"/>
                </a:lnTo>
                <a:lnTo>
                  <a:pt x="267652" y="120992"/>
                </a:lnTo>
                <a:lnTo>
                  <a:pt x="259791" y="89584"/>
                </a:lnTo>
                <a:lnTo>
                  <a:pt x="250981" y="71382"/>
                </a:lnTo>
                <a:close/>
              </a:path>
            </a:pathLst>
          </a:custGeom>
          <a:solidFill>
            <a:srgbClr val="040507"/>
          </a:solidFill>
        </p:spPr>
        <p:txBody>
          <a:bodyPr wrap="square" lIns="0" tIns="0" rIns="0" bIns="0" rtlCol="0"/>
          <a:lstStyle/>
          <a:p>
            <a:endParaRPr/>
          </a:p>
        </p:txBody>
      </p:sp>
      <p:sp>
        <p:nvSpPr>
          <p:cNvPr id="4" name="object 4"/>
          <p:cNvSpPr/>
          <p:nvPr/>
        </p:nvSpPr>
        <p:spPr>
          <a:xfrm>
            <a:off x="1511432" y="766234"/>
            <a:ext cx="0" cy="328930"/>
          </a:xfrm>
          <a:custGeom>
            <a:avLst/>
            <a:gdLst/>
            <a:ahLst/>
            <a:cxnLst/>
            <a:rect l="l" t="t" r="r" b="b"/>
            <a:pathLst>
              <a:path h="328930">
                <a:moveTo>
                  <a:pt x="0" y="0"/>
                </a:moveTo>
                <a:lnTo>
                  <a:pt x="0" y="328653"/>
                </a:lnTo>
              </a:path>
            </a:pathLst>
          </a:custGeom>
          <a:ln w="81855">
            <a:solidFill>
              <a:srgbClr val="040507"/>
            </a:solidFill>
          </a:ln>
        </p:spPr>
        <p:txBody>
          <a:bodyPr wrap="square" lIns="0" tIns="0" rIns="0" bIns="0" rtlCol="0"/>
          <a:lstStyle/>
          <a:p>
            <a:endParaRPr/>
          </a:p>
        </p:txBody>
      </p:sp>
      <p:sp>
        <p:nvSpPr>
          <p:cNvPr id="5" name="object 5"/>
          <p:cNvSpPr/>
          <p:nvPr/>
        </p:nvSpPr>
        <p:spPr>
          <a:xfrm>
            <a:off x="1584831" y="846813"/>
            <a:ext cx="237119" cy="2523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95698" y="851052"/>
            <a:ext cx="0" cy="243840"/>
          </a:xfrm>
          <a:custGeom>
            <a:avLst/>
            <a:gdLst/>
            <a:ahLst/>
            <a:cxnLst/>
            <a:rect l="l" t="t" r="r" b="b"/>
            <a:pathLst>
              <a:path h="243840">
                <a:moveTo>
                  <a:pt x="0" y="0"/>
                </a:moveTo>
                <a:lnTo>
                  <a:pt x="0" y="243835"/>
                </a:lnTo>
              </a:path>
            </a:pathLst>
          </a:custGeom>
          <a:ln w="82570">
            <a:solidFill>
              <a:srgbClr val="040507"/>
            </a:solidFill>
          </a:ln>
        </p:spPr>
        <p:txBody>
          <a:bodyPr wrap="square" lIns="0" tIns="0" rIns="0" bIns="0" rtlCol="0"/>
          <a:lstStyle/>
          <a:p>
            <a:endParaRPr/>
          </a:p>
        </p:txBody>
      </p:sp>
      <p:sp>
        <p:nvSpPr>
          <p:cNvPr id="7" name="object 7"/>
          <p:cNvSpPr/>
          <p:nvPr/>
        </p:nvSpPr>
        <p:spPr>
          <a:xfrm>
            <a:off x="1854412" y="766234"/>
            <a:ext cx="83185" cy="55244"/>
          </a:xfrm>
          <a:custGeom>
            <a:avLst/>
            <a:gdLst/>
            <a:ahLst/>
            <a:cxnLst/>
            <a:rect l="l" t="t" r="r" b="b"/>
            <a:pathLst>
              <a:path w="83185" h="55244">
                <a:moveTo>
                  <a:pt x="0" y="0"/>
                </a:moveTo>
                <a:lnTo>
                  <a:pt x="82570" y="0"/>
                </a:lnTo>
                <a:lnTo>
                  <a:pt x="82570" y="55128"/>
                </a:lnTo>
                <a:lnTo>
                  <a:pt x="0" y="55128"/>
                </a:lnTo>
                <a:lnTo>
                  <a:pt x="0" y="0"/>
                </a:lnTo>
                <a:close/>
              </a:path>
            </a:pathLst>
          </a:custGeom>
          <a:solidFill>
            <a:srgbClr val="040507"/>
          </a:solidFill>
        </p:spPr>
        <p:txBody>
          <a:bodyPr wrap="square" lIns="0" tIns="0" rIns="0" bIns="0" rtlCol="0"/>
          <a:lstStyle/>
          <a:p>
            <a:endParaRPr/>
          </a:p>
        </p:txBody>
      </p:sp>
      <p:sp>
        <p:nvSpPr>
          <p:cNvPr id="8" name="object 8"/>
          <p:cNvSpPr/>
          <p:nvPr/>
        </p:nvSpPr>
        <p:spPr>
          <a:xfrm>
            <a:off x="1969435" y="774008"/>
            <a:ext cx="173990" cy="325120"/>
          </a:xfrm>
          <a:custGeom>
            <a:avLst/>
            <a:gdLst/>
            <a:ahLst/>
            <a:cxnLst/>
            <a:rect l="l" t="t" r="r" b="b"/>
            <a:pathLst>
              <a:path w="173989" h="325119">
                <a:moveTo>
                  <a:pt x="111467" y="139947"/>
                </a:moveTo>
                <a:lnTo>
                  <a:pt x="28972" y="139947"/>
                </a:lnTo>
                <a:lnTo>
                  <a:pt x="28972" y="240311"/>
                </a:lnTo>
                <a:lnTo>
                  <a:pt x="30052" y="260596"/>
                </a:lnTo>
                <a:lnTo>
                  <a:pt x="47314" y="304627"/>
                </a:lnTo>
                <a:lnTo>
                  <a:pt x="87369" y="323806"/>
                </a:lnTo>
                <a:lnTo>
                  <a:pt x="106575" y="325120"/>
                </a:lnTo>
                <a:lnTo>
                  <a:pt x="116333" y="324976"/>
                </a:lnTo>
                <a:lnTo>
                  <a:pt x="157218" y="318053"/>
                </a:lnTo>
                <a:lnTo>
                  <a:pt x="173644" y="311693"/>
                </a:lnTo>
                <a:lnTo>
                  <a:pt x="173644" y="258684"/>
                </a:lnTo>
                <a:lnTo>
                  <a:pt x="134137" y="258684"/>
                </a:lnTo>
                <a:lnTo>
                  <a:pt x="124324" y="257216"/>
                </a:lnTo>
                <a:lnTo>
                  <a:pt x="117228" y="252766"/>
                </a:lnTo>
                <a:lnTo>
                  <a:pt x="112919" y="245269"/>
                </a:lnTo>
                <a:lnTo>
                  <a:pt x="111467" y="234658"/>
                </a:lnTo>
                <a:lnTo>
                  <a:pt x="111467" y="139947"/>
                </a:lnTo>
                <a:close/>
              </a:path>
              <a:path w="173989" h="325119">
                <a:moveTo>
                  <a:pt x="173644" y="250204"/>
                </a:moveTo>
                <a:lnTo>
                  <a:pt x="162405" y="253914"/>
                </a:lnTo>
                <a:lnTo>
                  <a:pt x="152021" y="256564"/>
                </a:lnTo>
                <a:lnTo>
                  <a:pt x="142572" y="258154"/>
                </a:lnTo>
                <a:lnTo>
                  <a:pt x="134137" y="258684"/>
                </a:lnTo>
                <a:lnTo>
                  <a:pt x="173644" y="258684"/>
                </a:lnTo>
                <a:lnTo>
                  <a:pt x="173644" y="250204"/>
                </a:lnTo>
                <a:close/>
              </a:path>
              <a:path w="173989" h="325119">
                <a:moveTo>
                  <a:pt x="163767" y="77044"/>
                </a:moveTo>
                <a:lnTo>
                  <a:pt x="0" y="77044"/>
                </a:lnTo>
                <a:lnTo>
                  <a:pt x="0" y="139947"/>
                </a:lnTo>
                <a:lnTo>
                  <a:pt x="163767" y="139947"/>
                </a:lnTo>
                <a:lnTo>
                  <a:pt x="163767" y="77044"/>
                </a:lnTo>
                <a:close/>
              </a:path>
              <a:path w="173989" h="325119">
                <a:moveTo>
                  <a:pt x="111467" y="0"/>
                </a:moveTo>
                <a:lnTo>
                  <a:pt x="28972" y="14849"/>
                </a:lnTo>
                <a:lnTo>
                  <a:pt x="28972" y="77044"/>
                </a:lnTo>
                <a:lnTo>
                  <a:pt x="111467" y="77044"/>
                </a:lnTo>
                <a:lnTo>
                  <a:pt x="111467" y="0"/>
                </a:lnTo>
                <a:close/>
              </a:path>
            </a:pathLst>
          </a:custGeom>
          <a:solidFill>
            <a:srgbClr val="040507"/>
          </a:solidFill>
        </p:spPr>
        <p:txBody>
          <a:bodyPr wrap="square" lIns="0" tIns="0" rIns="0" bIns="0" rtlCol="0"/>
          <a:lstStyle/>
          <a:p>
            <a:endParaRPr/>
          </a:p>
        </p:txBody>
      </p:sp>
      <p:sp>
        <p:nvSpPr>
          <p:cNvPr id="9" name="object 9"/>
          <p:cNvSpPr/>
          <p:nvPr/>
        </p:nvSpPr>
        <p:spPr>
          <a:xfrm>
            <a:off x="2159259" y="774008"/>
            <a:ext cx="173990" cy="325120"/>
          </a:xfrm>
          <a:custGeom>
            <a:avLst/>
            <a:gdLst/>
            <a:ahLst/>
            <a:cxnLst/>
            <a:rect l="l" t="t" r="r" b="b"/>
            <a:pathLst>
              <a:path w="173989" h="325119">
                <a:moveTo>
                  <a:pt x="111561" y="139947"/>
                </a:moveTo>
                <a:lnTo>
                  <a:pt x="28972" y="139947"/>
                </a:lnTo>
                <a:lnTo>
                  <a:pt x="28972" y="240311"/>
                </a:lnTo>
                <a:lnTo>
                  <a:pt x="30144" y="260596"/>
                </a:lnTo>
                <a:lnTo>
                  <a:pt x="47314" y="304627"/>
                </a:lnTo>
                <a:lnTo>
                  <a:pt x="87686" y="323806"/>
                </a:lnTo>
                <a:lnTo>
                  <a:pt x="107328" y="325120"/>
                </a:lnTo>
                <a:lnTo>
                  <a:pt x="116968" y="324976"/>
                </a:lnTo>
                <a:lnTo>
                  <a:pt x="157500" y="318053"/>
                </a:lnTo>
                <a:lnTo>
                  <a:pt x="173644" y="311693"/>
                </a:lnTo>
                <a:lnTo>
                  <a:pt x="173644" y="258684"/>
                </a:lnTo>
                <a:lnTo>
                  <a:pt x="134137" y="258684"/>
                </a:lnTo>
                <a:lnTo>
                  <a:pt x="124339" y="257216"/>
                </a:lnTo>
                <a:lnTo>
                  <a:pt x="117275" y="252766"/>
                </a:lnTo>
                <a:lnTo>
                  <a:pt x="112998" y="245269"/>
                </a:lnTo>
                <a:lnTo>
                  <a:pt x="111561" y="234658"/>
                </a:lnTo>
                <a:lnTo>
                  <a:pt x="111561" y="139947"/>
                </a:lnTo>
                <a:close/>
              </a:path>
              <a:path w="173989" h="325119">
                <a:moveTo>
                  <a:pt x="173644" y="250204"/>
                </a:moveTo>
                <a:lnTo>
                  <a:pt x="162510" y="253914"/>
                </a:lnTo>
                <a:lnTo>
                  <a:pt x="152303" y="256564"/>
                </a:lnTo>
                <a:lnTo>
                  <a:pt x="142889" y="258154"/>
                </a:lnTo>
                <a:lnTo>
                  <a:pt x="134137" y="258684"/>
                </a:lnTo>
                <a:lnTo>
                  <a:pt x="173644" y="258684"/>
                </a:lnTo>
                <a:lnTo>
                  <a:pt x="173644" y="250204"/>
                </a:lnTo>
                <a:close/>
              </a:path>
              <a:path w="173989" h="325119">
                <a:moveTo>
                  <a:pt x="164426" y="77044"/>
                </a:moveTo>
                <a:lnTo>
                  <a:pt x="0" y="77044"/>
                </a:lnTo>
                <a:lnTo>
                  <a:pt x="0" y="139947"/>
                </a:lnTo>
                <a:lnTo>
                  <a:pt x="164426" y="139947"/>
                </a:lnTo>
                <a:lnTo>
                  <a:pt x="164426" y="77044"/>
                </a:lnTo>
                <a:close/>
              </a:path>
              <a:path w="173989" h="325119">
                <a:moveTo>
                  <a:pt x="111561" y="0"/>
                </a:moveTo>
                <a:lnTo>
                  <a:pt x="28972" y="13435"/>
                </a:lnTo>
                <a:lnTo>
                  <a:pt x="28972" y="77044"/>
                </a:lnTo>
                <a:lnTo>
                  <a:pt x="111561" y="77044"/>
                </a:lnTo>
                <a:lnTo>
                  <a:pt x="111561" y="0"/>
                </a:lnTo>
                <a:close/>
              </a:path>
            </a:pathLst>
          </a:custGeom>
          <a:solidFill>
            <a:srgbClr val="040507"/>
          </a:solidFill>
        </p:spPr>
        <p:txBody>
          <a:bodyPr wrap="square" lIns="0" tIns="0" rIns="0" bIns="0" rtlCol="0"/>
          <a:lstStyle/>
          <a:p>
            <a:endParaRPr/>
          </a:p>
        </p:txBody>
      </p:sp>
      <p:sp>
        <p:nvSpPr>
          <p:cNvPr id="10" name="object 10"/>
          <p:cNvSpPr/>
          <p:nvPr/>
        </p:nvSpPr>
        <p:spPr>
          <a:xfrm>
            <a:off x="2351905" y="846813"/>
            <a:ext cx="230083" cy="25231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209388" y="846812"/>
            <a:ext cx="229359" cy="25231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914400" y="1176173"/>
            <a:ext cx="233679" cy="309245"/>
          </a:xfrm>
          <a:custGeom>
            <a:avLst/>
            <a:gdLst/>
            <a:ahLst/>
            <a:cxnLst/>
            <a:rect l="l" t="t" r="r" b="b"/>
            <a:pathLst>
              <a:path w="233680" h="309244">
                <a:moveTo>
                  <a:pt x="83274" y="0"/>
                </a:moveTo>
                <a:lnTo>
                  <a:pt x="0" y="0"/>
                </a:lnTo>
                <a:lnTo>
                  <a:pt x="0" y="308857"/>
                </a:lnTo>
                <a:lnTo>
                  <a:pt x="73394" y="308857"/>
                </a:lnTo>
                <a:lnTo>
                  <a:pt x="110598" y="306450"/>
                </a:lnTo>
                <a:lnTo>
                  <a:pt x="142908" y="299140"/>
                </a:lnTo>
                <a:lnTo>
                  <a:pt x="163794" y="289777"/>
                </a:lnTo>
                <a:lnTo>
                  <a:pt x="21171" y="289777"/>
                </a:lnTo>
                <a:lnTo>
                  <a:pt x="21171" y="19079"/>
                </a:lnTo>
                <a:lnTo>
                  <a:pt x="168049" y="19079"/>
                </a:lnTo>
                <a:lnTo>
                  <a:pt x="147846" y="9628"/>
                </a:lnTo>
                <a:lnTo>
                  <a:pt x="117676" y="2396"/>
                </a:lnTo>
                <a:lnTo>
                  <a:pt x="83274" y="0"/>
                </a:lnTo>
                <a:close/>
              </a:path>
              <a:path w="233680" h="309244">
                <a:moveTo>
                  <a:pt x="168049" y="19079"/>
                </a:moveTo>
                <a:lnTo>
                  <a:pt x="77628" y="19079"/>
                </a:lnTo>
                <a:lnTo>
                  <a:pt x="108458" y="21199"/>
                </a:lnTo>
                <a:lnTo>
                  <a:pt x="135319" y="27560"/>
                </a:lnTo>
                <a:lnTo>
                  <a:pt x="177134" y="53009"/>
                </a:lnTo>
                <a:lnTo>
                  <a:pt x="201922" y="94353"/>
                </a:lnTo>
                <a:lnTo>
                  <a:pt x="210301" y="152657"/>
                </a:lnTo>
                <a:lnTo>
                  <a:pt x="204791" y="202201"/>
                </a:lnTo>
                <a:lnTo>
                  <a:pt x="188239" y="240618"/>
                </a:lnTo>
                <a:lnTo>
                  <a:pt x="160610" y="267974"/>
                </a:lnTo>
                <a:lnTo>
                  <a:pt x="121869" y="284338"/>
                </a:lnTo>
                <a:lnTo>
                  <a:pt x="71982" y="289777"/>
                </a:lnTo>
                <a:lnTo>
                  <a:pt x="163794" y="289777"/>
                </a:lnTo>
                <a:lnTo>
                  <a:pt x="210964" y="246870"/>
                </a:lnTo>
                <a:lnTo>
                  <a:pt x="231077" y="188273"/>
                </a:lnTo>
                <a:lnTo>
                  <a:pt x="233592" y="151950"/>
                </a:lnTo>
                <a:lnTo>
                  <a:pt x="231209" y="116987"/>
                </a:lnTo>
                <a:lnTo>
                  <a:pt x="224063" y="86398"/>
                </a:lnTo>
                <a:lnTo>
                  <a:pt x="212155" y="60314"/>
                </a:lnTo>
                <a:lnTo>
                  <a:pt x="195486" y="38866"/>
                </a:lnTo>
                <a:lnTo>
                  <a:pt x="173784" y="21762"/>
                </a:lnTo>
                <a:lnTo>
                  <a:pt x="168049" y="19079"/>
                </a:lnTo>
                <a:close/>
              </a:path>
            </a:pathLst>
          </a:custGeom>
          <a:solidFill>
            <a:srgbClr val="040507"/>
          </a:solidFill>
        </p:spPr>
        <p:txBody>
          <a:bodyPr wrap="square" lIns="0" tIns="0" rIns="0" bIns="0" rtlCol="0"/>
          <a:lstStyle/>
          <a:p>
            <a:endParaRPr/>
          </a:p>
        </p:txBody>
      </p:sp>
      <p:sp>
        <p:nvSpPr>
          <p:cNvPr id="13" name="object 13"/>
          <p:cNvSpPr/>
          <p:nvPr/>
        </p:nvSpPr>
        <p:spPr>
          <a:xfrm>
            <a:off x="1199859" y="1255328"/>
            <a:ext cx="0" cy="229870"/>
          </a:xfrm>
          <a:custGeom>
            <a:avLst/>
            <a:gdLst/>
            <a:ahLst/>
            <a:cxnLst/>
            <a:rect l="l" t="t" r="r" b="b"/>
            <a:pathLst>
              <a:path h="229869">
                <a:moveTo>
                  <a:pt x="0" y="0"/>
                </a:moveTo>
                <a:lnTo>
                  <a:pt x="0" y="229702"/>
                </a:lnTo>
              </a:path>
            </a:pathLst>
          </a:custGeom>
          <a:ln w="20468">
            <a:solidFill>
              <a:srgbClr val="040507"/>
            </a:solidFill>
          </a:ln>
        </p:spPr>
        <p:txBody>
          <a:bodyPr wrap="square" lIns="0" tIns="0" rIns="0" bIns="0" rtlCol="0"/>
          <a:lstStyle/>
          <a:p>
            <a:endParaRPr/>
          </a:p>
        </p:txBody>
      </p:sp>
      <p:sp>
        <p:nvSpPr>
          <p:cNvPr id="14" name="object 14"/>
          <p:cNvSpPr/>
          <p:nvPr/>
        </p:nvSpPr>
        <p:spPr>
          <a:xfrm>
            <a:off x="1189625" y="1200199"/>
            <a:ext cx="20955" cy="29209"/>
          </a:xfrm>
          <a:custGeom>
            <a:avLst/>
            <a:gdLst/>
            <a:ahLst/>
            <a:cxnLst/>
            <a:rect l="l" t="t" r="r" b="b"/>
            <a:pathLst>
              <a:path w="20955" h="29209">
                <a:moveTo>
                  <a:pt x="0" y="0"/>
                </a:moveTo>
                <a:lnTo>
                  <a:pt x="20468" y="0"/>
                </a:lnTo>
                <a:lnTo>
                  <a:pt x="20468" y="28982"/>
                </a:lnTo>
                <a:lnTo>
                  <a:pt x="0" y="28982"/>
                </a:lnTo>
                <a:lnTo>
                  <a:pt x="0" y="0"/>
                </a:lnTo>
                <a:close/>
              </a:path>
            </a:pathLst>
          </a:custGeom>
          <a:solidFill>
            <a:srgbClr val="040507"/>
          </a:solidFill>
        </p:spPr>
        <p:txBody>
          <a:bodyPr wrap="square" lIns="0" tIns="0" rIns="0" bIns="0" rtlCol="0"/>
          <a:lstStyle/>
          <a:p>
            <a:endParaRPr/>
          </a:p>
        </p:txBody>
      </p:sp>
      <p:sp>
        <p:nvSpPr>
          <p:cNvPr id="15" name="object 15"/>
          <p:cNvSpPr/>
          <p:nvPr/>
        </p:nvSpPr>
        <p:spPr>
          <a:xfrm>
            <a:off x="1488146" y="1255328"/>
            <a:ext cx="0" cy="229870"/>
          </a:xfrm>
          <a:custGeom>
            <a:avLst/>
            <a:gdLst/>
            <a:ahLst/>
            <a:cxnLst/>
            <a:rect l="l" t="t" r="r" b="b"/>
            <a:pathLst>
              <a:path h="229869">
                <a:moveTo>
                  <a:pt x="0" y="0"/>
                </a:moveTo>
                <a:lnTo>
                  <a:pt x="0" y="229702"/>
                </a:lnTo>
              </a:path>
            </a:pathLst>
          </a:custGeom>
          <a:ln w="21174">
            <a:solidFill>
              <a:srgbClr val="040507"/>
            </a:solidFill>
          </a:ln>
        </p:spPr>
        <p:txBody>
          <a:bodyPr wrap="square" lIns="0" tIns="0" rIns="0" bIns="0" rtlCol="0"/>
          <a:lstStyle/>
          <a:p>
            <a:endParaRPr/>
          </a:p>
        </p:txBody>
      </p:sp>
      <p:sp>
        <p:nvSpPr>
          <p:cNvPr id="16" name="object 16"/>
          <p:cNvSpPr/>
          <p:nvPr/>
        </p:nvSpPr>
        <p:spPr>
          <a:xfrm>
            <a:off x="1477559" y="1200199"/>
            <a:ext cx="21590" cy="29209"/>
          </a:xfrm>
          <a:custGeom>
            <a:avLst/>
            <a:gdLst/>
            <a:ahLst/>
            <a:cxnLst/>
            <a:rect l="l" t="t" r="r" b="b"/>
            <a:pathLst>
              <a:path w="21590" h="29209">
                <a:moveTo>
                  <a:pt x="0" y="0"/>
                </a:moveTo>
                <a:lnTo>
                  <a:pt x="21174" y="0"/>
                </a:lnTo>
                <a:lnTo>
                  <a:pt x="21174" y="28982"/>
                </a:lnTo>
                <a:lnTo>
                  <a:pt x="0" y="28982"/>
                </a:lnTo>
                <a:lnTo>
                  <a:pt x="0" y="0"/>
                </a:lnTo>
                <a:close/>
              </a:path>
            </a:pathLst>
          </a:custGeom>
          <a:solidFill>
            <a:srgbClr val="040507"/>
          </a:solidFill>
        </p:spPr>
        <p:txBody>
          <a:bodyPr wrap="square" lIns="0" tIns="0" rIns="0" bIns="0" rtlCol="0"/>
          <a:lstStyle/>
          <a:p>
            <a:endParaRPr/>
          </a:p>
        </p:txBody>
      </p:sp>
      <p:sp>
        <p:nvSpPr>
          <p:cNvPr id="17" name="object 17"/>
          <p:cNvSpPr/>
          <p:nvPr/>
        </p:nvSpPr>
        <p:spPr>
          <a:xfrm>
            <a:off x="1233384" y="1251088"/>
            <a:ext cx="207645" cy="339090"/>
          </a:xfrm>
          <a:custGeom>
            <a:avLst/>
            <a:gdLst/>
            <a:ahLst/>
            <a:cxnLst/>
            <a:rect l="l" t="t" r="r" b="b"/>
            <a:pathLst>
              <a:path w="207644" h="339090">
                <a:moveTo>
                  <a:pt x="99502" y="0"/>
                </a:moveTo>
                <a:lnTo>
                  <a:pt x="52166" y="11924"/>
                </a:lnTo>
                <a:lnTo>
                  <a:pt x="23726" y="45057"/>
                </a:lnTo>
                <a:lnTo>
                  <a:pt x="18342" y="76328"/>
                </a:lnTo>
                <a:lnTo>
                  <a:pt x="19015" y="87199"/>
                </a:lnTo>
                <a:lnTo>
                  <a:pt x="35581" y="124976"/>
                </a:lnTo>
                <a:lnTo>
                  <a:pt x="60690" y="142773"/>
                </a:lnTo>
                <a:lnTo>
                  <a:pt x="47832" y="151651"/>
                </a:lnTo>
                <a:lnTo>
                  <a:pt x="38812" y="161323"/>
                </a:lnTo>
                <a:lnTo>
                  <a:pt x="33498" y="171790"/>
                </a:lnTo>
                <a:lnTo>
                  <a:pt x="31756" y="183053"/>
                </a:lnTo>
                <a:lnTo>
                  <a:pt x="31756" y="190119"/>
                </a:lnTo>
                <a:lnTo>
                  <a:pt x="54341" y="214155"/>
                </a:lnTo>
                <a:lnTo>
                  <a:pt x="42298" y="217865"/>
                </a:lnTo>
                <a:lnTo>
                  <a:pt x="8035" y="243827"/>
                </a:lnTo>
                <a:lnTo>
                  <a:pt x="0" y="274937"/>
                </a:lnTo>
                <a:lnTo>
                  <a:pt x="1455" y="288984"/>
                </a:lnTo>
                <a:lnTo>
                  <a:pt x="23290" y="321585"/>
                </a:lnTo>
                <a:lnTo>
                  <a:pt x="69930" y="337487"/>
                </a:lnTo>
                <a:lnTo>
                  <a:pt x="90330" y="338547"/>
                </a:lnTo>
                <a:lnTo>
                  <a:pt x="116154" y="337244"/>
                </a:lnTo>
                <a:lnTo>
                  <a:pt x="138671" y="333423"/>
                </a:lnTo>
                <a:lnTo>
                  <a:pt x="158012" y="327217"/>
                </a:lnTo>
                <a:lnTo>
                  <a:pt x="171589" y="320170"/>
                </a:lnTo>
                <a:lnTo>
                  <a:pt x="92447" y="320170"/>
                </a:lnTo>
                <a:lnTo>
                  <a:pt x="61470" y="317244"/>
                </a:lnTo>
                <a:lnTo>
                  <a:pt x="39426" y="308421"/>
                </a:lnTo>
                <a:lnTo>
                  <a:pt x="26248" y="293634"/>
                </a:lnTo>
                <a:lnTo>
                  <a:pt x="21870" y="272817"/>
                </a:lnTo>
                <a:lnTo>
                  <a:pt x="25840" y="251369"/>
                </a:lnTo>
                <a:lnTo>
                  <a:pt x="37750" y="235886"/>
                </a:lnTo>
                <a:lnTo>
                  <a:pt x="57601" y="226500"/>
                </a:lnTo>
                <a:lnTo>
                  <a:pt x="85392" y="223342"/>
                </a:lnTo>
                <a:lnTo>
                  <a:pt x="189908" y="223342"/>
                </a:lnTo>
                <a:lnTo>
                  <a:pt x="184189" y="217689"/>
                </a:lnTo>
                <a:lnTo>
                  <a:pt x="144492" y="203776"/>
                </a:lnTo>
                <a:lnTo>
                  <a:pt x="86803" y="202849"/>
                </a:lnTo>
                <a:lnTo>
                  <a:pt x="77527" y="202462"/>
                </a:lnTo>
                <a:lnTo>
                  <a:pt x="50099" y="174573"/>
                </a:lnTo>
                <a:lnTo>
                  <a:pt x="52930" y="168213"/>
                </a:lnTo>
                <a:lnTo>
                  <a:pt x="61396" y="156906"/>
                </a:lnTo>
                <a:lnTo>
                  <a:pt x="67745" y="151253"/>
                </a:lnTo>
                <a:lnTo>
                  <a:pt x="76211" y="147013"/>
                </a:lnTo>
                <a:lnTo>
                  <a:pt x="116092" y="147013"/>
                </a:lnTo>
                <a:lnTo>
                  <a:pt x="131438" y="143214"/>
                </a:lnTo>
                <a:lnTo>
                  <a:pt x="145332" y="136796"/>
                </a:lnTo>
                <a:lnTo>
                  <a:pt x="151617" y="132164"/>
                </a:lnTo>
                <a:lnTo>
                  <a:pt x="98796" y="132164"/>
                </a:lnTo>
                <a:lnTo>
                  <a:pt x="85816" y="131236"/>
                </a:lnTo>
                <a:lnTo>
                  <a:pt x="48747" y="109230"/>
                </a:lnTo>
                <a:lnTo>
                  <a:pt x="39516" y="76328"/>
                </a:lnTo>
                <a:lnTo>
                  <a:pt x="40453" y="62924"/>
                </a:lnTo>
                <a:lnTo>
                  <a:pt x="63656" y="25498"/>
                </a:lnTo>
                <a:lnTo>
                  <a:pt x="98091" y="16253"/>
                </a:lnTo>
                <a:lnTo>
                  <a:pt x="207479" y="16253"/>
                </a:lnTo>
                <a:lnTo>
                  <a:pt x="207479" y="4239"/>
                </a:lnTo>
                <a:lnTo>
                  <a:pt x="134080" y="4239"/>
                </a:lnTo>
                <a:lnTo>
                  <a:pt x="127190" y="2384"/>
                </a:lnTo>
                <a:lnTo>
                  <a:pt x="119175" y="1059"/>
                </a:lnTo>
                <a:lnTo>
                  <a:pt x="109968" y="264"/>
                </a:lnTo>
                <a:lnTo>
                  <a:pt x="99502" y="0"/>
                </a:lnTo>
                <a:close/>
              </a:path>
              <a:path w="207644" h="339090">
                <a:moveTo>
                  <a:pt x="189908" y="223342"/>
                </a:moveTo>
                <a:lnTo>
                  <a:pt x="122792" y="223342"/>
                </a:lnTo>
                <a:lnTo>
                  <a:pt x="137503" y="223982"/>
                </a:lnTo>
                <a:lnTo>
                  <a:pt x="149962" y="225815"/>
                </a:lnTo>
                <a:lnTo>
                  <a:pt x="181863" y="253104"/>
                </a:lnTo>
                <a:lnTo>
                  <a:pt x="182778" y="262922"/>
                </a:lnTo>
                <a:lnTo>
                  <a:pt x="177099" y="287968"/>
                </a:lnTo>
                <a:lnTo>
                  <a:pt x="160107" y="305858"/>
                </a:lnTo>
                <a:lnTo>
                  <a:pt x="131867" y="316592"/>
                </a:lnTo>
                <a:lnTo>
                  <a:pt x="92447" y="320170"/>
                </a:lnTo>
                <a:lnTo>
                  <a:pt x="171589" y="320170"/>
                </a:lnTo>
                <a:lnTo>
                  <a:pt x="202098" y="279299"/>
                </a:lnTo>
                <a:lnTo>
                  <a:pt x="203952" y="262215"/>
                </a:lnTo>
                <a:lnTo>
                  <a:pt x="202650" y="248299"/>
                </a:lnTo>
                <a:lnTo>
                  <a:pt x="198832" y="236239"/>
                </a:lnTo>
                <a:lnTo>
                  <a:pt x="192634" y="226036"/>
                </a:lnTo>
                <a:lnTo>
                  <a:pt x="189908" y="223342"/>
                </a:lnTo>
                <a:close/>
              </a:path>
              <a:path w="207644" h="339090">
                <a:moveTo>
                  <a:pt x="116092" y="147013"/>
                </a:moveTo>
                <a:lnTo>
                  <a:pt x="76211" y="147013"/>
                </a:lnTo>
                <a:lnTo>
                  <a:pt x="80444" y="147720"/>
                </a:lnTo>
                <a:lnTo>
                  <a:pt x="87508" y="148426"/>
                </a:lnTo>
                <a:lnTo>
                  <a:pt x="98091" y="148426"/>
                </a:lnTo>
                <a:lnTo>
                  <a:pt x="115691" y="147112"/>
                </a:lnTo>
                <a:lnTo>
                  <a:pt x="116092" y="147013"/>
                </a:lnTo>
                <a:close/>
              </a:path>
              <a:path w="207644" h="339090">
                <a:moveTo>
                  <a:pt x="207479" y="16253"/>
                </a:moveTo>
                <a:lnTo>
                  <a:pt x="98091" y="16253"/>
                </a:lnTo>
                <a:lnTo>
                  <a:pt x="111589" y="17180"/>
                </a:lnTo>
                <a:lnTo>
                  <a:pt x="123498" y="19964"/>
                </a:lnTo>
                <a:lnTo>
                  <a:pt x="154284" y="49652"/>
                </a:lnTo>
                <a:lnTo>
                  <a:pt x="158025" y="76328"/>
                </a:lnTo>
                <a:lnTo>
                  <a:pt x="157139" y="88601"/>
                </a:lnTo>
                <a:lnTo>
                  <a:pt x="134227" y="123816"/>
                </a:lnTo>
                <a:lnTo>
                  <a:pt x="98796" y="132164"/>
                </a:lnTo>
                <a:lnTo>
                  <a:pt x="151617" y="132164"/>
                </a:lnTo>
                <a:lnTo>
                  <a:pt x="177817" y="89860"/>
                </a:lnTo>
                <a:lnTo>
                  <a:pt x="179250" y="74208"/>
                </a:lnTo>
                <a:lnTo>
                  <a:pt x="178060" y="60274"/>
                </a:lnTo>
                <a:lnTo>
                  <a:pt x="174487" y="47001"/>
                </a:lnTo>
                <a:lnTo>
                  <a:pt x="168532" y="34256"/>
                </a:lnTo>
                <a:lnTo>
                  <a:pt x="160193" y="21906"/>
                </a:lnTo>
                <a:lnTo>
                  <a:pt x="207479" y="19079"/>
                </a:lnTo>
                <a:lnTo>
                  <a:pt x="207479" y="16253"/>
                </a:lnTo>
                <a:close/>
              </a:path>
            </a:pathLst>
          </a:custGeom>
          <a:solidFill>
            <a:srgbClr val="040507"/>
          </a:solidFill>
        </p:spPr>
        <p:txBody>
          <a:bodyPr wrap="square" lIns="0" tIns="0" rIns="0" bIns="0" rtlCol="0"/>
          <a:lstStyle/>
          <a:p>
            <a:endParaRPr/>
          </a:p>
        </p:txBody>
      </p:sp>
      <p:sp>
        <p:nvSpPr>
          <p:cNvPr id="18" name="object 18"/>
          <p:cNvSpPr/>
          <p:nvPr/>
        </p:nvSpPr>
        <p:spPr>
          <a:xfrm>
            <a:off x="1677984" y="1251795"/>
            <a:ext cx="172901" cy="2374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1919675" y="1156377"/>
            <a:ext cx="0" cy="328930"/>
          </a:xfrm>
          <a:custGeom>
            <a:avLst/>
            <a:gdLst/>
            <a:ahLst/>
            <a:cxnLst/>
            <a:rect l="l" t="t" r="r" b="b"/>
            <a:pathLst>
              <a:path h="328930">
                <a:moveTo>
                  <a:pt x="0" y="0"/>
                </a:moveTo>
                <a:lnTo>
                  <a:pt x="0" y="328653"/>
                </a:lnTo>
              </a:path>
            </a:pathLst>
          </a:custGeom>
          <a:ln w="20506">
            <a:solidFill>
              <a:srgbClr val="040507"/>
            </a:solidFill>
          </a:ln>
        </p:spPr>
        <p:txBody>
          <a:bodyPr wrap="square" lIns="0" tIns="0" rIns="0" bIns="0" rtlCol="0"/>
          <a:lstStyle/>
          <a:p>
            <a:endParaRPr/>
          </a:p>
        </p:txBody>
      </p:sp>
      <p:sp>
        <p:nvSpPr>
          <p:cNvPr id="20" name="object 20"/>
          <p:cNvSpPr/>
          <p:nvPr/>
        </p:nvSpPr>
        <p:spPr>
          <a:xfrm>
            <a:off x="1529078" y="1200199"/>
            <a:ext cx="128905" cy="289560"/>
          </a:xfrm>
          <a:custGeom>
            <a:avLst/>
            <a:gdLst/>
            <a:ahLst/>
            <a:cxnLst/>
            <a:rect l="l" t="t" r="r" b="b"/>
            <a:pathLst>
              <a:path w="128905" h="289559">
                <a:moveTo>
                  <a:pt x="55752" y="73502"/>
                </a:moveTo>
                <a:lnTo>
                  <a:pt x="33872" y="73502"/>
                </a:lnTo>
                <a:lnTo>
                  <a:pt x="33872" y="221929"/>
                </a:lnTo>
                <a:lnTo>
                  <a:pt x="34798" y="238227"/>
                </a:lnTo>
                <a:lnTo>
                  <a:pt x="57027" y="280127"/>
                </a:lnTo>
                <a:lnTo>
                  <a:pt x="93152" y="289071"/>
                </a:lnTo>
                <a:lnTo>
                  <a:pt x="102931" y="288795"/>
                </a:lnTo>
                <a:lnTo>
                  <a:pt x="112117" y="287922"/>
                </a:lnTo>
                <a:lnTo>
                  <a:pt x="120641" y="286388"/>
                </a:lnTo>
                <a:lnTo>
                  <a:pt x="128436" y="284124"/>
                </a:lnTo>
                <a:lnTo>
                  <a:pt x="128436" y="270698"/>
                </a:lnTo>
                <a:lnTo>
                  <a:pt x="93858" y="270698"/>
                </a:lnTo>
                <a:lnTo>
                  <a:pt x="84571" y="269903"/>
                </a:lnTo>
                <a:lnTo>
                  <a:pt x="57957" y="241985"/>
                </a:lnTo>
                <a:lnTo>
                  <a:pt x="55876" y="221929"/>
                </a:lnTo>
                <a:lnTo>
                  <a:pt x="55752" y="73502"/>
                </a:lnTo>
                <a:close/>
              </a:path>
              <a:path w="128905" h="289559">
                <a:moveTo>
                  <a:pt x="128436" y="267164"/>
                </a:moveTo>
                <a:lnTo>
                  <a:pt x="120752" y="268611"/>
                </a:lnTo>
                <a:lnTo>
                  <a:pt x="112470" y="269726"/>
                </a:lnTo>
                <a:lnTo>
                  <a:pt x="103527" y="270444"/>
                </a:lnTo>
                <a:lnTo>
                  <a:pt x="93858" y="270698"/>
                </a:lnTo>
                <a:lnTo>
                  <a:pt x="128436" y="270698"/>
                </a:lnTo>
                <a:lnTo>
                  <a:pt x="128436" y="267164"/>
                </a:lnTo>
                <a:close/>
              </a:path>
              <a:path w="128905" h="289559">
                <a:moveTo>
                  <a:pt x="122792" y="55128"/>
                </a:moveTo>
                <a:lnTo>
                  <a:pt x="0" y="55128"/>
                </a:lnTo>
                <a:lnTo>
                  <a:pt x="0" y="73502"/>
                </a:lnTo>
                <a:lnTo>
                  <a:pt x="122792" y="73502"/>
                </a:lnTo>
                <a:lnTo>
                  <a:pt x="122792" y="55128"/>
                </a:lnTo>
                <a:close/>
              </a:path>
              <a:path w="128905" h="289559">
                <a:moveTo>
                  <a:pt x="55752" y="0"/>
                </a:moveTo>
                <a:lnTo>
                  <a:pt x="33872" y="3533"/>
                </a:lnTo>
                <a:lnTo>
                  <a:pt x="33872" y="55128"/>
                </a:lnTo>
                <a:lnTo>
                  <a:pt x="55752" y="55128"/>
                </a:lnTo>
                <a:lnTo>
                  <a:pt x="55752" y="0"/>
                </a:lnTo>
                <a:close/>
              </a:path>
            </a:pathLst>
          </a:custGeom>
          <a:solidFill>
            <a:srgbClr val="040507"/>
          </a:solidFill>
        </p:spPr>
        <p:txBody>
          <a:bodyPr wrap="square" lIns="0" tIns="0" rIns="0" bIns="0" rtlCol="0"/>
          <a:lstStyle/>
          <a:p>
            <a:endParaRPr/>
          </a:p>
        </p:txBody>
      </p:sp>
      <p:sp>
        <p:nvSpPr>
          <p:cNvPr id="21" name="object 21"/>
          <p:cNvSpPr txBox="1"/>
          <p:nvPr/>
        </p:nvSpPr>
        <p:spPr>
          <a:xfrm>
            <a:off x="901700" y="4680915"/>
            <a:ext cx="4556420" cy="450123"/>
          </a:xfrm>
          <a:prstGeom prst="rect">
            <a:avLst/>
          </a:prstGeom>
        </p:spPr>
        <p:txBody>
          <a:bodyPr vert="horz" wrap="square" lIns="0" tIns="77470" rIns="0" bIns="0" rtlCol="0">
            <a:spAutoFit/>
          </a:bodyPr>
          <a:lstStyle/>
          <a:p>
            <a:pPr marL="12700" marR="5080">
              <a:lnSpc>
                <a:spcPts val="2860"/>
              </a:lnSpc>
              <a:spcBef>
                <a:spcPts val="610"/>
              </a:spcBef>
            </a:pPr>
            <a:r>
              <a:rPr lang="en-US" sz="2800" b="1" spc="-100">
                <a:latin typeface="Open Sans"/>
                <a:cs typeface="Open Sans"/>
              </a:rPr>
              <a:t>ARB Project Review Report</a:t>
            </a:r>
          </a:p>
        </p:txBody>
      </p:sp>
      <p:sp>
        <p:nvSpPr>
          <p:cNvPr id="22" name="object 22"/>
          <p:cNvSpPr txBox="1"/>
          <p:nvPr/>
        </p:nvSpPr>
        <p:spPr>
          <a:xfrm>
            <a:off x="930735" y="5131038"/>
            <a:ext cx="1651253" cy="371897"/>
          </a:xfrm>
          <a:prstGeom prst="rect">
            <a:avLst/>
          </a:prstGeom>
        </p:spPr>
        <p:txBody>
          <a:bodyPr vert="horz" wrap="square" lIns="0" tIns="12700" rIns="0" bIns="0" rtlCol="0">
            <a:spAutoFit/>
          </a:bodyPr>
          <a:lstStyle/>
          <a:p>
            <a:pPr marL="12700">
              <a:lnSpc>
                <a:spcPct val="100000"/>
              </a:lnSpc>
              <a:spcBef>
                <a:spcPts val="100"/>
              </a:spcBef>
            </a:pPr>
            <a:r>
              <a:rPr lang="en-US" sz="1200" b="1" dirty="0">
                <a:solidFill>
                  <a:srgbClr val="ADADAD"/>
                </a:solidFill>
                <a:latin typeface="Open Sans"/>
                <a:cs typeface="Open Sans"/>
              </a:rPr>
              <a:t>Kentucky</a:t>
            </a:r>
          </a:p>
          <a:p>
            <a:pPr marL="12700">
              <a:lnSpc>
                <a:spcPct val="100000"/>
              </a:lnSpc>
              <a:spcBef>
                <a:spcPts val="100"/>
              </a:spcBef>
            </a:pPr>
            <a:r>
              <a:rPr lang="en-US" sz="1050" b="1" dirty="0">
                <a:solidFill>
                  <a:srgbClr val="ADADAD"/>
                </a:solidFill>
                <a:latin typeface="Open Sans"/>
                <a:cs typeface="Open Sans"/>
              </a:rPr>
              <a:t>April 2021</a:t>
            </a:r>
            <a:endParaRPr sz="1050" dirty="0">
              <a:latin typeface="Open Sans"/>
              <a:cs typeface="Open Sans"/>
            </a:endParaRPr>
          </a:p>
        </p:txBody>
      </p:sp>
      <p:pic>
        <p:nvPicPr>
          <p:cNvPr id="26" name="Picture 25">
            <a:extLst>
              <a:ext uri="{FF2B5EF4-FFF2-40B4-BE49-F238E27FC236}">
                <a16:creationId xmlns:a16="http://schemas.microsoft.com/office/drawing/2014/main" id="{2CB63544-4DC0-403F-A0AA-53EBFF00B36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11996" y="1229408"/>
            <a:ext cx="4467009" cy="4489704"/>
          </a:xfrm>
          <a:prstGeom prst="rect">
            <a:avLst/>
          </a:prstGeom>
        </p:spPr>
      </p:pic>
    </p:spTree>
    <p:extLst>
      <p:ext uri="{BB962C8B-B14F-4D97-AF65-F5344CB8AC3E}">
        <p14:creationId xmlns:p14="http://schemas.microsoft.com/office/powerpoint/2010/main" val="216703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5" name="Text Placeholder 4"/>
          <p:cNvSpPr>
            <a:spLocks noGrp="1"/>
          </p:cNvSpPr>
          <p:nvPr>
            <p:ph type="body" sz="quarter" idx="15"/>
          </p:nvPr>
        </p:nvSpPr>
        <p:spPr/>
        <p:txBody>
          <a:bodyPr/>
          <a:lstStyle/>
          <a:p>
            <a:r>
              <a:rPr lang="en-US" dirty="0"/>
              <a:t>integration</a:t>
            </a:r>
          </a:p>
          <a:p>
            <a:endParaRPr lang="en-US" dirty="0"/>
          </a:p>
        </p:txBody>
      </p:sp>
      <p:graphicFrame>
        <p:nvGraphicFramePr>
          <p:cNvPr id="19" name="Table 18">
            <a:extLst>
              <a:ext uri="{FF2B5EF4-FFF2-40B4-BE49-F238E27FC236}">
                <a16:creationId xmlns:a16="http://schemas.microsoft.com/office/drawing/2014/main" id="{EF165801-B14C-4923-8FBE-2D4C50B4E8B9}"/>
              </a:ext>
            </a:extLst>
          </p:cNvPr>
          <p:cNvGraphicFramePr>
            <a:graphicFrameLocks noGrp="1"/>
          </p:cNvGraphicFramePr>
          <p:nvPr>
            <p:extLst>
              <p:ext uri="{D42A27DB-BD31-4B8C-83A1-F6EECF244321}">
                <p14:modId xmlns:p14="http://schemas.microsoft.com/office/powerpoint/2010/main" val="2434980030"/>
              </p:ext>
            </p:extLst>
          </p:nvPr>
        </p:nvGraphicFramePr>
        <p:xfrm>
          <a:off x="380144" y="1008238"/>
          <a:ext cx="11701306" cy="5609975"/>
        </p:xfrm>
        <a:graphic>
          <a:graphicData uri="http://schemas.openxmlformats.org/drawingml/2006/table">
            <a:tbl>
              <a:tblPr firstRow="1" bandRow="1">
                <a:tableStyleId>{6E25E649-3F16-4E02-A733-19D2CDBF48F0}</a:tableStyleId>
              </a:tblPr>
              <a:tblGrid>
                <a:gridCol w="1983266">
                  <a:extLst>
                    <a:ext uri="{9D8B030D-6E8A-4147-A177-3AD203B41FA5}">
                      <a16:colId xmlns:a16="http://schemas.microsoft.com/office/drawing/2014/main" val="20000"/>
                    </a:ext>
                  </a:extLst>
                </a:gridCol>
                <a:gridCol w="1479383">
                  <a:extLst>
                    <a:ext uri="{9D8B030D-6E8A-4147-A177-3AD203B41FA5}">
                      <a16:colId xmlns:a16="http://schemas.microsoft.com/office/drawing/2014/main" val="20001"/>
                    </a:ext>
                  </a:extLst>
                </a:gridCol>
                <a:gridCol w="4652611">
                  <a:extLst>
                    <a:ext uri="{9D8B030D-6E8A-4147-A177-3AD203B41FA5}">
                      <a16:colId xmlns:a16="http://schemas.microsoft.com/office/drawing/2014/main" val="20002"/>
                    </a:ext>
                  </a:extLst>
                </a:gridCol>
                <a:gridCol w="3586046">
                  <a:extLst>
                    <a:ext uri="{9D8B030D-6E8A-4147-A177-3AD203B41FA5}">
                      <a16:colId xmlns:a16="http://schemas.microsoft.com/office/drawing/2014/main" val="3408282961"/>
                    </a:ext>
                  </a:extLst>
                </a:gridCol>
              </a:tblGrid>
              <a:tr h="410455">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ct val="85000"/>
                        </a:lnSpc>
                      </a:pPr>
                      <a:r>
                        <a:rPr lang="en-US" b="1" i="0">
                          <a:solidFill>
                            <a:schemeClr val="tx1"/>
                          </a:solidFill>
                          <a:latin typeface="+mn-lt"/>
                          <a:ea typeface="Chronicle Display Black" charset="0"/>
                          <a:cs typeface="Chronicle Display Black" charset="0"/>
                        </a:rPr>
                        <a:t>Assessment                                       Recommendation       </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149980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Credential Storage Practices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r>
                        <a:rPr lang="en-US" sz="1200" dirty="0">
                          <a:solidFill>
                            <a:schemeClr val="tx1"/>
                          </a:solidFill>
                          <a:latin typeface="+mn-lt"/>
                          <a:ea typeface="Open Sans" charset="0"/>
                          <a:cs typeface="Open Sans" charset="0"/>
                        </a:rPr>
                        <a:t>Complaint    </a:t>
                      </a:r>
                      <a:endParaRPr lang="en-US" dirty="0">
                        <a:effectLst/>
                      </a:endParaRPr>
                    </a:p>
                    <a:p>
                      <a:pPr marL="628661" lvl="1" indent="-171450">
                        <a:buFont typeface="Wingdings" panose="05000000000000000000" pitchFamily="2" charset="2"/>
                        <a:buChar char="§"/>
                      </a:pPr>
                      <a:r>
                        <a:rPr lang="en-US" sz="1100" kern="1200" dirty="0">
                          <a:solidFill>
                            <a:schemeClr val="dk1"/>
                          </a:solidFill>
                          <a:effectLst/>
                          <a:latin typeface="Calibri" panose="020F0502020204030204" pitchFamily="34" charset="0"/>
                          <a:ea typeface="+mn-ea"/>
                          <a:cs typeface="Calibri" panose="020F0502020204030204" pitchFamily="34" charset="0"/>
                        </a:rPr>
                        <a:t>Named Credentials are used to store endpoints and required authentication parameters</a:t>
                      </a:r>
                    </a:p>
                    <a:p>
                      <a:pPr marL="628661" lvl="1" indent="-171450">
                        <a:buFont typeface="Wingdings" panose="05000000000000000000" pitchFamily="2" charset="2"/>
                        <a:buChar char="§"/>
                      </a:pPr>
                      <a:r>
                        <a:rPr lang="en-US" sz="1100" kern="1200" dirty="0">
                          <a:solidFill>
                            <a:schemeClr val="dk1"/>
                          </a:solidFill>
                          <a:effectLst/>
                          <a:latin typeface="Calibri" panose="020F0502020204030204" pitchFamily="34" charset="0"/>
                          <a:ea typeface="+mn-ea"/>
                          <a:cs typeface="Calibri" panose="020F0502020204030204" pitchFamily="34" charset="0"/>
                        </a:rPr>
                        <a:t>Certificate based authentication is used for all SSP-DC callouts</a:t>
                      </a:r>
                    </a:p>
                    <a:p>
                      <a:pPr marL="628661" lvl="1" indent="-171450">
                        <a:buFont typeface="Wingdings" panose="05000000000000000000" pitchFamily="2" charset="2"/>
                        <a:buChar char="§"/>
                      </a:pPr>
                      <a:r>
                        <a:rPr lang="en-US" sz="1100" kern="1200" dirty="0" err="1">
                          <a:solidFill>
                            <a:schemeClr val="dk1"/>
                          </a:solidFill>
                          <a:effectLst/>
                          <a:latin typeface="Calibri" panose="020F0502020204030204" pitchFamily="34" charset="0"/>
                          <a:ea typeface="+mn-ea"/>
                          <a:cs typeface="Calibri" panose="020F0502020204030204" pitchFamily="34" charset="0"/>
                        </a:rPr>
                        <a:t>oAuth</a:t>
                      </a:r>
                      <a:r>
                        <a:rPr lang="en-US" sz="1100" kern="1200" dirty="0">
                          <a:solidFill>
                            <a:schemeClr val="dk1"/>
                          </a:solidFill>
                          <a:effectLst/>
                          <a:latin typeface="Calibri" panose="020F0502020204030204" pitchFamily="34" charset="0"/>
                          <a:ea typeface="+mn-ea"/>
                          <a:cs typeface="Calibri" panose="020F0502020204030204" pitchFamily="34" charset="0"/>
                        </a:rPr>
                        <a:t> 2.0 is used for Google API Authentication</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dirty="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334774">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Integration Patterns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628661" lvl="1" indent="-171450">
                        <a:buFont typeface="Wingdings" panose="05000000000000000000" pitchFamily="2" charset="2"/>
                        <a:buChar char="§"/>
                      </a:pPr>
                      <a:r>
                        <a:rPr lang="en-US" sz="1000" kern="1200">
                          <a:solidFill>
                            <a:schemeClr val="dk1"/>
                          </a:solidFill>
                          <a:effectLst/>
                          <a:latin typeface="+mn-lt"/>
                          <a:ea typeface="+mn-ea"/>
                          <a:cs typeface="+mn-cs"/>
                        </a:rPr>
                        <a:t>Request and Reply: All callouts initiated from Salesforce UI is following the Request and Reply pattern with Synchronous callouts. </a:t>
                      </a:r>
                      <a:endParaRPr lang="en-US" sz="1000">
                        <a:effectLst/>
                      </a:endParaRPr>
                    </a:p>
                    <a:p>
                      <a:pPr marL="628661" lvl="1" indent="-171450">
                        <a:buFont typeface="Wingdings" panose="05000000000000000000" pitchFamily="2" charset="2"/>
                        <a:buChar char="§"/>
                      </a:pPr>
                      <a:r>
                        <a:rPr lang="en-US" sz="1000" kern="1200">
                          <a:solidFill>
                            <a:schemeClr val="dk1"/>
                          </a:solidFill>
                          <a:effectLst/>
                          <a:latin typeface="+mn-lt"/>
                          <a:ea typeface="+mn-ea"/>
                          <a:cs typeface="+mn-cs"/>
                        </a:rPr>
                        <a:t>Asynchronous callouts: Retry mechanism is implemented in batch class for failed SSPDC applications and will run on every hour: Compliant</a:t>
                      </a:r>
                    </a:p>
                    <a:p>
                      <a:pPr marL="628661" lvl="1" indent="-171450">
                        <a:buFont typeface="Wingdings" panose="05000000000000000000" pitchFamily="2" charset="2"/>
                        <a:buChar char="§"/>
                      </a:pPr>
                      <a:endParaRPr lang="en-US" sz="1200" kern="1200">
                        <a:solidFill>
                          <a:schemeClr val="dk1"/>
                        </a:solidFill>
                        <a:effectLst/>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tcPr>
                </a:tc>
                <a:tc>
                  <a:txBody>
                    <a:bodyPr/>
                    <a:lstStyle/>
                    <a:p>
                      <a:pPr marL="628661" marR="0" lvl="1" indent="-171450" algn="l" defTabSz="914422"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kern="1200">
                          <a:solidFill>
                            <a:schemeClr val="dk1"/>
                          </a:solidFill>
                          <a:effectLst/>
                          <a:latin typeface="+mn-lt"/>
                          <a:ea typeface="+mn-ea"/>
                          <a:cs typeface="+mn-cs"/>
                        </a:rPr>
                        <a:t>Recommendation: Use continuation for the long running callouts made from UI which will help avoid falling into the limit of 10 synchronous requests that takes more than five seconds.</a:t>
                      </a:r>
                    </a:p>
                    <a:p>
                      <a:pPr marL="457211" lvl="1" indent="0">
                        <a:buFont typeface="Wingdings" panose="05000000000000000000" pitchFamily="2" charset="2"/>
                        <a:buNone/>
                      </a:pPr>
                      <a:endParaRPr lang="en-US" sz="1200" kern="1200">
                        <a:solidFill>
                          <a:schemeClr val="dk1"/>
                        </a:solidFill>
                        <a:effectLst/>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54850">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Performance Testing</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000">
                          <a:solidFill>
                            <a:schemeClr val="tx1"/>
                          </a:solidFill>
                          <a:latin typeface="+mn-lt"/>
                          <a:ea typeface="Open Sans" charset="0"/>
                          <a:cs typeface="Open Sans" charset="0"/>
                        </a:rPr>
                        <a:t>Unable to Assess this testing in lower environment</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802567">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Error Logging Framework &amp; Retry Mechanism</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dirty="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000">
                          <a:solidFill>
                            <a:schemeClr val="tx1"/>
                          </a:solidFill>
                          <a:latin typeface="+mn-lt"/>
                          <a:ea typeface="Open Sans" charset="0"/>
                          <a:cs typeface="Open Sans" charset="0"/>
                        </a:rPr>
                        <a:t>Custom error logging framework is in place to log failure transactions and notify team.            </a:t>
                      </a:r>
                    </a:p>
                    <a:p>
                      <a:pPr marL="0" marR="0" indent="0" algn="l" defTabSz="914400" rtl="0" eaLnBrk="1" fontAlgn="auto" latinLnBrk="0" hangingPunct="1">
                        <a:lnSpc>
                          <a:spcPct val="130000"/>
                        </a:lnSpc>
                        <a:spcBef>
                          <a:spcPts val="100"/>
                        </a:spcBef>
                        <a:spcAft>
                          <a:spcPts val="0"/>
                        </a:spcAft>
                        <a:buClrTx/>
                        <a:buSzTx/>
                        <a:buFontTx/>
                        <a:buNone/>
                        <a:tabLst/>
                        <a:defRPr/>
                      </a:pPr>
                      <a:r>
                        <a:rPr lang="en-US" sz="1000">
                          <a:solidFill>
                            <a:schemeClr val="tx1"/>
                          </a:solidFill>
                          <a:latin typeface="+mn-lt"/>
                          <a:ea typeface="Open Sans" charset="0"/>
                          <a:cs typeface="Open Sans" charset="0"/>
                        </a:rPr>
                        <a:t>There was no “retry” mechanism for failure transactions</a:t>
                      </a:r>
                      <a:r>
                        <a:rPr lang="en-US" sz="1100">
                          <a:solidFill>
                            <a:schemeClr val="tx1"/>
                          </a:solidFill>
                          <a:latin typeface="+mn-lt"/>
                          <a:ea typeface="Open Sans" charset="0"/>
                          <a:cs typeface="Open Sans" charset="0"/>
                        </a:rPr>
                        <a:t>.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100">
                          <a:solidFill>
                            <a:schemeClr val="tx1"/>
                          </a:solidFill>
                          <a:latin typeface="+mn-lt"/>
                          <a:ea typeface="Open Sans" charset="0"/>
                          <a:cs typeface="Open Sans" charset="0"/>
                        </a:rPr>
                        <a:t>Consider to have retry mechanism for failure transactions</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97924">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API Limits</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000" kern="1200" dirty="0">
                          <a:solidFill>
                            <a:schemeClr val="dk1"/>
                          </a:solidFill>
                          <a:effectLst/>
                          <a:latin typeface="+mn-lt"/>
                          <a:ea typeface="+mn-ea"/>
                          <a:cs typeface="+mn-cs"/>
                        </a:rPr>
                        <a:t>Not enough data to evaluate this. Considering the salesforce edition used(unlimited), the org has a higher callout limits</a:t>
                      </a:r>
                      <a:endParaRPr lang="en-US" sz="1000" dirty="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0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44806">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Reusability</a:t>
                      </a:r>
                    </a:p>
                  </a:txBody>
                  <a:tcPr>
                    <a:lnL>
                      <a:noFill/>
                    </a:lnL>
                    <a:lnR>
                      <a:noFill/>
                    </a:lnR>
                    <a:lnT>
                      <a:noFill/>
                    </a:lnT>
                    <a:lnB w="254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dirty="0">
                        <a:solidFill>
                          <a:schemeClr val="tx1"/>
                        </a:solidFill>
                        <a:latin typeface="+mn-lt"/>
                        <a:ea typeface="Open Sans" charset="0"/>
                        <a:cs typeface="Open Sans" charset="0"/>
                      </a:endParaRPr>
                    </a:p>
                  </a:txBody>
                  <a:tcPr>
                    <a:lnL>
                      <a:noFill/>
                    </a:lnL>
                    <a:lnR>
                      <a:noFill/>
                    </a:lnR>
                    <a:lnT>
                      <a:noFill/>
                    </a:lnT>
                    <a:lnB w="25400" cmpd="sng">
                      <a:noFill/>
                    </a:lnB>
                    <a:lnTlToBr w="12700" cmpd="sng">
                      <a:noFill/>
                      <a:prstDash val="solid"/>
                    </a:lnTlToBr>
                    <a:lnBlToTr w="12700" cmpd="sng">
                      <a:noFill/>
                      <a:prstDash val="solid"/>
                    </a:lnBlToTr>
                  </a:tcPr>
                </a:tc>
                <a:tc>
                  <a:txBody>
                    <a:bodyPr/>
                    <a:lstStyle/>
                    <a:p>
                      <a:pPr lvl="0"/>
                      <a:r>
                        <a:rPr lang="en-US" sz="1200" kern="1200">
                          <a:solidFill>
                            <a:schemeClr val="dk1"/>
                          </a:solidFill>
                          <a:effectLst/>
                          <a:latin typeface="+mn-lt"/>
                          <a:ea typeface="+mn-ea"/>
                          <a:cs typeface="+mn-cs"/>
                        </a:rPr>
                        <a:t>Compliant</a:t>
                      </a:r>
                      <a:endParaRPr lang="en-US" sz="1800" kern="1200">
                        <a:solidFill>
                          <a:schemeClr val="dk1"/>
                        </a:solidFill>
                        <a:effectLst/>
                        <a:latin typeface="+mn-lt"/>
                        <a:ea typeface="+mn-ea"/>
                        <a:cs typeface="+mn-cs"/>
                      </a:endParaRPr>
                    </a:p>
                    <a:p>
                      <a:pPr marL="171450" lvl="0" indent="-171450">
                        <a:buFont typeface="Wingdings" panose="05000000000000000000" pitchFamily="2" charset="2"/>
                        <a:buChar char="§"/>
                      </a:pPr>
                      <a:r>
                        <a:rPr lang="en-US" sz="1100" kern="1200">
                          <a:solidFill>
                            <a:schemeClr val="dk1"/>
                          </a:solidFill>
                          <a:effectLst/>
                          <a:latin typeface="Calibri" panose="020F0502020204030204" pitchFamily="34" charset="0"/>
                          <a:ea typeface="+mn-ea"/>
                          <a:cs typeface="Calibri" panose="020F0502020204030204" pitchFamily="34" charset="0"/>
                        </a:rPr>
                        <a:t>        Integration Interface, Factory and Service classes are implemented to reuse code</a:t>
                      </a:r>
                    </a:p>
                  </a:txBody>
                  <a:tcPr>
                    <a:lnL>
                      <a:noFill/>
                    </a:lnL>
                    <a:lnR>
                      <a:noFill/>
                    </a:lnR>
                    <a:lnT>
                      <a:noFill/>
                    </a:lnT>
                    <a:lnB w="25400" cmpd="sng">
                      <a:noFill/>
                    </a:lnB>
                    <a:lnTlToBr w="12700" cmpd="sng">
                      <a:noFill/>
                      <a:prstDash val="solid"/>
                    </a:lnTlToBr>
                    <a:lnBlToTr w="12700" cmpd="sng">
                      <a:noFill/>
                      <a:prstDash val="solid"/>
                    </a:lnBlToTr>
                  </a:tcPr>
                </a:tc>
                <a:tc>
                  <a:txBody>
                    <a:bodyPr/>
                    <a:lstStyle/>
                    <a:p>
                      <a:pPr marL="171450" lvl="0" indent="-171450">
                        <a:buFont typeface="Wingdings" panose="05000000000000000000" pitchFamily="2" charset="2"/>
                        <a:buChar char="§"/>
                      </a:pPr>
                      <a:endParaRPr lang="en-US" sz="1100" kern="1200" dirty="0">
                        <a:solidFill>
                          <a:schemeClr val="dk1"/>
                        </a:solidFill>
                        <a:effectLst/>
                        <a:latin typeface="Calibri" panose="020F0502020204030204" pitchFamily="34" charset="0"/>
                        <a:ea typeface="+mn-ea"/>
                        <a:cs typeface="Calibri" panose="020F0502020204030204" pitchFamily="34" charset="0"/>
                      </a:endParaRPr>
                    </a:p>
                  </a:txBody>
                  <a:tcP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pSp>
        <p:nvGrpSpPr>
          <p:cNvPr id="20" name="Group 19">
            <a:extLst>
              <a:ext uri="{FF2B5EF4-FFF2-40B4-BE49-F238E27FC236}">
                <a16:creationId xmlns:a16="http://schemas.microsoft.com/office/drawing/2014/main" id="{445B0866-10C5-435D-B1CB-1A0A4A349B65}"/>
              </a:ext>
            </a:extLst>
          </p:cNvPr>
          <p:cNvGrpSpPr/>
          <p:nvPr/>
        </p:nvGrpSpPr>
        <p:grpSpPr>
          <a:xfrm>
            <a:off x="10318953" y="0"/>
            <a:ext cx="1916151" cy="883166"/>
            <a:chOff x="10166441" y="181369"/>
            <a:chExt cx="1916151" cy="883166"/>
          </a:xfrm>
        </p:grpSpPr>
        <p:sp>
          <p:nvSpPr>
            <p:cNvPr id="21" name="Oval 20">
              <a:extLst>
                <a:ext uri="{FF2B5EF4-FFF2-40B4-BE49-F238E27FC236}">
                  <a16:creationId xmlns:a16="http://schemas.microsoft.com/office/drawing/2014/main" id="{92A86EE1-E4F5-4041-8171-80B90EB622AB}"/>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D69D2F0-E0C2-42F7-A027-DBBC4503D666}"/>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23" name="Rectangle 22">
              <a:extLst>
                <a:ext uri="{FF2B5EF4-FFF2-40B4-BE49-F238E27FC236}">
                  <a16:creationId xmlns:a16="http://schemas.microsoft.com/office/drawing/2014/main" id="{38781F63-57F2-4F4D-B466-48AB787D2B90}"/>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24" name="Rectangle 23">
              <a:extLst>
                <a:ext uri="{FF2B5EF4-FFF2-40B4-BE49-F238E27FC236}">
                  <a16:creationId xmlns:a16="http://schemas.microsoft.com/office/drawing/2014/main" id="{FF0D88B9-72A4-466F-88B1-CCF659EE8107}"/>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High Risk</a:t>
              </a:r>
            </a:p>
          </p:txBody>
        </p:sp>
        <p:sp>
          <p:nvSpPr>
            <p:cNvPr id="25" name="Oval 24">
              <a:extLst>
                <a:ext uri="{FF2B5EF4-FFF2-40B4-BE49-F238E27FC236}">
                  <a16:creationId xmlns:a16="http://schemas.microsoft.com/office/drawing/2014/main" id="{B272A4FD-D0F9-4151-8B9A-6AB00A49C3EF}"/>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044264D-3019-48A7-A403-2BC22CB14E51}"/>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DC835F93-4C5B-4EB6-AF74-02D080C25B1E}"/>
              </a:ext>
            </a:extLst>
          </p:cNvPr>
          <p:cNvSpPr/>
          <p:nvPr/>
        </p:nvSpPr>
        <p:spPr>
          <a:xfrm rot="10800000" flipH="1" flipV="1">
            <a:off x="2971637" y="1959591"/>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321A0D1-4B11-4E3A-8FD3-EE633A71ACC7}"/>
              </a:ext>
            </a:extLst>
          </p:cNvPr>
          <p:cNvSpPr/>
          <p:nvPr/>
        </p:nvSpPr>
        <p:spPr>
          <a:xfrm rot="10800000" flipH="1" flipV="1">
            <a:off x="2977276" y="3246120"/>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F5E7A5A-955C-4840-9D63-F790EAB561C0}"/>
              </a:ext>
            </a:extLst>
          </p:cNvPr>
          <p:cNvSpPr/>
          <p:nvPr/>
        </p:nvSpPr>
        <p:spPr>
          <a:xfrm rot="10800000" flipH="1" flipV="1">
            <a:off x="2977275" y="5577176"/>
            <a:ext cx="160306"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35E24E8-BFAF-42AB-B844-002E347131B7}"/>
              </a:ext>
            </a:extLst>
          </p:cNvPr>
          <p:cNvSpPr/>
          <p:nvPr/>
        </p:nvSpPr>
        <p:spPr>
          <a:xfrm rot="10800000" flipH="1" flipV="1">
            <a:off x="2971635" y="4349769"/>
            <a:ext cx="165946" cy="182881"/>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376402E-245E-451A-B1EE-1C36E113C6B9}"/>
              </a:ext>
            </a:extLst>
          </p:cNvPr>
          <p:cNvSpPr/>
          <p:nvPr/>
        </p:nvSpPr>
        <p:spPr>
          <a:xfrm rot="10800000" flipH="1" flipV="1">
            <a:off x="2971633" y="6160983"/>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F7B522B-5DEE-41AA-BBFF-F96EB85DACE3}"/>
              </a:ext>
            </a:extLst>
          </p:cNvPr>
          <p:cNvSpPr/>
          <p:nvPr/>
        </p:nvSpPr>
        <p:spPr>
          <a:xfrm rot="10800000" flipH="1" flipV="1">
            <a:off x="2971634" y="4932167"/>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27D4361-ACF8-44DD-B64F-5A7614B8D639}"/>
              </a:ext>
            </a:extLst>
          </p:cNvPr>
          <p:cNvSpPr>
            <a:spLocks noGrp="1"/>
          </p:cNvSpPr>
          <p:nvPr>
            <p:ph type="title"/>
          </p:nvPr>
        </p:nvSpPr>
        <p:spPr>
          <a:xfrm>
            <a:off x="791281" y="514137"/>
            <a:ext cx="10485748" cy="486161"/>
          </a:xfrm>
        </p:spPr>
        <p:txBody>
          <a:bodyPr/>
          <a:lstStyle/>
          <a:p>
            <a:r>
              <a:rPr lang="en-US" dirty="0"/>
              <a:t>Integration </a:t>
            </a:r>
          </a:p>
        </p:txBody>
      </p:sp>
      <p:sp>
        <p:nvSpPr>
          <p:cNvPr id="30" name="Rectangle 29">
            <a:extLst>
              <a:ext uri="{FF2B5EF4-FFF2-40B4-BE49-F238E27FC236}">
                <a16:creationId xmlns:a16="http://schemas.microsoft.com/office/drawing/2014/main" id="{E1240590-6DE2-4AD8-9A25-2C37E104FFB0}"/>
              </a:ext>
            </a:extLst>
          </p:cNvPr>
          <p:cNvSpPr/>
          <p:nvPr/>
        </p:nvSpPr>
        <p:spPr>
          <a:xfrm>
            <a:off x="10559999" y="918980"/>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31" name="Oval 30">
            <a:extLst>
              <a:ext uri="{FF2B5EF4-FFF2-40B4-BE49-F238E27FC236}">
                <a16:creationId xmlns:a16="http://schemas.microsoft.com/office/drawing/2014/main" id="{173C25AB-78D4-46F4-A88C-F483C458EB93}"/>
              </a:ext>
            </a:extLst>
          </p:cNvPr>
          <p:cNvSpPr/>
          <p:nvPr/>
        </p:nvSpPr>
        <p:spPr>
          <a:xfrm rot="10800000" flipH="1" flipV="1">
            <a:off x="10320552" y="987318"/>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58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ea typeface="+mj-lt"/>
                <a:cs typeface="+mj-lt"/>
              </a:rPr>
              <a:t>Lightning Readiness </a:t>
            </a:r>
            <a:endParaRPr lang="en-US" dirty="0"/>
          </a:p>
        </p:txBody>
      </p:sp>
      <p:sp>
        <p:nvSpPr>
          <p:cNvPr id="5" name="Text Placeholder 4"/>
          <p:cNvSpPr>
            <a:spLocks noGrp="1"/>
          </p:cNvSpPr>
          <p:nvPr>
            <p:ph type="body" sz="quarter" idx="15"/>
          </p:nvPr>
        </p:nvSpPr>
        <p:spPr/>
        <p:txBody>
          <a:bodyPr/>
          <a:lstStyle/>
          <a:p>
            <a:r>
              <a:rPr lang="en-US"/>
              <a:t>SECURITY</a:t>
            </a:r>
          </a:p>
          <a:p>
            <a:endParaRPr lang="en-US"/>
          </a:p>
        </p:txBody>
      </p:sp>
      <p:graphicFrame>
        <p:nvGraphicFramePr>
          <p:cNvPr id="27" name="Table 26">
            <a:extLst>
              <a:ext uri="{FF2B5EF4-FFF2-40B4-BE49-F238E27FC236}">
                <a16:creationId xmlns:a16="http://schemas.microsoft.com/office/drawing/2014/main" id="{FEF83328-9345-4FED-9B47-13839FA143DB}"/>
              </a:ext>
            </a:extLst>
          </p:cNvPr>
          <p:cNvGraphicFramePr>
            <a:graphicFrameLocks noGrp="1"/>
          </p:cNvGraphicFramePr>
          <p:nvPr>
            <p:extLst>
              <p:ext uri="{D42A27DB-BD31-4B8C-83A1-F6EECF244321}">
                <p14:modId xmlns:p14="http://schemas.microsoft.com/office/powerpoint/2010/main" val="1747659804"/>
              </p:ext>
            </p:extLst>
          </p:nvPr>
        </p:nvGraphicFramePr>
        <p:xfrm>
          <a:off x="914400" y="1828800"/>
          <a:ext cx="10607041" cy="3530600"/>
        </p:xfrm>
        <a:graphic>
          <a:graphicData uri="http://schemas.openxmlformats.org/drawingml/2006/table">
            <a:tbl>
              <a:tblPr firstRow="1" bandRow="1">
                <a:tableStyleId>{6E25E649-3F16-4E02-A733-19D2CDBF48F0}</a:tableStyleId>
              </a:tblPr>
              <a:tblGrid>
                <a:gridCol w="1315250">
                  <a:extLst>
                    <a:ext uri="{9D8B030D-6E8A-4147-A177-3AD203B41FA5}">
                      <a16:colId xmlns:a16="http://schemas.microsoft.com/office/drawing/2014/main" val="20000"/>
                    </a:ext>
                  </a:extLst>
                </a:gridCol>
                <a:gridCol w="1230213">
                  <a:extLst>
                    <a:ext uri="{9D8B030D-6E8A-4147-A177-3AD203B41FA5}">
                      <a16:colId xmlns:a16="http://schemas.microsoft.com/office/drawing/2014/main" val="20001"/>
                    </a:ext>
                  </a:extLst>
                </a:gridCol>
                <a:gridCol w="4030789">
                  <a:extLst>
                    <a:ext uri="{9D8B030D-6E8A-4147-A177-3AD203B41FA5}">
                      <a16:colId xmlns:a16="http://schemas.microsoft.com/office/drawing/2014/main" val="20002"/>
                    </a:ext>
                  </a:extLst>
                </a:gridCol>
                <a:gridCol w="4030789">
                  <a:extLst>
                    <a:ext uri="{9D8B030D-6E8A-4147-A177-3AD203B41FA5}">
                      <a16:colId xmlns:a16="http://schemas.microsoft.com/office/drawing/2014/main" val="2560941587"/>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lvl="0" indent="0" algn="ctr">
                        <a:lnSpc>
                          <a:spcPct val="130000"/>
                        </a:lnSpc>
                        <a:spcBef>
                          <a:spcPts val="100"/>
                        </a:spcBef>
                        <a:spcAft>
                          <a:spcPts val="0"/>
                        </a:spcAft>
                        <a:buNone/>
                      </a:pPr>
                      <a:r>
                        <a:rPr lang="en-US" sz="1200" b="0" i="0" u="none" strike="noStrike" noProof="0">
                          <a:solidFill>
                            <a:schemeClr val="tx1"/>
                          </a:solidFill>
                          <a:latin typeface="Open Sans"/>
                        </a:rPr>
                        <a:t>Visualforce pages</a:t>
                      </a: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rtl="0" eaLnBrk="1" fontAlgn="auto" latinLnBrk="0" hangingPunct="1">
                        <a:lnSpc>
                          <a:spcPct val="130000"/>
                        </a:lnSpc>
                        <a:spcBef>
                          <a:spcPts val="100"/>
                        </a:spcBef>
                        <a:spcAft>
                          <a:spcPts val="0"/>
                        </a:spcAft>
                        <a:buClrTx/>
                        <a:buSzTx/>
                        <a:buFontTx/>
                        <a:buNone/>
                      </a:pPr>
                      <a:r>
                        <a:rPr lang="en-US" sz="1200" dirty="0">
                          <a:solidFill>
                            <a:schemeClr val="tx1"/>
                          </a:solidFill>
                          <a:latin typeface="+mn-lt"/>
                          <a:ea typeface="Open Sans" charset="0"/>
                          <a:cs typeface="Open Sans" charset="0"/>
                        </a:rPr>
                        <a:t>There are 40 VisualForce pages highlighted by the Lightning Readiness report.</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rtl="0" eaLnBrk="1" fontAlgn="auto" latinLnBrk="0" hangingPunct="1">
                        <a:lnSpc>
                          <a:spcPct val="130000"/>
                        </a:lnSpc>
                        <a:spcBef>
                          <a:spcPts val="100"/>
                        </a:spcBef>
                        <a:spcAft>
                          <a:spcPts val="0"/>
                        </a:spcAft>
                        <a:buClrTx/>
                        <a:buSzTx/>
                        <a:buFontTx/>
                        <a:buNone/>
                      </a:pPr>
                      <a:r>
                        <a:rPr lang="en-US" sz="1200">
                          <a:solidFill>
                            <a:schemeClr val="tx1"/>
                          </a:solidFill>
                          <a:latin typeface="+mn-lt"/>
                          <a:ea typeface="Open Sans" charset="0"/>
                          <a:cs typeface="Open Sans" charset="0"/>
                        </a:rPr>
                        <a:t>The VisualForce pages are not part of SSP Project. These are being used for other projects in the same Org.</a:t>
                      </a:r>
                      <a:endParaRPr lang="en-US"/>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92435">
                <a:tc>
                  <a:txBody>
                    <a:bodyPr/>
                    <a:lstStyle/>
                    <a:p>
                      <a:pPr marL="0" marR="0" lvl="0" indent="0" algn="ctr">
                        <a:lnSpc>
                          <a:spcPct val="130000"/>
                        </a:lnSpc>
                        <a:spcBef>
                          <a:spcPts val="100"/>
                        </a:spcBef>
                        <a:spcAft>
                          <a:spcPts val="0"/>
                        </a:spcAft>
                        <a:buNone/>
                      </a:pPr>
                      <a:r>
                        <a:rPr lang="en-US" sz="1200" b="0" i="0" u="none" strike="noStrike" noProof="0">
                          <a:solidFill>
                            <a:schemeClr val="tx1"/>
                          </a:solidFill>
                          <a:latin typeface="Open Sans"/>
                        </a:rPr>
                        <a:t>Custom Buttons/Links</a:t>
                      </a:r>
                      <a:endParaRPr lang="en-US"/>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dirty="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a:lnSpc>
                          <a:spcPct val="130000"/>
                        </a:lnSpc>
                        <a:spcBef>
                          <a:spcPts val="100"/>
                        </a:spcBef>
                        <a:spcAft>
                          <a:spcPts val="0"/>
                        </a:spcAft>
                        <a:buNone/>
                      </a:pPr>
                      <a:r>
                        <a:rPr lang="en-US" sz="1200" b="0" i="0" u="none" strike="noStrike" noProof="0" dirty="0">
                          <a:solidFill>
                            <a:schemeClr val="tx1"/>
                          </a:solidFill>
                          <a:latin typeface="Open Sans"/>
                        </a:rPr>
                        <a:t>There are custom buttons that point to other pages in Salesforce domain</a:t>
                      </a: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ClrTx/>
                        <a:buSzTx/>
                        <a:buFontTx/>
                        <a:buNone/>
                      </a:pPr>
                      <a:r>
                        <a:rPr lang="en-US" sz="1200">
                          <a:solidFill>
                            <a:schemeClr val="tx1"/>
                          </a:solidFill>
                          <a:latin typeface="+mn-lt"/>
                          <a:ea typeface="Open Sans" charset="0"/>
                          <a:cs typeface="Open Sans" charset="0"/>
                        </a:rPr>
                        <a:t>The Custom Buttons are not used in SSP project.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2435">
                <a:tc>
                  <a:txBody>
                    <a:bodyPr/>
                    <a:lstStyle/>
                    <a:p>
                      <a:pPr marL="0" lvl="0" indent="0" algn="ctr">
                        <a:lnSpc>
                          <a:spcPct val="130000"/>
                        </a:lnSpc>
                        <a:spcBef>
                          <a:spcPts val="100"/>
                        </a:spcBef>
                        <a:spcAft>
                          <a:spcPts val="0"/>
                        </a:spcAft>
                        <a:buNone/>
                      </a:pPr>
                      <a:r>
                        <a:rPr lang="en-US" sz="1200" b="0" i="0" u="none" strike="noStrike" noProof="0">
                          <a:solidFill>
                            <a:schemeClr val="tx1"/>
                          </a:solidFill>
                          <a:latin typeface="Open Sans"/>
                        </a:rPr>
                        <a:t>Salesforce Console</a:t>
                      </a:r>
                      <a:endParaRPr lang="en-US"/>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defTabSz="914400">
                        <a:lnSpc>
                          <a:spcPct val="130000"/>
                        </a:lnSpc>
                        <a:spcBef>
                          <a:spcPts val="100"/>
                        </a:spcBef>
                        <a:spcAft>
                          <a:spcPts val="0"/>
                        </a:spcAft>
                        <a:buNone/>
                        <a:tabLst/>
                        <a:defRPr/>
                      </a:pPr>
                      <a:endParaRPr lang="en-US" sz="1200" dirty="0">
                        <a:solidFill>
                          <a:schemeClr val="tx1"/>
                        </a:solidFill>
                        <a:latin typeface="+mn-lt"/>
                        <a:ea typeface="Open Sans" charset="0"/>
                        <a:cs typeface="Open Sans" charset="0"/>
                      </a:endParaRPr>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a:lnSpc>
                          <a:spcPct val="130000"/>
                        </a:lnSpc>
                        <a:spcBef>
                          <a:spcPts val="100"/>
                        </a:spcBef>
                        <a:spcAft>
                          <a:spcPts val="0"/>
                        </a:spcAft>
                        <a:buNone/>
                      </a:pPr>
                      <a:r>
                        <a:rPr lang="en-US" sz="1200" b="0" i="0" u="none" strike="noStrike" noProof="0">
                          <a:solidFill>
                            <a:schemeClr val="tx1"/>
                          </a:solidFill>
                          <a:latin typeface="Open Sans"/>
                        </a:rPr>
                        <a:t>Salesforce service console is enabled which works differently in  classic version</a:t>
                      </a:r>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a:lnSpc>
                          <a:spcPct val="130000"/>
                        </a:lnSpc>
                        <a:spcBef>
                          <a:spcPts val="100"/>
                        </a:spcBef>
                        <a:spcAft>
                          <a:spcPts val="0"/>
                        </a:spcAft>
                        <a:buNone/>
                      </a:pPr>
                      <a:r>
                        <a:rPr lang="en-US" sz="1200">
                          <a:solidFill>
                            <a:schemeClr val="tx1"/>
                          </a:solidFill>
                          <a:latin typeface="+mn-lt"/>
                          <a:ea typeface="Open Sans" charset="0"/>
                          <a:cs typeface="Open Sans" charset="0"/>
                        </a:rPr>
                        <a:t>The Console was enabled for POC purpose and is not used anymore.</a:t>
                      </a:r>
                    </a:p>
                  </a:txBody>
                  <a:tcPr>
                    <a:lnL w="0">
                      <a:noFill/>
                    </a:lnL>
                    <a:lnR w="0">
                      <a:noFill/>
                    </a:lnR>
                    <a:lnT w="0">
                      <a:noFill/>
                    </a:lnT>
                    <a:lnB w="0">
                      <a:noFill/>
                    </a:lnB>
                    <a:lnTlToBr w="12700" cmpd="sng">
                      <a:noFill/>
                      <a:prstDash val="solid"/>
                    </a:lnTlToBr>
                    <a:lnBlToTr w="12700" cmpd="sng">
                      <a:noFill/>
                      <a:prstDash val="solid"/>
                    </a:lnBlToTr>
                  </a:tcPr>
                </a:tc>
                <a:extLst>
                  <a:ext uri="{0D108BD9-81ED-4DB2-BD59-A6C34878D82A}">
                    <a16:rowId xmlns:a16="http://schemas.microsoft.com/office/drawing/2014/main" val="2510359627"/>
                  </a:ext>
                </a:extLst>
              </a:tr>
              <a:tr h="392435">
                <a:tc>
                  <a:txBody>
                    <a:bodyPr/>
                    <a:lstStyle/>
                    <a:p>
                      <a:pPr marL="0" lvl="0" indent="0" algn="ctr">
                        <a:lnSpc>
                          <a:spcPct val="130000"/>
                        </a:lnSpc>
                        <a:spcBef>
                          <a:spcPts val="100"/>
                        </a:spcBef>
                        <a:spcAft>
                          <a:spcPts val="0"/>
                        </a:spcAft>
                        <a:buNone/>
                      </a:pPr>
                      <a:r>
                        <a:rPr lang="en-US" sz="1200" b="0" i="0" u="none" strike="noStrike" noProof="0">
                          <a:solidFill>
                            <a:schemeClr val="tx1"/>
                          </a:solidFill>
                          <a:latin typeface="Open Sans"/>
                        </a:rPr>
                        <a:t>Omni Channel</a:t>
                      </a:r>
                      <a:endParaRPr lang="en-US"/>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a:lnSpc>
                          <a:spcPct val="130000"/>
                        </a:lnSpc>
                        <a:spcBef>
                          <a:spcPts val="100"/>
                        </a:spcBef>
                        <a:spcAft>
                          <a:spcPts val="0"/>
                        </a:spcAft>
                        <a:buNone/>
                      </a:pPr>
                      <a:r>
                        <a:rPr lang="en-US" sz="1200">
                          <a:solidFill>
                            <a:schemeClr val="tx1"/>
                          </a:solidFill>
                          <a:latin typeface="+mn-lt"/>
                          <a:ea typeface="Open Sans" charset="0"/>
                          <a:cs typeface="Open Sans" charset="0"/>
                        </a:rPr>
                        <a:t>    </a:t>
                      </a:r>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a:lnSpc>
                          <a:spcPct val="130000"/>
                        </a:lnSpc>
                        <a:spcBef>
                          <a:spcPts val="100"/>
                        </a:spcBef>
                        <a:spcAft>
                          <a:spcPts val="0"/>
                        </a:spcAft>
                        <a:buNone/>
                      </a:pPr>
                      <a:r>
                        <a:rPr lang="en-US" sz="1200" b="0" i="0" u="none" strike="noStrike" noProof="0">
                          <a:solidFill>
                            <a:schemeClr val="tx1"/>
                          </a:solidFill>
                          <a:latin typeface="Open Sans"/>
                        </a:rPr>
                        <a:t>Omni channel is enabled in the Org. These features are available in Lightning with few limitations.</a:t>
                      </a:r>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a:lnSpc>
                          <a:spcPct val="130000"/>
                        </a:lnSpc>
                        <a:spcBef>
                          <a:spcPts val="100"/>
                        </a:spcBef>
                        <a:spcAft>
                          <a:spcPts val="0"/>
                        </a:spcAft>
                        <a:buNone/>
                      </a:pPr>
                      <a:r>
                        <a:rPr lang="en-US" sz="1200">
                          <a:solidFill>
                            <a:schemeClr val="tx1"/>
                          </a:solidFill>
                          <a:latin typeface="+mn-lt"/>
                          <a:ea typeface="Open Sans" charset="0"/>
                          <a:cs typeface="Open Sans" charset="0"/>
                        </a:rPr>
                        <a:t>Omni Channel is not used anymore in SSP project.</a:t>
                      </a:r>
                    </a:p>
                  </a:txBody>
                  <a:tcPr>
                    <a:lnL w="0">
                      <a:noFill/>
                    </a:lnL>
                    <a:lnR w="0">
                      <a:noFill/>
                    </a:lnR>
                    <a:lnT w="0">
                      <a:noFill/>
                    </a:lnT>
                    <a:lnB w="0">
                      <a:noFill/>
                    </a:lnB>
                    <a:lnTlToBr w="12700" cmpd="sng">
                      <a:noFill/>
                      <a:prstDash val="solid"/>
                    </a:lnTlToBr>
                    <a:lnBlToTr w="12700" cmpd="sng">
                      <a:noFill/>
                      <a:prstDash val="solid"/>
                    </a:lnBlToTr>
                  </a:tcPr>
                </a:tc>
                <a:extLst>
                  <a:ext uri="{0D108BD9-81ED-4DB2-BD59-A6C34878D82A}">
                    <a16:rowId xmlns:a16="http://schemas.microsoft.com/office/drawing/2014/main" val="3353966721"/>
                  </a:ext>
                </a:extLst>
              </a:tr>
              <a:tr h="392435">
                <a:tc>
                  <a:txBody>
                    <a:bodyPr/>
                    <a:lstStyle/>
                    <a:p>
                      <a:pPr marL="0" lvl="0" indent="0" algn="ctr">
                        <a:lnSpc>
                          <a:spcPct val="130000"/>
                        </a:lnSpc>
                        <a:spcBef>
                          <a:spcPts val="100"/>
                        </a:spcBef>
                        <a:spcAft>
                          <a:spcPts val="0"/>
                        </a:spcAft>
                        <a:buNone/>
                      </a:pPr>
                      <a:r>
                        <a:rPr lang="en-US" sz="1200" b="0" i="0" u="none" strike="noStrike" noProof="0">
                          <a:solidFill>
                            <a:schemeClr val="tx1"/>
                          </a:solidFill>
                          <a:latin typeface="Open Sans"/>
                        </a:rPr>
                        <a:t>Sharing Buttons</a:t>
                      </a:r>
                      <a:endParaRPr lang="en-US"/>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defTabSz="914400">
                        <a:lnSpc>
                          <a:spcPct val="130000"/>
                        </a:lnSpc>
                        <a:spcBef>
                          <a:spcPts val="100"/>
                        </a:spcBef>
                        <a:spcAft>
                          <a:spcPts val="0"/>
                        </a:spcAft>
                        <a:buNone/>
                        <a:tabLst/>
                        <a:defRPr/>
                      </a:pPr>
                      <a:endParaRPr lang="en-US" sz="1200" dirty="0">
                        <a:solidFill>
                          <a:schemeClr val="tx1"/>
                        </a:solidFill>
                        <a:latin typeface="+mn-lt"/>
                        <a:ea typeface="Open Sans" charset="0"/>
                        <a:cs typeface="Open Sans" charset="0"/>
                      </a:endParaRPr>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a:lnSpc>
                          <a:spcPct val="130000"/>
                        </a:lnSpc>
                        <a:spcBef>
                          <a:spcPts val="100"/>
                        </a:spcBef>
                        <a:spcAft>
                          <a:spcPts val="0"/>
                        </a:spcAft>
                        <a:buNone/>
                      </a:pPr>
                      <a:r>
                        <a:rPr lang="en-US" sz="1200" b="0" i="0" u="none" strike="noStrike" noProof="0">
                          <a:solidFill>
                            <a:schemeClr val="tx1"/>
                          </a:solidFill>
                          <a:latin typeface="Open Sans"/>
                        </a:rPr>
                        <a:t>There are custom sharing buttons.</a:t>
                      </a:r>
                    </a:p>
                  </a:txBody>
                  <a:tcPr>
                    <a:lnL w="0">
                      <a:noFill/>
                    </a:lnL>
                    <a:lnR w="0">
                      <a:noFill/>
                    </a:lnR>
                    <a:lnT w="0">
                      <a:noFill/>
                    </a:lnT>
                    <a:lnB w="0">
                      <a:noFill/>
                    </a:lnB>
                    <a:lnTlToBr w="12700" cmpd="sng">
                      <a:noFill/>
                      <a:prstDash val="solid"/>
                    </a:lnTlToBr>
                    <a:lnBlToTr w="12700" cmpd="sng">
                      <a:noFill/>
                      <a:prstDash val="solid"/>
                    </a:lnBlToTr>
                  </a:tcPr>
                </a:tc>
                <a:tc>
                  <a:txBody>
                    <a:bodyPr/>
                    <a:lstStyle/>
                    <a:p>
                      <a:pPr marL="0" lvl="0" indent="0" algn="l">
                        <a:lnSpc>
                          <a:spcPct val="130000"/>
                        </a:lnSpc>
                        <a:spcBef>
                          <a:spcPts val="100"/>
                        </a:spcBef>
                        <a:spcAft>
                          <a:spcPts val="0"/>
                        </a:spcAft>
                        <a:buNone/>
                      </a:pPr>
                      <a:r>
                        <a:rPr lang="en-US" sz="1200" dirty="0">
                          <a:solidFill>
                            <a:schemeClr val="tx1"/>
                          </a:solidFill>
                          <a:latin typeface="+mn-lt"/>
                          <a:ea typeface="Open Sans" charset="0"/>
                          <a:cs typeface="Open Sans" charset="0"/>
                        </a:rPr>
                        <a:t>The sharing buttons are not part of SSP Org.</a:t>
                      </a:r>
                    </a:p>
                  </a:txBody>
                  <a:tcPr>
                    <a:lnL w="0">
                      <a:noFill/>
                    </a:lnL>
                    <a:lnR w="0">
                      <a:noFill/>
                    </a:lnR>
                    <a:lnT w="0">
                      <a:noFill/>
                    </a:lnT>
                    <a:lnB w="0">
                      <a:noFill/>
                    </a:lnB>
                    <a:lnTlToBr w="12700" cmpd="sng">
                      <a:noFill/>
                      <a:prstDash val="solid"/>
                    </a:lnTlToBr>
                    <a:lnBlToTr w="12700" cmpd="sng">
                      <a:noFill/>
                      <a:prstDash val="solid"/>
                    </a:lnBlToTr>
                  </a:tcPr>
                </a:tc>
                <a:extLst>
                  <a:ext uri="{0D108BD9-81ED-4DB2-BD59-A6C34878D82A}">
                    <a16:rowId xmlns:a16="http://schemas.microsoft.com/office/drawing/2014/main" val="4194047027"/>
                  </a:ext>
                </a:extLst>
              </a:tr>
            </a:tbl>
          </a:graphicData>
        </a:graphic>
      </p:graphicFrame>
      <p:grpSp>
        <p:nvGrpSpPr>
          <p:cNvPr id="28" name="Group 27">
            <a:extLst>
              <a:ext uri="{FF2B5EF4-FFF2-40B4-BE49-F238E27FC236}">
                <a16:creationId xmlns:a16="http://schemas.microsoft.com/office/drawing/2014/main" id="{3CC58FBE-53D8-4D92-8D10-29B4E79E4593}"/>
              </a:ext>
            </a:extLst>
          </p:cNvPr>
          <p:cNvGrpSpPr/>
          <p:nvPr/>
        </p:nvGrpSpPr>
        <p:grpSpPr>
          <a:xfrm>
            <a:off x="10166441" y="181369"/>
            <a:ext cx="1916151" cy="883166"/>
            <a:chOff x="10166441" y="181369"/>
            <a:chExt cx="1916151" cy="883166"/>
          </a:xfrm>
        </p:grpSpPr>
        <p:sp>
          <p:nvSpPr>
            <p:cNvPr id="29" name="Oval 28">
              <a:extLst>
                <a:ext uri="{FF2B5EF4-FFF2-40B4-BE49-F238E27FC236}">
                  <a16:creationId xmlns:a16="http://schemas.microsoft.com/office/drawing/2014/main" id="{2A539A8F-17B2-4953-A5C0-C9C13CD90048}"/>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B032EF-780F-41E4-92E7-87F344935958}"/>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31" name="Rectangle 30">
              <a:extLst>
                <a:ext uri="{FF2B5EF4-FFF2-40B4-BE49-F238E27FC236}">
                  <a16:creationId xmlns:a16="http://schemas.microsoft.com/office/drawing/2014/main" id="{64937442-CB8F-4DCC-8E60-5D8CB03B316A}"/>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32" name="Rectangle 31">
              <a:extLst>
                <a:ext uri="{FF2B5EF4-FFF2-40B4-BE49-F238E27FC236}">
                  <a16:creationId xmlns:a16="http://schemas.microsoft.com/office/drawing/2014/main" id="{B8B0E795-3090-4CE9-8A8B-7A1D9C971CAC}"/>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33" name="Oval 32">
              <a:extLst>
                <a:ext uri="{FF2B5EF4-FFF2-40B4-BE49-F238E27FC236}">
                  <a16:creationId xmlns:a16="http://schemas.microsoft.com/office/drawing/2014/main" id="{F07E2170-7953-405E-BE44-ACB3C443831C}"/>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25175A0-9DC0-433C-87FB-765523532409}"/>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1D1E5793-B03F-46AA-88F8-471308F434F4}"/>
              </a:ext>
            </a:extLst>
          </p:cNvPr>
          <p:cNvSpPr/>
          <p:nvPr/>
        </p:nvSpPr>
        <p:spPr>
          <a:xfrm rot="10800000" flipH="1" flipV="1">
            <a:off x="2735845" y="2568875"/>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335357D-6ED1-49AE-9D47-F5B81ED9F3CC}"/>
              </a:ext>
            </a:extLst>
          </p:cNvPr>
          <p:cNvSpPr/>
          <p:nvPr/>
        </p:nvSpPr>
        <p:spPr>
          <a:xfrm rot="10800000" flipH="1" flipV="1">
            <a:off x="2735845" y="3283838"/>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5E32AC-91E0-465C-8275-D27A006DCF30}"/>
              </a:ext>
            </a:extLst>
          </p:cNvPr>
          <p:cNvSpPr/>
          <p:nvPr/>
        </p:nvSpPr>
        <p:spPr>
          <a:xfrm rot="10800000" flipH="1" flipV="1">
            <a:off x="2735845" y="3864463"/>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FDF3084-8310-449F-A8BF-34D78B53EE1D}"/>
              </a:ext>
            </a:extLst>
          </p:cNvPr>
          <p:cNvSpPr/>
          <p:nvPr/>
        </p:nvSpPr>
        <p:spPr>
          <a:xfrm rot="10800000" flipH="1" flipV="1">
            <a:off x="2735845" y="4403960"/>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B597F5A-0F3C-45A5-8B6F-4E9E393AB69D}"/>
              </a:ext>
            </a:extLst>
          </p:cNvPr>
          <p:cNvSpPr/>
          <p:nvPr/>
        </p:nvSpPr>
        <p:spPr>
          <a:xfrm rot="10800000" flipH="1" flipV="1">
            <a:off x="2735845" y="4943456"/>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D144E7-15B5-4882-8162-EE012D14D049}"/>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21" name="Oval 20">
            <a:extLst>
              <a:ext uri="{FF2B5EF4-FFF2-40B4-BE49-F238E27FC236}">
                <a16:creationId xmlns:a16="http://schemas.microsoft.com/office/drawing/2014/main" id="{D25BFE24-C9E2-48C9-9503-15CC9D70006D}"/>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71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Lightning </a:t>
            </a:r>
          </a:p>
        </p:txBody>
      </p:sp>
      <p:sp>
        <p:nvSpPr>
          <p:cNvPr id="5" name="Text Placeholder 4"/>
          <p:cNvSpPr>
            <a:spLocks noGrp="1"/>
          </p:cNvSpPr>
          <p:nvPr>
            <p:ph type="body" sz="quarter" idx="15"/>
          </p:nvPr>
        </p:nvSpPr>
        <p:spPr/>
        <p:txBody>
          <a:bodyPr/>
          <a:lstStyle/>
          <a:p>
            <a:r>
              <a:rPr lang="en-US"/>
              <a:t>lightning</a:t>
            </a:r>
          </a:p>
          <a:p>
            <a:endParaRPr lang="en-US"/>
          </a:p>
        </p:txBody>
      </p:sp>
      <p:grpSp>
        <p:nvGrpSpPr>
          <p:cNvPr id="20" name="Group 19">
            <a:extLst>
              <a:ext uri="{FF2B5EF4-FFF2-40B4-BE49-F238E27FC236}">
                <a16:creationId xmlns:a16="http://schemas.microsoft.com/office/drawing/2014/main" id="{ED83454C-DED3-4E47-9E2D-B3F7448C5E3A}"/>
              </a:ext>
            </a:extLst>
          </p:cNvPr>
          <p:cNvGrpSpPr/>
          <p:nvPr/>
        </p:nvGrpSpPr>
        <p:grpSpPr>
          <a:xfrm>
            <a:off x="10166441" y="181369"/>
            <a:ext cx="1916151" cy="883166"/>
            <a:chOff x="10166441" y="181369"/>
            <a:chExt cx="1916151" cy="883166"/>
          </a:xfrm>
        </p:grpSpPr>
        <p:sp>
          <p:nvSpPr>
            <p:cNvPr id="21" name="Oval 20">
              <a:extLst>
                <a:ext uri="{FF2B5EF4-FFF2-40B4-BE49-F238E27FC236}">
                  <a16:creationId xmlns:a16="http://schemas.microsoft.com/office/drawing/2014/main" id="{C687731D-990D-4C9E-94C4-6DA01CDF554F}"/>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F5761E6D-7873-447F-9338-AD234CD14CE5}"/>
                </a:ext>
              </a:extLst>
            </p:cNvPr>
            <p:cNvSpPr/>
            <p:nvPr/>
          </p:nvSpPr>
          <p:spPr>
            <a:xfrm>
              <a:off x="10417190" y="485222"/>
              <a:ext cx="1665402" cy="275460"/>
            </a:xfrm>
            <a:prstGeom prst="rect">
              <a:avLst/>
            </a:prstGeom>
          </p:spPr>
          <p:txBody>
            <a:bodyPr wrap="square">
              <a:spAutoFit/>
            </a:bodyPr>
            <a:lstStyle/>
            <a:p>
              <a:pPr marL="12700" marR="0" lvl="0" indent="0" algn="l" defTabSz="914400" rtl="0" eaLnBrk="1" fontAlgn="auto" latinLnBrk="0" hangingPunct="1">
                <a:lnSpc>
                  <a:spcPct val="130000"/>
                </a:lnSpc>
                <a:spcBef>
                  <a:spcPts val="6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Open Sans" charset="0"/>
                  <a:cs typeface="Open Sans" charset="0"/>
                </a:rPr>
                <a:t>Moderate Risk</a:t>
              </a:r>
            </a:p>
          </p:txBody>
        </p:sp>
        <p:sp>
          <p:nvSpPr>
            <p:cNvPr id="23" name="Rectangle 22">
              <a:extLst>
                <a:ext uri="{FF2B5EF4-FFF2-40B4-BE49-F238E27FC236}">
                  <a16:creationId xmlns:a16="http://schemas.microsoft.com/office/drawing/2014/main" id="{A3B68426-2CC9-498C-9783-19B914DF4FD1}"/>
                </a:ext>
              </a:extLst>
            </p:cNvPr>
            <p:cNvSpPr/>
            <p:nvPr/>
          </p:nvSpPr>
          <p:spPr>
            <a:xfrm>
              <a:off x="10416048" y="181369"/>
              <a:ext cx="1665402" cy="275460"/>
            </a:xfrm>
            <a:prstGeom prst="rect">
              <a:avLst/>
            </a:prstGeom>
          </p:spPr>
          <p:txBody>
            <a:bodyPr wrap="square">
              <a:spAutoFit/>
            </a:bodyPr>
            <a:lstStyle/>
            <a:p>
              <a:pPr marL="12700" marR="0" lvl="0" indent="0" algn="l" defTabSz="914400" rtl="0" eaLnBrk="1" fontAlgn="auto" latinLnBrk="0" hangingPunct="1">
                <a:lnSpc>
                  <a:spcPct val="130000"/>
                </a:lnSpc>
                <a:spcBef>
                  <a:spcPts val="6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Open Sans" charset="0"/>
                  <a:cs typeface="Open Sans" charset="0"/>
                </a:rPr>
                <a:t>No Risk</a:t>
              </a:r>
            </a:p>
          </p:txBody>
        </p:sp>
        <p:sp>
          <p:nvSpPr>
            <p:cNvPr id="24" name="Rectangle 23">
              <a:extLst>
                <a:ext uri="{FF2B5EF4-FFF2-40B4-BE49-F238E27FC236}">
                  <a16:creationId xmlns:a16="http://schemas.microsoft.com/office/drawing/2014/main" id="{3A2D7BA4-5045-4B88-A469-27BCF49EA31C}"/>
                </a:ext>
              </a:extLst>
            </p:cNvPr>
            <p:cNvSpPr/>
            <p:nvPr/>
          </p:nvSpPr>
          <p:spPr>
            <a:xfrm>
              <a:off x="10417190" y="789075"/>
              <a:ext cx="1665402" cy="275460"/>
            </a:xfrm>
            <a:prstGeom prst="rect">
              <a:avLst/>
            </a:prstGeom>
          </p:spPr>
          <p:txBody>
            <a:bodyPr wrap="square">
              <a:spAutoFit/>
            </a:bodyPr>
            <a:lstStyle/>
            <a:p>
              <a:pPr marL="12700" marR="0" lvl="0" indent="0" algn="l" defTabSz="914400" rtl="0" eaLnBrk="1" fontAlgn="auto" latinLnBrk="0" hangingPunct="1">
                <a:lnSpc>
                  <a:spcPct val="130000"/>
                </a:lnSpc>
                <a:spcBef>
                  <a:spcPts val="6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Open Sans"/>
                  <a:ea typeface="Open Sans" charset="0"/>
                  <a:cs typeface="Open Sans" charset="0"/>
                </a:rPr>
                <a:t>High Risk</a:t>
              </a:r>
            </a:p>
          </p:txBody>
        </p:sp>
        <p:sp>
          <p:nvSpPr>
            <p:cNvPr id="25" name="Oval 24">
              <a:extLst>
                <a:ext uri="{FF2B5EF4-FFF2-40B4-BE49-F238E27FC236}">
                  <a16:creationId xmlns:a16="http://schemas.microsoft.com/office/drawing/2014/main" id="{1E7917FF-7094-47B3-BCDB-7A96C62EC792}"/>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26" name="Oval 25">
              <a:extLst>
                <a:ext uri="{FF2B5EF4-FFF2-40B4-BE49-F238E27FC236}">
                  <a16:creationId xmlns:a16="http://schemas.microsoft.com/office/drawing/2014/main" id="{16ACEAD7-CE23-4F5D-8D51-0645AB2B5F3F}"/>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aphicFrame>
        <p:nvGraphicFramePr>
          <p:cNvPr id="35" name="Table 34">
            <a:extLst>
              <a:ext uri="{FF2B5EF4-FFF2-40B4-BE49-F238E27FC236}">
                <a16:creationId xmlns:a16="http://schemas.microsoft.com/office/drawing/2014/main" id="{053C4425-4BF0-46DA-A49B-EC7663C4593D}"/>
              </a:ext>
            </a:extLst>
          </p:cNvPr>
          <p:cNvGraphicFramePr>
            <a:graphicFrameLocks noGrp="1"/>
          </p:cNvGraphicFramePr>
          <p:nvPr>
            <p:extLst>
              <p:ext uri="{D42A27DB-BD31-4B8C-83A1-F6EECF244321}">
                <p14:modId xmlns:p14="http://schemas.microsoft.com/office/powerpoint/2010/main" val="80870496"/>
              </p:ext>
            </p:extLst>
          </p:nvPr>
        </p:nvGraphicFramePr>
        <p:xfrm>
          <a:off x="914400" y="1414376"/>
          <a:ext cx="10674849" cy="5418060"/>
        </p:xfrm>
        <a:graphic>
          <a:graphicData uri="http://schemas.openxmlformats.org/drawingml/2006/table">
            <a:tbl>
              <a:tblPr firstRow="1" bandRow="1">
                <a:tableStyleId>{6E25E649-3F16-4E02-A733-19D2CDBF48F0}</a:tableStyleId>
              </a:tblPr>
              <a:tblGrid>
                <a:gridCol w="1590327">
                  <a:extLst>
                    <a:ext uri="{9D8B030D-6E8A-4147-A177-3AD203B41FA5}">
                      <a16:colId xmlns:a16="http://schemas.microsoft.com/office/drawing/2014/main" val="20000"/>
                    </a:ext>
                  </a:extLst>
                </a:gridCol>
                <a:gridCol w="971408">
                  <a:extLst>
                    <a:ext uri="{9D8B030D-6E8A-4147-A177-3AD203B41FA5}">
                      <a16:colId xmlns:a16="http://schemas.microsoft.com/office/drawing/2014/main" val="20001"/>
                    </a:ext>
                  </a:extLst>
                </a:gridCol>
                <a:gridCol w="4056557">
                  <a:extLst>
                    <a:ext uri="{9D8B030D-6E8A-4147-A177-3AD203B41FA5}">
                      <a16:colId xmlns:a16="http://schemas.microsoft.com/office/drawing/2014/main" val="20002"/>
                    </a:ext>
                  </a:extLst>
                </a:gridCol>
                <a:gridCol w="4056557">
                  <a:extLst>
                    <a:ext uri="{9D8B030D-6E8A-4147-A177-3AD203B41FA5}">
                      <a16:colId xmlns:a16="http://schemas.microsoft.com/office/drawing/2014/main" val="2337833337"/>
                    </a:ext>
                  </a:extLst>
                </a:gridCol>
              </a:tblGrid>
              <a:tr h="433248">
                <a:tc>
                  <a:txBody>
                    <a:bodyPr/>
                    <a:lstStyle/>
                    <a:p>
                      <a:pPr algn="ctr">
                        <a:lnSpc>
                          <a:spcPct val="85000"/>
                        </a:lnSpc>
                      </a:pPr>
                      <a:r>
                        <a:rPr lang="en-US" sz="1400"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sz="1400"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sz="1400"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sz="1400"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9189">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a:solidFill>
                            <a:schemeClr val="tx1"/>
                          </a:solidFill>
                          <a:latin typeface="+mn-lt"/>
                          <a:ea typeface="Open Sans" charset="0"/>
                          <a:cs typeface="Open Sans" charset="0"/>
                        </a:rPr>
                        <a:t>Use of Aura/LWC</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900" kern="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a:solidFill>
                            <a:schemeClr val="tx1"/>
                          </a:solidFill>
                          <a:latin typeface="+mn-lt"/>
                        </a:rPr>
                        <a:t>LWC is used </a:t>
                      </a:r>
                      <a:r>
                        <a:rPr lang="en-US" sz="900">
                          <a:solidFill>
                            <a:srgbClr val="FF0000"/>
                          </a:solidFill>
                          <a:latin typeface="+mn-lt"/>
                        </a:rPr>
                        <a:t> </a:t>
                      </a:r>
                      <a:r>
                        <a:rPr lang="en-US" sz="900">
                          <a:solidFill>
                            <a:schemeClr val="tx1"/>
                          </a:solidFill>
                          <a:latin typeface="+mn-lt"/>
                        </a:rPr>
                        <a:t>extensively to customize community</a:t>
                      </a:r>
                      <a:r>
                        <a:rPr lang="en-US" sz="900" kern="1200">
                          <a:solidFill>
                            <a:schemeClr val="tx1"/>
                          </a:solidFill>
                          <a:latin typeface="+mn-lt"/>
                          <a:ea typeface="Open Sans" charset="0"/>
                          <a:cs typeface="Open Sans" charset="0"/>
                        </a:rPr>
                        <a:t>.</a:t>
                      </a:r>
                      <a:br>
                        <a:rPr lang="en-US" sz="900" kern="1200">
                          <a:solidFill>
                            <a:schemeClr val="tx1"/>
                          </a:solidFill>
                          <a:latin typeface="+mn-lt"/>
                          <a:ea typeface="Open Sans" charset="0"/>
                          <a:cs typeface="Open Sans" charset="0"/>
                        </a:rPr>
                      </a:br>
                      <a:r>
                        <a:rPr lang="en-US" sz="900" kern="1200">
                          <a:solidFill>
                            <a:schemeClr val="tx1"/>
                          </a:solidFill>
                          <a:latin typeface="+mn-lt"/>
                          <a:ea typeface="Open Sans" charset="0"/>
                          <a:cs typeface="Open Sans" charset="0"/>
                        </a:rPr>
                        <a:t>Coding guidelines not defined or consistent.</a:t>
                      </a:r>
                      <a:br>
                        <a:rPr lang="en-US" sz="900" kern="1200">
                          <a:solidFill>
                            <a:schemeClr val="tx1"/>
                          </a:solidFill>
                          <a:latin typeface="+mn-lt"/>
                          <a:ea typeface="Open Sans" charset="0"/>
                          <a:cs typeface="Open Sans" charset="0"/>
                        </a:rPr>
                      </a:br>
                      <a:r>
                        <a:rPr lang="en-US" sz="900" kern="1200">
                          <a:solidFill>
                            <a:schemeClr val="tx1"/>
                          </a:solidFill>
                          <a:latin typeface="+mn-lt"/>
                          <a:ea typeface="Open Sans" charset="0"/>
                          <a:cs typeface="Open Sans" charset="0"/>
                        </a:rPr>
                        <a:t>Commented code found.</a:t>
                      </a:r>
                      <a:br>
                        <a:rPr lang="en-US" sz="900" kern="1200">
                          <a:solidFill>
                            <a:schemeClr val="tx1"/>
                          </a:solidFill>
                          <a:latin typeface="+mn-lt"/>
                          <a:ea typeface="Open Sans" charset="0"/>
                          <a:cs typeface="Open Sans" charset="0"/>
                        </a:rPr>
                      </a:br>
                      <a:r>
                        <a:rPr lang="en-US" sz="900" kern="1200">
                          <a:solidFill>
                            <a:schemeClr val="tx1"/>
                          </a:solidFill>
                          <a:latin typeface="+mn-lt"/>
                          <a:ea typeface="Open Sans" charset="0"/>
                          <a:cs typeface="Open Sans" charset="0"/>
                        </a:rPr>
                        <a:t>Logic could be optimized using ES6 features.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kern="1200">
                          <a:solidFill>
                            <a:schemeClr val="tx1"/>
                          </a:solidFill>
                          <a:latin typeface="+mn-lt"/>
                          <a:ea typeface="Open Sans" charset="0"/>
                          <a:cs typeface="Open Sans" charset="0"/>
                        </a:rPr>
                        <a:t>1. Use promises/async-await to chain server calls and avoid callback hell. </a:t>
                      </a:r>
                      <a:br>
                        <a:rPr lang="en-US" sz="900" kern="1200">
                          <a:solidFill>
                            <a:schemeClr val="tx1"/>
                          </a:solidFill>
                          <a:latin typeface="+mn-lt"/>
                          <a:ea typeface="Open Sans" charset="0"/>
                          <a:cs typeface="Open Sans" charset="0"/>
                        </a:rPr>
                      </a:br>
                      <a:r>
                        <a:rPr lang="en-US" sz="900" kern="1200">
                          <a:solidFill>
                            <a:schemeClr val="tx1"/>
                          </a:solidFill>
                          <a:latin typeface="+mn-lt"/>
                          <a:ea typeface="Open Sans" charset="0"/>
                          <a:cs typeface="Open Sans" charset="0"/>
                        </a:rPr>
                        <a:t>2. Use return early approach in JS methods wherever possible.</a:t>
                      </a:r>
                      <a:br>
                        <a:rPr lang="en-US" sz="900" kern="1200">
                          <a:solidFill>
                            <a:schemeClr val="tx1"/>
                          </a:solidFill>
                          <a:latin typeface="+mn-lt"/>
                          <a:ea typeface="Open Sans" charset="0"/>
                          <a:cs typeface="Open Sans" charset="0"/>
                        </a:rPr>
                      </a:br>
                      <a:r>
                        <a:rPr lang="en-US" sz="900" kern="1200">
                          <a:solidFill>
                            <a:schemeClr val="tx1"/>
                          </a:solidFill>
                          <a:latin typeface="+mn-lt"/>
                          <a:ea typeface="Open Sans" charset="0"/>
                          <a:cs typeface="Open Sans" charset="0"/>
                        </a:rPr>
                        <a:t>3. Usage of </a:t>
                      </a:r>
                      <a:r>
                        <a:rPr lang="en-US" sz="900" kern="1200" err="1">
                          <a:solidFill>
                            <a:schemeClr val="tx1"/>
                          </a:solidFill>
                          <a:latin typeface="+mn-lt"/>
                          <a:ea typeface="Open Sans" charset="0"/>
                          <a:cs typeface="Open Sans" charset="0"/>
                        </a:rPr>
                        <a:t>renderedCallback</a:t>
                      </a:r>
                      <a:r>
                        <a:rPr lang="en-US" sz="900" kern="1200">
                          <a:solidFill>
                            <a:schemeClr val="tx1"/>
                          </a:solidFill>
                          <a:latin typeface="+mn-lt"/>
                          <a:ea typeface="Open Sans" charset="0"/>
                          <a:cs typeface="Open Sans" charset="0"/>
                        </a:rPr>
                        <a:t>() is not recommended and should be done sparingly as it could cause recursion with track variables. </a:t>
                      </a:r>
                      <a:br>
                        <a:rPr lang="en-US" sz="900" kern="1200">
                          <a:solidFill>
                            <a:schemeClr val="tx1"/>
                          </a:solidFill>
                          <a:latin typeface="+mn-lt"/>
                          <a:ea typeface="Open Sans" charset="0"/>
                          <a:cs typeface="Open Sans" charset="0"/>
                        </a:rPr>
                      </a:br>
                      <a:r>
                        <a:rPr lang="en-US" sz="900" kern="1200">
                          <a:solidFill>
                            <a:schemeClr val="tx1"/>
                          </a:solidFill>
                          <a:latin typeface="+mn-lt"/>
                          <a:ea typeface="Open Sans" charset="0"/>
                          <a:cs typeface="Open Sans" charset="0"/>
                        </a:rPr>
                        <a:t>4. Scope of variables in JS should be restrictive.</a:t>
                      </a:r>
                      <a:br>
                        <a:rPr lang="en-US" sz="900" kern="1200">
                          <a:solidFill>
                            <a:schemeClr val="tx1"/>
                          </a:solidFill>
                          <a:latin typeface="+mn-lt"/>
                          <a:ea typeface="Open Sans" charset="0"/>
                          <a:cs typeface="Open Sans" charset="0"/>
                        </a:rPr>
                      </a:br>
                      <a:r>
                        <a:rPr lang="en-US" sz="900" kern="1200">
                          <a:solidFill>
                            <a:schemeClr val="tx1"/>
                          </a:solidFill>
                          <a:latin typeface="+mn-lt"/>
                          <a:ea typeface="Open Sans" charset="0"/>
                          <a:cs typeface="Open Sans" charset="0"/>
                        </a:rPr>
                        <a:t>5. Define Coding guidelines for consistency across all components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2418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a:solidFill>
                            <a:schemeClr val="tx1"/>
                          </a:solidFill>
                          <a:latin typeface="+mn-lt"/>
                          <a:ea typeface="Open Sans" charset="0"/>
                          <a:cs typeface="Open Sans" charset="0"/>
                        </a:rPr>
                        <a:t>Reusability</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9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900">
                          <a:solidFill>
                            <a:schemeClr val="tx1"/>
                          </a:solidFill>
                          <a:latin typeface="+mn-lt"/>
                        </a:rPr>
                        <a:t>Compliant. Components are reused wherever possible. Ex – Screen driver framework.</a:t>
                      </a:r>
                      <a:endParaRPr lang="en-US" sz="9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kern="1200">
                          <a:solidFill>
                            <a:schemeClr val="tx1"/>
                          </a:solidFill>
                          <a:latin typeface="+mn-lt"/>
                          <a:ea typeface="Open Sans" charset="0"/>
                          <a:cs typeface="Open Sans" charset="0"/>
                        </a:rPr>
                        <a:t>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4461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dirty="0">
                          <a:solidFill>
                            <a:schemeClr val="tx1"/>
                          </a:solidFill>
                          <a:latin typeface="+mn-lt"/>
                          <a:ea typeface="Open Sans" charset="0"/>
                          <a:cs typeface="Open Sans" charset="0"/>
                        </a:rPr>
                        <a:t>Performance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9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a:lnSpc>
                          <a:spcPct val="130000"/>
                        </a:lnSpc>
                        <a:spcBef>
                          <a:spcPts val="100"/>
                        </a:spcBef>
                        <a:spcAft>
                          <a:spcPts val="0"/>
                        </a:spcAft>
                        <a:buNone/>
                      </a:pPr>
                      <a:r>
                        <a:rPr lang="en-US" sz="900">
                          <a:solidFill>
                            <a:schemeClr val="tx1"/>
                          </a:solidFill>
                          <a:latin typeface="+mn-lt"/>
                        </a:rPr>
                        <a:t>Performance between component loads takes significant time.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a:lnSpc>
                          <a:spcPct val="130000"/>
                        </a:lnSpc>
                        <a:spcBef>
                          <a:spcPts val="100"/>
                        </a:spcBef>
                        <a:spcAft>
                          <a:spcPts val="0"/>
                        </a:spcAft>
                        <a:buNone/>
                      </a:pPr>
                      <a:r>
                        <a:rPr lang="en-US" sz="900" dirty="0">
                          <a:solidFill>
                            <a:schemeClr val="tx1"/>
                          </a:solidFill>
                          <a:latin typeface="+mn-lt"/>
                        </a:rPr>
                        <a:t>1. Use $</a:t>
                      </a:r>
                      <a:r>
                        <a:rPr lang="en-US" sz="900" dirty="0" err="1">
                          <a:solidFill>
                            <a:schemeClr val="tx1"/>
                          </a:solidFill>
                          <a:latin typeface="+mn-lt"/>
                        </a:rPr>
                        <a:t>A.createComponents</a:t>
                      </a:r>
                      <a:r>
                        <a:rPr lang="en-US" sz="900" dirty="0">
                          <a:solidFill>
                            <a:schemeClr val="tx1"/>
                          </a:solidFill>
                          <a:latin typeface="+mn-lt"/>
                        </a:rPr>
                        <a:t> with Aura container to dynamically render LWC</a:t>
                      </a:r>
                    </a:p>
                    <a:p>
                      <a:pPr marL="0" marR="0" lvl="0" indent="0" algn="l">
                        <a:lnSpc>
                          <a:spcPct val="130000"/>
                        </a:lnSpc>
                        <a:spcBef>
                          <a:spcPts val="100"/>
                        </a:spcBef>
                        <a:spcAft>
                          <a:spcPts val="0"/>
                        </a:spcAft>
                        <a:buNone/>
                      </a:pPr>
                      <a:r>
                        <a:rPr lang="en-US" sz="900" dirty="0">
                          <a:solidFill>
                            <a:schemeClr val="tx1"/>
                          </a:solidFill>
                          <a:latin typeface="+mn-lt"/>
                        </a:rPr>
                        <a:t>2. Use platform cache in screen driver framework to cache configurations. </a:t>
                      </a:r>
                    </a:p>
                    <a:p>
                      <a:pPr marL="0" marR="0" lvl="0" indent="0" algn="l">
                        <a:lnSpc>
                          <a:spcPct val="130000"/>
                        </a:lnSpc>
                        <a:spcBef>
                          <a:spcPts val="100"/>
                        </a:spcBef>
                        <a:spcAft>
                          <a:spcPts val="0"/>
                        </a:spcAft>
                        <a:buNone/>
                      </a:pPr>
                      <a:r>
                        <a:rPr lang="en-US" sz="900" dirty="0">
                          <a:solidFill>
                            <a:schemeClr val="tx1"/>
                          </a:solidFill>
                          <a:latin typeface="+mn-lt"/>
                        </a:rPr>
                        <a:t>3. Use session cache to cache integration responses of read only data with timeout in the integration framework wherever applicable.</a:t>
                      </a:r>
                    </a:p>
                    <a:p>
                      <a:pPr marL="0" marR="0" lvl="0" indent="0" algn="l">
                        <a:lnSpc>
                          <a:spcPct val="130000"/>
                        </a:lnSpc>
                        <a:spcBef>
                          <a:spcPts val="100"/>
                        </a:spcBef>
                        <a:spcAft>
                          <a:spcPts val="0"/>
                        </a:spcAft>
                        <a:buNone/>
                      </a:pPr>
                      <a:r>
                        <a:rPr lang="en-US" sz="900" dirty="0">
                          <a:solidFill>
                            <a:schemeClr val="tx1"/>
                          </a:solidFill>
                          <a:latin typeface="+mn-lt"/>
                        </a:rPr>
                        <a:t>4. Combine multiple wire apex calls in to single imperative apex call.</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05800719"/>
                  </a:ext>
                </a:extLst>
              </a:tr>
              <a:tr h="42418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a:solidFill>
                            <a:schemeClr val="tx1"/>
                          </a:solidFill>
                          <a:latin typeface="+mn-lt"/>
                          <a:ea typeface="Open Sans" charset="0"/>
                          <a:cs typeface="Open Sans" charset="0"/>
                        </a:rPr>
                        <a:t>OOB vs Customization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9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FontTx/>
                        <a:buNone/>
                      </a:pPr>
                      <a:r>
                        <a:rPr lang="en-US" sz="900" kern="1200">
                          <a:solidFill>
                            <a:schemeClr val="tx1"/>
                          </a:solidFill>
                          <a:latin typeface="+mn-lt"/>
                          <a:ea typeface="Open Sans" charset="0"/>
                          <a:cs typeface="Open Sans" charset="0"/>
                        </a:rPr>
                        <a:t>Community is completely customized. </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900" kern="1200">
                          <a:solidFill>
                            <a:schemeClr val="tx1"/>
                          </a:solidFill>
                          <a:latin typeface="+mn-lt"/>
                          <a:ea typeface="Open Sans" charset="0"/>
                          <a:cs typeface="Open Sans" charset="0"/>
                        </a:rPr>
                        <a:t>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982972814"/>
                  </a:ext>
                </a:extLst>
              </a:tr>
              <a:tr h="802858">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900">
                          <a:solidFill>
                            <a:schemeClr val="tx1"/>
                          </a:solidFill>
                          <a:latin typeface="+mn-lt"/>
                          <a:ea typeface="Open Sans" charset="0"/>
                          <a:cs typeface="Open Sans" charset="0"/>
                        </a:rPr>
                        <a:t>User Experience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9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22" rtl="0" eaLnBrk="1" fontAlgn="auto" latinLnBrk="0" hangingPunct="1">
                        <a:lnSpc>
                          <a:spcPct val="130000"/>
                        </a:lnSpc>
                        <a:spcBef>
                          <a:spcPts val="100"/>
                        </a:spcBef>
                        <a:spcAft>
                          <a:spcPts val="0"/>
                        </a:spcAft>
                        <a:buClrTx/>
                        <a:buSzTx/>
                        <a:buFontTx/>
                        <a:buNone/>
                        <a:tabLst/>
                        <a:defRPr/>
                      </a:pPr>
                      <a:r>
                        <a:rPr lang="en-US" sz="900" kern="1200">
                          <a:solidFill>
                            <a:schemeClr val="tx1"/>
                          </a:solidFill>
                          <a:latin typeface="+mn-lt"/>
                          <a:ea typeface="Open Sans" charset="0"/>
                          <a:cs typeface="Open Sans" charset="0"/>
                        </a:rPr>
                        <a:t>If something fails the user will be stuck with loading screen for 2 minutes.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22" rtl="0" eaLnBrk="1" fontAlgn="auto" latinLnBrk="0" hangingPunct="1">
                        <a:lnSpc>
                          <a:spcPct val="130000"/>
                        </a:lnSpc>
                        <a:spcBef>
                          <a:spcPts val="100"/>
                        </a:spcBef>
                        <a:spcAft>
                          <a:spcPts val="0"/>
                        </a:spcAft>
                        <a:buClrTx/>
                        <a:buSzTx/>
                        <a:buFontTx/>
                        <a:buNone/>
                        <a:tabLst/>
                        <a:defRPr/>
                      </a:pPr>
                      <a:r>
                        <a:rPr lang="en-US" sz="900" kern="1200">
                          <a:solidFill>
                            <a:schemeClr val="tx1"/>
                          </a:solidFill>
                          <a:latin typeface="+mn-lt"/>
                          <a:ea typeface="Open Sans" charset="0"/>
                          <a:cs typeface="Open Sans" charset="0"/>
                        </a:rPr>
                        <a:t>Use finally block to disable the spinner after imperative calls.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49242366"/>
                  </a:ext>
                </a:extLst>
              </a:tr>
              <a:tr h="434036">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900">
                          <a:solidFill>
                            <a:schemeClr val="tx1"/>
                          </a:solidFill>
                          <a:latin typeface="+mn-lt"/>
                          <a:ea typeface="Open Sans" charset="0"/>
                          <a:cs typeface="Open Sans" charset="0"/>
                        </a:rPr>
                        <a:t>Mobile Responsiveness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9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FontTx/>
                        <a:buNone/>
                      </a:pPr>
                      <a:r>
                        <a:rPr lang="en-US" sz="900" kern="1200">
                          <a:solidFill>
                            <a:schemeClr val="tx1"/>
                          </a:solidFill>
                          <a:latin typeface="+mn-lt"/>
                          <a:ea typeface="Open Sans" charset="0"/>
                          <a:cs typeface="Open Sans" charset="0"/>
                        </a:rPr>
                        <a:t>No mobile use case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22" rtl="0" eaLnBrk="1" fontAlgn="auto" latinLnBrk="0" hangingPunct="1">
                        <a:lnSpc>
                          <a:spcPct val="130000"/>
                        </a:lnSpc>
                        <a:spcBef>
                          <a:spcPts val="100"/>
                        </a:spcBef>
                        <a:spcAft>
                          <a:spcPts val="0"/>
                        </a:spcAft>
                        <a:buClrTx/>
                        <a:buSzTx/>
                        <a:buFontTx/>
                        <a:buNone/>
                        <a:tabLst/>
                        <a:defRPr/>
                      </a:pPr>
                      <a:r>
                        <a:rPr lang="en-US" sz="900" kern="1200" dirty="0">
                          <a:solidFill>
                            <a:schemeClr val="tx1"/>
                          </a:solidFill>
                          <a:latin typeface="+mn-lt"/>
                          <a:ea typeface="Open Sans" charset="0"/>
                          <a:cs typeface="Open Sans" charset="0"/>
                        </a:rPr>
                        <a:t>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234741856"/>
                  </a:ext>
                </a:extLst>
              </a:tr>
            </a:tbl>
          </a:graphicData>
        </a:graphic>
      </p:graphicFrame>
      <p:sp>
        <p:nvSpPr>
          <p:cNvPr id="36" name="Oval 35">
            <a:extLst>
              <a:ext uri="{FF2B5EF4-FFF2-40B4-BE49-F238E27FC236}">
                <a16:creationId xmlns:a16="http://schemas.microsoft.com/office/drawing/2014/main" id="{E8226B98-D55E-472F-B110-4E59404E50BE}"/>
              </a:ext>
            </a:extLst>
          </p:cNvPr>
          <p:cNvSpPr/>
          <p:nvPr/>
        </p:nvSpPr>
        <p:spPr>
          <a:xfrm rot="10800000" flipH="1" flipV="1">
            <a:off x="2841315" y="1914588"/>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37" name="Oval 36">
            <a:extLst>
              <a:ext uri="{FF2B5EF4-FFF2-40B4-BE49-F238E27FC236}">
                <a16:creationId xmlns:a16="http://schemas.microsoft.com/office/drawing/2014/main" id="{8A7B748B-4229-47EA-A4B7-C4D28C3AC359}"/>
              </a:ext>
            </a:extLst>
          </p:cNvPr>
          <p:cNvSpPr/>
          <p:nvPr/>
        </p:nvSpPr>
        <p:spPr>
          <a:xfrm rot="10800000" flipH="1" flipV="1">
            <a:off x="2852359" y="3601415"/>
            <a:ext cx="171585"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38" name="Oval 37">
            <a:extLst>
              <a:ext uri="{FF2B5EF4-FFF2-40B4-BE49-F238E27FC236}">
                <a16:creationId xmlns:a16="http://schemas.microsoft.com/office/drawing/2014/main" id="{5A791BA5-5F2D-4D91-B973-387B1427E1F4}"/>
              </a:ext>
            </a:extLst>
          </p:cNvPr>
          <p:cNvSpPr/>
          <p:nvPr/>
        </p:nvSpPr>
        <p:spPr>
          <a:xfrm rot="10800000" flipH="1" flipV="1">
            <a:off x="2841315" y="3073705"/>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0" name="Oval 39">
            <a:extLst>
              <a:ext uri="{FF2B5EF4-FFF2-40B4-BE49-F238E27FC236}">
                <a16:creationId xmlns:a16="http://schemas.microsoft.com/office/drawing/2014/main" id="{E1E97DB7-28C6-4C11-9F3B-9DAECED8D180}"/>
              </a:ext>
            </a:extLst>
          </p:cNvPr>
          <p:cNvSpPr/>
          <p:nvPr/>
        </p:nvSpPr>
        <p:spPr>
          <a:xfrm rot="10800000" flipH="1" flipV="1">
            <a:off x="2852360" y="5286561"/>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1" name="Oval 40">
            <a:extLst>
              <a:ext uri="{FF2B5EF4-FFF2-40B4-BE49-F238E27FC236}">
                <a16:creationId xmlns:a16="http://schemas.microsoft.com/office/drawing/2014/main" id="{EBA1541A-AE4A-4BD7-B73E-05A41F70DB72}"/>
              </a:ext>
            </a:extLst>
          </p:cNvPr>
          <p:cNvSpPr/>
          <p:nvPr/>
        </p:nvSpPr>
        <p:spPr>
          <a:xfrm rot="10800000" flipH="1" flipV="1">
            <a:off x="2862121" y="5709257"/>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2" name="Oval 41">
            <a:extLst>
              <a:ext uri="{FF2B5EF4-FFF2-40B4-BE49-F238E27FC236}">
                <a16:creationId xmlns:a16="http://schemas.microsoft.com/office/drawing/2014/main" id="{A683723C-2191-4861-8201-3028F22CF52F}"/>
              </a:ext>
            </a:extLst>
          </p:cNvPr>
          <p:cNvSpPr/>
          <p:nvPr/>
        </p:nvSpPr>
        <p:spPr>
          <a:xfrm rot="10800000" flipH="1" flipV="1">
            <a:off x="2852360" y="6433831"/>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9" name="Rectangle 18">
            <a:extLst>
              <a:ext uri="{FF2B5EF4-FFF2-40B4-BE49-F238E27FC236}">
                <a16:creationId xmlns:a16="http://schemas.microsoft.com/office/drawing/2014/main" id="{94AE4466-A368-41BA-B668-B3C3A425CDEA}"/>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27" name="Oval 26">
            <a:extLst>
              <a:ext uri="{FF2B5EF4-FFF2-40B4-BE49-F238E27FC236}">
                <a16:creationId xmlns:a16="http://schemas.microsoft.com/office/drawing/2014/main" id="{5D5E757A-2864-4BD0-A0BD-D595F0CBC307}"/>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45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Coding Best Practices </a:t>
            </a:r>
          </a:p>
        </p:txBody>
      </p:sp>
      <p:sp>
        <p:nvSpPr>
          <p:cNvPr id="5" name="Text Placeholder 4"/>
          <p:cNvSpPr>
            <a:spLocks noGrp="1"/>
          </p:cNvSpPr>
          <p:nvPr>
            <p:ph type="body" sz="quarter" idx="15"/>
          </p:nvPr>
        </p:nvSpPr>
        <p:spPr/>
        <p:txBody>
          <a:bodyPr/>
          <a:lstStyle/>
          <a:p>
            <a:r>
              <a:rPr lang="en-US"/>
              <a:t>Coding best practices</a:t>
            </a:r>
          </a:p>
          <a:p>
            <a:endParaRPr lang="en-US"/>
          </a:p>
        </p:txBody>
      </p:sp>
      <p:graphicFrame>
        <p:nvGraphicFramePr>
          <p:cNvPr id="19" name="Table 18">
            <a:extLst>
              <a:ext uri="{FF2B5EF4-FFF2-40B4-BE49-F238E27FC236}">
                <a16:creationId xmlns:a16="http://schemas.microsoft.com/office/drawing/2014/main" id="{1E201AAA-F7DE-4FAF-98A3-F8414D21C73C}"/>
              </a:ext>
            </a:extLst>
          </p:cNvPr>
          <p:cNvGraphicFramePr>
            <a:graphicFrameLocks noGrp="1"/>
          </p:cNvGraphicFramePr>
          <p:nvPr>
            <p:extLst>
              <p:ext uri="{D42A27DB-BD31-4B8C-83A1-F6EECF244321}">
                <p14:modId xmlns:p14="http://schemas.microsoft.com/office/powerpoint/2010/main" val="1306542475"/>
              </p:ext>
            </p:extLst>
          </p:nvPr>
        </p:nvGraphicFramePr>
        <p:xfrm>
          <a:off x="914400" y="1828800"/>
          <a:ext cx="10607041" cy="4292854"/>
        </p:xfrm>
        <a:graphic>
          <a:graphicData uri="http://schemas.openxmlformats.org/drawingml/2006/table">
            <a:tbl>
              <a:tblPr firstRow="1" bandRow="1">
                <a:tableStyleId>{6E25E649-3F16-4E02-A733-19D2CDBF48F0}</a:tableStyleId>
              </a:tblPr>
              <a:tblGrid>
                <a:gridCol w="1315250">
                  <a:extLst>
                    <a:ext uri="{9D8B030D-6E8A-4147-A177-3AD203B41FA5}">
                      <a16:colId xmlns:a16="http://schemas.microsoft.com/office/drawing/2014/main" val="20000"/>
                    </a:ext>
                  </a:extLst>
                </a:gridCol>
                <a:gridCol w="1230213">
                  <a:extLst>
                    <a:ext uri="{9D8B030D-6E8A-4147-A177-3AD203B41FA5}">
                      <a16:colId xmlns:a16="http://schemas.microsoft.com/office/drawing/2014/main" val="20001"/>
                    </a:ext>
                  </a:extLst>
                </a:gridCol>
                <a:gridCol w="4030789">
                  <a:extLst>
                    <a:ext uri="{9D8B030D-6E8A-4147-A177-3AD203B41FA5}">
                      <a16:colId xmlns:a16="http://schemas.microsoft.com/office/drawing/2014/main" val="3175716742"/>
                    </a:ext>
                  </a:extLst>
                </a:gridCol>
                <a:gridCol w="4030789">
                  <a:extLst>
                    <a:ext uri="{9D8B030D-6E8A-4147-A177-3AD203B41FA5}">
                      <a16:colId xmlns:a16="http://schemas.microsoft.com/office/drawing/2014/main" val="20002"/>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Trigger Pattern</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200">
                          <a:solidFill>
                            <a:schemeClr val="tx1"/>
                          </a:solidFill>
                          <a:latin typeface="+mn-lt"/>
                          <a:ea typeface="Open Sans" charset="0"/>
                          <a:cs typeface="Open Sans" charset="0"/>
                        </a:rPr>
                        <a:t>Triggers: Framework is not used in some triggers (</a:t>
                      </a:r>
                      <a:r>
                        <a:rPr lang="en-US" sz="1200" err="1">
                          <a:solidFill>
                            <a:schemeClr val="tx1"/>
                          </a:solidFill>
                          <a:latin typeface="+mn-lt"/>
                          <a:ea typeface="Open Sans" charset="0"/>
                          <a:cs typeface="Open Sans" charset="0"/>
                        </a:rPr>
                        <a:t>ClaimTrigger</a:t>
                      </a:r>
                      <a:r>
                        <a:rPr lang="en-US" sz="1200">
                          <a:solidFill>
                            <a:schemeClr val="tx1"/>
                          </a:solidFill>
                          <a:latin typeface="+mn-lt"/>
                          <a:ea typeface="Open Sans" charset="0"/>
                          <a:cs typeface="Open Sans" charset="0"/>
                        </a:rPr>
                        <a:t>/</a:t>
                      </a:r>
                      <a:r>
                        <a:rPr lang="en-US" sz="1200" err="1">
                          <a:solidFill>
                            <a:schemeClr val="tx1"/>
                          </a:solidFill>
                          <a:latin typeface="+mn-lt"/>
                          <a:ea typeface="Open Sans" charset="0"/>
                          <a:cs typeface="Open Sans" charset="0"/>
                        </a:rPr>
                        <a:t>ContactTrigger</a:t>
                      </a:r>
                      <a:r>
                        <a:rPr lang="en-US" sz="1200">
                          <a:solidFill>
                            <a:schemeClr val="tx1"/>
                          </a:solidFill>
                          <a:latin typeface="+mn-lt"/>
                          <a:ea typeface="Open Sans" charset="0"/>
                          <a:cs typeface="Open Sans" charset="0"/>
                        </a:rPr>
                        <a:t>/</a:t>
                      </a:r>
                      <a:r>
                        <a:rPr lang="en-US" sz="1200" err="1">
                          <a:solidFill>
                            <a:schemeClr val="tx1"/>
                          </a:solidFill>
                          <a:latin typeface="+mn-lt"/>
                          <a:ea typeface="Open Sans" charset="0"/>
                          <a:cs typeface="Open Sans" charset="0"/>
                        </a:rPr>
                        <a:t>LocationTrigger</a:t>
                      </a:r>
                      <a:r>
                        <a:rPr lang="en-US" sz="1200">
                          <a:solidFill>
                            <a:schemeClr val="tx1"/>
                          </a:solidFill>
                          <a:latin typeface="+mn-lt"/>
                          <a:ea typeface="Open Sans" charset="0"/>
                          <a:cs typeface="Open Sans" charset="0"/>
                        </a:rPr>
                        <a:t>)  and naming conventions not consistent (Examples: </a:t>
                      </a:r>
                      <a:r>
                        <a:rPr lang="en-US" sz="1200" err="1">
                          <a:solidFill>
                            <a:schemeClr val="tx1"/>
                          </a:solidFill>
                          <a:latin typeface="+mn-lt"/>
                          <a:ea typeface="Open Sans" charset="0"/>
                          <a:cs typeface="Open Sans" charset="0"/>
                        </a:rPr>
                        <a:t>platformTriggerEvent</a:t>
                      </a:r>
                      <a:r>
                        <a:rPr lang="en-US" sz="1200">
                          <a:solidFill>
                            <a:schemeClr val="tx1"/>
                          </a:solidFill>
                          <a:latin typeface="+mn-lt"/>
                          <a:ea typeface="Open Sans" charset="0"/>
                          <a:cs typeface="Open Sans" charset="0"/>
                        </a:rPr>
                        <a:t> and </a:t>
                      </a:r>
                      <a:r>
                        <a:rPr lang="en-US" sz="1200" err="1">
                          <a:solidFill>
                            <a:schemeClr val="tx1"/>
                          </a:solidFill>
                          <a:latin typeface="+mn-lt"/>
                          <a:ea typeface="Open Sans" charset="0"/>
                          <a:cs typeface="Open Sans" charset="0"/>
                        </a:rPr>
                        <a:t>platformTriggerEventForUser</a:t>
                      </a:r>
                      <a:r>
                        <a:rPr lang="en-US" sz="1200">
                          <a:solidFill>
                            <a:schemeClr val="tx1"/>
                          </a:solidFill>
                          <a:latin typeface="+mn-lt"/>
                          <a:ea typeface="Open Sans" charset="0"/>
                          <a:cs typeface="Open Sans" charset="0"/>
                        </a:rPr>
                        <a:t>). </a:t>
                      </a:r>
                    </a:p>
                    <a:p>
                      <a:pPr marL="171450" marR="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200">
                          <a:solidFill>
                            <a:schemeClr val="tx1"/>
                          </a:solidFill>
                          <a:latin typeface="+mn-lt"/>
                          <a:ea typeface="Open Sans" charset="0"/>
                          <a:cs typeface="Open Sans" charset="0"/>
                        </a:rPr>
                        <a:t>Code in trigger: </a:t>
                      </a:r>
                      <a:r>
                        <a:rPr lang="en-US" sz="1200" err="1">
                          <a:solidFill>
                            <a:schemeClr val="tx1"/>
                          </a:solidFill>
                          <a:latin typeface="+mn-lt"/>
                          <a:ea typeface="Open Sans" charset="0"/>
                          <a:cs typeface="Open Sans" charset="0"/>
                        </a:rPr>
                        <a:t>updateTaxFillingInformation</a:t>
                      </a:r>
                      <a:r>
                        <a:rPr lang="en-US" sz="1200">
                          <a:solidFill>
                            <a:schemeClr val="tx1"/>
                          </a:solidFill>
                          <a:latin typeface="+mn-lt"/>
                          <a:ea typeface="Open Sans" charset="0"/>
                          <a:cs typeface="Open Sans" charset="0"/>
                        </a:rPr>
                        <a:t>, </a:t>
                      </a:r>
                      <a:r>
                        <a:rPr lang="en-US" sz="1200" err="1">
                          <a:solidFill>
                            <a:schemeClr val="tx1"/>
                          </a:solidFill>
                          <a:latin typeface="+mn-lt"/>
                          <a:ea typeface="Open Sans" charset="0"/>
                          <a:cs typeface="Open Sans" charset="0"/>
                        </a:rPr>
                        <a:t>VT_mediaTrigger</a:t>
                      </a:r>
                      <a:endParaRPr lang="en-US" sz="1200">
                        <a:solidFill>
                          <a:schemeClr val="tx1"/>
                        </a:solidFill>
                        <a:latin typeface="+mn-lt"/>
                        <a:ea typeface="Open Sans" charset="0"/>
                        <a:cs typeface="Open Sans" charset="0"/>
                      </a:endParaRPr>
                    </a:p>
                    <a:p>
                      <a:pPr marL="171450" marR="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200">
                          <a:solidFill>
                            <a:schemeClr val="tx1"/>
                          </a:solidFill>
                          <a:latin typeface="+mn-lt"/>
                          <a:ea typeface="Open Sans" charset="0"/>
                          <a:cs typeface="Open Sans" charset="0"/>
                        </a:rPr>
                        <a:t>Copyright. It seems Lightweight Apex Trigger Framework by Chris Aldridge's is being used. </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200">
                          <a:solidFill>
                            <a:schemeClr val="tx1"/>
                          </a:solidFill>
                          <a:latin typeface="+mn-lt"/>
                          <a:ea typeface="Open Sans" charset="0"/>
                          <a:cs typeface="Open Sans" charset="0"/>
                        </a:rPr>
                        <a:t>Use consistent naming conventions and keep code in classes to for enforcing security </a:t>
                      </a:r>
                    </a:p>
                    <a:p>
                      <a:pPr marL="171450" marR="0" lvl="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200">
                          <a:solidFill>
                            <a:schemeClr val="tx1"/>
                          </a:solidFill>
                          <a:latin typeface="+mn-lt"/>
                          <a:ea typeface="Open Sans" charset="0"/>
                          <a:cs typeface="Open Sans" charset="0"/>
                        </a:rPr>
                        <a:t>Please take care of licensing when using OSS Example: Include the MIT license in the </a:t>
                      </a:r>
                      <a:r>
                        <a:rPr lang="en-US" sz="1200" err="1">
                          <a:solidFill>
                            <a:schemeClr val="tx1"/>
                          </a:solidFill>
                          <a:latin typeface="+mn-lt"/>
                          <a:ea typeface="Open Sans" charset="0"/>
                          <a:cs typeface="Open Sans" charset="0"/>
                        </a:rPr>
                        <a:t>ITriggerHandler</a:t>
                      </a:r>
                      <a:r>
                        <a:rPr lang="en-US" sz="1200">
                          <a:solidFill>
                            <a:schemeClr val="tx1"/>
                          </a:solidFill>
                          <a:latin typeface="+mn-lt"/>
                          <a:ea typeface="Open Sans" charset="0"/>
                          <a:cs typeface="Open Sans" charset="0"/>
                        </a:rPr>
                        <a:t> class to prevent any copyright issues. </a:t>
                      </a:r>
                    </a:p>
                    <a:p>
                      <a:pPr marL="171450" marR="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Apex Design Patterns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200">
                          <a:solidFill>
                            <a:schemeClr val="tx1"/>
                          </a:solidFill>
                          <a:latin typeface="+mn-lt"/>
                          <a:ea typeface="Open Sans" charset="0"/>
                          <a:cs typeface="Open Sans" charset="0"/>
                        </a:rPr>
                        <a:t>Helper and utility pattern is implemented. Classes have specific names.</a:t>
                      </a:r>
                    </a:p>
                    <a:p>
                      <a:pPr marL="171450" marR="0" lvl="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200">
                          <a:solidFill>
                            <a:schemeClr val="tx1"/>
                          </a:solidFill>
                          <a:latin typeface="+mn-lt"/>
                          <a:ea typeface="Open Sans" charset="0"/>
                          <a:cs typeface="Open Sans" charset="0"/>
                        </a:rPr>
                        <a:t>Duplicate selector utilities are found</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Instead of creating almost duplicate Selector utilities (</a:t>
                      </a:r>
                      <a:r>
                        <a:rPr lang="en-US" sz="1200" err="1">
                          <a:solidFill>
                            <a:schemeClr val="tx1"/>
                          </a:solidFill>
                          <a:latin typeface="+mn-lt"/>
                          <a:ea typeface="Open Sans" charset="0"/>
                          <a:cs typeface="Open Sans" charset="0"/>
                        </a:rPr>
                        <a:t>SSP_AccountContactRelationSelector</a:t>
                      </a:r>
                      <a:r>
                        <a:rPr lang="en-US" sz="1200">
                          <a:solidFill>
                            <a:schemeClr val="tx1"/>
                          </a:solidFill>
                          <a:latin typeface="+mn-lt"/>
                          <a:ea typeface="Open Sans" charset="0"/>
                          <a:cs typeface="Open Sans" charset="0"/>
                        </a:rPr>
                        <a:t> and </a:t>
                      </a:r>
                      <a:r>
                        <a:rPr lang="en-US" sz="1200" err="1">
                          <a:solidFill>
                            <a:schemeClr val="tx1"/>
                          </a:solidFill>
                          <a:latin typeface="+mn-lt"/>
                          <a:ea typeface="Open Sans" charset="0"/>
                          <a:cs typeface="Open Sans" charset="0"/>
                        </a:rPr>
                        <a:t>SSP_ContactSelector</a:t>
                      </a:r>
                      <a:r>
                        <a:rPr lang="en-US" sz="1200">
                          <a:solidFill>
                            <a:schemeClr val="tx1"/>
                          </a:solidFill>
                          <a:latin typeface="+mn-lt"/>
                          <a:ea typeface="Open Sans" charset="0"/>
                          <a:cs typeface="Open Sans" charset="0"/>
                        </a:rPr>
                        <a:t>), utilize existing query frameworks instead of building your own. Example </a:t>
                      </a:r>
                      <a:r>
                        <a:rPr lang="en-US" sz="1200" err="1">
                          <a:solidFill>
                            <a:schemeClr val="tx1"/>
                          </a:solidFill>
                          <a:latin typeface="+mn-lt"/>
                          <a:ea typeface="Open Sans" charset="0"/>
                          <a:cs typeface="Open Sans" charset="0"/>
                        </a:rPr>
                        <a:t>Query.apex</a:t>
                      </a:r>
                      <a:r>
                        <a:rPr lang="en-US" sz="1200">
                          <a:solidFill>
                            <a:schemeClr val="tx1"/>
                          </a:solidFill>
                          <a:latin typeface="+mn-lt"/>
                          <a:ea typeface="Open Sans" charset="0"/>
                          <a:cs typeface="Open Sans" charset="0"/>
                        </a:rPr>
                        <a:t> on </a:t>
                      </a:r>
                      <a:r>
                        <a:rPr lang="en-US" sz="1200" err="1">
                          <a:solidFill>
                            <a:schemeClr val="tx1"/>
                          </a:solidFill>
                          <a:latin typeface="+mn-lt"/>
                          <a:ea typeface="Open Sans" charset="0"/>
                          <a:cs typeface="Open Sans" charset="0"/>
                        </a:rPr>
                        <a:t>github</a:t>
                      </a:r>
                      <a:r>
                        <a:rPr lang="en-US" sz="1200">
                          <a:solidFill>
                            <a:schemeClr val="tx1"/>
                          </a:solidFill>
                          <a:latin typeface="+mn-lt"/>
                          <a:ea typeface="Open Sans" charset="0"/>
                          <a:cs typeface="Open Sans" charset="0"/>
                        </a:rPr>
                        <a:t> for queries or custom class with metadata which store the static queries can be used. </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20" name="Group 19">
            <a:extLst>
              <a:ext uri="{FF2B5EF4-FFF2-40B4-BE49-F238E27FC236}">
                <a16:creationId xmlns:a16="http://schemas.microsoft.com/office/drawing/2014/main" id="{A4565E9F-690B-4A14-B258-0C0D8DCA3147}"/>
              </a:ext>
            </a:extLst>
          </p:cNvPr>
          <p:cNvGrpSpPr/>
          <p:nvPr/>
        </p:nvGrpSpPr>
        <p:grpSpPr>
          <a:xfrm>
            <a:off x="10166441" y="181369"/>
            <a:ext cx="1916151" cy="883166"/>
            <a:chOff x="10166441" y="181369"/>
            <a:chExt cx="1916151" cy="883166"/>
          </a:xfrm>
        </p:grpSpPr>
        <p:sp>
          <p:nvSpPr>
            <p:cNvPr id="21" name="Oval 20">
              <a:extLst>
                <a:ext uri="{FF2B5EF4-FFF2-40B4-BE49-F238E27FC236}">
                  <a16:creationId xmlns:a16="http://schemas.microsoft.com/office/drawing/2014/main" id="{36CB8A9D-2135-4A84-811D-469B478451F2}"/>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AB4F5EA-7DC5-46F2-B13F-8DA730BD9266}"/>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23" name="Rectangle 22">
              <a:extLst>
                <a:ext uri="{FF2B5EF4-FFF2-40B4-BE49-F238E27FC236}">
                  <a16:creationId xmlns:a16="http://schemas.microsoft.com/office/drawing/2014/main" id="{DAF298C5-6E45-4781-AAA6-FB85A9334DE2}"/>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24" name="Rectangle 23">
              <a:extLst>
                <a:ext uri="{FF2B5EF4-FFF2-40B4-BE49-F238E27FC236}">
                  <a16:creationId xmlns:a16="http://schemas.microsoft.com/office/drawing/2014/main" id="{E8F45D98-5DA0-4B5D-A924-80FEDE7F40EE}"/>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25" name="Oval 24">
              <a:extLst>
                <a:ext uri="{FF2B5EF4-FFF2-40B4-BE49-F238E27FC236}">
                  <a16:creationId xmlns:a16="http://schemas.microsoft.com/office/drawing/2014/main" id="{FAE03F88-6A43-4DBE-BFF0-225B7BDBEA57}"/>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C0CC14-ACDC-49EC-9277-6DD15FB41F36}"/>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9CCBD222-808C-4FF6-9011-E28BAA298568}"/>
              </a:ext>
            </a:extLst>
          </p:cNvPr>
          <p:cNvSpPr/>
          <p:nvPr/>
        </p:nvSpPr>
        <p:spPr>
          <a:xfrm rot="10800000" flipH="1" flipV="1">
            <a:off x="2668070" y="2942067"/>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075B7E3-36A9-4BFF-8CB0-E541C6927E2B}"/>
              </a:ext>
            </a:extLst>
          </p:cNvPr>
          <p:cNvSpPr/>
          <p:nvPr/>
        </p:nvSpPr>
        <p:spPr>
          <a:xfrm rot="10800000" flipH="1" flipV="1">
            <a:off x="2719404" y="5190331"/>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87EE72-F364-41F4-8FC3-728324C2AC44}"/>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16" name="Oval 15">
            <a:extLst>
              <a:ext uri="{FF2B5EF4-FFF2-40B4-BE49-F238E27FC236}">
                <a16:creationId xmlns:a16="http://schemas.microsoft.com/office/drawing/2014/main" id="{FCEC1CE5-4060-4D57-8077-565EB915835D}"/>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61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Coding Best Practices </a:t>
            </a:r>
          </a:p>
        </p:txBody>
      </p:sp>
      <p:sp>
        <p:nvSpPr>
          <p:cNvPr id="5" name="Text Placeholder 4"/>
          <p:cNvSpPr>
            <a:spLocks noGrp="1"/>
          </p:cNvSpPr>
          <p:nvPr>
            <p:ph type="body" sz="quarter" idx="15"/>
          </p:nvPr>
        </p:nvSpPr>
        <p:spPr/>
        <p:txBody>
          <a:bodyPr/>
          <a:lstStyle/>
          <a:p>
            <a:r>
              <a:rPr lang="en-US"/>
              <a:t>Coding best practices</a:t>
            </a:r>
          </a:p>
          <a:p>
            <a:endParaRPr lang="en-US"/>
          </a:p>
        </p:txBody>
      </p:sp>
      <p:graphicFrame>
        <p:nvGraphicFramePr>
          <p:cNvPr id="19" name="Table 18">
            <a:extLst>
              <a:ext uri="{FF2B5EF4-FFF2-40B4-BE49-F238E27FC236}">
                <a16:creationId xmlns:a16="http://schemas.microsoft.com/office/drawing/2014/main" id="{1E201AAA-F7DE-4FAF-98A3-F8414D21C73C}"/>
              </a:ext>
            </a:extLst>
          </p:cNvPr>
          <p:cNvGraphicFramePr>
            <a:graphicFrameLocks noGrp="1"/>
          </p:cNvGraphicFramePr>
          <p:nvPr>
            <p:extLst>
              <p:ext uri="{D42A27DB-BD31-4B8C-83A1-F6EECF244321}">
                <p14:modId xmlns:p14="http://schemas.microsoft.com/office/powerpoint/2010/main" val="3285585370"/>
              </p:ext>
            </p:extLst>
          </p:nvPr>
        </p:nvGraphicFramePr>
        <p:xfrm>
          <a:off x="914400" y="1418903"/>
          <a:ext cx="10607041" cy="5038898"/>
        </p:xfrm>
        <a:graphic>
          <a:graphicData uri="http://schemas.openxmlformats.org/drawingml/2006/table">
            <a:tbl>
              <a:tblPr firstRow="1" bandRow="1">
                <a:tableStyleId>{6E25E649-3F16-4E02-A733-19D2CDBF48F0}</a:tableStyleId>
              </a:tblPr>
              <a:tblGrid>
                <a:gridCol w="1602297">
                  <a:extLst>
                    <a:ext uri="{9D8B030D-6E8A-4147-A177-3AD203B41FA5}">
                      <a16:colId xmlns:a16="http://schemas.microsoft.com/office/drawing/2014/main" val="20000"/>
                    </a:ext>
                  </a:extLst>
                </a:gridCol>
                <a:gridCol w="943166">
                  <a:extLst>
                    <a:ext uri="{9D8B030D-6E8A-4147-A177-3AD203B41FA5}">
                      <a16:colId xmlns:a16="http://schemas.microsoft.com/office/drawing/2014/main" val="20001"/>
                    </a:ext>
                  </a:extLst>
                </a:gridCol>
                <a:gridCol w="4030789">
                  <a:extLst>
                    <a:ext uri="{9D8B030D-6E8A-4147-A177-3AD203B41FA5}">
                      <a16:colId xmlns:a16="http://schemas.microsoft.com/office/drawing/2014/main" val="841052165"/>
                    </a:ext>
                  </a:extLst>
                </a:gridCol>
                <a:gridCol w="4030789">
                  <a:extLst>
                    <a:ext uri="{9D8B030D-6E8A-4147-A177-3AD203B41FA5}">
                      <a16:colId xmlns:a16="http://schemas.microsoft.com/office/drawing/2014/main" val="20002"/>
                    </a:ext>
                  </a:extLst>
                </a:gridCol>
              </a:tblGrid>
              <a:tr h="533486">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34207">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Integration Patterns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Some of the callouts are asynchronous and extend an interface. This is a good pattern. </a:t>
                      </a:r>
                    </a:p>
                    <a:p>
                      <a:pPr marL="0" marR="0" lvl="0" indent="0" algn="l" defTabSz="914400" rtl="0" eaLnBrk="1" fontAlgn="auto" latinLnBrk="0" hangingPunct="1">
                        <a:lnSpc>
                          <a:spcPct val="130000"/>
                        </a:lnSpc>
                        <a:spcBef>
                          <a:spcPts val="100"/>
                        </a:spcBef>
                        <a:spcAft>
                          <a:spcPts val="0"/>
                        </a:spcAft>
                        <a:buClrTx/>
                        <a:buSzTx/>
                        <a:buFontTx/>
                        <a:buNone/>
                        <a:tabLst/>
                        <a:defRPr/>
                      </a:pPr>
                      <a:r>
                        <a:rPr lang="en-US" sz="1050" kern="1200">
                          <a:solidFill>
                            <a:schemeClr val="accent6">
                              <a:lumMod val="50000"/>
                            </a:schemeClr>
                          </a:solidFill>
                          <a:latin typeface="+mn-lt"/>
                          <a:ea typeface="Open Sans" charset="0"/>
                          <a:cs typeface="Open Sans" charset="0"/>
                        </a:rPr>
                        <a:t>Example: </a:t>
                      </a:r>
                      <a:r>
                        <a:rPr lang="en-US" sz="1050" err="1">
                          <a:solidFill>
                            <a:schemeClr val="accent6">
                              <a:lumMod val="50000"/>
                            </a:schemeClr>
                          </a:solidFill>
                        </a:rPr>
                        <a:t>SSP_HearingSummaryController</a:t>
                      </a:r>
                      <a:r>
                        <a:rPr lang="en-US" sz="1050">
                          <a:solidFill>
                            <a:schemeClr val="accent6">
                              <a:lumMod val="50000"/>
                            </a:schemeClr>
                          </a:solidFill>
                        </a:rPr>
                        <a:t>, </a:t>
                      </a:r>
                      <a:r>
                        <a:rPr lang="en-US" sz="1050" err="1">
                          <a:solidFill>
                            <a:schemeClr val="accent6">
                              <a:lumMod val="50000"/>
                            </a:schemeClr>
                          </a:solidFill>
                        </a:rPr>
                        <a:t>SSP_KIHIPPPayment</a:t>
                      </a:r>
                      <a:endParaRPr lang="en-US" sz="1050">
                        <a:solidFill>
                          <a:schemeClr val="accent6">
                            <a:lumMod val="50000"/>
                          </a:schemeClr>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accent6">
                              <a:lumMod val="50000"/>
                            </a:schemeClr>
                          </a:solidFill>
                          <a:latin typeface="+mn-lt"/>
                          <a:ea typeface="Open Sans" charset="0"/>
                          <a:cs typeface="Open Sans" charset="0"/>
                        </a:rPr>
                        <a:t>Use continuations for callouts to prevent synchronous limits error. </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860238">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Test Classes Best Practices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 typeface="Arial" panose="020B0604020202020204" pitchFamily="34" charset="0"/>
                        <a:buNone/>
                        <a:tabLst/>
                        <a:defRPr/>
                      </a:pPr>
                      <a:r>
                        <a:rPr lang="en-US" sz="1200" dirty="0">
                          <a:solidFill>
                            <a:schemeClr val="tx1"/>
                          </a:solidFill>
                          <a:latin typeface="+mn-lt"/>
                          <a:ea typeface="Open Sans" charset="0"/>
                          <a:cs typeface="Open Sans" charset="0"/>
                        </a:rPr>
                        <a:t>Test class are written for all functionalities.</a:t>
                      </a:r>
                    </a:p>
                    <a:p>
                      <a:pPr marL="0" marR="0" indent="0" algn="l" defTabSz="914400" rtl="0" eaLnBrk="1" fontAlgn="auto" latinLnBrk="0" hangingPunct="1">
                        <a:lnSpc>
                          <a:spcPct val="130000"/>
                        </a:lnSpc>
                        <a:spcBef>
                          <a:spcPts val="100"/>
                        </a:spcBef>
                        <a:spcAft>
                          <a:spcPts val="0"/>
                        </a:spcAft>
                        <a:buClrTx/>
                        <a:buSzTx/>
                        <a:buFont typeface="Arial" panose="020B0604020202020204" pitchFamily="34" charset="0"/>
                        <a:buNone/>
                        <a:tabLst/>
                        <a:defRPr/>
                      </a:pPr>
                      <a:r>
                        <a:rPr lang="en-US" sz="1200" dirty="0">
                          <a:solidFill>
                            <a:schemeClr val="tx1"/>
                          </a:solidFill>
                          <a:latin typeface="+mn-lt"/>
                          <a:ea typeface="Open Sans" charset="0"/>
                          <a:cs typeface="Open Sans" charset="0"/>
                        </a:rPr>
                        <a:t>Test class should use exception handling only if there is an assertion in catch block otherwise failures of functionality cannot be known while running tests and the objective of the class becomes coverage instead for testing functionality. </a:t>
                      </a:r>
                      <a:r>
                        <a:rPr lang="en-US" sz="1050" dirty="0" err="1">
                          <a:solidFill>
                            <a:schemeClr val="tx1"/>
                          </a:solidFill>
                          <a:latin typeface="+mn-lt"/>
                          <a:ea typeface="Open Sans" charset="0"/>
                          <a:cs typeface="Open Sans" charset="0"/>
                        </a:rPr>
                        <a:t>Example:SSP_ProgramSelectionServiceTest.unitTestOne</a:t>
                      </a:r>
                      <a:r>
                        <a:rPr lang="en-US" sz="1050" dirty="0">
                          <a:solidFill>
                            <a:schemeClr val="tx1"/>
                          </a:solidFill>
                          <a:latin typeface="+mn-lt"/>
                          <a:ea typeface="Open Sans" charset="0"/>
                          <a:cs typeface="Open Sans" charset="0"/>
                        </a:rPr>
                        <a:t>, unitTest2, unitTest3.</a:t>
                      </a:r>
                    </a:p>
                    <a:p>
                      <a:pPr marL="171450" marR="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050" dirty="0"/>
                        <a:t>Batches should assert functionality only after </a:t>
                      </a:r>
                      <a:r>
                        <a:rPr lang="en-US" sz="1050" dirty="0" err="1"/>
                        <a:t>Test.stopTest</a:t>
                      </a:r>
                      <a:r>
                        <a:rPr lang="en-US" sz="1050" dirty="0"/>
                        <a:t>() to make sure that the functionality is </a:t>
                      </a:r>
                      <a:r>
                        <a:rPr lang="en-US" sz="1050" dirty="0" err="1"/>
                        <a:t>actuallt</a:t>
                      </a:r>
                      <a:r>
                        <a:rPr lang="en-US" sz="1050" dirty="0"/>
                        <a:t> executed </a:t>
                      </a:r>
                      <a:r>
                        <a:rPr lang="en-US" sz="1050" dirty="0" err="1"/>
                        <a:t>SSP_AssisterDeactivationBatchTest</a:t>
                      </a:r>
                      <a:endParaRPr lang="en-US" sz="1050" dirty="0"/>
                    </a:p>
                    <a:p>
                      <a:pPr marL="171450" marR="0" indent="-171450" algn="l" defTabSz="914400" rtl="0" eaLnBrk="1" fontAlgn="auto" latinLnBrk="0" hangingPunct="1">
                        <a:lnSpc>
                          <a:spcPct val="130000"/>
                        </a:lnSpc>
                        <a:spcBef>
                          <a:spcPts val="100"/>
                        </a:spcBef>
                        <a:spcAft>
                          <a:spcPts val="0"/>
                        </a:spcAft>
                        <a:buClrTx/>
                        <a:buSzTx/>
                        <a:buFont typeface="Arial" panose="020B0604020202020204" pitchFamily="34" charset="0"/>
                        <a:buChar char="•"/>
                        <a:tabLst/>
                        <a:defRPr/>
                      </a:pPr>
                      <a:r>
                        <a:rPr lang="en-US" sz="1050" dirty="0">
                          <a:solidFill>
                            <a:schemeClr val="tx1"/>
                          </a:solidFill>
                          <a:latin typeface="+mn-lt"/>
                          <a:ea typeface="Open Sans" charset="0"/>
                          <a:cs typeface="Open Sans" charset="0"/>
                        </a:rPr>
                        <a:t>Some test cases use invalid asserts which will always be true. Example: </a:t>
                      </a:r>
                      <a:r>
                        <a:rPr lang="en-US" sz="1050" dirty="0" err="1"/>
                        <a:t>SSP_AssisterLoginHandlerTest</a:t>
                      </a:r>
                      <a:endParaRPr lang="en-US" sz="1050" dirty="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 typeface="Arial" panose="020B0604020202020204" pitchFamily="34" charset="0"/>
                        <a:buNone/>
                        <a:tabLst/>
                        <a:defRPr/>
                      </a:pPr>
                      <a:r>
                        <a:rPr lang="en-US" sz="1200">
                          <a:solidFill>
                            <a:schemeClr val="tx1"/>
                          </a:solidFill>
                          <a:latin typeface="+mn-lt"/>
                          <a:ea typeface="Open Sans" charset="0"/>
                          <a:cs typeface="Open Sans" charset="0"/>
                        </a:rPr>
                        <a:t>There are certain improvements and potential areas which needs to be reviewed or re-written. restructured. Test driven development, pairing and modularization can help to make sure that tests are written appropriately and help in letting dev’s know about feature failures. </a:t>
                      </a:r>
                    </a:p>
                    <a:p>
                      <a:pPr marL="0" marR="0" indent="0" algn="l" defTabSz="914400" rtl="0" eaLnBrk="1" fontAlgn="auto" latinLnBrk="0" hangingPunct="1">
                        <a:lnSpc>
                          <a:spcPct val="130000"/>
                        </a:lnSpc>
                        <a:spcBef>
                          <a:spcPts val="100"/>
                        </a:spcBef>
                        <a:spcAft>
                          <a:spcPts val="0"/>
                        </a:spcAft>
                        <a:buClrTx/>
                        <a:buSzTx/>
                        <a:buFont typeface="Arial" panose="020B0604020202020204" pitchFamily="34" charset="0"/>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07664">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Hardcoding Check</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No Hard coding found.</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dirty="0">
                          <a:solidFill>
                            <a:schemeClr val="tx1"/>
                          </a:solidFill>
                          <a:latin typeface="+mn-lt"/>
                          <a:ea typeface="Open Sans" charset="0"/>
                          <a:cs typeface="Open Sans" charset="0"/>
                        </a:rPr>
                        <a:t>No Recommendation</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grpSp>
        <p:nvGrpSpPr>
          <p:cNvPr id="20" name="Group 19">
            <a:extLst>
              <a:ext uri="{FF2B5EF4-FFF2-40B4-BE49-F238E27FC236}">
                <a16:creationId xmlns:a16="http://schemas.microsoft.com/office/drawing/2014/main" id="{A4565E9F-690B-4A14-B258-0C0D8DCA3147}"/>
              </a:ext>
            </a:extLst>
          </p:cNvPr>
          <p:cNvGrpSpPr/>
          <p:nvPr/>
        </p:nvGrpSpPr>
        <p:grpSpPr>
          <a:xfrm>
            <a:off x="10166441" y="181369"/>
            <a:ext cx="1916151" cy="883166"/>
            <a:chOff x="10166441" y="181369"/>
            <a:chExt cx="1916151" cy="883166"/>
          </a:xfrm>
        </p:grpSpPr>
        <p:sp>
          <p:nvSpPr>
            <p:cNvPr id="21" name="Oval 20">
              <a:extLst>
                <a:ext uri="{FF2B5EF4-FFF2-40B4-BE49-F238E27FC236}">
                  <a16:creationId xmlns:a16="http://schemas.microsoft.com/office/drawing/2014/main" id="{36CB8A9D-2135-4A84-811D-469B478451F2}"/>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AB4F5EA-7DC5-46F2-B13F-8DA730BD9266}"/>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23" name="Rectangle 22">
              <a:extLst>
                <a:ext uri="{FF2B5EF4-FFF2-40B4-BE49-F238E27FC236}">
                  <a16:creationId xmlns:a16="http://schemas.microsoft.com/office/drawing/2014/main" id="{DAF298C5-6E45-4781-AAA6-FB85A9334DE2}"/>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24" name="Rectangle 23">
              <a:extLst>
                <a:ext uri="{FF2B5EF4-FFF2-40B4-BE49-F238E27FC236}">
                  <a16:creationId xmlns:a16="http://schemas.microsoft.com/office/drawing/2014/main" id="{E8F45D98-5DA0-4B5D-A924-80FEDE7F40EE}"/>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25" name="Oval 24">
              <a:extLst>
                <a:ext uri="{FF2B5EF4-FFF2-40B4-BE49-F238E27FC236}">
                  <a16:creationId xmlns:a16="http://schemas.microsoft.com/office/drawing/2014/main" id="{FAE03F88-6A43-4DBE-BFF0-225B7BDBEA57}"/>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C0CC14-ACDC-49EC-9277-6DD15FB41F36}"/>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9CCBD222-808C-4FF6-9011-E28BAA298568}"/>
              </a:ext>
            </a:extLst>
          </p:cNvPr>
          <p:cNvSpPr/>
          <p:nvPr/>
        </p:nvSpPr>
        <p:spPr>
          <a:xfrm rot="10800000" flipH="1" flipV="1">
            <a:off x="2707109" y="320987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47A2B83-299C-4A91-88D2-E727C266BF47}"/>
              </a:ext>
            </a:extLst>
          </p:cNvPr>
          <p:cNvSpPr/>
          <p:nvPr/>
        </p:nvSpPr>
        <p:spPr>
          <a:xfrm rot="10800000" flipH="1" flipV="1">
            <a:off x="2707110" y="2250903"/>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24D7814-9F8A-4664-B529-C815F894BD56}"/>
              </a:ext>
            </a:extLst>
          </p:cNvPr>
          <p:cNvSpPr/>
          <p:nvPr/>
        </p:nvSpPr>
        <p:spPr>
          <a:xfrm rot="10800000" flipH="1" flipV="1">
            <a:off x="2707109" y="6071616"/>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5262FE-1CF9-48D5-B42B-F98C53A46105}"/>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17" name="Oval 16">
            <a:extLst>
              <a:ext uri="{FF2B5EF4-FFF2-40B4-BE49-F238E27FC236}">
                <a16:creationId xmlns:a16="http://schemas.microsoft.com/office/drawing/2014/main" id="{8D8894B4-AF78-418B-B1A3-2290F67E11E0}"/>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226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Coding Best Practices </a:t>
            </a:r>
          </a:p>
        </p:txBody>
      </p:sp>
      <p:sp>
        <p:nvSpPr>
          <p:cNvPr id="5" name="Text Placeholder 4"/>
          <p:cNvSpPr>
            <a:spLocks noGrp="1"/>
          </p:cNvSpPr>
          <p:nvPr>
            <p:ph type="body" sz="quarter" idx="15"/>
          </p:nvPr>
        </p:nvSpPr>
        <p:spPr/>
        <p:txBody>
          <a:bodyPr/>
          <a:lstStyle/>
          <a:p>
            <a:r>
              <a:rPr lang="en-US"/>
              <a:t>Coding best practices</a:t>
            </a:r>
          </a:p>
          <a:p>
            <a:endParaRPr lang="en-US"/>
          </a:p>
        </p:txBody>
      </p:sp>
      <p:graphicFrame>
        <p:nvGraphicFramePr>
          <p:cNvPr id="19" name="Table 18">
            <a:extLst>
              <a:ext uri="{FF2B5EF4-FFF2-40B4-BE49-F238E27FC236}">
                <a16:creationId xmlns:a16="http://schemas.microsoft.com/office/drawing/2014/main" id="{1E201AAA-F7DE-4FAF-98A3-F8414D21C73C}"/>
              </a:ext>
            </a:extLst>
          </p:cNvPr>
          <p:cNvGraphicFramePr>
            <a:graphicFrameLocks noGrp="1"/>
          </p:cNvGraphicFramePr>
          <p:nvPr>
            <p:extLst>
              <p:ext uri="{D42A27DB-BD31-4B8C-83A1-F6EECF244321}">
                <p14:modId xmlns:p14="http://schemas.microsoft.com/office/powerpoint/2010/main" val="1485285899"/>
              </p:ext>
            </p:extLst>
          </p:nvPr>
        </p:nvGraphicFramePr>
        <p:xfrm>
          <a:off x="914400" y="1828800"/>
          <a:ext cx="10607041" cy="4724845"/>
        </p:xfrm>
        <a:graphic>
          <a:graphicData uri="http://schemas.openxmlformats.org/drawingml/2006/table">
            <a:tbl>
              <a:tblPr firstRow="1">
                <a:tableStyleId>{6E25E649-3F16-4E02-A733-19D2CDBF48F0}</a:tableStyleId>
              </a:tblPr>
              <a:tblGrid>
                <a:gridCol w="1315250">
                  <a:extLst>
                    <a:ext uri="{9D8B030D-6E8A-4147-A177-3AD203B41FA5}">
                      <a16:colId xmlns:a16="http://schemas.microsoft.com/office/drawing/2014/main" val="20000"/>
                    </a:ext>
                  </a:extLst>
                </a:gridCol>
                <a:gridCol w="1230213">
                  <a:extLst>
                    <a:ext uri="{9D8B030D-6E8A-4147-A177-3AD203B41FA5}">
                      <a16:colId xmlns:a16="http://schemas.microsoft.com/office/drawing/2014/main" val="20001"/>
                    </a:ext>
                  </a:extLst>
                </a:gridCol>
                <a:gridCol w="4030789">
                  <a:extLst>
                    <a:ext uri="{9D8B030D-6E8A-4147-A177-3AD203B41FA5}">
                      <a16:colId xmlns:a16="http://schemas.microsoft.com/office/drawing/2014/main" val="3492757694"/>
                    </a:ext>
                  </a:extLst>
                </a:gridCol>
                <a:gridCol w="4030789">
                  <a:extLst>
                    <a:ext uri="{9D8B030D-6E8A-4147-A177-3AD203B41FA5}">
                      <a16:colId xmlns:a16="http://schemas.microsoft.com/office/drawing/2014/main" val="20002"/>
                    </a:ext>
                  </a:extLst>
                </a:gridCol>
              </a:tblGrid>
              <a:tr h="395974">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43289">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Code Quality</a:t>
                      </a:r>
                    </a:p>
                  </a:txBody>
                  <a:tcPr>
                    <a:lnL>
                      <a:noFill/>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The code quality looks good but can be improved </a:t>
                      </a:r>
                      <a:r>
                        <a:rPr kumimoji="0" lang="en-US" sz="1200" b="1" i="0" u="none" strike="noStrike" kern="1200" cap="none" spc="0" normalizeH="0" baseline="0" noProof="0">
                          <a:ln>
                            <a:noFill/>
                          </a:ln>
                          <a:solidFill>
                            <a:srgbClr val="000000"/>
                          </a:solidFill>
                          <a:effectLst/>
                          <a:uLnTx/>
                          <a:uFillTx/>
                          <a:latin typeface="+mn-lt"/>
                          <a:ea typeface="Open Sans" charset="0"/>
                          <a:cs typeface="Open Sans" charset="0"/>
                        </a:rPr>
                        <a:t>Observations: </a:t>
                      </a:r>
                      <a:br>
                        <a:rPr kumimoji="0" lang="en-US" sz="1200" b="1" i="0" u="none" strike="noStrike" kern="1200" cap="none" spc="0" normalizeH="0" baseline="0" noProof="0">
                          <a:ln>
                            <a:noFill/>
                          </a:ln>
                          <a:solidFill>
                            <a:srgbClr val="000000"/>
                          </a:solidFill>
                          <a:effectLst/>
                          <a:uLnTx/>
                          <a:uFillTx/>
                          <a:latin typeface="+mn-lt"/>
                          <a:ea typeface="Open Sans" charset="0"/>
                          <a:cs typeface="Open Sans" charset="0"/>
                        </a:rPr>
                      </a:br>
                      <a:r>
                        <a:rPr kumimoji="0" lang="en-US" sz="1200" b="0" i="0" u="none" strike="noStrike" kern="1200" cap="none" spc="0" normalizeH="0" baseline="0" noProof="0">
                          <a:ln>
                            <a:noFill/>
                          </a:ln>
                          <a:solidFill>
                            <a:srgbClr val="000000"/>
                          </a:solidFill>
                          <a:effectLst/>
                          <a:uLnTx/>
                          <a:uFillTx/>
                          <a:latin typeface="+mn-lt"/>
                          <a:ea typeface="Open Sans" charset="0"/>
                          <a:cs typeface="Open Sans" charset="0"/>
                        </a:rPr>
                        <a:t>1. </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Comments in code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DocumentDetailSelector</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)/Update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ApexDoc</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comments for methods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SSP_ApplicationIndividual_TriggerHandler</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)/Avoid global keyword on classes(</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gatewayKOGServiceMock</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a:t>
                      </a:r>
                    </a:p>
                    <a:p>
                      <a:pPr marL="0" marR="0" lvl="0" indent="0" algn="l" defTabSz="914400" rtl="0" eaLnBrk="1" fontAlgn="auto" latinLnBrk="0" hangingPunct="1">
                        <a:lnSpc>
                          <a:spcPct val="130000"/>
                        </a:lnSpc>
                        <a:spcBef>
                          <a:spcPts val="10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2. Branching logic in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SSP_AbsentParentController.linkParentRecord</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line 199 for loop is not required.</a:t>
                      </a:r>
                    </a:p>
                    <a:p>
                      <a:pPr marL="0" marR="0" lvl="0" indent="0" algn="l" defTabSz="914400" rtl="0" eaLnBrk="1" fontAlgn="auto" latinLnBrk="0" hangingPunct="1">
                        <a:lnSpc>
                          <a:spcPct val="130000"/>
                        </a:lnSpc>
                        <a:spcBef>
                          <a:spcPts val="10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3. Try and move towards non confusing == logic instead of !=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SSP_AbsentParentController</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 multiple places) wherever possible.</a:t>
                      </a:r>
                    </a:p>
                    <a:p>
                      <a:pPr marL="0" marR="0" lvl="0" indent="0" algn="l" defTabSz="914400" rtl="0" eaLnBrk="1" fontAlgn="auto" latinLnBrk="0" hangingPunct="1">
                        <a:lnSpc>
                          <a:spcPct val="130000"/>
                        </a:lnSpc>
                        <a:spcBef>
                          <a:spcPts val="10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4. The class methods have higher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NPath</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complexity due to multiple branching statements. Example: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SSP_ProgramSelectionServiceTest</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SSP_AbsentParentController.getNonCustodialParentRecords</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Please modularize these methods. </a:t>
                      </a:r>
                    </a:p>
                    <a:p>
                      <a:pPr marL="0" marR="0" lvl="0" indent="0" algn="l" defTabSz="914400" rtl="0" eaLnBrk="1" fontAlgn="auto" latinLnBrk="0" hangingPunct="1">
                        <a:lnSpc>
                          <a:spcPct val="130000"/>
                        </a:lnSpc>
                        <a:spcBef>
                          <a:spcPts val="10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5.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SSP_AssisterDeactivationBatch</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has higher </a:t>
                      </a:r>
                      <a:r>
                        <a:rPr kumimoji="0" lang="en-US" sz="1050" b="0" i="0" u="none" strike="noStrike" kern="1200" cap="none" spc="0" normalizeH="0" baseline="0" noProof="0" err="1">
                          <a:ln>
                            <a:noFill/>
                          </a:ln>
                          <a:solidFill>
                            <a:srgbClr val="000000"/>
                          </a:solidFill>
                          <a:effectLst/>
                          <a:uLnTx/>
                          <a:uFillTx/>
                          <a:latin typeface="+mn-lt"/>
                          <a:ea typeface="Open Sans" charset="0"/>
                          <a:cs typeface="Open Sans" charset="0"/>
                        </a:rPr>
                        <a:t>cyclometic</a:t>
                      </a:r>
                      <a:r>
                        <a:rPr kumimoji="0" lang="en-US" sz="1050" b="0" i="0" u="none" strike="noStrike" kern="1200" cap="none" spc="0" normalizeH="0" baseline="0" noProof="0">
                          <a:ln>
                            <a:noFill/>
                          </a:ln>
                          <a:solidFill>
                            <a:srgbClr val="000000"/>
                          </a:solidFill>
                          <a:effectLst/>
                          <a:uLnTx/>
                          <a:uFillTx/>
                          <a:latin typeface="+mn-lt"/>
                          <a:ea typeface="Open Sans" charset="0"/>
                          <a:cs typeface="Open Sans" charset="0"/>
                        </a:rPr>
                        <a:t> complexity. It should be modularized. </a:t>
                      </a: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050">
                          <a:solidFill>
                            <a:schemeClr val="tx1"/>
                          </a:solidFill>
                          <a:latin typeface="+mn-lt"/>
                          <a:ea typeface="Open Sans" charset="0"/>
                          <a:cs typeface="Open Sans" charset="0"/>
                        </a:rPr>
                        <a:t> </a:t>
                      </a:r>
                      <a:r>
                        <a:rPr lang="en-US" sz="1200" b="1">
                          <a:solidFill>
                            <a:schemeClr val="tx1"/>
                          </a:solidFill>
                          <a:latin typeface="+mn-lt"/>
                          <a:ea typeface="Open Sans" charset="0"/>
                          <a:cs typeface="Open Sans" charset="0"/>
                        </a:rPr>
                        <a:t>Recommendations</a:t>
                      </a:r>
                      <a:r>
                        <a:rPr lang="en-US" sz="1200">
                          <a:solidFill>
                            <a:schemeClr val="tx1"/>
                          </a:solidFill>
                          <a:latin typeface="+mn-lt"/>
                          <a:ea typeface="Open Sans" charset="0"/>
                          <a:cs typeface="Open Sans" charset="0"/>
                        </a:rPr>
                        <a:t>: The code can be modularized to reduce complexity and state follow(a condition where to understand  the code you must mentally keep the state of application in mind). This can be done via creating methods that does a single task.</a:t>
                      </a:r>
                    </a:p>
                  </a:txBody>
                  <a:tcPr>
                    <a:lnL>
                      <a:noFill/>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pSp>
        <p:nvGrpSpPr>
          <p:cNvPr id="20" name="Group 19">
            <a:extLst>
              <a:ext uri="{FF2B5EF4-FFF2-40B4-BE49-F238E27FC236}">
                <a16:creationId xmlns:a16="http://schemas.microsoft.com/office/drawing/2014/main" id="{A4565E9F-690B-4A14-B258-0C0D8DCA3147}"/>
              </a:ext>
            </a:extLst>
          </p:cNvPr>
          <p:cNvGrpSpPr/>
          <p:nvPr/>
        </p:nvGrpSpPr>
        <p:grpSpPr>
          <a:xfrm>
            <a:off x="10166441" y="181369"/>
            <a:ext cx="1916151" cy="883166"/>
            <a:chOff x="10166441" y="181369"/>
            <a:chExt cx="1916151" cy="883166"/>
          </a:xfrm>
        </p:grpSpPr>
        <p:sp>
          <p:nvSpPr>
            <p:cNvPr id="21" name="Oval 20">
              <a:extLst>
                <a:ext uri="{FF2B5EF4-FFF2-40B4-BE49-F238E27FC236}">
                  <a16:creationId xmlns:a16="http://schemas.microsoft.com/office/drawing/2014/main" id="{36CB8A9D-2135-4A84-811D-469B478451F2}"/>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AB4F5EA-7DC5-46F2-B13F-8DA730BD9266}"/>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23" name="Rectangle 22">
              <a:extLst>
                <a:ext uri="{FF2B5EF4-FFF2-40B4-BE49-F238E27FC236}">
                  <a16:creationId xmlns:a16="http://schemas.microsoft.com/office/drawing/2014/main" id="{DAF298C5-6E45-4781-AAA6-FB85A9334DE2}"/>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24" name="Rectangle 23">
              <a:extLst>
                <a:ext uri="{FF2B5EF4-FFF2-40B4-BE49-F238E27FC236}">
                  <a16:creationId xmlns:a16="http://schemas.microsoft.com/office/drawing/2014/main" id="{E8F45D98-5DA0-4B5D-A924-80FEDE7F40EE}"/>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25" name="Oval 24">
              <a:extLst>
                <a:ext uri="{FF2B5EF4-FFF2-40B4-BE49-F238E27FC236}">
                  <a16:creationId xmlns:a16="http://schemas.microsoft.com/office/drawing/2014/main" id="{FAE03F88-6A43-4DBE-BFF0-225B7BDBEA57}"/>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C0CC14-ACDC-49EC-9277-6DD15FB41F36}"/>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Oval 32">
            <a:extLst>
              <a:ext uri="{FF2B5EF4-FFF2-40B4-BE49-F238E27FC236}">
                <a16:creationId xmlns:a16="http://schemas.microsoft.com/office/drawing/2014/main" id="{E8F488C3-5D48-4A31-B0F0-F96BDC513FC5}"/>
              </a:ext>
            </a:extLst>
          </p:cNvPr>
          <p:cNvSpPr/>
          <p:nvPr/>
        </p:nvSpPr>
        <p:spPr>
          <a:xfrm rot="10800000" flipH="1" flipV="1">
            <a:off x="2687797" y="2575523"/>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2F10C4-6740-4E4E-B3CD-FE2C7596F972}"/>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15" name="Oval 14">
            <a:extLst>
              <a:ext uri="{FF2B5EF4-FFF2-40B4-BE49-F238E27FC236}">
                <a16:creationId xmlns:a16="http://schemas.microsoft.com/office/drawing/2014/main" id="{1DB53C5C-ED1E-424C-8581-35FD3A1E1A32}"/>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36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Community </a:t>
            </a:r>
          </a:p>
        </p:txBody>
      </p:sp>
      <p:sp>
        <p:nvSpPr>
          <p:cNvPr id="5" name="Text Placeholder 4"/>
          <p:cNvSpPr>
            <a:spLocks noGrp="1"/>
          </p:cNvSpPr>
          <p:nvPr>
            <p:ph type="body" sz="quarter" idx="15"/>
          </p:nvPr>
        </p:nvSpPr>
        <p:spPr/>
        <p:txBody>
          <a:bodyPr/>
          <a:lstStyle/>
          <a:p>
            <a:r>
              <a:rPr lang="en-US"/>
              <a:t>Community or portals</a:t>
            </a:r>
          </a:p>
          <a:p>
            <a:endParaRPr lang="en-US"/>
          </a:p>
        </p:txBody>
      </p:sp>
      <p:graphicFrame>
        <p:nvGraphicFramePr>
          <p:cNvPr id="19" name="Table 18">
            <a:extLst>
              <a:ext uri="{FF2B5EF4-FFF2-40B4-BE49-F238E27FC236}">
                <a16:creationId xmlns:a16="http://schemas.microsoft.com/office/drawing/2014/main" id="{ED9B122E-2928-49E0-9679-73A1093AE091}"/>
              </a:ext>
            </a:extLst>
          </p:cNvPr>
          <p:cNvGraphicFramePr>
            <a:graphicFrameLocks noGrp="1"/>
          </p:cNvGraphicFramePr>
          <p:nvPr>
            <p:extLst>
              <p:ext uri="{D42A27DB-BD31-4B8C-83A1-F6EECF244321}">
                <p14:modId xmlns:p14="http://schemas.microsoft.com/office/powerpoint/2010/main" val="1636562307"/>
              </p:ext>
            </p:extLst>
          </p:nvPr>
        </p:nvGraphicFramePr>
        <p:xfrm>
          <a:off x="914400" y="1576554"/>
          <a:ext cx="10607041" cy="5053838"/>
        </p:xfrm>
        <a:graphic>
          <a:graphicData uri="http://schemas.openxmlformats.org/drawingml/2006/table">
            <a:tbl>
              <a:tblPr firstRow="1" bandRow="1">
                <a:tableStyleId>{6E25E649-3F16-4E02-A733-19D2CDBF48F0}</a:tableStyleId>
              </a:tblPr>
              <a:tblGrid>
                <a:gridCol w="1315250">
                  <a:extLst>
                    <a:ext uri="{9D8B030D-6E8A-4147-A177-3AD203B41FA5}">
                      <a16:colId xmlns:a16="http://schemas.microsoft.com/office/drawing/2014/main" val="20000"/>
                    </a:ext>
                  </a:extLst>
                </a:gridCol>
                <a:gridCol w="1230213">
                  <a:extLst>
                    <a:ext uri="{9D8B030D-6E8A-4147-A177-3AD203B41FA5}">
                      <a16:colId xmlns:a16="http://schemas.microsoft.com/office/drawing/2014/main" val="20001"/>
                    </a:ext>
                  </a:extLst>
                </a:gridCol>
                <a:gridCol w="4030789">
                  <a:extLst>
                    <a:ext uri="{9D8B030D-6E8A-4147-A177-3AD203B41FA5}">
                      <a16:colId xmlns:a16="http://schemas.microsoft.com/office/drawing/2014/main" val="20002"/>
                    </a:ext>
                  </a:extLst>
                </a:gridCol>
                <a:gridCol w="4030789">
                  <a:extLst>
                    <a:ext uri="{9D8B030D-6E8A-4147-A177-3AD203B41FA5}">
                      <a16:colId xmlns:a16="http://schemas.microsoft.com/office/drawing/2014/main" val="4249752998"/>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User Provisioning</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User login is implemented via SSO Kentucky Online Gateway and users are provisioned via JIT. </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No Recommendation</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Community Licenses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Appropriate Community licenses are used (800k). Usage details are not available from production/UAT</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Salesforce Org Licenses</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Salesforce licenses are fully utilized.. </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Keep 10-20% licenses free to provision more users</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Mobile Responsiveness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The community is mobile responsive.</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UI Performance</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UI performance is good, Average 3-9 components are present on pages (spot checks). Average 4-6 XHR calls made which is okay for most browsers.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Reduce the size of the loading icon. From ~ 2MB to about 100KB</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82418888"/>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Community setup</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b="0">
                          <a:solidFill>
                            <a:schemeClr val="tx1"/>
                          </a:solidFill>
                          <a:latin typeface="+mn-lt"/>
                          <a:ea typeface="Open Sans" charset="0"/>
                          <a:cs typeface="Open Sans" charset="0"/>
                        </a:rPr>
                        <a:t>The community setup is done appropriately</a:t>
                      </a: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Observation: Community seems to be nonfunctional inside the builder which makes it difficult for community manage to preview changes.</a:t>
                      </a:r>
                    </a:p>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In google analytics,- dataLayer should be usually defined as </a:t>
                      </a:r>
                      <a:r>
                        <a:rPr lang="en-US" sz="1200" i="1">
                          <a:solidFill>
                            <a:schemeClr val="tx1"/>
                          </a:solidFill>
                          <a:latin typeface="+mn-lt"/>
                          <a:ea typeface="Open Sans" charset="0"/>
                          <a:cs typeface="Open Sans" charset="0"/>
                        </a:rPr>
                        <a:t>window.dataLayer =  window.dataLayer || []; </a:t>
                      </a:r>
                      <a:r>
                        <a:rPr lang="en-US" sz="1200" i="0">
                          <a:solidFill>
                            <a:schemeClr val="tx1"/>
                          </a:solidFill>
                          <a:latin typeface="+mn-lt"/>
                          <a:ea typeface="Open Sans" charset="0"/>
                          <a:cs typeface="Open Sans" charset="0"/>
                        </a:rPr>
                        <a:t>to prevent any unsent event to be cleared from queue</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5094489"/>
                  </a:ext>
                </a:extLst>
              </a:tr>
            </a:tbl>
          </a:graphicData>
        </a:graphic>
      </p:graphicFrame>
      <p:grpSp>
        <p:nvGrpSpPr>
          <p:cNvPr id="20" name="Group 19">
            <a:extLst>
              <a:ext uri="{FF2B5EF4-FFF2-40B4-BE49-F238E27FC236}">
                <a16:creationId xmlns:a16="http://schemas.microsoft.com/office/drawing/2014/main" id="{7DE01C5D-720D-453A-990B-B6DD398FA7B1}"/>
              </a:ext>
            </a:extLst>
          </p:cNvPr>
          <p:cNvGrpSpPr/>
          <p:nvPr/>
        </p:nvGrpSpPr>
        <p:grpSpPr>
          <a:xfrm>
            <a:off x="10166441" y="181369"/>
            <a:ext cx="1916151" cy="883166"/>
            <a:chOff x="10166441" y="181369"/>
            <a:chExt cx="1916151" cy="883166"/>
          </a:xfrm>
        </p:grpSpPr>
        <p:sp>
          <p:nvSpPr>
            <p:cNvPr id="21" name="Oval 20">
              <a:extLst>
                <a:ext uri="{FF2B5EF4-FFF2-40B4-BE49-F238E27FC236}">
                  <a16:creationId xmlns:a16="http://schemas.microsoft.com/office/drawing/2014/main" id="{4098D0C4-48E0-4551-8E06-041EA480870C}"/>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FFF325-6D5F-4398-BD5D-73BEFF539EC9}"/>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23" name="Rectangle 22">
              <a:extLst>
                <a:ext uri="{FF2B5EF4-FFF2-40B4-BE49-F238E27FC236}">
                  <a16:creationId xmlns:a16="http://schemas.microsoft.com/office/drawing/2014/main" id="{532BDA45-1EF8-49C5-80DB-F39817AE8DE8}"/>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24" name="Rectangle 23">
              <a:extLst>
                <a:ext uri="{FF2B5EF4-FFF2-40B4-BE49-F238E27FC236}">
                  <a16:creationId xmlns:a16="http://schemas.microsoft.com/office/drawing/2014/main" id="{612F2153-CD1C-4E10-900E-199BC3E7E716}"/>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25" name="Oval 24">
              <a:extLst>
                <a:ext uri="{FF2B5EF4-FFF2-40B4-BE49-F238E27FC236}">
                  <a16:creationId xmlns:a16="http://schemas.microsoft.com/office/drawing/2014/main" id="{BC2090E7-9B97-4C14-97B2-B9591C83AE96}"/>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BB73DD2-732C-491D-B32F-D0A0287988A3}"/>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D8DB5594-6237-4B53-9202-4138B096B13E}"/>
              </a:ext>
            </a:extLst>
          </p:cNvPr>
          <p:cNvSpPr/>
          <p:nvPr/>
        </p:nvSpPr>
        <p:spPr>
          <a:xfrm rot="10800000" flipH="1" flipV="1">
            <a:off x="2752571" y="2342812"/>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6F92D-A019-42DE-BFE1-C21F86A54C05}"/>
              </a:ext>
            </a:extLst>
          </p:cNvPr>
          <p:cNvSpPr/>
          <p:nvPr/>
        </p:nvSpPr>
        <p:spPr>
          <a:xfrm rot="10800000" flipH="1" flipV="1">
            <a:off x="2752571" y="3367745"/>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47CBA00-3BD6-4B2B-994C-1C29E68D94B6}"/>
              </a:ext>
            </a:extLst>
          </p:cNvPr>
          <p:cNvSpPr/>
          <p:nvPr/>
        </p:nvSpPr>
        <p:spPr>
          <a:xfrm rot="10800000" flipH="1" flipV="1">
            <a:off x="2752570" y="3923563"/>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8E0EA71-B69A-4F10-9783-CB54DB96B9DF}"/>
              </a:ext>
            </a:extLst>
          </p:cNvPr>
          <p:cNvSpPr/>
          <p:nvPr/>
        </p:nvSpPr>
        <p:spPr>
          <a:xfrm rot="10800000" flipH="1" flipV="1">
            <a:off x="2752570" y="4510848"/>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2C13C92-8992-405B-A6C7-3809A5A19C94}"/>
              </a:ext>
            </a:extLst>
          </p:cNvPr>
          <p:cNvSpPr/>
          <p:nvPr/>
        </p:nvSpPr>
        <p:spPr>
          <a:xfrm rot="10800000" flipH="1" flipV="1">
            <a:off x="2752569" y="5321434"/>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84E2FD-43B6-4DA3-91C3-B305C0FE6AAE}"/>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32" name="Oval 31">
            <a:extLst>
              <a:ext uri="{FF2B5EF4-FFF2-40B4-BE49-F238E27FC236}">
                <a16:creationId xmlns:a16="http://schemas.microsoft.com/office/drawing/2014/main" id="{ED85AE67-AD65-4DF5-BFAD-0797311D0938}"/>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591F538-0B00-4D5F-B4A1-CAD53301D05D}"/>
              </a:ext>
            </a:extLst>
          </p:cNvPr>
          <p:cNvSpPr/>
          <p:nvPr/>
        </p:nvSpPr>
        <p:spPr>
          <a:xfrm rot="10800000" flipH="1" flipV="1">
            <a:off x="2754258" y="2883520"/>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40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Mobile </a:t>
            </a:r>
          </a:p>
        </p:txBody>
      </p:sp>
      <p:sp>
        <p:nvSpPr>
          <p:cNvPr id="5" name="Text Placeholder 4"/>
          <p:cNvSpPr>
            <a:spLocks noGrp="1"/>
          </p:cNvSpPr>
          <p:nvPr>
            <p:ph type="body" sz="quarter" idx="15"/>
          </p:nvPr>
        </p:nvSpPr>
        <p:spPr/>
        <p:txBody>
          <a:bodyPr/>
          <a:lstStyle/>
          <a:p>
            <a:r>
              <a:rPr lang="en-US"/>
              <a:t>mobile</a:t>
            </a:r>
          </a:p>
          <a:p>
            <a:endParaRPr lang="en-US"/>
          </a:p>
        </p:txBody>
      </p:sp>
      <p:graphicFrame>
        <p:nvGraphicFramePr>
          <p:cNvPr id="19" name="Table 18">
            <a:extLst>
              <a:ext uri="{FF2B5EF4-FFF2-40B4-BE49-F238E27FC236}">
                <a16:creationId xmlns:a16="http://schemas.microsoft.com/office/drawing/2014/main" id="{2111013D-A0ED-4656-A4D7-568F73D7E8C7}"/>
              </a:ext>
            </a:extLst>
          </p:cNvPr>
          <p:cNvGraphicFramePr>
            <a:graphicFrameLocks noGrp="1"/>
          </p:cNvGraphicFramePr>
          <p:nvPr>
            <p:extLst>
              <p:ext uri="{D42A27DB-BD31-4B8C-83A1-F6EECF244321}">
                <p14:modId xmlns:p14="http://schemas.microsoft.com/office/powerpoint/2010/main" val="628569505"/>
              </p:ext>
            </p:extLst>
          </p:nvPr>
        </p:nvGraphicFramePr>
        <p:xfrm>
          <a:off x="914400" y="1828800"/>
          <a:ext cx="10607040" cy="2820975"/>
        </p:xfrm>
        <a:graphic>
          <a:graphicData uri="http://schemas.openxmlformats.org/drawingml/2006/table">
            <a:tbl>
              <a:tblPr firstRow="1" bandRow="1">
                <a:tableStyleId>{6E25E649-3F16-4E02-A733-19D2CDBF48F0}</a:tableStyleId>
              </a:tblPr>
              <a:tblGrid>
                <a:gridCol w="2121408">
                  <a:extLst>
                    <a:ext uri="{9D8B030D-6E8A-4147-A177-3AD203B41FA5}">
                      <a16:colId xmlns:a16="http://schemas.microsoft.com/office/drawing/2014/main" val="20000"/>
                    </a:ext>
                  </a:extLst>
                </a:gridCol>
                <a:gridCol w="1984248">
                  <a:extLst>
                    <a:ext uri="{9D8B030D-6E8A-4147-A177-3AD203B41FA5}">
                      <a16:colId xmlns:a16="http://schemas.microsoft.com/office/drawing/2014/main" val="20001"/>
                    </a:ext>
                  </a:extLst>
                </a:gridCol>
                <a:gridCol w="6501384">
                  <a:extLst>
                    <a:ext uri="{9D8B030D-6E8A-4147-A177-3AD203B41FA5}">
                      <a16:colId xmlns:a16="http://schemas.microsoft.com/office/drawing/2014/main" val="20002"/>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Description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Performance</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Mobile apps are not used</a:t>
                      </a:r>
                    </a:p>
                    <a:p>
                      <a:pPr marL="0" marR="0" indent="0" algn="l" defTabSz="914400" rtl="0" eaLnBrk="1" fontAlgn="auto" latinLnBrk="0" hangingPunct="1">
                        <a:lnSpc>
                          <a:spcPct val="130000"/>
                        </a:lnSpc>
                        <a:spcBef>
                          <a:spcPts val="100"/>
                        </a:spcBef>
                        <a:spcAft>
                          <a:spcPts val="0"/>
                        </a:spcAft>
                        <a:buClrTx/>
                        <a:buSzTx/>
                        <a:buFontTx/>
                        <a:buNone/>
                        <a:tabLst/>
                        <a:defRPr/>
                      </a:pPr>
                      <a:r>
                        <a:rPr lang="en-US" sz="1200" b="1">
                          <a:solidFill>
                            <a:schemeClr val="tx1"/>
                          </a:solidFill>
                          <a:latin typeface="+mn-lt"/>
                          <a:ea typeface="Open Sans" charset="0"/>
                          <a:cs typeface="Open Sans" charset="0"/>
                        </a:rPr>
                        <a:t>Recommendation</a:t>
                      </a:r>
                      <a:r>
                        <a:rPr lang="en-US" sz="1200">
                          <a:solidFill>
                            <a:schemeClr val="tx1"/>
                          </a:solidFill>
                          <a:latin typeface="+mn-lt"/>
                          <a:ea typeface="Open Sans" charset="0"/>
                          <a:cs typeface="Open Sans" charset="0"/>
                        </a:rPr>
                        <a:t>: Suggest a mobile application for ease of access preferably using mobile publisher for least effort. </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User Experience</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Mobile apps are not used</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Responsiveness</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Mobile apps are not used</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Authentication</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Mobile apps are not used</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Capability Support</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Mobile apps are not used</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grpSp>
        <p:nvGrpSpPr>
          <p:cNvPr id="20" name="Group 19">
            <a:extLst>
              <a:ext uri="{FF2B5EF4-FFF2-40B4-BE49-F238E27FC236}">
                <a16:creationId xmlns:a16="http://schemas.microsoft.com/office/drawing/2014/main" id="{9A8A4B19-1315-4AB7-ABC2-968543A06800}"/>
              </a:ext>
            </a:extLst>
          </p:cNvPr>
          <p:cNvGrpSpPr/>
          <p:nvPr/>
        </p:nvGrpSpPr>
        <p:grpSpPr>
          <a:xfrm>
            <a:off x="10166441" y="181369"/>
            <a:ext cx="1916151" cy="883166"/>
            <a:chOff x="10166441" y="181369"/>
            <a:chExt cx="1916151" cy="883166"/>
          </a:xfrm>
        </p:grpSpPr>
        <p:sp>
          <p:nvSpPr>
            <p:cNvPr id="21" name="Oval 20">
              <a:extLst>
                <a:ext uri="{FF2B5EF4-FFF2-40B4-BE49-F238E27FC236}">
                  <a16:creationId xmlns:a16="http://schemas.microsoft.com/office/drawing/2014/main" id="{25E195F4-DA53-4A90-B69B-6E5279A55C58}"/>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C95CAA8-54EB-41F5-9031-99A8312C1F30}"/>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23" name="Rectangle 22">
              <a:extLst>
                <a:ext uri="{FF2B5EF4-FFF2-40B4-BE49-F238E27FC236}">
                  <a16:creationId xmlns:a16="http://schemas.microsoft.com/office/drawing/2014/main" id="{5342F63C-EC52-4613-910C-960BD698C469}"/>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24" name="Rectangle 23">
              <a:extLst>
                <a:ext uri="{FF2B5EF4-FFF2-40B4-BE49-F238E27FC236}">
                  <a16:creationId xmlns:a16="http://schemas.microsoft.com/office/drawing/2014/main" id="{755D2D7B-45A6-4C76-8E32-CCE5D5DE374C}"/>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25" name="Oval 24">
              <a:extLst>
                <a:ext uri="{FF2B5EF4-FFF2-40B4-BE49-F238E27FC236}">
                  <a16:creationId xmlns:a16="http://schemas.microsoft.com/office/drawing/2014/main" id="{673163B9-C167-45CE-97C2-7386322233A9}"/>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79C920D-382B-4F1D-B1F9-7F4E724D65E2}"/>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6AAAD838-F3C7-42E7-9498-F577E64AB378}"/>
              </a:ext>
            </a:extLst>
          </p:cNvPr>
          <p:cNvSpPr/>
          <p:nvPr/>
        </p:nvSpPr>
        <p:spPr>
          <a:xfrm rot="10800000" flipH="1" flipV="1">
            <a:off x="3992796" y="2382596"/>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E3E7813-12EF-462A-9B93-D282CAFD0F8E}"/>
              </a:ext>
            </a:extLst>
          </p:cNvPr>
          <p:cNvSpPr/>
          <p:nvPr/>
        </p:nvSpPr>
        <p:spPr>
          <a:xfrm rot="10800000" flipH="1" flipV="1">
            <a:off x="3992793" y="4404981"/>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4CDD003-D294-40E2-96CB-CDD904FD6715}"/>
              </a:ext>
            </a:extLst>
          </p:cNvPr>
          <p:cNvSpPr/>
          <p:nvPr/>
        </p:nvSpPr>
        <p:spPr>
          <a:xfrm rot="10800000" flipH="1" flipV="1">
            <a:off x="3994855" y="3925334"/>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F2FCA46-9542-4E27-9F9D-7C4158A579E4}"/>
              </a:ext>
            </a:extLst>
          </p:cNvPr>
          <p:cNvSpPr/>
          <p:nvPr/>
        </p:nvSpPr>
        <p:spPr>
          <a:xfrm rot="10800000" flipH="1" flipV="1">
            <a:off x="3995426" y="3160951"/>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3BE0259-41EF-4BBD-94C8-680C7ED2E761}"/>
              </a:ext>
            </a:extLst>
          </p:cNvPr>
          <p:cNvSpPr/>
          <p:nvPr/>
        </p:nvSpPr>
        <p:spPr>
          <a:xfrm rot="10800000" flipH="1" flipV="1">
            <a:off x="3992794" y="3549275"/>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91CDEA-6A6C-45DB-AFE8-6F4E8F78CD96}"/>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30" name="Oval 29">
            <a:extLst>
              <a:ext uri="{FF2B5EF4-FFF2-40B4-BE49-F238E27FC236}">
                <a16:creationId xmlns:a16="http://schemas.microsoft.com/office/drawing/2014/main" id="{12E94868-D6C1-4CFE-BA03-FB7FC23861AA}"/>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21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50" name="Title 2">
            <a:extLst>
              <a:ext uri="{FF2B5EF4-FFF2-40B4-BE49-F238E27FC236}">
                <a16:creationId xmlns:a16="http://schemas.microsoft.com/office/drawing/2014/main" id="{428A9D99-357F-4015-93FB-09D98DC0AF13}"/>
              </a:ext>
            </a:extLst>
          </p:cNvPr>
          <p:cNvSpPr>
            <a:spLocks noGrp="1"/>
          </p:cNvSpPr>
          <p:nvPr>
            <p:ph type="title"/>
          </p:nvPr>
        </p:nvSpPr>
        <p:spPr>
          <a:xfrm>
            <a:off x="792479" y="429602"/>
            <a:ext cx="10363200" cy="594360"/>
          </a:xfrm>
        </p:spPr>
        <p:txBody>
          <a:bodyPr/>
          <a:lstStyle/>
          <a:p>
            <a:r>
              <a:rPr lang="en-US" dirty="0"/>
              <a:t>Misc. </a:t>
            </a:r>
          </a:p>
        </p:txBody>
      </p:sp>
      <p:graphicFrame>
        <p:nvGraphicFramePr>
          <p:cNvPr id="51" name="Table 50">
            <a:extLst>
              <a:ext uri="{FF2B5EF4-FFF2-40B4-BE49-F238E27FC236}">
                <a16:creationId xmlns:a16="http://schemas.microsoft.com/office/drawing/2014/main" id="{A2720741-3DB4-42E6-B640-8CD449C4FC50}"/>
              </a:ext>
            </a:extLst>
          </p:cNvPr>
          <p:cNvGraphicFramePr>
            <a:graphicFrameLocks noGrp="1"/>
          </p:cNvGraphicFramePr>
          <p:nvPr>
            <p:extLst>
              <p:ext uri="{D42A27DB-BD31-4B8C-83A1-F6EECF244321}">
                <p14:modId xmlns:p14="http://schemas.microsoft.com/office/powerpoint/2010/main" val="3107431028"/>
              </p:ext>
            </p:extLst>
          </p:nvPr>
        </p:nvGraphicFramePr>
        <p:xfrm>
          <a:off x="548638" y="1646673"/>
          <a:ext cx="11266644" cy="3266295"/>
        </p:xfrm>
        <a:graphic>
          <a:graphicData uri="http://schemas.openxmlformats.org/drawingml/2006/table">
            <a:tbl>
              <a:tblPr firstRow="1" bandRow="1">
                <a:tableStyleId>{6E25E649-3F16-4E02-A733-19D2CDBF48F0}</a:tableStyleId>
              </a:tblPr>
              <a:tblGrid>
                <a:gridCol w="1678492">
                  <a:extLst>
                    <a:ext uri="{9D8B030D-6E8A-4147-A177-3AD203B41FA5}">
                      <a16:colId xmlns:a16="http://schemas.microsoft.com/office/drawing/2014/main" val="20000"/>
                    </a:ext>
                  </a:extLst>
                </a:gridCol>
                <a:gridCol w="1025262">
                  <a:extLst>
                    <a:ext uri="{9D8B030D-6E8A-4147-A177-3AD203B41FA5}">
                      <a16:colId xmlns:a16="http://schemas.microsoft.com/office/drawing/2014/main" val="20001"/>
                    </a:ext>
                  </a:extLst>
                </a:gridCol>
                <a:gridCol w="4281445">
                  <a:extLst>
                    <a:ext uri="{9D8B030D-6E8A-4147-A177-3AD203B41FA5}">
                      <a16:colId xmlns:a16="http://schemas.microsoft.com/office/drawing/2014/main" val="20002"/>
                    </a:ext>
                  </a:extLst>
                </a:gridCol>
                <a:gridCol w="4281445">
                  <a:extLst>
                    <a:ext uri="{9D8B030D-6E8A-4147-A177-3AD203B41FA5}">
                      <a16:colId xmlns:a16="http://schemas.microsoft.com/office/drawing/2014/main" val="2337833337"/>
                    </a:ext>
                  </a:extLst>
                </a:gridCol>
              </a:tblGrid>
              <a:tr h="574116">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tx1"/>
                          </a:solidFill>
                          <a:latin typeface="+mn-lt"/>
                          <a:ea typeface="Open Sans" charset="0"/>
                          <a:cs typeface="Open Sans"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tx1"/>
                          </a:solidFill>
                          <a:latin typeface="+mn-lt"/>
                          <a:ea typeface="Open Sans" charset="0"/>
                          <a:cs typeface="Open Sans"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09555">
                <a:tc>
                  <a:txBody>
                    <a:bodyPr/>
                    <a:lstStyle/>
                    <a:p>
                      <a:pPr algn="ctr" rtl="0" fontAlgn="t"/>
                      <a:r>
                        <a:rPr lang="en-US" sz="1200" kern="1200">
                          <a:solidFill>
                            <a:schemeClr val="tx1"/>
                          </a:solidFill>
                          <a:latin typeface="+mn-lt"/>
                          <a:ea typeface="Open Sans" charset="0"/>
                          <a:cs typeface="Open Sans" charset="0"/>
                        </a:rPr>
                        <a:t>Static Resource storage </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algn="l" fontAlgn="t"/>
                      <a:endParaRPr lang="en-US" sz="1200" kern="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algn="l" rtl="0" fontAlgn="t"/>
                      <a:r>
                        <a:rPr lang="en-US" sz="1200" kern="1200">
                          <a:solidFill>
                            <a:schemeClr val="tx1"/>
                          </a:solidFill>
                          <a:latin typeface="+mn-lt"/>
                          <a:ea typeface="Open Sans" charset="0"/>
                          <a:cs typeface="Open Sans" charset="0"/>
                        </a:rPr>
                        <a:t>Static resource are under salesforce governor limit of 250 MB and the current usage percentage is 32% .</a:t>
                      </a:r>
                    </a:p>
                    <a:p>
                      <a:pPr algn="l" rtl="0" fontAlgn="t"/>
                      <a:r>
                        <a:rPr lang="en-US" sz="1200" kern="1200">
                          <a:solidFill>
                            <a:schemeClr val="tx1"/>
                          </a:solidFill>
                          <a:latin typeface="+mn-lt"/>
                          <a:ea typeface="Open Sans" charset="0"/>
                          <a:cs typeface="Open Sans" charset="0"/>
                        </a:rPr>
                        <a:t>Cache control is public.</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algn="l" fontAlgn="t"/>
                      <a:r>
                        <a:rPr lang="en-US" sz="1200" kern="1200" dirty="0">
                          <a:solidFill>
                            <a:schemeClr val="tx1"/>
                          </a:solidFill>
                          <a:latin typeface="+mn-lt"/>
                          <a:ea typeface="Open Sans" charset="0"/>
                          <a:cs typeface="Open Sans" charset="0"/>
                        </a:rPr>
                        <a:t> No Recommendation</a:t>
                      </a:r>
                      <a:endParaRPr lang="en-US" sz="1200" kern="1200" dirty="0">
                        <a:solidFill>
                          <a:srgbClr val="FF0000"/>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46952">
                <a:tc>
                  <a:txBody>
                    <a:bodyPr/>
                    <a:lstStyle/>
                    <a:p>
                      <a:pPr algn="ctr" rtl="0" fontAlgn="t"/>
                      <a:r>
                        <a:rPr lang="en-US" sz="1200" kern="1200">
                          <a:solidFill>
                            <a:schemeClr val="tx1"/>
                          </a:solidFill>
                          <a:latin typeface="+mn-lt"/>
                          <a:ea typeface="Open Sans" charset="0"/>
                          <a:cs typeface="Open Sans" charset="0"/>
                        </a:rPr>
                        <a:t>Analytic Snapshots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t"/>
                      <a:endParaRPr lang="en-US" sz="1200" kern="1200" dirty="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t"/>
                      <a:r>
                        <a:rPr lang="en-US" sz="1200" kern="1200">
                          <a:solidFill>
                            <a:schemeClr val="tx1"/>
                          </a:solidFill>
                          <a:latin typeface="+mn-lt"/>
                          <a:ea typeface="Open Sans" charset="0"/>
                          <a:cs typeface="Open Sans" charset="0"/>
                        </a:rPr>
                        <a:t>Not being used</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t"/>
                      <a:r>
                        <a:rPr lang="en-US" sz="1200" kern="1200" dirty="0">
                          <a:solidFill>
                            <a:schemeClr val="tx1"/>
                          </a:solidFill>
                          <a:latin typeface="+mn-lt"/>
                          <a:ea typeface="Open Sans" charset="0"/>
                          <a:cs typeface="Open Sans" charset="0"/>
                        </a:rPr>
                        <a:t>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6952">
                <a:tc>
                  <a:txBody>
                    <a:bodyPr/>
                    <a:lstStyle/>
                    <a:p>
                      <a:pPr algn="ctr" rtl="0" fontAlgn="t"/>
                      <a:r>
                        <a:rPr lang="en-US" sz="1200" kern="1200">
                          <a:solidFill>
                            <a:schemeClr val="tx1"/>
                          </a:solidFill>
                          <a:latin typeface="+mn-lt"/>
                          <a:ea typeface="Open Sans" charset="0"/>
                          <a:cs typeface="Open Sans" charset="0"/>
                        </a:rPr>
                        <a:t>Approval Processes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t"/>
                      <a:endParaRPr lang="en-US" sz="1200" kern="1200" dirty="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t"/>
                      <a:r>
                        <a:rPr lang="en-US" sz="1200" b="0" kern="1200">
                          <a:solidFill>
                            <a:schemeClr val="tx1"/>
                          </a:solidFill>
                          <a:latin typeface="+mn-lt"/>
                          <a:ea typeface="Open Sans" charset="0"/>
                          <a:cs typeface="Open Sans" charset="0"/>
                        </a:rPr>
                        <a:t>Not being used</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t"/>
                      <a:r>
                        <a:rPr lang="en-US" sz="1200" kern="1200" dirty="0">
                          <a:solidFill>
                            <a:schemeClr val="tx1"/>
                          </a:solidFill>
                          <a:latin typeface="+mn-lt"/>
                          <a:ea typeface="Open Sans" charset="0"/>
                          <a:cs typeface="Open Sans" charset="0"/>
                        </a:rPr>
                        <a:t>No Recommendation</a:t>
                      </a:r>
                      <a:endParaRPr lang="en-US" sz="1200" b="1" kern="1200" dirty="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501454151"/>
                  </a:ext>
                </a:extLst>
              </a:tr>
              <a:tr h="346952">
                <a:tc>
                  <a:txBody>
                    <a:bodyPr/>
                    <a:lstStyle/>
                    <a:p>
                      <a:pPr algn="ctr" rtl="0" fontAlgn="t"/>
                      <a:r>
                        <a:rPr lang="en-US" sz="1200" kern="1200" dirty="0">
                          <a:solidFill>
                            <a:schemeClr val="tx1"/>
                          </a:solidFill>
                          <a:latin typeface="+mn-lt"/>
                          <a:ea typeface="Open Sans" charset="0"/>
                          <a:cs typeface="Open Sans" charset="0"/>
                        </a:rPr>
                        <a:t>Flows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t"/>
                      <a:endParaRPr lang="en-US" sz="1200" kern="1200" dirty="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228600" marR="0" lvl="0" indent="-228600" algn="l" defTabSz="914422" rtl="0" eaLnBrk="1" fontAlgn="t" latinLnBrk="0" hangingPunct="1">
                        <a:lnSpc>
                          <a:spcPct val="100000"/>
                        </a:lnSpc>
                        <a:spcBef>
                          <a:spcPts val="0"/>
                        </a:spcBef>
                        <a:spcAft>
                          <a:spcPts val="0"/>
                        </a:spcAft>
                        <a:buClrTx/>
                        <a:buSzTx/>
                        <a:buFontTx/>
                        <a:buAutoNum type="arabicParenR"/>
                        <a:tabLst/>
                        <a:defRPr/>
                      </a:pPr>
                      <a:r>
                        <a:rPr lang="en-US" sz="1200" kern="1200" dirty="0">
                          <a:solidFill>
                            <a:schemeClr val="tx1"/>
                          </a:solidFill>
                          <a:latin typeface="+mn-lt"/>
                          <a:ea typeface="Open Sans" charset="0"/>
                          <a:cs typeface="Open Sans" charset="0"/>
                        </a:rPr>
                        <a:t>Error Logging:  No logic to handle fault exception </a:t>
                      </a:r>
                    </a:p>
                    <a:p>
                      <a:pPr marL="228600" marR="0" lvl="0" indent="-228600" algn="l" defTabSz="914422" rtl="0" eaLnBrk="1" fontAlgn="t" latinLnBrk="0" hangingPunct="1">
                        <a:lnSpc>
                          <a:spcPct val="100000"/>
                        </a:lnSpc>
                        <a:spcBef>
                          <a:spcPts val="0"/>
                        </a:spcBef>
                        <a:spcAft>
                          <a:spcPts val="0"/>
                        </a:spcAft>
                        <a:buClrTx/>
                        <a:buSzTx/>
                        <a:buFontTx/>
                        <a:buAutoNum type="arabicParenR"/>
                        <a:tabLst/>
                        <a:defRPr/>
                      </a:pPr>
                      <a:r>
                        <a:rPr lang="en-US" sz="1200" kern="1200" dirty="0">
                          <a:solidFill>
                            <a:schemeClr val="tx1"/>
                          </a:solidFill>
                          <a:latin typeface="+mn-lt"/>
                          <a:ea typeface="Open Sans" charset="0"/>
                          <a:cs typeface="Open Sans" charset="0"/>
                        </a:rPr>
                        <a:t>Null Handling &amp; branching:  No decision element to handle Null records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t"/>
                      <a:r>
                        <a:rPr lang="en-US" sz="1200" kern="1200" dirty="0">
                          <a:solidFill>
                            <a:schemeClr val="tx1"/>
                          </a:solidFill>
                          <a:latin typeface="+mn-lt"/>
                          <a:ea typeface="Open Sans" charset="0"/>
                          <a:cs typeface="Open Sans" charset="0"/>
                        </a:rPr>
                        <a:t>1) Wherever DML operation is performed through flow, add fault exception handling branch to deal failure records</a:t>
                      </a:r>
                      <a:br>
                        <a:rPr lang="en-US" sz="1200" kern="1200" dirty="0">
                          <a:solidFill>
                            <a:schemeClr val="tx1"/>
                          </a:solidFill>
                          <a:latin typeface="+mn-lt"/>
                          <a:ea typeface="Open Sans" charset="0"/>
                          <a:cs typeface="Open Sans" charset="0"/>
                        </a:rPr>
                      </a:br>
                      <a:r>
                        <a:rPr lang="en-US" sz="1200" kern="1200" dirty="0">
                          <a:solidFill>
                            <a:schemeClr val="tx1"/>
                          </a:solidFill>
                          <a:latin typeface="+mn-lt"/>
                          <a:ea typeface="Open Sans" charset="0"/>
                          <a:cs typeface="Open Sans" charset="0"/>
                        </a:rPr>
                        <a:t>2) Get records operation: enable checkbox to handle null records “when no records are returned , set specified variable to Null” and add decision before DML operation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05800719"/>
                  </a:ext>
                </a:extLst>
              </a:tr>
            </a:tbl>
          </a:graphicData>
        </a:graphic>
      </p:graphicFrame>
      <p:sp>
        <p:nvSpPr>
          <p:cNvPr id="52" name="Oval 51">
            <a:extLst>
              <a:ext uri="{FF2B5EF4-FFF2-40B4-BE49-F238E27FC236}">
                <a16:creationId xmlns:a16="http://schemas.microsoft.com/office/drawing/2014/main" id="{EB527AB0-4976-4CBD-9DC5-24C1F9B01669}"/>
              </a:ext>
            </a:extLst>
          </p:cNvPr>
          <p:cNvSpPr/>
          <p:nvPr/>
        </p:nvSpPr>
        <p:spPr>
          <a:xfrm rot="10800000" flipH="1" flipV="1">
            <a:off x="2432419" y="2542007"/>
            <a:ext cx="171585" cy="182880"/>
          </a:xfrm>
          <a:prstGeom prst="ellipse">
            <a:avLst/>
          </a:prstGeom>
          <a:solidFill>
            <a:srgbClr val="75C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4">
            <a:extLst>
              <a:ext uri="{FF2B5EF4-FFF2-40B4-BE49-F238E27FC236}">
                <a16:creationId xmlns:a16="http://schemas.microsoft.com/office/drawing/2014/main" id="{E6F1D707-441F-4C76-9E2E-E2FDD007AE05}"/>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22"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16"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27"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3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4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Additional review</a:t>
            </a:r>
          </a:p>
          <a:p>
            <a:endParaRPr lang="en-US"/>
          </a:p>
        </p:txBody>
      </p:sp>
      <p:grpSp>
        <p:nvGrpSpPr>
          <p:cNvPr id="55" name="Group 54">
            <a:extLst>
              <a:ext uri="{FF2B5EF4-FFF2-40B4-BE49-F238E27FC236}">
                <a16:creationId xmlns:a16="http://schemas.microsoft.com/office/drawing/2014/main" id="{DCCE9EA4-C4FC-40B7-B9CD-E88EF0DD04D6}"/>
              </a:ext>
            </a:extLst>
          </p:cNvPr>
          <p:cNvGrpSpPr/>
          <p:nvPr/>
        </p:nvGrpSpPr>
        <p:grpSpPr>
          <a:xfrm>
            <a:off x="10166441" y="181369"/>
            <a:ext cx="1916151" cy="883166"/>
            <a:chOff x="10166441" y="181369"/>
            <a:chExt cx="1916151" cy="883166"/>
          </a:xfrm>
        </p:grpSpPr>
        <p:sp>
          <p:nvSpPr>
            <p:cNvPr id="56" name="Oval 55">
              <a:extLst>
                <a:ext uri="{FF2B5EF4-FFF2-40B4-BE49-F238E27FC236}">
                  <a16:creationId xmlns:a16="http://schemas.microsoft.com/office/drawing/2014/main" id="{8AABF832-3C58-4C9E-B698-8D5391281CB0}"/>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D7C3C10-93EB-4D56-A455-3F4755413A80}"/>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58" name="Rectangle 57">
              <a:extLst>
                <a:ext uri="{FF2B5EF4-FFF2-40B4-BE49-F238E27FC236}">
                  <a16:creationId xmlns:a16="http://schemas.microsoft.com/office/drawing/2014/main" id="{77C2C26F-00FF-4E14-9FF2-775FFF446D53}"/>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59" name="Rectangle 58">
              <a:extLst>
                <a:ext uri="{FF2B5EF4-FFF2-40B4-BE49-F238E27FC236}">
                  <a16:creationId xmlns:a16="http://schemas.microsoft.com/office/drawing/2014/main" id="{E331BD05-0ADA-4CAF-AC87-E108267A6B94}"/>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60" name="Oval 59">
              <a:extLst>
                <a:ext uri="{FF2B5EF4-FFF2-40B4-BE49-F238E27FC236}">
                  <a16:creationId xmlns:a16="http://schemas.microsoft.com/office/drawing/2014/main" id="{97BC17D9-4228-42CE-A10A-809B391078AF}"/>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FB10E40-77F9-42AB-895F-60355774D155}"/>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5349C210-4534-487A-B9C3-423DBBB26A64}"/>
              </a:ext>
            </a:extLst>
          </p:cNvPr>
          <p:cNvSpPr/>
          <p:nvPr/>
        </p:nvSpPr>
        <p:spPr>
          <a:xfrm rot="10800000" flipH="1" flipV="1">
            <a:off x="2422877" y="3155914"/>
            <a:ext cx="171585" cy="182880"/>
          </a:xfrm>
          <a:prstGeom prst="ellipse">
            <a:avLst/>
          </a:prstGeom>
          <a:solidFill>
            <a:srgbClr val="75C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FB886D-B13C-45D2-8806-855B9E72ED49}"/>
              </a:ext>
            </a:extLst>
          </p:cNvPr>
          <p:cNvSpPr/>
          <p:nvPr/>
        </p:nvSpPr>
        <p:spPr>
          <a:xfrm rot="10800000" flipH="1" flipV="1">
            <a:off x="2422876" y="3508446"/>
            <a:ext cx="171585" cy="182880"/>
          </a:xfrm>
          <a:prstGeom prst="ellipse">
            <a:avLst/>
          </a:prstGeom>
          <a:solidFill>
            <a:srgbClr val="75C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26D6AE4-F63D-43DC-9EAD-87B5C7E04695}"/>
              </a:ext>
            </a:extLst>
          </p:cNvPr>
          <p:cNvSpPr/>
          <p:nvPr/>
        </p:nvSpPr>
        <p:spPr>
          <a:xfrm rot="10800000" flipH="1" flipV="1">
            <a:off x="2431640" y="3860788"/>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5D3BB4-BA6D-4308-9347-BE802D666D8D}"/>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22" name="Oval 21">
            <a:extLst>
              <a:ext uri="{FF2B5EF4-FFF2-40B4-BE49-F238E27FC236}">
                <a16:creationId xmlns:a16="http://schemas.microsoft.com/office/drawing/2014/main" id="{70259EA8-1358-4EA3-A82B-FEEFF991B4CA}"/>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281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74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50" name="Title 2">
            <a:extLst>
              <a:ext uri="{FF2B5EF4-FFF2-40B4-BE49-F238E27FC236}">
                <a16:creationId xmlns:a16="http://schemas.microsoft.com/office/drawing/2014/main" id="{428A9D99-357F-4015-93FB-09D98DC0AF13}"/>
              </a:ext>
            </a:extLst>
          </p:cNvPr>
          <p:cNvSpPr>
            <a:spLocks noGrp="1"/>
          </p:cNvSpPr>
          <p:nvPr>
            <p:ph type="title"/>
          </p:nvPr>
        </p:nvSpPr>
        <p:spPr>
          <a:xfrm>
            <a:off x="792479" y="429602"/>
            <a:ext cx="10363200" cy="594360"/>
          </a:xfrm>
        </p:spPr>
        <p:txBody>
          <a:bodyPr/>
          <a:lstStyle/>
          <a:p>
            <a:r>
              <a:rPr lang="en-US" dirty="0"/>
              <a:t>Misc. </a:t>
            </a:r>
          </a:p>
        </p:txBody>
      </p:sp>
      <p:graphicFrame>
        <p:nvGraphicFramePr>
          <p:cNvPr id="51" name="Table 50">
            <a:extLst>
              <a:ext uri="{FF2B5EF4-FFF2-40B4-BE49-F238E27FC236}">
                <a16:creationId xmlns:a16="http://schemas.microsoft.com/office/drawing/2014/main" id="{A2720741-3DB4-42E6-B640-8CD449C4FC50}"/>
              </a:ext>
            </a:extLst>
          </p:cNvPr>
          <p:cNvGraphicFramePr>
            <a:graphicFrameLocks noGrp="1"/>
          </p:cNvGraphicFramePr>
          <p:nvPr>
            <p:extLst>
              <p:ext uri="{D42A27DB-BD31-4B8C-83A1-F6EECF244321}">
                <p14:modId xmlns:p14="http://schemas.microsoft.com/office/powerpoint/2010/main" val="39694102"/>
              </p:ext>
            </p:extLst>
          </p:nvPr>
        </p:nvGraphicFramePr>
        <p:xfrm>
          <a:off x="548638" y="1019655"/>
          <a:ext cx="11266644" cy="4515180"/>
        </p:xfrm>
        <a:graphic>
          <a:graphicData uri="http://schemas.openxmlformats.org/drawingml/2006/table">
            <a:tbl>
              <a:tblPr firstRow="1" bandRow="1">
                <a:tableStyleId>{6E25E649-3F16-4E02-A733-19D2CDBF48F0}</a:tableStyleId>
              </a:tblPr>
              <a:tblGrid>
                <a:gridCol w="1678492">
                  <a:extLst>
                    <a:ext uri="{9D8B030D-6E8A-4147-A177-3AD203B41FA5}">
                      <a16:colId xmlns:a16="http://schemas.microsoft.com/office/drawing/2014/main" val="20000"/>
                    </a:ext>
                  </a:extLst>
                </a:gridCol>
                <a:gridCol w="1025262">
                  <a:extLst>
                    <a:ext uri="{9D8B030D-6E8A-4147-A177-3AD203B41FA5}">
                      <a16:colId xmlns:a16="http://schemas.microsoft.com/office/drawing/2014/main" val="20001"/>
                    </a:ext>
                  </a:extLst>
                </a:gridCol>
                <a:gridCol w="4281445">
                  <a:extLst>
                    <a:ext uri="{9D8B030D-6E8A-4147-A177-3AD203B41FA5}">
                      <a16:colId xmlns:a16="http://schemas.microsoft.com/office/drawing/2014/main" val="20002"/>
                    </a:ext>
                  </a:extLst>
                </a:gridCol>
                <a:gridCol w="4281445">
                  <a:extLst>
                    <a:ext uri="{9D8B030D-6E8A-4147-A177-3AD203B41FA5}">
                      <a16:colId xmlns:a16="http://schemas.microsoft.com/office/drawing/2014/main" val="2337833337"/>
                    </a:ext>
                  </a:extLst>
                </a:gridCol>
              </a:tblGrid>
              <a:tr h="574116">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tx1"/>
                          </a:solidFill>
                          <a:latin typeface="+mn-lt"/>
                          <a:ea typeface="Open Sans" charset="0"/>
                          <a:cs typeface="Open Sans"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6952">
                <a:tc>
                  <a:txBody>
                    <a:bodyPr/>
                    <a:lstStyle/>
                    <a:p>
                      <a:pPr algn="ctr" rtl="0" fontAlgn="t"/>
                      <a:r>
                        <a:rPr lang="en-US" sz="1200" kern="1200" dirty="0">
                          <a:solidFill>
                            <a:schemeClr val="tx1"/>
                          </a:solidFill>
                          <a:latin typeface="+mn-lt"/>
                          <a:ea typeface="Open Sans" charset="0"/>
                          <a:cs typeface="Open Sans" charset="0"/>
                        </a:rPr>
                        <a:t>API Versions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t"/>
                      <a:endParaRPr lang="en-US" sz="1200" kern="1200" dirty="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t"/>
                      <a:r>
                        <a:rPr lang="en-US" sz="1200" kern="1200" dirty="0">
                          <a:solidFill>
                            <a:schemeClr val="tx1"/>
                          </a:solidFill>
                          <a:latin typeface="+mn-lt"/>
                          <a:ea typeface="Open Sans" charset="0"/>
                          <a:cs typeface="Open Sans" charset="0"/>
                        </a:rPr>
                        <a:t>There are close to 500+ Apex classes still using older version of API.</a:t>
                      </a:r>
                    </a:p>
                    <a:p>
                      <a:pPr algn="l" rtl="0" fontAlgn="t"/>
                      <a:endParaRPr lang="en-US" sz="1200" kern="1200" dirty="0">
                        <a:solidFill>
                          <a:schemeClr val="tx1"/>
                        </a:solidFill>
                        <a:latin typeface="+mn-lt"/>
                        <a:ea typeface="Open Sans" charset="0"/>
                        <a:cs typeface="Open Sans" charset="0"/>
                      </a:endParaRPr>
                    </a:p>
                    <a:p>
                      <a:pPr algn="l" rtl="0" fontAlgn="t"/>
                      <a:endParaRPr lang="en-US" sz="1200" kern="1200" dirty="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lvl="0" indent="0" algn="l">
                        <a:lnSpc>
                          <a:spcPct val="100000"/>
                        </a:lnSpc>
                        <a:spcBef>
                          <a:spcPts val="0"/>
                        </a:spcBef>
                        <a:spcAft>
                          <a:spcPts val="0"/>
                        </a:spcAft>
                        <a:buNone/>
                      </a:pPr>
                      <a:r>
                        <a:rPr lang="en-US" sz="1100" b="0" i="0" u="none" strike="noStrike" kern="1200" baseline="0" dirty="0">
                          <a:solidFill>
                            <a:schemeClr val="dk1"/>
                          </a:solidFill>
                          <a:latin typeface="Calibri" panose="020F0502020204030204" pitchFamily="34" charset="0"/>
                          <a:ea typeface="+mn-ea"/>
                          <a:cs typeface="Calibri" panose="020F0502020204030204" pitchFamily="34" charset="0"/>
                        </a:rPr>
                        <a:t>Out-of-date API versions don't provide the latest functionality and security features. Kindly review those classes mentioned in optimizers report, if that can be upgraded to latest API version</a:t>
                      </a:r>
                      <a:endParaRPr lang="en-US" sz="1100" b="0" i="1" u="none" strike="noStrike" noProof="0" dirty="0">
                        <a:latin typeface="Calibri" panose="020F0502020204030204" pitchFamily="34" charset="0"/>
                        <a:cs typeface="Calibri" panose="020F050202020403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982972814"/>
                  </a:ext>
                </a:extLst>
              </a:tr>
              <a:tr h="346952">
                <a:tc>
                  <a:txBody>
                    <a:bodyPr/>
                    <a:lstStyle/>
                    <a:p>
                      <a:pPr marL="0" marR="0" indent="0" algn="ctr" rtl="0" eaLnBrk="1" fontAlgn="auto" latinLnBrk="0" hangingPunct="1">
                        <a:lnSpc>
                          <a:spcPct val="130000"/>
                        </a:lnSpc>
                        <a:spcBef>
                          <a:spcPts val="100"/>
                        </a:spcBef>
                        <a:spcAft>
                          <a:spcPts val="0"/>
                        </a:spcAft>
                        <a:buClrTx/>
                        <a:buSzTx/>
                        <a:buFontTx/>
                        <a:buNone/>
                      </a:pPr>
                      <a:r>
                        <a:rPr lang="en-US" sz="1200" dirty="0">
                          <a:solidFill>
                            <a:schemeClr val="tx1"/>
                          </a:solidFill>
                          <a:latin typeface="+mn-lt"/>
                          <a:ea typeface="Open Sans" charset="0"/>
                          <a:cs typeface="Open Sans" charset="0"/>
                        </a:rPr>
                        <a:t>Data Migration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ClrTx/>
                        <a:buSzTx/>
                        <a:buFontTx/>
                        <a:buNone/>
                      </a:pPr>
                      <a:r>
                        <a:rPr lang="en-US" sz="1200" kern="1200" dirty="0">
                          <a:solidFill>
                            <a:schemeClr val="tx1"/>
                          </a:solidFill>
                          <a:latin typeface="+mn-lt"/>
                          <a:ea typeface="Open Sans" charset="0"/>
                          <a:cs typeface="Open Sans" charset="0"/>
                        </a:rPr>
                        <a:t>Account and Contact data migration from legacy system. Data loader used for data migration since data is less than 10k records. Validation done by team manually.</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lvl="0" indent="0" algn="l">
                        <a:lnSpc>
                          <a:spcPct val="100000"/>
                        </a:lnSpc>
                        <a:spcBef>
                          <a:spcPts val="0"/>
                        </a:spcBef>
                        <a:spcAft>
                          <a:spcPts val="0"/>
                        </a:spcAft>
                        <a:buNone/>
                      </a:pPr>
                      <a:r>
                        <a:rPr lang="en-US" sz="1200" kern="1200" noProof="0" dirty="0">
                          <a:solidFill>
                            <a:schemeClr val="tx1"/>
                          </a:solidFill>
                          <a:latin typeface="+mn-lt"/>
                          <a:ea typeface="Open Sans" charset="0"/>
                          <a:cs typeface="Open Sans" charset="0"/>
                        </a:rPr>
                        <a:t>In future, if you have large number of data load activities, it is recommended to make us of a ETL tool.</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642871336"/>
                  </a:ext>
                </a:extLst>
              </a:tr>
              <a:tr h="346952">
                <a:tc>
                  <a:txBody>
                    <a:bodyPr/>
                    <a:lstStyle/>
                    <a:p>
                      <a:pPr marL="0" marR="0" indent="0" algn="ctr" rtl="0" eaLnBrk="1" fontAlgn="auto" latinLnBrk="0" hangingPunct="1">
                        <a:lnSpc>
                          <a:spcPct val="130000"/>
                        </a:lnSpc>
                        <a:spcBef>
                          <a:spcPts val="100"/>
                        </a:spcBef>
                        <a:spcAft>
                          <a:spcPts val="0"/>
                        </a:spcAft>
                        <a:buClrTx/>
                        <a:buSzTx/>
                        <a:buFontTx/>
                        <a:buNone/>
                      </a:pPr>
                      <a:r>
                        <a:rPr lang="en-US" sz="1200" dirty="0">
                          <a:solidFill>
                            <a:schemeClr val="tx1"/>
                          </a:solidFill>
                          <a:latin typeface="+mn-lt"/>
                          <a:ea typeface="Open Sans" charset="0"/>
                          <a:cs typeface="Open Sans" charset="0"/>
                        </a:rPr>
                        <a:t>Process builder</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dirty="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228600" indent="-228600" algn="l" rtl="0" fontAlgn="t">
                        <a:buAutoNum type="arabicPeriod"/>
                      </a:pPr>
                      <a:r>
                        <a:rPr lang="en-US" sz="1200" kern="1200" dirty="0">
                          <a:solidFill>
                            <a:schemeClr val="tx1"/>
                          </a:solidFill>
                          <a:latin typeface="+mn-lt"/>
                          <a:ea typeface="Open Sans" charset="0"/>
                          <a:cs typeface="Open Sans" charset="0"/>
                        </a:rPr>
                        <a:t>Multiple ways of automations used. Triggers and Process builders (Process builders simply invoking Apex code)</a:t>
                      </a:r>
                    </a:p>
                    <a:p>
                      <a:pPr marL="228600" indent="-228600" algn="l" rtl="0" fontAlgn="t">
                        <a:buAutoNum type="arabicPeriod"/>
                      </a:pPr>
                      <a:r>
                        <a:rPr lang="en-US" sz="1200" kern="1200" dirty="0">
                          <a:solidFill>
                            <a:schemeClr val="tx1"/>
                          </a:solidFill>
                          <a:latin typeface="+mn-lt"/>
                          <a:ea typeface="Open Sans" charset="0"/>
                          <a:cs typeface="Open Sans" charset="0"/>
                        </a:rPr>
                        <a:t>Code is not bulkified: Ex: RE Claim Request Flow</a:t>
                      </a:r>
                    </a:p>
                    <a:p>
                      <a:pPr marL="685811" lvl="1" indent="-228600" algn="l" rtl="0" fontAlgn="t">
                        <a:buAutoNum type="arabicPeriod"/>
                      </a:pPr>
                      <a:r>
                        <a:rPr lang="en-US" sz="1200" kern="1200" dirty="0" err="1">
                          <a:solidFill>
                            <a:schemeClr val="tx1"/>
                          </a:solidFill>
                          <a:latin typeface="+mn-lt"/>
                          <a:ea typeface="Open Sans" charset="0"/>
                          <a:cs typeface="Open Sans" charset="0"/>
                        </a:rPr>
                        <a:t>RE_UserCreationHelper.createContactUser</a:t>
                      </a:r>
                      <a:r>
                        <a:rPr lang="en-US" sz="1200" kern="1200" dirty="0">
                          <a:solidFill>
                            <a:schemeClr val="tx1"/>
                          </a:solidFill>
                          <a:latin typeface="+mn-lt"/>
                          <a:ea typeface="Open Sans" charset="0"/>
                          <a:cs typeface="Open Sans" charset="0"/>
                        </a:rPr>
                        <a:t>- An assumption is made that only one record will be present and DML is made in for loop.</a:t>
                      </a:r>
                    </a:p>
                    <a:p>
                      <a:pPr marL="228600" indent="-228600" algn="l" rtl="0" fontAlgn="t">
                        <a:buAutoNum type="arabicPeriod"/>
                      </a:pPr>
                      <a:r>
                        <a:rPr lang="en-US" sz="1200" kern="1200" dirty="0">
                          <a:solidFill>
                            <a:schemeClr val="tx1"/>
                          </a:solidFill>
                          <a:latin typeface="+mn-lt"/>
                          <a:ea typeface="Open Sans" charset="0"/>
                          <a:cs typeface="Open Sans" charset="0"/>
                        </a:rPr>
                        <a:t>Before save flows should be used for updating fields on same records Ex: Send SMS - Communication Nub</a:t>
                      </a:r>
                    </a:p>
                    <a:p>
                      <a:pPr marL="228600" indent="-228600" algn="l" rtl="0" fontAlgn="t">
                        <a:buAutoNum type="arabicPeriod"/>
                      </a:pPr>
                      <a:r>
                        <a:rPr lang="en-US" sz="1200" kern="1200" dirty="0">
                          <a:solidFill>
                            <a:schemeClr val="tx1"/>
                          </a:solidFill>
                          <a:latin typeface="+mn-lt"/>
                          <a:ea typeface="Open Sans" charset="0"/>
                          <a:cs typeface="Open Sans" charset="0"/>
                        </a:rPr>
                        <a:t>Multiple process on same objects. Location/SSP </a:t>
                      </a:r>
                      <a:r>
                        <a:rPr lang="en-US" sz="1200" kern="1200" dirty="0" err="1">
                          <a:solidFill>
                            <a:schemeClr val="tx1"/>
                          </a:solidFill>
                          <a:latin typeface="+mn-lt"/>
                          <a:ea typeface="Open Sans" charset="0"/>
                          <a:cs typeface="Open Sans" charset="0"/>
                        </a:rPr>
                        <a:t>ApplicationSurvey</a:t>
                      </a:r>
                      <a:r>
                        <a:rPr lang="en-US" sz="1200" kern="1200" dirty="0">
                          <a:solidFill>
                            <a:schemeClr val="tx1"/>
                          </a:solidFill>
                          <a:latin typeface="+mn-lt"/>
                          <a:ea typeface="Open Sans" charset="0"/>
                          <a:cs typeface="Open Sans" charset="0"/>
                        </a:rPr>
                        <a:t> Response. </a:t>
                      </a:r>
                    </a:p>
                    <a:p>
                      <a:pPr marL="0" marR="0" indent="0" algn="l" rtl="0" eaLnBrk="1" fontAlgn="auto" latinLnBrk="0" hangingPunct="1">
                        <a:lnSpc>
                          <a:spcPct val="130000"/>
                        </a:lnSpc>
                        <a:spcBef>
                          <a:spcPts val="100"/>
                        </a:spcBef>
                        <a:spcAft>
                          <a:spcPts val="0"/>
                        </a:spcAft>
                        <a:buClrTx/>
                        <a:buSzTx/>
                        <a:buFontTx/>
                        <a:buNone/>
                      </a:pPr>
                      <a:endParaRPr lang="en-US" sz="1200" kern="1200" dirty="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lvl="0" indent="0" algn="l">
                        <a:lnSpc>
                          <a:spcPct val="100000"/>
                        </a:lnSpc>
                        <a:spcBef>
                          <a:spcPts val="0"/>
                        </a:spcBef>
                        <a:spcAft>
                          <a:spcPts val="0"/>
                        </a:spcAft>
                        <a:buNone/>
                      </a:pPr>
                      <a:r>
                        <a:rPr lang="en-US" sz="1200" kern="1200" noProof="0" dirty="0">
                          <a:solidFill>
                            <a:schemeClr val="tx1"/>
                          </a:solidFill>
                          <a:latin typeface="+mn-lt"/>
                          <a:ea typeface="Open Sans" charset="0"/>
                          <a:cs typeface="Open Sans" charset="0"/>
                        </a:rPr>
                        <a:t>Look forward to using before save flow as they reduce transaction time. </a:t>
                      </a:r>
                    </a:p>
                    <a:p>
                      <a:pPr marL="0" lvl="0" indent="0" algn="l">
                        <a:lnSpc>
                          <a:spcPct val="100000"/>
                        </a:lnSpc>
                        <a:spcBef>
                          <a:spcPts val="0"/>
                        </a:spcBef>
                        <a:spcAft>
                          <a:spcPts val="0"/>
                        </a:spcAft>
                        <a:buNone/>
                      </a:pPr>
                      <a:endParaRPr lang="en-US" sz="1200" kern="1200" noProof="0" dirty="0">
                        <a:solidFill>
                          <a:schemeClr val="tx1"/>
                        </a:solidFill>
                        <a:latin typeface="+mn-lt"/>
                        <a:ea typeface="Open Sans" charset="0"/>
                        <a:cs typeface="Open Sans" charset="0"/>
                      </a:endParaRPr>
                    </a:p>
                    <a:p>
                      <a:pPr marL="0" lvl="0" indent="0" algn="l">
                        <a:lnSpc>
                          <a:spcPct val="100000"/>
                        </a:lnSpc>
                        <a:spcBef>
                          <a:spcPts val="0"/>
                        </a:spcBef>
                        <a:spcAft>
                          <a:spcPts val="0"/>
                        </a:spcAft>
                        <a:buNone/>
                      </a:pPr>
                      <a:r>
                        <a:rPr lang="en-US" sz="1200" kern="1200" noProof="0" dirty="0">
                          <a:solidFill>
                            <a:schemeClr val="tx1"/>
                          </a:solidFill>
                          <a:latin typeface="+mn-lt"/>
                          <a:ea typeface="Open Sans" charset="0"/>
                          <a:cs typeface="Open Sans" charset="0"/>
                        </a:rPr>
                        <a:t>Move towards single automation is specific cases Example: Calling apex from process builder if you already have a trigger on it. It provides easier error handling and reduces transaction time. If async transaction is required due to limits, use platform events to break the transaction. </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608061844"/>
                  </a:ext>
                </a:extLst>
              </a:tr>
            </a:tbl>
          </a:graphicData>
        </a:graphic>
      </p:graphicFrame>
      <p:sp>
        <p:nvSpPr>
          <p:cNvPr id="53" name="Text Placeholder 4">
            <a:extLst>
              <a:ext uri="{FF2B5EF4-FFF2-40B4-BE49-F238E27FC236}">
                <a16:creationId xmlns:a16="http://schemas.microsoft.com/office/drawing/2014/main" id="{E6F1D707-441F-4C76-9E2E-E2FDD007AE05}"/>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22"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16"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27"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3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4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Additional review</a:t>
            </a:r>
          </a:p>
          <a:p>
            <a:endParaRPr lang="en-US"/>
          </a:p>
        </p:txBody>
      </p:sp>
      <p:grpSp>
        <p:nvGrpSpPr>
          <p:cNvPr id="55" name="Group 54">
            <a:extLst>
              <a:ext uri="{FF2B5EF4-FFF2-40B4-BE49-F238E27FC236}">
                <a16:creationId xmlns:a16="http://schemas.microsoft.com/office/drawing/2014/main" id="{DCCE9EA4-C4FC-40B7-B9CD-E88EF0DD04D6}"/>
              </a:ext>
            </a:extLst>
          </p:cNvPr>
          <p:cNvGrpSpPr/>
          <p:nvPr/>
        </p:nvGrpSpPr>
        <p:grpSpPr>
          <a:xfrm>
            <a:off x="10166441" y="181369"/>
            <a:ext cx="1916151" cy="1177455"/>
            <a:chOff x="10166441" y="181369"/>
            <a:chExt cx="1916151" cy="1177455"/>
          </a:xfrm>
        </p:grpSpPr>
        <p:sp>
          <p:nvSpPr>
            <p:cNvPr id="56" name="Oval 55">
              <a:extLst>
                <a:ext uri="{FF2B5EF4-FFF2-40B4-BE49-F238E27FC236}">
                  <a16:creationId xmlns:a16="http://schemas.microsoft.com/office/drawing/2014/main" id="{8AABF832-3C58-4C9E-B698-8D5391281CB0}"/>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D7C3C10-93EB-4D56-A455-3F4755413A80}"/>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58" name="Rectangle 57">
              <a:extLst>
                <a:ext uri="{FF2B5EF4-FFF2-40B4-BE49-F238E27FC236}">
                  <a16:creationId xmlns:a16="http://schemas.microsoft.com/office/drawing/2014/main" id="{77C2C26F-00FF-4E14-9FF2-775FFF446D53}"/>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59" name="Rectangle 58">
              <a:extLst>
                <a:ext uri="{FF2B5EF4-FFF2-40B4-BE49-F238E27FC236}">
                  <a16:creationId xmlns:a16="http://schemas.microsoft.com/office/drawing/2014/main" id="{E331BD05-0ADA-4CAF-AC87-E108267A6B94}"/>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60" name="Oval 59">
              <a:extLst>
                <a:ext uri="{FF2B5EF4-FFF2-40B4-BE49-F238E27FC236}">
                  <a16:creationId xmlns:a16="http://schemas.microsoft.com/office/drawing/2014/main" id="{97BC17D9-4228-42CE-A10A-809B391078AF}"/>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FB10E40-77F9-42AB-895F-60355774D155}"/>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C0EA120-D2A8-4C06-9DE8-3CEE69134C66}"/>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63" name="Oval 62">
              <a:extLst>
                <a:ext uri="{FF2B5EF4-FFF2-40B4-BE49-F238E27FC236}">
                  <a16:creationId xmlns:a16="http://schemas.microsoft.com/office/drawing/2014/main" id="{2BAA7CB6-AFAE-4E86-B342-124F42F950AF}"/>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Oval 66">
            <a:extLst>
              <a:ext uri="{FF2B5EF4-FFF2-40B4-BE49-F238E27FC236}">
                <a16:creationId xmlns:a16="http://schemas.microsoft.com/office/drawing/2014/main" id="{9907E47F-457F-47DA-AEEF-0DC17CCEA480}"/>
              </a:ext>
            </a:extLst>
          </p:cNvPr>
          <p:cNvSpPr/>
          <p:nvPr/>
        </p:nvSpPr>
        <p:spPr>
          <a:xfrm rot="10800000" flipH="1" flipV="1">
            <a:off x="2500351" y="1815316"/>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0C40528-3357-4530-ABAC-CF0DE8058D2A}"/>
              </a:ext>
            </a:extLst>
          </p:cNvPr>
          <p:cNvSpPr/>
          <p:nvPr/>
        </p:nvSpPr>
        <p:spPr>
          <a:xfrm rot="10800000" flipH="1" flipV="1">
            <a:off x="2507102" y="2606671"/>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B6CAAE5-58F4-4414-9411-15D1EB7EC83E}"/>
              </a:ext>
            </a:extLst>
          </p:cNvPr>
          <p:cNvSpPr/>
          <p:nvPr/>
        </p:nvSpPr>
        <p:spPr>
          <a:xfrm rot="10800000" flipH="1" flipV="1">
            <a:off x="2497423" y="3977009"/>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16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Summary</a:t>
            </a:r>
          </a:p>
        </p:txBody>
      </p:sp>
      <p:sp>
        <p:nvSpPr>
          <p:cNvPr id="4" name="Text Placeholder 3"/>
          <p:cNvSpPr>
            <a:spLocks noGrp="1"/>
          </p:cNvSpPr>
          <p:nvPr>
            <p:ph type="body" sz="quarter" idx="15"/>
          </p:nvPr>
        </p:nvSpPr>
        <p:spPr/>
        <p:txBody>
          <a:bodyPr/>
          <a:lstStyle/>
          <a:p>
            <a:r>
              <a:rPr lang="en-US"/>
              <a:t>Project summary</a:t>
            </a:r>
          </a:p>
        </p:txBody>
      </p:sp>
      <p:sp>
        <p:nvSpPr>
          <p:cNvPr id="7" name="object 4">
            <a:extLst>
              <a:ext uri="{FF2B5EF4-FFF2-40B4-BE49-F238E27FC236}">
                <a16:creationId xmlns:a16="http://schemas.microsoft.com/office/drawing/2014/main" id="{E8E6F7B6-95C7-4E6F-A958-5C68FDEA814C}"/>
              </a:ext>
            </a:extLst>
          </p:cNvPr>
          <p:cNvSpPr txBox="1"/>
          <p:nvPr/>
        </p:nvSpPr>
        <p:spPr>
          <a:xfrm>
            <a:off x="914971" y="1657895"/>
            <a:ext cx="3015800" cy="1440394"/>
          </a:xfrm>
          <a:prstGeom prst="rect">
            <a:avLst/>
          </a:prstGeom>
        </p:spPr>
        <p:txBody>
          <a:bodyPr vert="horz" wrap="square" lIns="0" tIns="0" rIns="0" bIns="0" rtlCol="0">
            <a:spAutoFit/>
          </a:bodyPr>
          <a:lstStyle/>
          <a:p>
            <a:pPr marL="12700">
              <a:lnSpc>
                <a:spcPct val="85000"/>
              </a:lnSpc>
              <a:spcBef>
                <a:spcPts val="600"/>
              </a:spcBef>
            </a:pPr>
            <a:r>
              <a:rPr lang="en-US" sz="1600" b="1" dirty="0">
                <a:ea typeface="Chronicle Display Black" charset="0"/>
                <a:cs typeface="Chronicle Display Black" charset="0"/>
              </a:rPr>
              <a:t>Project Description</a:t>
            </a:r>
          </a:p>
          <a:p>
            <a:pPr marL="12700">
              <a:lnSpc>
                <a:spcPct val="130000"/>
              </a:lnSpc>
              <a:spcBef>
                <a:spcPts val="600"/>
              </a:spcBef>
            </a:pPr>
            <a:r>
              <a:rPr lang="en-US" sz="1000" dirty="0" err="1">
                <a:solidFill>
                  <a:srgbClr val="000000"/>
                </a:solidFill>
                <a:ea typeface="Open Sans" charset="0"/>
                <a:cs typeface="Open Sans" charset="0"/>
              </a:rPr>
              <a:t>Kynect</a:t>
            </a:r>
            <a:r>
              <a:rPr lang="en-US" sz="1000" dirty="0">
                <a:solidFill>
                  <a:srgbClr val="000000"/>
                </a:solidFill>
                <a:ea typeface="Open Sans" charset="0"/>
                <a:cs typeface="Open Sans" charset="0"/>
              </a:rPr>
              <a:t> Benefit is a mobile first self-service solution which allows residents of Kentucky to seek services from CHFS and apply for assistance programs. The solution is built on salesforce, and it is an update of existing </a:t>
            </a:r>
            <a:r>
              <a:rPr lang="en-US" sz="1000" dirty="0" err="1">
                <a:solidFill>
                  <a:srgbClr val="000000"/>
                </a:solidFill>
                <a:ea typeface="Open Sans" charset="0"/>
                <a:cs typeface="Open Sans" charset="0"/>
              </a:rPr>
              <a:t>.net</a:t>
            </a:r>
            <a:r>
              <a:rPr lang="en-US" sz="1000" dirty="0">
                <a:solidFill>
                  <a:srgbClr val="000000"/>
                </a:solidFill>
                <a:ea typeface="Open Sans" charset="0"/>
                <a:cs typeface="Open Sans" charset="0"/>
              </a:rPr>
              <a:t> based portal.</a:t>
            </a:r>
          </a:p>
          <a:p>
            <a:pPr marL="12700"/>
            <a:endParaRPr lang="en-US" sz="1000" dirty="0">
              <a:latin typeface="Open Sans" charset="0"/>
              <a:ea typeface="Open Sans" charset="0"/>
              <a:cs typeface="Open Sans" charset="0"/>
            </a:endParaRPr>
          </a:p>
        </p:txBody>
      </p:sp>
      <p:sp>
        <p:nvSpPr>
          <p:cNvPr id="10" name="object 4">
            <a:extLst>
              <a:ext uri="{FF2B5EF4-FFF2-40B4-BE49-F238E27FC236}">
                <a16:creationId xmlns:a16="http://schemas.microsoft.com/office/drawing/2014/main" id="{F97B9931-DCFD-4A62-BE18-5B3DDD00B0F7}"/>
              </a:ext>
            </a:extLst>
          </p:cNvPr>
          <p:cNvSpPr txBox="1"/>
          <p:nvPr/>
        </p:nvSpPr>
        <p:spPr>
          <a:xfrm>
            <a:off x="4470448" y="1657895"/>
            <a:ext cx="3015800" cy="1240340"/>
          </a:xfrm>
          <a:prstGeom prst="rect">
            <a:avLst/>
          </a:prstGeom>
        </p:spPr>
        <p:txBody>
          <a:bodyPr vert="horz" wrap="square" lIns="0" tIns="0" rIns="0" bIns="0" rtlCol="0">
            <a:spAutoFit/>
          </a:bodyPr>
          <a:lstStyle/>
          <a:p>
            <a:pPr marL="12700">
              <a:lnSpc>
                <a:spcPct val="85000"/>
              </a:lnSpc>
              <a:spcBef>
                <a:spcPts val="600"/>
              </a:spcBef>
            </a:pPr>
            <a:r>
              <a:rPr lang="en-US" sz="1600" b="1" dirty="0">
                <a:ea typeface="Chronicle Display Black" charset="0"/>
                <a:cs typeface="Chronicle Display Black" charset="0"/>
              </a:rPr>
              <a:t>Current State</a:t>
            </a:r>
          </a:p>
          <a:p>
            <a:pPr marL="12700">
              <a:lnSpc>
                <a:spcPct val="130000"/>
              </a:lnSpc>
              <a:spcBef>
                <a:spcPts val="600"/>
              </a:spcBef>
            </a:pPr>
            <a:r>
              <a:rPr lang="en-US" sz="1000" dirty="0">
                <a:ea typeface="Open Sans" charset="0"/>
                <a:cs typeface="Open Sans" charset="0"/>
              </a:rPr>
              <a:t>Project went live in October 20. Currently the project is in M&amp;O phase where we are fixing defects and implementing change requests. We are having monthly releases to promote the defect fixes and CRs</a:t>
            </a:r>
            <a:endParaRPr lang="en-US" sz="1000" dirty="0">
              <a:solidFill>
                <a:srgbClr val="000000"/>
              </a:solidFill>
              <a:ea typeface="Open Sans" charset="0"/>
              <a:cs typeface="Open Sans" charset="0"/>
            </a:endParaRPr>
          </a:p>
          <a:p>
            <a:pPr marL="12700"/>
            <a:endParaRPr lang="en-US" sz="1000" dirty="0">
              <a:latin typeface="Open Sans" charset="0"/>
              <a:ea typeface="Open Sans" charset="0"/>
              <a:cs typeface="Open Sans" charset="0"/>
            </a:endParaRPr>
          </a:p>
        </p:txBody>
      </p:sp>
      <p:sp>
        <p:nvSpPr>
          <p:cNvPr id="12" name="object 4">
            <a:extLst>
              <a:ext uri="{FF2B5EF4-FFF2-40B4-BE49-F238E27FC236}">
                <a16:creationId xmlns:a16="http://schemas.microsoft.com/office/drawing/2014/main" id="{7CB543CD-985B-4F04-A39E-03C14510921B}"/>
              </a:ext>
            </a:extLst>
          </p:cNvPr>
          <p:cNvSpPr txBox="1"/>
          <p:nvPr/>
        </p:nvSpPr>
        <p:spPr>
          <a:xfrm>
            <a:off x="8261229" y="1657895"/>
            <a:ext cx="3015800" cy="363176"/>
          </a:xfrm>
          <a:prstGeom prst="rect">
            <a:avLst/>
          </a:prstGeom>
        </p:spPr>
        <p:txBody>
          <a:bodyPr vert="horz" wrap="square" lIns="0" tIns="0" rIns="0" bIns="0" rtlCol="0">
            <a:spAutoFit/>
          </a:bodyPr>
          <a:lstStyle/>
          <a:p>
            <a:pPr marL="12700">
              <a:lnSpc>
                <a:spcPct val="85000"/>
              </a:lnSpc>
              <a:spcBef>
                <a:spcPts val="600"/>
              </a:spcBef>
            </a:pPr>
            <a:r>
              <a:rPr lang="en-US" sz="1600" b="1">
                <a:ea typeface="Chronicle Display Black" charset="0"/>
                <a:cs typeface="Chronicle Display Black" charset="0"/>
              </a:rPr>
              <a:t>Overall Rating</a:t>
            </a:r>
          </a:p>
          <a:p>
            <a:pPr marL="12700"/>
            <a:endParaRPr lang="en-US" sz="1000">
              <a:latin typeface="Open Sans" charset="0"/>
              <a:ea typeface="Open Sans" charset="0"/>
              <a:cs typeface="Open Sans" charset="0"/>
            </a:endParaRPr>
          </a:p>
        </p:txBody>
      </p:sp>
      <p:sp>
        <p:nvSpPr>
          <p:cNvPr id="13" name="Oval 12">
            <a:extLst>
              <a:ext uri="{FF2B5EF4-FFF2-40B4-BE49-F238E27FC236}">
                <a16:creationId xmlns:a16="http://schemas.microsoft.com/office/drawing/2014/main" id="{C99B04A9-0A58-4FE9-B19C-82D3D97A9831}"/>
              </a:ext>
            </a:extLst>
          </p:cNvPr>
          <p:cNvSpPr/>
          <p:nvPr/>
        </p:nvSpPr>
        <p:spPr>
          <a:xfrm>
            <a:off x="8772040" y="2133426"/>
            <a:ext cx="373664" cy="3631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bject 57">
            <a:extLst>
              <a:ext uri="{FF2B5EF4-FFF2-40B4-BE49-F238E27FC236}">
                <a16:creationId xmlns:a16="http://schemas.microsoft.com/office/drawing/2014/main" id="{738D856D-BDF6-4F54-93E1-A0CBAAAF000A}"/>
              </a:ext>
            </a:extLst>
          </p:cNvPr>
          <p:cNvSpPr/>
          <p:nvPr/>
        </p:nvSpPr>
        <p:spPr>
          <a:xfrm>
            <a:off x="2081077" y="4276352"/>
            <a:ext cx="7552944" cy="145430"/>
          </a:xfrm>
          <a:custGeom>
            <a:avLst/>
            <a:gdLst/>
            <a:ahLst/>
            <a:cxnLst/>
            <a:rect l="l" t="t" r="r" b="b"/>
            <a:pathLst>
              <a:path w="6407784">
                <a:moveTo>
                  <a:pt x="0" y="0"/>
                </a:moveTo>
                <a:lnTo>
                  <a:pt x="6407658" y="0"/>
                </a:lnTo>
              </a:path>
            </a:pathLst>
          </a:custGeom>
          <a:ln w="28575" cmpd="sng">
            <a:solidFill>
              <a:schemeClr val="accent1"/>
            </a:solidFill>
            <a:prstDash val="solid"/>
          </a:ln>
        </p:spPr>
        <p:style>
          <a:lnRef idx="2">
            <a:schemeClr val="accent1"/>
          </a:lnRef>
          <a:fillRef idx="0">
            <a:schemeClr val="accent1"/>
          </a:fillRef>
          <a:effectRef idx="1">
            <a:schemeClr val="accent1"/>
          </a:effectRef>
          <a:fontRef idx="minor">
            <a:schemeClr val="tx1"/>
          </a:fontRef>
        </p:style>
        <p:txBody>
          <a:bodyPr wrap="square" lIns="0" tIns="0" rIns="0" bIns="0" rtlCol="0"/>
          <a:lstStyle/>
          <a:p>
            <a:endParaRPr sz="1200">
              <a:cs typeface="Open Sans"/>
            </a:endParaRPr>
          </a:p>
        </p:txBody>
      </p:sp>
      <p:sp>
        <p:nvSpPr>
          <p:cNvPr id="21" name="object 58">
            <a:extLst>
              <a:ext uri="{FF2B5EF4-FFF2-40B4-BE49-F238E27FC236}">
                <a16:creationId xmlns:a16="http://schemas.microsoft.com/office/drawing/2014/main" id="{8B7EA15D-5486-44B7-B4B5-F8248F96641F}"/>
              </a:ext>
            </a:extLst>
          </p:cNvPr>
          <p:cNvSpPr/>
          <p:nvPr/>
        </p:nvSpPr>
        <p:spPr>
          <a:xfrm flipV="1">
            <a:off x="2081075" y="4902153"/>
            <a:ext cx="7552946" cy="104146"/>
          </a:xfrm>
          <a:custGeom>
            <a:avLst/>
            <a:gdLst/>
            <a:ahLst/>
            <a:cxnLst/>
            <a:rect l="l" t="t" r="r" b="b"/>
            <a:pathLst>
              <a:path w="6407784">
                <a:moveTo>
                  <a:pt x="0" y="0"/>
                </a:moveTo>
                <a:lnTo>
                  <a:pt x="6407658" y="0"/>
                </a:lnTo>
              </a:path>
            </a:pathLst>
          </a:custGeom>
          <a:ln w="28575" cmpd="sng">
            <a:solidFill>
              <a:schemeClr val="accent1"/>
            </a:solidFill>
            <a:prstDash val="solid"/>
          </a:ln>
        </p:spPr>
        <p:style>
          <a:lnRef idx="2">
            <a:schemeClr val="accent1"/>
          </a:lnRef>
          <a:fillRef idx="0">
            <a:schemeClr val="accent1"/>
          </a:fillRef>
          <a:effectRef idx="1">
            <a:schemeClr val="accent1"/>
          </a:effectRef>
          <a:fontRef idx="minor">
            <a:schemeClr val="tx1"/>
          </a:fontRef>
        </p:style>
        <p:txBody>
          <a:bodyPr wrap="square" lIns="0" tIns="0" rIns="0" bIns="0" rtlCol="0"/>
          <a:lstStyle/>
          <a:p>
            <a:endParaRPr sz="1200">
              <a:cs typeface="Open Sans"/>
            </a:endParaRPr>
          </a:p>
        </p:txBody>
      </p:sp>
      <p:sp>
        <p:nvSpPr>
          <p:cNvPr id="23" name="object 44">
            <a:extLst>
              <a:ext uri="{FF2B5EF4-FFF2-40B4-BE49-F238E27FC236}">
                <a16:creationId xmlns:a16="http://schemas.microsoft.com/office/drawing/2014/main" id="{7B7125CA-3611-4754-B26E-FC163C499120}"/>
              </a:ext>
            </a:extLst>
          </p:cNvPr>
          <p:cNvSpPr txBox="1"/>
          <p:nvPr/>
        </p:nvSpPr>
        <p:spPr>
          <a:xfrm>
            <a:off x="2951420" y="3899768"/>
            <a:ext cx="1054596" cy="274434"/>
          </a:xfrm>
          <a:prstGeom prst="rect">
            <a:avLst/>
          </a:prstGeom>
        </p:spPr>
        <p:txBody>
          <a:bodyPr vert="horz" wrap="square" lIns="0" tIns="0" rIns="0" bIns="0" rtlCol="0">
            <a:spAutoFit/>
          </a:bodyPr>
          <a:lstStyle/>
          <a:p>
            <a:pPr algn="ctr">
              <a:lnSpc>
                <a:spcPct val="100000"/>
              </a:lnSpc>
            </a:pPr>
            <a:r>
              <a:rPr lang="en-US" sz="900" spc="-40" dirty="0">
                <a:solidFill>
                  <a:schemeClr val="tx2"/>
                </a:solidFill>
                <a:cs typeface="Open Sans"/>
              </a:rPr>
              <a:t>Ankur Ruparelia</a:t>
            </a:r>
            <a:endParaRPr sz="900" dirty="0">
              <a:solidFill>
                <a:schemeClr val="tx2"/>
              </a:solidFill>
              <a:cs typeface="Open Sans"/>
            </a:endParaRPr>
          </a:p>
          <a:p>
            <a:pPr algn="ctr">
              <a:lnSpc>
                <a:spcPct val="100000"/>
              </a:lnSpc>
              <a:spcBef>
                <a:spcPts val="65"/>
              </a:spcBef>
            </a:pPr>
            <a:r>
              <a:rPr lang="en-US" sz="800" spc="15" dirty="0">
                <a:cs typeface="Open Sans"/>
              </a:rPr>
              <a:t>Director</a:t>
            </a:r>
            <a:endParaRPr sz="800" dirty="0">
              <a:cs typeface="Open Sans"/>
            </a:endParaRPr>
          </a:p>
        </p:txBody>
      </p:sp>
      <p:sp>
        <p:nvSpPr>
          <p:cNvPr id="24" name="object 44">
            <a:extLst>
              <a:ext uri="{FF2B5EF4-FFF2-40B4-BE49-F238E27FC236}">
                <a16:creationId xmlns:a16="http://schemas.microsoft.com/office/drawing/2014/main" id="{9330F30A-F1C6-4C35-A61F-96AB1613AC45}"/>
              </a:ext>
            </a:extLst>
          </p:cNvPr>
          <p:cNvSpPr txBox="1"/>
          <p:nvPr/>
        </p:nvSpPr>
        <p:spPr>
          <a:xfrm>
            <a:off x="4049111" y="3899768"/>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Ronak Sheth</a:t>
            </a:r>
            <a:endParaRPr sz="900" spc="-40" dirty="0">
              <a:solidFill>
                <a:schemeClr val="tx2"/>
              </a:solidFill>
              <a:cs typeface="Open Sans"/>
            </a:endParaRPr>
          </a:p>
          <a:p>
            <a:pPr algn="ctr">
              <a:lnSpc>
                <a:spcPct val="100000"/>
              </a:lnSpc>
              <a:spcBef>
                <a:spcPts val="65"/>
              </a:spcBef>
            </a:pPr>
            <a:r>
              <a:rPr lang="en-US" sz="800" spc="15" dirty="0">
                <a:cs typeface="Open Sans"/>
              </a:rPr>
              <a:t>Senior Manager</a:t>
            </a:r>
            <a:endParaRPr sz="800" dirty="0">
              <a:cs typeface="Open Sans"/>
            </a:endParaRPr>
          </a:p>
        </p:txBody>
      </p:sp>
      <p:sp>
        <p:nvSpPr>
          <p:cNvPr id="25" name="object 42">
            <a:extLst>
              <a:ext uri="{FF2B5EF4-FFF2-40B4-BE49-F238E27FC236}">
                <a16:creationId xmlns:a16="http://schemas.microsoft.com/office/drawing/2014/main" id="{6002B064-333D-42F6-9CDF-E908A005CED8}"/>
              </a:ext>
            </a:extLst>
          </p:cNvPr>
          <p:cNvSpPr txBox="1"/>
          <p:nvPr/>
        </p:nvSpPr>
        <p:spPr>
          <a:xfrm>
            <a:off x="2098911" y="3612243"/>
            <a:ext cx="872880" cy="307777"/>
          </a:xfrm>
          <a:prstGeom prst="rect">
            <a:avLst/>
          </a:prstGeom>
        </p:spPr>
        <p:txBody>
          <a:bodyPr vert="horz" wrap="square" lIns="0" tIns="0" rIns="0" bIns="0" rtlCol="0">
            <a:noAutofit/>
          </a:bodyPr>
          <a:lstStyle/>
          <a:p>
            <a:pPr marR="5080"/>
            <a:r>
              <a:rPr lang="en-US" sz="1050">
                <a:cs typeface="Open Sans"/>
              </a:rPr>
              <a:t>Project Leadership</a:t>
            </a:r>
          </a:p>
        </p:txBody>
      </p:sp>
      <p:sp>
        <p:nvSpPr>
          <p:cNvPr id="26" name="object 42">
            <a:extLst>
              <a:ext uri="{FF2B5EF4-FFF2-40B4-BE49-F238E27FC236}">
                <a16:creationId xmlns:a16="http://schemas.microsoft.com/office/drawing/2014/main" id="{009CAA2A-010F-4E26-82FD-69ECB8DDA981}"/>
              </a:ext>
            </a:extLst>
          </p:cNvPr>
          <p:cNvSpPr txBox="1"/>
          <p:nvPr/>
        </p:nvSpPr>
        <p:spPr>
          <a:xfrm>
            <a:off x="2098911" y="4366534"/>
            <a:ext cx="872880" cy="307777"/>
          </a:xfrm>
          <a:prstGeom prst="rect">
            <a:avLst/>
          </a:prstGeom>
        </p:spPr>
        <p:txBody>
          <a:bodyPr vert="horz" wrap="square" lIns="0" tIns="0" rIns="0" bIns="0" rtlCol="0">
            <a:noAutofit/>
          </a:bodyPr>
          <a:lstStyle/>
          <a:p>
            <a:pPr marR="5080"/>
            <a:r>
              <a:rPr lang="en-US" sz="1050">
                <a:cs typeface="Open Sans"/>
              </a:rPr>
              <a:t>Project Core Team</a:t>
            </a:r>
          </a:p>
        </p:txBody>
      </p:sp>
      <p:sp>
        <p:nvSpPr>
          <p:cNvPr id="27" name="object 42">
            <a:extLst>
              <a:ext uri="{FF2B5EF4-FFF2-40B4-BE49-F238E27FC236}">
                <a16:creationId xmlns:a16="http://schemas.microsoft.com/office/drawing/2014/main" id="{F561D6D1-590B-4C71-97B5-C006D7094D6F}"/>
              </a:ext>
            </a:extLst>
          </p:cNvPr>
          <p:cNvSpPr txBox="1"/>
          <p:nvPr/>
        </p:nvSpPr>
        <p:spPr>
          <a:xfrm>
            <a:off x="2098911" y="5120825"/>
            <a:ext cx="872880" cy="307777"/>
          </a:xfrm>
          <a:prstGeom prst="rect">
            <a:avLst/>
          </a:prstGeom>
        </p:spPr>
        <p:txBody>
          <a:bodyPr vert="horz" wrap="square" lIns="0" tIns="0" rIns="0" bIns="0" rtlCol="0">
            <a:noAutofit/>
          </a:bodyPr>
          <a:lstStyle/>
          <a:p>
            <a:pPr marR="5080"/>
            <a:r>
              <a:rPr lang="en-US" sz="1050">
                <a:cs typeface="Open Sans"/>
              </a:rPr>
              <a:t>Review Team</a:t>
            </a:r>
          </a:p>
        </p:txBody>
      </p:sp>
      <p:sp>
        <p:nvSpPr>
          <p:cNvPr id="29" name="object 44">
            <a:extLst>
              <a:ext uri="{FF2B5EF4-FFF2-40B4-BE49-F238E27FC236}">
                <a16:creationId xmlns:a16="http://schemas.microsoft.com/office/drawing/2014/main" id="{98501B4A-C527-4FBB-8CB9-F8D48ED8CD0C}"/>
              </a:ext>
            </a:extLst>
          </p:cNvPr>
          <p:cNvSpPr txBox="1"/>
          <p:nvPr/>
        </p:nvSpPr>
        <p:spPr>
          <a:xfrm>
            <a:off x="5146802" y="3899768"/>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Sameer Bhat</a:t>
            </a:r>
            <a:endParaRPr sz="900" spc="-40" dirty="0">
              <a:solidFill>
                <a:schemeClr val="tx2"/>
              </a:solidFill>
              <a:cs typeface="Open Sans"/>
            </a:endParaRPr>
          </a:p>
          <a:p>
            <a:pPr algn="ctr">
              <a:lnSpc>
                <a:spcPct val="100000"/>
              </a:lnSpc>
              <a:spcBef>
                <a:spcPts val="65"/>
              </a:spcBef>
            </a:pPr>
            <a:r>
              <a:rPr lang="en-US" sz="800" spc="15" dirty="0">
                <a:cs typeface="Open Sans"/>
              </a:rPr>
              <a:t>Principal</a:t>
            </a:r>
            <a:endParaRPr sz="800" dirty="0">
              <a:cs typeface="Open Sans"/>
            </a:endParaRPr>
          </a:p>
        </p:txBody>
      </p:sp>
      <p:sp>
        <p:nvSpPr>
          <p:cNvPr id="30" name="object 44">
            <a:extLst>
              <a:ext uri="{FF2B5EF4-FFF2-40B4-BE49-F238E27FC236}">
                <a16:creationId xmlns:a16="http://schemas.microsoft.com/office/drawing/2014/main" id="{72A5F751-06E1-46DE-8C4B-08EFA9E82454}"/>
              </a:ext>
            </a:extLst>
          </p:cNvPr>
          <p:cNvSpPr txBox="1"/>
          <p:nvPr/>
        </p:nvSpPr>
        <p:spPr>
          <a:xfrm>
            <a:off x="6244492" y="3899768"/>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Vishnudutt Gautam</a:t>
            </a:r>
            <a:endParaRPr sz="900" spc="-40" dirty="0">
              <a:solidFill>
                <a:schemeClr val="tx2"/>
              </a:solidFill>
              <a:cs typeface="Open Sans"/>
            </a:endParaRPr>
          </a:p>
          <a:p>
            <a:pPr algn="ctr">
              <a:lnSpc>
                <a:spcPct val="100000"/>
              </a:lnSpc>
              <a:spcBef>
                <a:spcPts val="65"/>
              </a:spcBef>
            </a:pPr>
            <a:r>
              <a:rPr lang="en-US" sz="800" spc="15" dirty="0">
                <a:cs typeface="Open Sans"/>
              </a:rPr>
              <a:t>Senior Manager</a:t>
            </a:r>
            <a:endParaRPr sz="800" dirty="0">
              <a:cs typeface="Open Sans"/>
            </a:endParaRPr>
          </a:p>
        </p:txBody>
      </p:sp>
      <p:sp>
        <p:nvSpPr>
          <p:cNvPr id="31" name="object 44">
            <a:extLst>
              <a:ext uri="{FF2B5EF4-FFF2-40B4-BE49-F238E27FC236}">
                <a16:creationId xmlns:a16="http://schemas.microsoft.com/office/drawing/2014/main" id="{AB4A93F4-2D81-4D14-B890-99B7F5DCB427}"/>
              </a:ext>
            </a:extLst>
          </p:cNvPr>
          <p:cNvSpPr txBox="1"/>
          <p:nvPr/>
        </p:nvSpPr>
        <p:spPr>
          <a:xfrm>
            <a:off x="2951420" y="4654059"/>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Abdulrehman Ansari</a:t>
            </a:r>
            <a:endParaRPr sz="900" spc="-40" dirty="0">
              <a:solidFill>
                <a:schemeClr val="tx2"/>
              </a:solidFill>
              <a:cs typeface="Open Sans"/>
            </a:endParaRPr>
          </a:p>
          <a:p>
            <a:pPr algn="ctr">
              <a:lnSpc>
                <a:spcPct val="100000"/>
              </a:lnSpc>
              <a:spcBef>
                <a:spcPts val="65"/>
              </a:spcBef>
            </a:pPr>
            <a:r>
              <a:rPr lang="en-US" sz="800" spc="15" dirty="0">
                <a:cs typeface="Open Sans"/>
              </a:rPr>
              <a:t>Tech Lead</a:t>
            </a:r>
            <a:endParaRPr sz="800" dirty="0">
              <a:cs typeface="Open Sans"/>
            </a:endParaRPr>
          </a:p>
        </p:txBody>
      </p:sp>
      <p:sp>
        <p:nvSpPr>
          <p:cNvPr id="32" name="object 44">
            <a:extLst>
              <a:ext uri="{FF2B5EF4-FFF2-40B4-BE49-F238E27FC236}">
                <a16:creationId xmlns:a16="http://schemas.microsoft.com/office/drawing/2014/main" id="{CAF50C45-F374-40AE-8AE9-5822354762F0}"/>
              </a:ext>
            </a:extLst>
          </p:cNvPr>
          <p:cNvSpPr txBox="1"/>
          <p:nvPr/>
        </p:nvSpPr>
        <p:spPr>
          <a:xfrm>
            <a:off x="4049111" y="4654059"/>
            <a:ext cx="1054596" cy="274434"/>
          </a:xfrm>
          <a:prstGeom prst="rect">
            <a:avLst/>
          </a:prstGeom>
        </p:spPr>
        <p:txBody>
          <a:bodyPr vert="horz" wrap="square" lIns="0" tIns="0" rIns="0" bIns="0" rtlCol="0">
            <a:spAutoFit/>
          </a:bodyPr>
          <a:lstStyle/>
          <a:p>
            <a:pPr algn="ctr">
              <a:lnSpc>
                <a:spcPct val="100000"/>
              </a:lnSpc>
            </a:pPr>
            <a:r>
              <a:rPr lang="en-US" sz="900" spc="-40" dirty="0">
                <a:cs typeface="Open Sans"/>
              </a:rPr>
              <a:t>Vijayendra Rajendran</a:t>
            </a:r>
            <a:endParaRPr sz="900" dirty="0">
              <a:cs typeface="Open Sans"/>
            </a:endParaRPr>
          </a:p>
          <a:p>
            <a:pPr algn="ctr">
              <a:lnSpc>
                <a:spcPct val="100000"/>
              </a:lnSpc>
              <a:spcBef>
                <a:spcPts val="65"/>
              </a:spcBef>
            </a:pPr>
            <a:r>
              <a:rPr lang="en-US" sz="800" spc="15" dirty="0">
                <a:cs typeface="Open Sans"/>
              </a:rPr>
              <a:t>Tech Lead</a:t>
            </a:r>
            <a:endParaRPr sz="800" dirty="0">
              <a:cs typeface="Open Sans"/>
            </a:endParaRPr>
          </a:p>
        </p:txBody>
      </p:sp>
      <p:sp>
        <p:nvSpPr>
          <p:cNvPr id="33" name="object 44">
            <a:extLst>
              <a:ext uri="{FF2B5EF4-FFF2-40B4-BE49-F238E27FC236}">
                <a16:creationId xmlns:a16="http://schemas.microsoft.com/office/drawing/2014/main" id="{B3805E54-76BD-4DE9-B254-03DA628FA42F}"/>
              </a:ext>
            </a:extLst>
          </p:cNvPr>
          <p:cNvSpPr txBox="1"/>
          <p:nvPr/>
        </p:nvSpPr>
        <p:spPr>
          <a:xfrm>
            <a:off x="5146802" y="4654059"/>
            <a:ext cx="1054596" cy="274434"/>
          </a:xfrm>
          <a:prstGeom prst="rect">
            <a:avLst/>
          </a:prstGeom>
        </p:spPr>
        <p:txBody>
          <a:bodyPr vert="horz" wrap="square" lIns="0" tIns="0" rIns="0" bIns="0" rtlCol="0">
            <a:spAutoFit/>
          </a:bodyPr>
          <a:lstStyle/>
          <a:p>
            <a:pPr algn="ctr">
              <a:lnSpc>
                <a:spcPct val="100000"/>
              </a:lnSpc>
            </a:pPr>
            <a:r>
              <a:rPr lang="en-US" sz="900" spc="-40" dirty="0">
                <a:cs typeface="Open Sans"/>
              </a:rPr>
              <a:t>Chaitanya Chamarthi</a:t>
            </a:r>
            <a:endParaRPr sz="900" dirty="0">
              <a:cs typeface="Open Sans"/>
            </a:endParaRPr>
          </a:p>
          <a:p>
            <a:pPr algn="ctr">
              <a:lnSpc>
                <a:spcPct val="100000"/>
              </a:lnSpc>
              <a:spcBef>
                <a:spcPts val="65"/>
              </a:spcBef>
            </a:pPr>
            <a:r>
              <a:rPr lang="en-US" sz="800" spc="15" dirty="0">
                <a:cs typeface="Open Sans"/>
              </a:rPr>
              <a:t>Manager</a:t>
            </a:r>
            <a:endParaRPr sz="800" dirty="0">
              <a:cs typeface="Open Sans"/>
            </a:endParaRPr>
          </a:p>
        </p:txBody>
      </p:sp>
      <p:sp>
        <p:nvSpPr>
          <p:cNvPr id="34" name="object 44">
            <a:extLst>
              <a:ext uri="{FF2B5EF4-FFF2-40B4-BE49-F238E27FC236}">
                <a16:creationId xmlns:a16="http://schemas.microsoft.com/office/drawing/2014/main" id="{CB606B33-2FA5-4F82-90F9-40DE7B9751FD}"/>
              </a:ext>
            </a:extLst>
          </p:cNvPr>
          <p:cNvSpPr txBox="1"/>
          <p:nvPr/>
        </p:nvSpPr>
        <p:spPr>
          <a:xfrm>
            <a:off x="6244492" y="4654059"/>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Payal Dubela</a:t>
            </a:r>
            <a:endParaRPr sz="900" spc="-40" dirty="0">
              <a:solidFill>
                <a:schemeClr val="tx2"/>
              </a:solidFill>
              <a:cs typeface="Open Sans"/>
            </a:endParaRPr>
          </a:p>
          <a:p>
            <a:pPr algn="ctr">
              <a:lnSpc>
                <a:spcPct val="100000"/>
              </a:lnSpc>
              <a:spcBef>
                <a:spcPts val="65"/>
              </a:spcBef>
            </a:pPr>
            <a:r>
              <a:rPr lang="en-US" sz="800" spc="15" dirty="0">
                <a:cs typeface="Open Sans"/>
              </a:rPr>
              <a:t>Dev Lead</a:t>
            </a:r>
            <a:endParaRPr sz="800" dirty="0">
              <a:cs typeface="Open Sans"/>
            </a:endParaRPr>
          </a:p>
        </p:txBody>
      </p:sp>
      <p:sp>
        <p:nvSpPr>
          <p:cNvPr id="35" name="object 44">
            <a:extLst>
              <a:ext uri="{FF2B5EF4-FFF2-40B4-BE49-F238E27FC236}">
                <a16:creationId xmlns:a16="http://schemas.microsoft.com/office/drawing/2014/main" id="{D36135B0-D97C-43B7-A99D-1C6B15EC8E79}"/>
              </a:ext>
            </a:extLst>
          </p:cNvPr>
          <p:cNvSpPr txBox="1"/>
          <p:nvPr/>
        </p:nvSpPr>
        <p:spPr>
          <a:xfrm>
            <a:off x="2951420" y="5403210"/>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Rupesh Bhatia</a:t>
            </a:r>
            <a:endParaRPr sz="900" spc="-40" dirty="0">
              <a:solidFill>
                <a:schemeClr val="tx2"/>
              </a:solidFill>
              <a:cs typeface="Open Sans"/>
            </a:endParaRPr>
          </a:p>
          <a:p>
            <a:pPr algn="ctr">
              <a:lnSpc>
                <a:spcPct val="100000"/>
              </a:lnSpc>
              <a:spcBef>
                <a:spcPts val="65"/>
              </a:spcBef>
            </a:pPr>
            <a:r>
              <a:rPr lang="en-US" sz="800" spc="15" dirty="0">
                <a:cs typeface="Open Sans"/>
              </a:rPr>
              <a:t>ARB Review Lead</a:t>
            </a:r>
            <a:endParaRPr sz="800" dirty="0">
              <a:cs typeface="Open Sans"/>
            </a:endParaRPr>
          </a:p>
        </p:txBody>
      </p:sp>
      <p:sp>
        <p:nvSpPr>
          <p:cNvPr id="36" name="object 44">
            <a:extLst>
              <a:ext uri="{FF2B5EF4-FFF2-40B4-BE49-F238E27FC236}">
                <a16:creationId xmlns:a16="http://schemas.microsoft.com/office/drawing/2014/main" id="{7B6BC806-31FD-4EDB-B7DC-E6E238BD60D1}"/>
              </a:ext>
            </a:extLst>
          </p:cNvPr>
          <p:cNvSpPr txBox="1"/>
          <p:nvPr/>
        </p:nvSpPr>
        <p:spPr>
          <a:xfrm>
            <a:off x="4049111" y="5403210"/>
            <a:ext cx="1054596" cy="274434"/>
          </a:xfrm>
          <a:prstGeom prst="rect">
            <a:avLst/>
          </a:prstGeom>
        </p:spPr>
        <p:txBody>
          <a:bodyPr vert="horz" wrap="square" lIns="0" tIns="0" rIns="0" bIns="0" rtlCol="0">
            <a:spAutoFit/>
          </a:bodyPr>
          <a:lstStyle/>
          <a:p>
            <a:pPr algn="ctr">
              <a:lnSpc>
                <a:spcPct val="100000"/>
              </a:lnSpc>
            </a:pPr>
            <a:r>
              <a:rPr lang="en-US" sz="900" spc="-40" dirty="0">
                <a:cs typeface="Open Sans"/>
              </a:rPr>
              <a:t>Ishaan Motwani</a:t>
            </a:r>
            <a:endParaRPr sz="900" dirty="0">
              <a:cs typeface="Open Sans"/>
            </a:endParaRPr>
          </a:p>
          <a:p>
            <a:pPr algn="ctr">
              <a:lnSpc>
                <a:spcPct val="100000"/>
              </a:lnSpc>
              <a:spcBef>
                <a:spcPts val="65"/>
              </a:spcBef>
            </a:pPr>
            <a:r>
              <a:rPr lang="en-US" sz="800" spc="15" dirty="0">
                <a:cs typeface="Open Sans"/>
              </a:rPr>
              <a:t>ARB Reviewer</a:t>
            </a:r>
            <a:endParaRPr sz="800" dirty="0">
              <a:cs typeface="Open Sans"/>
            </a:endParaRPr>
          </a:p>
        </p:txBody>
      </p:sp>
      <p:sp>
        <p:nvSpPr>
          <p:cNvPr id="37" name="object 44">
            <a:extLst>
              <a:ext uri="{FF2B5EF4-FFF2-40B4-BE49-F238E27FC236}">
                <a16:creationId xmlns:a16="http://schemas.microsoft.com/office/drawing/2014/main" id="{7072A4D6-2593-43CD-8176-A809AC7E54BB}"/>
              </a:ext>
            </a:extLst>
          </p:cNvPr>
          <p:cNvSpPr txBox="1"/>
          <p:nvPr/>
        </p:nvSpPr>
        <p:spPr>
          <a:xfrm>
            <a:off x="5146802" y="5403210"/>
            <a:ext cx="1054596" cy="274434"/>
          </a:xfrm>
          <a:prstGeom prst="rect">
            <a:avLst/>
          </a:prstGeom>
        </p:spPr>
        <p:txBody>
          <a:bodyPr vert="horz" wrap="square" lIns="0" tIns="0" rIns="0" bIns="0" rtlCol="0">
            <a:spAutoFit/>
          </a:bodyPr>
          <a:lstStyle/>
          <a:p>
            <a:pPr algn="ctr">
              <a:lnSpc>
                <a:spcPct val="100000"/>
              </a:lnSpc>
            </a:pPr>
            <a:r>
              <a:rPr lang="en-US" sz="900" spc="-40" dirty="0">
                <a:cs typeface="Open Sans"/>
              </a:rPr>
              <a:t>Deepak N</a:t>
            </a:r>
            <a:endParaRPr sz="900" dirty="0">
              <a:cs typeface="Open Sans"/>
            </a:endParaRPr>
          </a:p>
          <a:p>
            <a:pPr algn="ctr">
              <a:spcBef>
                <a:spcPts val="65"/>
              </a:spcBef>
            </a:pPr>
            <a:r>
              <a:rPr lang="en-US" sz="800" spc="15" dirty="0">
                <a:cs typeface="Open Sans"/>
              </a:rPr>
              <a:t>ARB Reviewer</a:t>
            </a:r>
            <a:endParaRPr lang="en-US" sz="800" dirty="0">
              <a:cs typeface="Open Sans"/>
            </a:endParaRPr>
          </a:p>
        </p:txBody>
      </p:sp>
      <p:sp>
        <p:nvSpPr>
          <p:cNvPr id="38" name="object 44">
            <a:extLst>
              <a:ext uri="{FF2B5EF4-FFF2-40B4-BE49-F238E27FC236}">
                <a16:creationId xmlns:a16="http://schemas.microsoft.com/office/drawing/2014/main" id="{DB337515-9193-48F6-87AC-DCF1E67BED58}"/>
              </a:ext>
            </a:extLst>
          </p:cNvPr>
          <p:cNvSpPr txBox="1"/>
          <p:nvPr/>
        </p:nvSpPr>
        <p:spPr>
          <a:xfrm>
            <a:off x="6244492" y="5403210"/>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Manjit </a:t>
            </a:r>
            <a:r>
              <a:rPr lang="en-US" sz="900" spc="-40" dirty="0" err="1">
                <a:solidFill>
                  <a:schemeClr val="tx2"/>
                </a:solidFill>
                <a:cs typeface="Open Sans"/>
              </a:rPr>
              <a:t>SIngh</a:t>
            </a:r>
            <a:endParaRPr sz="900" spc="-40" dirty="0">
              <a:solidFill>
                <a:schemeClr val="tx2"/>
              </a:solidFill>
              <a:cs typeface="Open Sans"/>
            </a:endParaRPr>
          </a:p>
          <a:p>
            <a:pPr algn="ctr">
              <a:spcBef>
                <a:spcPts val="65"/>
              </a:spcBef>
            </a:pPr>
            <a:r>
              <a:rPr lang="en-US" sz="800" spc="15" dirty="0">
                <a:cs typeface="Open Sans"/>
              </a:rPr>
              <a:t>ARB Reviewer</a:t>
            </a:r>
            <a:endParaRPr lang="en-US" sz="800" dirty="0">
              <a:cs typeface="Open Sans"/>
            </a:endParaRPr>
          </a:p>
        </p:txBody>
      </p:sp>
      <p:sp>
        <p:nvSpPr>
          <p:cNvPr id="39" name="object 44">
            <a:extLst>
              <a:ext uri="{FF2B5EF4-FFF2-40B4-BE49-F238E27FC236}">
                <a16:creationId xmlns:a16="http://schemas.microsoft.com/office/drawing/2014/main" id="{718ABA95-DCA4-4ECA-A08E-8343C2D8AECB}"/>
              </a:ext>
            </a:extLst>
          </p:cNvPr>
          <p:cNvSpPr txBox="1"/>
          <p:nvPr/>
        </p:nvSpPr>
        <p:spPr>
          <a:xfrm>
            <a:off x="7147051" y="5384238"/>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Pankaj Singla</a:t>
            </a:r>
            <a:endParaRPr sz="900" spc="-40" dirty="0">
              <a:solidFill>
                <a:schemeClr val="tx2"/>
              </a:solidFill>
              <a:cs typeface="Open Sans"/>
            </a:endParaRPr>
          </a:p>
          <a:p>
            <a:pPr algn="ctr">
              <a:spcBef>
                <a:spcPts val="65"/>
              </a:spcBef>
            </a:pPr>
            <a:r>
              <a:rPr lang="en-US" sz="800" spc="15" dirty="0">
                <a:cs typeface="Open Sans"/>
              </a:rPr>
              <a:t>ARB Reviewer</a:t>
            </a:r>
            <a:endParaRPr lang="en-US" sz="800" dirty="0">
              <a:cs typeface="Open Sans"/>
            </a:endParaRPr>
          </a:p>
        </p:txBody>
      </p:sp>
      <p:sp>
        <p:nvSpPr>
          <p:cNvPr id="40" name="object 44">
            <a:extLst>
              <a:ext uri="{FF2B5EF4-FFF2-40B4-BE49-F238E27FC236}">
                <a16:creationId xmlns:a16="http://schemas.microsoft.com/office/drawing/2014/main" id="{8CB8B9A3-5557-4FF5-826C-15A08AC78A1F}"/>
              </a:ext>
            </a:extLst>
          </p:cNvPr>
          <p:cNvSpPr txBox="1"/>
          <p:nvPr/>
        </p:nvSpPr>
        <p:spPr>
          <a:xfrm>
            <a:off x="8244742" y="5384238"/>
            <a:ext cx="1054596" cy="410369"/>
          </a:xfrm>
          <a:prstGeom prst="rect">
            <a:avLst/>
          </a:prstGeom>
        </p:spPr>
        <p:txBody>
          <a:bodyPr vert="horz" wrap="square" lIns="0" tIns="0" rIns="0" bIns="0" rtlCol="0">
            <a:spAutoFit/>
          </a:bodyPr>
          <a:lstStyle/>
          <a:p>
            <a:pPr algn="ctr"/>
            <a:r>
              <a:rPr lang="en-US" sz="900" spc="-40" dirty="0">
                <a:solidFill>
                  <a:schemeClr val="tx2"/>
                </a:solidFill>
                <a:cs typeface="Open Sans"/>
              </a:rPr>
              <a:t>Bhavik Devdhar</a:t>
            </a:r>
            <a:endParaRPr sz="900" spc="-40" dirty="0">
              <a:solidFill>
                <a:schemeClr val="tx2"/>
              </a:solidFill>
              <a:cs typeface="Open Sans"/>
            </a:endParaRPr>
          </a:p>
          <a:p>
            <a:pPr algn="ctr">
              <a:spcBef>
                <a:spcPts val="65"/>
              </a:spcBef>
            </a:pPr>
            <a:r>
              <a:rPr lang="en-US" sz="800" spc="15" dirty="0">
                <a:cs typeface="Open Sans"/>
              </a:rPr>
              <a:t>ARB Reviewer</a:t>
            </a:r>
            <a:endParaRPr lang="en-US" sz="800" dirty="0">
              <a:cs typeface="Open Sans"/>
            </a:endParaRPr>
          </a:p>
          <a:p>
            <a:pPr algn="ctr">
              <a:lnSpc>
                <a:spcPct val="100000"/>
              </a:lnSpc>
              <a:spcBef>
                <a:spcPts val="65"/>
              </a:spcBef>
            </a:pPr>
            <a:endParaRPr sz="800" dirty="0">
              <a:cs typeface="Open Sans"/>
            </a:endParaRPr>
          </a:p>
        </p:txBody>
      </p:sp>
      <p:sp>
        <p:nvSpPr>
          <p:cNvPr id="41" name="object 44">
            <a:extLst>
              <a:ext uri="{FF2B5EF4-FFF2-40B4-BE49-F238E27FC236}">
                <a16:creationId xmlns:a16="http://schemas.microsoft.com/office/drawing/2014/main" id="{366255A0-A516-4CBF-9D77-AF7117F9051D}"/>
              </a:ext>
            </a:extLst>
          </p:cNvPr>
          <p:cNvSpPr txBox="1"/>
          <p:nvPr/>
        </p:nvSpPr>
        <p:spPr>
          <a:xfrm>
            <a:off x="7124550" y="4627719"/>
            <a:ext cx="1054596" cy="274434"/>
          </a:xfrm>
          <a:prstGeom prst="rect">
            <a:avLst/>
          </a:prstGeom>
        </p:spPr>
        <p:txBody>
          <a:bodyPr vert="horz" wrap="square" lIns="0" tIns="0" rIns="0" bIns="0" rtlCol="0">
            <a:spAutoFit/>
          </a:bodyPr>
          <a:lstStyle/>
          <a:p>
            <a:pPr algn="ctr">
              <a:lnSpc>
                <a:spcPct val="100000"/>
              </a:lnSpc>
            </a:pPr>
            <a:r>
              <a:rPr lang="en-US" sz="900" spc="-40" dirty="0">
                <a:cs typeface="Open Sans"/>
              </a:rPr>
              <a:t>Kyathi Kanumuri</a:t>
            </a:r>
            <a:endParaRPr sz="900" dirty="0">
              <a:cs typeface="Open Sans"/>
            </a:endParaRPr>
          </a:p>
          <a:p>
            <a:pPr algn="ctr">
              <a:lnSpc>
                <a:spcPct val="100000"/>
              </a:lnSpc>
              <a:spcBef>
                <a:spcPts val="65"/>
              </a:spcBef>
            </a:pPr>
            <a:r>
              <a:rPr lang="en-US" sz="800" spc="15" dirty="0">
                <a:cs typeface="Open Sans"/>
              </a:rPr>
              <a:t>FE </a:t>
            </a:r>
            <a:r>
              <a:rPr lang="en-US" sz="800" spc="15" dirty="0" err="1">
                <a:cs typeface="Open Sans"/>
              </a:rPr>
              <a:t>LEad</a:t>
            </a:r>
            <a:endParaRPr sz="800" dirty="0">
              <a:cs typeface="Open Sans"/>
            </a:endParaRPr>
          </a:p>
        </p:txBody>
      </p:sp>
      <p:sp>
        <p:nvSpPr>
          <p:cNvPr id="42" name="object 44">
            <a:extLst>
              <a:ext uri="{FF2B5EF4-FFF2-40B4-BE49-F238E27FC236}">
                <a16:creationId xmlns:a16="http://schemas.microsoft.com/office/drawing/2014/main" id="{E9B4414E-EEF7-4C5C-B8BF-56945A074064}"/>
              </a:ext>
            </a:extLst>
          </p:cNvPr>
          <p:cNvSpPr txBox="1"/>
          <p:nvPr/>
        </p:nvSpPr>
        <p:spPr>
          <a:xfrm>
            <a:off x="8222240" y="4627719"/>
            <a:ext cx="1054596" cy="274434"/>
          </a:xfrm>
          <a:prstGeom prst="rect">
            <a:avLst/>
          </a:prstGeom>
        </p:spPr>
        <p:txBody>
          <a:bodyPr vert="horz" wrap="square" lIns="0" tIns="0" rIns="0" bIns="0" rtlCol="0">
            <a:spAutoFit/>
          </a:bodyPr>
          <a:lstStyle/>
          <a:p>
            <a:pPr algn="ctr"/>
            <a:r>
              <a:rPr lang="en-US" sz="900" spc="-40" dirty="0">
                <a:solidFill>
                  <a:schemeClr val="tx2"/>
                </a:solidFill>
                <a:cs typeface="Open Sans"/>
              </a:rPr>
              <a:t>Karthik Gulla</a:t>
            </a:r>
            <a:endParaRPr sz="900" spc="-40" dirty="0">
              <a:solidFill>
                <a:schemeClr val="tx2"/>
              </a:solidFill>
              <a:cs typeface="Open Sans"/>
            </a:endParaRPr>
          </a:p>
          <a:p>
            <a:pPr algn="ctr">
              <a:lnSpc>
                <a:spcPct val="100000"/>
              </a:lnSpc>
              <a:spcBef>
                <a:spcPts val="65"/>
              </a:spcBef>
            </a:pPr>
            <a:r>
              <a:rPr lang="en-US" sz="800" spc="15" dirty="0">
                <a:cs typeface="Open Sans"/>
              </a:rPr>
              <a:t>Dev Lead</a:t>
            </a:r>
            <a:endParaRPr sz="800" dirty="0">
              <a:cs typeface="Open Sans"/>
            </a:endParaRPr>
          </a:p>
        </p:txBody>
      </p:sp>
      <p:sp>
        <p:nvSpPr>
          <p:cNvPr id="43" name="object 57">
            <a:extLst>
              <a:ext uri="{FF2B5EF4-FFF2-40B4-BE49-F238E27FC236}">
                <a16:creationId xmlns:a16="http://schemas.microsoft.com/office/drawing/2014/main" id="{88CDBF05-7F72-4997-B999-6C632ABCCD53}"/>
              </a:ext>
            </a:extLst>
          </p:cNvPr>
          <p:cNvSpPr/>
          <p:nvPr/>
        </p:nvSpPr>
        <p:spPr>
          <a:xfrm flipV="1">
            <a:off x="2081077" y="3422182"/>
            <a:ext cx="7552944" cy="131590"/>
          </a:xfrm>
          <a:custGeom>
            <a:avLst/>
            <a:gdLst/>
            <a:ahLst/>
            <a:cxnLst/>
            <a:rect l="l" t="t" r="r" b="b"/>
            <a:pathLst>
              <a:path w="6407784">
                <a:moveTo>
                  <a:pt x="0" y="0"/>
                </a:moveTo>
                <a:lnTo>
                  <a:pt x="6407658" y="0"/>
                </a:lnTo>
              </a:path>
            </a:pathLst>
          </a:custGeom>
          <a:ln w="28575" cmpd="sng">
            <a:solidFill>
              <a:schemeClr val="accent1"/>
            </a:solidFill>
            <a:prstDash val="solid"/>
          </a:ln>
        </p:spPr>
        <p:style>
          <a:lnRef idx="2">
            <a:schemeClr val="accent1"/>
          </a:lnRef>
          <a:fillRef idx="0">
            <a:schemeClr val="accent1"/>
          </a:fillRef>
          <a:effectRef idx="1">
            <a:schemeClr val="accent1"/>
          </a:effectRef>
          <a:fontRef idx="minor">
            <a:schemeClr val="tx1"/>
          </a:fontRef>
        </p:style>
        <p:txBody>
          <a:bodyPr wrap="square" lIns="0" tIns="0" rIns="0" bIns="0" rtlCol="0"/>
          <a:lstStyle/>
          <a:p>
            <a:endParaRPr sz="1200">
              <a:cs typeface="Open Sans"/>
            </a:endParaRPr>
          </a:p>
        </p:txBody>
      </p:sp>
      <p:grpSp>
        <p:nvGrpSpPr>
          <p:cNvPr id="44" name="Group 43">
            <a:extLst>
              <a:ext uri="{FF2B5EF4-FFF2-40B4-BE49-F238E27FC236}">
                <a16:creationId xmlns:a16="http://schemas.microsoft.com/office/drawing/2014/main" id="{192123B4-E2EC-461F-B357-9B8FDABA3E37}"/>
              </a:ext>
            </a:extLst>
          </p:cNvPr>
          <p:cNvGrpSpPr>
            <a:grpSpLocks noChangeAspect="1"/>
          </p:cNvGrpSpPr>
          <p:nvPr/>
        </p:nvGrpSpPr>
        <p:grpSpPr>
          <a:xfrm>
            <a:off x="3374597" y="3636092"/>
            <a:ext cx="195856" cy="197080"/>
            <a:chOff x="1919288" y="207963"/>
            <a:chExt cx="508000" cy="511175"/>
          </a:xfrm>
          <a:solidFill>
            <a:schemeClr val="tx1"/>
          </a:solidFill>
        </p:grpSpPr>
        <p:sp>
          <p:nvSpPr>
            <p:cNvPr id="45" name="Freeform 42">
              <a:extLst>
                <a:ext uri="{FF2B5EF4-FFF2-40B4-BE49-F238E27FC236}">
                  <a16:creationId xmlns:a16="http://schemas.microsoft.com/office/drawing/2014/main" id="{10A5888A-DEBB-4A4B-B06B-32EE37D3683E}"/>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4C828E0D-EFFF-4EAD-BB86-AA59602C30F1}"/>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 46">
            <a:extLst>
              <a:ext uri="{FF2B5EF4-FFF2-40B4-BE49-F238E27FC236}">
                <a16:creationId xmlns:a16="http://schemas.microsoft.com/office/drawing/2014/main" id="{A7828379-D567-46E1-B20D-32294E23D2CC}"/>
              </a:ext>
            </a:extLst>
          </p:cNvPr>
          <p:cNvGrpSpPr>
            <a:grpSpLocks noChangeAspect="1"/>
          </p:cNvGrpSpPr>
          <p:nvPr/>
        </p:nvGrpSpPr>
        <p:grpSpPr>
          <a:xfrm>
            <a:off x="4478481" y="3636092"/>
            <a:ext cx="195856" cy="197080"/>
            <a:chOff x="1919288" y="207963"/>
            <a:chExt cx="508000" cy="511175"/>
          </a:xfrm>
          <a:solidFill>
            <a:schemeClr val="tx1"/>
          </a:solidFill>
        </p:grpSpPr>
        <p:sp>
          <p:nvSpPr>
            <p:cNvPr id="48" name="Freeform 42">
              <a:extLst>
                <a:ext uri="{FF2B5EF4-FFF2-40B4-BE49-F238E27FC236}">
                  <a16:creationId xmlns:a16="http://schemas.microsoft.com/office/drawing/2014/main" id="{2B74BFBC-3B42-471B-B2C6-507D3668B03F}"/>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8DDAA972-D32F-4B4B-AA22-F8DE41130B21}"/>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D0B11C7C-14D4-4F55-A274-602B127D3B90}"/>
              </a:ext>
            </a:extLst>
          </p:cNvPr>
          <p:cNvGrpSpPr>
            <a:grpSpLocks noChangeAspect="1"/>
          </p:cNvGrpSpPr>
          <p:nvPr/>
        </p:nvGrpSpPr>
        <p:grpSpPr>
          <a:xfrm>
            <a:off x="5574970" y="3636092"/>
            <a:ext cx="195856" cy="197080"/>
            <a:chOff x="1919288" y="207963"/>
            <a:chExt cx="508000" cy="511175"/>
          </a:xfrm>
          <a:solidFill>
            <a:schemeClr val="tx1"/>
          </a:solidFill>
        </p:grpSpPr>
        <p:sp>
          <p:nvSpPr>
            <p:cNvPr id="51" name="Freeform 42">
              <a:extLst>
                <a:ext uri="{FF2B5EF4-FFF2-40B4-BE49-F238E27FC236}">
                  <a16:creationId xmlns:a16="http://schemas.microsoft.com/office/drawing/2014/main" id="{AE576F71-D25B-4EC0-99B6-DE307F6F9BC0}"/>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a:extLst>
                <a:ext uri="{FF2B5EF4-FFF2-40B4-BE49-F238E27FC236}">
                  <a16:creationId xmlns:a16="http://schemas.microsoft.com/office/drawing/2014/main" id="{332E7E05-DFB4-432A-8F01-ABE4D89A6C0E}"/>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C5945097-3FE0-4913-8E54-809BC58E4B5E}"/>
              </a:ext>
            </a:extLst>
          </p:cNvPr>
          <p:cNvGrpSpPr>
            <a:grpSpLocks noChangeAspect="1"/>
          </p:cNvGrpSpPr>
          <p:nvPr/>
        </p:nvGrpSpPr>
        <p:grpSpPr>
          <a:xfrm>
            <a:off x="6678854" y="3636092"/>
            <a:ext cx="195856" cy="197080"/>
            <a:chOff x="1919288" y="207963"/>
            <a:chExt cx="508000" cy="511175"/>
          </a:xfrm>
          <a:solidFill>
            <a:schemeClr val="tx1"/>
          </a:solidFill>
        </p:grpSpPr>
        <p:sp>
          <p:nvSpPr>
            <p:cNvPr id="54" name="Freeform 42">
              <a:extLst>
                <a:ext uri="{FF2B5EF4-FFF2-40B4-BE49-F238E27FC236}">
                  <a16:creationId xmlns:a16="http://schemas.microsoft.com/office/drawing/2014/main" id="{1A35C013-5CC0-4B36-B0D5-35D01EFFCA0C}"/>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43">
              <a:extLst>
                <a:ext uri="{FF2B5EF4-FFF2-40B4-BE49-F238E27FC236}">
                  <a16:creationId xmlns:a16="http://schemas.microsoft.com/office/drawing/2014/main" id="{5218976F-3FEA-430F-9788-61813536CFBF}"/>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350F3433-C9AB-42F7-B548-CE72A6AB0C01}"/>
              </a:ext>
            </a:extLst>
          </p:cNvPr>
          <p:cNvGrpSpPr>
            <a:grpSpLocks noChangeAspect="1"/>
          </p:cNvGrpSpPr>
          <p:nvPr/>
        </p:nvGrpSpPr>
        <p:grpSpPr>
          <a:xfrm>
            <a:off x="3374597" y="4403781"/>
            <a:ext cx="195856" cy="197080"/>
            <a:chOff x="1919288" y="207963"/>
            <a:chExt cx="508000" cy="511175"/>
          </a:xfrm>
          <a:solidFill>
            <a:schemeClr val="tx1"/>
          </a:solidFill>
        </p:grpSpPr>
        <p:sp>
          <p:nvSpPr>
            <p:cNvPr id="57" name="Freeform 42">
              <a:extLst>
                <a:ext uri="{FF2B5EF4-FFF2-40B4-BE49-F238E27FC236}">
                  <a16:creationId xmlns:a16="http://schemas.microsoft.com/office/drawing/2014/main" id="{5AB6CBB2-A8FA-438F-9DD9-511EC993DCDB}"/>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43">
              <a:extLst>
                <a:ext uri="{FF2B5EF4-FFF2-40B4-BE49-F238E27FC236}">
                  <a16:creationId xmlns:a16="http://schemas.microsoft.com/office/drawing/2014/main" id="{E87E38BD-1FDA-4BB5-BD66-C9C5BF92F698}"/>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00F2320B-B396-48A5-9981-007198DD3E08}"/>
              </a:ext>
            </a:extLst>
          </p:cNvPr>
          <p:cNvGrpSpPr>
            <a:grpSpLocks noChangeAspect="1"/>
          </p:cNvGrpSpPr>
          <p:nvPr/>
        </p:nvGrpSpPr>
        <p:grpSpPr>
          <a:xfrm>
            <a:off x="4478481" y="4403781"/>
            <a:ext cx="195856" cy="197080"/>
            <a:chOff x="1919288" y="207963"/>
            <a:chExt cx="508000" cy="511175"/>
          </a:xfrm>
          <a:solidFill>
            <a:schemeClr val="tx1"/>
          </a:solidFill>
        </p:grpSpPr>
        <p:sp>
          <p:nvSpPr>
            <p:cNvPr id="60" name="Freeform 42">
              <a:extLst>
                <a:ext uri="{FF2B5EF4-FFF2-40B4-BE49-F238E27FC236}">
                  <a16:creationId xmlns:a16="http://schemas.microsoft.com/office/drawing/2014/main" id="{B3004576-740D-4126-9B4A-FD2807F9AE34}"/>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3">
              <a:extLst>
                <a:ext uri="{FF2B5EF4-FFF2-40B4-BE49-F238E27FC236}">
                  <a16:creationId xmlns:a16="http://schemas.microsoft.com/office/drawing/2014/main" id="{0C7EBEE2-C7BE-4D01-B3F7-382F314BF452}"/>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FA8AAAC6-F10D-47EA-9B67-41A5016D0F32}"/>
              </a:ext>
            </a:extLst>
          </p:cNvPr>
          <p:cNvGrpSpPr>
            <a:grpSpLocks noChangeAspect="1"/>
          </p:cNvGrpSpPr>
          <p:nvPr/>
        </p:nvGrpSpPr>
        <p:grpSpPr>
          <a:xfrm>
            <a:off x="5574970" y="4403781"/>
            <a:ext cx="195856" cy="197080"/>
            <a:chOff x="1919288" y="207963"/>
            <a:chExt cx="508000" cy="511175"/>
          </a:xfrm>
          <a:solidFill>
            <a:schemeClr val="tx1"/>
          </a:solidFill>
        </p:grpSpPr>
        <p:sp>
          <p:nvSpPr>
            <p:cNvPr id="63" name="Freeform 42">
              <a:extLst>
                <a:ext uri="{FF2B5EF4-FFF2-40B4-BE49-F238E27FC236}">
                  <a16:creationId xmlns:a16="http://schemas.microsoft.com/office/drawing/2014/main" id="{383B73B0-E748-41BD-9955-64113B8BF7A2}"/>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3">
              <a:extLst>
                <a:ext uri="{FF2B5EF4-FFF2-40B4-BE49-F238E27FC236}">
                  <a16:creationId xmlns:a16="http://schemas.microsoft.com/office/drawing/2014/main" id="{81945C4A-0B25-4126-93DD-3984CE67BA43}"/>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2D4EE5CF-CFD2-4773-B386-9B8665940313}"/>
              </a:ext>
            </a:extLst>
          </p:cNvPr>
          <p:cNvGrpSpPr>
            <a:grpSpLocks noChangeAspect="1"/>
          </p:cNvGrpSpPr>
          <p:nvPr/>
        </p:nvGrpSpPr>
        <p:grpSpPr>
          <a:xfrm>
            <a:off x="6678854" y="4403781"/>
            <a:ext cx="195856" cy="197080"/>
            <a:chOff x="1919288" y="207963"/>
            <a:chExt cx="508000" cy="511175"/>
          </a:xfrm>
          <a:solidFill>
            <a:schemeClr val="tx1"/>
          </a:solidFill>
        </p:grpSpPr>
        <p:sp>
          <p:nvSpPr>
            <p:cNvPr id="66" name="Freeform 42">
              <a:extLst>
                <a:ext uri="{FF2B5EF4-FFF2-40B4-BE49-F238E27FC236}">
                  <a16:creationId xmlns:a16="http://schemas.microsoft.com/office/drawing/2014/main" id="{0495CF08-400D-442B-8ACE-5789BDD52679}"/>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3">
              <a:extLst>
                <a:ext uri="{FF2B5EF4-FFF2-40B4-BE49-F238E27FC236}">
                  <a16:creationId xmlns:a16="http://schemas.microsoft.com/office/drawing/2014/main" id="{94082230-F6B3-450E-A847-D8B16263D0F5}"/>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7FF11BB6-4F91-4FA2-88ED-7162074D15BD}"/>
              </a:ext>
            </a:extLst>
          </p:cNvPr>
          <p:cNvGrpSpPr>
            <a:grpSpLocks noChangeAspect="1"/>
          </p:cNvGrpSpPr>
          <p:nvPr/>
        </p:nvGrpSpPr>
        <p:grpSpPr>
          <a:xfrm>
            <a:off x="3374597" y="5161941"/>
            <a:ext cx="195856" cy="197080"/>
            <a:chOff x="1919288" y="207963"/>
            <a:chExt cx="508000" cy="511175"/>
          </a:xfrm>
          <a:solidFill>
            <a:schemeClr val="tx1"/>
          </a:solidFill>
        </p:grpSpPr>
        <p:sp>
          <p:nvSpPr>
            <p:cNvPr id="69" name="Freeform 42">
              <a:extLst>
                <a:ext uri="{FF2B5EF4-FFF2-40B4-BE49-F238E27FC236}">
                  <a16:creationId xmlns:a16="http://schemas.microsoft.com/office/drawing/2014/main" id="{40351AB8-848E-42F8-AE14-CDAD62769689}"/>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3">
              <a:extLst>
                <a:ext uri="{FF2B5EF4-FFF2-40B4-BE49-F238E27FC236}">
                  <a16:creationId xmlns:a16="http://schemas.microsoft.com/office/drawing/2014/main" id="{1CB528B4-6182-4B61-A686-44A6F9D4DB53}"/>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3C5F0EEE-CA8C-4C6C-836F-40986DC93FF8}"/>
              </a:ext>
            </a:extLst>
          </p:cNvPr>
          <p:cNvGrpSpPr>
            <a:grpSpLocks noChangeAspect="1"/>
          </p:cNvGrpSpPr>
          <p:nvPr/>
        </p:nvGrpSpPr>
        <p:grpSpPr>
          <a:xfrm>
            <a:off x="4478481" y="5161941"/>
            <a:ext cx="195856" cy="197080"/>
            <a:chOff x="1919288" y="207963"/>
            <a:chExt cx="508000" cy="511175"/>
          </a:xfrm>
          <a:solidFill>
            <a:schemeClr val="tx1"/>
          </a:solidFill>
        </p:grpSpPr>
        <p:sp>
          <p:nvSpPr>
            <p:cNvPr id="72" name="Freeform 42">
              <a:extLst>
                <a:ext uri="{FF2B5EF4-FFF2-40B4-BE49-F238E27FC236}">
                  <a16:creationId xmlns:a16="http://schemas.microsoft.com/office/drawing/2014/main" id="{111F3035-1CC9-457E-BED1-D9545E2A2C80}"/>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43">
              <a:extLst>
                <a:ext uri="{FF2B5EF4-FFF2-40B4-BE49-F238E27FC236}">
                  <a16:creationId xmlns:a16="http://schemas.microsoft.com/office/drawing/2014/main" id="{F2203F81-92A9-47F0-9EFB-FBDB4F67F1A1}"/>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9B153EF7-BC00-4BCB-898F-E06997174F9D}"/>
              </a:ext>
            </a:extLst>
          </p:cNvPr>
          <p:cNvGrpSpPr>
            <a:grpSpLocks noChangeAspect="1"/>
          </p:cNvGrpSpPr>
          <p:nvPr/>
        </p:nvGrpSpPr>
        <p:grpSpPr>
          <a:xfrm>
            <a:off x="5574970" y="5161941"/>
            <a:ext cx="195856" cy="197080"/>
            <a:chOff x="1919288" y="207963"/>
            <a:chExt cx="508000" cy="511175"/>
          </a:xfrm>
          <a:solidFill>
            <a:schemeClr val="tx1"/>
          </a:solidFill>
        </p:grpSpPr>
        <p:sp>
          <p:nvSpPr>
            <p:cNvPr id="75" name="Freeform 42">
              <a:extLst>
                <a:ext uri="{FF2B5EF4-FFF2-40B4-BE49-F238E27FC236}">
                  <a16:creationId xmlns:a16="http://schemas.microsoft.com/office/drawing/2014/main" id="{8C583E73-61AF-404B-B46F-9FFF1F592F19}"/>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43">
              <a:extLst>
                <a:ext uri="{FF2B5EF4-FFF2-40B4-BE49-F238E27FC236}">
                  <a16:creationId xmlns:a16="http://schemas.microsoft.com/office/drawing/2014/main" id="{59E7E0E0-92F4-4BCE-9CDE-6772AE152FE7}"/>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a:extLst>
              <a:ext uri="{FF2B5EF4-FFF2-40B4-BE49-F238E27FC236}">
                <a16:creationId xmlns:a16="http://schemas.microsoft.com/office/drawing/2014/main" id="{94360C60-804B-4E5C-97F8-906B7E8FC012}"/>
              </a:ext>
            </a:extLst>
          </p:cNvPr>
          <p:cNvGrpSpPr>
            <a:grpSpLocks noChangeAspect="1"/>
          </p:cNvGrpSpPr>
          <p:nvPr/>
        </p:nvGrpSpPr>
        <p:grpSpPr>
          <a:xfrm>
            <a:off x="6678854" y="5161941"/>
            <a:ext cx="195856" cy="197080"/>
            <a:chOff x="1919288" y="207963"/>
            <a:chExt cx="508000" cy="511175"/>
          </a:xfrm>
          <a:solidFill>
            <a:schemeClr val="tx1"/>
          </a:solidFill>
        </p:grpSpPr>
        <p:sp>
          <p:nvSpPr>
            <p:cNvPr id="78" name="Freeform 42">
              <a:extLst>
                <a:ext uri="{FF2B5EF4-FFF2-40B4-BE49-F238E27FC236}">
                  <a16:creationId xmlns:a16="http://schemas.microsoft.com/office/drawing/2014/main" id="{809ABBA1-3943-4345-8780-494B7227A4FB}"/>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43">
              <a:extLst>
                <a:ext uri="{FF2B5EF4-FFF2-40B4-BE49-F238E27FC236}">
                  <a16:creationId xmlns:a16="http://schemas.microsoft.com/office/drawing/2014/main" id="{7C36F91F-B9D8-4787-968F-6446ECB2F814}"/>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0" name="Group 79">
            <a:extLst>
              <a:ext uri="{FF2B5EF4-FFF2-40B4-BE49-F238E27FC236}">
                <a16:creationId xmlns:a16="http://schemas.microsoft.com/office/drawing/2014/main" id="{B53C82DF-3503-47CF-80B4-B21E4B4B0C08}"/>
              </a:ext>
            </a:extLst>
          </p:cNvPr>
          <p:cNvGrpSpPr>
            <a:grpSpLocks noChangeAspect="1"/>
          </p:cNvGrpSpPr>
          <p:nvPr/>
        </p:nvGrpSpPr>
        <p:grpSpPr>
          <a:xfrm>
            <a:off x="7570228" y="5155853"/>
            <a:ext cx="195856" cy="197080"/>
            <a:chOff x="1919288" y="207963"/>
            <a:chExt cx="508000" cy="511175"/>
          </a:xfrm>
          <a:solidFill>
            <a:schemeClr val="tx1"/>
          </a:solidFill>
        </p:grpSpPr>
        <p:sp>
          <p:nvSpPr>
            <p:cNvPr id="81" name="Freeform 42">
              <a:extLst>
                <a:ext uri="{FF2B5EF4-FFF2-40B4-BE49-F238E27FC236}">
                  <a16:creationId xmlns:a16="http://schemas.microsoft.com/office/drawing/2014/main" id="{1D2FA304-480A-47C3-B523-66C21EE07778}"/>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43">
              <a:extLst>
                <a:ext uri="{FF2B5EF4-FFF2-40B4-BE49-F238E27FC236}">
                  <a16:creationId xmlns:a16="http://schemas.microsoft.com/office/drawing/2014/main" id="{5A99DF53-19ED-4C92-BB2F-2DD8DA2786D9}"/>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3" name="Group 82">
            <a:extLst>
              <a:ext uri="{FF2B5EF4-FFF2-40B4-BE49-F238E27FC236}">
                <a16:creationId xmlns:a16="http://schemas.microsoft.com/office/drawing/2014/main" id="{023FC4FD-1E02-417F-899F-5A2C3686C627}"/>
              </a:ext>
            </a:extLst>
          </p:cNvPr>
          <p:cNvGrpSpPr>
            <a:grpSpLocks noChangeAspect="1"/>
          </p:cNvGrpSpPr>
          <p:nvPr/>
        </p:nvGrpSpPr>
        <p:grpSpPr>
          <a:xfrm>
            <a:off x="8674112" y="5155853"/>
            <a:ext cx="195856" cy="197080"/>
            <a:chOff x="1919288" y="207963"/>
            <a:chExt cx="508000" cy="511175"/>
          </a:xfrm>
          <a:solidFill>
            <a:schemeClr val="tx1"/>
          </a:solidFill>
        </p:grpSpPr>
        <p:sp>
          <p:nvSpPr>
            <p:cNvPr id="84" name="Freeform 42">
              <a:extLst>
                <a:ext uri="{FF2B5EF4-FFF2-40B4-BE49-F238E27FC236}">
                  <a16:creationId xmlns:a16="http://schemas.microsoft.com/office/drawing/2014/main" id="{B21E4C64-7279-4BB8-8B8F-C6178318FC4C}"/>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43">
              <a:extLst>
                <a:ext uri="{FF2B5EF4-FFF2-40B4-BE49-F238E27FC236}">
                  <a16:creationId xmlns:a16="http://schemas.microsoft.com/office/drawing/2014/main" id="{132D6F61-77FA-4104-8F0A-F2A7E99ADD67}"/>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4F8D7599-3494-4991-9D81-AD9AC9A2A92B}"/>
              </a:ext>
            </a:extLst>
          </p:cNvPr>
          <p:cNvGrpSpPr>
            <a:grpSpLocks noChangeAspect="1"/>
          </p:cNvGrpSpPr>
          <p:nvPr/>
        </p:nvGrpSpPr>
        <p:grpSpPr>
          <a:xfrm>
            <a:off x="7552718" y="4399334"/>
            <a:ext cx="195856" cy="197080"/>
            <a:chOff x="1919288" y="207963"/>
            <a:chExt cx="508000" cy="511175"/>
          </a:xfrm>
          <a:solidFill>
            <a:schemeClr val="tx1"/>
          </a:solidFill>
        </p:grpSpPr>
        <p:sp>
          <p:nvSpPr>
            <p:cNvPr id="87" name="Freeform 42">
              <a:extLst>
                <a:ext uri="{FF2B5EF4-FFF2-40B4-BE49-F238E27FC236}">
                  <a16:creationId xmlns:a16="http://schemas.microsoft.com/office/drawing/2014/main" id="{C34005A5-7441-428A-9BDA-2C9417BD1A8B}"/>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43">
              <a:extLst>
                <a:ext uri="{FF2B5EF4-FFF2-40B4-BE49-F238E27FC236}">
                  <a16:creationId xmlns:a16="http://schemas.microsoft.com/office/drawing/2014/main" id="{C658E995-2F27-4CC9-B9CC-21902D1C8440}"/>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8FA32018-3FC9-470C-90A1-3AABC06CB20F}"/>
              </a:ext>
            </a:extLst>
          </p:cNvPr>
          <p:cNvGrpSpPr>
            <a:grpSpLocks noChangeAspect="1"/>
          </p:cNvGrpSpPr>
          <p:nvPr/>
        </p:nvGrpSpPr>
        <p:grpSpPr>
          <a:xfrm>
            <a:off x="8656602" y="4399334"/>
            <a:ext cx="195856" cy="197080"/>
            <a:chOff x="1919288" y="207963"/>
            <a:chExt cx="508000" cy="511175"/>
          </a:xfrm>
          <a:solidFill>
            <a:schemeClr val="tx1"/>
          </a:solidFill>
        </p:grpSpPr>
        <p:sp>
          <p:nvSpPr>
            <p:cNvPr id="90" name="Freeform 42">
              <a:extLst>
                <a:ext uri="{FF2B5EF4-FFF2-40B4-BE49-F238E27FC236}">
                  <a16:creationId xmlns:a16="http://schemas.microsoft.com/office/drawing/2014/main" id="{B66B7AD8-9C80-45C5-BDCE-40F2543EBFC8}"/>
                </a:ext>
              </a:extLst>
            </p:cNvPr>
            <p:cNvSpPr>
              <a:spLocks/>
            </p:cNvSpPr>
            <p:nvPr/>
          </p:nvSpPr>
          <p:spPr bwMode="auto">
            <a:xfrm>
              <a:off x="2036763" y="207963"/>
              <a:ext cx="273050" cy="341313"/>
            </a:xfrm>
            <a:custGeom>
              <a:avLst/>
              <a:gdLst>
                <a:gd name="T0" fmla="*/ 343 w 686"/>
                <a:gd name="T1" fmla="*/ 856 h 856"/>
                <a:gd name="T2" fmla="*/ 395 w 686"/>
                <a:gd name="T3" fmla="*/ 852 h 856"/>
                <a:gd name="T4" fmla="*/ 445 w 686"/>
                <a:gd name="T5" fmla="*/ 841 h 856"/>
                <a:gd name="T6" fmla="*/ 492 w 686"/>
                <a:gd name="T7" fmla="*/ 823 h 856"/>
                <a:gd name="T8" fmla="*/ 535 w 686"/>
                <a:gd name="T9" fmla="*/ 798 h 856"/>
                <a:gd name="T10" fmla="*/ 574 w 686"/>
                <a:gd name="T11" fmla="*/ 768 h 856"/>
                <a:gd name="T12" fmla="*/ 607 w 686"/>
                <a:gd name="T13" fmla="*/ 732 h 856"/>
                <a:gd name="T14" fmla="*/ 636 w 686"/>
                <a:gd name="T15" fmla="*/ 691 h 856"/>
                <a:gd name="T16" fmla="*/ 659 w 686"/>
                <a:gd name="T17" fmla="*/ 647 h 856"/>
                <a:gd name="T18" fmla="*/ 675 w 686"/>
                <a:gd name="T19" fmla="*/ 599 h 856"/>
                <a:gd name="T20" fmla="*/ 684 w 686"/>
                <a:gd name="T21" fmla="*/ 548 h 856"/>
                <a:gd name="T22" fmla="*/ 686 w 686"/>
                <a:gd name="T23" fmla="*/ 342 h 856"/>
                <a:gd name="T24" fmla="*/ 684 w 686"/>
                <a:gd name="T25" fmla="*/ 306 h 856"/>
                <a:gd name="T26" fmla="*/ 675 w 686"/>
                <a:gd name="T27" fmla="*/ 257 h 856"/>
                <a:gd name="T28" fmla="*/ 659 w 686"/>
                <a:gd name="T29" fmla="*/ 208 h 856"/>
                <a:gd name="T30" fmla="*/ 636 w 686"/>
                <a:gd name="T31" fmla="*/ 164 h 856"/>
                <a:gd name="T32" fmla="*/ 607 w 686"/>
                <a:gd name="T33" fmla="*/ 124 h 856"/>
                <a:gd name="T34" fmla="*/ 574 w 686"/>
                <a:gd name="T35" fmla="*/ 88 h 856"/>
                <a:gd name="T36" fmla="*/ 535 w 686"/>
                <a:gd name="T37" fmla="*/ 58 h 856"/>
                <a:gd name="T38" fmla="*/ 492 w 686"/>
                <a:gd name="T39" fmla="*/ 33 h 856"/>
                <a:gd name="T40" fmla="*/ 445 w 686"/>
                <a:gd name="T41" fmla="*/ 15 h 856"/>
                <a:gd name="T42" fmla="*/ 395 w 686"/>
                <a:gd name="T43" fmla="*/ 3 h 856"/>
                <a:gd name="T44" fmla="*/ 343 w 686"/>
                <a:gd name="T45" fmla="*/ 0 h 856"/>
                <a:gd name="T46" fmla="*/ 325 w 686"/>
                <a:gd name="T47" fmla="*/ 0 h 856"/>
                <a:gd name="T48" fmla="*/ 274 w 686"/>
                <a:gd name="T49" fmla="*/ 6 h 856"/>
                <a:gd name="T50" fmla="*/ 225 w 686"/>
                <a:gd name="T51" fmla="*/ 20 h 856"/>
                <a:gd name="T52" fmla="*/ 180 w 686"/>
                <a:gd name="T53" fmla="*/ 41 h 856"/>
                <a:gd name="T54" fmla="*/ 138 w 686"/>
                <a:gd name="T55" fmla="*/ 68 h 856"/>
                <a:gd name="T56" fmla="*/ 101 w 686"/>
                <a:gd name="T57" fmla="*/ 99 h 856"/>
                <a:gd name="T58" fmla="*/ 68 w 686"/>
                <a:gd name="T59" fmla="*/ 137 h 856"/>
                <a:gd name="T60" fmla="*/ 41 w 686"/>
                <a:gd name="T61" fmla="*/ 179 h 856"/>
                <a:gd name="T62" fmla="*/ 21 w 686"/>
                <a:gd name="T63" fmla="*/ 224 h 856"/>
                <a:gd name="T64" fmla="*/ 7 w 686"/>
                <a:gd name="T65" fmla="*/ 273 h 856"/>
                <a:gd name="T66" fmla="*/ 0 w 686"/>
                <a:gd name="T67" fmla="*/ 325 h 856"/>
                <a:gd name="T68" fmla="*/ 0 w 686"/>
                <a:gd name="T69" fmla="*/ 514 h 856"/>
                <a:gd name="T70" fmla="*/ 4 w 686"/>
                <a:gd name="T71" fmla="*/ 566 h 856"/>
                <a:gd name="T72" fmla="*/ 16 w 686"/>
                <a:gd name="T73" fmla="*/ 615 h 856"/>
                <a:gd name="T74" fmla="*/ 34 w 686"/>
                <a:gd name="T75" fmla="*/ 662 h 856"/>
                <a:gd name="T76" fmla="*/ 59 w 686"/>
                <a:gd name="T77" fmla="*/ 705 h 856"/>
                <a:gd name="T78" fmla="*/ 89 w 686"/>
                <a:gd name="T79" fmla="*/ 744 h 856"/>
                <a:gd name="T80" fmla="*/ 125 w 686"/>
                <a:gd name="T81" fmla="*/ 778 h 856"/>
                <a:gd name="T82" fmla="*/ 166 w 686"/>
                <a:gd name="T83" fmla="*/ 806 h 856"/>
                <a:gd name="T84" fmla="*/ 210 w 686"/>
                <a:gd name="T85" fmla="*/ 829 h 856"/>
                <a:gd name="T86" fmla="*/ 257 w 686"/>
                <a:gd name="T87" fmla="*/ 845 h 856"/>
                <a:gd name="T88" fmla="*/ 308 w 686"/>
                <a:gd name="T89" fmla="*/ 854 h 856"/>
                <a:gd name="T90" fmla="*/ 343 w 686"/>
                <a:gd name="T91" fmla="*/ 85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56">
                  <a:moveTo>
                    <a:pt x="343" y="856"/>
                  </a:moveTo>
                  <a:lnTo>
                    <a:pt x="343" y="856"/>
                  </a:lnTo>
                  <a:lnTo>
                    <a:pt x="343" y="856"/>
                  </a:lnTo>
                  <a:lnTo>
                    <a:pt x="360" y="856"/>
                  </a:lnTo>
                  <a:lnTo>
                    <a:pt x="378" y="854"/>
                  </a:lnTo>
                  <a:lnTo>
                    <a:pt x="395" y="852"/>
                  </a:lnTo>
                  <a:lnTo>
                    <a:pt x="412" y="850"/>
                  </a:lnTo>
                  <a:lnTo>
                    <a:pt x="428" y="845"/>
                  </a:lnTo>
                  <a:lnTo>
                    <a:pt x="445" y="841"/>
                  </a:lnTo>
                  <a:lnTo>
                    <a:pt x="460" y="836"/>
                  </a:lnTo>
                  <a:lnTo>
                    <a:pt x="477" y="829"/>
                  </a:lnTo>
                  <a:lnTo>
                    <a:pt x="492" y="823"/>
                  </a:lnTo>
                  <a:lnTo>
                    <a:pt x="506" y="815"/>
                  </a:lnTo>
                  <a:lnTo>
                    <a:pt x="521" y="806"/>
                  </a:lnTo>
                  <a:lnTo>
                    <a:pt x="535" y="798"/>
                  </a:lnTo>
                  <a:lnTo>
                    <a:pt x="548" y="788"/>
                  </a:lnTo>
                  <a:lnTo>
                    <a:pt x="561" y="778"/>
                  </a:lnTo>
                  <a:lnTo>
                    <a:pt x="574" y="768"/>
                  </a:lnTo>
                  <a:lnTo>
                    <a:pt x="586" y="756"/>
                  </a:lnTo>
                  <a:lnTo>
                    <a:pt x="596" y="744"/>
                  </a:lnTo>
                  <a:lnTo>
                    <a:pt x="607" y="732"/>
                  </a:lnTo>
                  <a:lnTo>
                    <a:pt x="617" y="719"/>
                  </a:lnTo>
                  <a:lnTo>
                    <a:pt x="627" y="705"/>
                  </a:lnTo>
                  <a:lnTo>
                    <a:pt x="636" y="691"/>
                  </a:lnTo>
                  <a:lnTo>
                    <a:pt x="644" y="677"/>
                  </a:lnTo>
                  <a:lnTo>
                    <a:pt x="652" y="662"/>
                  </a:lnTo>
                  <a:lnTo>
                    <a:pt x="659" y="647"/>
                  </a:lnTo>
                  <a:lnTo>
                    <a:pt x="665" y="631"/>
                  </a:lnTo>
                  <a:lnTo>
                    <a:pt x="670" y="615"/>
                  </a:lnTo>
                  <a:lnTo>
                    <a:pt x="675" y="599"/>
                  </a:lnTo>
                  <a:lnTo>
                    <a:pt x="679" y="583"/>
                  </a:lnTo>
                  <a:lnTo>
                    <a:pt x="682" y="566"/>
                  </a:lnTo>
                  <a:lnTo>
                    <a:pt x="684" y="548"/>
                  </a:lnTo>
                  <a:lnTo>
                    <a:pt x="685" y="531"/>
                  </a:lnTo>
                  <a:lnTo>
                    <a:pt x="686" y="514"/>
                  </a:lnTo>
                  <a:lnTo>
                    <a:pt x="686" y="342"/>
                  </a:lnTo>
                  <a:lnTo>
                    <a:pt x="686" y="342"/>
                  </a:lnTo>
                  <a:lnTo>
                    <a:pt x="685" y="325"/>
                  </a:lnTo>
                  <a:lnTo>
                    <a:pt x="684" y="306"/>
                  </a:lnTo>
                  <a:lnTo>
                    <a:pt x="682" y="290"/>
                  </a:lnTo>
                  <a:lnTo>
                    <a:pt x="679" y="273"/>
                  </a:lnTo>
                  <a:lnTo>
                    <a:pt x="675" y="257"/>
                  </a:lnTo>
                  <a:lnTo>
                    <a:pt x="670" y="240"/>
                  </a:lnTo>
                  <a:lnTo>
                    <a:pt x="665" y="224"/>
                  </a:lnTo>
                  <a:lnTo>
                    <a:pt x="659" y="208"/>
                  </a:lnTo>
                  <a:lnTo>
                    <a:pt x="652" y="193"/>
                  </a:lnTo>
                  <a:lnTo>
                    <a:pt x="644" y="179"/>
                  </a:lnTo>
                  <a:lnTo>
                    <a:pt x="636" y="164"/>
                  </a:lnTo>
                  <a:lnTo>
                    <a:pt x="627" y="150"/>
                  </a:lnTo>
                  <a:lnTo>
                    <a:pt x="617" y="137"/>
                  </a:lnTo>
                  <a:lnTo>
                    <a:pt x="607" y="124"/>
                  </a:lnTo>
                  <a:lnTo>
                    <a:pt x="596" y="112"/>
                  </a:lnTo>
                  <a:lnTo>
                    <a:pt x="586" y="99"/>
                  </a:lnTo>
                  <a:lnTo>
                    <a:pt x="574" y="88"/>
                  </a:lnTo>
                  <a:lnTo>
                    <a:pt x="561" y="77"/>
                  </a:lnTo>
                  <a:lnTo>
                    <a:pt x="548" y="68"/>
                  </a:lnTo>
                  <a:lnTo>
                    <a:pt x="535" y="58"/>
                  </a:lnTo>
                  <a:lnTo>
                    <a:pt x="521" y="48"/>
                  </a:lnTo>
                  <a:lnTo>
                    <a:pt x="506" y="41"/>
                  </a:lnTo>
                  <a:lnTo>
                    <a:pt x="492" y="33"/>
                  </a:lnTo>
                  <a:lnTo>
                    <a:pt x="477" y="26"/>
                  </a:lnTo>
                  <a:lnTo>
                    <a:pt x="460" y="20"/>
                  </a:lnTo>
                  <a:lnTo>
                    <a:pt x="445" y="15"/>
                  </a:lnTo>
                  <a:lnTo>
                    <a:pt x="428" y="10"/>
                  </a:lnTo>
                  <a:lnTo>
                    <a:pt x="412" y="6"/>
                  </a:lnTo>
                  <a:lnTo>
                    <a:pt x="395" y="3"/>
                  </a:lnTo>
                  <a:lnTo>
                    <a:pt x="378" y="1"/>
                  </a:lnTo>
                  <a:lnTo>
                    <a:pt x="360" y="0"/>
                  </a:lnTo>
                  <a:lnTo>
                    <a:pt x="343" y="0"/>
                  </a:lnTo>
                  <a:lnTo>
                    <a:pt x="343" y="0"/>
                  </a:lnTo>
                  <a:lnTo>
                    <a:pt x="343" y="0"/>
                  </a:lnTo>
                  <a:lnTo>
                    <a:pt x="325" y="0"/>
                  </a:lnTo>
                  <a:lnTo>
                    <a:pt x="308" y="1"/>
                  </a:lnTo>
                  <a:lnTo>
                    <a:pt x="291" y="3"/>
                  </a:lnTo>
                  <a:lnTo>
                    <a:pt x="274" y="6"/>
                  </a:lnTo>
                  <a:lnTo>
                    <a:pt x="257" y="10"/>
                  </a:lnTo>
                  <a:lnTo>
                    <a:pt x="241" y="15"/>
                  </a:lnTo>
                  <a:lnTo>
                    <a:pt x="225" y="20"/>
                  </a:lnTo>
                  <a:lnTo>
                    <a:pt x="210" y="26"/>
                  </a:lnTo>
                  <a:lnTo>
                    <a:pt x="195" y="33"/>
                  </a:lnTo>
                  <a:lnTo>
                    <a:pt x="180" y="41"/>
                  </a:lnTo>
                  <a:lnTo>
                    <a:pt x="166" y="48"/>
                  </a:lnTo>
                  <a:lnTo>
                    <a:pt x="152" y="58"/>
                  </a:lnTo>
                  <a:lnTo>
                    <a:pt x="138" y="68"/>
                  </a:lnTo>
                  <a:lnTo>
                    <a:pt x="125" y="77"/>
                  </a:lnTo>
                  <a:lnTo>
                    <a:pt x="113" y="88"/>
                  </a:lnTo>
                  <a:lnTo>
                    <a:pt x="101" y="99"/>
                  </a:lnTo>
                  <a:lnTo>
                    <a:pt x="89" y="112"/>
                  </a:lnTo>
                  <a:lnTo>
                    <a:pt x="78" y="124"/>
                  </a:lnTo>
                  <a:lnTo>
                    <a:pt x="68" y="137"/>
                  </a:lnTo>
                  <a:lnTo>
                    <a:pt x="59" y="150"/>
                  </a:lnTo>
                  <a:lnTo>
                    <a:pt x="50" y="164"/>
                  </a:lnTo>
                  <a:lnTo>
                    <a:pt x="41" y="179"/>
                  </a:lnTo>
                  <a:lnTo>
                    <a:pt x="34" y="193"/>
                  </a:lnTo>
                  <a:lnTo>
                    <a:pt x="27" y="208"/>
                  </a:lnTo>
                  <a:lnTo>
                    <a:pt x="21" y="224"/>
                  </a:lnTo>
                  <a:lnTo>
                    <a:pt x="16" y="240"/>
                  </a:lnTo>
                  <a:lnTo>
                    <a:pt x="11" y="257"/>
                  </a:lnTo>
                  <a:lnTo>
                    <a:pt x="7" y="273"/>
                  </a:lnTo>
                  <a:lnTo>
                    <a:pt x="4" y="290"/>
                  </a:lnTo>
                  <a:lnTo>
                    <a:pt x="1" y="306"/>
                  </a:lnTo>
                  <a:lnTo>
                    <a:pt x="0" y="325"/>
                  </a:lnTo>
                  <a:lnTo>
                    <a:pt x="0" y="342"/>
                  </a:lnTo>
                  <a:lnTo>
                    <a:pt x="0" y="514"/>
                  </a:lnTo>
                  <a:lnTo>
                    <a:pt x="0" y="514"/>
                  </a:lnTo>
                  <a:lnTo>
                    <a:pt x="0" y="531"/>
                  </a:lnTo>
                  <a:lnTo>
                    <a:pt x="1" y="548"/>
                  </a:lnTo>
                  <a:lnTo>
                    <a:pt x="4" y="566"/>
                  </a:lnTo>
                  <a:lnTo>
                    <a:pt x="7" y="583"/>
                  </a:lnTo>
                  <a:lnTo>
                    <a:pt x="11" y="599"/>
                  </a:lnTo>
                  <a:lnTo>
                    <a:pt x="16" y="615"/>
                  </a:lnTo>
                  <a:lnTo>
                    <a:pt x="21" y="631"/>
                  </a:lnTo>
                  <a:lnTo>
                    <a:pt x="27" y="647"/>
                  </a:lnTo>
                  <a:lnTo>
                    <a:pt x="34" y="662"/>
                  </a:lnTo>
                  <a:lnTo>
                    <a:pt x="41" y="677"/>
                  </a:lnTo>
                  <a:lnTo>
                    <a:pt x="50" y="691"/>
                  </a:lnTo>
                  <a:lnTo>
                    <a:pt x="59" y="705"/>
                  </a:lnTo>
                  <a:lnTo>
                    <a:pt x="68" y="719"/>
                  </a:lnTo>
                  <a:lnTo>
                    <a:pt x="78" y="732"/>
                  </a:lnTo>
                  <a:lnTo>
                    <a:pt x="89" y="744"/>
                  </a:lnTo>
                  <a:lnTo>
                    <a:pt x="101" y="756"/>
                  </a:lnTo>
                  <a:lnTo>
                    <a:pt x="113" y="768"/>
                  </a:lnTo>
                  <a:lnTo>
                    <a:pt x="125" y="778"/>
                  </a:lnTo>
                  <a:lnTo>
                    <a:pt x="138" y="788"/>
                  </a:lnTo>
                  <a:lnTo>
                    <a:pt x="152" y="798"/>
                  </a:lnTo>
                  <a:lnTo>
                    <a:pt x="166" y="806"/>
                  </a:lnTo>
                  <a:lnTo>
                    <a:pt x="180" y="815"/>
                  </a:lnTo>
                  <a:lnTo>
                    <a:pt x="195" y="823"/>
                  </a:lnTo>
                  <a:lnTo>
                    <a:pt x="210" y="829"/>
                  </a:lnTo>
                  <a:lnTo>
                    <a:pt x="225" y="836"/>
                  </a:lnTo>
                  <a:lnTo>
                    <a:pt x="241" y="841"/>
                  </a:lnTo>
                  <a:lnTo>
                    <a:pt x="257" y="845"/>
                  </a:lnTo>
                  <a:lnTo>
                    <a:pt x="274" y="850"/>
                  </a:lnTo>
                  <a:lnTo>
                    <a:pt x="291" y="852"/>
                  </a:lnTo>
                  <a:lnTo>
                    <a:pt x="308" y="854"/>
                  </a:lnTo>
                  <a:lnTo>
                    <a:pt x="325" y="856"/>
                  </a:lnTo>
                  <a:lnTo>
                    <a:pt x="343" y="856"/>
                  </a:lnTo>
                  <a:lnTo>
                    <a:pt x="343" y="8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43">
              <a:extLst>
                <a:ext uri="{FF2B5EF4-FFF2-40B4-BE49-F238E27FC236}">
                  <a16:creationId xmlns:a16="http://schemas.microsoft.com/office/drawing/2014/main" id="{1AD82945-2F94-4399-9154-AE5CE3DD7EB3}"/>
                </a:ext>
              </a:extLst>
            </p:cNvPr>
            <p:cNvSpPr>
              <a:spLocks/>
            </p:cNvSpPr>
            <p:nvPr/>
          </p:nvSpPr>
          <p:spPr bwMode="auto">
            <a:xfrm>
              <a:off x="1919288" y="533400"/>
              <a:ext cx="508000" cy="185738"/>
            </a:xfrm>
            <a:custGeom>
              <a:avLst/>
              <a:gdLst>
                <a:gd name="T0" fmla="*/ 1239 w 1281"/>
                <a:gd name="T1" fmla="*/ 467 h 467"/>
                <a:gd name="T2" fmla="*/ 1248 w 1281"/>
                <a:gd name="T3" fmla="*/ 466 h 467"/>
                <a:gd name="T4" fmla="*/ 1264 w 1281"/>
                <a:gd name="T5" fmla="*/ 458 h 467"/>
                <a:gd name="T6" fmla="*/ 1276 w 1281"/>
                <a:gd name="T7" fmla="*/ 446 h 467"/>
                <a:gd name="T8" fmla="*/ 1281 w 1281"/>
                <a:gd name="T9" fmla="*/ 429 h 467"/>
                <a:gd name="T10" fmla="*/ 1281 w 1281"/>
                <a:gd name="T11" fmla="*/ 420 h 467"/>
                <a:gd name="T12" fmla="*/ 1276 w 1281"/>
                <a:gd name="T13" fmla="*/ 380 h 467"/>
                <a:gd name="T14" fmla="*/ 1267 w 1281"/>
                <a:gd name="T15" fmla="*/ 342 h 467"/>
                <a:gd name="T16" fmla="*/ 1254 w 1281"/>
                <a:gd name="T17" fmla="*/ 304 h 467"/>
                <a:gd name="T18" fmla="*/ 1239 w 1281"/>
                <a:gd name="T19" fmla="*/ 267 h 467"/>
                <a:gd name="T20" fmla="*/ 1222 w 1281"/>
                <a:gd name="T21" fmla="*/ 233 h 467"/>
                <a:gd name="T22" fmla="*/ 1200 w 1281"/>
                <a:gd name="T23" fmla="*/ 200 h 467"/>
                <a:gd name="T24" fmla="*/ 1177 w 1281"/>
                <a:gd name="T25" fmla="*/ 169 h 467"/>
                <a:gd name="T26" fmla="*/ 1152 w 1281"/>
                <a:gd name="T27" fmla="*/ 140 h 467"/>
                <a:gd name="T28" fmla="*/ 1123 w 1281"/>
                <a:gd name="T29" fmla="*/ 113 h 467"/>
                <a:gd name="T30" fmla="*/ 1093 w 1281"/>
                <a:gd name="T31" fmla="*/ 89 h 467"/>
                <a:gd name="T32" fmla="*/ 1062 w 1281"/>
                <a:gd name="T33" fmla="*/ 66 h 467"/>
                <a:gd name="T34" fmla="*/ 1027 w 1281"/>
                <a:gd name="T35" fmla="*/ 48 h 467"/>
                <a:gd name="T36" fmla="*/ 992 w 1281"/>
                <a:gd name="T37" fmla="*/ 31 h 467"/>
                <a:gd name="T38" fmla="*/ 955 w 1281"/>
                <a:gd name="T39" fmla="*/ 18 h 467"/>
                <a:gd name="T40" fmla="*/ 916 w 1281"/>
                <a:gd name="T41" fmla="*/ 7 h 467"/>
                <a:gd name="T42" fmla="*/ 877 w 1281"/>
                <a:gd name="T43" fmla="*/ 0 h 467"/>
                <a:gd name="T44" fmla="*/ 851 w 1281"/>
                <a:gd name="T45" fmla="*/ 18 h 467"/>
                <a:gd name="T46" fmla="*/ 797 w 1281"/>
                <a:gd name="T47" fmla="*/ 48 h 467"/>
                <a:gd name="T48" fmla="*/ 768 w 1281"/>
                <a:gd name="T49" fmla="*/ 60 h 467"/>
                <a:gd name="T50" fmla="*/ 737 w 1281"/>
                <a:gd name="T51" fmla="*/ 68 h 467"/>
                <a:gd name="T52" fmla="*/ 706 w 1281"/>
                <a:gd name="T53" fmla="*/ 76 h 467"/>
                <a:gd name="T54" fmla="*/ 674 w 1281"/>
                <a:gd name="T55" fmla="*/ 79 h 467"/>
                <a:gd name="T56" fmla="*/ 641 w 1281"/>
                <a:gd name="T57" fmla="*/ 81 h 467"/>
                <a:gd name="T58" fmla="*/ 625 w 1281"/>
                <a:gd name="T59" fmla="*/ 80 h 467"/>
                <a:gd name="T60" fmla="*/ 592 w 1281"/>
                <a:gd name="T61" fmla="*/ 78 h 467"/>
                <a:gd name="T62" fmla="*/ 560 w 1281"/>
                <a:gd name="T63" fmla="*/ 73 h 467"/>
                <a:gd name="T64" fmla="*/ 529 w 1281"/>
                <a:gd name="T65" fmla="*/ 64 h 467"/>
                <a:gd name="T66" fmla="*/ 499 w 1281"/>
                <a:gd name="T67" fmla="*/ 54 h 467"/>
                <a:gd name="T68" fmla="*/ 457 w 1281"/>
                <a:gd name="T69" fmla="*/ 34 h 467"/>
                <a:gd name="T70" fmla="*/ 405 w 1281"/>
                <a:gd name="T71" fmla="*/ 0 h 467"/>
                <a:gd name="T72" fmla="*/ 385 w 1281"/>
                <a:gd name="T73" fmla="*/ 2 h 467"/>
                <a:gd name="T74" fmla="*/ 346 w 1281"/>
                <a:gd name="T75" fmla="*/ 12 h 467"/>
                <a:gd name="T76" fmla="*/ 308 w 1281"/>
                <a:gd name="T77" fmla="*/ 24 h 467"/>
                <a:gd name="T78" fmla="*/ 271 w 1281"/>
                <a:gd name="T79" fmla="*/ 39 h 467"/>
                <a:gd name="T80" fmla="*/ 237 w 1281"/>
                <a:gd name="T81" fmla="*/ 56 h 467"/>
                <a:gd name="T82" fmla="*/ 204 w 1281"/>
                <a:gd name="T83" fmla="*/ 77 h 467"/>
                <a:gd name="T84" fmla="*/ 173 w 1281"/>
                <a:gd name="T85" fmla="*/ 101 h 467"/>
                <a:gd name="T86" fmla="*/ 144 w 1281"/>
                <a:gd name="T87" fmla="*/ 126 h 467"/>
                <a:gd name="T88" fmla="*/ 117 w 1281"/>
                <a:gd name="T89" fmla="*/ 154 h 467"/>
                <a:gd name="T90" fmla="*/ 92 w 1281"/>
                <a:gd name="T91" fmla="*/ 184 h 467"/>
                <a:gd name="T92" fmla="*/ 71 w 1281"/>
                <a:gd name="T93" fmla="*/ 216 h 467"/>
                <a:gd name="T94" fmla="*/ 51 w 1281"/>
                <a:gd name="T95" fmla="*/ 250 h 467"/>
                <a:gd name="T96" fmla="*/ 35 w 1281"/>
                <a:gd name="T97" fmla="*/ 285 h 467"/>
                <a:gd name="T98" fmla="*/ 21 w 1281"/>
                <a:gd name="T99" fmla="*/ 322 h 467"/>
                <a:gd name="T100" fmla="*/ 10 w 1281"/>
                <a:gd name="T101" fmla="*/ 361 h 467"/>
                <a:gd name="T102" fmla="*/ 2 w 1281"/>
                <a:gd name="T103" fmla="*/ 400 h 467"/>
                <a:gd name="T104" fmla="*/ 0 w 1281"/>
                <a:gd name="T105" fmla="*/ 420 h 467"/>
                <a:gd name="T106" fmla="*/ 2 w 1281"/>
                <a:gd name="T107" fmla="*/ 438 h 467"/>
                <a:gd name="T108" fmla="*/ 11 w 1281"/>
                <a:gd name="T109" fmla="*/ 453 h 467"/>
                <a:gd name="T110" fmla="*/ 25 w 1281"/>
                <a:gd name="T111" fmla="*/ 463 h 467"/>
                <a:gd name="T112" fmla="*/ 44 w 1281"/>
                <a:gd name="T113"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1" h="467">
                  <a:moveTo>
                    <a:pt x="44" y="467"/>
                  </a:moveTo>
                  <a:lnTo>
                    <a:pt x="1239" y="467"/>
                  </a:lnTo>
                  <a:lnTo>
                    <a:pt x="1239" y="467"/>
                  </a:lnTo>
                  <a:lnTo>
                    <a:pt x="1248" y="466"/>
                  </a:lnTo>
                  <a:lnTo>
                    <a:pt x="1256" y="463"/>
                  </a:lnTo>
                  <a:lnTo>
                    <a:pt x="1264" y="458"/>
                  </a:lnTo>
                  <a:lnTo>
                    <a:pt x="1270" y="453"/>
                  </a:lnTo>
                  <a:lnTo>
                    <a:pt x="1276" y="446"/>
                  </a:lnTo>
                  <a:lnTo>
                    <a:pt x="1279" y="438"/>
                  </a:lnTo>
                  <a:lnTo>
                    <a:pt x="1281" y="429"/>
                  </a:lnTo>
                  <a:lnTo>
                    <a:pt x="1281" y="420"/>
                  </a:lnTo>
                  <a:lnTo>
                    <a:pt x="1281" y="420"/>
                  </a:lnTo>
                  <a:lnTo>
                    <a:pt x="1279" y="400"/>
                  </a:lnTo>
                  <a:lnTo>
                    <a:pt x="1276" y="380"/>
                  </a:lnTo>
                  <a:lnTo>
                    <a:pt x="1271" y="361"/>
                  </a:lnTo>
                  <a:lnTo>
                    <a:pt x="1267" y="342"/>
                  </a:lnTo>
                  <a:lnTo>
                    <a:pt x="1261" y="322"/>
                  </a:lnTo>
                  <a:lnTo>
                    <a:pt x="1254" y="304"/>
                  </a:lnTo>
                  <a:lnTo>
                    <a:pt x="1248" y="285"/>
                  </a:lnTo>
                  <a:lnTo>
                    <a:pt x="1239" y="267"/>
                  </a:lnTo>
                  <a:lnTo>
                    <a:pt x="1230" y="250"/>
                  </a:lnTo>
                  <a:lnTo>
                    <a:pt x="1222" y="233"/>
                  </a:lnTo>
                  <a:lnTo>
                    <a:pt x="1211" y="216"/>
                  </a:lnTo>
                  <a:lnTo>
                    <a:pt x="1200" y="200"/>
                  </a:lnTo>
                  <a:lnTo>
                    <a:pt x="1189" y="184"/>
                  </a:lnTo>
                  <a:lnTo>
                    <a:pt x="1177" y="169"/>
                  </a:lnTo>
                  <a:lnTo>
                    <a:pt x="1164" y="154"/>
                  </a:lnTo>
                  <a:lnTo>
                    <a:pt x="1152" y="140"/>
                  </a:lnTo>
                  <a:lnTo>
                    <a:pt x="1137" y="126"/>
                  </a:lnTo>
                  <a:lnTo>
                    <a:pt x="1123" y="113"/>
                  </a:lnTo>
                  <a:lnTo>
                    <a:pt x="1108" y="101"/>
                  </a:lnTo>
                  <a:lnTo>
                    <a:pt x="1093" y="89"/>
                  </a:lnTo>
                  <a:lnTo>
                    <a:pt x="1078" y="77"/>
                  </a:lnTo>
                  <a:lnTo>
                    <a:pt x="1062" y="66"/>
                  </a:lnTo>
                  <a:lnTo>
                    <a:pt x="1045" y="56"/>
                  </a:lnTo>
                  <a:lnTo>
                    <a:pt x="1027" y="48"/>
                  </a:lnTo>
                  <a:lnTo>
                    <a:pt x="1010" y="39"/>
                  </a:lnTo>
                  <a:lnTo>
                    <a:pt x="992" y="31"/>
                  </a:lnTo>
                  <a:lnTo>
                    <a:pt x="973" y="24"/>
                  </a:lnTo>
                  <a:lnTo>
                    <a:pt x="955" y="18"/>
                  </a:lnTo>
                  <a:lnTo>
                    <a:pt x="936" y="12"/>
                  </a:lnTo>
                  <a:lnTo>
                    <a:pt x="916" y="7"/>
                  </a:lnTo>
                  <a:lnTo>
                    <a:pt x="897" y="2"/>
                  </a:lnTo>
                  <a:lnTo>
                    <a:pt x="877" y="0"/>
                  </a:lnTo>
                  <a:lnTo>
                    <a:pt x="877" y="0"/>
                  </a:lnTo>
                  <a:lnTo>
                    <a:pt x="851" y="18"/>
                  </a:lnTo>
                  <a:lnTo>
                    <a:pt x="824" y="34"/>
                  </a:lnTo>
                  <a:lnTo>
                    <a:pt x="797" y="48"/>
                  </a:lnTo>
                  <a:lnTo>
                    <a:pt x="782" y="54"/>
                  </a:lnTo>
                  <a:lnTo>
                    <a:pt x="768" y="60"/>
                  </a:lnTo>
                  <a:lnTo>
                    <a:pt x="753" y="64"/>
                  </a:lnTo>
                  <a:lnTo>
                    <a:pt x="737" y="68"/>
                  </a:lnTo>
                  <a:lnTo>
                    <a:pt x="722" y="73"/>
                  </a:lnTo>
                  <a:lnTo>
                    <a:pt x="706" y="76"/>
                  </a:lnTo>
                  <a:lnTo>
                    <a:pt x="690" y="78"/>
                  </a:lnTo>
                  <a:lnTo>
                    <a:pt x="674" y="79"/>
                  </a:lnTo>
                  <a:lnTo>
                    <a:pt x="657" y="80"/>
                  </a:lnTo>
                  <a:lnTo>
                    <a:pt x="641" y="81"/>
                  </a:lnTo>
                  <a:lnTo>
                    <a:pt x="641" y="81"/>
                  </a:lnTo>
                  <a:lnTo>
                    <a:pt x="625" y="80"/>
                  </a:lnTo>
                  <a:lnTo>
                    <a:pt x="608" y="79"/>
                  </a:lnTo>
                  <a:lnTo>
                    <a:pt x="592" y="78"/>
                  </a:lnTo>
                  <a:lnTo>
                    <a:pt x="576" y="76"/>
                  </a:lnTo>
                  <a:lnTo>
                    <a:pt x="560" y="73"/>
                  </a:lnTo>
                  <a:lnTo>
                    <a:pt x="545" y="68"/>
                  </a:lnTo>
                  <a:lnTo>
                    <a:pt x="529" y="64"/>
                  </a:lnTo>
                  <a:lnTo>
                    <a:pt x="514" y="60"/>
                  </a:lnTo>
                  <a:lnTo>
                    <a:pt x="499" y="54"/>
                  </a:lnTo>
                  <a:lnTo>
                    <a:pt x="485" y="48"/>
                  </a:lnTo>
                  <a:lnTo>
                    <a:pt x="457" y="34"/>
                  </a:lnTo>
                  <a:lnTo>
                    <a:pt x="430" y="18"/>
                  </a:lnTo>
                  <a:lnTo>
                    <a:pt x="405" y="0"/>
                  </a:lnTo>
                  <a:lnTo>
                    <a:pt x="405" y="0"/>
                  </a:lnTo>
                  <a:lnTo>
                    <a:pt x="385" y="2"/>
                  </a:lnTo>
                  <a:lnTo>
                    <a:pt x="365" y="7"/>
                  </a:lnTo>
                  <a:lnTo>
                    <a:pt x="346" y="12"/>
                  </a:lnTo>
                  <a:lnTo>
                    <a:pt x="326" y="18"/>
                  </a:lnTo>
                  <a:lnTo>
                    <a:pt x="308" y="24"/>
                  </a:lnTo>
                  <a:lnTo>
                    <a:pt x="290" y="31"/>
                  </a:lnTo>
                  <a:lnTo>
                    <a:pt x="271" y="39"/>
                  </a:lnTo>
                  <a:lnTo>
                    <a:pt x="254" y="48"/>
                  </a:lnTo>
                  <a:lnTo>
                    <a:pt x="237" y="56"/>
                  </a:lnTo>
                  <a:lnTo>
                    <a:pt x="221" y="66"/>
                  </a:lnTo>
                  <a:lnTo>
                    <a:pt x="204" y="77"/>
                  </a:lnTo>
                  <a:lnTo>
                    <a:pt x="188" y="89"/>
                  </a:lnTo>
                  <a:lnTo>
                    <a:pt x="173" y="101"/>
                  </a:lnTo>
                  <a:lnTo>
                    <a:pt x="158" y="113"/>
                  </a:lnTo>
                  <a:lnTo>
                    <a:pt x="144" y="126"/>
                  </a:lnTo>
                  <a:lnTo>
                    <a:pt x="130" y="140"/>
                  </a:lnTo>
                  <a:lnTo>
                    <a:pt x="117" y="154"/>
                  </a:lnTo>
                  <a:lnTo>
                    <a:pt x="104" y="169"/>
                  </a:lnTo>
                  <a:lnTo>
                    <a:pt x="92" y="184"/>
                  </a:lnTo>
                  <a:lnTo>
                    <a:pt x="81" y="200"/>
                  </a:lnTo>
                  <a:lnTo>
                    <a:pt x="71" y="216"/>
                  </a:lnTo>
                  <a:lnTo>
                    <a:pt x="61" y="233"/>
                  </a:lnTo>
                  <a:lnTo>
                    <a:pt x="51" y="250"/>
                  </a:lnTo>
                  <a:lnTo>
                    <a:pt x="42" y="267"/>
                  </a:lnTo>
                  <a:lnTo>
                    <a:pt x="35" y="285"/>
                  </a:lnTo>
                  <a:lnTo>
                    <a:pt x="27" y="304"/>
                  </a:lnTo>
                  <a:lnTo>
                    <a:pt x="21" y="322"/>
                  </a:lnTo>
                  <a:lnTo>
                    <a:pt x="15" y="342"/>
                  </a:lnTo>
                  <a:lnTo>
                    <a:pt x="10" y="361"/>
                  </a:lnTo>
                  <a:lnTo>
                    <a:pt x="6" y="380"/>
                  </a:lnTo>
                  <a:lnTo>
                    <a:pt x="2" y="400"/>
                  </a:lnTo>
                  <a:lnTo>
                    <a:pt x="0" y="420"/>
                  </a:lnTo>
                  <a:lnTo>
                    <a:pt x="0" y="420"/>
                  </a:lnTo>
                  <a:lnTo>
                    <a:pt x="0" y="429"/>
                  </a:lnTo>
                  <a:lnTo>
                    <a:pt x="2" y="438"/>
                  </a:lnTo>
                  <a:lnTo>
                    <a:pt x="7" y="446"/>
                  </a:lnTo>
                  <a:lnTo>
                    <a:pt x="11" y="453"/>
                  </a:lnTo>
                  <a:lnTo>
                    <a:pt x="18" y="458"/>
                  </a:lnTo>
                  <a:lnTo>
                    <a:pt x="25" y="463"/>
                  </a:lnTo>
                  <a:lnTo>
                    <a:pt x="34" y="466"/>
                  </a:lnTo>
                  <a:lnTo>
                    <a:pt x="44" y="467"/>
                  </a:lnTo>
                  <a:lnTo>
                    <a:pt x="44" y="4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5">
            <a:extLst>
              <a:ext uri="{FF2B5EF4-FFF2-40B4-BE49-F238E27FC236}">
                <a16:creationId xmlns:a16="http://schemas.microsoft.com/office/drawing/2014/main" id="{FD9B067C-5894-4BEE-84A4-256CC538B8B8}"/>
              </a:ext>
            </a:extLst>
          </p:cNvPr>
          <p:cNvGrpSpPr/>
          <p:nvPr/>
        </p:nvGrpSpPr>
        <p:grpSpPr>
          <a:xfrm>
            <a:off x="10166441" y="181369"/>
            <a:ext cx="1916151" cy="883166"/>
            <a:chOff x="10166441" y="181369"/>
            <a:chExt cx="1916151" cy="883166"/>
          </a:xfrm>
        </p:grpSpPr>
        <p:sp>
          <p:nvSpPr>
            <p:cNvPr id="15" name="Oval 14">
              <a:extLst>
                <a:ext uri="{FF2B5EF4-FFF2-40B4-BE49-F238E27FC236}">
                  <a16:creationId xmlns:a16="http://schemas.microsoft.com/office/drawing/2014/main" id="{DC10B798-2628-4A3A-8C16-49E75BED13F5}"/>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2545B54-CD22-4D4D-94B4-11822E7A2B50}"/>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17" name="Rectangle 16">
              <a:extLst>
                <a:ext uri="{FF2B5EF4-FFF2-40B4-BE49-F238E27FC236}">
                  <a16:creationId xmlns:a16="http://schemas.microsoft.com/office/drawing/2014/main" id="{B5A79D43-DF3B-4D4E-9E5A-4401AAAC4F10}"/>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18" name="Rectangle 17">
              <a:extLst>
                <a:ext uri="{FF2B5EF4-FFF2-40B4-BE49-F238E27FC236}">
                  <a16:creationId xmlns:a16="http://schemas.microsoft.com/office/drawing/2014/main" id="{A70549B1-AA70-420C-B17D-9D223BB16C22}"/>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92" name="Oval 91">
              <a:extLst>
                <a:ext uri="{FF2B5EF4-FFF2-40B4-BE49-F238E27FC236}">
                  <a16:creationId xmlns:a16="http://schemas.microsoft.com/office/drawing/2014/main" id="{5A4D607D-60CC-4C11-8227-9596B63942CE}"/>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525871AF-88D1-4EA0-8997-093C5E26E910}"/>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a:extLst>
              <a:ext uri="{FF2B5EF4-FFF2-40B4-BE49-F238E27FC236}">
                <a16:creationId xmlns:a16="http://schemas.microsoft.com/office/drawing/2014/main" id="{7CD2314B-B1B0-43E7-A951-FFD7C5C2A185}"/>
              </a:ext>
            </a:extLst>
          </p:cNvPr>
          <p:cNvSpPr/>
          <p:nvPr/>
        </p:nvSpPr>
        <p:spPr>
          <a:xfrm>
            <a:off x="10416048" y="109335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Not enough evidence</a:t>
            </a:r>
          </a:p>
        </p:txBody>
      </p:sp>
      <p:sp>
        <p:nvSpPr>
          <p:cNvPr id="95" name="Oval 94">
            <a:extLst>
              <a:ext uri="{FF2B5EF4-FFF2-40B4-BE49-F238E27FC236}">
                <a16:creationId xmlns:a16="http://schemas.microsoft.com/office/drawing/2014/main" id="{2067E5F3-78EC-4C29-8A6A-6F421B41B356}"/>
              </a:ext>
            </a:extLst>
          </p:cNvPr>
          <p:cNvSpPr/>
          <p:nvPr/>
        </p:nvSpPr>
        <p:spPr>
          <a:xfrm rot="10800000" flipH="1" flipV="1">
            <a:off x="10165299" y="1141059"/>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24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t="4992" r="4992"/>
          <a:stretch/>
        </p:blipFill>
        <p:spPr>
          <a:xfrm>
            <a:off x="0" y="0"/>
            <a:ext cx="12192000" cy="6857999"/>
          </a:xfrm>
        </p:spPr>
      </p:pic>
      <p:sp>
        <p:nvSpPr>
          <p:cNvPr id="8" name="Title 7"/>
          <p:cNvSpPr>
            <a:spLocks noGrp="1"/>
          </p:cNvSpPr>
          <p:nvPr>
            <p:ph type="title"/>
          </p:nvPr>
        </p:nvSpPr>
        <p:spPr>
          <a:xfrm>
            <a:off x="914400" y="4697410"/>
            <a:ext cx="4389120" cy="2160591"/>
          </a:xfrm>
        </p:spPr>
        <p:txBody>
          <a:bodyPr/>
          <a:lstStyle/>
          <a:p>
            <a:r>
              <a:rPr lang="en-US"/>
              <a:t>Appendix</a:t>
            </a:r>
          </a:p>
        </p:txBody>
      </p:sp>
    </p:spTree>
    <p:extLst>
      <p:ext uri="{BB962C8B-B14F-4D97-AF65-F5344CB8AC3E}">
        <p14:creationId xmlns:p14="http://schemas.microsoft.com/office/powerpoint/2010/main" val="4224829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B85A2C1-105B-4869-8A76-2E0B298B2ACE}"/>
              </a:ext>
            </a:extLst>
          </p:cNvPr>
          <p:cNvSpPr>
            <a:spLocks noGrp="1"/>
          </p:cNvSpPr>
          <p:nvPr>
            <p:ph type="title"/>
          </p:nvPr>
        </p:nvSpPr>
        <p:spPr>
          <a:xfrm>
            <a:off x="4191001" y="2498416"/>
            <a:ext cx="8001000" cy="930584"/>
          </a:xfrm>
        </p:spPr>
        <p:txBody>
          <a:bodyPr/>
          <a:lstStyle/>
          <a:p>
            <a:r>
              <a:rPr lang="en-US"/>
              <a:t>Thank you.</a:t>
            </a:r>
          </a:p>
        </p:txBody>
      </p:sp>
    </p:spTree>
    <p:extLst>
      <p:ext uri="{BB962C8B-B14F-4D97-AF65-F5344CB8AC3E}">
        <p14:creationId xmlns:p14="http://schemas.microsoft.com/office/powerpoint/2010/main" val="4771833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525307"/>
            <a:ext cx="10363200" cy="594360"/>
          </a:xfrm>
        </p:spPr>
        <p:txBody>
          <a:bodyPr/>
          <a:lstStyle/>
          <a:p>
            <a:r>
              <a:rPr lang="en-US" dirty="0"/>
              <a:t>Data Model </a:t>
            </a:r>
          </a:p>
        </p:txBody>
      </p:sp>
      <p:sp>
        <p:nvSpPr>
          <p:cNvPr id="5" name="Text Placeholder 4"/>
          <p:cNvSpPr>
            <a:spLocks noGrp="1"/>
          </p:cNvSpPr>
          <p:nvPr>
            <p:ph type="body" sz="quarter" idx="15"/>
          </p:nvPr>
        </p:nvSpPr>
        <p:spPr/>
        <p:txBody>
          <a:bodyPr/>
          <a:lstStyle/>
          <a:p>
            <a:r>
              <a:rPr lang="en-US"/>
              <a:t>Data model</a:t>
            </a:r>
          </a:p>
          <a:p>
            <a:endParaRPr lang="en-US"/>
          </a:p>
        </p:txBody>
      </p:sp>
      <p:grpSp>
        <p:nvGrpSpPr>
          <p:cNvPr id="27" name="Group 26">
            <a:extLst>
              <a:ext uri="{FF2B5EF4-FFF2-40B4-BE49-F238E27FC236}">
                <a16:creationId xmlns:a16="http://schemas.microsoft.com/office/drawing/2014/main" id="{1E653D99-4E80-4400-B4BF-CA69EB8AC089}"/>
              </a:ext>
            </a:extLst>
          </p:cNvPr>
          <p:cNvGrpSpPr/>
          <p:nvPr/>
        </p:nvGrpSpPr>
        <p:grpSpPr>
          <a:xfrm>
            <a:off x="10166441" y="43140"/>
            <a:ext cx="1916151" cy="883166"/>
            <a:chOff x="10166441" y="181369"/>
            <a:chExt cx="1916151" cy="883166"/>
          </a:xfrm>
        </p:grpSpPr>
        <p:sp>
          <p:nvSpPr>
            <p:cNvPr id="28" name="Oval 27">
              <a:extLst>
                <a:ext uri="{FF2B5EF4-FFF2-40B4-BE49-F238E27FC236}">
                  <a16:creationId xmlns:a16="http://schemas.microsoft.com/office/drawing/2014/main" id="{66345BEE-3025-4809-B94E-0936A1A53554}"/>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FD1827C-64B2-439B-AE44-A5138842334D}"/>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30" name="Rectangle 29">
              <a:extLst>
                <a:ext uri="{FF2B5EF4-FFF2-40B4-BE49-F238E27FC236}">
                  <a16:creationId xmlns:a16="http://schemas.microsoft.com/office/drawing/2014/main" id="{236D3351-F3C4-441E-A2FD-70C74D1D9D61}"/>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31" name="Rectangle 30">
              <a:extLst>
                <a:ext uri="{FF2B5EF4-FFF2-40B4-BE49-F238E27FC236}">
                  <a16:creationId xmlns:a16="http://schemas.microsoft.com/office/drawing/2014/main" id="{8A381621-91D6-4958-8D70-6A41A26A8492}"/>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High Risk</a:t>
              </a:r>
            </a:p>
          </p:txBody>
        </p:sp>
        <p:sp>
          <p:nvSpPr>
            <p:cNvPr id="32" name="Oval 31">
              <a:extLst>
                <a:ext uri="{FF2B5EF4-FFF2-40B4-BE49-F238E27FC236}">
                  <a16:creationId xmlns:a16="http://schemas.microsoft.com/office/drawing/2014/main" id="{13EC888B-3F95-45F7-A7D2-DEC2AED8685F}"/>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0464892-32FA-4E63-A98C-FBCFBECE4596}"/>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4" name="Table 23">
            <a:extLst>
              <a:ext uri="{FF2B5EF4-FFF2-40B4-BE49-F238E27FC236}">
                <a16:creationId xmlns:a16="http://schemas.microsoft.com/office/drawing/2014/main" id="{88857610-EA24-42FE-87A1-2757A777A0DA}"/>
              </a:ext>
            </a:extLst>
          </p:cNvPr>
          <p:cNvGraphicFramePr>
            <a:graphicFrameLocks noGrp="1"/>
          </p:cNvGraphicFramePr>
          <p:nvPr>
            <p:extLst>
              <p:ext uri="{D42A27DB-BD31-4B8C-83A1-F6EECF244321}">
                <p14:modId xmlns:p14="http://schemas.microsoft.com/office/powerpoint/2010/main" val="1907662661"/>
              </p:ext>
            </p:extLst>
          </p:nvPr>
        </p:nvGraphicFramePr>
        <p:xfrm>
          <a:off x="914400" y="1188145"/>
          <a:ext cx="10607041" cy="5498872"/>
        </p:xfrm>
        <a:graphic>
          <a:graphicData uri="http://schemas.openxmlformats.org/drawingml/2006/table">
            <a:tbl>
              <a:tblPr firstRow="1" bandRow="1">
                <a:tableStyleId>{6E25E649-3F16-4E02-A733-19D2CDBF48F0}</a:tableStyleId>
              </a:tblPr>
              <a:tblGrid>
                <a:gridCol w="1580225">
                  <a:extLst>
                    <a:ext uri="{9D8B030D-6E8A-4147-A177-3AD203B41FA5}">
                      <a16:colId xmlns:a16="http://schemas.microsoft.com/office/drawing/2014/main" val="3318763281"/>
                    </a:ext>
                  </a:extLst>
                </a:gridCol>
                <a:gridCol w="965238">
                  <a:extLst>
                    <a:ext uri="{9D8B030D-6E8A-4147-A177-3AD203B41FA5}">
                      <a16:colId xmlns:a16="http://schemas.microsoft.com/office/drawing/2014/main" val="3836453964"/>
                    </a:ext>
                  </a:extLst>
                </a:gridCol>
                <a:gridCol w="4030789">
                  <a:extLst>
                    <a:ext uri="{9D8B030D-6E8A-4147-A177-3AD203B41FA5}">
                      <a16:colId xmlns:a16="http://schemas.microsoft.com/office/drawing/2014/main" val="1704246759"/>
                    </a:ext>
                  </a:extLst>
                </a:gridCol>
                <a:gridCol w="4030789">
                  <a:extLst>
                    <a:ext uri="{9D8B030D-6E8A-4147-A177-3AD203B41FA5}">
                      <a16:colId xmlns:a16="http://schemas.microsoft.com/office/drawing/2014/main" val="2441964308"/>
                    </a:ext>
                  </a:extLst>
                </a:gridCol>
              </a:tblGrid>
              <a:tr h="545207">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dirty="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302136"/>
                  </a:ext>
                </a:extLst>
              </a:tr>
              <a:tr h="546199">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Normalization</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rgbClr val="FF0000"/>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u="none" strike="noStrike" kern="1200">
                          <a:solidFill>
                            <a:schemeClr val="dk1"/>
                          </a:solidFill>
                          <a:effectLst/>
                          <a:latin typeface="+mn-lt"/>
                          <a:ea typeface="+mn-ea"/>
                          <a:cs typeface="+mn-cs"/>
                        </a:rPr>
                        <a:t>The object model is normalized</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dk1"/>
                          </a:solidFill>
                          <a:effectLst/>
                          <a:latin typeface="+mn-lt"/>
                          <a:ea typeface="+mn-ea"/>
                          <a:cs typeface="+mn-cs"/>
                        </a:rPr>
                        <a:t>No recommendation</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9584244"/>
                  </a:ext>
                </a:extLst>
              </a:tr>
              <a:tr h="997934">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Custom Setting/Metadata</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Custom Settings &amp; Custom metadata are effectively leveraged</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 </a:t>
                      </a:r>
                      <a:r>
                        <a:rPr lang="en-US" sz="1200" kern="1200">
                          <a:solidFill>
                            <a:schemeClr val="dk1"/>
                          </a:solidFill>
                          <a:effectLst/>
                          <a:latin typeface="+mn-lt"/>
                          <a:ea typeface="+mn-ea"/>
                          <a:cs typeface="+mn-cs"/>
                        </a:rPr>
                        <a:t>No recommendation</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30173536"/>
                  </a:ext>
                </a:extLst>
              </a:tr>
              <a:tr h="77826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tx1"/>
                          </a:solidFill>
                          <a:latin typeface="+mn-lt"/>
                          <a:ea typeface="Open Sans" charset="0"/>
                          <a:cs typeface="Open Sans" charset="0"/>
                        </a:rPr>
                        <a:t>Data Backup Strategy</a:t>
                      </a:r>
                    </a:p>
                    <a:p>
                      <a:pPr marL="0" marR="0" lvl="0" indent="0" algn="l" defTabSz="914400" rtl="0" eaLnBrk="1" fontAlgn="auto" latinLnBrk="0" hangingPunct="1">
                        <a:lnSpc>
                          <a:spcPct val="130000"/>
                        </a:lnSpc>
                        <a:spcBef>
                          <a:spcPts val="100"/>
                        </a:spcBef>
                        <a:spcAft>
                          <a:spcPts val="0"/>
                        </a:spcAft>
                        <a:buClrTx/>
                        <a:buSzTx/>
                        <a:buFontTx/>
                        <a:buNone/>
                        <a:tabLst/>
                        <a:defRPr/>
                      </a:pPr>
                      <a:endParaRPr lang="en-US" sz="1200" kern="1200" dirty="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There is no evidence of data backup strategy, which is currently in place</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It is recommended to backup data for which Salesforce is the master. Consider using Salesforce Data Export service to start off with.</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16368674"/>
                  </a:ext>
                </a:extLst>
              </a:tr>
              <a:tr h="77826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Data Model – Overview</a:t>
                      </a:r>
                    </a:p>
                    <a:p>
                      <a:pPr marL="0" marR="0" lvl="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The object model is not very complex. Wherever possible, standard objects have been utilized</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No recommendation</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12415038"/>
                  </a:ext>
                </a:extLst>
              </a:tr>
              <a:tr h="765868">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Data Model - Unused Objects / Fields</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There are some unused fields found in the org</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Review the unused fields from Salesforce Optimizer report and take necessary action to clean up, if no longer needed. For </a:t>
                      </a:r>
                      <a:r>
                        <a:rPr lang="en-US" sz="1200" kern="1200" err="1">
                          <a:solidFill>
                            <a:schemeClr val="tx1"/>
                          </a:solidFill>
                          <a:latin typeface="+mn-lt"/>
                          <a:ea typeface="Open Sans" charset="0"/>
                          <a:cs typeface="Open Sans" charset="0"/>
                        </a:rPr>
                        <a:t>eg</a:t>
                      </a:r>
                      <a:r>
                        <a:rPr lang="en-US" sz="1200" kern="1200">
                          <a:solidFill>
                            <a:schemeClr val="tx1"/>
                          </a:solidFill>
                          <a:latin typeface="+mn-lt"/>
                          <a:ea typeface="Open Sans" charset="0"/>
                          <a:cs typeface="Open Sans" charset="0"/>
                        </a:rPr>
                        <a:t>:</a:t>
                      </a:r>
                      <a:br>
                        <a:rPr lang="en-US" sz="1200" kern="1200">
                          <a:solidFill>
                            <a:schemeClr val="tx1"/>
                          </a:solidFill>
                          <a:latin typeface="+mn-lt"/>
                          <a:ea typeface="Open Sans" charset="0"/>
                          <a:cs typeface="Open Sans" charset="0"/>
                        </a:rPr>
                      </a:br>
                      <a:r>
                        <a:rPr lang="en-US" sz="1200" kern="1200">
                          <a:solidFill>
                            <a:schemeClr val="tx1"/>
                          </a:solidFill>
                          <a:latin typeface="+mn-lt"/>
                          <a:ea typeface="Open Sans" charset="0"/>
                          <a:cs typeface="Open Sans" charset="0"/>
                        </a:rPr>
                        <a:t>Account :  </a:t>
                      </a:r>
                      <a:r>
                        <a:rPr lang="en-US" sz="1200" kern="1200" err="1">
                          <a:solidFill>
                            <a:schemeClr val="tx1"/>
                          </a:solidFill>
                          <a:latin typeface="+mn-lt"/>
                          <a:ea typeface="Open Sans" charset="0"/>
                          <a:cs typeface="Open Sans" charset="0"/>
                        </a:rPr>
                        <a:t>LanguageSupported,Twitter</a:t>
                      </a:r>
                      <a:r>
                        <a:rPr lang="en-US" sz="1200" kern="1200">
                          <a:solidFill>
                            <a:schemeClr val="tx1"/>
                          </a:solidFill>
                          <a:latin typeface="+mn-lt"/>
                          <a:ea typeface="Open Sans" charset="0"/>
                          <a:cs typeface="Open Sans" charset="0"/>
                        </a:rPr>
                        <a:t>, </a:t>
                      </a:r>
                      <a:r>
                        <a:rPr lang="en-US" sz="1200" kern="1200" err="1">
                          <a:solidFill>
                            <a:schemeClr val="tx1"/>
                          </a:solidFill>
                          <a:latin typeface="+mn-lt"/>
                          <a:ea typeface="Open Sans" charset="0"/>
                          <a:cs typeface="Open Sans" charset="0"/>
                        </a:rPr>
                        <a:t>TaxId</a:t>
                      </a:r>
                      <a:r>
                        <a:rPr lang="en-US" sz="1200" kern="1200">
                          <a:solidFill>
                            <a:schemeClr val="tx1"/>
                          </a:solidFill>
                          <a:latin typeface="+mn-lt"/>
                          <a:ea typeface="Open Sans" charset="0"/>
                          <a:cs typeface="Open Sans" charset="0"/>
                        </a:rPr>
                        <a:t> </a:t>
                      </a:r>
                      <a:r>
                        <a:rPr lang="en-US" sz="1200" kern="1200" err="1">
                          <a:solidFill>
                            <a:schemeClr val="tx1"/>
                          </a:solidFill>
                          <a:latin typeface="+mn-lt"/>
                          <a:ea typeface="Open Sans" charset="0"/>
                          <a:cs typeface="Open Sans" charset="0"/>
                        </a:rPr>
                        <a:t>etc</a:t>
                      </a:r>
                      <a:endParaRPr lang="en-US" sz="1200" kern="1200">
                        <a:solidFill>
                          <a:srgbClr val="FF0000"/>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5548664"/>
                  </a:ext>
                </a:extLst>
              </a:tr>
              <a:tr h="765868">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Data Archival</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Currently, No Data archival strategy </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tx1"/>
                          </a:solidFill>
                          <a:latin typeface="+mn-lt"/>
                          <a:ea typeface="Open Sans" charset="0"/>
                          <a:cs typeface="Open Sans" charset="0"/>
                        </a:rPr>
                        <a:t>Consider reviewing the growth of the data for transactional objects and design an archival strategy. </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47992377"/>
                  </a:ext>
                </a:extLst>
              </a:tr>
            </a:tbl>
          </a:graphicData>
        </a:graphic>
      </p:graphicFrame>
      <p:sp>
        <p:nvSpPr>
          <p:cNvPr id="25" name="Oval 24">
            <a:extLst>
              <a:ext uri="{FF2B5EF4-FFF2-40B4-BE49-F238E27FC236}">
                <a16:creationId xmlns:a16="http://schemas.microsoft.com/office/drawing/2014/main" id="{067C1E54-EC2D-4A2F-AAE7-CBB1B7D2353B}"/>
              </a:ext>
            </a:extLst>
          </p:cNvPr>
          <p:cNvSpPr/>
          <p:nvPr/>
        </p:nvSpPr>
        <p:spPr>
          <a:xfrm rot="10800000" flipH="1" flipV="1">
            <a:off x="2897109" y="1873895"/>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7F7ED8B-03E9-46FC-BEEA-768B124E9A96}"/>
              </a:ext>
            </a:extLst>
          </p:cNvPr>
          <p:cNvSpPr/>
          <p:nvPr/>
        </p:nvSpPr>
        <p:spPr>
          <a:xfrm rot="10800000" flipH="1" flipV="1">
            <a:off x="2897109" y="2509466"/>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AA877B6-C142-428A-87BE-46117017FD1A}"/>
              </a:ext>
            </a:extLst>
          </p:cNvPr>
          <p:cNvSpPr/>
          <p:nvPr/>
        </p:nvSpPr>
        <p:spPr>
          <a:xfrm rot="10800000" flipH="1" flipV="1">
            <a:off x="2887909" y="430780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3BCD8B5-A9A8-4E04-B390-2259230DFF65}"/>
              </a:ext>
            </a:extLst>
          </p:cNvPr>
          <p:cNvSpPr/>
          <p:nvPr/>
        </p:nvSpPr>
        <p:spPr>
          <a:xfrm rot="10800000" flipH="1" flipV="1">
            <a:off x="2860403" y="5128968"/>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CC882AD-DDB6-467E-85CD-3E42378EC845}"/>
              </a:ext>
            </a:extLst>
          </p:cNvPr>
          <p:cNvSpPr/>
          <p:nvPr/>
        </p:nvSpPr>
        <p:spPr>
          <a:xfrm rot="10800000" flipH="1" flipV="1">
            <a:off x="2860402" y="6149813"/>
            <a:ext cx="171585" cy="182880"/>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204DC0-936A-43F8-AF33-D7B3D3922449}"/>
              </a:ext>
            </a:extLst>
          </p:cNvPr>
          <p:cNvSpPr/>
          <p:nvPr/>
        </p:nvSpPr>
        <p:spPr>
          <a:xfrm rot="10800000" flipH="1" flipV="1">
            <a:off x="2887909" y="3501431"/>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F373B3-E305-4235-9CEE-E790BA9C75AF}"/>
              </a:ext>
            </a:extLst>
          </p:cNvPr>
          <p:cNvSpPr/>
          <p:nvPr/>
        </p:nvSpPr>
        <p:spPr>
          <a:xfrm>
            <a:off x="10416048" y="955130"/>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Not enough evidence</a:t>
            </a:r>
          </a:p>
        </p:txBody>
      </p:sp>
      <p:sp>
        <p:nvSpPr>
          <p:cNvPr id="21" name="Oval 20">
            <a:extLst>
              <a:ext uri="{FF2B5EF4-FFF2-40B4-BE49-F238E27FC236}">
                <a16:creationId xmlns:a16="http://schemas.microsoft.com/office/drawing/2014/main" id="{40BC6915-2843-455C-B800-4C5CEAB61FA3}"/>
              </a:ext>
            </a:extLst>
          </p:cNvPr>
          <p:cNvSpPr/>
          <p:nvPr/>
        </p:nvSpPr>
        <p:spPr>
          <a:xfrm rot="10800000" flipH="1" flipV="1">
            <a:off x="10165299" y="1002830"/>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10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51" name="Title 2">
            <a:extLst>
              <a:ext uri="{FF2B5EF4-FFF2-40B4-BE49-F238E27FC236}">
                <a16:creationId xmlns:a16="http://schemas.microsoft.com/office/drawing/2014/main" id="{8BA7A5E7-3039-42E8-B082-92E0420BBAC1}"/>
              </a:ext>
            </a:extLst>
          </p:cNvPr>
          <p:cNvSpPr>
            <a:spLocks noGrp="1"/>
          </p:cNvSpPr>
          <p:nvPr>
            <p:ph type="title"/>
          </p:nvPr>
        </p:nvSpPr>
        <p:spPr>
          <a:xfrm>
            <a:off x="914400" y="525307"/>
            <a:ext cx="10363200" cy="594360"/>
          </a:xfrm>
        </p:spPr>
        <p:txBody>
          <a:bodyPr/>
          <a:lstStyle/>
          <a:p>
            <a:r>
              <a:rPr lang="en-US" dirty="0"/>
              <a:t>Data Model </a:t>
            </a:r>
          </a:p>
        </p:txBody>
      </p:sp>
      <p:sp>
        <p:nvSpPr>
          <p:cNvPr id="52" name="Text Placeholder 4">
            <a:extLst>
              <a:ext uri="{FF2B5EF4-FFF2-40B4-BE49-F238E27FC236}">
                <a16:creationId xmlns:a16="http://schemas.microsoft.com/office/drawing/2014/main" id="{B4D77428-78C7-4ABF-939B-1CCC75B4AE5B}"/>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22"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16"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27"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3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4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model</a:t>
            </a:r>
          </a:p>
          <a:p>
            <a:endParaRPr lang="en-US"/>
          </a:p>
        </p:txBody>
      </p:sp>
      <p:grpSp>
        <p:nvGrpSpPr>
          <p:cNvPr id="53" name="Group 52">
            <a:extLst>
              <a:ext uri="{FF2B5EF4-FFF2-40B4-BE49-F238E27FC236}">
                <a16:creationId xmlns:a16="http://schemas.microsoft.com/office/drawing/2014/main" id="{79E4B3C0-B537-4931-9C37-857644A622F8}"/>
              </a:ext>
            </a:extLst>
          </p:cNvPr>
          <p:cNvGrpSpPr/>
          <p:nvPr/>
        </p:nvGrpSpPr>
        <p:grpSpPr>
          <a:xfrm>
            <a:off x="10166441" y="181369"/>
            <a:ext cx="1916151" cy="883166"/>
            <a:chOff x="10166441" y="181369"/>
            <a:chExt cx="1916151" cy="883166"/>
          </a:xfrm>
        </p:grpSpPr>
        <p:sp>
          <p:nvSpPr>
            <p:cNvPr id="54" name="Oval 53">
              <a:extLst>
                <a:ext uri="{FF2B5EF4-FFF2-40B4-BE49-F238E27FC236}">
                  <a16:creationId xmlns:a16="http://schemas.microsoft.com/office/drawing/2014/main" id="{B3F8D36A-A106-4B8A-8575-8EAE79B963DD}"/>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CEAA2FD-907D-497D-8E83-79900B0E8D7D}"/>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56" name="Rectangle 55">
              <a:extLst>
                <a:ext uri="{FF2B5EF4-FFF2-40B4-BE49-F238E27FC236}">
                  <a16:creationId xmlns:a16="http://schemas.microsoft.com/office/drawing/2014/main" id="{EA458B12-D774-4662-82AA-903DC70A2545}"/>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57" name="Rectangle 56">
              <a:extLst>
                <a:ext uri="{FF2B5EF4-FFF2-40B4-BE49-F238E27FC236}">
                  <a16:creationId xmlns:a16="http://schemas.microsoft.com/office/drawing/2014/main" id="{6847E63A-DCE9-4954-A3E6-A22D8CCB2B8D}"/>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58" name="Oval 57">
              <a:extLst>
                <a:ext uri="{FF2B5EF4-FFF2-40B4-BE49-F238E27FC236}">
                  <a16:creationId xmlns:a16="http://schemas.microsoft.com/office/drawing/2014/main" id="{0CE9F11D-C68A-4707-977E-7950575C9EC9}"/>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46D3A69-BDDF-41E2-B3AD-DB0CAC192BD4}"/>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0" name="Table 59">
            <a:extLst>
              <a:ext uri="{FF2B5EF4-FFF2-40B4-BE49-F238E27FC236}">
                <a16:creationId xmlns:a16="http://schemas.microsoft.com/office/drawing/2014/main" id="{76558F41-CE9E-41F7-BC9A-E9CA17D1587D}"/>
              </a:ext>
            </a:extLst>
          </p:cNvPr>
          <p:cNvGraphicFramePr>
            <a:graphicFrameLocks noGrp="1"/>
          </p:cNvGraphicFramePr>
          <p:nvPr>
            <p:extLst>
              <p:ext uri="{D42A27DB-BD31-4B8C-83A1-F6EECF244321}">
                <p14:modId xmlns:p14="http://schemas.microsoft.com/office/powerpoint/2010/main" val="2888069255"/>
              </p:ext>
            </p:extLst>
          </p:nvPr>
        </p:nvGraphicFramePr>
        <p:xfrm>
          <a:off x="914400" y="1545525"/>
          <a:ext cx="10607041" cy="3949830"/>
        </p:xfrm>
        <a:graphic>
          <a:graphicData uri="http://schemas.openxmlformats.org/drawingml/2006/table">
            <a:tbl>
              <a:tblPr firstRow="1" bandRow="1">
                <a:tableStyleId>{6E25E649-3F16-4E02-A733-19D2CDBF48F0}</a:tableStyleId>
              </a:tblPr>
              <a:tblGrid>
                <a:gridCol w="1580225">
                  <a:extLst>
                    <a:ext uri="{9D8B030D-6E8A-4147-A177-3AD203B41FA5}">
                      <a16:colId xmlns:a16="http://schemas.microsoft.com/office/drawing/2014/main" val="1625656278"/>
                    </a:ext>
                  </a:extLst>
                </a:gridCol>
                <a:gridCol w="965238">
                  <a:extLst>
                    <a:ext uri="{9D8B030D-6E8A-4147-A177-3AD203B41FA5}">
                      <a16:colId xmlns:a16="http://schemas.microsoft.com/office/drawing/2014/main" val="1235733366"/>
                    </a:ext>
                  </a:extLst>
                </a:gridCol>
                <a:gridCol w="4030789">
                  <a:extLst>
                    <a:ext uri="{9D8B030D-6E8A-4147-A177-3AD203B41FA5}">
                      <a16:colId xmlns:a16="http://schemas.microsoft.com/office/drawing/2014/main" val="1429947914"/>
                    </a:ext>
                  </a:extLst>
                </a:gridCol>
                <a:gridCol w="4030789">
                  <a:extLst>
                    <a:ext uri="{9D8B030D-6E8A-4147-A177-3AD203B41FA5}">
                      <a16:colId xmlns:a16="http://schemas.microsoft.com/office/drawing/2014/main" val="4258714089"/>
                    </a:ext>
                  </a:extLst>
                </a:gridCol>
              </a:tblGrid>
              <a:tr h="558888">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8170994"/>
                  </a:ext>
                </a:extLst>
              </a:tr>
              <a:tr h="785086">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Field Types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 Compliant</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There are some fields in custom object which store alphanumeric &amp; Date time characters, and which was due to business need as per Dev team</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24723955"/>
                  </a:ext>
                </a:extLst>
              </a:tr>
              <a:tr h="797794">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Object Hierarchy for Reporting Capability</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The current reporting structure is 2 level hierarchy and don’t see any issues at this point of time. </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 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447009174"/>
                  </a:ext>
                </a:extLst>
              </a:tr>
              <a:tr h="785086">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Record Architecture and Data Skew (Owner)</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Insufficient data to assess this</a:t>
                      </a:r>
                      <a:endParaRPr lang="en-US" sz="1200" kern="1200">
                        <a:solidFill>
                          <a:srgbClr val="FF0000"/>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Project member has confirmed that there is no owner skew observed in full copy sandbox.</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4723499"/>
                  </a:ext>
                </a:extLst>
              </a:tr>
              <a:tr h="1022976">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Record Architecture and Data Skew (Parent/Child)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dirty="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Insufficient data to assess this</a:t>
                      </a:r>
                      <a:endParaRPr lang="en-US" sz="1200" kern="1200">
                        <a:solidFill>
                          <a:srgbClr val="FF0000"/>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tx1"/>
                          </a:solidFill>
                          <a:latin typeface="+mn-lt"/>
                          <a:ea typeface="Open Sans" charset="0"/>
                          <a:cs typeface="Open Sans" charset="0"/>
                        </a:rPr>
                        <a:t> Project member has confirmed that there is no look skew observed in full copy sandbox.</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dirty="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30864463"/>
                  </a:ext>
                </a:extLst>
              </a:tr>
            </a:tbl>
          </a:graphicData>
        </a:graphic>
      </p:graphicFrame>
      <p:sp>
        <p:nvSpPr>
          <p:cNvPr id="61" name="Oval 60">
            <a:extLst>
              <a:ext uri="{FF2B5EF4-FFF2-40B4-BE49-F238E27FC236}">
                <a16:creationId xmlns:a16="http://schemas.microsoft.com/office/drawing/2014/main" id="{58375198-0516-4BC7-B84C-29564A8E9A87}"/>
              </a:ext>
            </a:extLst>
          </p:cNvPr>
          <p:cNvSpPr/>
          <p:nvPr/>
        </p:nvSpPr>
        <p:spPr>
          <a:xfrm rot="10800000" flipH="1" flipV="1">
            <a:off x="2888231" y="2484068"/>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8FE26D1-7C74-4BAC-912D-F73687F92994}"/>
              </a:ext>
            </a:extLst>
          </p:cNvPr>
          <p:cNvSpPr/>
          <p:nvPr/>
        </p:nvSpPr>
        <p:spPr>
          <a:xfrm rot="10800000" flipH="1" flipV="1">
            <a:off x="2888229" y="4867568"/>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ED124FD-07DD-4839-8114-DCBDB2FDCDFE}"/>
              </a:ext>
            </a:extLst>
          </p:cNvPr>
          <p:cNvSpPr/>
          <p:nvPr/>
        </p:nvSpPr>
        <p:spPr>
          <a:xfrm rot="10800000" flipH="1" flipV="1">
            <a:off x="2888229" y="3206546"/>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3C4636-37C4-4F0D-925B-78CB30C4048F}"/>
              </a:ext>
            </a:extLst>
          </p:cNvPr>
          <p:cNvSpPr/>
          <p:nvPr/>
        </p:nvSpPr>
        <p:spPr>
          <a:xfrm rot="10800000" flipH="1" flipV="1">
            <a:off x="2888229" y="400817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D79747A-AE40-47A0-804E-69991ECFF93A}"/>
              </a:ext>
            </a:extLst>
          </p:cNvPr>
          <p:cNvSpPr/>
          <p:nvPr/>
        </p:nvSpPr>
        <p:spPr>
          <a:xfrm>
            <a:off x="10416048" y="1093359"/>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18" name="Oval 17">
            <a:extLst>
              <a:ext uri="{FF2B5EF4-FFF2-40B4-BE49-F238E27FC236}">
                <a16:creationId xmlns:a16="http://schemas.microsoft.com/office/drawing/2014/main" id="{54C80506-0F88-4616-8BCC-D8410EB55B36}"/>
              </a:ext>
            </a:extLst>
          </p:cNvPr>
          <p:cNvSpPr/>
          <p:nvPr/>
        </p:nvSpPr>
        <p:spPr>
          <a:xfrm rot="10800000" flipH="1" flipV="1">
            <a:off x="10165299" y="1141059"/>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85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19" name="Title 2">
            <a:extLst>
              <a:ext uri="{FF2B5EF4-FFF2-40B4-BE49-F238E27FC236}">
                <a16:creationId xmlns:a16="http://schemas.microsoft.com/office/drawing/2014/main" id="{B817A474-FE7C-45B9-802A-A3FD7BC76FF3}"/>
              </a:ext>
            </a:extLst>
          </p:cNvPr>
          <p:cNvSpPr>
            <a:spLocks noGrp="1"/>
          </p:cNvSpPr>
          <p:nvPr>
            <p:ph type="title"/>
          </p:nvPr>
        </p:nvSpPr>
        <p:spPr>
          <a:xfrm>
            <a:off x="914400" y="694944"/>
            <a:ext cx="10363200" cy="594360"/>
          </a:xfrm>
        </p:spPr>
        <p:txBody>
          <a:bodyPr/>
          <a:lstStyle/>
          <a:p>
            <a:r>
              <a:rPr lang="en-US" dirty="0"/>
              <a:t>Data Model</a:t>
            </a:r>
          </a:p>
        </p:txBody>
      </p:sp>
      <p:sp>
        <p:nvSpPr>
          <p:cNvPr id="20" name="Text Placeholder 4">
            <a:extLst>
              <a:ext uri="{FF2B5EF4-FFF2-40B4-BE49-F238E27FC236}">
                <a16:creationId xmlns:a16="http://schemas.microsoft.com/office/drawing/2014/main" id="{E04017BA-F3AF-4EAA-A828-CD736FA9A0F6}"/>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22"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16"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27"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3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4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model</a:t>
            </a:r>
          </a:p>
          <a:p>
            <a:endParaRPr lang="en-US"/>
          </a:p>
        </p:txBody>
      </p:sp>
      <p:graphicFrame>
        <p:nvGraphicFramePr>
          <p:cNvPr id="21" name="Table 20">
            <a:extLst>
              <a:ext uri="{FF2B5EF4-FFF2-40B4-BE49-F238E27FC236}">
                <a16:creationId xmlns:a16="http://schemas.microsoft.com/office/drawing/2014/main" id="{31840733-1E55-45AB-A39D-CAAC2833762D}"/>
              </a:ext>
            </a:extLst>
          </p:cNvPr>
          <p:cNvGraphicFramePr>
            <a:graphicFrameLocks noGrp="1"/>
          </p:cNvGraphicFramePr>
          <p:nvPr>
            <p:extLst>
              <p:ext uri="{D42A27DB-BD31-4B8C-83A1-F6EECF244321}">
                <p14:modId xmlns:p14="http://schemas.microsoft.com/office/powerpoint/2010/main" val="3253149754"/>
              </p:ext>
            </p:extLst>
          </p:nvPr>
        </p:nvGraphicFramePr>
        <p:xfrm>
          <a:off x="914400" y="1828800"/>
          <a:ext cx="10607041" cy="3353315"/>
        </p:xfrm>
        <a:graphic>
          <a:graphicData uri="http://schemas.openxmlformats.org/drawingml/2006/table">
            <a:tbl>
              <a:tblPr firstRow="1" bandRow="1">
                <a:tableStyleId>{6E25E649-3F16-4E02-A733-19D2CDBF48F0}</a:tableStyleId>
              </a:tblPr>
              <a:tblGrid>
                <a:gridCol w="1580225">
                  <a:extLst>
                    <a:ext uri="{9D8B030D-6E8A-4147-A177-3AD203B41FA5}">
                      <a16:colId xmlns:a16="http://schemas.microsoft.com/office/drawing/2014/main" val="20000"/>
                    </a:ext>
                  </a:extLst>
                </a:gridCol>
                <a:gridCol w="1498255">
                  <a:extLst>
                    <a:ext uri="{9D8B030D-6E8A-4147-A177-3AD203B41FA5}">
                      <a16:colId xmlns:a16="http://schemas.microsoft.com/office/drawing/2014/main" val="20001"/>
                    </a:ext>
                  </a:extLst>
                </a:gridCol>
                <a:gridCol w="3870960">
                  <a:extLst>
                    <a:ext uri="{9D8B030D-6E8A-4147-A177-3AD203B41FA5}">
                      <a16:colId xmlns:a16="http://schemas.microsoft.com/office/drawing/2014/main" val="20002"/>
                    </a:ext>
                  </a:extLst>
                </a:gridCol>
                <a:gridCol w="3657601">
                  <a:extLst>
                    <a:ext uri="{9D8B030D-6E8A-4147-A177-3AD203B41FA5}">
                      <a16:colId xmlns:a16="http://schemas.microsoft.com/office/drawing/2014/main" val="2337833337"/>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Use of Standard &amp; Custom object</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rtl="0" eaLnBrk="1" fontAlgn="auto" latinLnBrk="0" hangingPunct="1">
                        <a:lnSpc>
                          <a:spcPct val="130000"/>
                        </a:lnSpc>
                        <a:spcBef>
                          <a:spcPts val="100"/>
                        </a:spcBef>
                        <a:spcAft>
                          <a:spcPts val="0"/>
                        </a:spcAft>
                        <a:buFontTx/>
                        <a:buNone/>
                      </a:pPr>
                      <a:r>
                        <a:rPr lang="en-US" sz="1200" kern="1200">
                          <a:solidFill>
                            <a:schemeClr val="tx1"/>
                          </a:solidFill>
                          <a:latin typeface="+mn-lt"/>
                          <a:ea typeface="Open Sans" charset="0"/>
                          <a:cs typeface="Open Sans" charset="0"/>
                        </a:rPr>
                        <a:t>  Compliant ( Very fewer standard objects leveraged, and more custom objects created which is due to business need)</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 No Recommendation</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9243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Field indexing</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Based on our assessment it looks most of the SOQL selective query are leveraging indexed fields which is good from performance standpoint</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Leverage SOQL Query Plan tool in developer console which shows the cost of salesforce executing a given SOQL query given the database statistics known at that time. </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5378">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Global Pick-list</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rgbClr val="FF0000"/>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Insufficient data to assess this</a:t>
                      </a:r>
                      <a:endParaRPr lang="en-US" sz="1200" kern="1200">
                        <a:solidFill>
                          <a:srgbClr val="FF0000"/>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9243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2" name="Oval 21">
            <a:extLst>
              <a:ext uri="{FF2B5EF4-FFF2-40B4-BE49-F238E27FC236}">
                <a16:creationId xmlns:a16="http://schemas.microsoft.com/office/drawing/2014/main" id="{586181A6-841E-4A1D-8D6F-23962E4FF35E}"/>
              </a:ext>
            </a:extLst>
          </p:cNvPr>
          <p:cNvSpPr/>
          <p:nvPr/>
        </p:nvSpPr>
        <p:spPr>
          <a:xfrm rot="10800000" flipH="1" flipV="1">
            <a:off x="3117618" y="2537289"/>
            <a:ext cx="171585" cy="182880"/>
          </a:xfrm>
          <a:prstGeom prst="ellipse">
            <a:avLst/>
          </a:prstGeom>
          <a:solidFill>
            <a:srgbClr val="75C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967BF0EC-B257-4A72-9CA3-618B1F6AC316}"/>
              </a:ext>
            </a:extLst>
          </p:cNvPr>
          <p:cNvGrpSpPr/>
          <p:nvPr/>
        </p:nvGrpSpPr>
        <p:grpSpPr>
          <a:xfrm>
            <a:off x="10166441" y="128534"/>
            <a:ext cx="1916151" cy="1177455"/>
            <a:chOff x="10166441" y="181369"/>
            <a:chExt cx="1916151" cy="1177455"/>
          </a:xfrm>
        </p:grpSpPr>
        <p:sp>
          <p:nvSpPr>
            <p:cNvPr id="24" name="Oval 23">
              <a:extLst>
                <a:ext uri="{FF2B5EF4-FFF2-40B4-BE49-F238E27FC236}">
                  <a16:creationId xmlns:a16="http://schemas.microsoft.com/office/drawing/2014/main" id="{D2120721-7660-42F5-81ED-1681E3638EF8}"/>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FE157F3-B045-4EF7-B81B-125C58F68B49}"/>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26" name="Rectangle 25">
              <a:extLst>
                <a:ext uri="{FF2B5EF4-FFF2-40B4-BE49-F238E27FC236}">
                  <a16:creationId xmlns:a16="http://schemas.microsoft.com/office/drawing/2014/main" id="{31ABEFE4-DDEB-4575-9391-6C300CA2134F}"/>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27" name="Rectangle 26">
              <a:extLst>
                <a:ext uri="{FF2B5EF4-FFF2-40B4-BE49-F238E27FC236}">
                  <a16:creationId xmlns:a16="http://schemas.microsoft.com/office/drawing/2014/main" id="{790951DA-FC1E-4D81-ACC4-CFCAE2A59AFB}"/>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28" name="Oval 27">
              <a:extLst>
                <a:ext uri="{FF2B5EF4-FFF2-40B4-BE49-F238E27FC236}">
                  <a16:creationId xmlns:a16="http://schemas.microsoft.com/office/drawing/2014/main" id="{18276D13-201C-4066-88BC-94CC4A888C29}"/>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D6086F5-6F3C-4AA3-89F1-5AB1D0F3CED9}"/>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FFA0DDF-0FDD-41FC-8B7C-EA00FB3BF6B4}"/>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31" name="Oval 30">
              <a:extLst>
                <a:ext uri="{FF2B5EF4-FFF2-40B4-BE49-F238E27FC236}">
                  <a16:creationId xmlns:a16="http://schemas.microsoft.com/office/drawing/2014/main" id="{CCD61391-EF60-473B-BD02-D6226FF15F7C}"/>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Oval 32">
            <a:extLst>
              <a:ext uri="{FF2B5EF4-FFF2-40B4-BE49-F238E27FC236}">
                <a16:creationId xmlns:a16="http://schemas.microsoft.com/office/drawing/2014/main" id="{5AB7BF64-F3D7-4DE4-B1B7-2FAADD4C177C}"/>
              </a:ext>
            </a:extLst>
          </p:cNvPr>
          <p:cNvSpPr/>
          <p:nvPr/>
        </p:nvSpPr>
        <p:spPr>
          <a:xfrm rot="10800000" flipH="1" flipV="1">
            <a:off x="3117617" y="3337219"/>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988AE35-9AFA-458C-A547-38F2BA017BA8}"/>
              </a:ext>
            </a:extLst>
          </p:cNvPr>
          <p:cNvSpPr/>
          <p:nvPr/>
        </p:nvSpPr>
        <p:spPr>
          <a:xfrm rot="10800000" flipH="1" flipV="1">
            <a:off x="3117616" y="4259667"/>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25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2" name="Title 2">
            <a:extLst>
              <a:ext uri="{FF2B5EF4-FFF2-40B4-BE49-F238E27FC236}">
                <a16:creationId xmlns:a16="http://schemas.microsoft.com/office/drawing/2014/main" id="{58EFC6E2-7763-4857-94F4-02BA7E7E594C}"/>
              </a:ext>
            </a:extLst>
          </p:cNvPr>
          <p:cNvSpPr>
            <a:spLocks noGrp="1"/>
          </p:cNvSpPr>
          <p:nvPr>
            <p:ph type="title"/>
          </p:nvPr>
        </p:nvSpPr>
        <p:spPr>
          <a:xfrm>
            <a:off x="914400" y="694944"/>
            <a:ext cx="10363200" cy="594360"/>
          </a:xfrm>
        </p:spPr>
        <p:txBody>
          <a:bodyPr/>
          <a:lstStyle/>
          <a:p>
            <a:r>
              <a:rPr lang="en-US" dirty="0"/>
              <a:t>DevOps </a:t>
            </a:r>
          </a:p>
        </p:txBody>
      </p:sp>
      <p:sp>
        <p:nvSpPr>
          <p:cNvPr id="34" name="Text Placeholder 4">
            <a:extLst>
              <a:ext uri="{FF2B5EF4-FFF2-40B4-BE49-F238E27FC236}">
                <a16:creationId xmlns:a16="http://schemas.microsoft.com/office/drawing/2014/main" id="{7C8CC089-004B-459D-B65A-E6895320B3CE}"/>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22"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16"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27"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3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4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DevOps</a:t>
            </a:r>
          </a:p>
        </p:txBody>
      </p:sp>
      <p:graphicFrame>
        <p:nvGraphicFramePr>
          <p:cNvPr id="35" name="Table 34">
            <a:extLst>
              <a:ext uri="{FF2B5EF4-FFF2-40B4-BE49-F238E27FC236}">
                <a16:creationId xmlns:a16="http://schemas.microsoft.com/office/drawing/2014/main" id="{6C0CA084-1355-4D87-9F9C-92B5ADEEB53B}"/>
              </a:ext>
            </a:extLst>
          </p:cNvPr>
          <p:cNvGraphicFramePr>
            <a:graphicFrameLocks noGrp="1"/>
          </p:cNvGraphicFramePr>
          <p:nvPr>
            <p:extLst>
              <p:ext uri="{D42A27DB-BD31-4B8C-83A1-F6EECF244321}">
                <p14:modId xmlns:p14="http://schemas.microsoft.com/office/powerpoint/2010/main" val="3723262665"/>
              </p:ext>
            </p:extLst>
          </p:nvPr>
        </p:nvGraphicFramePr>
        <p:xfrm>
          <a:off x="914400" y="1524705"/>
          <a:ext cx="10607041" cy="4578350"/>
        </p:xfrm>
        <a:graphic>
          <a:graphicData uri="http://schemas.openxmlformats.org/drawingml/2006/table">
            <a:tbl>
              <a:tblPr firstRow="1" bandRow="1">
                <a:tableStyleId>{6E25E649-3F16-4E02-A733-19D2CDBF48F0}</a:tableStyleId>
              </a:tblPr>
              <a:tblGrid>
                <a:gridCol w="1580225">
                  <a:extLst>
                    <a:ext uri="{9D8B030D-6E8A-4147-A177-3AD203B41FA5}">
                      <a16:colId xmlns:a16="http://schemas.microsoft.com/office/drawing/2014/main" val="20000"/>
                    </a:ext>
                  </a:extLst>
                </a:gridCol>
                <a:gridCol w="965238">
                  <a:extLst>
                    <a:ext uri="{9D8B030D-6E8A-4147-A177-3AD203B41FA5}">
                      <a16:colId xmlns:a16="http://schemas.microsoft.com/office/drawing/2014/main" val="20001"/>
                    </a:ext>
                  </a:extLst>
                </a:gridCol>
                <a:gridCol w="4030789">
                  <a:extLst>
                    <a:ext uri="{9D8B030D-6E8A-4147-A177-3AD203B41FA5}">
                      <a16:colId xmlns:a16="http://schemas.microsoft.com/office/drawing/2014/main" val="20002"/>
                    </a:ext>
                  </a:extLst>
                </a:gridCol>
                <a:gridCol w="4030789">
                  <a:extLst>
                    <a:ext uri="{9D8B030D-6E8A-4147-A177-3AD203B41FA5}">
                      <a16:colId xmlns:a16="http://schemas.microsoft.com/office/drawing/2014/main" val="2337833337"/>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CI/CD Tools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CI/CD process are handled through TFS Build pipelines.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No Recommendation</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73427">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Environment Strategy &amp; Code Repository</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Environment strategy are handled in Azure + TFS Build pipelines which helps team to develop and test new business capabilities and fix production issues quickly without causing ripples in the existing functions. Code Repository are maintained in TFS Git</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3427">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Branch Strategy</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30000"/>
                        </a:lnSpc>
                        <a:spcBef>
                          <a:spcPts val="100"/>
                        </a:spcBef>
                        <a:spcAft>
                          <a:spcPts val="0"/>
                        </a:spcAft>
                        <a:buFontTx/>
                        <a:buNone/>
                      </a:pPr>
                      <a:r>
                        <a:rPr lang="en-US" sz="1200" kern="1200">
                          <a:solidFill>
                            <a:schemeClr val="tx1"/>
                          </a:solidFill>
                          <a:latin typeface="+mn-lt"/>
                          <a:ea typeface="Open Sans" charset="0"/>
                          <a:cs typeface="Open Sans" charset="0"/>
                        </a:rPr>
                        <a:t>Compliant</a:t>
                      </a:r>
                    </a:p>
                    <a:p>
                      <a:pPr marL="0" marR="0" indent="0" algn="l" rtl="0" eaLnBrk="1" fontAlgn="auto" latinLnBrk="0" hangingPunct="1">
                        <a:lnSpc>
                          <a:spcPct val="130000"/>
                        </a:lnSpc>
                        <a:spcBef>
                          <a:spcPts val="100"/>
                        </a:spcBef>
                        <a:spcAft>
                          <a:spcPts val="0"/>
                        </a:spcAft>
                        <a:buFontTx/>
                        <a:buNone/>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FontTx/>
                        <a:buNone/>
                      </a:pPr>
                      <a:r>
                        <a:rPr lang="en-US" sz="1200" kern="1200">
                          <a:solidFill>
                            <a:schemeClr val="tx1"/>
                          </a:solidFill>
                          <a:latin typeface="+mn-lt"/>
                          <a:ea typeface="Open Sans" charset="0"/>
                          <a:cs typeface="Open Sans" charset="0"/>
                        </a:rPr>
                        <a:t>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05800719"/>
                  </a:ext>
                </a:extLst>
              </a:tr>
              <a:tr h="173427">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Use of SFDX</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FontTx/>
                        <a:buNone/>
                      </a:pPr>
                      <a:r>
                        <a:rPr lang="en-US" sz="1200" kern="1200">
                          <a:solidFill>
                            <a:schemeClr val="tx1"/>
                          </a:solidFill>
                          <a:latin typeface="+mn-lt"/>
                          <a:ea typeface="Open Sans" charset="0"/>
                          <a:cs typeface="Open Sans" charset="0"/>
                        </a:rPr>
                        <a:t>Not using SFDX</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982972814"/>
                  </a:ext>
                </a:extLst>
              </a:tr>
              <a:tr h="173427">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Defect Tracking Process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FontTx/>
                        <a:buNone/>
                      </a:pPr>
                      <a:r>
                        <a:rPr lang="en-US" sz="1200" kern="1200">
                          <a:solidFill>
                            <a:schemeClr val="tx1"/>
                          </a:solidFill>
                          <a:latin typeface="+mn-lt"/>
                          <a:ea typeface="Open Sans" charset="0"/>
                          <a:cs typeface="Open Sans" charset="0"/>
                        </a:rPr>
                        <a:t>Azure based defect tracking tool is being used</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22"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No Recommendation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149242366"/>
                  </a:ext>
                </a:extLst>
              </a:tr>
              <a:tr h="423556">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Static Code scan Analysis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l" rtl="0" eaLnBrk="1" fontAlgn="auto" latinLnBrk="0" hangingPunct="1">
                        <a:lnSpc>
                          <a:spcPct val="130000"/>
                        </a:lnSpc>
                        <a:spcBef>
                          <a:spcPts val="100"/>
                        </a:spcBef>
                        <a:spcAft>
                          <a:spcPts val="0"/>
                        </a:spcAft>
                        <a:buFontTx/>
                        <a:buNone/>
                      </a:pPr>
                      <a:r>
                        <a:rPr lang="en-US" sz="1200" kern="1200">
                          <a:solidFill>
                            <a:schemeClr val="tx1"/>
                          </a:solidFill>
                          <a:latin typeface="+mn-lt"/>
                          <a:ea typeface="Open Sans" charset="0"/>
                          <a:cs typeface="Open Sans" charset="0"/>
                        </a:rPr>
                        <a:t>Force Reviewer (Deloitte Tool) is leveraged for code scan</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a:lnSpc>
                          <a:spcPct val="130000"/>
                        </a:lnSpc>
                        <a:spcBef>
                          <a:spcPts val="100"/>
                        </a:spcBef>
                        <a:spcAft>
                          <a:spcPts val="0"/>
                        </a:spcAft>
                        <a:buNone/>
                      </a:pPr>
                      <a:r>
                        <a:rPr lang="en-US" sz="1200" kern="1200">
                          <a:solidFill>
                            <a:schemeClr val="tx1"/>
                          </a:solidFill>
                          <a:latin typeface="+mn-lt"/>
                          <a:ea typeface="Open Sans" charset="0"/>
                          <a:cs typeface="Open Sans" charset="0"/>
                        </a:rPr>
                        <a:t>Make use of the Force reviewer extension for VS code.</a:t>
                      </a:r>
                      <a:endParaRPr lang="en-US" sz="1200"/>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234741856"/>
                  </a:ext>
                </a:extLst>
              </a:tr>
            </a:tbl>
          </a:graphicData>
        </a:graphic>
      </p:graphicFrame>
      <p:grpSp>
        <p:nvGrpSpPr>
          <p:cNvPr id="36" name="Group 35">
            <a:extLst>
              <a:ext uri="{FF2B5EF4-FFF2-40B4-BE49-F238E27FC236}">
                <a16:creationId xmlns:a16="http://schemas.microsoft.com/office/drawing/2014/main" id="{28D053B6-A478-4B96-BD8E-1F724BDD72C1}"/>
              </a:ext>
            </a:extLst>
          </p:cNvPr>
          <p:cNvGrpSpPr/>
          <p:nvPr/>
        </p:nvGrpSpPr>
        <p:grpSpPr>
          <a:xfrm>
            <a:off x="10149508" y="147502"/>
            <a:ext cx="1916151" cy="1177455"/>
            <a:chOff x="10166441" y="181369"/>
            <a:chExt cx="1916151" cy="1177455"/>
          </a:xfrm>
        </p:grpSpPr>
        <p:sp>
          <p:nvSpPr>
            <p:cNvPr id="37" name="Oval 36">
              <a:extLst>
                <a:ext uri="{FF2B5EF4-FFF2-40B4-BE49-F238E27FC236}">
                  <a16:creationId xmlns:a16="http://schemas.microsoft.com/office/drawing/2014/main" id="{77047E4F-080B-4088-ACCF-DD1501D28BB7}"/>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BF1C12C-8037-4994-8BEF-37117B26BA4B}"/>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39" name="Rectangle 38">
              <a:extLst>
                <a:ext uri="{FF2B5EF4-FFF2-40B4-BE49-F238E27FC236}">
                  <a16:creationId xmlns:a16="http://schemas.microsoft.com/office/drawing/2014/main" id="{004C8E02-C077-40BD-A70F-68E1C78F317F}"/>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40" name="Rectangle 39">
              <a:extLst>
                <a:ext uri="{FF2B5EF4-FFF2-40B4-BE49-F238E27FC236}">
                  <a16:creationId xmlns:a16="http://schemas.microsoft.com/office/drawing/2014/main" id="{6044AEEE-9432-4F13-9202-C8412FA98851}"/>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41" name="Oval 40">
              <a:extLst>
                <a:ext uri="{FF2B5EF4-FFF2-40B4-BE49-F238E27FC236}">
                  <a16:creationId xmlns:a16="http://schemas.microsoft.com/office/drawing/2014/main" id="{07D3DC40-8DF6-497C-AB73-0716430E96C4}"/>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AF187FD-3991-43C9-8915-BFF4F9AA7365}"/>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A960B79-D7E6-4FF3-B2C1-9438DD92A3C7}"/>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44" name="Oval 43">
              <a:extLst>
                <a:ext uri="{FF2B5EF4-FFF2-40B4-BE49-F238E27FC236}">
                  <a16:creationId xmlns:a16="http://schemas.microsoft.com/office/drawing/2014/main" id="{D5131BC4-1BEE-4696-AD6E-299F15C9D629}"/>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Oval 44">
            <a:extLst>
              <a:ext uri="{FF2B5EF4-FFF2-40B4-BE49-F238E27FC236}">
                <a16:creationId xmlns:a16="http://schemas.microsoft.com/office/drawing/2014/main" id="{2A90D296-B50D-47B1-8A24-CF4949716C9D}"/>
              </a:ext>
            </a:extLst>
          </p:cNvPr>
          <p:cNvSpPr/>
          <p:nvPr/>
        </p:nvSpPr>
        <p:spPr>
          <a:xfrm rot="10800000" flipH="1" flipV="1">
            <a:off x="2773089" y="2196043"/>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4A88FD6-C481-47A4-B311-53059C959D04}"/>
              </a:ext>
            </a:extLst>
          </p:cNvPr>
          <p:cNvSpPr/>
          <p:nvPr/>
        </p:nvSpPr>
        <p:spPr>
          <a:xfrm rot="10800000" flipH="1" flipV="1">
            <a:off x="2773088" y="2958822"/>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1B00AE-B1CC-4DE1-A0F2-5B3902B6ABD9}"/>
              </a:ext>
            </a:extLst>
          </p:cNvPr>
          <p:cNvSpPr/>
          <p:nvPr/>
        </p:nvSpPr>
        <p:spPr>
          <a:xfrm rot="10800000" flipH="1" flipV="1">
            <a:off x="2773087" y="4296197"/>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C8D41D3-FA0B-4BB1-B857-ED40D5EBC0C8}"/>
              </a:ext>
            </a:extLst>
          </p:cNvPr>
          <p:cNvSpPr/>
          <p:nvPr/>
        </p:nvSpPr>
        <p:spPr>
          <a:xfrm rot="10800000" flipH="1" flipV="1">
            <a:off x="2784356" y="4766799"/>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63DAA70-2C43-4299-A5CC-1F3600B9B821}"/>
              </a:ext>
            </a:extLst>
          </p:cNvPr>
          <p:cNvSpPr/>
          <p:nvPr/>
        </p:nvSpPr>
        <p:spPr>
          <a:xfrm rot="10800000" flipH="1" flipV="1">
            <a:off x="2784356" y="5243119"/>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94253F0-4282-49C1-A6D9-72D934815322}"/>
              </a:ext>
            </a:extLst>
          </p:cNvPr>
          <p:cNvSpPr/>
          <p:nvPr/>
        </p:nvSpPr>
        <p:spPr>
          <a:xfrm rot="10800000" flipH="1" flipV="1">
            <a:off x="2770725" y="5719439"/>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07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E51D6901-78E8-44E6-A52B-CD95BDD6CECC}"/>
              </a:ext>
            </a:extLst>
          </p:cNvPr>
          <p:cNvSpPr>
            <a:spLocks noGrp="1"/>
          </p:cNvSpPr>
          <p:nvPr>
            <p:ph type="title"/>
          </p:nvPr>
        </p:nvSpPr>
        <p:spPr>
          <a:xfrm>
            <a:off x="914399" y="450205"/>
            <a:ext cx="10363200" cy="594360"/>
          </a:xfrm>
        </p:spPr>
        <p:txBody>
          <a:bodyPr/>
          <a:lstStyle/>
          <a:p>
            <a:r>
              <a:rPr lang="en-US" dirty="0"/>
              <a:t>Org Health </a:t>
            </a:r>
          </a:p>
        </p:txBody>
      </p:sp>
      <p:sp>
        <p:nvSpPr>
          <p:cNvPr id="4" name="Text Placeholder 4">
            <a:extLst>
              <a:ext uri="{FF2B5EF4-FFF2-40B4-BE49-F238E27FC236}">
                <a16:creationId xmlns:a16="http://schemas.microsoft.com/office/drawing/2014/main" id="{3E0A2967-76F2-4811-8B36-30B8F3E02C2C}"/>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22"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16"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27"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3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49" indent="-228605" algn="l" defTabSz="914422"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Org Health</a:t>
            </a:r>
          </a:p>
        </p:txBody>
      </p:sp>
      <p:graphicFrame>
        <p:nvGraphicFramePr>
          <p:cNvPr id="5" name="Table 4">
            <a:extLst>
              <a:ext uri="{FF2B5EF4-FFF2-40B4-BE49-F238E27FC236}">
                <a16:creationId xmlns:a16="http://schemas.microsoft.com/office/drawing/2014/main" id="{0B6517B4-1674-42D2-AE74-A4DE0E805A59}"/>
              </a:ext>
            </a:extLst>
          </p:cNvPr>
          <p:cNvGraphicFramePr>
            <a:graphicFrameLocks noGrp="1"/>
          </p:cNvGraphicFramePr>
          <p:nvPr>
            <p:extLst>
              <p:ext uri="{D42A27DB-BD31-4B8C-83A1-F6EECF244321}">
                <p14:modId xmlns:p14="http://schemas.microsoft.com/office/powerpoint/2010/main" val="1840320049"/>
              </p:ext>
            </p:extLst>
          </p:nvPr>
        </p:nvGraphicFramePr>
        <p:xfrm>
          <a:off x="517554" y="1175233"/>
          <a:ext cx="11156889" cy="5624322"/>
        </p:xfrm>
        <a:graphic>
          <a:graphicData uri="http://schemas.openxmlformats.org/drawingml/2006/table">
            <a:tbl>
              <a:tblPr firstRow="1" bandRow="1">
                <a:tableStyleId>{6E25E649-3F16-4E02-A733-19D2CDBF48F0}</a:tableStyleId>
              </a:tblPr>
              <a:tblGrid>
                <a:gridCol w="1662141">
                  <a:extLst>
                    <a:ext uri="{9D8B030D-6E8A-4147-A177-3AD203B41FA5}">
                      <a16:colId xmlns:a16="http://schemas.microsoft.com/office/drawing/2014/main" val="20000"/>
                    </a:ext>
                  </a:extLst>
                </a:gridCol>
                <a:gridCol w="1027166">
                  <a:extLst>
                    <a:ext uri="{9D8B030D-6E8A-4147-A177-3AD203B41FA5}">
                      <a16:colId xmlns:a16="http://schemas.microsoft.com/office/drawing/2014/main" val="20001"/>
                    </a:ext>
                  </a:extLst>
                </a:gridCol>
                <a:gridCol w="4227845">
                  <a:extLst>
                    <a:ext uri="{9D8B030D-6E8A-4147-A177-3AD203B41FA5}">
                      <a16:colId xmlns:a16="http://schemas.microsoft.com/office/drawing/2014/main" val="20002"/>
                    </a:ext>
                  </a:extLst>
                </a:gridCol>
                <a:gridCol w="4239737">
                  <a:extLst>
                    <a:ext uri="{9D8B030D-6E8A-4147-A177-3AD203B41FA5}">
                      <a16:colId xmlns:a16="http://schemas.microsoft.com/office/drawing/2014/main" val="2337833337"/>
                    </a:ext>
                  </a:extLst>
                </a:gridCol>
              </a:tblGrid>
              <a:tr h="481433">
                <a:tc>
                  <a:txBody>
                    <a:bodyPr/>
                    <a:lstStyle/>
                    <a:p>
                      <a:pPr algn="ctr">
                        <a:lnSpc>
                          <a:spcPct val="85000"/>
                        </a:lnSpc>
                      </a:pPr>
                      <a:r>
                        <a:rPr lang="en-US" b="1" i="0" dirty="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1363">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Org Consumption Metrics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Not sufficient data to evaluate this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676284">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Org License Consumption </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b="0" kern="1200">
                          <a:solidFill>
                            <a:schemeClr val="tx1"/>
                          </a:solidFill>
                          <a:latin typeface="+mn-lt"/>
                          <a:ea typeface="Open Sans" charset="0"/>
                          <a:cs typeface="Open Sans" charset="0"/>
                        </a:rPr>
                        <a:t>Around 90% of license consumed in UAT org as of today</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Need to evaluate the number of active users and appropriate number of license in Production org to avoid hitting total limits.</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71363">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Percent APEX Used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66.03% (in dev sandbox) of the total apex character limit consumed.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                       Compliant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47389">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Salesforce Security Health Check </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rgbClr val="FF0000"/>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30000"/>
                        </a:lnSpc>
                        <a:spcBef>
                          <a:spcPts val="100"/>
                        </a:spcBef>
                        <a:spcAft>
                          <a:spcPts val="0"/>
                        </a:spcAft>
                        <a:buClrTx/>
                        <a:buSzTx/>
                        <a:buFontTx/>
                        <a:buNone/>
                        <a:tabLst/>
                        <a:defRPr/>
                      </a:pPr>
                      <a:r>
                        <a:rPr lang="en-US" sz="1200" kern="1200">
                          <a:solidFill>
                            <a:schemeClr val="tx1"/>
                          </a:solidFill>
                          <a:latin typeface="+mn-lt"/>
                          <a:ea typeface="Open Sans" charset="0"/>
                          <a:cs typeface="Open Sans" charset="0"/>
                        </a:rPr>
                        <a:t>Verified Security Health check report in Sandbox and the compliance is at 89%. However, there are some critical risks related to session settings, sharing settings</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kern="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kern="1200" dirty="0">
                          <a:solidFill>
                            <a:schemeClr val="tx1"/>
                          </a:solidFill>
                          <a:latin typeface="+mn-lt"/>
                          <a:ea typeface="Open Sans" charset="0"/>
                          <a:cs typeface="Open Sans" charset="0"/>
                        </a:rPr>
                        <a:t>Review Security Health check report and address the critical risk related to session settings, sharing setting security to safeguard production org from possible vulnerabilities.</a:t>
                      </a:r>
                    </a:p>
                    <a:p>
                      <a:pPr marL="228600" marR="0" lvl="0" indent="-228600" algn="l">
                        <a:lnSpc>
                          <a:spcPct val="130000"/>
                        </a:lnSpc>
                        <a:spcBef>
                          <a:spcPts val="100"/>
                        </a:spcBef>
                        <a:spcAft>
                          <a:spcPts val="0"/>
                        </a:spcAft>
                        <a:buAutoNum type="arabicParenR"/>
                      </a:pPr>
                      <a:r>
                        <a:rPr lang="en-US" sz="1200" kern="1200" dirty="0">
                          <a:solidFill>
                            <a:schemeClr val="tx1"/>
                          </a:solidFill>
                          <a:latin typeface="+mn-lt"/>
                          <a:ea typeface="Open Sans" charset="0"/>
                          <a:cs typeface="Open Sans" charset="0"/>
                        </a:rPr>
                        <a:t>Sharing Settings: Review the list of objects where external default access is set as "public" and take necessary action, if the objects access not required in community. The external access level for an object can’t be more permissive than the internal access level.</a:t>
                      </a:r>
                    </a:p>
                    <a:p>
                      <a:pPr marL="228600" marR="0" lvl="0" indent="-228600" algn="l">
                        <a:lnSpc>
                          <a:spcPct val="130000"/>
                        </a:lnSpc>
                        <a:spcBef>
                          <a:spcPts val="100"/>
                        </a:spcBef>
                        <a:spcAft>
                          <a:spcPts val="0"/>
                        </a:spcAft>
                        <a:buAutoNum type="arabicParenR"/>
                      </a:pPr>
                      <a:r>
                        <a:rPr lang="en-US" sz="1200" kern="1200" dirty="0">
                          <a:solidFill>
                            <a:schemeClr val="tx1"/>
                          </a:solidFill>
                          <a:latin typeface="+mn-lt"/>
                          <a:ea typeface="Open Sans" charset="0"/>
                          <a:cs typeface="Open Sans" charset="0"/>
                        </a:rPr>
                        <a:t>Session settings: A) Review “Force re-login after login-As user” settings. B) Enforce login IP ranges on every request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44461797"/>
                  </a:ext>
                </a:extLst>
              </a:tr>
            </a:tbl>
          </a:graphicData>
        </a:graphic>
      </p:graphicFrame>
      <p:sp>
        <p:nvSpPr>
          <p:cNvPr id="6" name="Oval 5">
            <a:extLst>
              <a:ext uri="{FF2B5EF4-FFF2-40B4-BE49-F238E27FC236}">
                <a16:creationId xmlns:a16="http://schemas.microsoft.com/office/drawing/2014/main" id="{42B17ED8-DADC-404B-BCA5-E6DCA3E0BE43}"/>
              </a:ext>
            </a:extLst>
          </p:cNvPr>
          <p:cNvSpPr/>
          <p:nvPr/>
        </p:nvSpPr>
        <p:spPr>
          <a:xfrm rot="10800000" flipH="1" flipV="1">
            <a:off x="2758755" y="3337560"/>
            <a:ext cx="171585" cy="182880"/>
          </a:xfrm>
          <a:prstGeom prst="ellipse">
            <a:avLst/>
          </a:prstGeom>
          <a:solidFill>
            <a:srgbClr val="75C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7397026-657C-41C6-AF46-794C41DBAF54}"/>
              </a:ext>
            </a:extLst>
          </p:cNvPr>
          <p:cNvGrpSpPr/>
          <p:nvPr/>
        </p:nvGrpSpPr>
        <p:grpSpPr>
          <a:xfrm>
            <a:off x="10166441" y="181369"/>
            <a:ext cx="1916151" cy="1177455"/>
            <a:chOff x="10166441" y="181369"/>
            <a:chExt cx="1916151" cy="1177455"/>
          </a:xfrm>
        </p:grpSpPr>
        <p:sp>
          <p:nvSpPr>
            <p:cNvPr id="8" name="Oval 7">
              <a:extLst>
                <a:ext uri="{FF2B5EF4-FFF2-40B4-BE49-F238E27FC236}">
                  <a16:creationId xmlns:a16="http://schemas.microsoft.com/office/drawing/2014/main" id="{857E3D5C-EED0-482E-AF9F-4CDC15984971}"/>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0D6EE4-A230-4117-855A-F544CEFD1758}"/>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10" name="Rectangle 9">
              <a:extLst>
                <a:ext uri="{FF2B5EF4-FFF2-40B4-BE49-F238E27FC236}">
                  <a16:creationId xmlns:a16="http://schemas.microsoft.com/office/drawing/2014/main" id="{20F57B43-A5F2-421D-A12C-D24167F513F0}"/>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11" name="Rectangle 10">
              <a:extLst>
                <a:ext uri="{FF2B5EF4-FFF2-40B4-BE49-F238E27FC236}">
                  <a16:creationId xmlns:a16="http://schemas.microsoft.com/office/drawing/2014/main" id="{0881FF7E-EB30-41E8-BAF1-A26CCCD14343}"/>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12" name="Oval 11">
              <a:extLst>
                <a:ext uri="{FF2B5EF4-FFF2-40B4-BE49-F238E27FC236}">
                  <a16:creationId xmlns:a16="http://schemas.microsoft.com/office/drawing/2014/main" id="{1B72785B-2658-420D-A6DA-09D6DCE325BA}"/>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2A7EE74-8D7D-4617-84BF-EC5F5960275E}"/>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45A0DC-04C1-4A3C-BFA5-6A32B6F06985}"/>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15" name="Oval 14">
              <a:extLst>
                <a:ext uri="{FF2B5EF4-FFF2-40B4-BE49-F238E27FC236}">
                  <a16:creationId xmlns:a16="http://schemas.microsoft.com/office/drawing/2014/main" id="{C484FF58-C6E2-4F38-A491-58E6A589B93D}"/>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Oval 15">
            <a:extLst>
              <a:ext uri="{FF2B5EF4-FFF2-40B4-BE49-F238E27FC236}">
                <a16:creationId xmlns:a16="http://schemas.microsoft.com/office/drawing/2014/main" id="{D134B815-5E0E-46D1-B957-59754E16EE32}"/>
              </a:ext>
            </a:extLst>
          </p:cNvPr>
          <p:cNvSpPr/>
          <p:nvPr/>
        </p:nvSpPr>
        <p:spPr>
          <a:xfrm rot="10800000" flipH="1" flipV="1">
            <a:off x="2753253" y="4041355"/>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47238B9-7947-4134-AF23-D8841297D8E7}"/>
              </a:ext>
            </a:extLst>
          </p:cNvPr>
          <p:cNvSpPr/>
          <p:nvPr/>
        </p:nvSpPr>
        <p:spPr>
          <a:xfrm rot="10800000" flipH="1" flipV="1">
            <a:off x="2753253" y="1996063"/>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8774697-2BD9-451B-8AC7-89D6D080BEB8}"/>
              </a:ext>
            </a:extLst>
          </p:cNvPr>
          <p:cNvSpPr/>
          <p:nvPr/>
        </p:nvSpPr>
        <p:spPr>
          <a:xfrm rot="10800000" flipH="1" flipV="1">
            <a:off x="2758755" y="2542325"/>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47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Security</a:t>
            </a:r>
          </a:p>
        </p:txBody>
      </p:sp>
      <p:sp>
        <p:nvSpPr>
          <p:cNvPr id="5" name="Text Placeholder 4"/>
          <p:cNvSpPr>
            <a:spLocks noGrp="1"/>
          </p:cNvSpPr>
          <p:nvPr>
            <p:ph type="body" sz="quarter" idx="15"/>
          </p:nvPr>
        </p:nvSpPr>
        <p:spPr/>
        <p:txBody>
          <a:bodyPr/>
          <a:lstStyle/>
          <a:p>
            <a:r>
              <a:rPr lang="en-US"/>
              <a:t>SECURITY</a:t>
            </a:r>
          </a:p>
          <a:p>
            <a:endParaRPr lang="en-US"/>
          </a:p>
        </p:txBody>
      </p:sp>
      <p:graphicFrame>
        <p:nvGraphicFramePr>
          <p:cNvPr id="27" name="Table 26">
            <a:extLst>
              <a:ext uri="{FF2B5EF4-FFF2-40B4-BE49-F238E27FC236}">
                <a16:creationId xmlns:a16="http://schemas.microsoft.com/office/drawing/2014/main" id="{FEF83328-9345-4FED-9B47-13839FA143DB}"/>
              </a:ext>
            </a:extLst>
          </p:cNvPr>
          <p:cNvGraphicFramePr>
            <a:graphicFrameLocks noGrp="1"/>
          </p:cNvGraphicFramePr>
          <p:nvPr>
            <p:extLst>
              <p:ext uri="{D42A27DB-BD31-4B8C-83A1-F6EECF244321}">
                <p14:modId xmlns:p14="http://schemas.microsoft.com/office/powerpoint/2010/main" val="448898298"/>
              </p:ext>
            </p:extLst>
          </p:nvPr>
        </p:nvGraphicFramePr>
        <p:xfrm>
          <a:off x="914400" y="1828800"/>
          <a:ext cx="10607041" cy="4422902"/>
        </p:xfrm>
        <a:graphic>
          <a:graphicData uri="http://schemas.openxmlformats.org/drawingml/2006/table">
            <a:tbl>
              <a:tblPr firstRow="1" bandRow="1">
                <a:tableStyleId>{6E25E649-3F16-4E02-A733-19D2CDBF48F0}</a:tableStyleId>
              </a:tblPr>
              <a:tblGrid>
                <a:gridCol w="1315250">
                  <a:extLst>
                    <a:ext uri="{9D8B030D-6E8A-4147-A177-3AD203B41FA5}">
                      <a16:colId xmlns:a16="http://schemas.microsoft.com/office/drawing/2014/main" val="20000"/>
                    </a:ext>
                  </a:extLst>
                </a:gridCol>
                <a:gridCol w="1230213">
                  <a:extLst>
                    <a:ext uri="{9D8B030D-6E8A-4147-A177-3AD203B41FA5}">
                      <a16:colId xmlns:a16="http://schemas.microsoft.com/office/drawing/2014/main" val="20001"/>
                    </a:ext>
                  </a:extLst>
                </a:gridCol>
                <a:gridCol w="4030789">
                  <a:extLst>
                    <a:ext uri="{9D8B030D-6E8A-4147-A177-3AD203B41FA5}">
                      <a16:colId xmlns:a16="http://schemas.microsoft.com/office/drawing/2014/main" val="20002"/>
                    </a:ext>
                  </a:extLst>
                </a:gridCol>
                <a:gridCol w="4030789">
                  <a:extLst>
                    <a:ext uri="{9D8B030D-6E8A-4147-A177-3AD203B41FA5}">
                      <a16:colId xmlns:a16="http://schemas.microsoft.com/office/drawing/2014/main" val="387312646"/>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Sharing Settings</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The sharing setting follow principle of least privilege. Sharing rules are appropriate and provide read only access in 90% of cases. </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Role Hierarchy</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The role hierarchy simplified to 1 internal roles and portal roles.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Profile/Permission Set</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The profiles System Auto Process and SSP Integration user looks duplicate. These profiles should not have Apex related permission.</a:t>
                      </a: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Reduce the profiles as they are bound to same license types and same permissions. Same for community profiles as they are not used in moderation rules or page layout assignments. This also helps in creating permission set groups and muting permission sets allowing more granular control. </a:t>
                      </a:r>
                    </a:p>
                  </a:txBody>
                  <a:tcPr>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Session Settings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The session setting looks good. </a:t>
                      </a:r>
                      <a:br>
                        <a:rPr lang="en-US" sz="1200">
                          <a:solidFill>
                            <a:schemeClr val="tx1"/>
                          </a:solidFill>
                          <a:latin typeface="+mn-lt"/>
                          <a:ea typeface="Open Sans" charset="0"/>
                          <a:cs typeface="Open Sans" charset="0"/>
                        </a:rPr>
                      </a:br>
                      <a:r>
                        <a:rPr lang="en-US" sz="1200">
                          <a:solidFill>
                            <a:schemeClr val="tx1"/>
                          </a:solidFill>
                          <a:latin typeface="+mn-lt"/>
                          <a:ea typeface="Open Sans" charset="0"/>
                          <a:cs typeface="Open Sans" charset="0"/>
                        </a:rPr>
                        <a:t>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Disable the auto geo - verification using SF Authenticator.</a:t>
                      </a:r>
                    </a:p>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Apply Session Security Level Policies for User management and Reports.</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28" name="Group 27">
            <a:extLst>
              <a:ext uri="{FF2B5EF4-FFF2-40B4-BE49-F238E27FC236}">
                <a16:creationId xmlns:a16="http://schemas.microsoft.com/office/drawing/2014/main" id="{3CC58FBE-53D8-4D92-8D10-29B4E79E4593}"/>
              </a:ext>
            </a:extLst>
          </p:cNvPr>
          <p:cNvGrpSpPr/>
          <p:nvPr/>
        </p:nvGrpSpPr>
        <p:grpSpPr>
          <a:xfrm>
            <a:off x="10166441" y="181369"/>
            <a:ext cx="1916151" cy="883166"/>
            <a:chOff x="10166441" y="181369"/>
            <a:chExt cx="1916151" cy="883166"/>
          </a:xfrm>
        </p:grpSpPr>
        <p:sp>
          <p:nvSpPr>
            <p:cNvPr id="29" name="Oval 28">
              <a:extLst>
                <a:ext uri="{FF2B5EF4-FFF2-40B4-BE49-F238E27FC236}">
                  <a16:creationId xmlns:a16="http://schemas.microsoft.com/office/drawing/2014/main" id="{2A539A8F-17B2-4953-A5C0-C9C13CD90048}"/>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B032EF-780F-41E4-92E7-87F344935958}"/>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31" name="Rectangle 30">
              <a:extLst>
                <a:ext uri="{FF2B5EF4-FFF2-40B4-BE49-F238E27FC236}">
                  <a16:creationId xmlns:a16="http://schemas.microsoft.com/office/drawing/2014/main" id="{64937442-CB8F-4DCC-8E60-5D8CB03B316A}"/>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32" name="Rectangle 31">
              <a:extLst>
                <a:ext uri="{FF2B5EF4-FFF2-40B4-BE49-F238E27FC236}">
                  <a16:creationId xmlns:a16="http://schemas.microsoft.com/office/drawing/2014/main" id="{B8B0E795-3090-4CE9-8A8B-7A1D9C971CAC}"/>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33" name="Oval 32">
              <a:extLst>
                <a:ext uri="{FF2B5EF4-FFF2-40B4-BE49-F238E27FC236}">
                  <a16:creationId xmlns:a16="http://schemas.microsoft.com/office/drawing/2014/main" id="{F07E2170-7953-405E-BE44-ACB3C443831C}"/>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25175A0-9DC0-433C-87FB-765523532409}"/>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1D1E5793-B03F-46AA-88F8-471308F434F4}"/>
              </a:ext>
            </a:extLst>
          </p:cNvPr>
          <p:cNvSpPr/>
          <p:nvPr/>
        </p:nvSpPr>
        <p:spPr>
          <a:xfrm rot="10800000" flipH="1" flipV="1">
            <a:off x="2710539" y="2760966"/>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CA4F44A-92C2-4381-82CC-F863B8AC8A5D}"/>
              </a:ext>
            </a:extLst>
          </p:cNvPr>
          <p:cNvSpPr/>
          <p:nvPr/>
        </p:nvSpPr>
        <p:spPr>
          <a:xfrm rot="10800000" flipH="1" flipV="1">
            <a:off x="2710538" y="3303254"/>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729A3A0-1A45-413B-AFFE-F8A6BCCE6AC6}"/>
              </a:ext>
            </a:extLst>
          </p:cNvPr>
          <p:cNvSpPr/>
          <p:nvPr/>
        </p:nvSpPr>
        <p:spPr>
          <a:xfrm rot="10800000" flipH="1" flipV="1">
            <a:off x="2710539" y="4218259"/>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A1AAD01-C881-4309-9F51-9E30B4D30E47}"/>
              </a:ext>
            </a:extLst>
          </p:cNvPr>
          <p:cNvSpPr/>
          <p:nvPr/>
        </p:nvSpPr>
        <p:spPr>
          <a:xfrm rot="10800000" flipH="1" flipV="1">
            <a:off x="2709405" y="5492671"/>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89A6F7-D2BA-4D74-94F9-D8A6C02C7EE8}"/>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18" name="Oval 17">
            <a:extLst>
              <a:ext uri="{FF2B5EF4-FFF2-40B4-BE49-F238E27FC236}">
                <a16:creationId xmlns:a16="http://schemas.microsoft.com/office/drawing/2014/main" id="{9F0AF612-08C3-4297-AB66-C8923BA4AEAD}"/>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55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3" name="Title 2"/>
          <p:cNvSpPr>
            <a:spLocks noGrp="1"/>
          </p:cNvSpPr>
          <p:nvPr>
            <p:ph type="title"/>
          </p:nvPr>
        </p:nvSpPr>
        <p:spPr>
          <a:xfrm>
            <a:off x="914400" y="694944"/>
            <a:ext cx="10363200" cy="594360"/>
          </a:xfrm>
        </p:spPr>
        <p:txBody>
          <a:bodyPr/>
          <a:lstStyle/>
          <a:p>
            <a:r>
              <a:rPr lang="en-US" dirty="0"/>
              <a:t>Security </a:t>
            </a:r>
          </a:p>
        </p:txBody>
      </p:sp>
      <p:sp>
        <p:nvSpPr>
          <p:cNvPr id="5" name="Text Placeholder 4"/>
          <p:cNvSpPr>
            <a:spLocks noGrp="1"/>
          </p:cNvSpPr>
          <p:nvPr>
            <p:ph type="body" sz="quarter" idx="15"/>
          </p:nvPr>
        </p:nvSpPr>
        <p:spPr/>
        <p:txBody>
          <a:bodyPr/>
          <a:lstStyle/>
          <a:p>
            <a:r>
              <a:rPr lang="en-US"/>
              <a:t>SECURITY</a:t>
            </a:r>
          </a:p>
          <a:p>
            <a:endParaRPr lang="en-US"/>
          </a:p>
        </p:txBody>
      </p:sp>
      <p:graphicFrame>
        <p:nvGraphicFramePr>
          <p:cNvPr id="27" name="Table 26">
            <a:extLst>
              <a:ext uri="{FF2B5EF4-FFF2-40B4-BE49-F238E27FC236}">
                <a16:creationId xmlns:a16="http://schemas.microsoft.com/office/drawing/2014/main" id="{FEF83328-9345-4FED-9B47-13839FA143DB}"/>
              </a:ext>
            </a:extLst>
          </p:cNvPr>
          <p:cNvGraphicFramePr>
            <a:graphicFrameLocks noGrp="1"/>
          </p:cNvGraphicFramePr>
          <p:nvPr>
            <p:extLst>
              <p:ext uri="{D42A27DB-BD31-4B8C-83A1-F6EECF244321}">
                <p14:modId xmlns:p14="http://schemas.microsoft.com/office/powerpoint/2010/main" val="3414040244"/>
              </p:ext>
            </p:extLst>
          </p:nvPr>
        </p:nvGraphicFramePr>
        <p:xfrm>
          <a:off x="914400" y="1828800"/>
          <a:ext cx="10607041" cy="4530598"/>
        </p:xfrm>
        <a:graphic>
          <a:graphicData uri="http://schemas.openxmlformats.org/drawingml/2006/table">
            <a:tbl>
              <a:tblPr firstRow="1" bandRow="1">
                <a:tableStyleId>{6E25E649-3F16-4E02-A733-19D2CDBF48F0}</a:tableStyleId>
              </a:tblPr>
              <a:tblGrid>
                <a:gridCol w="1315250">
                  <a:extLst>
                    <a:ext uri="{9D8B030D-6E8A-4147-A177-3AD203B41FA5}">
                      <a16:colId xmlns:a16="http://schemas.microsoft.com/office/drawing/2014/main" val="20000"/>
                    </a:ext>
                  </a:extLst>
                </a:gridCol>
                <a:gridCol w="1230213">
                  <a:extLst>
                    <a:ext uri="{9D8B030D-6E8A-4147-A177-3AD203B41FA5}">
                      <a16:colId xmlns:a16="http://schemas.microsoft.com/office/drawing/2014/main" val="20001"/>
                    </a:ext>
                  </a:extLst>
                </a:gridCol>
                <a:gridCol w="4030789">
                  <a:extLst>
                    <a:ext uri="{9D8B030D-6E8A-4147-A177-3AD203B41FA5}">
                      <a16:colId xmlns:a16="http://schemas.microsoft.com/office/drawing/2014/main" val="20002"/>
                    </a:ext>
                  </a:extLst>
                </a:gridCol>
                <a:gridCol w="4030789">
                  <a:extLst>
                    <a:ext uri="{9D8B030D-6E8A-4147-A177-3AD203B41FA5}">
                      <a16:colId xmlns:a16="http://schemas.microsoft.com/office/drawing/2014/main" val="2560941587"/>
                    </a:ext>
                  </a:extLst>
                </a:gridCol>
              </a:tblGrid>
              <a:tr h="453929">
                <a:tc>
                  <a:txBody>
                    <a:bodyPr/>
                    <a:lstStyle/>
                    <a:p>
                      <a:pPr algn="ctr">
                        <a:lnSpc>
                          <a:spcPct val="85000"/>
                        </a:lnSpc>
                      </a:pPr>
                      <a:r>
                        <a:rPr lang="en-US" b="1" i="0">
                          <a:solidFill>
                            <a:schemeClr val="tx1"/>
                          </a:solidFill>
                          <a:latin typeface="+mn-lt"/>
                          <a:ea typeface="Chronicle Display Black" charset="0"/>
                          <a:cs typeface="Chronicle Display Black" charset="0"/>
                        </a:rPr>
                        <a:t>Review Items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Status</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Assessment</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r>
                        <a:rPr lang="en-US" b="1" i="0">
                          <a:solidFill>
                            <a:schemeClr val="tx1"/>
                          </a:solidFill>
                          <a:latin typeface="+mn-lt"/>
                          <a:ea typeface="Chronicle Display Black" charset="0"/>
                          <a:cs typeface="Chronicle Display Black" charset="0"/>
                        </a:rPr>
                        <a:t>Recommendation</a:t>
                      </a:r>
                    </a:p>
                  </a:txBody>
                  <a:tcPr>
                    <a:lnL>
                      <a:noFill/>
                    </a:lnL>
                    <a:lnR>
                      <a:noFill/>
                    </a:lnR>
                    <a:lnT w="254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Apex Security</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Most of classes are running in with sharing mode. Some of the controllers and query selector are running in without sharing mode. </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All the classes exposed to users should run in with sharing mode, the internal classes should use either with sharing or inherited sharing which allows them to run in privileged mode whenever necessary. Even if a class is running with Admin privileges, it should be in with/inherited sharing mode. </a:t>
                      </a:r>
                    </a:p>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Examples: </a:t>
                      </a:r>
                      <a:br>
                        <a:rPr lang="en-US" sz="1200">
                          <a:solidFill>
                            <a:schemeClr val="tx1"/>
                          </a:solidFill>
                          <a:latin typeface="+mn-lt"/>
                          <a:ea typeface="Open Sans" charset="0"/>
                          <a:cs typeface="Open Sans" charset="0"/>
                        </a:rPr>
                      </a:br>
                      <a:r>
                        <a:rPr lang="en-US" sz="1200">
                          <a:solidFill>
                            <a:schemeClr val="tx1"/>
                          </a:solidFill>
                          <a:latin typeface="+mn-lt"/>
                          <a:ea typeface="Open Sans" charset="0"/>
                          <a:cs typeface="Open Sans" charset="0"/>
                        </a:rPr>
                        <a:t>SSP_ApplicationIndividualSelector.cls,SSP_AssisterLoginHandler.cls,SSP_AVSIntegrationService.clsSSP_BenefitsPageController.cls, </a:t>
                      </a:r>
                      <a:r>
                        <a:rPr lang="en-US" sz="1200" err="1">
                          <a:solidFill>
                            <a:schemeClr val="tx1"/>
                          </a:solidFill>
                          <a:latin typeface="+mn-lt"/>
                          <a:ea typeface="Open Sans" charset="0"/>
                          <a:cs typeface="Open Sans" charset="0"/>
                        </a:rPr>
                        <a:t>SSP_CISCareTakerController.cls</a:t>
                      </a:r>
                      <a:br>
                        <a:rPr lang="en-US" sz="1200">
                          <a:solidFill>
                            <a:schemeClr val="tx1"/>
                          </a:solidFill>
                          <a:latin typeface="+mn-lt"/>
                          <a:ea typeface="Open Sans" charset="0"/>
                          <a:cs typeface="Open Sans" charset="0"/>
                        </a:rPr>
                      </a:br>
                      <a:r>
                        <a:rPr lang="en-US" sz="1200" b="1">
                          <a:solidFill>
                            <a:schemeClr val="tx1"/>
                          </a:solidFill>
                          <a:latin typeface="+mn-lt"/>
                          <a:ea typeface="Open Sans" charset="0"/>
                          <a:cs typeface="Open Sans" charset="0"/>
                        </a:rPr>
                        <a:t>CRUD</a:t>
                      </a:r>
                      <a:r>
                        <a:rPr lang="en-US" sz="1200">
                          <a:solidFill>
                            <a:schemeClr val="tx1"/>
                          </a:solidFill>
                          <a:latin typeface="+mn-lt"/>
                          <a:ea typeface="Open Sans" charset="0"/>
                          <a:cs typeface="Open Sans" charset="0"/>
                        </a:rPr>
                        <a:t> Operations should be done after checking the permissions. Examples: </a:t>
                      </a:r>
                      <a:r>
                        <a:rPr lang="en-US" sz="1200" err="1"/>
                        <a:t>SSP_AssisterLoginHandler</a:t>
                      </a:r>
                      <a:r>
                        <a:rPr lang="en-US" sz="1200"/>
                        <a:t>, </a:t>
                      </a:r>
                      <a:r>
                        <a:rPr lang="en-US" sz="1200" err="1"/>
                        <a:t>RE_LMSUtility</a:t>
                      </a:r>
                      <a:r>
                        <a:rPr lang="en-US" sz="1200"/>
                        <a:t>, </a:t>
                      </a:r>
                      <a:r>
                        <a:rPr lang="en-US" sz="1200" err="1"/>
                        <a:t>SSP_ClaimsAndPayments</a:t>
                      </a:r>
                      <a:endParaRPr lang="en-US" sz="1200">
                        <a:solidFill>
                          <a:schemeClr val="tx1"/>
                        </a:solidFill>
                        <a:latin typeface="+mn-lt"/>
                        <a:ea typeface="Open Sans" charset="0"/>
                        <a:cs typeface="Open Sans" charset="0"/>
                      </a:endParaRPr>
                    </a:p>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92435">
                <a:tc>
                  <a:txBody>
                    <a:bodyPr/>
                    <a:lstStyle/>
                    <a:p>
                      <a:pPr marL="0" marR="0" indent="0" algn="ctr"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Usage of Public Group</a:t>
                      </a:r>
                    </a:p>
                  </a:txBody>
                  <a:tcPr>
                    <a:lnL>
                      <a:noFill/>
                    </a:lnL>
                    <a:lnR>
                      <a:noFill/>
                    </a:lnR>
                    <a:lnT>
                      <a:noFill/>
                    </a:lnT>
                    <a:lnB w="254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endParaRPr lang="en-US" sz="1200">
                        <a:solidFill>
                          <a:schemeClr val="tx1"/>
                        </a:solidFill>
                        <a:latin typeface="+mn-lt"/>
                        <a:ea typeface="Open Sans" charset="0"/>
                        <a:cs typeface="Open Sans" charset="0"/>
                      </a:endParaRPr>
                    </a:p>
                  </a:txBody>
                  <a:tcPr>
                    <a:lnL>
                      <a:noFill/>
                    </a:lnL>
                    <a:lnR>
                      <a:noFill/>
                    </a:lnR>
                    <a:lnT>
                      <a:noFill/>
                    </a:lnT>
                    <a:lnB w="254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The public groups are used for sharing for specific users.</a:t>
                      </a:r>
                    </a:p>
                  </a:txBody>
                  <a:tcPr>
                    <a:lnL>
                      <a:noFill/>
                    </a:lnL>
                    <a:lnR>
                      <a:noFill/>
                    </a:lnR>
                    <a:lnT>
                      <a:noFill/>
                    </a:lnT>
                    <a:lnB w="254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30000"/>
                        </a:lnSpc>
                        <a:spcBef>
                          <a:spcPts val="100"/>
                        </a:spcBef>
                        <a:spcAft>
                          <a:spcPts val="0"/>
                        </a:spcAft>
                        <a:buClrTx/>
                        <a:buSzTx/>
                        <a:buFontTx/>
                        <a:buNone/>
                        <a:tabLst/>
                        <a:defRPr/>
                      </a:pPr>
                      <a:r>
                        <a:rPr lang="en-US" sz="1200">
                          <a:solidFill>
                            <a:schemeClr val="tx1"/>
                          </a:solidFill>
                          <a:latin typeface="+mn-lt"/>
                          <a:ea typeface="Open Sans" charset="0"/>
                          <a:cs typeface="Open Sans" charset="0"/>
                        </a:rPr>
                        <a:t>-</a:t>
                      </a:r>
                    </a:p>
                  </a:txBody>
                  <a:tcP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pSp>
        <p:nvGrpSpPr>
          <p:cNvPr id="28" name="Group 27">
            <a:extLst>
              <a:ext uri="{FF2B5EF4-FFF2-40B4-BE49-F238E27FC236}">
                <a16:creationId xmlns:a16="http://schemas.microsoft.com/office/drawing/2014/main" id="{3CC58FBE-53D8-4D92-8D10-29B4E79E4593}"/>
              </a:ext>
            </a:extLst>
          </p:cNvPr>
          <p:cNvGrpSpPr/>
          <p:nvPr/>
        </p:nvGrpSpPr>
        <p:grpSpPr>
          <a:xfrm>
            <a:off x="10166441" y="181369"/>
            <a:ext cx="1916151" cy="883166"/>
            <a:chOff x="10166441" y="181369"/>
            <a:chExt cx="1916151" cy="883166"/>
          </a:xfrm>
        </p:grpSpPr>
        <p:sp>
          <p:nvSpPr>
            <p:cNvPr id="29" name="Oval 28">
              <a:extLst>
                <a:ext uri="{FF2B5EF4-FFF2-40B4-BE49-F238E27FC236}">
                  <a16:creationId xmlns:a16="http://schemas.microsoft.com/office/drawing/2014/main" id="{2A539A8F-17B2-4953-A5C0-C9C13CD90048}"/>
                </a:ext>
              </a:extLst>
            </p:cNvPr>
            <p:cNvSpPr/>
            <p:nvPr/>
          </p:nvSpPr>
          <p:spPr>
            <a:xfrm rot="10800000" flipH="1" flipV="1">
              <a:off x="10166441" y="227660"/>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B032EF-780F-41E4-92E7-87F344935958}"/>
                </a:ext>
              </a:extLst>
            </p:cNvPr>
            <p:cNvSpPr/>
            <p:nvPr/>
          </p:nvSpPr>
          <p:spPr>
            <a:xfrm>
              <a:off x="10417190" y="485222"/>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Moderate Risk</a:t>
              </a:r>
            </a:p>
          </p:txBody>
        </p:sp>
        <p:sp>
          <p:nvSpPr>
            <p:cNvPr id="31" name="Rectangle 30">
              <a:extLst>
                <a:ext uri="{FF2B5EF4-FFF2-40B4-BE49-F238E27FC236}">
                  <a16:creationId xmlns:a16="http://schemas.microsoft.com/office/drawing/2014/main" id="{64937442-CB8F-4DCC-8E60-5D8CB03B316A}"/>
                </a:ext>
              </a:extLst>
            </p:cNvPr>
            <p:cNvSpPr/>
            <p:nvPr/>
          </p:nvSpPr>
          <p:spPr>
            <a:xfrm>
              <a:off x="10416048" y="181369"/>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No Risk</a:t>
              </a:r>
            </a:p>
          </p:txBody>
        </p:sp>
        <p:sp>
          <p:nvSpPr>
            <p:cNvPr id="32" name="Rectangle 31">
              <a:extLst>
                <a:ext uri="{FF2B5EF4-FFF2-40B4-BE49-F238E27FC236}">
                  <a16:creationId xmlns:a16="http://schemas.microsoft.com/office/drawing/2014/main" id="{B8B0E795-3090-4CE9-8A8B-7A1D9C971CAC}"/>
                </a:ext>
              </a:extLst>
            </p:cNvPr>
            <p:cNvSpPr/>
            <p:nvPr/>
          </p:nvSpPr>
          <p:spPr>
            <a:xfrm>
              <a:off x="10417190" y="789075"/>
              <a:ext cx="1665402" cy="275460"/>
            </a:xfrm>
            <a:prstGeom prst="rect">
              <a:avLst/>
            </a:prstGeom>
          </p:spPr>
          <p:txBody>
            <a:bodyPr wrap="square">
              <a:spAutoFit/>
            </a:bodyPr>
            <a:lstStyle/>
            <a:p>
              <a:pPr marL="12700">
                <a:lnSpc>
                  <a:spcPct val="130000"/>
                </a:lnSpc>
                <a:spcBef>
                  <a:spcPts val="600"/>
                </a:spcBef>
              </a:pPr>
              <a:r>
                <a:rPr lang="en-US" sz="1000">
                  <a:solidFill>
                    <a:srgbClr val="000000"/>
                  </a:solidFill>
                  <a:ea typeface="Open Sans" charset="0"/>
                  <a:cs typeface="Open Sans" charset="0"/>
                </a:rPr>
                <a:t>High Risk</a:t>
              </a:r>
            </a:p>
          </p:txBody>
        </p:sp>
        <p:sp>
          <p:nvSpPr>
            <p:cNvPr id="33" name="Oval 32">
              <a:extLst>
                <a:ext uri="{FF2B5EF4-FFF2-40B4-BE49-F238E27FC236}">
                  <a16:creationId xmlns:a16="http://schemas.microsoft.com/office/drawing/2014/main" id="{F07E2170-7953-405E-BE44-ACB3C443831C}"/>
                </a:ext>
              </a:extLst>
            </p:cNvPr>
            <p:cNvSpPr/>
            <p:nvPr/>
          </p:nvSpPr>
          <p:spPr>
            <a:xfrm rot="10800000" flipH="1" flipV="1">
              <a:off x="10166441" y="528822"/>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25175A0-9DC0-433C-87FB-765523532409}"/>
                </a:ext>
              </a:extLst>
            </p:cNvPr>
            <p:cNvSpPr/>
            <p:nvPr/>
          </p:nvSpPr>
          <p:spPr>
            <a:xfrm rot="10800000" flipH="1" flipV="1">
              <a:off x="10166441" y="836775"/>
              <a:ext cx="171585"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1D1E5793-B03F-46AA-88F8-471308F434F4}"/>
              </a:ext>
            </a:extLst>
          </p:cNvPr>
          <p:cNvSpPr/>
          <p:nvPr/>
        </p:nvSpPr>
        <p:spPr>
          <a:xfrm rot="10800000" flipH="1" flipV="1">
            <a:off x="2641771" y="5964949"/>
            <a:ext cx="171585" cy="1828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1E58C67-1613-445E-9EA7-1D35846B1F27}"/>
              </a:ext>
            </a:extLst>
          </p:cNvPr>
          <p:cNvSpPr/>
          <p:nvPr/>
        </p:nvSpPr>
        <p:spPr>
          <a:xfrm rot="10800000" flipH="1" flipV="1">
            <a:off x="2611379" y="2667677"/>
            <a:ext cx="171585" cy="1828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8251EF-D41E-4403-B3B9-74E6E5357FA4}"/>
              </a:ext>
            </a:extLst>
          </p:cNvPr>
          <p:cNvSpPr/>
          <p:nvPr/>
        </p:nvSpPr>
        <p:spPr>
          <a:xfrm>
            <a:off x="10405888" y="1083364"/>
            <a:ext cx="1665402" cy="275460"/>
          </a:xfrm>
          <a:prstGeom prst="rect">
            <a:avLst/>
          </a:prstGeom>
        </p:spPr>
        <p:txBody>
          <a:bodyPr wrap="square">
            <a:spAutoFit/>
          </a:bodyPr>
          <a:lstStyle/>
          <a:p>
            <a:pPr marL="12700">
              <a:lnSpc>
                <a:spcPct val="130000"/>
              </a:lnSpc>
              <a:spcBef>
                <a:spcPts val="600"/>
              </a:spcBef>
            </a:pPr>
            <a:r>
              <a:rPr lang="en-US" sz="1000" dirty="0">
                <a:solidFill>
                  <a:srgbClr val="000000"/>
                </a:solidFill>
                <a:ea typeface="Open Sans" charset="0"/>
                <a:cs typeface="Open Sans" charset="0"/>
              </a:rPr>
              <a:t>Not enough evidence</a:t>
            </a:r>
          </a:p>
        </p:txBody>
      </p:sp>
      <p:sp>
        <p:nvSpPr>
          <p:cNvPr id="17" name="Oval 16">
            <a:extLst>
              <a:ext uri="{FF2B5EF4-FFF2-40B4-BE49-F238E27FC236}">
                <a16:creationId xmlns:a16="http://schemas.microsoft.com/office/drawing/2014/main" id="{82BFA94F-A017-4C80-8B52-A85EF398A87E}"/>
              </a:ext>
            </a:extLst>
          </p:cNvPr>
          <p:cNvSpPr/>
          <p:nvPr/>
        </p:nvSpPr>
        <p:spPr>
          <a:xfrm rot="10800000" flipH="1" flipV="1">
            <a:off x="10166441" y="1151702"/>
            <a:ext cx="171585" cy="182880"/>
          </a:xfrm>
          <a:prstGeom prst="ellipse">
            <a:avLst/>
          </a:prstGeom>
          <a:solidFill>
            <a:srgbClr val="1B9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249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D Template Apr 2019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78CFE0-F4A0-4F47-B4DB-8ACFF6067BB6}" vid="{1022612D-AED3-0147-AAA0-810300A1F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E1630B7E3796469DA4C9F0E4700A2D" ma:contentTypeVersion="2" ma:contentTypeDescription="Create a new document." ma:contentTypeScope="" ma:versionID="86299cbf8b84f41cc2e771626eb6213b">
  <xsd:schema xmlns:xsd="http://www.w3.org/2001/XMLSchema" xmlns:xs="http://www.w3.org/2001/XMLSchema" xmlns:p="http://schemas.microsoft.com/office/2006/metadata/properties" xmlns:ns2="c704651a-2cd5-40dd-b054-33af72beab6c" targetNamespace="http://schemas.microsoft.com/office/2006/metadata/properties" ma:root="true" ma:fieldsID="27c46b5380ddde6eb60d7ce9a0b84cd8" ns2:_="">
    <xsd:import namespace="c704651a-2cd5-40dd-b054-33af72beab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04651a-2cd5-40dd-b054-33af72beab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1712D0-54D7-4BF2-B5C1-04E90A57C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04651a-2cd5-40dd-b054-33af72beab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FD3909-ABBD-4C1D-89F2-930E1A3ED10E}">
  <ds:schemaRefs>
    <ds:schemaRef ds:uri="http://schemas.microsoft.com/sharepoint/v3/contenttype/forms"/>
  </ds:schemaRefs>
</ds:datastoreItem>
</file>

<file path=customXml/itemProps3.xml><?xml version="1.0" encoding="utf-8"?>
<ds:datastoreItem xmlns:ds="http://schemas.openxmlformats.org/officeDocument/2006/customXml" ds:itemID="{2DE3A1B6-05E9-4C78-AFA4-D86EC54658AA}">
  <ds:schemaRefs>
    <ds:schemaRef ds:uri="http://schemas.microsoft.com/office/2006/documentManagement/types"/>
    <ds:schemaRef ds:uri="http://purl.org/dc/terms/"/>
    <ds:schemaRef ds:uri="c704651a-2cd5-40dd-b054-33af72beab6c"/>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13717</TotalTime>
  <Words>3149</Words>
  <Application>Microsoft Office PowerPoint</Application>
  <PresentationFormat>Widescreen</PresentationFormat>
  <Paragraphs>452</Paragraphs>
  <Slides>21</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Chronicle Display Black</vt:lpstr>
      <vt:lpstr>Open Sans</vt:lpstr>
      <vt:lpstr>Wingdings</vt:lpstr>
      <vt:lpstr>1_DD Template Apr 2019 16x9</vt:lpstr>
      <vt:lpstr>think-cell Slide</vt:lpstr>
      <vt:lpstr>PowerPoint Presentation</vt:lpstr>
      <vt:lpstr>Project Summary</vt:lpstr>
      <vt:lpstr>Data Model </vt:lpstr>
      <vt:lpstr>Data Model </vt:lpstr>
      <vt:lpstr>Data Model</vt:lpstr>
      <vt:lpstr>DevOps </vt:lpstr>
      <vt:lpstr>Org Health </vt:lpstr>
      <vt:lpstr>Security</vt:lpstr>
      <vt:lpstr>Security </vt:lpstr>
      <vt:lpstr>Integration </vt:lpstr>
      <vt:lpstr>Lightning Readiness </vt:lpstr>
      <vt:lpstr>Lightning </vt:lpstr>
      <vt:lpstr>Coding Best Practices </vt:lpstr>
      <vt:lpstr>Coding Best Practices </vt:lpstr>
      <vt:lpstr>Coding Best Practices </vt:lpstr>
      <vt:lpstr>Community </vt:lpstr>
      <vt:lpstr>Mobile </vt:lpstr>
      <vt:lpstr>Misc. </vt:lpstr>
      <vt:lpstr>Misc. </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Patrick, Sarah</dc:creator>
  <cp:lastModifiedBy>Motwani, Ishaan</cp:lastModifiedBy>
  <cp:revision>1</cp:revision>
  <cp:lastPrinted>2016-05-03T17:15:39Z</cp:lastPrinted>
  <dcterms:created xsi:type="dcterms:W3CDTF">2019-06-24T18:55:16Z</dcterms:created>
  <dcterms:modified xsi:type="dcterms:W3CDTF">2021-05-04T08:46:32Z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0x010100A7E1630B7E3796469DA4C9F0E4700A2D</vt:lpwstr>
  </property>
  <property fmtid="{D5CDD505-2E9C-101B-9397-08002B2CF9AE}" pid="3" name="Created">
    <vt:filetime>2018-02-07T00:00:00Z</vt:filetime>
  </property>
  <property fmtid="{D5CDD505-2E9C-101B-9397-08002B2CF9AE}" pid="4" name="LastSaved">
    <vt:filetime>2018-04-10T00:00:00Z</vt:filetime>
  </property>
</Properties>
</file>