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notesSlides/notesSlide2.xml" ContentType="application/vnd.openxmlformats-officedocument.presentationml.notesSlide+xml"/>
  <Override PartName="/ppt/comments/comment2.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comments/comment3.xml" ContentType="application/vnd.openxmlformats-officedocument.presentationml.comment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341" r:id="rId5"/>
    <p:sldId id="303" r:id="rId6"/>
    <p:sldId id="607" r:id="rId7"/>
    <p:sldId id="377" r:id="rId8"/>
    <p:sldId id="344" r:id="rId9"/>
    <p:sldId id="258" r:id="rId10"/>
    <p:sldId id="259" r:id="rId11"/>
    <p:sldId id="256" r:id="rId12"/>
    <p:sldId id="260" r:id="rId13"/>
    <p:sldId id="342" r:id="rId14"/>
    <p:sldId id="609" r:id="rId15"/>
    <p:sldId id="610" r:id="rId16"/>
    <p:sldId id="611" r:id="rId17"/>
    <p:sldId id="612" r:id="rId18"/>
    <p:sldId id="613" r:id="rId19"/>
    <p:sldId id="614" r:id="rId20"/>
    <p:sldId id="615" r:id="rId21"/>
    <p:sldId id="616" r:id="rId22"/>
    <p:sldId id="617" r:id="rId23"/>
    <p:sldId id="618" r:id="rId24"/>
    <p:sldId id="619" r:id="rId25"/>
    <p:sldId id="620" r:id="rId26"/>
    <p:sldId id="621" r:id="rId27"/>
    <p:sldId id="623" r:id="rId28"/>
    <p:sldId id="624" r:id="rId29"/>
    <p:sldId id="625" r:id="rId30"/>
    <p:sldId id="626" r:id="rId31"/>
    <p:sldId id="627" r:id="rId32"/>
    <p:sldId id="43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da, Sidharth" initials="PS" lastIdx="3" clrIdx="0">
    <p:extLst>
      <p:ext uri="{19B8F6BF-5375-455C-9EA6-DF929625EA0E}">
        <p15:presenceInfo xmlns:p15="http://schemas.microsoft.com/office/powerpoint/2012/main" userId="S::sipanda@deloitte.com::eb822bc6-d520-4345-92dc-2844799da63a" providerId="AD"/>
      </p:ext>
    </p:extLst>
  </p:cmAuthor>
  <p:cmAuthor id="2" name="Nandipati, Sunil" initials="NS" lastIdx="13" clrIdx="1">
    <p:extLst>
      <p:ext uri="{19B8F6BF-5375-455C-9EA6-DF929625EA0E}">
        <p15:presenceInfo xmlns:p15="http://schemas.microsoft.com/office/powerpoint/2012/main" userId="S::snandipati@deloitte.com::b5326de2-e9ce-4b9c-acc8-b2a2c18cb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63E7"/>
    <a:srgbClr val="01AEED"/>
    <a:srgbClr val="EE8454"/>
    <a:srgbClr val="E85818"/>
    <a:srgbClr val="BAE370"/>
    <a:srgbClr val="8A78B6"/>
    <a:srgbClr val="FFA63D"/>
    <a:srgbClr val="666666"/>
    <a:srgbClr val="92D050"/>
    <a:srgbClr val="6B58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216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1-13T11:52:56.266" idx="12">
    <p:pos x="10" y="10"/>
    <p:text>[@Devaraju, Manu Devaraju] - content is crisp and to the point, no doubts about it - but i guess the story and flow is missing a bit.  Added few comments.</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0-11-13T11:50:22.787" idx="8">
    <p:pos x="10" y="10"/>
    <p:text>Review few more use-cases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1-13T11:32:57.930" idx="1">
    <p:pos x="10" y="10"/>
    <p:text>Slide 3 looks like objective - should be your 1st bullet.  2nd bullet should say "Introducing Salesforce integration patterns", 3rd bullet - understanding integration patterns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1-13T11:34:15.720" idx="2">
    <p:pos x="10" y="10"/>
    <p:text>Since you are introducing the "Integration HUB" -  you will need to have an intro slide with "Objectives of the Integration Hub"</p:text>
    <p:extLst>
      <p:ext uri="{C676402C-5697-4E1C-873F-D02D1690AC5C}">
        <p15:threadingInfo xmlns:p15="http://schemas.microsoft.com/office/powerpoint/2012/main" timeZoneBias="-330"/>
      </p:ext>
    </p:extLst>
  </p:cm>
  <p:cm authorId="2" dt="2020-11-13T11:45:05.756" idx="5">
    <p:pos x="10" y="106"/>
    <p:text>While telling the story, you want to bring the use-cases upfront to give users an idea of what we are trying to aim - then you can mention - you will address them using the patterns - and while implementing them the security considerations we need to think of</p:text>
    <p:extLst>
      <p:ext uri="{C676402C-5697-4E1C-873F-D02D1690AC5C}">
        <p15:threadingInfo xmlns:p15="http://schemas.microsoft.com/office/powerpoint/2012/main" timeZoneBias="-33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1-13T11:39:42.785" idx="3">
    <p:pos x="10" y="10"/>
    <p:text>Slide 3 and 4 -  not telling the story, we might have to work on the flow.   These are use-cases right?!</p:text>
    <p:extLst>
      <p:ext uri="{C676402C-5697-4E1C-873F-D02D1690AC5C}">
        <p15:threadingInfo xmlns:p15="http://schemas.microsoft.com/office/powerpoint/2012/main" timeZoneBias="-330"/>
      </p:ext>
    </p:extLst>
  </p:cm>
  <p:cm authorId="2" dt="2020-11-13T11:54:38.251" idx="13">
    <p:pos x="10" y="106"/>
    <p:text>after go through the deck, i feel this slide should be more heavier with more usecases that we have from all patterns below</p:text>
    <p:extLst>
      <p:ext uri="{C676402C-5697-4E1C-873F-D02D1690AC5C}">
        <p15:threadingInfo xmlns:p15="http://schemas.microsoft.com/office/powerpoint/2012/main" timeZoneBias="-330">
          <p15:parentCm authorId="2"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1-13T11:39:59.343" idx="4">
    <p:pos x="10" y="10"/>
    <p:text>Landscape or integration patterns in Salesforce</p:text>
    <p:extLst>
      <p:ext uri="{C676402C-5697-4E1C-873F-D02D1690AC5C}">
        <p15:threadingInfo xmlns:p15="http://schemas.microsoft.com/office/powerpoint/2012/main" timeZoneBias="-330"/>
      </p:ext>
    </p:extLst>
  </p:cm>
  <p:cm authorId="2" dt="2020-11-13T11:46:04.106" idx="6">
    <p:pos x="10" y="106"/>
    <p:text>Spectrum of integration pattern options to address the use-cases we have seen</p:text>
    <p:extLst>
      <p:ext uri="{C676402C-5697-4E1C-873F-D02D1690AC5C}">
        <p15:threadingInfo xmlns:p15="http://schemas.microsoft.com/office/powerpoint/2012/main" timeZoneBias="-330">
          <p15:parentCm authorId="2" idx="4"/>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1-13T11:46:21.362" idx="7">
    <p:pos x="10" y="10"/>
    <p:text>Introduction and Implementation Options</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11-13T11:51:31.733" idx="9">
    <p:pos x="10" y="10"/>
    <p:text>Implementation Options in Detail</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11-13T11:51:43.827" idx="10">
    <p:pos x="10" y="10"/>
    <p:text>Important Security Considerations</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11-13T11:52:08.178" idx="11">
    <p:pos x="10" y="10"/>
    <p:text>Middleware Considerations to implement Fire and Forget</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B452B-C1B1-46FC-AD25-35BE4805E15A}"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D7D81-0C8B-4DC4-BDE2-A2099A4C9093}" type="slidenum">
              <a:rPr lang="en-US" smtClean="0"/>
              <a:t>‹#›</a:t>
            </a:fld>
            <a:endParaRPr lang="en-US"/>
          </a:p>
        </p:txBody>
      </p:sp>
    </p:spTree>
    <p:extLst>
      <p:ext uri="{BB962C8B-B14F-4D97-AF65-F5344CB8AC3E}">
        <p14:creationId xmlns:p14="http://schemas.microsoft.com/office/powerpoint/2010/main" val="125829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a:p>
        </p:txBody>
      </p:sp>
    </p:spTree>
    <p:extLst>
      <p:ext uri="{BB962C8B-B14F-4D97-AF65-F5344CB8AC3E}">
        <p14:creationId xmlns:p14="http://schemas.microsoft.com/office/powerpoint/2010/main" val="39470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25</a:t>
            </a:fld>
            <a:endParaRPr lang="en-IN"/>
          </a:p>
        </p:txBody>
      </p:sp>
    </p:spTree>
    <p:extLst>
      <p:ext uri="{BB962C8B-B14F-4D97-AF65-F5344CB8AC3E}">
        <p14:creationId xmlns:p14="http://schemas.microsoft.com/office/powerpoint/2010/main" val="199428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agenda, list, numbers</a:t>
            </a:r>
          </a:p>
        </p:txBody>
      </p:sp>
      <p:sp>
        <p:nvSpPr>
          <p:cNvPr id="4" name="Slide Number Placeholder 3"/>
          <p:cNvSpPr>
            <a:spLocks noGrp="1"/>
          </p:cNvSpPr>
          <p:nvPr>
            <p:ph type="sldNum" sz="quarter" idx="10"/>
          </p:nvPr>
        </p:nvSpPr>
        <p:spPr/>
        <p:txBody>
          <a:bodyPr/>
          <a:lstStyle/>
          <a:p>
            <a:fld id="{D759AF6D-BA0E-4594-94DB-478664329D2A}" type="slidenum">
              <a:rPr lang="en-US" smtClean="0"/>
              <a:t>2</a:t>
            </a:fld>
            <a:endParaRPr lang="en-US"/>
          </a:p>
        </p:txBody>
      </p:sp>
    </p:spTree>
    <p:extLst>
      <p:ext uri="{BB962C8B-B14F-4D97-AF65-F5344CB8AC3E}">
        <p14:creationId xmlns:p14="http://schemas.microsoft.com/office/powerpoint/2010/main" val="403204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technology, callout, icons</a:t>
            </a:r>
          </a:p>
        </p:txBody>
      </p:sp>
      <p:sp>
        <p:nvSpPr>
          <p:cNvPr id="4" name="Slide Number Placeholder 3"/>
          <p:cNvSpPr>
            <a:spLocks noGrp="1"/>
          </p:cNvSpPr>
          <p:nvPr>
            <p:ph type="sldNum" sz="quarter" idx="10"/>
          </p:nvPr>
        </p:nvSpPr>
        <p:spPr/>
        <p:txBody>
          <a:bodyPr/>
          <a:lstStyle/>
          <a:p>
            <a:fld id="{5689E7E8-36E4-467C-8300-85BCF6933FBA}" type="slidenum">
              <a:rPr lang="en-US" smtClean="0"/>
              <a:t>3</a:t>
            </a:fld>
            <a:endParaRPr lang="en-US"/>
          </a:p>
        </p:txBody>
      </p:sp>
    </p:spTree>
    <p:extLst>
      <p:ext uri="{BB962C8B-B14F-4D97-AF65-F5344CB8AC3E}">
        <p14:creationId xmlns:p14="http://schemas.microsoft.com/office/powerpoint/2010/main" val="229880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text, </a:t>
            </a:r>
            <a:r>
              <a:rPr lang="en-US" err="1"/>
              <a:t>venn</a:t>
            </a:r>
            <a:r>
              <a:rPr lang="en-US"/>
              <a:t> diagram</a:t>
            </a:r>
          </a:p>
        </p:txBody>
      </p:sp>
      <p:sp>
        <p:nvSpPr>
          <p:cNvPr id="4" name="Slide Number Placeholder 3"/>
          <p:cNvSpPr>
            <a:spLocks noGrp="1"/>
          </p:cNvSpPr>
          <p:nvPr>
            <p:ph type="sldNum" sz="quarter" idx="10"/>
          </p:nvPr>
        </p:nvSpPr>
        <p:spPr/>
        <p:txBody>
          <a:bodyPr/>
          <a:lstStyle/>
          <a:p>
            <a:fld id="{5689E7E8-36E4-467C-8300-85BCF6933FBA}" type="slidenum">
              <a:rPr lang="en-US" smtClean="0"/>
              <a:t>4</a:t>
            </a:fld>
            <a:endParaRPr lang="en-US"/>
          </a:p>
        </p:txBody>
      </p:sp>
    </p:spTree>
    <p:extLst>
      <p:ext uri="{BB962C8B-B14F-4D97-AF65-F5344CB8AC3E}">
        <p14:creationId xmlns:p14="http://schemas.microsoft.com/office/powerpoint/2010/main" val="228902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6</a:t>
            </a:fld>
            <a:endParaRPr lang="en-IN"/>
          </a:p>
        </p:txBody>
      </p:sp>
    </p:spTree>
    <p:extLst>
      <p:ext uri="{BB962C8B-B14F-4D97-AF65-F5344CB8AC3E}">
        <p14:creationId xmlns:p14="http://schemas.microsoft.com/office/powerpoint/2010/main" val="182692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11</a:t>
            </a:fld>
            <a:endParaRPr lang="en-IN"/>
          </a:p>
        </p:txBody>
      </p:sp>
    </p:spTree>
    <p:extLst>
      <p:ext uri="{BB962C8B-B14F-4D97-AF65-F5344CB8AC3E}">
        <p14:creationId xmlns:p14="http://schemas.microsoft.com/office/powerpoint/2010/main" val="182692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D7D81-0C8B-4DC4-BDE2-A2099A4C9093}" type="slidenum">
              <a:rPr lang="en-US" smtClean="0"/>
              <a:t>15</a:t>
            </a:fld>
            <a:endParaRPr lang="en-US"/>
          </a:p>
        </p:txBody>
      </p:sp>
    </p:spTree>
    <p:extLst>
      <p:ext uri="{BB962C8B-B14F-4D97-AF65-F5344CB8AC3E}">
        <p14:creationId xmlns:p14="http://schemas.microsoft.com/office/powerpoint/2010/main" val="88572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16</a:t>
            </a:fld>
            <a:endParaRPr lang="en-IN"/>
          </a:p>
        </p:txBody>
      </p:sp>
    </p:spTree>
    <p:extLst>
      <p:ext uri="{BB962C8B-B14F-4D97-AF65-F5344CB8AC3E}">
        <p14:creationId xmlns:p14="http://schemas.microsoft.com/office/powerpoint/2010/main" val="2221901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21</a:t>
            </a:fld>
            <a:endParaRPr lang="en-IN"/>
          </a:p>
        </p:txBody>
      </p:sp>
    </p:spTree>
    <p:extLst>
      <p:ext uri="{BB962C8B-B14F-4D97-AF65-F5344CB8AC3E}">
        <p14:creationId xmlns:p14="http://schemas.microsoft.com/office/powerpoint/2010/main" val="154795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BCE0-F4AB-4A94-A49A-805E65FB6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9967EB-B44F-4F66-B0EB-B0868FE22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7C52D-A68F-45BE-A0C2-8F4CD8CAD081}"/>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D81E973F-23B5-46F9-B4F8-2A179EB6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8F6A8-FA51-4252-B29D-7322A3263464}"/>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351308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7229-FF9C-49C8-9BA9-5054D07DF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D375F4-5D24-4228-A94D-B4389E4DD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08EA9-581E-4606-A0EB-B99F6AAB0E44}"/>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D9836D4F-B136-4944-90A8-6329AFE7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3C0BF-4FC9-40C9-AA9D-848BAC1726B5}"/>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104652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2EE00-B2A5-4A2A-ABD9-AF1941860D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8C6F6D-6507-4480-90F1-61BD8F11A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CCE45-C36E-4AB6-A03E-1534FEF5F09E}"/>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AEA9B9A7-43D3-4D96-9409-5B9AED3BE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5CC50-F54C-444E-8A76-C28E9A0E89CF}"/>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211988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3018063" y="711296"/>
            <a:ext cx="6157683" cy="4898782"/>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511202" y="5864233"/>
            <a:ext cx="5455139" cy="505645"/>
          </a:xfrm>
          <a:prstGeom prst="rect">
            <a:avLst/>
          </a:prstGeom>
        </p:spPr>
        <p:txBody>
          <a:bodyPr lIns="0" tIns="0" rIns="0" bIns="0" anchor="b" anchorCtr="0">
            <a:noAutofit/>
          </a:bodyPr>
          <a:lstStyle>
            <a:lvl1pPr marL="0" indent="0" algn="l">
              <a:lnSpc>
                <a:spcPct val="100000"/>
              </a:lnSpc>
              <a:spcAft>
                <a:spcPts val="0"/>
              </a:spcAft>
              <a:buNone/>
              <a:defRPr sz="1996" b="1">
                <a:solidFill>
                  <a:schemeClr val="tx1"/>
                </a:solidFill>
              </a:defRPr>
            </a:lvl1pPr>
            <a:lvl2pPr marL="0" indent="0" algn="l">
              <a:buNone/>
              <a:defRPr sz="1633" b="0"/>
            </a:lvl2pPr>
            <a:lvl3pPr marL="898646" indent="0" algn="ctr">
              <a:buNone/>
              <a:defRPr sz="1769"/>
            </a:lvl3pPr>
            <a:lvl4pPr marL="1347969" indent="0" algn="ctr">
              <a:buNone/>
              <a:defRPr sz="1572"/>
            </a:lvl4pPr>
            <a:lvl5pPr marL="1797290" indent="0" algn="ctr">
              <a:buNone/>
              <a:defRPr sz="1572"/>
            </a:lvl5pPr>
            <a:lvl6pPr marL="2246614" indent="0" algn="ctr">
              <a:buNone/>
              <a:defRPr sz="1572"/>
            </a:lvl6pPr>
            <a:lvl7pPr marL="2695936" indent="0" algn="ctr">
              <a:buNone/>
              <a:defRPr sz="1572"/>
            </a:lvl7pPr>
            <a:lvl8pPr marL="3145258" indent="0" algn="ctr">
              <a:buNone/>
              <a:defRPr sz="1572"/>
            </a:lvl8pPr>
            <a:lvl9pPr marL="3594581" indent="0" algn="ctr">
              <a:buNone/>
              <a:defRPr sz="1572"/>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511198" y="6381750"/>
            <a:ext cx="5455140" cy="298450"/>
          </a:xfrm>
          <a:prstGeom prst="rect">
            <a:avLst/>
          </a:prstGeom>
        </p:spPr>
        <p:txBody>
          <a:bodyPr>
            <a:normAutofit/>
          </a:bodyPr>
          <a:lstStyle>
            <a:lvl1pPr>
              <a:spcAft>
                <a:spcPts val="0"/>
              </a:spcAft>
              <a:defRPr sz="907">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a:grpSpLocks noChangeAspect="1"/>
          </p:cNvGrpSpPr>
          <p:nvPr userDrawn="1"/>
        </p:nvGrpSpPr>
        <p:grpSpPr>
          <a:xfrm>
            <a:off x="529493" y="374651"/>
            <a:ext cx="2134664" cy="316788"/>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grpSp>
    </p:spTree>
    <p:extLst>
      <p:ext uri="{BB962C8B-B14F-4D97-AF65-F5344CB8AC3E}">
        <p14:creationId xmlns:p14="http://schemas.microsoft.com/office/powerpoint/2010/main" val="335245783"/>
      </p:ext>
    </p:extLst>
  </p:cSld>
  <p:clrMapOvr>
    <a:masterClrMapping/>
  </p:clrMapOvr>
  <p:transition>
    <p:fade/>
  </p:transition>
  <p:extLst>
    <p:ext uri="{DCECCB84-F9BA-43D5-87BE-67443E8EF086}">
      <p15:sldGuideLst xmlns:p15="http://schemas.microsoft.com/office/powerpoint/2012/main">
        <p15:guide id="1" orient="horz" pos="450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316198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73874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94197" y="4211955"/>
            <a:ext cx="8536392" cy="2169796"/>
          </a:xfrm>
        </p:spPr>
        <p:txBody>
          <a:bodyPr anchor="b" anchorCtr="0">
            <a:noAutofit/>
          </a:bodyPr>
          <a:lstStyle>
            <a:lvl1pPr>
              <a:lnSpc>
                <a:spcPct val="100000"/>
              </a:lnSpc>
              <a:spcAft>
                <a:spcPts val="590"/>
              </a:spcAft>
              <a:defRPr sz="907"/>
            </a:lvl1pPr>
          </a:lstStyle>
          <a:p>
            <a:pPr lvl="0"/>
            <a:r>
              <a:rPr lang="en-US"/>
              <a:t>Click to edit Master text styles</a:t>
            </a:r>
          </a:p>
        </p:txBody>
      </p:sp>
      <p:sp>
        <p:nvSpPr>
          <p:cNvPr id="3" name="Picture Placeholder 2"/>
          <p:cNvSpPr>
            <a:spLocks noGrp="1"/>
          </p:cNvSpPr>
          <p:nvPr>
            <p:ph type="pic" sz="quarter" idx="14" hasCustomPrompt="1"/>
          </p:nvPr>
        </p:nvSpPr>
        <p:spPr>
          <a:xfrm>
            <a:off x="9341053" y="4211955"/>
            <a:ext cx="2354940" cy="1725448"/>
          </a:xfrm>
        </p:spPr>
        <p:txBody>
          <a:bodyPr anchor="ctr" anchorCtr="0"/>
          <a:lstStyle>
            <a:lvl1pPr algn="ctr">
              <a:defRPr sz="885"/>
            </a:lvl1pPr>
          </a:lstStyle>
          <a:p>
            <a:r>
              <a:rPr lang="en-GB" sz="885"/>
              <a:t>Insert sponsorship mark here</a:t>
            </a:r>
            <a:endParaRPr lang="en-GB"/>
          </a:p>
        </p:txBody>
      </p:sp>
      <p:sp>
        <p:nvSpPr>
          <p:cNvPr id="8" name="Text Placeholder 7"/>
          <p:cNvSpPr>
            <a:spLocks noGrp="1"/>
          </p:cNvSpPr>
          <p:nvPr>
            <p:ph type="body" sz="quarter" idx="15"/>
          </p:nvPr>
        </p:nvSpPr>
        <p:spPr>
          <a:xfrm>
            <a:off x="9341055" y="6018028"/>
            <a:ext cx="2354940" cy="363722"/>
          </a:xfrm>
        </p:spPr>
        <p:txBody>
          <a:bodyPr anchor="b" anchorCtr="0">
            <a:noAutofit/>
          </a:bodyPr>
          <a:lstStyle>
            <a:lvl1pPr>
              <a:lnSpc>
                <a:spcPct val="100000"/>
              </a:lnSpc>
              <a:defRPr sz="907"/>
            </a:lvl1pPr>
          </a:lstStyle>
          <a:p>
            <a:pPr lvl="0"/>
            <a:r>
              <a:rPr lang="en-US"/>
              <a:t>Click to edit Master text styles</a:t>
            </a:r>
          </a:p>
        </p:txBody>
      </p:sp>
      <p:grpSp>
        <p:nvGrpSpPr>
          <p:cNvPr id="20" name="Group 19"/>
          <p:cNvGrpSpPr>
            <a:grpSpLocks noChangeAspect="1"/>
          </p:cNvGrpSpPr>
          <p:nvPr userDrawn="1"/>
        </p:nvGrpSpPr>
        <p:grpSpPr>
          <a:xfrm>
            <a:off x="529493" y="374651"/>
            <a:ext cx="2134664" cy="316788"/>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9">
                <a:solidFill>
                  <a:schemeClr val="bg1"/>
                </a:solidFill>
              </a:endParaRPr>
            </a:p>
          </p:txBody>
        </p:sp>
      </p:grpSp>
    </p:spTree>
    <p:extLst>
      <p:ext uri="{BB962C8B-B14F-4D97-AF65-F5344CB8AC3E}">
        <p14:creationId xmlns:p14="http://schemas.microsoft.com/office/powerpoint/2010/main" val="62181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31A5-DC99-4CA0-90FD-2692D44A7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BA054-12AF-4611-B87A-F89DCBE2D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8C77E-A1AE-4544-B567-AFF4FBB9C2B3}"/>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03270236-04C1-4B1B-8D73-5B8E41176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F46A-B2A4-403A-BF7F-DC98F44960AF}"/>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304235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85B7-2192-4DED-9510-26B2BD8D0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51E61-F607-450B-9FD9-0F0F0FC6E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1A527-C41C-4BA9-9C4D-37AE6945699B}"/>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B4341937-41A1-4AE8-BD6F-553BD5BB0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D361D-115D-4D13-84E5-7B3ED40C2F88}"/>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16952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CB06-4D68-4121-A0A2-513EF7352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F166A-3F74-42DD-8D54-38AA3F7C6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E9865-C6EA-4D0D-A0AF-4067887B1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677F1-5CB4-4A55-A857-69843591A8A4}"/>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6" name="Footer Placeholder 5">
            <a:extLst>
              <a:ext uri="{FF2B5EF4-FFF2-40B4-BE49-F238E27FC236}">
                <a16:creationId xmlns:a16="http://schemas.microsoft.com/office/drawing/2014/main" id="{DD9E9FB1-FE9A-4643-9788-D56B6C1E7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C546E-2758-4500-B4E9-749AEF56E037}"/>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233430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618C-7858-4782-90E7-4C2EAA05B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8D1AE-71DB-4D66-8CA9-F738BD7CB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404A8B-C96A-4BD3-8DB8-C37C656BF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1F0CF-0533-4759-A4B1-80E534EC5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9B164-D7CF-415B-96D9-BCE3505CE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8A7DA-067D-427A-896D-A6465BBF3514}"/>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8" name="Footer Placeholder 7">
            <a:extLst>
              <a:ext uri="{FF2B5EF4-FFF2-40B4-BE49-F238E27FC236}">
                <a16:creationId xmlns:a16="http://schemas.microsoft.com/office/drawing/2014/main" id="{482F5A1F-C0F1-453E-8079-68E6E44D4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62AA70-3544-4F40-B3E4-CDD7D74197E4}"/>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310850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693E-0F2A-4506-B542-44962A342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6BE8F-4EA8-4500-B320-49714207A5E5}"/>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4" name="Footer Placeholder 3">
            <a:extLst>
              <a:ext uri="{FF2B5EF4-FFF2-40B4-BE49-F238E27FC236}">
                <a16:creationId xmlns:a16="http://schemas.microsoft.com/office/drawing/2014/main" id="{D4EC9287-9823-459C-BF7B-BF85EFBD46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2B4291-8BF5-418D-AF8A-C0DCA95FBCDC}"/>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80919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029446-D380-46FA-9CE7-4E2D1983D9D8}"/>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3" name="Footer Placeholder 2">
            <a:extLst>
              <a:ext uri="{FF2B5EF4-FFF2-40B4-BE49-F238E27FC236}">
                <a16:creationId xmlns:a16="http://schemas.microsoft.com/office/drawing/2014/main" id="{E5B34E71-99F4-4D8C-B028-375E4D0C7A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78CF60-AB68-4378-9446-DD23BBF054DE}"/>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39284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DB27-7142-4080-9C6D-A511F6B67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69485-881D-4075-95F0-89ADE96FB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F5919-D42B-4D7B-933E-A7284D7F7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DB22B-DCE3-4E24-A0F8-3908449FF396}"/>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6" name="Footer Placeholder 5">
            <a:extLst>
              <a:ext uri="{FF2B5EF4-FFF2-40B4-BE49-F238E27FC236}">
                <a16:creationId xmlns:a16="http://schemas.microsoft.com/office/drawing/2014/main" id="{32B999A9-BE0A-41CE-944D-1EA65DA92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CFA5A-04E4-4895-BF29-FA3B2E69A983}"/>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251473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4989-CF10-4F01-9D39-576D5DAF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00F3F-A73E-4E5B-B420-4F07AEBB3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E6DAB-CF84-407E-B9EB-B9B0D5A16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6ED0F-20ED-48CB-9112-EE841F3B3675}"/>
              </a:ext>
            </a:extLst>
          </p:cNvPr>
          <p:cNvSpPr>
            <a:spLocks noGrp="1"/>
          </p:cNvSpPr>
          <p:nvPr>
            <p:ph type="dt" sz="half" idx="10"/>
          </p:nvPr>
        </p:nvSpPr>
        <p:spPr/>
        <p:txBody>
          <a:bodyPr/>
          <a:lstStyle/>
          <a:p>
            <a:fld id="{AAA71908-44AD-4AF1-88FA-14BA03006119}" type="datetimeFigureOut">
              <a:rPr lang="en-US" smtClean="0"/>
              <a:t>3/24/2021</a:t>
            </a:fld>
            <a:endParaRPr lang="en-US"/>
          </a:p>
        </p:txBody>
      </p:sp>
      <p:sp>
        <p:nvSpPr>
          <p:cNvPr id="6" name="Footer Placeholder 5">
            <a:extLst>
              <a:ext uri="{FF2B5EF4-FFF2-40B4-BE49-F238E27FC236}">
                <a16:creationId xmlns:a16="http://schemas.microsoft.com/office/drawing/2014/main" id="{0F02A02A-BF1F-4362-A6AB-9D7D82AF8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3983D-D833-467D-B2DE-28436B4921B1}"/>
              </a:ext>
            </a:extLst>
          </p:cNvPr>
          <p:cNvSpPr>
            <a:spLocks noGrp="1"/>
          </p:cNvSpPr>
          <p:nvPr>
            <p:ph type="sldNum" sz="quarter" idx="12"/>
          </p:nvPr>
        </p:nvSpPr>
        <p:spPr/>
        <p:txBody>
          <a:bodyPr/>
          <a:lstStyle/>
          <a:p>
            <a:fld id="{15FC9FB9-4E09-4F31-AF17-9BEFCD0F1CB5}" type="slidenum">
              <a:rPr lang="en-US" smtClean="0"/>
              <a:t>‹#›</a:t>
            </a:fld>
            <a:endParaRPr lang="en-US"/>
          </a:p>
        </p:txBody>
      </p:sp>
    </p:spTree>
    <p:extLst>
      <p:ext uri="{BB962C8B-B14F-4D97-AF65-F5344CB8AC3E}">
        <p14:creationId xmlns:p14="http://schemas.microsoft.com/office/powerpoint/2010/main" val="404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D4C5B-3973-4340-988F-637C9BC74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C9321-9CF7-414D-9848-687BDE353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B7460-81D9-4CF8-9C04-2DCFB8BA4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71908-44AD-4AF1-88FA-14BA03006119}" type="datetimeFigureOut">
              <a:rPr lang="en-US" smtClean="0"/>
              <a:t>3/24/2021</a:t>
            </a:fld>
            <a:endParaRPr lang="en-US"/>
          </a:p>
        </p:txBody>
      </p:sp>
      <p:sp>
        <p:nvSpPr>
          <p:cNvPr id="5" name="Footer Placeholder 4">
            <a:extLst>
              <a:ext uri="{FF2B5EF4-FFF2-40B4-BE49-F238E27FC236}">
                <a16:creationId xmlns:a16="http://schemas.microsoft.com/office/drawing/2014/main" id="{D0AA5A2C-2B55-4B8A-8D08-25B73BC85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8BE366-DBCE-45DF-A624-DB7192B48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C9FB9-4E09-4F31-AF17-9BEFCD0F1CB5}" type="slidenum">
              <a:rPr lang="en-US" smtClean="0"/>
              <a:t>‹#›</a:t>
            </a:fld>
            <a:endParaRPr lang="en-US"/>
          </a:p>
        </p:txBody>
      </p:sp>
    </p:spTree>
    <p:extLst>
      <p:ext uri="{BB962C8B-B14F-4D97-AF65-F5344CB8AC3E}">
        <p14:creationId xmlns:p14="http://schemas.microsoft.com/office/powerpoint/2010/main" val="988305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comments" Target="../comments/commen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comments" Target="../comments/comment3.xml"/><Relationship Id="rId5" Type="http://schemas.openxmlformats.org/officeDocument/2006/relationships/notesSlide" Target="../notesSlides/notesSlide3.xml"/><Relationship Id="rId10" Type="http://schemas.openxmlformats.org/officeDocument/2006/relationships/image" Target="../media/image6.png"/><Relationship Id="rId4" Type="http://schemas.openxmlformats.org/officeDocument/2006/relationships/slideLayout" Target="../slideLayouts/slideLayout14.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4.xml"/><Relationship Id="rId4"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comments" Target="../comments/comment6.xml"/><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a:t>Integration Hub</a:t>
            </a:r>
          </a:p>
          <a:p>
            <a:pPr lvl="1"/>
            <a:r>
              <a:rPr lang="en-US" noProof="0"/>
              <a:t>Salesforce Enterprise Integration and Security</a:t>
            </a:r>
          </a:p>
        </p:txBody>
      </p:sp>
      <p:pic>
        <p:nvPicPr>
          <p:cNvPr id="6" name="Picture 5">
            <a:extLst>
              <a:ext uri="{FF2B5EF4-FFF2-40B4-BE49-F238E27FC236}">
                <a16:creationId xmlns:a16="http://schemas.microsoft.com/office/drawing/2014/main" id="{BFDD2EB5-D94F-417E-A708-DE8F573240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1575" y="0"/>
            <a:ext cx="6858000" cy="6858000"/>
          </a:xfrm>
          <a:prstGeom prst="rect">
            <a:avLst/>
          </a:prstGeom>
        </p:spPr>
      </p:pic>
      <p:sp>
        <p:nvSpPr>
          <p:cNvPr id="8" name="Text Placeholder 23">
            <a:extLst>
              <a:ext uri="{FF2B5EF4-FFF2-40B4-BE49-F238E27FC236}">
                <a16:creationId xmlns:a16="http://schemas.microsoft.com/office/drawing/2014/main" id="{41380522-25EA-42F0-9B2A-20C9F8F4FC61}"/>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8619572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368398" y="19050"/>
            <a:ext cx="9461717" cy="6838949"/>
            <a:chOff x="1737924" y="347230"/>
            <a:chExt cx="8682579"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28865498-F5D8-4081-9C82-CE9002BEE1D6}"/>
                </a:ext>
              </a:extLst>
            </p:cNvPr>
            <p:cNvGrpSpPr/>
            <p:nvPr/>
          </p:nvGrpSpPr>
          <p:grpSpPr>
            <a:xfrm>
              <a:off x="1756225" y="892068"/>
              <a:ext cx="8646622" cy="5152576"/>
              <a:chOff x="1814282" y="1306282"/>
              <a:chExt cx="8646622" cy="5152576"/>
            </a:xfrm>
          </p:grpSpPr>
          <p:grpSp>
            <p:nvGrpSpPr>
              <p:cNvPr id="55" name="Group 54">
                <a:extLst>
                  <a:ext uri="{FF2B5EF4-FFF2-40B4-BE49-F238E27FC236}">
                    <a16:creationId xmlns:a16="http://schemas.microsoft.com/office/drawing/2014/main" id="{94FB9525-03B4-47DD-8EDC-4B2CE25EF84A}"/>
                  </a:ext>
                </a:extLst>
              </p:cNvPr>
              <p:cNvGrpSpPr/>
              <p:nvPr/>
            </p:nvGrpSpPr>
            <p:grpSpPr>
              <a:xfrm>
                <a:off x="3973661" y="1306282"/>
                <a:ext cx="6487243" cy="5152575"/>
                <a:chOff x="3973661" y="1306282"/>
                <a:chExt cx="6487243" cy="5152575"/>
              </a:xfrm>
            </p:grpSpPr>
            <p:sp>
              <p:nvSpPr>
                <p:cNvPr id="65" name="Rectangle 64">
                  <a:extLst>
                    <a:ext uri="{FF2B5EF4-FFF2-40B4-BE49-F238E27FC236}">
                      <a16:creationId xmlns:a16="http://schemas.microsoft.com/office/drawing/2014/main" id="{6BAF36C4-D358-4310-B9A4-1A8185209AF2}"/>
                    </a:ext>
                  </a:extLst>
                </p:cNvPr>
                <p:cNvSpPr/>
                <p:nvPr/>
              </p:nvSpPr>
              <p:spPr>
                <a:xfrm>
                  <a:off x="8300904"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6" name="Rectangle 65">
                  <a:extLst>
                    <a:ext uri="{FF2B5EF4-FFF2-40B4-BE49-F238E27FC236}">
                      <a16:creationId xmlns:a16="http://schemas.microsoft.com/office/drawing/2014/main" id="{2758DCBB-CBB2-4BD8-8AEF-55E604815025}"/>
                    </a:ext>
                  </a:extLst>
                </p:cNvPr>
                <p:cNvSpPr/>
                <p:nvPr/>
              </p:nvSpPr>
              <p:spPr>
                <a:xfrm>
                  <a:off x="3973661" y="1306282"/>
                  <a:ext cx="2160000" cy="1538515"/>
                </a:xfrm>
                <a:prstGeom prst="rect">
                  <a:avLst/>
                </a:prstGeom>
                <a:gradFill>
                  <a:gsLst>
                    <a:gs pos="1000">
                      <a:srgbClr val="E85818"/>
                    </a:gs>
                    <a:gs pos="25000">
                      <a:srgbClr val="FF993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56" name="Group 55">
                <a:extLst>
                  <a:ext uri="{FF2B5EF4-FFF2-40B4-BE49-F238E27FC236}">
                    <a16:creationId xmlns:a16="http://schemas.microsoft.com/office/drawing/2014/main" id="{97DA3B2F-F05D-498A-94DD-7874AF4F0EED}"/>
                  </a:ext>
                </a:extLst>
              </p:cNvPr>
              <p:cNvGrpSpPr/>
              <p:nvPr/>
            </p:nvGrpSpPr>
            <p:grpSpPr>
              <a:xfrm>
                <a:off x="6137593" y="1306283"/>
                <a:ext cx="2160000" cy="5152574"/>
                <a:chOff x="6137593" y="1306283"/>
                <a:chExt cx="2160000" cy="5152574"/>
              </a:xfrm>
            </p:grpSpPr>
            <p:sp>
              <p:nvSpPr>
                <p:cNvPr id="63" name="Rectangle 62">
                  <a:extLst>
                    <a:ext uri="{FF2B5EF4-FFF2-40B4-BE49-F238E27FC236}">
                      <a16:creationId xmlns:a16="http://schemas.microsoft.com/office/drawing/2014/main" id="{8BBB89A7-22FA-4E64-9197-2F5642E2929D}"/>
                    </a:ext>
                  </a:extLst>
                </p:cNvPr>
                <p:cNvSpPr/>
                <p:nvPr/>
              </p:nvSpPr>
              <p:spPr>
                <a:xfrm>
                  <a:off x="6137593"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2355D1F8-0445-4064-9B98-5AE624CC5842}"/>
                    </a:ext>
                  </a:extLst>
                </p:cNvPr>
                <p:cNvSpPr/>
                <p:nvPr/>
              </p:nvSpPr>
              <p:spPr>
                <a:xfrm>
                  <a:off x="6137593" y="1306283"/>
                  <a:ext cx="2160000" cy="1538515"/>
                </a:xfrm>
                <a:prstGeom prst="rect">
                  <a:avLst/>
                </a:prstGeom>
                <a:gradFill>
                  <a:gsLst>
                    <a:gs pos="0">
                      <a:srgbClr val="7030A0"/>
                    </a:gs>
                    <a:gs pos="100000">
                      <a:srgbClr val="DA63E7"/>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7F49B955-DA41-46E4-BCBA-A74D1A7B135C}"/>
                  </a:ext>
                </a:extLst>
              </p:cNvPr>
              <p:cNvGrpSpPr/>
              <p:nvPr/>
            </p:nvGrpSpPr>
            <p:grpSpPr>
              <a:xfrm>
                <a:off x="3974282" y="1314047"/>
                <a:ext cx="6477783" cy="5144811"/>
                <a:chOff x="3974282" y="1314047"/>
                <a:chExt cx="6477783" cy="5144811"/>
              </a:xfrm>
            </p:grpSpPr>
            <p:sp>
              <p:nvSpPr>
                <p:cNvPr id="61" name="Rectangle 60">
                  <a:extLst>
                    <a:ext uri="{FF2B5EF4-FFF2-40B4-BE49-F238E27FC236}">
                      <a16:creationId xmlns:a16="http://schemas.microsoft.com/office/drawing/2014/main" id="{CA797CBB-5E4C-4384-A7D9-18A4CC690745}"/>
                    </a:ext>
                  </a:extLst>
                </p:cNvPr>
                <p:cNvSpPr/>
                <p:nvPr/>
              </p:nvSpPr>
              <p:spPr>
                <a:xfrm>
                  <a:off x="397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546A6D5-00A6-4E1A-ACA7-E6F2985723FC}"/>
                    </a:ext>
                  </a:extLst>
                </p:cNvPr>
                <p:cNvSpPr/>
                <p:nvPr/>
              </p:nvSpPr>
              <p:spPr>
                <a:xfrm>
                  <a:off x="8292065" y="1314047"/>
                  <a:ext cx="2160000" cy="1538515"/>
                </a:xfrm>
                <a:prstGeom prst="rect">
                  <a:avLst/>
                </a:prstGeom>
                <a:gradFill>
                  <a:gsLst>
                    <a:gs pos="100000">
                      <a:srgbClr val="8272B6"/>
                    </a:gs>
                    <a:gs pos="0">
                      <a:srgbClr val="4B3B82"/>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E02B0C2B-D3A4-41F4-8960-A8B45CE80F2C}"/>
                  </a:ext>
                </a:extLst>
              </p:cNvPr>
              <p:cNvGrpSpPr/>
              <p:nvPr/>
            </p:nvGrpSpPr>
            <p:grpSpPr>
              <a:xfrm>
                <a:off x="1814282" y="1306284"/>
                <a:ext cx="2160000" cy="5152574"/>
                <a:chOff x="1814282" y="1306284"/>
                <a:chExt cx="2160000" cy="5152574"/>
              </a:xfrm>
            </p:grpSpPr>
            <p:sp>
              <p:nvSpPr>
                <p:cNvPr id="59" name="Rectangle 58">
                  <a:extLst>
                    <a:ext uri="{FF2B5EF4-FFF2-40B4-BE49-F238E27FC236}">
                      <a16:creationId xmlns:a16="http://schemas.microsoft.com/office/drawing/2014/main" id="{E1131947-8AAE-4D21-84A5-47E20B00D9AF}"/>
                    </a:ext>
                  </a:extLst>
                </p:cNvPr>
                <p:cNvSpPr/>
                <p:nvPr/>
              </p:nvSpPr>
              <p:spPr>
                <a:xfrm>
                  <a:off x="181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1814282" y="1306284"/>
                  <a:ext cx="2160000" cy="1538515"/>
                </a:xfrm>
                <a:prstGeom prst="rect">
                  <a:avLst/>
                </a:prstGeom>
                <a:gradFill flip="none" rotWithShape="1">
                  <a:gsLst>
                    <a:gs pos="100000">
                      <a:srgbClr val="ECF111"/>
                    </a:gs>
                    <a:gs pos="28000">
                      <a:srgbClr val="FF9933"/>
                    </a:gs>
                  </a:gsLst>
                  <a:lin ang="0" scaled="0"/>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2504" y="5615279"/>
              <a:ext cx="240783" cy="240783"/>
            </a:xfrm>
            <a:prstGeom prst="rect">
              <a:avLst/>
            </a:prstGeom>
          </p:spPr>
        </p:pic>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4064" y="5612797"/>
              <a:ext cx="240783" cy="240783"/>
            </a:xfrm>
            <a:prstGeom prst="rect">
              <a:avLst/>
            </a:prstGeom>
          </p:spPr>
        </p:pic>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8415" y="5615279"/>
              <a:ext cx="240783" cy="240783"/>
            </a:xfrm>
            <a:prstGeom prst="rect">
              <a:avLst/>
            </a:prstGeom>
          </p:spPr>
        </p:pic>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37108"/>
            </a:xfrm>
            <a:prstGeom prst="rect">
              <a:avLst/>
            </a:prstGeom>
            <a:noFill/>
          </p:spPr>
          <p:txBody>
            <a:bodyPr wrap="square" rtlCol="0">
              <a:spAutoFit/>
            </a:bodyPr>
            <a:lstStyle/>
            <a:p>
              <a:pPr algn="ctr"/>
              <a:r>
                <a:rPr lang="en-IN" spc="300">
                  <a:latin typeface="Verdana" panose="020B0604030504040204" pitchFamily="34" charset="0"/>
                  <a:ea typeface="Verdana" panose="020B0604030504040204" pitchFamily="34" charset="0"/>
                </a:rPr>
                <a:t>FIRE AND FORGET - USE CASES</a:t>
              </a:r>
            </a:p>
          </p:txBody>
        </p:sp>
        <p:sp>
          <p:nvSpPr>
            <p:cNvPr id="20" name="TextBox 19">
              <a:extLst>
                <a:ext uri="{FF2B5EF4-FFF2-40B4-BE49-F238E27FC236}">
                  <a16:creationId xmlns:a16="http://schemas.microsoft.com/office/drawing/2014/main" id="{2BC683EF-FFA1-49FA-A816-29F58168F9EE}"/>
                </a:ext>
              </a:extLst>
            </p:cNvPr>
            <p:cNvSpPr txBox="1"/>
            <p:nvPr/>
          </p:nvSpPr>
          <p:spPr>
            <a:xfrm>
              <a:off x="1903350" y="1117809"/>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1" name="TextBox 20">
              <a:extLst>
                <a:ext uri="{FF2B5EF4-FFF2-40B4-BE49-F238E27FC236}">
                  <a16:creationId xmlns:a16="http://schemas.microsoft.com/office/drawing/2014/main" id="{5712C1B2-2890-45EF-A186-A0E8D905FCD5}"/>
                </a:ext>
              </a:extLst>
            </p:cNvPr>
            <p:cNvSpPr txBox="1"/>
            <p:nvPr/>
          </p:nvSpPr>
          <p:spPr>
            <a:xfrm>
              <a:off x="1873418" y="1538230"/>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01</a:t>
              </a:r>
            </a:p>
          </p:txBody>
        </p:sp>
        <p:sp>
          <p:nvSpPr>
            <p:cNvPr id="22" name="TextBox 21">
              <a:extLst>
                <a:ext uri="{FF2B5EF4-FFF2-40B4-BE49-F238E27FC236}">
                  <a16:creationId xmlns:a16="http://schemas.microsoft.com/office/drawing/2014/main" id="{A7D4EE77-7A49-46A4-9B1F-1F243FB14102}"/>
                </a:ext>
              </a:extLst>
            </p:cNvPr>
            <p:cNvSpPr txBox="1"/>
            <p:nvPr/>
          </p:nvSpPr>
          <p:spPr>
            <a:xfrm>
              <a:off x="4053664" y="111410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3" name="TextBox 22">
              <a:extLst>
                <a:ext uri="{FF2B5EF4-FFF2-40B4-BE49-F238E27FC236}">
                  <a16:creationId xmlns:a16="http://schemas.microsoft.com/office/drawing/2014/main" id="{49D1CB3D-39A3-4C1B-8F68-8794596CEC50}"/>
                </a:ext>
              </a:extLst>
            </p:cNvPr>
            <p:cNvSpPr txBox="1"/>
            <p:nvPr/>
          </p:nvSpPr>
          <p:spPr>
            <a:xfrm>
              <a:off x="4062727" y="1537093"/>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02</a:t>
              </a:r>
            </a:p>
          </p:txBody>
        </p:sp>
        <p:sp>
          <p:nvSpPr>
            <p:cNvPr id="24" name="TextBox 23">
              <a:extLst>
                <a:ext uri="{FF2B5EF4-FFF2-40B4-BE49-F238E27FC236}">
                  <a16:creationId xmlns:a16="http://schemas.microsoft.com/office/drawing/2014/main" id="{DB452A03-66B7-4B0F-A902-068EA8733320}"/>
                </a:ext>
              </a:extLst>
            </p:cNvPr>
            <p:cNvSpPr txBox="1"/>
            <p:nvPr/>
          </p:nvSpPr>
          <p:spPr>
            <a:xfrm>
              <a:off x="6255969" y="111410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5" name="TextBox 24">
              <a:extLst>
                <a:ext uri="{FF2B5EF4-FFF2-40B4-BE49-F238E27FC236}">
                  <a16:creationId xmlns:a16="http://schemas.microsoft.com/office/drawing/2014/main" id="{5120EF8F-3EF3-4406-B63A-8D531A6E1160}"/>
                </a:ext>
              </a:extLst>
            </p:cNvPr>
            <p:cNvSpPr txBox="1"/>
            <p:nvPr/>
          </p:nvSpPr>
          <p:spPr>
            <a:xfrm>
              <a:off x="6247145"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03</a:t>
              </a:r>
            </a:p>
          </p:txBody>
        </p:sp>
        <p:sp>
          <p:nvSpPr>
            <p:cNvPr id="26" name="TextBox 25">
              <a:extLst>
                <a:ext uri="{FF2B5EF4-FFF2-40B4-BE49-F238E27FC236}">
                  <a16:creationId xmlns:a16="http://schemas.microsoft.com/office/drawing/2014/main" id="{19EA51C0-CB5D-46E9-828D-090FFF7EC364}"/>
                </a:ext>
              </a:extLst>
            </p:cNvPr>
            <p:cNvSpPr txBox="1"/>
            <p:nvPr/>
          </p:nvSpPr>
          <p:spPr>
            <a:xfrm>
              <a:off x="8415969" y="111417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7" name="TextBox 26">
              <a:extLst>
                <a:ext uri="{FF2B5EF4-FFF2-40B4-BE49-F238E27FC236}">
                  <a16:creationId xmlns:a16="http://schemas.microsoft.com/office/drawing/2014/main" id="{8FFE9C32-98CF-4C52-9F0E-E282B1B85052}"/>
                </a:ext>
              </a:extLst>
            </p:cNvPr>
            <p:cNvSpPr txBox="1"/>
            <p:nvPr/>
          </p:nvSpPr>
          <p:spPr>
            <a:xfrm>
              <a:off x="8389970"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04</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a:solidFill>
                    <a:schemeClr val="bg1">
                      <a:lumMod val="75000"/>
                    </a:schemeClr>
                  </a:solidFill>
                  <a:latin typeface="Orator Std" panose="020D0509020203030204" pitchFamily="49" charset="0"/>
                </a:rPr>
                <a:t>Integration Patterns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1737924" y="2413447"/>
              <a:ext cx="2181667" cy="2865123"/>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Create/update products in salesforce and it should be synced to a Oracle database without expecting anything back from the end system</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 process builder can be configured or an apex class can publish platform events on record create/update</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Middleware/Consumer should be able to listen to the event fired from salesforce</a:t>
              </a:r>
            </a:p>
          </p:txBody>
        </p:sp>
        <p:sp>
          <p:nvSpPr>
            <p:cNvPr id="36" name="TextBox 35">
              <a:extLst>
                <a:ext uri="{FF2B5EF4-FFF2-40B4-BE49-F238E27FC236}">
                  <a16:creationId xmlns:a16="http://schemas.microsoft.com/office/drawing/2014/main" id="{9EDD543F-B35A-41CF-B81B-C4115887A8A1}"/>
                </a:ext>
              </a:extLst>
            </p:cNvPr>
            <p:cNvSpPr txBox="1"/>
            <p:nvPr/>
          </p:nvSpPr>
          <p:spPr>
            <a:xfrm>
              <a:off x="8277185" y="2454348"/>
              <a:ext cx="2143318" cy="2513969"/>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When the quote is published from a standard edit page, related  opportunities, contacts and account should be synced to an external database automatically</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The solution can be implemented by invoking SOAP/REST service from an apex trigger using a future method/ queueable apex</a:t>
              </a:r>
            </a:p>
          </p:txBody>
        </p:sp>
        <p:sp>
          <p:nvSpPr>
            <p:cNvPr id="34" name="TextBox 33">
              <a:extLst>
                <a:ext uri="{FF2B5EF4-FFF2-40B4-BE49-F238E27FC236}">
                  <a16:creationId xmlns:a16="http://schemas.microsoft.com/office/drawing/2014/main" id="{81667D60-A817-4E68-8BC7-6ECFCA6205C2}"/>
                </a:ext>
              </a:extLst>
            </p:cNvPr>
            <p:cNvSpPr txBox="1"/>
            <p:nvPr/>
          </p:nvSpPr>
          <p:spPr>
            <a:xfrm>
              <a:off x="3932464" y="2436415"/>
              <a:ext cx="2148322" cy="3057556"/>
            </a:xfrm>
            <a:prstGeom prst="rect">
              <a:avLst/>
            </a:prstGeom>
            <a:noFill/>
          </p:spPr>
          <p:txBody>
            <a:bodyPr wrap="square" rtlCol="0" anchor="t">
              <a:spAutoFit/>
            </a:bodyPr>
            <a:lstStyle/>
            <a:p>
              <a:pPr marL="171450" indent="-171450">
                <a:lnSpc>
                  <a:spcPct val="150000"/>
                </a:lnSpc>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Sales reps generate invoices in salesforce which are supposed to be printed and delivered by a third-party system and salesforce should retry sync in case of system downtime</a:t>
              </a:r>
            </a:p>
            <a:p>
              <a:pPr marL="171450" indent="-171450">
                <a:lnSpc>
                  <a:spcPct val="150000"/>
                </a:lnSpc>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The solution can be implemented using a workflow based outbound messages which can sync specific field data to an external system</a:t>
              </a:r>
            </a:p>
            <a:p>
              <a:pPr algn="ctr">
                <a:lnSpc>
                  <a:spcPct val="150000"/>
                </a:lnSpc>
                <a:spcBef>
                  <a:spcPts val="1200"/>
                </a:spcBef>
              </a:pPr>
              <a:endParaRPr lang="en-IN" sz="900">
                <a:latin typeface="Verdana" panose="020B0604030504040204" pitchFamily="34" charset="0"/>
                <a:ea typeface="Verdana" panose="020B0604030504040204" pitchFamily="34" charset="0"/>
              </a:endParaRPr>
            </a:p>
          </p:txBody>
        </p:sp>
      </p:grpSp>
      <p:sp>
        <p:nvSpPr>
          <p:cNvPr id="67" name="General_Fill_50">
            <a:extLst>
              <a:ext uri="{FF2B5EF4-FFF2-40B4-BE49-F238E27FC236}">
                <a16:creationId xmlns:a16="http://schemas.microsoft.com/office/drawing/2014/main" id="{7BBCA0DE-A1BF-4CC7-A2D4-1D6AAE6E63C6}"/>
              </a:ext>
            </a:extLst>
          </p:cNvPr>
          <p:cNvSpPr>
            <a:spLocks noChangeAspect="1" noEditPoints="1"/>
          </p:cNvSpPr>
          <p:nvPr/>
        </p:nvSpPr>
        <p:spPr bwMode="auto">
          <a:xfrm>
            <a:off x="2255259" y="5487929"/>
            <a:ext cx="600050" cy="600050"/>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8" name="TextBox 67">
            <a:extLst>
              <a:ext uri="{FF2B5EF4-FFF2-40B4-BE49-F238E27FC236}">
                <a16:creationId xmlns:a16="http://schemas.microsoft.com/office/drawing/2014/main" id="{DAFF9AD1-CDB8-452E-B517-5818E54448EC}"/>
              </a:ext>
            </a:extLst>
          </p:cNvPr>
          <p:cNvSpPr txBox="1"/>
          <p:nvPr/>
        </p:nvSpPr>
        <p:spPr>
          <a:xfrm>
            <a:off x="6150277" y="2307638"/>
            <a:ext cx="2318818" cy="3139001"/>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 custom page creates /updates the customer data, and it should be synced to an external systems asynchronously</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 WSDL or a REST endpoint provided and the response should be stored in salesforce</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 custom page controller can invoke an external SOAP/REST service asynchronously</a:t>
            </a:r>
          </a:p>
        </p:txBody>
      </p:sp>
      <p:sp>
        <p:nvSpPr>
          <p:cNvPr id="70" name="General_Fill_85">
            <a:extLst>
              <a:ext uri="{FF2B5EF4-FFF2-40B4-BE49-F238E27FC236}">
                <a16:creationId xmlns:a16="http://schemas.microsoft.com/office/drawing/2014/main" id="{A29CEFE4-763E-43AF-9ABD-A04AF0B4A3AD}"/>
              </a:ext>
            </a:extLst>
          </p:cNvPr>
          <p:cNvSpPr>
            <a:spLocks noChangeAspect="1" noEditPoints="1"/>
          </p:cNvSpPr>
          <p:nvPr/>
        </p:nvSpPr>
        <p:spPr bwMode="auto">
          <a:xfrm>
            <a:off x="9365916" y="5494302"/>
            <a:ext cx="592748" cy="592748"/>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1" name="General_Fill_18">
            <a:extLst>
              <a:ext uri="{FF2B5EF4-FFF2-40B4-BE49-F238E27FC236}">
                <a16:creationId xmlns:a16="http://schemas.microsoft.com/office/drawing/2014/main" id="{2663E832-B8D0-4A50-A1F3-2E0D1A52E48E}"/>
              </a:ext>
            </a:extLst>
          </p:cNvPr>
          <p:cNvSpPr>
            <a:spLocks noChangeAspect="1" noEditPoints="1"/>
          </p:cNvSpPr>
          <p:nvPr/>
        </p:nvSpPr>
        <p:spPr bwMode="auto">
          <a:xfrm>
            <a:off x="4633711" y="5486578"/>
            <a:ext cx="587669" cy="5876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 name="Rectangle 1">
            <a:extLst>
              <a:ext uri="{FF2B5EF4-FFF2-40B4-BE49-F238E27FC236}">
                <a16:creationId xmlns:a16="http://schemas.microsoft.com/office/drawing/2014/main" id="{6BFC1120-49BA-447B-ABA9-BEF233148CD4}"/>
              </a:ext>
            </a:extLst>
          </p:cNvPr>
          <p:cNvSpPr/>
          <p:nvPr/>
        </p:nvSpPr>
        <p:spPr>
          <a:xfrm>
            <a:off x="1772056" y="1847630"/>
            <a:ext cx="1566455" cy="276999"/>
          </a:xfrm>
          <a:prstGeom prst="rect">
            <a:avLst/>
          </a:prstGeom>
        </p:spPr>
        <p:txBody>
          <a:bodyPr wrap="none">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Platform Events</a:t>
            </a:r>
            <a:endParaRPr lang="en-IN" sz="14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2" name="Rectangle 71">
            <a:extLst>
              <a:ext uri="{FF2B5EF4-FFF2-40B4-BE49-F238E27FC236}">
                <a16:creationId xmlns:a16="http://schemas.microsoft.com/office/drawing/2014/main" id="{2EB4F54E-C222-4BC7-AABB-DE4CDB822E62}"/>
              </a:ext>
            </a:extLst>
          </p:cNvPr>
          <p:cNvSpPr/>
          <p:nvPr/>
        </p:nvSpPr>
        <p:spPr>
          <a:xfrm>
            <a:off x="6588671" y="1760074"/>
            <a:ext cx="1375698" cy="461665"/>
          </a:xfrm>
          <a:prstGeom prst="rect">
            <a:avLst/>
          </a:prstGeom>
        </p:spPr>
        <p:txBody>
          <a:bodyPr wrap="none">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VF/Lightning </a:t>
            </a:r>
          </a:p>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Component</a:t>
            </a:r>
            <a:endParaRPr lang="en-IN" sz="14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3" name="Rectangle 72">
            <a:extLst>
              <a:ext uri="{FF2B5EF4-FFF2-40B4-BE49-F238E27FC236}">
                <a16:creationId xmlns:a16="http://schemas.microsoft.com/office/drawing/2014/main" id="{9404EAD9-CAC6-482D-8249-6C3E44A97B08}"/>
              </a:ext>
            </a:extLst>
          </p:cNvPr>
          <p:cNvSpPr/>
          <p:nvPr/>
        </p:nvSpPr>
        <p:spPr>
          <a:xfrm>
            <a:off x="8974949" y="1854023"/>
            <a:ext cx="1298753" cy="276999"/>
          </a:xfrm>
          <a:prstGeom prst="rect">
            <a:avLst/>
          </a:prstGeom>
        </p:spPr>
        <p:txBody>
          <a:bodyPr wrap="none">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Apex Trigger</a:t>
            </a:r>
            <a:endParaRPr lang="en-IN" sz="14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4" name="Rectangle 73">
            <a:extLst>
              <a:ext uri="{FF2B5EF4-FFF2-40B4-BE49-F238E27FC236}">
                <a16:creationId xmlns:a16="http://schemas.microsoft.com/office/drawing/2014/main" id="{114D0CEC-86BE-4240-8FE1-E126A5AC4C61}"/>
              </a:ext>
            </a:extLst>
          </p:cNvPr>
          <p:cNvSpPr/>
          <p:nvPr/>
        </p:nvSpPr>
        <p:spPr>
          <a:xfrm>
            <a:off x="4007248" y="1847629"/>
            <a:ext cx="1830950" cy="276999"/>
          </a:xfrm>
          <a:prstGeom prst="rect">
            <a:avLst/>
          </a:prstGeom>
        </p:spPr>
        <p:txBody>
          <a:bodyPr wrap="none">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Outbound Message</a:t>
            </a:r>
            <a:endParaRPr lang="en-IN" sz="14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1" name="Text Placeholder 23">
            <a:extLst>
              <a:ext uri="{FF2B5EF4-FFF2-40B4-BE49-F238E27FC236}">
                <a16:creationId xmlns:a16="http://schemas.microsoft.com/office/drawing/2014/main" id="{569D7074-BEBA-47F7-BE4E-5EB7AFE2A37A}"/>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
        <p:nvSpPr>
          <p:cNvPr id="53" name="General_Fill_48">
            <a:extLst>
              <a:ext uri="{FF2B5EF4-FFF2-40B4-BE49-F238E27FC236}">
                <a16:creationId xmlns:a16="http://schemas.microsoft.com/office/drawing/2014/main" id="{7FFD7AEF-6E00-4B95-B18F-6E0FCADE342C}"/>
              </a:ext>
            </a:extLst>
          </p:cNvPr>
          <p:cNvSpPr>
            <a:spLocks noChangeAspect="1" noEditPoints="1"/>
          </p:cNvSpPr>
          <p:nvPr/>
        </p:nvSpPr>
        <p:spPr bwMode="auto">
          <a:xfrm>
            <a:off x="6978061" y="5492048"/>
            <a:ext cx="596919" cy="596919"/>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314786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15240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p>
        </p:txBody>
      </p:sp>
      <p:grpSp>
        <p:nvGrpSpPr>
          <p:cNvPr id="110" name="Group 109"/>
          <p:cNvGrpSpPr/>
          <p:nvPr/>
        </p:nvGrpSpPr>
        <p:grpSpPr>
          <a:xfrm>
            <a:off x="1042616" y="735813"/>
            <a:ext cx="9884193" cy="5376300"/>
            <a:chOff x="1583949" y="794467"/>
            <a:chExt cx="9756577" cy="5376300"/>
          </a:xfrm>
        </p:grpSpPr>
        <p:sp>
          <p:nvSpPr>
            <p:cNvPr id="56" name="Oval 55"/>
            <p:cNvSpPr/>
            <p:nvPr/>
          </p:nvSpPr>
          <p:spPr>
            <a:xfrm>
              <a:off x="1583949" y="1264003"/>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590586" y="1269235"/>
              <a:ext cx="4405780" cy="4441982"/>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7137466" y="958900"/>
              <a:ext cx="3921676" cy="803545"/>
            </a:xfrm>
            <a:prstGeom prst="roundRect">
              <a:avLst>
                <a:gd name="adj" fmla="val 50000"/>
              </a:avLst>
            </a:prstGeom>
            <a:gradFill flip="none" rotWithShape="1">
              <a:gsLst>
                <a:gs pos="0">
                  <a:srgbClr val="FCB117"/>
                </a:gs>
                <a:gs pos="100000">
                  <a:srgbClr val="FFDB3F"/>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648641" y="2237826"/>
              <a:ext cx="3691885" cy="803545"/>
            </a:xfrm>
            <a:prstGeom prst="roundRect">
              <a:avLst>
                <a:gd name="adj" fmla="val 50000"/>
              </a:avLst>
            </a:prstGeom>
            <a:gradFill flip="none" rotWithShape="1">
              <a:gsLst>
                <a:gs pos="0">
                  <a:srgbClr val="A6228F"/>
                </a:gs>
                <a:gs pos="38000">
                  <a:srgbClr val="D3509D"/>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636638" y="3516735"/>
              <a:ext cx="3582389" cy="855423"/>
            </a:xfrm>
            <a:prstGeom prst="roundRect">
              <a:avLst>
                <a:gd name="adj" fmla="val 50000"/>
              </a:avLst>
            </a:prstGeom>
            <a:gradFill flip="none" rotWithShape="1">
              <a:gsLst>
                <a:gs pos="95000">
                  <a:schemeClr val="accent4">
                    <a:lumMod val="40000"/>
                    <a:lumOff val="60000"/>
                  </a:schemeClr>
                </a:gs>
                <a:gs pos="0">
                  <a:srgbClr val="002060"/>
                </a:gs>
                <a:gs pos="7000">
                  <a:schemeClr val="accent4">
                    <a:lumMod val="60000"/>
                  </a:schemeClr>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IN" sz="1100" dirty="0">
                <a:solidFill>
                  <a:prstClr val="white"/>
                </a:solidFill>
                <a:latin typeface="Verdana" panose="020B0604030504040204" pitchFamily="34" charset="0"/>
                <a:ea typeface="Verdana" panose="020B0604030504040204" pitchFamily="34" charset="0"/>
                <a:cs typeface="Open Sans Condensed Light" panose="020B0306030504020204" pitchFamily="34" charset="0"/>
              </a:endParaRPr>
            </a:p>
            <a:p>
              <a:pPr lvl="0"/>
              <a:r>
                <a:rPr lang="en-IN" sz="1200" b="1" dirty="0">
                  <a:solidFill>
                    <a:prstClr val="white"/>
                  </a:solidFill>
                  <a:latin typeface="Verdana" panose="020B0604030504040204" pitchFamily="34" charset="0"/>
                  <a:ea typeface="Verdana" panose="020B0604030504040204" pitchFamily="34" charset="0"/>
                </a:rPr>
                <a:t>             Apex Trigger</a:t>
              </a:r>
            </a:p>
            <a:p>
              <a:pPr lvl="0"/>
              <a:r>
                <a:rPr lang="en-IN" sz="1000" dirty="0">
                  <a:solidFill>
                    <a:prstClr val="white"/>
                  </a:solidFill>
                  <a:latin typeface="Verdana" panose="020B0604030504040204" pitchFamily="34" charset="0"/>
                  <a:ea typeface="Verdana" panose="020B0604030504040204" pitchFamily="34" charset="0"/>
                  <a:cs typeface="Open Sans Condensed Light" panose="020B0306030504020204" pitchFamily="34" charset="0"/>
                </a:rPr>
                <a:t>                Synchronous SOAP/REST call</a:t>
              </a:r>
              <a:endParaRPr lang="en-IN" sz="1100" dirty="0">
                <a:solidFill>
                  <a:prstClr val="white"/>
                </a:solidFill>
                <a:latin typeface="Verdana" panose="020B0604030504040204" pitchFamily="34" charset="0"/>
                <a:ea typeface="Verdana" panose="020B0604030504040204" pitchFamily="34" charset="0"/>
                <a:cs typeface="Open Sans Condensed Light" panose="020B0306030504020204" pitchFamily="34" charset="0"/>
              </a:endParaRPr>
            </a:p>
            <a:p>
              <a:pPr algn="ctr"/>
              <a:endParaRPr lang="en-IN" dirty="0"/>
            </a:p>
          </p:txBody>
        </p:sp>
        <p:sp>
          <p:nvSpPr>
            <p:cNvPr id="24" name="Rectangle: Rounded Corners 23"/>
            <p:cNvSpPr/>
            <p:nvPr/>
          </p:nvSpPr>
          <p:spPr>
            <a:xfrm>
              <a:off x="7272279" y="4847522"/>
              <a:ext cx="3691885" cy="803545"/>
            </a:xfrm>
            <a:prstGeom prst="roundRect">
              <a:avLst>
                <a:gd name="adj" fmla="val 50000"/>
              </a:avLst>
            </a:prstGeom>
            <a:gradFill flip="none" rotWithShape="1">
              <a:gsLst>
                <a:gs pos="0">
                  <a:srgbClr val="00AAA9"/>
                </a:gs>
                <a:gs pos="77000">
                  <a:srgbClr val="00AED0"/>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300235" y="1242215"/>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166196" y="2475483"/>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p:cNvSpPr/>
            <p:nvPr/>
          </p:nvSpPr>
          <p:spPr>
            <a:xfrm>
              <a:off x="6277042" y="3752347"/>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734149" y="5047148"/>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Connector 40"/>
            <p:cNvCxnSpPr>
              <a:cxnSpLocks/>
              <a:stCxn id="34" idx="6"/>
              <a:endCxn id="20" idx="1"/>
            </p:cNvCxnSpPr>
            <p:nvPr/>
          </p:nvCxnSpPr>
          <p:spPr>
            <a:xfrm flipV="1">
              <a:off x="5652684" y="1360673"/>
              <a:ext cx="1484782" cy="5776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flipV="1">
              <a:off x="6518645" y="2639599"/>
              <a:ext cx="1129996" cy="12109"/>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629491" y="3928572"/>
              <a:ext cx="1007147" cy="15875"/>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6086598" y="5223373"/>
              <a:ext cx="1185680" cy="25922"/>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198057" y="109262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7757921" y="2320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2" name="Oval 61"/>
            <p:cNvSpPr/>
            <p:nvPr/>
          </p:nvSpPr>
          <p:spPr>
            <a:xfrm>
              <a:off x="7756268" y="3612578"/>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3" name="Oval 62"/>
            <p:cNvSpPr/>
            <p:nvPr/>
          </p:nvSpPr>
          <p:spPr>
            <a:xfrm>
              <a:off x="7372882" y="495916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Oval 63"/>
            <p:cNvSpPr/>
            <p:nvPr/>
          </p:nvSpPr>
          <p:spPr>
            <a:xfrm>
              <a:off x="2080822"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144083" y="1803057"/>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2469858" y="2814576"/>
              <a:ext cx="2841144" cy="369332"/>
            </a:xfrm>
            <a:prstGeom prst="rect">
              <a:avLst/>
            </a:prstGeom>
            <a:noFill/>
          </p:spPr>
          <p:txBody>
            <a:bodyPr wrap="square" rtlCol="0">
              <a:spAutoFit/>
            </a:bodyPr>
            <a:lstStyle/>
            <a:p>
              <a:pPr algn="ctr"/>
              <a:r>
                <a:rPr lang="en-IN" b="1" dirty="0">
                  <a:solidFill>
                    <a:srgbClr val="00B0F0"/>
                  </a:solidFill>
                  <a:latin typeface="Verdana" panose="020B0604030504040204" pitchFamily="34" charset="0"/>
                  <a:ea typeface="Verdana" panose="020B0604030504040204" pitchFamily="34" charset="0"/>
                  <a:cs typeface="Open Sans Condensed" panose="020B0806030504020204" pitchFamily="34" charset="0"/>
                </a:rPr>
                <a:t>Request and Reply</a:t>
              </a:r>
            </a:p>
          </p:txBody>
        </p:sp>
        <p:sp>
          <p:nvSpPr>
            <p:cNvPr id="94" name="TextBox 93"/>
            <p:cNvSpPr txBox="1"/>
            <p:nvPr/>
          </p:nvSpPr>
          <p:spPr>
            <a:xfrm>
              <a:off x="2383035" y="3264188"/>
              <a:ext cx="2841144" cy="938719"/>
            </a:xfrm>
            <a:prstGeom prst="rect">
              <a:avLst/>
            </a:prstGeom>
            <a:noFill/>
          </p:spPr>
          <p:txBody>
            <a:bodyPr wrap="square" rtlCol="0" anchor="t">
              <a:spAutoFit/>
            </a:bodyPr>
            <a:lstStyle/>
            <a:p>
              <a:pPr algn="ctr"/>
              <a:r>
                <a:rPr lang="en-US" sz="1100" dirty="0">
                  <a:latin typeface="Verdana" panose="020B0604030504040204" pitchFamily="34" charset="0"/>
                  <a:ea typeface="Verdana" panose="020B0604030504040204" pitchFamily="34" charset="0"/>
                  <a:cs typeface="Open Sans Condensed Light" panose="020B0306030504020204" pitchFamily="34" charset="0"/>
                </a:rPr>
                <a:t>Salesforce invokes a process on a remote system, waits for completion of that process, and then tracks state based on the response from the remote system.</a:t>
              </a:r>
              <a:endParaRPr lang="en-IN" sz="1100" dirty="0">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5" name="TextBox 94"/>
            <p:cNvSpPr txBox="1"/>
            <p:nvPr/>
          </p:nvSpPr>
          <p:spPr>
            <a:xfrm>
              <a:off x="7902536" y="1191433"/>
              <a:ext cx="2610317" cy="430887"/>
            </a:xfrm>
            <a:prstGeom prst="rect">
              <a:avLst/>
            </a:prstGeom>
            <a:noFill/>
          </p:spPr>
          <p:txBody>
            <a:bodyPr wrap="square" rtlCol="0" anchor="t">
              <a:spAutoFit/>
            </a:bodyPr>
            <a:lstStyle/>
            <a:p>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Enhanced External Services</a:t>
              </a:r>
            </a:p>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Invoked through Lightning Flow</a:t>
              </a:r>
              <a:endParaRPr lang="en-IN" sz="105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6" name="TextBox 95"/>
            <p:cNvSpPr txBox="1"/>
            <p:nvPr/>
          </p:nvSpPr>
          <p:spPr>
            <a:xfrm>
              <a:off x="8322862" y="2121107"/>
              <a:ext cx="2774667" cy="276999"/>
            </a:xfrm>
            <a:prstGeom prst="rect">
              <a:avLst/>
            </a:prstGeom>
            <a:noFill/>
          </p:spPr>
          <p:txBody>
            <a:bodyPr wrap="square" rtlCol="0" anchor="t">
              <a:spAutoFit/>
            </a:bodyPr>
            <a:lstStyle/>
            <a:p>
              <a:endParaRPr lang="en-US"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p:txBody>
        </p:sp>
        <p:sp>
          <p:nvSpPr>
            <p:cNvPr id="97" name="TextBox 96"/>
            <p:cNvSpPr txBox="1"/>
            <p:nvPr/>
          </p:nvSpPr>
          <p:spPr>
            <a:xfrm>
              <a:off x="8396702" y="2404844"/>
              <a:ext cx="2603391" cy="430887"/>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Lightning Component/VF</a:t>
              </a:r>
              <a:endParaRPr lang="en-IN" sz="1400" b="1" dirty="0">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Synchronous SOAP/REST call</a:t>
              </a:r>
              <a:endParaRPr lang="en-IN" sz="11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8" name="TextBox 97"/>
            <p:cNvSpPr txBox="1"/>
            <p:nvPr/>
          </p:nvSpPr>
          <p:spPr>
            <a:xfrm>
              <a:off x="8331288" y="4300786"/>
              <a:ext cx="2727855" cy="246221"/>
            </a:xfrm>
            <a:prstGeom prst="rect">
              <a:avLst/>
            </a:prstGeom>
            <a:noFill/>
          </p:spPr>
          <p:txBody>
            <a:bodyPr wrap="square" rtlCol="0">
              <a:spAutoFit/>
            </a:bodyPr>
            <a:lstStyle/>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/REST call</a:t>
              </a:r>
              <a:endParaRPr lang="en-IN" sz="11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9" name="TextBox 98"/>
            <p:cNvSpPr txBox="1"/>
            <p:nvPr/>
          </p:nvSpPr>
          <p:spPr>
            <a:xfrm>
              <a:off x="8048668" y="5026156"/>
              <a:ext cx="2610317" cy="446276"/>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rPr>
                <a:t>Batch Apex</a:t>
              </a:r>
            </a:p>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Synchronous SOAP/REST call</a:t>
              </a:r>
              <a:endParaRPr lang="en-IN" sz="11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grpSp>
      <p:sp>
        <p:nvSpPr>
          <p:cNvPr id="7" name="TextBox 6">
            <a:extLst>
              <a:ext uri="{FF2B5EF4-FFF2-40B4-BE49-F238E27FC236}">
                <a16:creationId xmlns:a16="http://schemas.microsoft.com/office/drawing/2014/main" id="{281B89A9-D0A2-4201-80C4-BE077CA24676}"/>
              </a:ext>
            </a:extLst>
          </p:cNvPr>
          <p:cNvSpPr txBox="1"/>
          <p:nvPr/>
        </p:nvSpPr>
        <p:spPr>
          <a:xfrm>
            <a:off x="333375" y="219075"/>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INTEGRATION PATTERN – REQUEST AND REPLY</a:t>
            </a:r>
          </a:p>
        </p:txBody>
      </p:sp>
      <p:sp>
        <p:nvSpPr>
          <p:cNvPr id="9" name="TextBox 8">
            <a:extLst>
              <a:ext uri="{FF2B5EF4-FFF2-40B4-BE49-F238E27FC236}">
                <a16:creationId xmlns:a16="http://schemas.microsoft.com/office/drawing/2014/main" id="{DBED82D2-F37F-4535-9ABC-D78036CBAB22}"/>
              </a:ext>
            </a:extLst>
          </p:cNvPr>
          <p:cNvSpPr txBox="1"/>
          <p:nvPr/>
        </p:nvSpPr>
        <p:spPr>
          <a:xfrm>
            <a:off x="6835766" y="1194334"/>
            <a:ext cx="271073" cy="369332"/>
          </a:xfrm>
          <a:prstGeom prst="rect">
            <a:avLst/>
          </a:prstGeom>
          <a:noFill/>
        </p:spPr>
        <p:txBody>
          <a:bodyPr wrap="square" rtlCol="0">
            <a:spAutoFit/>
          </a:bodyPr>
          <a:lstStyle/>
          <a:p>
            <a:r>
              <a:rPr lang="en-US" dirty="0"/>
              <a:t>1</a:t>
            </a:r>
          </a:p>
        </p:txBody>
      </p:sp>
      <p:sp>
        <p:nvSpPr>
          <p:cNvPr id="84" name="TextBox 83">
            <a:extLst>
              <a:ext uri="{FF2B5EF4-FFF2-40B4-BE49-F238E27FC236}">
                <a16:creationId xmlns:a16="http://schemas.microsoft.com/office/drawing/2014/main" id="{CD5FCF2D-A9AC-4BC2-9B09-BB763AB30C9E}"/>
              </a:ext>
            </a:extLst>
          </p:cNvPr>
          <p:cNvSpPr txBox="1"/>
          <p:nvPr/>
        </p:nvSpPr>
        <p:spPr>
          <a:xfrm>
            <a:off x="7065343" y="5029235"/>
            <a:ext cx="271073" cy="369332"/>
          </a:xfrm>
          <a:prstGeom prst="rect">
            <a:avLst/>
          </a:prstGeom>
          <a:noFill/>
        </p:spPr>
        <p:txBody>
          <a:bodyPr wrap="square" rtlCol="0">
            <a:spAutoFit/>
          </a:bodyPr>
          <a:lstStyle/>
          <a:p>
            <a:r>
              <a:rPr lang="en-US" dirty="0"/>
              <a:t>4</a:t>
            </a:r>
          </a:p>
        </p:txBody>
      </p:sp>
      <p:sp>
        <p:nvSpPr>
          <p:cNvPr id="71" name="General_Fill_50">
            <a:extLst>
              <a:ext uri="{FF2B5EF4-FFF2-40B4-BE49-F238E27FC236}">
                <a16:creationId xmlns:a16="http://schemas.microsoft.com/office/drawing/2014/main" id="{28958394-89E2-4D1A-B09F-3AAA00A61F01}"/>
              </a:ext>
            </a:extLst>
          </p:cNvPr>
          <p:cNvSpPr>
            <a:spLocks noChangeAspect="1" noEditPoints="1"/>
          </p:cNvSpPr>
          <p:nvPr/>
        </p:nvSpPr>
        <p:spPr bwMode="auto">
          <a:xfrm>
            <a:off x="9999577" y="1039444"/>
            <a:ext cx="562452" cy="5624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3" name="General_Fill_48">
            <a:extLst>
              <a:ext uri="{FF2B5EF4-FFF2-40B4-BE49-F238E27FC236}">
                <a16:creationId xmlns:a16="http://schemas.microsoft.com/office/drawing/2014/main" id="{94D6D09F-AC02-4A00-AAD2-FA11787D54C2}"/>
              </a:ext>
            </a:extLst>
          </p:cNvPr>
          <p:cNvSpPr>
            <a:spLocks noChangeAspect="1" noEditPoints="1"/>
          </p:cNvSpPr>
          <p:nvPr/>
        </p:nvSpPr>
        <p:spPr bwMode="auto">
          <a:xfrm>
            <a:off x="10289858" y="2319152"/>
            <a:ext cx="544343" cy="544343"/>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7" name="General_Fill_85">
            <a:extLst>
              <a:ext uri="{FF2B5EF4-FFF2-40B4-BE49-F238E27FC236}">
                <a16:creationId xmlns:a16="http://schemas.microsoft.com/office/drawing/2014/main" id="{5516A045-696C-46CC-BE8D-2707628FA4CC}"/>
              </a:ext>
            </a:extLst>
          </p:cNvPr>
          <p:cNvSpPr>
            <a:spLocks noChangeAspect="1" noEditPoints="1"/>
          </p:cNvSpPr>
          <p:nvPr/>
        </p:nvSpPr>
        <p:spPr bwMode="auto">
          <a:xfrm>
            <a:off x="10131309" y="3611129"/>
            <a:ext cx="549325" cy="549325"/>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dirty="0"/>
          </a:p>
        </p:txBody>
      </p:sp>
      <p:sp>
        <p:nvSpPr>
          <p:cNvPr id="78" name="General_Fill_74">
            <a:extLst>
              <a:ext uri="{FF2B5EF4-FFF2-40B4-BE49-F238E27FC236}">
                <a16:creationId xmlns:a16="http://schemas.microsoft.com/office/drawing/2014/main" id="{0FBBCC99-7A30-4A07-97E2-AD2493B213C3}"/>
              </a:ext>
            </a:extLst>
          </p:cNvPr>
          <p:cNvSpPr>
            <a:spLocks noChangeAspect="1" noEditPoints="1"/>
          </p:cNvSpPr>
          <p:nvPr/>
        </p:nvSpPr>
        <p:spPr bwMode="auto">
          <a:xfrm>
            <a:off x="9875284" y="4944109"/>
            <a:ext cx="512050" cy="512050"/>
          </a:xfrm>
          <a:custGeom>
            <a:avLst/>
            <a:gdLst>
              <a:gd name="T0" fmla="*/ 256 w 512"/>
              <a:gd name="T1" fmla="*/ 117 h 512"/>
              <a:gd name="T2" fmla="*/ 117 w 512"/>
              <a:gd name="T3" fmla="*/ 256 h 512"/>
              <a:gd name="T4" fmla="*/ 256 w 512"/>
              <a:gd name="T5" fmla="*/ 394 h 512"/>
              <a:gd name="T6" fmla="*/ 394 w 512"/>
              <a:gd name="T7" fmla="*/ 256 h 512"/>
              <a:gd name="T8" fmla="*/ 256 w 512"/>
              <a:gd name="T9" fmla="*/ 117 h 512"/>
              <a:gd name="T10" fmla="*/ 245 w 512"/>
              <a:gd name="T11" fmla="*/ 149 h 512"/>
              <a:gd name="T12" fmla="*/ 256 w 512"/>
              <a:gd name="T13" fmla="*/ 138 h 512"/>
              <a:gd name="T14" fmla="*/ 266 w 512"/>
              <a:gd name="T15" fmla="*/ 149 h 512"/>
              <a:gd name="T16" fmla="*/ 266 w 512"/>
              <a:gd name="T17" fmla="*/ 160 h 512"/>
              <a:gd name="T18" fmla="*/ 256 w 512"/>
              <a:gd name="T19" fmla="*/ 170 h 512"/>
              <a:gd name="T20" fmla="*/ 245 w 512"/>
              <a:gd name="T21" fmla="*/ 160 h 512"/>
              <a:gd name="T22" fmla="*/ 245 w 512"/>
              <a:gd name="T23" fmla="*/ 149 h 512"/>
              <a:gd name="T24" fmla="*/ 160 w 512"/>
              <a:gd name="T25" fmla="*/ 266 h 512"/>
              <a:gd name="T26" fmla="*/ 149 w 512"/>
              <a:gd name="T27" fmla="*/ 266 h 512"/>
              <a:gd name="T28" fmla="*/ 138 w 512"/>
              <a:gd name="T29" fmla="*/ 256 h 512"/>
              <a:gd name="T30" fmla="*/ 149 w 512"/>
              <a:gd name="T31" fmla="*/ 245 h 512"/>
              <a:gd name="T32" fmla="*/ 160 w 512"/>
              <a:gd name="T33" fmla="*/ 245 h 512"/>
              <a:gd name="T34" fmla="*/ 170 w 512"/>
              <a:gd name="T35" fmla="*/ 256 h 512"/>
              <a:gd name="T36" fmla="*/ 160 w 512"/>
              <a:gd name="T37" fmla="*/ 266 h 512"/>
              <a:gd name="T38" fmla="*/ 266 w 512"/>
              <a:gd name="T39" fmla="*/ 362 h 512"/>
              <a:gd name="T40" fmla="*/ 256 w 512"/>
              <a:gd name="T41" fmla="*/ 373 h 512"/>
              <a:gd name="T42" fmla="*/ 245 w 512"/>
              <a:gd name="T43" fmla="*/ 362 h 512"/>
              <a:gd name="T44" fmla="*/ 245 w 512"/>
              <a:gd name="T45" fmla="*/ 352 h 512"/>
              <a:gd name="T46" fmla="*/ 256 w 512"/>
              <a:gd name="T47" fmla="*/ 341 h 512"/>
              <a:gd name="T48" fmla="*/ 266 w 512"/>
              <a:gd name="T49" fmla="*/ 352 h 512"/>
              <a:gd name="T50" fmla="*/ 266 w 512"/>
              <a:gd name="T51" fmla="*/ 362 h 512"/>
              <a:gd name="T52" fmla="*/ 306 w 512"/>
              <a:gd name="T53" fmla="*/ 231 h 512"/>
              <a:gd name="T54" fmla="*/ 263 w 512"/>
              <a:gd name="T55" fmla="*/ 274 h 512"/>
              <a:gd name="T56" fmla="*/ 256 w 512"/>
              <a:gd name="T57" fmla="*/ 277 h 512"/>
              <a:gd name="T58" fmla="*/ 248 w 512"/>
              <a:gd name="T59" fmla="*/ 274 h 512"/>
              <a:gd name="T60" fmla="*/ 173 w 512"/>
              <a:gd name="T61" fmla="*/ 199 h 512"/>
              <a:gd name="T62" fmla="*/ 173 w 512"/>
              <a:gd name="T63" fmla="*/ 184 h 512"/>
              <a:gd name="T64" fmla="*/ 189 w 512"/>
              <a:gd name="T65" fmla="*/ 184 h 512"/>
              <a:gd name="T66" fmla="*/ 256 w 512"/>
              <a:gd name="T67" fmla="*/ 251 h 512"/>
              <a:gd name="T68" fmla="*/ 291 w 512"/>
              <a:gd name="T69" fmla="*/ 216 h 512"/>
              <a:gd name="T70" fmla="*/ 306 w 512"/>
              <a:gd name="T71" fmla="*/ 216 h 512"/>
              <a:gd name="T72" fmla="*/ 306 w 512"/>
              <a:gd name="T73" fmla="*/ 231 h 512"/>
              <a:gd name="T74" fmla="*/ 373 w 512"/>
              <a:gd name="T75" fmla="*/ 256 h 512"/>
              <a:gd name="T76" fmla="*/ 362 w 512"/>
              <a:gd name="T77" fmla="*/ 266 h 512"/>
              <a:gd name="T78" fmla="*/ 352 w 512"/>
              <a:gd name="T79" fmla="*/ 266 h 512"/>
              <a:gd name="T80" fmla="*/ 341 w 512"/>
              <a:gd name="T81" fmla="*/ 256 h 512"/>
              <a:gd name="T82" fmla="*/ 352 w 512"/>
              <a:gd name="T83" fmla="*/ 245 h 512"/>
              <a:gd name="T84" fmla="*/ 362 w 512"/>
              <a:gd name="T85" fmla="*/ 245 h 512"/>
              <a:gd name="T86" fmla="*/ 373 w 512"/>
              <a:gd name="T87" fmla="*/ 256 h 512"/>
              <a:gd name="T88" fmla="*/ 256 w 512"/>
              <a:gd name="T89" fmla="*/ 0 h 512"/>
              <a:gd name="T90" fmla="*/ 0 w 512"/>
              <a:gd name="T91" fmla="*/ 256 h 512"/>
              <a:gd name="T92" fmla="*/ 256 w 512"/>
              <a:gd name="T93" fmla="*/ 512 h 512"/>
              <a:gd name="T94" fmla="*/ 512 w 512"/>
              <a:gd name="T95" fmla="*/ 256 h 512"/>
              <a:gd name="T96" fmla="*/ 256 w 512"/>
              <a:gd name="T97" fmla="*/ 0 h 512"/>
              <a:gd name="T98" fmla="*/ 256 w 512"/>
              <a:gd name="T99" fmla="*/ 416 h 512"/>
              <a:gd name="T100" fmla="*/ 96 w 512"/>
              <a:gd name="T101" fmla="*/ 256 h 512"/>
              <a:gd name="T102" fmla="*/ 256 w 512"/>
              <a:gd name="T103" fmla="*/ 96 h 512"/>
              <a:gd name="T104" fmla="*/ 416 w 512"/>
              <a:gd name="T105" fmla="*/ 256 h 512"/>
              <a:gd name="T106" fmla="*/ 256 w 512"/>
              <a:gd name="T107"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117"/>
                </a:moveTo>
                <a:cubicBezTo>
                  <a:pt x="179" y="117"/>
                  <a:pt x="117" y="179"/>
                  <a:pt x="117" y="256"/>
                </a:cubicBezTo>
                <a:cubicBezTo>
                  <a:pt x="117" y="332"/>
                  <a:pt x="179" y="394"/>
                  <a:pt x="256" y="394"/>
                </a:cubicBezTo>
                <a:cubicBezTo>
                  <a:pt x="332" y="394"/>
                  <a:pt x="394" y="332"/>
                  <a:pt x="394" y="256"/>
                </a:cubicBezTo>
                <a:cubicBezTo>
                  <a:pt x="394" y="179"/>
                  <a:pt x="332" y="117"/>
                  <a:pt x="256" y="117"/>
                </a:cubicBezTo>
                <a:close/>
                <a:moveTo>
                  <a:pt x="245" y="149"/>
                </a:moveTo>
                <a:cubicBezTo>
                  <a:pt x="245" y="143"/>
                  <a:pt x="250" y="138"/>
                  <a:pt x="256" y="138"/>
                </a:cubicBezTo>
                <a:cubicBezTo>
                  <a:pt x="262" y="138"/>
                  <a:pt x="266" y="143"/>
                  <a:pt x="266" y="149"/>
                </a:cubicBezTo>
                <a:cubicBezTo>
                  <a:pt x="266" y="160"/>
                  <a:pt x="266" y="160"/>
                  <a:pt x="266" y="160"/>
                </a:cubicBezTo>
                <a:cubicBezTo>
                  <a:pt x="266" y="166"/>
                  <a:pt x="262" y="170"/>
                  <a:pt x="256" y="170"/>
                </a:cubicBezTo>
                <a:cubicBezTo>
                  <a:pt x="250" y="170"/>
                  <a:pt x="245" y="166"/>
                  <a:pt x="245" y="160"/>
                </a:cubicBezTo>
                <a:lnTo>
                  <a:pt x="245" y="149"/>
                </a:lnTo>
                <a:close/>
                <a:moveTo>
                  <a:pt x="160" y="266"/>
                </a:moveTo>
                <a:cubicBezTo>
                  <a:pt x="149" y="266"/>
                  <a:pt x="149" y="266"/>
                  <a:pt x="149" y="266"/>
                </a:cubicBezTo>
                <a:cubicBezTo>
                  <a:pt x="143" y="266"/>
                  <a:pt x="138" y="262"/>
                  <a:pt x="138" y="256"/>
                </a:cubicBezTo>
                <a:cubicBezTo>
                  <a:pt x="138" y="250"/>
                  <a:pt x="143" y="245"/>
                  <a:pt x="149" y="245"/>
                </a:cubicBezTo>
                <a:cubicBezTo>
                  <a:pt x="160" y="245"/>
                  <a:pt x="160" y="245"/>
                  <a:pt x="160" y="245"/>
                </a:cubicBezTo>
                <a:cubicBezTo>
                  <a:pt x="166" y="245"/>
                  <a:pt x="170" y="250"/>
                  <a:pt x="170" y="256"/>
                </a:cubicBezTo>
                <a:cubicBezTo>
                  <a:pt x="170" y="262"/>
                  <a:pt x="166" y="266"/>
                  <a:pt x="160" y="266"/>
                </a:cubicBezTo>
                <a:close/>
                <a:moveTo>
                  <a:pt x="266" y="362"/>
                </a:moveTo>
                <a:cubicBezTo>
                  <a:pt x="266" y="368"/>
                  <a:pt x="262" y="373"/>
                  <a:pt x="256" y="373"/>
                </a:cubicBezTo>
                <a:cubicBezTo>
                  <a:pt x="250" y="373"/>
                  <a:pt x="245" y="368"/>
                  <a:pt x="245" y="362"/>
                </a:cubicBezTo>
                <a:cubicBezTo>
                  <a:pt x="245" y="352"/>
                  <a:pt x="245" y="352"/>
                  <a:pt x="245" y="352"/>
                </a:cubicBezTo>
                <a:cubicBezTo>
                  <a:pt x="245" y="346"/>
                  <a:pt x="250" y="341"/>
                  <a:pt x="256" y="341"/>
                </a:cubicBezTo>
                <a:cubicBezTo>
                  <a:pt x="262" y="341"/>
                  <a:pt x="266" y="346"/>
                  <a:pt x="266" y="352"/>
                </a:cubicBezTo>
                <a:lnTo>
                  <a:pt x="266" y="362"/>
                </a:lnTo>
                <a:close/>
                <a:moveTo>
                  <a:pt x="306" y="231"/>
                </a:moveTo>
                <a:cubicBezTo>
                  <a:pt x="263" y="274"/>
                  <a:pt x="263" y="274"/>
                  <a:pt x="263" y="274"/>
                </a:cubicBezTo>
                <a:cubicBezTo>
                  <a:pt x="261" y="276"/>
                  <a:pt x="258" y="277"/>
                  <a:pt x="256" y="277"/>
                </a:cubicBezTo>
                <a:cubicBezTo>
                  <a:pt x="253" y="277"/>
                  <a:pt x="250" y="276"/>
                  <a:pt x="248" y="274"/>
                </a:cubicBezTo>
                <a:cubicBezTo>
                  <a:pt x="173" y="199"/>
                  <a:pt x="173" y="199"/>
                  <a:pt x="173" y="199"/>
                </a:cubicBezTo>
                <a:cubicBezTo>
                  <a:pt x="169" y="195"/>
                  <a:pt x="169" y="188"/>
                  <a:pt x="173" y="184"/>
                </a:cubicBezTo>
                <a:cubicBezTo>
                  <a:pt x="178" y="180"/>
                  <a:pt x="184" y="180"/>
                  <a:pt x="189" y="184"/>
                </a:cubicBezTo>
                <a:cubicBezTo>
                  <a:pt x="256" y="251"/>
                  <a:pt x="256" y="251"/>
                  <a:pt x="256" y="251"/>
                </a:cubicBezTo>
                <a:cubicBezTo>
                  <a:pt x="291" y="216"/>
                  <a:pt x="291" y="216"/>
                  <a:pt x="291" y="216"/>
                </a:cubicBezTo>
                <a:cubicBezTo>
                  <a:pt x="295" y="212"/>
                  <a:pt x="302" y="212"/>
                  <a:pt x="306" y="216"/>
                </a:cubicBezTo>
                <a:cubicBezTo>
                  <a:pt x="310" y="220"/>
                  <a:pt x="310" y="227"/>
                  <a:pt x="306" y="231"/>
                </a:cubicBezTo>
                <a:close/>
                <a:moveTo>
                  <a:pt x="373" y="256"/>
                </a:moveTo>
                <a:cubicBezTo>
                  <a:pt x="373" y="262"/>
                  <a:pt x="368" y="266"/>
                  <a:pt x="362" y="266"/>
                </a:cubicBezTo>
                <a:cubicBezTo>
                  <a:pt x="352" y="266"/>
                  <a:pt x="352" y="266"/>
                  <a:pt x="352" y="266"/>
                </a:cubicBezTo>
                <a:cubicBezTo>
                  <a:pt x="346" y="266"/>
                  <a:pt x="341" y="262"/>
                  <a:pt x="341" y="256"/>
                </a:cubicBezTo>
                <a:cubicBezTo>
                  <a:pt x="341" y="250"/>
                  <a:pt x="346" y="245"/>
                  <a:pt x="352" y="245"/>
                </a:cubicBezTo>
                <a:cubicBezTo>
                  <a:pt x="362" y="245"/>
                  <a:pt x="362" y="245"/>
                  <a:pt x="362" y="245"/>
                </a:cubicBezTo>
                <a:cubicBezTo>
                  <a:pt x="368" y="245"/>
                  <a:pt x="373" y="250"/>
                  <a:pt x="373"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167" y="416"/>
                  <a:pt x="96" y="344"/>
                  <a:pt x="96" y="256"/>
                </a:cubicBezTo>
                <a:cubicBezTo>
                  <a:pt x="96" y="167"/>
                  <a:pt x="167" y="96"/>
                  <a:pt x="256" y="96"/>
                </a:cubicBezTo>
                <a:cubicBezTo>
                  <a:pt x="344" y="96"/>
                  <a:pt x="416" y="167"/>
                  <a:pt x="416" y="256"/>
                </a:cubicBezTo>
                <a:cubicBezTo>
                  <a:pt x="416" y="344"/>
                  <a:pt x="344" y="416"/>
                  <a:pt x="256" y="4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dirty="0"/>
          </a:p>
        </p:txBody>
      </p:sp>
      <p:sp>
        <p:nvSpPr>
          <p:cNvPr id="75" name="Text Placeholder 23">
            <a:extLst>
              <a:ext uri="{FF2B5EF4-FFF2-40B4-BE49-F238E27FC236}">
                <a16:creationId xmlns:a16="http://schemas.microsoft.com/office/drawing/2014/main" id="{E1EDFF63-CE95-46F6-9B45-623F4D0094B9}"/>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76" name="General_Border_19">
            <a:extLst>
              <a:ext uri="{FF2B5EF4-FFF2-40B4-BE49-F238E27FC236}">
                <a16:creationId xmlns:a16="http://schemas.microsoft.com/office/drawing/2014/main" id="{B82D431A-3AC6-4675-A0A1-57E77DF9B8AB}"/>
              </a:ext>
            </a:extLst>
          </p:cNvPr>
          <p:cNvGrpSpPr>
            <a:grpSpLocks noChangeAspect="1"/>
          </p:cNvGrpSpPr>
          <p:nvPr/>
        </p:nvGrpSpPr>
        <p:grpSpPr bwMode="auto">
          <a:xfrm>
            <a:off x="2926447" y="2082651"/>
            <a:ext cx="635000" cy="635000"/>
            <a:chOff x="2699" y="3996"/>
            <a:chExt cx="340" cy="340"/>
          </a:xfrm>
          <a:solidFill>
            <a:schemeClr val="accent5"/>
          </a:solidFill>
        </p:grpSpPr>
        <p:sp>
          <p:nvSpPr>
            <p:cNvPr id="79" name="Freeform 988">
              <a:extLst>
                <a:ext uri="{FF2B5EF4-FFF2-40B4-BE49-F238E27FC236}">
                  <a16:creationId xmlns:a16="http://schemas.microsoft.com/office/drawing/2014/main" id="{DA80ECD1-27EC-4BF0-8C90-E89CD657C3D8}"/>
                </a:ext>
              </a:extLst>
            </p:cNvPr>
            <p:cNvSpPr>
              <a:spLocks noEditPoints="1"/>
            </p:cNvSpPr>
            <p:nvPr/>
          </p:nvSpPr>
          <p:spPr bwMode="auto">
            <a:xfrm>
              <a:off x="2762" y="4073"/>
              <a:ext cx="199" cy="199"/>
            </a:xfrm>
            <a:custGeom>
              <a:avLst/>
              <a:gdLst>
                <a:gd name="T0" fmla="*/ 150 w 300"/>
                <a:gd name="T1" fmla="*/ 300 h 300"/>
                <a:gd name="T2" fmla="*/ 149 w 300"/>
                <a:gd name="T3" fmla="*/ 300 h 300"/>
                <a:gd name="T4" fmla="*/ 140 w 300"/>
                <a:gd name="T5" fmla="*/ 293 h 300"/>
                <a:gd name="T6" fmla="*/ 105 w 300"/>
                <a:gd name="T7" fmla="*/ 196 h 300"/>
                <a:gd name="T8" fmla="*/ 8 w 300"/>
                <a:gd name="T9" fmla="*/ 160 h 300"/>
                <a:gd name="T10" fmla="*/ 1 w 300"/>
                <a:gd name="T11" fmla="*/ 151 h 300"/>
                <a:gd name="T12" fmla="*/ 7 w 300"/>
                <a:gd name="T13" fmla="*/ 141 h 300"/>
                <a:gd name="T14" fmla="*/ 284 w 300"/>
                <a:gd name="T15" fmla="*/ 2 h 300"/>
                <a:gd name="T16" fmla="*/ 296 w 300"/>
                <a:gd name="T17" fmla="*/ 4 h 300"/>
                <a:gd name="T18" fmla="*/ 298 w 300"/>
                <a:gd name="T19" fmla="*/ 16 h 300"/>
                <a:gd name="T20" fmla="*/ 160 w 300"/>
                <a:gd name="T21" fmla="*/ 294 h 300"/>
                <a:gd name="T22" fmla="*/ 150 w 300"/>
                <a:gd name="T23" fmla="*/ 300 h 300"/>
                <a:gd name="T24" fmla="*/ 38 w 300"/>
                <a:gd name="T25" fmla="*/ 149 h 300"/>
                <a:gd name="T26" fmla="*/ 117 w 300"/>
                <a:gd name="T27" fmla="*/ 178 h 300"/>
                <a:gd name="T28" fmla="*/ 123 w 300"/>
                <a:gd name="T29" fmla="*/ 184 h 300"/>
                <a:gd name="T30" fmla="*/ 152 w 300"/>
                <a:gd name="T31" fmla="*/ 262 h 300"/>
                <a:gd name="T32" fmla="*/ 265 w 300"/>
                <a:gd name="T33" fmla="*/ 36 h 300"/>
                <a:gd name="T34" fmla="*/ 38 w 300"/>
                <a:gd name="T35"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0">
                  <a:moveTo>
                    <a:pt x="150" y="300"/>
                  </a:moveTo>
                  <a:cubicBezTo>
                    <a:pt x="150" y="300"/>
                    <a:pt x="150" y="300"/>
                    <a:pt x="149" y="300"/>
                  </a:cubicBezTo>
                  <a:cubicBezTo>
                    <a:pt x="145" y="299"/>
                    <a:pt x="141" y="297"/>
                    <a:pt x="140" y="293"/>
                  </a:cubicBezTo>
                  <a:cubicBezTo>
                    <a:pt x="105" y="196"/>
                    <a:pt x="105" y="196"/>
                    <a:pt x="105" y="196"/>
                  </a:cubicBezTo>
                  <a:cubicBezTo>
                    <a:pt x="8" y="160"/>
                    <a:pt x="8" y="160"/>
                    <a:pt x="8" y="160"/>
                  </a:cubicBezTo>
                  <a:cubicBezTo>
                    <a:pt x="4" y="159"/>
                    <a:pt x="1" y="155"/>
                    <a:pt x="1" y="151"/>
                  </a:cubicBezTo>
                  <a:cubicBezTo>
                    <a:pt x="0" y="147"/>
                    <a:pt x="3" y="143"/>
                    <a:pt x="7" y="141"/>
                  </a:cubicBezTo>
                  <a:cubicBezTo>
                    <a:pt x="284" y="2"/>
                    <a:pt x="284" y="2"/>
                    <a:pt x="284" y="2"/>
                  </a:cubicBezTo>
                  <a:cubicBezTo>
                    <a:pt x="288" y="0"/>
                    <a:pt x="293" y="1"/>
                    <a:pt x="296" y="4"/>
                  </a:cubicBezTo>
                  <a:cubicBezTo>
                    <a:pt x="299" y="7"/>
                    <a:pt x="300" y="12"/>
                    <a:pt x="298" y="16"/>
                  </a:cubicBezTo>
                  <a:cubicBezTo>
                    <a:pt x="160" y="294"/>
                    <a:pt x="160" y="294"/>
                    <a:pt x="160" y="294"/>
                  </a:cubicBezTo>
                  <a:cubicBezTo>
                    <a:pt x="158" y="297"/>
                    <a:pt x="154" y="300"/>
                    <a:pt x="150" y="300"/>
                  </a:cubicBezTo>
                  <a:close/>
                  <a:moveTo>
                    <a:pt x="38" y="149"/>
                  </a:moveTo>
                  <a:cubicBezTo>
                    <a:pt x="117" y="178"/>
                    <a:pt x="117" y="178"/>
                    <a:pt x="117" y="178"/>
                  </a:cubicBezTo>
                  <a:cubicBezTo>
                    <a:pt x="120" y="179"/>
                    <a:pt x="122" y="181"/>
                    <a:pt x="123" y="184"/>
                  </a:cubicBezTo>
                  <a:cubicBezTo>
                    <a:pt x="152" y="262"/>
                    <a:pt x="152" y="262"/>
                    <a:pt x="152" y="262"/>
                  </a:cubicBezTo>
                  <a:cubicBezTo>
                    <a:pt x="265" y="36"/>
                    <a:pt x="265" y="36"/>
                    <a:pt x="265" y="36"/>
                  </a:cubicBezTo>
                  <a:lnTo>
                    <a:pt x="38" y="149"/>
                  </a:ln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86" name="Freeform 989">
              <a:extLst>
                <a:ext uri="{FF2B5EF4-FFF2-40B4-BE49-F238E27FC236}">
                  <a16:creationId xmlns:a16="http://schemas.microsoft.com/office/drawing/2014/main" id="{E2AD19B5-3132-48F2-9690-5ACF6A34F46B}"/>
                </a:ext>
              </a:extLst>
            </p:cNvPr>
            <p:cNvSpPr>
              <a:spLocks noEditPoints="1"/>
            </p:cNvSpPr>
            <p:nvPr/>
          </p:nvSpPr>
          <p:spPr bwMode="auto">
            <a:xfrm>
              <a:off x="2699" y="399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254618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5271CAC-5D63-45CD-8464-952DD5EBCEAA}"/>
              </a:ext>
            </a:extLst>
          </p:cNvPr>
          <p:cNvGrpSpPr/>
          <p:nvPr/>
        </p:nvGrpSpPr>
        <p:grpSpPr>
          <a:xfrm>
            <a:off x="8694061" y="711007"/>
            <a:ext cx="2133601" cy="5660572"/>
            <a:chOff x="1683656" y="783770"/>
            <a:chExt cx="2133601" cy="5660572"/>
          </a:xfrm>
        </p:grpSpPr>
        <p:sp>
          <p:nvSpPr>
            <p:cNvPr id="40" name="Rectangle: Rounded Corners 39">
              <a:extLst>
                <a:ext uri="{FF2B5EF4-FFF2-40B4-BE49-F238E27FC236}">
                  <a16:creationId xmlns:a16="http://schemas.microsoft.com/office/drawing/2014/main" id="{5306E6D5-DBA5-4201-9B5E-3F487C96FEC3}"/>
                </a:ext>
              </a:extLst>
            </p:cNvPr>
            <p:cNvSpPr/>
            <p:nvPr/>
          </p:nvSpPr>
          <p:spPr>
            <a:xfrm>
              <a:off x="1683656"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D584115A-2B59-4C8C-9640-DED56A392B58}"/>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98000">
                  <a:srgbClr val="66789E"/>
                </a:gs>
                <a:gs pos="46000">
                  <a:srgbClr val="364F81"/>
                </a:gs>
                <a:gs pos="0">
                  <a:srgbClr val="00206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896504B-3E58-408B-9A7F-3AAF0528EBAC}"/>
                </a:ext>
              </a:extLst>
            </p:cNvPr>
            <p:cNvSpPr txBox="1"/>
            <p:nvPr/>
          </p:nvSpPr>
          <p:spPr>
            <a:xfrm>
              <a:off x="2061775" y="1384063"/>
              <a:ext cx="1464419" cy="338554"/>
            </a:xfrm>
            <a:prstGeom prst="rect">
              <a:avLst/>
            </a:prstGeom>
            <a:noFill/>
          </p:spPr>
          <p:txBody>
            <a:bodyPr wrap="square" rtlCol="0">
              <a:spAutoFit/>
            </a:bodyPr>
            <a:lstStyle/>
            <a:p>
              <a:pPr algn="ctr"/>
              <a:r>
                <a:rPr lang="en-IN" sz="16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4</a:t>
              </a:r>
            </a:p>
          </p:txBody>
        </p:sp>
        <p:sp>
          <p:nvSpPr>
            <p:cNvPr id="45" name="TextBox 44">
              <a:extLst>
                <a:ext uri="{FF2B5EF4-FFF2-40B4-BE49-F238E27FC236}">
                  <a16:creationId xmlns:a16="http://schemas.microsoft.com/office/drawing/2014/main" id="{790D5B37-21A5-468B-99D9-E368C6ACF662}"/>
                </a:ext>
              </a:extLst>
            </p:cNvPr>
            <p:cNvSpPr txBox="1"/>
            <p:nvPr/>
          </p:nvSpPr>
          <p:spPr>
            <a:xfrm>
              <a:off x="1692120" y="2312167"/>
              <a:ext cx="2125137" cy="2862322"/>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We can make calls to a remote system from a batch job. This solution allows batch remote process execution and processing of the response from the remote system in Salesforce. A given batch has limits to the number of calls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given batch run can execute multiple transaction contexts (usually in intervals of 200 records). The governor limits are reset per transaction context</a:t>
              </a:r>
              <a:endParaRPr lang="en-IN" sz="1000" dirty="0">
                <a:latin typeface="Verdana" panose="020B0604030504040204" pitchFamily="34" charset="0"/>
                <a:ea typeface="Verdana" panose="020B0604030504040204" pitchFamily="34" charset="0"/>
              </a:endParaRPr>
            </a:p>
          </p:txBody>
        </p:sp>
        <p:sp>
          <p:nvSpPr>
            <p:cNvPr id="46" name="TextBox 45">
              <a:extLst>
                <a:ext uri="{FF2B5EF4-FFF2-40B4-BE49-F238E27FC236}">
                  <a16:creationId xmlns:a16="http://schemas.microsoft.com/office/drawing/2014/main" id="{BBF64537-2FD6-497B-B05B-B2FDA6F28AA4}"/>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31" name="Group 30">
            <a:extLst>
              <a:ext uri="{FF2B5EF4-FFF2-40B4-BE49-F238E27FC236}">
                <a16:creationId xmlns:a16="http://schemas.microsoft.com/office/drawing/2014/main" id="{FD5FFF4F-65DF-4572-8B95-79DB2C94FC73}"/>
              </a:ext>
            </a:extLst>
          </p:cNvPr>
          <p:cNvGrpSpPr/>
          <p:nvPr/>
        </p:nvGrpSpPr>
        <p:grpSpPr>
          <a:xfrm>
            <a:off x="6227846" y="670699"/>
            <a:ext cx="2142065" cy="5660572"/>
            <a:chOff x="1675192" y="778103"/>
            <a:chExt cx="2142065" cy="5660572"/>
          </a:xfrm>
        </p:grpSpPr>
        <p:sp>
          <p:nvSpPr>
            <p:cNvPr id="32" name="Rectangle: Rounded Corners 31">
              <a:extLst>
                <a:ext uri="{FF2B5EF4-FFF2-40B4-BE49-F238E27FC236}">
                  <a16:creationId xmlns:a16="http://schemas.microsoft.com/office/drawing/2014/main" id="{FCECC019-48F1-449F-9807-B67C2E353430}"/>
                </a:ext>
              </a:extLst>
            </p:cNvPr>
            <p:cNvSpPr/>
            <p:nvPr/>
          </p:nvSpPr>
          <p:spPr>
            <a:xfrm>
              <a:off x="1683656" y="778103"/>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3CEEA70E-99C2-4222-B236-2BD03CA424E3}"/>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100000">
                  <a:srgbClr val="844DAC"/>
                </a:gs>
                <a:gs pos="34000">
                  <a:srgbClr val="7A3EA6"/>
                </a:gs>
                <a:gs pos="0">
                  <a:srgbClr val="7030A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53DAC27B-24A9-43D6-B650-62A15BF34441}"/>
                </a:ext>
              </a:extLst>
            </p:cNvPr>
            <p:cNvSpPr txBox="1"/>
            <p:nvPr/>
          </p:nvSpPr>
          <p:spPr>
            <a:xfrm>
              <a:off x="1982409" y="1456232"/>
              <a:ext cx="1536093" cy="338554"/>
            </a:xfrm>
            <a:prstGeom prst="rect">
              <a:avLst/>
            </a:prstGeom>
            <a:noFill/>
          </p:spPr>
          <p:txBody>
            <a:bodyPr wrap="square" rtlCol="0">
              <a:spAutoFit/>
            </a:bodyPr>
            <a:lstStyle/>
            <a:p>
              <a:pPr algn="ctr"/>
              <a:r>
                <a:rPr lang="en-IN" sz="16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3</a:t>
              </a:r>
              <a:endParaRPr lang="en-IN" sz="32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37" name="TextBox 36">
              <a:extLst>
                <a:ext uri="{FF2B5EF4-FFF2-40B4-BE49-F238E27FC236}">
                  <a16:creationId xmlns:a16="http://schemas.microsoft.com/office/drawing/2014/main" id="{A372B9F5-BE61-4770-8DBF-112429B073B9}"/>
                </a:ext>
              </a:extLst>
            </p:cNvPr>
            <p:cNvSpPr txBox="1"/>
            <p:nvPr/>
          </p:nvSpPr>
          <p:spPr>
            <a:xfrm>
              <a:off x="1675192" y="2361716"/>
              <a:ext cx="2133601" cy="2554545"/>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We can use Apex triggers to perform automation based on record data changes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An Apex proxy class can be executed as the result of a DML operation by using an Apex trigger. All calls made from within the trigger context must execute asynchronously from the initiating event. Therefore, this solution isn’t recommended for this integration problem</a:t>
              </a:r>
              <a:endParaRPr lang="en-IN" sz="1000" dirty="0">
                <a:latin typeface="Verdana" panose="020B0604030504040204" pitchFamily="34" charset="0"/>
                <a:ea typeface="Verdana" panose="020B0604030504040204" pitchFamily="34" charset="0"/>
              </a:endParaRPr>
            </a:p>
          </p:txBody>
        </p:sp>
      </p:grpSp>
      <p:grpSp>
        <p:nvGrpSpPr>
          <p:cNvPr id="23" name="Group 22">
            <a:extLst>
              <a:ext uri="{FF2B5EF4-FFF2-40B4-BE49-F238E27FC236}">
                <a16:creationId xmlns:a16="http://schemas.microsoft.com/office/drawing/2014/main" id="{6D1930A7-4AB5-4660-84C4-6B441F68A25E}"/>
              </a:ext>
            </a:extLst>
          </p:cNvPr>
          <p:cNvGrpSpPr/>
          <p:nvPr/>
        </p:nvGrpSpPr>
        <p:grpSpPr>
          <a:xfrm>
            <a:off x="3808812" y="690687"/>
            <a:ext cx="2142066" cy="5660572"/>
            <a:chOff x="1683656" y="783770"/>
            <a:chExt cx="2142066" cy="5660572"/>
          </a:xfrm>
        </p:grpSpPr>
        <p:sp>
          <p:nvSpPr>
            <p:cNvPr id="24" name="Rectangle: Rounded Corners 23">
              <a:extLst>
                <a:ext uri="{FF2B5EF4-FFF2-40B4-BE49-F238E27FC236}">
                  <a16:creationId xmlns:a16="http://schemas.microsoft.com/office/drawing/2014/main" id="{84D072C6-F34F-444D-91D7-B58253BF030C}"/>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DDFE3E03-9793-4E58-AE18-38C351381E6B}"/>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a:p>
          </p:txBody>
        </p:sp>
        <p:sp>
          <p:nvSpPr>
            <p:cNvPr id="26" name="TextBox 25">
              <a:extLst>
                <a:ext uri="{FF2B5EF4-FFF2-40B4-BE49-F238E27FC236}">
                  <a16:creationId xmlns:a16="http://schemas.microsoft.com/office/drawing/2014/main" id="{8DC3999E-CA54-4002-9A3D-8594B24BA9C1}"/>
                </a:ext>
              </a:extLst>
            </p:cNvPr>
            <p:cNvSpPr txBox="1"/>
            <p:nvPr/>
          </p:nvSpPr>
          <p:spPr>
            <a:xfrm>
              <a:off x="1957009" y="911989"/>
              <a:ext cx="1553028" cy="646331"/>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Lightning Component/ VF Pages</a:t>
              </a:r>
            </a:p>
          </p:txBody>
        </p:sp>
        <p:sp>
          <p:nvSpPr>
            <p:cNvPr id="27" name="TextBox 26">
              <a:extLst>
                <a:ext uri="{FF2B5EF4-FFF2-40B4-BE49-F238E27FC236}">
                  <a16:creationId xmlns:a16="http://schemas.microsoft.com/office/drawing/2014/main" id="{720D36E6-EA10-4281-8864-9437EAC5EA81}"/>
                </a:ext>
              </a:extLst>
            </p:cNvPr>
            <p:cNvSpPr txBox="1"/>
            <p:nvPr/>
          </p:nvSpPr>
          <p:spPr>
            <a:xfrm>
              <a:off x="1957009" y="1485842"/>
              <a:ext cx="1553028" cy="338554"/>
            </a:xfrm>
            <a:prstGeom prst="rect">
              <a:avLst/>
            </a:prstGeom>
            <a:noFill/>
          </p:spPr>
          <p:txBody>
            <a:bodyPr wrap="square" rtlCol="0">
              <a:spAutoFit/>
            </a:bodyPr>
            <a:lstStyle/>
            <a:p>
              <a:pPr algn="ctr"/>
              <a:r>
                <a:rPr lang="en-IN" sz="16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2</a:t>
              </a:r>
              <a:endParaRPr lang="en-IN" sz="32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29" name="TextBox 28">
              <a:extLst>
                <a:ext uri="{FF2B5EF4-FFF2-40B4-BE49-F238E27FC236}">
                  <a16:creationId xmlns:a16="http://schemas.microsoft.com/office/drawing/2014/main" id="{11360F0B-61D5-4863-AFF5-7F4808BF361C}"/>
                </a:ext>
              </a:extLst>
            </p:cNvPr>
            <p:cNvSpPr txBox="1"/>
            <p:nvPr/>
          </p:nvSpPr>
          <p:spPr>
            <a:xfrm>
              <a:off x="1692121" y="2344809"/>
              <a:ext cx="2133601" cy="3323987"/>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Salesforce enables you to consume a WSDL and generate a resulting proxy Apex class. This class provides the necessary logic to call the remote service</a:t>
              </a:r>
              <a:endParaRPr lang="en-IN" sz="1000" dirty="0">
                <a:latin typeface="Verdana" panose="020B0604030504040204" pitchFamily="34" charset="0"/>
                <a:ea typeface="Verdana" panose="020B0604030504040204" pitchFamily="34" charset="0"/>
              </a:endParaRP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Salesforce also enables you to invoke HTTP (REST) services using standard GET, POST, PUT, and DELETE methods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user-initiated action on a Visualforce page or Lightning page then calls an Apex controller action that then executes this proxy Apex class to perform the remote call </a:t>
              </a:r>
              <a:endParaRPr lang="en-IN" sz="1000" dirty="0">
                <a:latin typeface="Verdana" panose="020B0604030504040204" pitchFamily="34" charset="0"/>
                <a:ea typeface="Verdana" panose="020B0604030504040204" pitchFamily="34" charset="0"/>
              </a:endParaRPr>
            </a:p>
          </p:txBody>
        </p:sp>
        <p:sp>
          <p:nvSpPr>
            <p:cNvPr id="30" name="TextBox 29">
              <a:extLst>
                <a:ext uri="{FF2B5EF4-FFF2-40B4-BE49-F238E27FC236}">
                  <a16:creationId xmlns:a16="http://schemas.microsoft.com/office/drawing/2014/main" id="{C47F0460-C816-4AF0-8769-94B53CE2D578}"/>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22" name="Group 21">
            <a:extLst>
              <a:ext uri="{FF2B5EF4-FFF2-40B4-BE49-F238E27FC236}">
                <a16:creationId xmlns:a16="http://schemas.microsoft.com/office/drawing/2014/main" id="{CD388272-2454-44D7-879A-53895A9565FD}"/>
              </a:ext>
            </a:extLst>
          </p:cNvPr>
          <p:cNvGrpSpPr/>
          <p:nvPr/>
        </p:nvGrpSpPr>
        <p:grpSpPr>
          <a:xfrm>
            <a:off x="1225991" y="668368"/>
            <a:ext cx="2133602" cy="5660572"/>
            <a:chOff x="1683655" y="783770"/>
            <a:chExt cx="2133602" cy="5733511"/>
          </a:xfrm>
        </p:grpSpPr>
        <p:sp>
          <p:nvSpPr>
            <p:cNvPr id="10" name="Rectangle: Rounded Corners 9">
              <a:extLst>
                <a:ext uri="{FF2B5EF4-FFF2-40B4-BE49-F238E27FC236}">
                  <a16:creationId xmlns:a16="http://schemas.microsoft.com/office/drawing/2014/main" id="{CD3EDCAE-4D78-46ED-A252-99587BEB6869}"/>
                </a:ext>
              </a:extLst>
            </p:cNvPr>
            <p:cNvSpPr/>
            <p:nvPr/>
          </p:nvSpPr>
          <p:spPr>
            <a:xfrm>
              <a:off x="1683655" y="856709"/>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1967BDE-FA74-44D0-A906-0DEBCE1F43B1}"/>
                </a:ext>
              </a:extLst>
            </p:cNvPr>
            <p:cNvSpPr txBox="1"/>
            <p:nvPr/>
          </p:nvSpPr>
          <p:spPr>
            <a:xfrm>
              <a:off x="1683655" y="2276572"/>
              <a:ext cx="2133601" cy="3075778"/>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Enhanced External Services allows you to invoke an externally hosted service in a declarative manner</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The request and response definitions contain primitive data types such as boolean, datetime, double, integer, string, or an array of primitive data types. Nested object types, and send parameters such as headers within the HTTP requests are supported</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The transaction can be invoked from a Lightning Flow</a:t>
              </a:r>
              <a:endParaRPr lang="en-IN" sz="1000" dirty="0">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31AD0D49-8E74-4A30-B2ED-0E7782614B14}"/>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47" name="TextBox 46">
            <a:extLst>
              <a:ext uri="{FF2B5EF4-FFF2-40B4-BE49-F238E27FC236}">
                <a16:creationId xmlns:a16="http://schemas.microsoft.com/office/drawing/2014/main" id="{4F63E85E-D4EB-4169-BC6B-6577E92B3AE8}"/>
              </a:ext>
            </a:extLst>
          </p:cNvPr>
          <p:cNvSpPr txBox="1"/>
          <p:nvPr/>
        </p:nvSpPr>
        <p:spPr>
          <a:xfrm>
            <a:off x="333375" y="22733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REQUEST AND REPLY - SOLUTIONS</a:t>
            </a:r>
          </a:p>
        </p:txBody>
      </p:sp>
      <p:sp>
        <p:nvSpPr>
          <p:cNvPr id="49" name="General_Fill_50">
            <a:extLst>
              <a:ext uri="{FF2B5EF4-FFF2-40B4-BE49-F238E27FC236}">
                <a16:creationId xmlns:a16="http://schemas.microsoft.com/office/drawing/2014/main" id="{623C8B97-4B33-427C-A72A-E74879E41261}"/>
              </a:ext>
            </a:extLst>
          </p:cNvPr>
          <p:cNvSpPr>
            <a:spLocks noChangeAspect="1" noEditPoints="1"/>
          </p:cNvSpPr>
          <p:nvPr/>
        </p:nvSpPr>
        <p:spPr bwMode="auto">
          <a:xfrm>
            <a:off x="1843031" y="5462680"/>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1" name="TextBox 50">
            <a:extLst>
              <a:ext uri="{FF2B5EF4-FFF2-40B4-BE49-F238E27FC236}">
                <a16:creationId xmlns:a16="http://schemas.microsoft.com/office/drawing/2014/main" id="{C4A8CABC-B384-4D11-ACC9-0A5358F8C115}"/>
              </a:ext>
            </a:extLst>
          </p:cNvPr>
          <p:cNvSpPr txBox="1"/>
          <p:nvPr/>
        </p:nvSpPr>
        <p:spPr>
          <a:xfrm>
            <a:off x="1320804" y="862399"/>
            <a:ext cx="2133601" cy="461665"/>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Enhanced External Services</a:t>
            </a:r>
            <a:endParaRPr lang="en-IN" sz="16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3" name="TextBox 52">
            <a:extLst>
              <a:ext uri="{FF2B5EF4-FFF2-40B4-BE49-F238E27FC236}">
                <a16:creationId xmlns:a16="http://schemas.microsoft.com/office/drawing/2014/main" id="{F9ACE0C4-8845-4621-88F4-1C9FA40AD94B}"/>
              </a:ext>
            </a:extLst>
          </p:cNvPr>
          <p:cNvSpPr txBox="1"/>
          <p:nvPr/>
        </p:nvSpPr>
        <p:spPr>
          <a:xfrm>
            <a:off x="1612313" y="1348828"/>
            <a:ext cx="1553028" cy="338554"/>
          </a:xfrm>
          <a:prstGeom prst="rect">
            <a:avLst/>
          </a:prstGeom>
          <a:noFill/>
        </p:spPr>
        <p:txBody>
          <a:bodyPr wrap="square" rtlCol="0">
            <a:spAutoFit/>
          </a:bodyPr>
          <a:lstStyle/>
          <a:p>
            <a:pPr algn="ctr"/>
            <a:r>
              <a:rPr lang="en-IN" sz="1600" b="1" spc="300"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1</a:t>
            </a:r>
          </a:p>
        </p:txBody>
      </p:sp>
      <p:sp>
        <p:nvSpPr>
          <p:cNvPr id="59" name="Rectangle 58">
            <a:extLst>
              <a:ext uri="{FF2B5EF4-FFF2-40B4-BE49-F238E27FC236}">
                <a16:creationId xmlns:a16="http://schemas.microsoft.com/office/drawing/2014/main" id="{A9CBE94D-00A9-4BA0-939E-3BD6A0AC5A13}"/>
              </a:ext>
            </a:extLst>
          </p:cNvPr>
          <p:cNvSpPr/>
          <p:nvPr/>
        </p:nvSpPr>
        <p:spPr>
          <a:xfrm>
            <a:off x="1734228" y="1648771"/>
            <a:ext cx="1306768" cy="400110"/>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Invoked through </a:t>
            </a:r>
          </a:p>
          <a:p>
            <a:pPr algn="ctr"/>
            <a:r>
              <a:rPr lang="en-IN" sz="1000" dirty="0">
                <a:solidFill>
                  <a:schemeClr val="bg1">
                    <a:lumMod val="95000"/>
                  </a:schemeClr>
                </a:solidFill>
                <a:latin typeface="Verdana" panose="020B0604030504040204" pitchFamily="34" charset="0"/>
                <a:ea typeface="Verdana" panose="020B0604030504040204" pitchFamily="34" charset="0"/>
              </a:rPr>
              <a:t>Lightning Flow</a:t>
            </a:r>
            <a:endParaRPr lang="en-US" sz="2400" dirty="0">
              <a:latin typeface="Verdana" panose="020B0604030504040204" pitchFamily="34" charset="0"/>
              <a:ea typeface="Verdana" panose="020B0604030504040204" pitchFamily="34" charset="0"/>
            </a:endParaRPr>
          </a:p>
        </p:txBody>
      </p:sp>
      <p:sp>
        <p:nvSpPr>
          <p:cNvPr id="60" name="Rectangle 59">
            <a:extLst>
              <a:ext uri="{FF2B5EF4-FFF2-40B4-BE49-F238E27FC236}">
                <a16:creationId xmlns:a16="http://schemas.microsoft.com/office/drawing/2014/main" id="{ADBEBC1A-4994-4637-98B1-C49062D0156F}"/>
              </a:ext>
            </a:extLst>
          </p:cNvPr>
          <p:cNvSpPr/>
          <p:nvPr/>
        </p:nvSpPr>
        <p:spPr>
          <a:xfrm>
            <a:off x="4224769" y="1659116"/>
            <a:ext cx="1194558" cy="400110"/>
          </a:xfrm>
          <a:prstGeom prst="rect">
            <a:avLst/>
          </a:prstGeom>
        </p:spPr>
        <p:txBody>
          <a:bodyPr wrap="none">
            <a:spAutoFit/>
          </a:bodyPr>
          <a:lstStyle/>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Synchronous </a:t>
            </a:r>
          </a:p>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SOAP/REST call</a:t>
            </a:r>
            <a:endParaRPr lang="en-US" sz="2400" dirty="0">
              <a:solidFill>
                <a:schemeClr val="bg1"/>
              </a:solidFill>
              <a:latin typeface="Verdana" panose="020B0604030504040204" pitchFamily="34" charset="0"/>
              <a:ea typeface="Verdana" panose="020B0604030504040204" pitchFamily="34" charset="0"/>
            </a:endParaRPr>
          </a:p>
        </p:txBody>
      </p:sp>
      <p:sp>
        <p:nvSpPr>
          <p:cNvPr id="61" name="General_Fill_18">
            <a:extLst>
              <a:ext uri="{FF2B5EF4-FFF2-40B4-BE49-F238E27FC236}">
                <a16:creationId xmlns:a16="http://schemas.microsoft.com/office/drawing/2014/main" id="{A56FBA63-0FD8-4810-9684-5832BB0246AA}"/>
              </a:ext>
            </a:extLst>
          </p:cNvPr>
          <p:cNvSpPr>
            <a:spLocks noChangeAspect="1" noEditPoints="1"/>
          </p:cNvSpPr>
          <p:nvPr/>
        </p:nvSpPr>
        <p:spPr bwMode="auto">
          <a:xfrm>
            <a:off x="4403616" y="5496560"/>
            <a:ext cx="786294" cy="746932"/>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2" name="TextBox 61">
            <a:extLst>
              <a:ext uri="{FF2B5EF4-FFF2-40B4-BE49-F238E27FC236}">
                <a16:creationId xmlns:a16="http://schemas.microsoft.com/office/drawing/2014/main" id="{A4C85BD6-755B-4BBF-8422-69C2E1CBA58C}"/>
              </a:ext>
            </a:extLst>
          </p:cNvPr>
          <p:cNvSpPr txBox="1"/>
          <p:nvPr/>
        </p:nvSpPr>
        <p:spPr>
          <a:xfrm>
            <a:off x="6279837" y="861385"/>
            <a:ext cx="2133604"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Apex Trigger</a:t>
            </a:r>
          </a:p>
        </p:txBody>
      </p:sp>
      <p:sp>
        <p:nvSpPr>
          <p:cNvPr id="63" name="Rectangle 62">
            <a:extLst>
              <a:ext uri="{FF2B5EF4-FFF2-40B4-BE49-F238E27FC236}">
                <a16:creationId xmlns:a16="http://schemas.microsoft.com/office/drawing/2014/main" id="{76FD9511-A328-4317-A434-16A7D54CBCCF}"/>
              </a:ext>
            </a:extLst>
          </p:cNvPr>
          <p:cNvSpPr/>
          <p:nvPr/>
        </p:nvSpPr>
        <p:spPr>
          <a:xfrm>
            <a:off x="6372985" y="1648771"/>
            <a:ext cx="1843315" cy="400110"/>
          </a:xfrm>
          <a:prstGeom prst="rect">
            <a:avLst/>
          </a:prstGeom>
        </p:spPr>
        <p:txBody>
          <a:bodyPr wrap="square">
            <a:spAutoFit/>
          </a:bodyPr>
          <a:lstStyle/>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Synchronous</a:t>
            </a:r>
          </a:p>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 SOAP/REST call</a:t>
            </a:r>
            <a:endParaRPr lang="en-US" sz="2400" dirty="0">
              <a:solidFill>
                <a:schemeClr val="bg1"/>
              </a:solidFill>
              <a:latin typeface="Verdana" panose="020B0604030504040204" pitchFamily="34" charset="0"/>
              <a:ea typeface="Verdana" panose="020B0604030504040204" pitchFamily="34" charset="0"/>
            </a:endParaRPr>
          </a:p>
        </p:txBody>
      </p:sp>
      <p:sp>
        <p:nvSpPr>
          <p:cNvPr id="64" name="TextBox 63">
            <a:extLst>
              <a:ext uri="{FF2B5EF4-FFF2-40B4-BE49-F238E27FC236}">
                <a16:creationId xmlns:a16="http://schemas.microsoft.com/office/drawing/2014/main" id="{3632330C-A97A-4084-96DA-B500555DA399}"/>
              </a:ext>
            </a:extLst>
          </p:cNvPr>
          <p:cNvSpPr txBox="1"/>
          <p:nvPr/>
        </p:nvSpPr>
        <p:spPr>
          <a:xfrm>
            <a:off x="8737591" y="888993"/>
            <a:ext cx="2133604"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Batch Apex</a:t>
            </a:r>
          </a:p>
        </p:txBody>
      </p:sp>
      <p:sp>
        <p:nvSpPr>
          <p:cNvPr id="3" name="Rectangle 2">
            <a:extLst>
              <a:ext uri="{FF2B5EF4-FFF2-40B4-BE49-F238E27FC236}">
                <a16:creationId xmlns:a16="http://schemas.microsoft.com/office/drawing/2014/main" id="{67F3B350-E71E-4469-BFEE-EDBF5C1DC5D5}"/>
              </a:ext>
            </a:extLst>
          </p:cNvPr>
          <p:cNvSpPr/>
          <p:nvPr/>
        </p:nvSpPr>
        <p:spPr>
          <a:xfrm>
            <a:off x="8929505" y="1648771"/>
            <a:ext cx="1749771" cy="400110"/>
          </a:xfrm>
          <a:prstGeom prst="rect">
            <a:avLst/>
          </a:prstGeom>
        </p:spPr>
        <p:txBody>
          <a:bodyPr wrap="square">
            <a:spAutoFit/>
          </a:bodyPr>
          <a:lstStyle/>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Synchronous SOAP/REST call</a:t>
            </a:r>
            <a:endParaRPr lang="en-US" sz="2400" dirty="0">
              <a:solidFill>
                <a:schemeClr val="bg1"/>
              </a:solidFill>
              <a:latin typeface="Verdana" panose="020B0604030504040204" pitchFamily="34" charset="0"/>
              <a:ea typeface="Verdana" panose="020B0604030504040204" pitchFamily="34" charset="0"/>
            </a:endParaRPr>
          </a:p>
        </p:txBody>
      </p:sp>
      <p:sp>
        <p:nvSpPr>
          <p:cNvPr id="65" name="General_Fill_48">
            <a:extLst>
              <a:ext uri="{FF2B5EF4-FFF2-40B4-BE49-F238E27FC236}">
                <a16:creationId xmlns:a16="http://schemas.microsoft.com/office/drawing/2014/main" id="{35F34471-D5AB-4E7F-8BDD-F289425E4A5B}"/>
              </a:ext>
            </a:extLst>
          </p:cNvPr>
          <p:cNvSpPr>
            <a:spLocks noChangeAspect="1" noEditPoints="1"/>
          </p:cNvSpPr>
          <p:nvPr/>
        </p:nvSpPr>
        <p:spPr bwMode="auto">
          <a:xfrm>
            <a:off x="6900773" y="5392232"/>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6" name="General_Fill_85">
            <a:extLst>
              <a:ext uri="{FF2B5EF4-FFF2-40B4-BE49-F238E27FC236}">
                <a16:creationId xmlns:a16="http://schemas.microsoft.com/office/drawing/2014/main" id="{8ABB0F1C-CE56-42FD-9FA9-606E1F3E6578}"/>
              </a:ext>
            </a:extLst>
          </p:cNvPr>
          <p:cNvSpPr>
            <a:spLocks noChangeAspect="1" noEditPoints="1"/>
          </p:cNvSpPr>
          <p:nvPr/>
        </p:nvSpPr>
        <p:spPr bwMode="auto">
          <a:xfrm>
            <a:off x="9369141" y="5418671"/>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2" name="Text Placeholder 23">
            <a:extLst>
              <a:ext uri="{FF2B5EF4-FFF2-40B4-BE49-F238E27FC236}">
                <a16:creationId xmlns:a16="http://schemas.microsoft.com/office/drawing/2014/main" id="{6CAADBC9-6A25-43E3-B2E5-95784EEC50B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169124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E19E87EF-F6E0-45A9-95B4-A9CAADC4C929}"/>
              </a:ext>
            </a:extLst>
          </p:cNvPr>
          <p:cNvGrpSpPr/>
          <p:nvPr/>
        </p:nvGrpSpPr>
        <p:grpSpPr>
          <a:xfrm>
            <a:off x="1822764" y="896567"/>
            <a:ext cx="9289761" cy="5143188"/>
            <a:chOff x="661815" y="942191"/>
            <a:chExt cx="9242908" cy="5143188"/>
          </a:xfrm>
          <a:effectLst>
            <a:reflection blurRad="6350" stA="52000" endA="300" endPos="11000" dir="5400000" sy="-100000" algn="bl" rotWithShape="0"/>
          </a:effectLst>
        </p:grpSpPr>
        <p:grpSp>
          <p:nvGrpSpPr>
            <p:cNvPr id="37" name="Group 36">
              <a:extLst>
                <a:ext uri="{FF2B5EF4-FFF2-40B4-BE49-F238E27FC236}">
                  <a16:creationId xmlns:a16="http://schemas.microsoft.com/office/drawing/2014/main" id="{1439DD9A-5BAC-41AA-B46A-62354DBF5F01}"/>
                </a:ext>
              </a:extLst>
            </p:cNvPr>
            <p:cNvGrpSpPr/>
            <p:nvPr/>
          </p:nvGrpSpPr>
          <p:grpSpPr>
            <a:xfrm>
              <a:off x="661815" y="975136"/>
              <a:ext cx="2409118" cy="5066588"/>
              <a:chOff x="1431831" y="975136"/>
              <a:chExt cx="2409118" cy="5066588"/>
            </a:xfrm>
          </p:grpSpPr>
          <p:sp>
            <p:nvSpPr>
              <p:cNvPr id="30" name="Rectangle: Rounded Corners 29">
                <a:extLst>
                  <a:ext uri="{FF2B5EF4-FFF2-40B4-BE49-F238E27FC236}">
                    <a16:creationId xmlns:a16="http://schemas.microsoft.com/office/drawing/2014/main" id="{B893E197-EC26-4A4B-8B14-F8D1EF10BA5A}"/>
                  </a:ext>
                </a:extLst>
              </p:cNvPr>
              <p:cNvSpPr/>
              <p:nvPr/>
            </p:nvSpPr>
            <p:spPr>
              <a:xfrm>
                <a:off x="1911566" y="5639586"/>
                <a:ext cx="1415042" cy="402138"/>
              </a:xfrm>
              <a:prstGeom prst="roundRect">
                <a:avLst/>
              </a:prstGeom>
              <a:solidFill>
                <a:srgbClr val="FFA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4" name="Freeform: Shape 23">
                <a:extLst>
                  <a:ext uri="{FF2B5EF4-FFF2-40B4-BE49-F238E27FC236}">
                    <a16:creationId xmlns:a16="http://schemas.microsoft.com/office/drawing/2014/main" id="{77CDD317-2D80-463B-80A8-B19A1D1DC24A}"/>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FFA037"/>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5" name="Oval 24">
                <a:extLst>
                  <a:ext uri="{FF2B5EF4-FFF2-40B4-BE49-F238E27FC236}">
                    <a16:creationId xmlns:a16="http://schemas.microsoft.com/office/drawing/2014/main" id="{AEC13812-AF34-40A4-A4AF-C56DF308ADF6}"/>
                  </a:ext>
                </a:extLst>
              </p:cNvPr>
              <p:cNvSpPr/>
              <p:nvPr/>
            </p:nvSpPr>
            <p:spPr>
              <a:xfrm>
                <a:off x="1846014" y="975136"/>
                <a:ext cx="1546147" cy="1496473"/>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26" name="Oval 25">
                <a:extLst>
                  <a:ext uri="{FF2B5EF4-FFF2-40B4-BE49-F238E27FC236}">
                    <a16:creationId xmlns:a16="http://schemas.microsoft.com/office/drawing/2014/main" id="{C74B07EA-8EB4-408A-BB68-6C87EB939789}"/>
                  </a:ext>
                </a:extLst>
              </p:cNvPr>
              <p:cNvSpPr/>
              <p:nvPr/>
            </p:nvSpPr>
            <p:spPr>
              <a:xfrm>
                <a:off x="2087906" y="1157194"/>
                <a:ext cx="1021723" cy="1021723"/>
              </a:xfrm>
              <a:prstGeom prst="ellipse">
                <a:avLst/>
              </a:prstGeom>
              <a:solidFill>
                <a:srgbClr val="FF9933"/>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7" name="Oval 26">
                <a:extLst>
                  <a:ext uri="{FF2B5EF4-FFF2-40B4-BE49-F238E27FC236}">
                    <a16:creationId xmlns:a16="http://schemas.microsoft.com/office/drawing/2014/main" id="{1E4E3FB2-303A-4472-AD4F-096114FE6AFC}"/>
                  </a:ext>
                </a:extLst>
              </p:cNvPr>
              <p:cNvSpPr/>
              <p:nvPr/>
            </p:nvSpPr>
            <p:spPr>
              <a:xfrm>
                <a:off x="1431831" y="3538186"/>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3" name="Freeform: Shape 32">
                <a:extLst>
                  <a:ext uri="{FF2B5EF4-FFF2-40B4-BE49-F238E27FC236}">
                    <a16:creationId xmlns:a16="http://schemas.microsoft.com/office/drawing/2014/main" id="{213B97BE-7C3E-4976-BCD0-2A737FE467AC}"/>
                  </a:ext>
                </a:extLst>
              </p:cNvPr>
              <p:cNvSpPr/>
              <p:nvPr/>
            </p:nvSpPr>
            <p:spPr>
              <a:xfrm>
                <a:off x="2001637" y="5304842"/>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F99D3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EEABEA8C-049A-4FAD-9CAC-5B2D983E535A}"/>
                  </a:ext>
                </a:extLst>
              </p:cNvPr>
              <p:cNvSpPr txBox="1"/>
              <p:nvPr/>
            </p:nvSpPr>
            <p:spPr>
              <a:xfrm>
                <a:off x="1775626" y="3693579"/>
                <a:ext cx="1798336" cy="276999"/>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External Services</a:t>
                </a:r>
              </a:p>
            </p:txBody>
          </p:sp>
          <p:sp>
            <p:nvSpPr>
              <p:cNvPr id="35" name="TextBox 34">
                <a:extLst>
                  <a:ext uri="{FF2B5EF4-FFF2-40B4-BE49-F238E27FC236}">
                    <a16:creationId xmlns:a16="http://schemas.microsoft.com/office/drawing/2014/main" id="{2F7D93E6-8ED9-47F7-A6A3-3C3C4D2EABD7}"/>
                  </a:ext>
                </a:extLst>
              </p:cNvPr>
              <p:cNvSpPr txBox="1"/>
              <p:nvPr/>
            </p:nvSpPr>
            <p:spPr>
              <a:xfrm>
                <a:off x="1630905" y="4004863"/>
                <a:ext cx="2087779" cy="1323439"/>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Supported schemes are basic authentication, an API key (either as a header or as a query parameter) and OAuth2's common flows (implicit, password, application and access code)</a:t>
                </a:r>
                <a:endParaRPr lang="en-IN" sz="1000" dirty="0">
                  <a:latin typeface="Verdana" panose="020B0604030504040204" pitchFamily="34" charset="0"/>
                  <a:ea typeface="Verdana" panose="020B0604030504040204" pitchFamily="34" charset="0"/>
                </a:endParaRPr>
              </a:p>
            </p:txBody>
          </p:sp>
        </p:grpSp>
        <p:grpSp>
          <p:nvGrpSpPr>
            <p:cNvPr id="48" name="Group 47">
              <a:extLst>
                <a:ext uri="{FF2B5EF4-FFF2-40B4-BE49-F238E27FC236}">
                  <a16:creationId xmlns:a16="http://schemas.microsoft.com/office/drawing/2014/main" id="{D80E95FD-AFBD-40B8-950B-20FE2FC990C3}"/>
                </a:ext>
              </a:extLst>
            </p:cNvPr>
            <p:cNvGrpSpPr/>
            <p:nvPr/>
          </p:nvGrpSpPr>
          <p:grpSpPr>
            <a:xfrm>
              <a:off x="4082661" y="975136"/>
              <a:ext cx="2409118" cy="5110243"/>
              <a:chOff x="-863133" y="975136"/>
              <a:chExt cx="2409118" cy="5110243"/>
            </a:xfrm>
          </p:grpSpPr>
          <p:sp>
            <p:nvSpPr>
              <p:cNvPr id="49" name="Rectangle: Rounded Corners 48">
                <a:extLst>
                  <a:ext uri="{FF2B5EF4-FFF2-40B4-BE49-F238E27FC236}">
                    <a16:creationId xmlns:a16="http://schemas.microsoft.com/office/drawing/2014/main" id="{94FEC99F-1222-4E83-9F35-3AA635E78EE2}"/>
                  </a:ext>
                </a:extLst>
              </p:cNvPr>
              <p:cNvSpPr/>
              <p:nvPr/>
            </p:nvSpPr>
            <p:spPr>
              <a:xfrm>
                <a:off x="-375845" y="5683241"/>
                <a:ext cx="1415042" cy="402138"/>
              </a:xfrm>
              <a:prstGeom prst="roundRect">
                <a:avLst/>
              </a:prstGeom>
              <a:solidFill>
                <a:srgbClr val="8E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50" name="Freeform: Shape 49">
                <a:extLst>
                  <a:ext uri="{FF2B5EF4-FFF2-40B4-BE49-F238E27FC236}">
                    <a16:creationId xmlns:a16="http://schemas.microsoft.com/office/drawing/2014/main" id="{869316B2-7845-48C7-BFEB-969A7E78798F}"/>
                  </a:ext>
                </a:extLst>
              </p:cNvPr>
              <p:cNvSpPr/>
              <p:nvPr/>
            </p:nvSpPr>
            <p:spPr>
              <a:xfrm rot="5400000" flipV="1">
                <a:off x="-1526538" y="2827499"/>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gradFill flip="none" rotWithShape="1">
                <a:gsLst>
                  <a:gs pos="0">
                    <a:srgbClr val="8E44AD"/>
                  </a:gs>
                  <a:gs pos="100000">
                    <a:srgbClr val="9C5BB7"/>
                  </a:gs>
                </a:gsLst>
                <a:lin ang="5400000" scaled="1"/>
                <a:tileRect/>
              </a:gra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1" name="Oval 50">
                <a:extLst>
                  <a:ext uri="{FF2B5EF4-FFF2-40B4-BE49-F238E27FC236}">
                    <a16:creationId xmlns:a16="http://schemas.microsoft.com/office/drawing/2014/main" id="{084E44FA-412E-46E2-8601-A3CCB93879FC}"/>
                  </a:ext>
                </a:extLst>
              </p:cNvPr>
              <p:cNvSpPr/>
              <p:nvPr/>
            </p:nvSpPr>
            <p:spPr>
              <a:xfrm>
                <a:off x="-423768" y="975136"/>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52" name="Oval 51">
                <a:extLst>
                  <a:ext uri="{FF2B5EF4-FFF2-40B4-BE49-F238E27FC236}">
                    <a16:creationId xmlns:a16="http://schemas.microsoft.com/office/drawing/2014/main" id="{1187189B-5C5E-4AA9-A6D5-122380AE1ADB}"/>
                  </a:ext>
                </a:extLst>
              </p:cNvPr>
              <p:cNvSpPr/>
              <p:nvPr/>
            </p:nvSpPr>
            <p:spPr>
              <a:xfrm>
                <a:off x="-198402" y="1241366"/>
                <a:ext cx="1021723" cy="1021723"/>
              </a:xfrm>
              <a:prstGeom prst="ellipse">
                <a:avLst/>
              </a:prstGeom>
              <a:solidFill>
                <a:srgbClr val="9854B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53" name="Oval 52">
                <a:extLst>
                  <a:ext uri="{FF2B5EF4-FFF2-40B4-BE49-F238E27FC236}">
                    <a16:creationId xmlns:a16="http://schemas.microsoft.com/office/drawing/2014/main" id="{0BC88681-F75B-48A3-A6D4-1119329E6F03}"/>
                  </a:ext>
                </a:extLst>
              </p:cNvPr>
              <p:cNvSpPr/>
              <p:nvPr/>
            </p:nvSpPr>
            <p:spPr>
              <a:xfrm>
                <a:off x="-863133" y="3548144"/>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4" name="Freeform: Shape 53">
                <a:extLst>
                  <a:ext uri="{FF2B5EF4-FFF2-40B4-BE49-F238E27FC236}">
                    <a16:creationId xmlns:a16="http://schemas.microsoft.com/office/drawing/2014/main" id="{310E0D50-834E-4F21-A638-C312E3D974E7}"/>
                  </a:ext>
                </a:extLst>
              </p:cNvPr>
              <p:cNvSpPr/>
              <p:nvPr/>
            </p:nvSpPr>
            <p:spPr>
              <a:xfrm>
                <a:off x="-256557" y="5314800"/>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9C5BB7"/>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55" name="TextBox 54">
                <a:extLst>
                  <a:ext uri="{FF2B5EF4-FFF2-40B4-BE49-F238E27FC236}">
                    <a16:creationId xmlns:a16="http://schemas.microsoft.com/office/drawing/2014/main" id="{13A6CC69-6693-4566-8B1C-864F02224964}"/>
                  </a:ext>
                </a:extLst>
              </p:cNvPr>
              <p:cNvSpPr txBox="1"/>
              <p:nvPr/>
            </p:nvSpPr>
            <p:spPr>
              <a:xfrm>
                <a:off x="-541312" y="3626317"/>
                <a:ext cx="1798336" cy="461665"/>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Apex Callouts</a:t>
                </a:r>
              </a:p>
              <a:p>
                <a:pPr algn="ctr"/>
                <a:r>
                  <a:rPr lang="en-IN" sz="1200" b="1" dirty="0">
                    <a:latin typeface="Verdana" panose="020B0604030504040204" pitchFamily="34" charset="0"/>
                    <a:ea typeface="Verdana" panose="020B0604030504040204" pitchFamily="34" charset="0"/>
                  </a:rPr>
                  <a:t>by Lightning/VF</a:t>
                </a:r>
              </a:p>
            </p:txBody>
          </p:sp>
          <p:sp>
            <p:nvSpPr>
              <p:cNvPr id="56" name="TextBox 55">
                <a:extLst>
                  <a:ext uri="{FF2B5EF4-FFF2-40B4-BE49-F238E27FC236}">
                    <a16:creationId xmlns:a16="http://schemas.microsoft.com/office/drawing/2014/main" id="{DCE4DC5F-EFBE-4742-A966-071E2CA62F9B}"/>
                  </a:ext>
                </a:extLst>
              </p:cNvPr>
              <p:cNvSpPr txBox="1"/>
              <p:nvPr/>
            </p:nvSpPr>
            <p:spPr>
              <a:xfrm>
                <a:off x="-659751" y="4059005"/>
                <a:ext cx="2065511" cy="116955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One-way SSL is enabled by default, but two-way SSL is supported with both self-signed and CA-signed certificates to maintain authenticity of both the client and server</a:t>
                </a:r>
                <a:endParaRPr lang="en-IN" sz="1000" dirty="0">
                  <a:latin typeface="Verdana" panose="020B0604030504040204" pitchFamily="34" charset="0"/>
                  <a:ea typeface="Verdana" panose="020B0604030504040204" pitchFamily="34" charset="0"/>
                </a:endParaRPr>
              </a:p>
            </p:txBody>
          </p:sp>
        </p:grpSp>
        <p:grpSp>
          <p:nvGrpSpPr>
            <p:cNvPr id="58" name="Group 57">
              <a:extLst>
                <a:ext uri="{FF2B5EF4-FFF2-40B4-BE49-F238E27FC236}">
                  <a16:creationId xmlns:a16="http://schemas.microsoft.com/office/drawing/2014/main" id="{139A76B1-4884-43A1-84E6-0D5E2AD31761}"/>
                </a:ext>
              </a:extLst>
            </p:cNvPr>
            <p:cNvGrpSpPr/>
            <p:nvPr/>
          </p:nvGrpSpPr>
          <p:grpSpPr>
            <a:xfrm>
              <a:off x="7495605" y="942191"/>
              <a:ext cx="2409118" cy="5139259"/>
              <a:chOff x="-308094" y="942191"/>
              <a:chExt cx="2409118" cy="5139259"/>
            </a:xfrm>
          </p:grpSpPr>
          <p:sp>
            <p:nvSpPr>
              <p:cNvPr id="59" name="Rectangle: Rounded Corners 58">
                <a:extLst>
                  <a:ext uri="{FF2B5EF4-FFF2-40B4-BE49-F238E27FC236}">
                    <a16:creationId xmlns:a16="http://schemas.microsoft.com/office/drawing/2014/main" id="{7BEA1F36-FCF5-4ED3-97F0-AB71061EBC12}"/>
                  </a:ext>
                </a:extLst>
              </p:cNvPr>
              <p:cNvSpPr/>
              <p:nvPr/>
            </p:nvSpPr>
            <p:spPr>
              <a:xfrm>
                <a:off x="188944" y="5679312"/>
                <a:ext cx="1415042" cy="40213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0" name="Freeform: Shape 59">
                <a:extLst>
                  <a:ext uri="{FF2B5EF4-FFF2-40B4-BE49-F238E27FC236}">
                    <a16:creationId xmlns:a16="http://schemas.microsoft.com/office/drawing/2014/main" id="{797B293B-0BE5-4FBF-868C-2064D5E37617}"/>
                  </a:ext>
                </a:extLst>
              </p:cNvPr>
              <p:cNvSpPr/>
              <p:nvPr/>
            </p:nvSpPr>
            <p:spPr>
              <a:xfrm rot="5400000" flipV="1">
                <a:off x="-979378" y="2853244"/>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0070C0"/>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1" name="Oval 60">
                <a:extLst>
                  <a:ext uri="{FF2B5EF4-FFF2-40B4-BE49-F238E27FC236}">
                    <a16:creationId xmlns:a16="http://schemas.microsoft.com/office/drawing/2014/main" id="{4EF49CB5-270B-4B54-8F76-58DAFE4602CB}"/>
                  </a:ext>
                </a:extLst>
              </p:cNvPr>
              <p:cNvSpPr/>
              <p:nvPr/>
            </p:nvSpPr>
            <p:spPr>
              <a:xfrm>
                <a:off x="123392" y="942191"/>
                <a:ext cx="1546147" cy="161153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62" name="Oval 61">
                <a:extLst>
                  <a:ext uri="{FF2B5EF4-FFF2-40B4-BE49-F238E27FC236}">
                    <a16:creationId xmlns:a16="http://schemas.microsoft.com/office/drawing/2014/main" id="{CAF07A04-74D5-4A99-862E-EDC74B530680}"/>
                  </a:ext>
                </a:extLst>
              </p:cNvPr>
              <p:cNvSpPr/>
              <p:nvPr/>
            </p:nvSpPr>
            <p:spPr>
              <a:xfrm>
                <a:off x="394794" y="1278333"/>
                <a:ext cx="1021723" cy="1021723"/>
              </a:xfrm>
              <a:prstGeom prst="ellipse">
                <a:avLst/>
              </a:prstGeom>
              <a:solidFill>
                <a:srgbClr val="0070C0"/>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3" name="Oval 62">
                <a:extLst>
                  <a:ext uri="{FF2B5EF4-FFF2-40B4-BE49-F238E27FC236}">
                    <a16:creationId xmlns:a16="http://schemas.microsoft.com/office/drawing/2014/main" id="{731ACE11-31AC-4E42-BA73-D847042E37FD}"/>
                  </a:ext>
                </a:extLst>
              </p:cNvPr>
              <p:cNvSpPr/>
              <p:nvPr/>
            </p:nvSpPr>
            <p:spPr>
              <a:xfrm>
                <a:off x="-308094" y="3538185"/>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4" name="Freeform: Shape 63">
                <a:extLst>
                  <a:ext uri="{FF2B5EF4-FFF2-40B4-BE49-F238E27FC236}">
                    <a16:creationId xmlns:a16="http://schemas.microsoft.com/office/drawing/2014/main" id="{893E6010-C2E6-44AE-A694-1D9FBC4218F7}"/>
                  </a:ext>
                </a:extLst>
              </p:cNvPr>
              <p:cNvSpPr/>
              <p:nvPr/>
            </p:nvSpPr>
            <p:spPr>
              <a:xfrm>
                <a:off x="298301" y="5304842"/>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0070C0"/>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65" name="TextBox 64">
                <a:extLst>
                  <a:ext uri="{FF2B5EF4-FFF2-40B4-BE49-F238E27FC236}">
                    <a16:creationId xmlns:a16="http://schemas.microsoft.com/office/drawing/2014/main" id="{8E61F3DC-6CAD-43DE-9269-8C65AD44A461}"/>
                  </a:ext>
                </a:extLst>
              </p:cNvPr>
              <p:cNvSpPr txBox="1"/>
              <p:nvPr/>
            </p:nvSpPr>
            <p:spPr>
              <a:xfrm>
                <a:off x="-308094" y="3645248"/>
                <a:ext cx="2409118" cy="461665"/>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Other</a:t>
                </a:r>
              </a:p>
              <a:p>
                <a:pPr algn="ctr"/>
                <a:r>
                  <a:rPr lang="en-IN" sz="1200" b="1" dirty="0">
                    <a:latin typeface="Verdana" panose="020B0604030504040204" pitchFamily="34" charset="0"/>
                    <a:ea typeface="Verdana" panose="020B0604030504040204" pitchFamily="34" charset="0"/>
                  </a:rPr>
                  <a:t>Security</a:t>
                </a:r>
              </a:p>
            </p:txBody>
          </p:sp>
          <p:sp>
            <p:nvSpPr>
              <p:cNvPr id="66" name="TextBox 65">
                <a:extLst>
                  <a:ext uri="{FF2B5EF4-FFF2-40B4-BE49-F238E27FC236}">
                    <a16:creationId xmlns:a16="http://schemas.microsoft.com/office/drawing/2014/main" id="{AE21D9F0-2241-4AAE-8A91-ECD0E252F44A}"/>
                  </a:ext>
                </a:extLst>
              </p:cNvPr>
              <p:cNvSpPr txBox="1"/>
              <p:nvPr/>
            </p:nvSpPr>
            <p:spPr>
              <a:xfrm>
                <a:off x="188944" y="4332855"/>
                <a:ext cx="1659023" cy="707886"/>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Reverse Proxy Server</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Encryption</a:t>
                </a:r>
              </a:p>
            </p:txBody>
          </p:sp>
        </p:grpSp>
      </p:grpSp>
      <p:sp>
        <p:nvSpPr>
          <p:cNvPr id="69" name="TextBox 68">
            <a:extLst>
              <a:ext uri="{FF2B5EF4-FFF2-40B4-BE49-F238E27FC236}">
                <a16:creationId xmlns:a16="http://schemas.microsoft.com/office/drawing/2014/main" id="{765CBC65-5972-4B73-B0E4-B2045622F71B}"/>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REQUEST AND REPLY –  SECURITY </a:t>
            </a:r>
          </a:p>
        </p:txBody>
      </p:sp>
      <p:sp>
        <p:nvSpPr>
          <p:cNvPr id="71" name="General_Fill_50">
            <a:extLst>
              <a:ext uri="{FF2B5EF4-FFF2-40B4-BE49-F238E27FC236}">
                <a16:creationId xmlns:a16="http://schemas.microsoft.com/office/drawing/2014/main" id="{39090996-D275-4F0B-B335-600A2295BFD6}"/>
              </a:ext>
            </a:extLst>
          </p:cNvPr>
          <p:cNvSpPr>
            <a:spLocks noChangeAspect="1" noEditPoints="1"/>
          </p:cNvSpPr>
          <p:nvPr/>
        </p:nvSpPr>
        <p:spPr bwMode="auto">
          <a:xfrm>
            <a:off x="2600695" y="1343070"/>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7" name="General_Fill_48">
            <a:extLst>
              <a:ext uri="{FF2B5EF4-FFF2-40B4-BE49-F238E27FC236}">
                <a16:creationId xmlns:a16="http://schemas.microsoft.com/office/drawing/2014/main" id="{9CC45A46-B456-4106-826B-72C2380AB294}"/>
              </a:ext>
            </a:extLst>
          </p:cNvPr>
          <p:cNvSpPr>
            <a:spLocks noChangeAspect="1" noEditPoints="1"/>
          </p:cNvSpPr>
          <p:nvPr/>
        </p:nvSpPr>
        <p:spPr bwMode="auto">
          <a:xfrm>
            <a:off x="6048631" y="1407865"/>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dirty="0">
              <a:latin typeface="Verdana" panose="020B0604030504040204" pitchFamily="34" charset="0"/>
              <a:ea typeface="Verdana" panose="020B0604030504040204" pitchFamily="34" charset="0"/>
            </a:endParaRPr>
          </a:p>
        </p:txBody>
      </p:sp>
      <p:sp>
        <p:nvSpPr>
          <p:cNvPr id="78" name="General_Fill_85">
            <a:extLst>
              <a:ext uri="{FF2B5EF4-FFF2-40B4-BE49-F238E27FC236}">
                <a16:creationId xmlns:a16="http://schemas.microsoft.com/office/drawing/2014/main" id="{B25D1287-1848-49ED-8DEE-614E49701951}"/>
              </a:ext>
            </a:extLst>
          </p:cNvPr>
          <p:cNvSpPr>
            <a:spLocks noChangeAspect="1" noEditPoints="1"/>
          </p:cNvSpPr>
          <p:nvPr/>
        </p:nvSpPr>
        <p:spPr bwMode="auto">
          <a:xfrm>
            <a:off x="9519379" y="1434029"/>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57" name="Text Placeholder 23">
            <a:extLst>
              <a:ext uri="{FF2B5EF4-FFF2-40B4-BE49-F238E27FC236}">
                <a16:creationId xmlns:a16="http://schemas.microsoft.com/office/drawing/2014/main" id="{D4B510F4-F001-44DC-AAE6-9DD24A696E7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67822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20250" y="771525"/>
            <a:ext cx="11157375" cy="5838825"/>
            <a:chOff x="1015786" y="2504573"/>
            <a:chExt cx="7460286" cy="3928311"/>
          </a:xfrm>
          <a:effectLst>
            <a:reflection blurRad="139700" stA="33000" endPos="12000" dir="5400000" sy="-100000" algn="bl" rotWithShape="0"/>
          </a:effectLst>
        </p:grpSpPr>
        <p:grpSp>
          <p:nvGrpSpPr>
            <p:cNvPr id="31" name="Group 30"/>
            <p:cNvGrpSpPr/>
            <p:nvPr/>
          </p:nvGrpSpPr>
          <p:grpSpPr>
            <a:xfrm>
              <a:off x="1015786" y="2504573"/>
              <a:ext cx="2357942" cy="3336181"/>
              <a:chOff x="1015786" y="2504573"/>
              <a:chExt cx="2357942" cy="3336181"/>
            </a:xfrm>
            <a:effectLst>
              <a:reflection stA="56000" endPos="12000" dir="5400000" sy="-100000" algn="bl" rotWithShape="0"/>
            </a:effectLst>
          </p:grpSpPr>
          <p:sp>
            <p:nvSpPr>
              <p:cNvPr id="19" name="Rectangle: Rounded Corners 18"/>
              <p:cNvSpPr/>
              <p:nvPr/>
            </p:nvSpPr>
            <p:spPr>
              <a:xfrm>
                <a:off x="1024562" y="2504573"/>
                <a:ext cx="2349166" cy="1571625"/>
              </a:xfrm>
              <a:prstGeom prst="roundRect">
                <a:avLst>
                  <a:gd name="adj" fmla="val 7480"/>
                </a:avLst>
              </a:prstGeom>
              <a:gradFill flip="none" rotWithShape="1">
                <a:gsLst>
                  <a:gs pos="0">
                    <a:srgbClr val="DB57A0"/>
                  </a:gs>
                  <a:gs pos="100000">
                    <a:srgbClr val="A6228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1024562" y="3924299"/>
                <a:ext cx="2349166" cy="191645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2563703" y="2828910"/>
                <a:ext cx="129713" cy="866274"/>
              </a:xfrm>
              <a:prstGeom prst="roundRect">
                <a:avLst/>
              </a:prstGeom>
              <a:solidFill>
                <a:srgbClr val="DB57A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015786" y="3089076"/>
                <a:ext cx="1572734"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Mandatory</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a:t>
                </a:r>
              </a:p>
            </p:txBody>
          </p:sp>
          <p:sp>
            <p:nvSpPr>
              <p:cNvPr id="30" name="TextBox 29"/>
              <p:cNvSpPr txBox="1"/>
              <p:nvPr/>
            </p:nvSpPr>
            <p:spPr>
              <a:xfrm>
                <a:off x="1032959" y="3924451"/>
                <a:ext cx="2340768" cy="196501"/>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Synchronous transport protocols</a:t>
                </a:r>
              </a:p>
            </p:txBody>
          </p:sp>
        </p:grpSp>
        <p:grpSp>
          <p:nvGrpSpPr>
            <p:cNvPr id="34" name="Group 33"/>
            <p:cNvGrpSpPr/>
            <p:nvPr/>
          </p:nvGrpSpPr>
          <p:grpSpPr>
            <a:xfrm>
              <a:off x="3575733" y="2504573"/>
              <a:ext cx="2349167" cy="3928311"/>
              <a:chOff x="1024561" y="2504573"/>
              <a:chExt cx="2349167" cy="3928311"/>
            </a:xfrm>
            <a:effectLst>
              <a:reflection stA="56000" endPos="12000" dir="5400000" sy="-100000" algn="bl" rotWithShape="0"/>
            </a:effectLst>
          </p:grpSpPr>
          <p:sp>
            <p:nvSpPr>
              <p:cNvPr id="35" name="Rectangle: Rounded Corners 34"/>
              <p:cNvSpPr/>
              <p:nvPr/>
            </p:nvSpPr>
            <p:spPr>
              <a:xfrm>
                <a:off x="1024562" y="2504573"/>
                <a:ext cx="2349166" cy="1571625"/>
              </a:xfrm>
              <a:prstGeom prst="roundRect">
                <a:avLst>
                  <a:gd name="adj" fmla="val 748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p:cNvSpPr/>
              <p:nvPr/>
            </p:nvSpPr>
            <p:spPr>
              <a:xfrm flipH="1">
                <a:off x="2653445" y="2816891"/>
                <a:ext cx="135491" cy="866274"/>
              </a:xfrm>
              <a:prstGeom prst="roundRect">
                <a:avLst/>
              </a:prstGeom>
              <a:solidFill>
                <a:srgbClr val="92D05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iagonal Stripe 37"/>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9" name="TextBox 38"/>
              <p:cNvSpPr txBox="1"/>
              <p:nvPr/>
            </p:nvSpPr>
            <p:spPr>
              <a:xfrm>
                <a:off x="1066463" y="3079253"/>
                <a:ext cx="1562369"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Desirable</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a:t>
                </a:r>
              </a:p>
            </p:txBody>
          </p:sp>
          <p:sp>
            <p:nvSpPr>
              <p:cNvPr id="42" name="TextBox 41"/>
              <p:cNvSpPr txBox="1"/>
              <p:nvPr/>
            </p:nvSpPr>
            <p:spPr>
              <a:xfrm>
                <a:off x="1024561" y="3933786"/>
                <a:ext cx="2349166" cy="2060125"/>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Event handling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Protocol conversion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Translation and transformation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Queuing and buffering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Mediation routing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Process choreography and service orchestration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Transactionality (encryption, signing, reliable delivery, transaction management)</a:t>
                </a:r>
                <a:endParaRPr lang="en-IN" sz="1000" dirty="0">
                  <a:latin typeface="Verdana" panose="020B0604030504040204" pitchFamily="34" charset="0"/>
                  <a:ea typeface="Verdana" panose="020B0604030504040204" pitchFamily="34" charset="0"/>
                </a:endParaRPr>
              </a:p>
            </p:txBody>
          </p:sp>
        </p:grpSp>
        <p:grpSp>
          <p:nvGrpSpPr>
            <p:cNvPr id="44" name="Group 43"/>
            <p:cNvGrpSpPr/>
            <p:nvPr/>
          </p:nvGrpSpPr>
          <p:grpSpPr>
            <a:xfrm>
              <a:off x="6126906" y="2504573"/>
              <a:ext cx="2349166" cy="2991351"/>
              <a:chOff x="1024562" y="2504573"/>
              <a:chExt cx="2349166" cy="2991351"/>
            </a:xfrm>
            <a:effectLst>
              <a:reflection stA="56000" endPos="12000" dir="5400000" sy="-100000" algn="bl" rotWithShape="0"/>
            </a:effectLst>
          </p:grpSpPr>
          <p:sp>
            <p:nvSpPr>
              <p:cNvPr id="45" name="Rectangle: Rounded Corners 44"/>
              <p:cNvSpPr/>
              <p:nvPr/>
            </p:nvSpPr>
            <p:spPr>
              <a:xfrm>
                <a:off x="1024562" y="2504573"/>
                <a:ext cx="2349166" cy="1571625"/>
              </a:xfrm>
              <a:prstGeom prst="roundRect">
                <a:avLst>
                  <a:gd name="adj" fmla="val 7480"/>
                </a:avLst>
              </a:prstGeom>
              <a:gradFill flip="none" rotWithShape="1">
                <a:gsLst>
                  <a:gs pos="0">
                    <a:srgbClr val="715CA4"/>
                  </a:gs>
                  <a:gs pos="100000">
                    <a:srgbClr val="473E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p:cNvSpPr txBox="1"/>
              <p:nvPr/>
            </p:nvSpPr>
            <p:spPr>
              <a:xfrm>
                <a:off x="1108987" y="3086038"/>
                <a:ext cx="1540323"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not Required</a:t>
                </a:r>
              </a:p>
            </p:txBody>
          </p:sp>
          <p:sp>
            <p:nvSpPr>
              <p:cNvPr id="52" name="TextBox 51"/>
              <p:cNvSpPr txBox="1"/>
              <p:nvPr/>
            </p:nvSpPr>
            <p:spPr>
              <a:xfrm>
                <a:off x="1171074" y="4156408"/>
                <a:ext cx="2085473" cy="211474"/>
              </a:xfrm>
              <a:prstGeom prst="rect">
                <a:avLst/>
              </a:prstGeom>
              <a:noFill/>
            </p:spPr>
            <p:txBody>
              <a:bodyPr wrap="square" rtlCol="0">
                <a:spAutoFit/>
              </a:bodyPr>
              <a:lstStyle/>
              <a:p>
                <a:pPr algn="ctr"/>
                <a:endParaRPr lang="en-IN" sz="1200" spc="300">
                  <a:solidFill>
                    <a:srgbClr val="A4ABAE"/>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3" name="TextBox 52"/>
              <p:cNvSpPr txBox="1"/>
              <p:nvPr/>
            </p:nvSpPr>
            <p:spPr>
              <a:xfrm>
                <a:off x="1024562" y="3933786"/>
                <a:ext cx="2349166" cy="973011"/>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Asynchronous transport protocols</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Routing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Extract, transform and load</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Long polling</a:t>
                </a:r>
                <a:endParaRPr lang="en-IN" sz="1000" dirty="0">
                  <a:latin typeface="Verdana" panose="020B0604030504040204" pitchFamily="34" charset="0"/>
                  <a:ea typeface="Verdana" panose="020B0604030504040204" pitchFamily="34" charset="0"/>
                </a:endParaRPr>
              </a:p>
            </p:txBody>
          </p:sp>
        </p:grpSp>
      </p:grpSp>
      <p:sp>
        <p:nvSpPr>
          <p:cNvPr id="64" name="TextBox 63">
            <a:extLst>
              <a:ext uri="{FF2B5EF4-FFF2-40B4-BE49-F238E27FC236}">
                <a16:creationId xmlns:a16="http://schemas.microsoft.com/office/drawing/2014/main" id="{B951ADAC-B1BD-48E2-9E25-431033C59123}"/>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REQUEST AND REPLY – MIDDLEWARE CAPABILITIES </a:t>
            </a:r>
          </a:p>
        </p:txBody>
      </p:sp>
      <p:sp>
        <p:nvSpPr>
          <p:cNvPr id="29" name="Rectangle: Rounded Corners 28">
            <a:extLst>
              <a:ext uri="{FF2B5EF4-FFF2-40B4-BE49-F238E27FC236}">
                <a16:creationId xmlns:a16="http://schemas.microsoft.com/office/drawing/2014/main" id="{C14194C3-8CCB-46E3-A164-0975EE462AB2}"/>
              </a:ext>
            </a:extLst>
          </p:cNvPr>
          <p:cNvSpPr/>
          <p:nvPr/>
        </p:nvSpPr>
        <p:spPr>
          <a:xfrm flipH="1">
            <a:off x="10443946" y="1253601"/>
            <a:ext cx="171859" cy="1287582"/>
          </a:xfrm>
          <a:prstGeom prst="roundRect">
            <a:avLst/>
          </a:prstGeom>
          <a:gradFill>
            <a:gsLst>
              <a:gs pos="0">
                <a:srgbClr val="6B58A1"/>
              </a:gs>
              <a:gs pos="100000">
                <a:srgbClr val="8A78B6"/>
              </a:gs>
            </a:gsLst>
            <a:lin ang="0" scaled="0"/>
          </a:gra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eneral_Border_60">
            <a:extLst>
              <a:ext uri="{FF2B5EF4-FFF2-40B4-BE49-F238E27FC236}">
                <a16:creationId xmlns:a16="http://schemas.microsoft.com/office/drawing/2014/main" id="{C0810ACF-36A3-40B4-93A6-07488858CC9F}"/>
              </a:ext>
            </a:extLst>
          </p:cNvPr>
          <p:cNvGrpSpPr>
            <a:grpSpLocks noChangeAspect="1"/>
          </p:cNvGrpSpPr>
          <p:nvPr/>
        </p:nvGrpSpPr>
        <p:grpSpPr bwMode="auto">
          <a:xfrm>
            <a:off x="2956732" y="1580081"/>
            <a:ext cx="635000" cy="635000"/>
            <a:chOff x="5187" y="3469"/>
            <a:chExt cx="340" cy="340"/>
          </a:xfrm>
          <a:solidFill>
            <a:schemeClr val="accent4"/>
          </a:solidFill>
        </p:grpSpPr>
        <p:sp>
          <p:nvSpPr>
            <p:cNvPr id="41" name="Freeform 800">
              <a:extLst>
                <a:ext uri="{FF2B5EF4-FFF2-40B4-BE49-F238E27FC236}">
                  <a16:creationId xmlns:a16="http://schemas.microsoft.com/office/drawing/2014/main" id="{442AB3DF-7B1B-4560-8083-2AF547D350B2}"/>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0" name="Freeform 801">
              <a:extLst>
                <a:ext uri="{FF2B5EF4-FFF2-40B4-BE49-F238E27FC236}">
                  <a16:creationId xmlns:a16="http://schemas.microsoft.com/office/drawing/2014/main" id="{659F698C-AF47-4C01-B542-ED421037B6E2}"/>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51" name="General_Border_63">
            <a:extLst>
              <a:ext uri="{FF2B5EF4-FFF2-40B4-BE49-F238E27FC236}">
                <a16:creationId xmlns:a16="http://schemas.microsoft.com/office/drawing/2014/main" id="{4D7E11E1-C945-4A2C-BD1D-93603DB794D0}"/>
              </a:ext>
            </a:extLst>
          </p:cNvPr>
          <p:cNvGrpSpPr>
            <a:grpSpLocks noChangeAspect="1"/>
          </p:cNvGrpSpPr>
          <p:nvPr/>
        </p:nvGrpSpPr>
        <p:grpSpPr bwMode="auto">
          <a:xfrm>
            <a:off x="10696321" y="1584907"/>
            <a:ext cx="635000" cy="635000"/>
            <a:chOff x="3805" y="3387"/>
            <a:chExt cx="340" cy="340"/>
          </a:xfrm>
          <a:solidFill>
            <a:schemeClr val="accent1"/>
          </a:solidFill>
        </p:grpSpPr>
        <p:sp>
          <p:nvSpPr>
            <p:cNvPr id="54" name="Freeform 782">
              <a:extLst>
                <a:ext uri="{FF2B5EF4-FFF2-40B4-BE49-F238E27FC236}">
                  <a16:creationId xmlns:a16="http://schemas.microsoft.com/office/drawing/2014/main" id="{4DE58993-7375-4B75-96B9-F55694EEF073}"/>
                </a:ext>
              </a:extLst>
            </p:cNvPr>
            <p:cNvSpPr>
              <a:spLocks noEditPoints="1"/>
            </p:cNvSpPr>
            <p:nvPr/>
          </p:nvSpPr>
          <p:spPr bwMode="auto">
            <a:xfrm>
              <a:off x="3805" y="338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5" name="Freeform 783">
              <a:extLst>
                <a:ext uri="{FF2B5EF4-FFF2-40B4-BE49-F238E27FC236}">
                  <a16:creationId xmlns:a16="http://schemas.microsoft.com/office/drawing/2014/main" id="{555827C3-3101-44FB-8CC3-CA06C212EBA6}"/>
                </a:ext>
              </a:extLst>
            </p:cNvPr>
            <p:cNvSpPr>
              <a:spLocks noEditPoints="1"/>
            </p:cNvSpPr>
            <p:nvPr/>
          </p:nvSpPr>
          <p:spPr bwMode="auto">
            <a:xfrm>
              <a:off x="3883" y="3451"/>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184 w 277"/>
                <a:gd name="T69" fmla="*/ 130 h 298"/>
                <a:gd name="T70" fmla="*/ 154 w 277"/>
                <a:gd name="T71" fmla="*/ 160 h 298"/>
                <a:gd name="T72" fmla="*/ 184 w 277"/>
                <a:gd name="T73" fmla="*/ 190 h 298"/>
                <a:gd name="T74" fmla="*/ 184 w 277"/>
                <a:gd name="T75" fmla="*/ 205 h 298"/>
                <a:gd name="T76" fmla="*/ 176 w 277"/>
                <a:gd name="T77" fmla="*/ 208 h 298"/>
                <a:gd name="T78" fmla="*/ 169 w 277"/>
                <a:gd name="T79" fmla="*/ 205 h 298"/>
                <a:gd name="T80" fmla="*/ 139 w 277"/>
                <a:gd name="T81" fmla="*/ 175 h 298"/>
                <a:gd name="T82" fmla="*/ 108 w 277"/>
                <a:gd name="T83" fmla="*/ 205 h 298"/>
                <a:gd name="T84" fmla="*/ 101 w 277"/>
                <a:gd name="T85" fmla="*/ 208 h 298"/>
                <a:gd name="T86" fmla="*/ 93 w 277"/>
                <a:gd name="T87" fmla="*/ 205 h 298"/>
                <a:gd name="T88" fmla="*/ 93 w 277"/>
                <a:gd name="T89" fmla="*/ 190 h 298"/>
                <a:gd name="T90" fmla="*/ 124 w 277"/>
                <a:gd name="T91" fmla="*/ 160 h 298"/>
                <a:gd name="T92" fmla="*/ 93 w 277"/>
                <a:gd name="T93" fmla="*/ 130 h 298"/>
                <a:gd name="T94" fmla="*/ 93 w 277"/>
                <a:gd name="T95" fmla="*/ 114 h 298"/>
                <a:gd name="T96" fmla="*/ 108 w 277"/>
                <a:gd name="T97" fmla="*/ 114 h 298"/>
                <a:gd name="T98" fmla="*/ 139 w 277"/>
                <a:gd name="T99" fmla="*/ 145 h 298"/>
                <a:gd name="T100" fmla="*/ 169 w 277"/>
                <a:gd name="T101" fmla="*/ 114 h 298"/>
                <a:gd name="T102" fmla="*/ 184 w 277"/>
                <a:gd name="T103" fmla="*/ 114 h 298"/>
                <a:gd name="T104" fmla="*/ 184 w 277"/>
                <a:gd name="T105" fmla="*/ 13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184" y="130"/>
                  </a:moveTo>
                  <a:cubicBezTo>
                    <a:pt x="154" y="160"/>
                    <a:pt x="154" y="160"/>
                    <a:pt x="154" y="160"/>
                  </a:cubicBezTo>
                  <a:cubicBezTo>
                    <a:pt x="184" y="190"/>
                    <a:pt x="184" y="190"/>
                    <a:pt x="184" y="190"/>
                  </a:cubicBezTo>
                  <a:cubicBezTo>
                    <a:pt x="188" y="194"/>
                    <a:pt x="188" y="201"/>
                    <a:pt x="184" y="205"/>
                  </a:cubicBezTo>
                  <a:cubicBezTo>
                    <a:pt x="182" y="207"/>
                    <a:pt x="179" y="208"/>
                    <a:pt x="176" y="208"/>
                  </a:cubicBezTo>
                  <a:cubicBezTo>
                    <a:pt x="174" y="208"/>
                    <a:pt x="171" y="207"/>
                    <a:pt x="169" y="205"/>
                  </a:cubicBezTo>
                  <a:cubicBezTo>
                    <a:pt x="139" y="175"/>
                    <a:pt x="139" y="175"/>
                    <a:pt x="139" y="175"/>
                  </a:cubicBezTo>
                  <a:cubicBezTo>
                    <a:pt x="108" y="205"/>
                    <a:pt x="108" y="205"/>
                    <a:pt x="108" y="205"/>
                  </a:cubicBezTo>
                  <a:cubicBezTo>
                    <a:pt x="106" y="207"/>
                    <a:pt x="104" y="208"/>
                    <a:pt x="101" y="208"/>
                  </a:cubicBezTo>
                  <a:cubicBezTo>
                    <a:pt x="98" y="208"/>
                    <a:pt x="95" y="207"/>
                    <a:pt x="93" y="205"/>
                  </a:cubicBezTo>
                  <a:cubicBezTo>
                    <a:pt x="89" y="201"/>
                    <a:pt x="89" y="194"/>
                    <a:pt x="93" y="190"/>
                  </a:cubicBezTo>
                  <a:cubicBezTo>
                    <a:pt x="124" y="160"/>
                    <a:pt x="124" y="160"/>
                    <a:pt x="124" y="160"/>
                  </a:cubicBezTo>
                  <a:cubicBezTo>
                    <a:pt x="93" y="130"/>
                    <a:pt x="93" y="130"/>
                    <a:pt x="93" y="130"/>
                  </a:cubicBezTo>
                  <a:cubicBezTo>
                    <a:pt x="89" y="125"/>
                    <a:pt x="89" y="119"/>
                    <a:pt x="93" y="114"/>
                  </a:cubicBezTo>
                  <a:cubicBezTo>
                    <a:pt x="98" y="110"/>
                    <a:pt x="104" y="110"/>
                    <a:pt x="108" y="114"/>
                  </a:cubicBezTo>
                  <a:cubicBezTo>
                    <a:pt x="139" y="145"/>
                    <a:pt x="139" y="145"/>
                    <a:pt x="139" y="145"/>
                  </a:cubicBezTo>
                  <a:cubicBezTo>
                    <a:pt x="169" y="114"/>
                    <a:pt x="169" y="114"/>
                    <a:pt x="169" y="114"/>
                  </a:cubicBezTo>
                  <a:cubicBezTo>
                    <a:pt x="173" y="110"/>
                    <a:pt x="180" y="110"/>
                    <a:pt x="184" y="114"/>
                  </a:cubicBezTo>
                  <a:cubicBezTo>
                    <a:pt x="188" y="119"/>
                    <a:pt x="188" y="125"/>
                    <a:pt x="184" y="13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56" name="General_Border_103">
            <a:extLst>
              <a:ext uri="{FF2B5EF4-FFF2-40B4-BE49-F238E27FC236}">
                <a16:creationId xmlns:a16="http://schemas.microsoft.com/office/drawing/2014/main" id="{70569666-3708-462C-AEA7-4B3A6E3BB74E}"/>
              </a:ext>
            </a:extLst>
          </p:cNvPr>
          <p:cNvSpPr>
            <a:spLocks noChangeAspect="1" noEditPoints="1"/>
          </p:cNvSpPr>
          <p:nvPr/>
        </p:nvSpPr>
        <p:spPr bwMode="auto">
          <a:xfrm>
            <a:off x="6885630" y="1580081"/>
            <a:ext cx="635000" cy="635000"/>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3" name="Text Placeholder 23">
            <a:extLst>
              <a:ext uri="{FF2B5EF4-FFF2-40B4-BE49-F238E27FC236}">
                <a16:creationId xmlns:a16="http://schemas.microsoft.com/office/drawing/2014/main" id="{9885B5E0-8834-4CC5-A256-9D0E398AD763}"/>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259224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439307" y="27252"/>
            <a:ext cx="9695622" cy="6838949"/>
            <a:chOff x="1737924" y="347230"/>
            <a:chExt cx="8682579"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28865498-F5D8-4081-9C82-CE9002BEE1D6}"/>
                </a:ext>
              </a:extLst>
            </p:cNvPr>
            <p:cNvGrpSpPr/>
            <p:nvPr/>
          </p:nvGrpSpPr>
          <p:grpSpPr>
            <a:xfrm>
              <a:off x="1756225" y="892068"/>
              <a:ext cx="8637783" cy="5152576"/>
              <a:chOff x="1814282" y="1306282"/>
              <a:chExt cx="8637783" cy="5152576"/>
            </a:xfrm>
          </p:grpSpPr>
          <p:grpSp>
            <p:nvGrpSpPr>
              <p:cNvPr id="55" name="Group 54">
                <a:extLst>
                  <a:ext uri="{FF2B5EF4-FFF2-40B4-BE49-F238E27FC236}">
                    <a16:creationId xmlns:a16="http://schemas.microsoft.com/office/drawing/2014/main" id="{94FB9525-03B4-47DD-8EDC-4B2CE25EF84A}"/>
                  </a:ext>
                </a:extLst>
              </p:cNvPr>
              <p:cNvGrpSpPr/>
              <p:nvPr/>
            </p:nvGrpSpPr>
            <p:grpSpPr>
              <a:xfrm>
                <a:off x="3973661" y="1306282"/>
                <a:ext cx="6459445" cy="5101768"/>
                <a:chOff x="3973661" y="1306282"/>
                <a:chExt cx="6459445" cy="5101768"/>
              </a:xfrm>
            </p:grpSpPr>
            <p:sp>
              <p:nvSpPr>
                <p:cNvPr id="65" name="Rectangle 64">
                  <a:extLst>
                    <a:ext uri="{FF2B5EF4-FFF2-40B4-BE49-F238E27FC236}">
                      <a16:creationId xmlns:a16="http://schemas.microsoft.com/office/drawing/2014/main" id="{6BAF36C4-D358-4310-B9A4-1A8185209AF2}"/>
                    </a:ext>
                  </a:extLst>
                </p:cNvPr>
                <p:cNvSpPr/>
                <p:nvPr/>
              </p:nvSpPr>
              <p:spPr>
                <a:xfrm>
                  <a:off x="8273106" y="2793991"/>
                  <a:ext cx="2160000" cy="3614059"/>
                </a:xfrm>
                <a:prstGeom prst="rect">
                  <a:avLst/>
                </a:prstGeom>
                <a:gradFill flip="none" rotWithShape="1">
                  <a:gsLst>
                    <a:gs pos="0">
                      <a:schemeClr val="bg1"/>
                    </a:gs>
                    <a:gs pos="100000">
                      <a:schemeClr val="bg1">
                        <a:lumMod val="9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66" name="Rectangle 65">
                  <a:extLst>
                    <a:ext uri="{FF2B5EF4-FFF2-40B4-BE49-F238E27FC236}">
                      <a16:creationId xmlns:a16="http://schemas.microsoft.com/office/drawing/2014/main" id="{2758DCBB-CBB2-4BD8-8AEF-55E604815025}"/>
                    </a:ext>
                  </a:extLst>
                </p:cNvPr>
                <p:cNvSpPr/>
                <p:nvPr/>
              </p:nvSpPr>
              <p:spPr>
                <a:xfrm>
                  <a:off x="3973661" y="1306282"/>
                  <a:ext cx="2160000" cy="1538515"/>
                </a:xfrm>
                <a:prstGeom prst="rect">
                  <a:avLst/>
                </a:prstGeom>
                <a:gradFill>
                  <a:gsLst>
                    <a:gs pos="1000">
                      <a:srgbClr val="E85818"/>
                    </a:gs>
                    <a:gs pos="25000">
                      <a:srgbClr val="FF993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56" name="Group 55">
                <a:extLst>
                  <a:ext uri="{FF2B5EF4-FFF2-40B4-BE49-F238E27FC236}">
                    <a16:creationId xmlns:a16="http://schemas.microsoft.com/office/drawing/2014/main" id="{97DA3B2F-F05D-498A-94DD-7874AF4F0EED}"/>
                  </a:ext>
                </a:extLst>
              </p:cNvPr>
              <p:cNvGrpSpPr/>
              <p:nvPr/>
            </p:nvGrpSpPr>
            <p:grpSpPr>
              <a:xfrm>
                <a:off x="6137593" y="1306283"/>
                <a:ext cx="2160000" cy="5152574"/>
                <a:chOff x="6137593" y="1306283"/>
                <a:chExt cx="2160000" cy="5152574"/>
              </a:xfrm>
            </p:grpSpPr>
            <p:sp>
              <p:nvSpPr>
                <p:cNvPr id="63" name="Rectangle 62">
                  <a:extLst>
                    <a:ext uri="{FF2B5EF4-FFF2-40B4-BE49-F238E27FC236}">
                      <a16:creationId xmlns:a16="http://schemas.microsoft.com/office/drawing/2014/main" id="{8BBB89A7-22FA-4E64-9197-2F5642E2929D}"/>
                    </a:ext>
                  </a:extLst>
                </p:cNvPr>
                <p:cNvSpPr/>
                <p:nvPr/>
              </p:nvSpPr>
              <p:spPr>
                <a:xfrm>
                  <a:off x="6137593"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2355D1F8-0445-4064-9B98-5AE624CC5842}"/>
                    </a:ext>
                  </a:extLst>
                </p:cNvPr>
                <p:cNvSpPr/>
                <p:nvPr/>
              </p:nvSpPr>
              <p:spPr>
                <a:xfrm>
                  <a:off x="6137593" y="1306283"/>
                  <a:ext cx="2160000" cy="1538515"/>
                </a:xfrm>
                <a:prstGeom prst="rect">
                  <a:avLst/>
                </a:prstGeom>
                <a:gradFill>
                  <a:gsLst>
                    <a:gs pos="0">
                      <a:srgbClr val="7030A0"/>
                    </a:gs>
                    <a:gs pos="100000">
                      <a:srgbClr val="DA63E7"/>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7F49B955-DA41-46E4-BCBA-A74D1A7B135C}"/>
                  </a:ext>
                </a:extLst>
              </p:cNvPr>
              <p:cNvGrpSpPr/>
              <p:nvPr/>
            </p:nvGrpSpPr>
            <p:grpSpPr>
              <a:xfrm>
                <a:off x="3974282" y="1314047"/>
                <a:ext cx="6477783" cy="5144811"/>
                <a:chOff x="3974282" y="1314047"/>
                <a:chExt cx="6477783" cy="5144811"/>
              </a:xfrm>
            </p:grpSpPr>
            <p:sp>
              <p:nvSpPr>
                <p:cNvPr id="61" name="Rectangle 60">
                  <a:extLst>
                    <a:ext uri="{FF2B5EF4-FFF2-40B4-BE49-F238E27FC236}">
                      <a16:creationId xmlns:a16="http://schemas.microsoft.com/office/drawing/2014/main" id="{CA797CBB-5E4C-4384-A7D9-18A4CC690745}"/>
                    </a:ext>
                  </a:extLst>
                </p:cNvPr>
                <p:cNvSpPr/>
                <p:nvPr/>
              </p:nvSpPr>
              <p:spPr>
                <a:xfrm>
                  <a:off x="397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546A6D5-00A6-4E1A-ACA7-E6F2985723FC}"/>
                    </a:ext>
                  </a:extLst>
                </p:cNvPr>
                <p:cNvSpPr/>
                <p:nvPr/>
              </p:nvSpPr>
              <p:spPr>
                <a:xfrm>
                  <a:off x="8292065" y="1314047"/>
                  <a:ext cx="2160000" cy="1538515"/>
                </a:xfrm>
                <a:prstGeom prst="rect">
                  <a:avLst/>
                </a:prstGeom>
                <a:gradFill>
                  <a:gsLst>
                    <a:gs pos="100000">
                      <a:srgbClr val="8272B6"/>
                    </a:gs>
                    <a:gs pos="0">
                      <a:srgbClr val="4B3B82"/>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E02B0C2B-D3A4-41F4-8960-A8B45CE80F2C}"/>
                  </a:ext>
                </a:extLst>
              </p:cNvPr>
              <p:cNvGrpSpPr/>
              <p:nvPr/>
            </p:nvGrpSpPr>
            <p:grpSpPr>
              <a:xfrm>
                <a:off x="1814282" y="1306284"/>
                <a:ext cx="2160000" cy="5152574"/>
                <a:chOff x="1814282" y="1306284"/>
                <a:chExt cx="2160000" cy="5152574"/>
              </a:xfrm>
            </p:grpSpPr>
            <p:sp>
              <p:nvSpPr>
                <p:cNvPr id="59" name="Rectangle 58">
                  <a:extLst>
                    <a:ext uri="{FF2B5EF4-FFF2-40B4-BE49-F238E27FC236}">
                      <a16:creationId xmlns:a16="http://schemas.microsoft.com/office/drawing/2014/main" id="{E1131947-8AAE-4D21-84A5-47E20B00D9AF}"/>
                    </a:ext>
                  </a:extLst>
                </p:cNvPr>
                <p:cNvSpPr/>
                <p:nvPr/>
              </p:nvSpPr>
              <p:spPr>
                <a:xfrm>
                  <a:off x="181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1814282" y="1306284"/>
                  <a:ext cx="2160000" cy="1538515"/>
                </a:xfrm>
                <a:prstGeom prst="rect">
                  <a:avLst/>
                </a:prstGeom>
                <a:gradFill flip="none" rotWithShape="1">
                  <a:gsLst>
                    <a:gs pos="100000">
                      <a:srgbClr val="ECF111"/>
                    </a:gs>
                    <a:gs pos="28000">
                      <a:srgbClr val="FF9933"/>
                    </a:gs>
                  </a:gsLst>
                  <a:lin ang="0" scaled="0"/>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2504" y="5615279"/>
              <a:ext cx="240783" cy="240783"/>
            </a:xfrm>
            <a:prstGeom prst="rect">
              <a:avLst/>
            </a:prstGeom>
          </p:spPr>
        </p:pic>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4064" y="5612797"/>
              <a:ext cx="240783" cy="240783"/>
            </a:xfrm>
            <a:prstGeom prst="rect">
              <a:avLst/>
            </a:prstGeom>
          </p:spPr>
        </p:pic>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08415" y="5615279"/>
              <a:ext cx="240783" cy="240783"/>
            </a:xfrm>
            <a:prstGeom prst="rect">
              <a:avLst/>
            </a:prstGeom>
          </p:spPr>
        </p:pic>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37108"/>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REQUEST AND REPLY</a:t>
              </a:r>
              <a:r>
                <a:rPr lang="en-IN" spc="300" dirty="0">
                  <a:latin typeface="Verdana" panose="020B0604030504040204" pitchFamily="34" charset="0"/>
                  <a:ea typeface="Verdana" panose="020B0604030504040204" pitchFamily="34" charset="0"/>
                </a:rPr>
                <a:t> - USE CASES</a:t>
              </a:r>
            </a:p>
          </p:txBody>
        </p:sp>
        <p:sp>
          <p:nvSpPr>
            <p:cNvPr id="20" name="TextBox 19">
              <a:extLst>
                <a:ext uri="{FF2B5EF4-FFF2-40B4-BE49-F238E27FC236}">
                  <a16:creationId xmlns:a16="http://schemas.microsoft.com/office/drawing/2014/main" id="{2BC683EF-FFA1-49FA-A816-29F58168F9EE}"/>
                </a:ext>
              </a:extLst>
            </p:cNvPr>
            <p:cNvSpPr txBox="1"/>
            <p:nvPr/>
          </p:nvSpPr>
          <p:spPr>
            <a:xfrm>
              <a:off x="1903350" y="1117809"/>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1" name="TextBox 20">
              <a:extLst>
                <a:ext uri="{FF2B5EF4-FFF2-40B4-BE49-F238E27FC236}">
                  <a16:creationId xmlns:a16="http://schemas.microsoft.com/office/drawing/2014/main" id="{5712C1B2-2890-45EF-A186-A0E8D905FCD5}"/>
                </a:ext>
              </a:extLst>
            </p:cNvPr>
            <p:cNvSpPr txBox="1"/>
            <p:nvPr/>
          </p:nvSpPr>
          <p:spPr>
            <a:xfrm>
              <a:off x="1873418" y="1538230"/>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01</a:t>
              </a:r>
            </a:p>
          </p:txBody>
        </p:sp>
        <p:sp>
          <p:nvSpPr>
            <p:cNvPr id="22" name="TextBox 21">
              <a:extLst>
                <a:ext uri="{FF2B5EF4-FFF2-40B4-BE49-F238E27FC236}">
                  <a16:creationId xmlns:a16="http://schemas.microsoft.com/office/drawing/2014/main" id="{A7D4EE77-7A49-46A4-9B1F-1F243FB14102}"/>
                </a:ext>
              </a:extLst>
            </p:cNvPr>
            <p:cNvSpPr txBox="1"/>
            <p:nvPr/>
          </p:nvSpPr>
          <p:spPr>
            <a:xfrm>
              <a:off x="4053664" y="111410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3" name="TextBox 22">
              <a:extLst>
                <a:ext uri="{FF2B5EF4-FFF2-40B4-BE49-F238E27FC236}">
                  <a16:creationId xmlns:a16="http://schemas.microsoft.com/office/drawing/2014/main" id="{49D1CB3D-39A3-4C1B-8F68-8794596CEC50}"/>
                </a:ext>
              </a:extLst>
            </p:cNvPr>
            <p:cNvSpPr txBox="1"/>
            <p:nvPr/>
          </p:nvSpPr>
          <p:spPr>
            <a:xfrm>
              <a:off x="4062727" y="1537093"/>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02</a:t>
              </a:r>
            </a:p>
          </p:txBody>
        </p:sp>
        <p:sp>
          <p:nvSpPr>
            <p:cNvPr id="24" name="TextBox 23">
              <a:extLst>
                <a:ext uri="{FF2B5EF4-FFF2-40B4-BE49-F238E27FC236}">
                  <a16:creationId xmlns:a16="http://schemas.microsoft.com/office/drawing/2014/main" id="{DB452A03-66B7-4B0F-A902-068EA8733320}"/>
                </a:ext>
              </a:extLst>
            </p:cNvPr>
            <p:cNvSpPr txBox="1"/>
            <p:nvPr/>
          </p:nvSpPr>
          <p:spPr>
            <a:xfrm>
              <a:off x="6255969" y="111410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5" name="TextBox 24">
              <a:extLst>
                <a:ext uri="{FF2B5EF4-FFF2-40B4-BE49-F238E27FC236}">
                  <a16:creationId xmlns:a16="http://schemas.microsoft.com/office/drawing/2014/main" id="{5120EF8F-3EF3-4406-B63A-8D531A6E1160}"/>
                </a:ext>
              </a:extLst>
            </p:cNvPr>
            <p:cNvSpPr txBox="1"/>
            <p:nvPr/>
          </p:nvSpPr>
          <p:spPr>
            <a:xfrm>
              <a:off x="6247145"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03</a:t>
              </a:r>
            </a:p>
          </p:txBody>
        </p:sp>
        <p:sp>
          <p:nvSpPr>
            <p:cNvPr id="26" name="TextBox 25">
              <a:extLst>
                <a:ext uri="{FF2B5EF4-FFF2-40B4-BE49-F238E27FC236}">
                  <a16:creationId xmlns:a16="http://schemas.microsoft.com/office/drawing/2014/main" id="{19EA51C0-CB5D-46E9-828D-090FFF7EC364}"/>
                </a:ext>
              </a:extLst>
            </p:cNvPr>
            <p:cNvSpPr txBox="1"/>
            <p:nvPr/>
          </p:nvSpPr>
          <p:spPr>
            <a:xfrm>
              <a:off x="8415969" y="111417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7" name="TextBox 26">
              <a:extLst>
                <a:ext uri="{FF2B5EF4-FFF2-40B4-BE49-F238E27FC236}">
                  <a16:creationId xmlns:a16="http://schemas.microsoft.com/office/drawing/2014/main" id="{8FFE9C32-98CF-4C52-9F0E-E282B1B85052}"/>
                </a:ext>
              </a:extLst>
            </p:cNvPr>
            <p:cNvSpPr txBox="1"/>
            <p:nvPr/>
          </p:nvSpPr>
          <p:spPr>
            <a:xfrm>
              <a:off x="8389970"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04</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Integration Patterns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1737924" y="2413446"/>
              <a:ext cx="2181610" cy="3356739"/>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An org uses an external employee banking system to handle payroll. The banking system has a nested parameter in which a single piece of data can contain multiple values</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For example, Phone contains values for mobile, work, and home phones. The solution can be build using an external service and flow to add employees and their nested data to the banking system using Salesforce data</a:t>
              </a:r>
            </a:p>
          </p:txBody>
        </p:sp>
        <p:sp>
          <p:nvSpPr>
            <p:cNvPr id="36" name="TextBox 35">
              <a:extLst>
                <a:ext uri="{FF2B5EF4-FFF2-40B4-BE49-F238E27FC236}">
                  <a16:creationId xmlns:a16="http://schemas.microsoft.com/office/drawing/2014/main" id="{9EDD543F-B35A-41CF-B81B-C4115887A8A1}"/>
                </a:ext>
              </a:extLst>
            </p:cNvPr>
            <p:cNvSpPr txBox="1"/>
            <p:nvPr/>
          </p:nvSpPr>
          <p:spPr>
            <a:xfrm>
              <a:off x="8277185" y="2454348"/>
              <a:ext cx="2143318" cy="3426969"/>
            </a:xfrm>
            <a:prstGeom prst="rect">
              <a:avLst/>
            </a:prstGeom>
            <a:noFill/>
          </p:spPr>
          <p:txBody>
            <a:bodyPr wrap="square" rtlCol="0">
              <a:spAutoFit/>
            </a:bodyPr>
            <a:lstStyle/>
            <a:p>
              <a:pPr marL="171450" lvl="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Apply custom discounts based on Products added on a Order creation lightning component</a:t>
              </a:r>
            </a:p>
            <a:p>
              <a:pPr marL="171450" lvl="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For each Product added in the Order creation component, a REST callout is made to remote system to fetch discount details of each products</a:t>
              </a:r>
            </a:p>
            <a:p>
              <a:pPr marL="171450" lvl="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Custom controller invokes the callout to master discount remote system to fetch the discount details of each products</a:t>
              </a:r>
            </a:p>
            <a:p>
              <a:pPr marL="171450" lvl="0" indent="-171450">
                <a:lnSpc>
                  <a:spcPct val="150000"/>
                </a:lnSpc>
                <a:spcBef>
                  <a:spcPts val="1200"/>
                </a:spcBef>
                <a:buFont typeface="Arial" panose="020B0604020202020204" pitchFamily="34" charset="0"/>
                <a:buChar char="•"/>
              </a:pPr>
              <a:endParaRPr lang="en-US" sz="10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81667D60-A817-4E68-8BC7-6ECFCA6205C2}"/>
                </a:ext>
              </a:extLst>
            </p:cNvPr>
            <p:cNvSpPr txBox="1"/>
            <p:nvPr/>
          </p:nvSpPr>
          <p:spPr>
            <a:xfrm>
              <a:off x="3932464" y="2436415"/>
              <a:ext cx="2148322" cy="3426969"/>
            </a:xfrm>
            <a:prstGeom prst="rect">
              <a:avLst/>
            </a:prstGeom>
            <a:noFill/>
          </p:spPr>
          <p:txBody>
            <a:bodyPr wrap="square" rtlCol="0" anchor="t">
              <a:spAutoFit/>
            </a:bodyPr>
            <a:lstStyle/>
            <a:p>
              <a:pPr marL="171450" indent="-171450">
                <a:lnSpc>
                  <a:spcPct val="150000"/>
                </a:lnSpc>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A Lightning Component is used to create/update  Accounts</a:t>
              </a:r>
              <a:endParaRPr lang="en-IN" sz="900" dirty="0">
                <a:latin typeface="Verdana" panose="020B0604030504040204" pitchFamily="34" charset="0"/>
                <a:ea typeface="Verdana" panose="020B0604030504040204" pitchFamily="34" charset="0"/>
              </a:endParaRPr>
            </a:p>
            <a:p>
              <a:pPr marL="171450" indent="-171450">
                <a:lnSpc>
                  <a:spcPct val="150000"/>
                </a:lnSpc>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The Billing Address verification needs to be done from address verification system and address should be verified before saving the account record</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custom page controller can invoke an external SOAP/REST service synchronously (using continuation)</a:t>
              </a:r>
            </a:p>
            <a:p>
              <a:pPr marL="171450" indent="-171450">
                <a:lnSpc>
                  <a:spcPct val="150000"/>
                </a:lnSpc>
                <a:spcBef>
                  <a:spcPts val="1200"/>
                </a:spcBef>
                <a:buFont typeface="Arial" panose="020B0604020202020204" pitchFamily="34" charset="0"/>
                <a:buChar char="•"/>
              </a:pPr>
              <a:endParaRPr lang="en-IN" sz="1000" dirty="0">
                <a:latin typeface="Verdana" panose="020B0604030504040204" pitchFamily="34" charset="0"/>
                <a:ea typeface="Verdana" panose="020B0604030504040204" pitchFamily="34" charset="0"/>
              </a:endParaRPr>
            </a:p>
          </p:txBody>
        </p:sp>
      </p:grpSp>
      <p:sp>
        <p:nvSpPr>
          <p:cNvPr id="67" name="General_Fill_50">
            <a:extLst>
              <a:ext uri="{FF2B5EF4-FFF2-40B4-BE49-F238E27FC236}">
                <a16:creationId xmlns:a16="http://schemas.microsoft.com/office/drawing/2014/main" id="{7BBCA0DE-A1BF-4CC7-A2D4-1D6AAE6E63C6}"/>
              </a:ext>
            </a:extLst>
          </p:cNvPr>
          <p:cNvSpPr>
            <a:spLocks noChangeAspect="1" noEditPoints="1"/>
          </p:cNvSpPr>
          <p:nvPr/>
        </p:nvSpPr>
        <p:spPr bwMode="auto">
          <a:xfrm>
            <a:off x="3096417" y="5537317"/>
            <a:ext cx="600050" cy="600050"/>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8" name="TextBox 67">
            <a:extLst>
              <a:ext uri="{FF2B5EF4-FFF2-40B4-BE49-F238E27FC236}">
                <a16:creationId xmlns:a16="http://schemas.microsoft.com/office/drawing/2014/main" id="{DAFF9AD1-CDB8-452E-B517-5818E54448EC}"/>
              </a:ext>
            </a:extLst>
          </p:cNvPr>
          <p:cNvSpPr txBox="1"/>
          <p:nvPr/>
        </p:nvSpPr>
        <p:spPr>
          <a:xfrm>
            <a:off x="6287118" y="2307638"/>
            <a:ext cx="2343973" cy="3215945"/>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An Opportunity create page is over-ridden with custom visualforce page to have search product functionality</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Opportunity product search functionality is enable in Opportunity creation page. On typing in the characters of the product name in the search panel, a callout is made to external product management system, to get matching product details</a:t>
            </a:r>
          </a:p>
        </p:txBody>
      </p:sp>
      <p:sp>
        <p:nvSpPr>
          <p:cNvPr id="70" name="General_Fill_85">
            <a:extLst>
              <a:ext uri="{FF2B5EF4-FFF2-40B4-BE49-F238E27FC236}">
                <a16:creationId xmlns:a16="http://schemas.microsoft.com/office/drawing/2014/main" id="{A29CEFE4-763E-43AF-9ABD-A04AF0B4A3AD}"/>
              </a:ext>
            </a:extLst>
          </p:cNvPr>
          <p:cNvSpPr>
            <a:spLocks noChangeAspect="1" noEditPoints="1"/>
          </p:cNvSpPr>
          <p:nvPr/>
        </p:nvSpPr>
        <p:spPr bwMode="auto">
          <a:xfrm>
            <a:off x="10310606" y="5539305"/>
            <a:ext cx="592748" cy="592748"/>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1" name="General_Fill_18">
            <a:extLst>
              <a:ext uri="{FF2B5EF4-FFF2-40B4-BE49-F238E27FC236}">
                <a16:creationId xmlns:a16="http://schemas.microsoft.com/office/drawing/2014/main" id="{2663E832-B8D0-4A50-A1F3-2E0D1A52E48E}"/>
              </a:ext>
            </a:extLst>
          </p:cNvPr>
          <p:cNvSpPr>
            <a:spLocks noChangeAspect="1" noEditPoints="1"/>
          </p:cNvSpPr>
          <p:nvPr/>
        </p:nvSpPr>
        <p:spPr bwMode="auto">
          <a:xfrm>
            <a:off x="5605527" y="5536343"/>
            <a:ext cx="587669" cy="5876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 name="Rectangle 1">
            <a:extLst>
              <a:ext uri="{FF2B5EF4-FFF2-40B4-BE49-F238E27FC236}">
                <a16:creationId xmlns:a16="http://schemas.microsoft.com/office/drawing/2014/main" id="{6BFC1120-49BA-447B-ABA9-BEF233148CD4}"/>
              </a:ext>
            </a:extLst>
          </p:cNvPr>
          <p:cNvSpPr/>
          <p:nvPr/>
        </p:nvSpPr>
        <p:spPr>
          <a:xfrm>
            <a:off x="1659366" y="1707975"/>
            <a:ext cx="1848583" cy="461665"/>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Enhanced External </a:t>
            </a:r>
          </a:p>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Services</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2" name="Rectangle 71">
            <a:extLst>
              <a:ext uri="{FF2B5EF4-FFF2-40B4-BE49-F238E27FC236}">
                <a16:creationId xmlns:a16="http://schemas.microsoft.com/office/drawing/2014/main" id="{2EB4F54E-C222-4BC7-AABB-DE4CDB822E62}"/>
              </a:ext>
            </a:extLst>
          </p:cNvPr>
          <p:cNvSpPr/>
          <p:nvPr/>
        </p:nvSpPr>
        <p:spPr>
          <a:xfrm>
            <a:off x="6435588" y="1760074"/>
            <a:ext cx="1681871"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Visualforce Page</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3" name="Rectangle 72">
            <a:extLst>
              <a:ext uri="{FF2B5EF4-FFF2-40B4-BE49-F238E27FC236}">
                <a16:creationId xmlns:a16="http://schemas.microsoft.com/office/drawing/2014/main" id="{9404EAD9-CAC6-482D-8249-6C3E44A97B08}"/>
              </a:ext>
            </a:extLst>
          </p:cNvPr>
          <p:cNvSpPr/>
          <p:nvPr/>
        </p:nvSpPr>
        <p:spPr>
          <a:xfrm>
            <a:off x="8919364" y="1770112"/>
            <a:ext cx="2037737"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Lightning Component</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4" name="Rectangle 73">
            <a:extLst>
              <a:ext uri="{FF2B5EF4-FFF2-40B4-BE49-F238E27FC236}">
                <a16:creationId xmlns:a16="http://schemas.microsoft.com/office/drawing/2014/main" id="{114D0CEC-86BE-4240-8FE1-E126A5AC4C61}"/>
              </a:ext>
            </a:extLst>
          </p:cNvPr>
          <p:cNvSpPr/>
          <p:nvPr/>
        </p:nvSpPr>
        <p:spPr>
          <a:xfrm>
            <a:off x="3887976" y="1722562"/>
            <a:ext cx="2037738"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Lightning Component</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1" name="Text Placeholder 23">
            <a:extLst>
              <a:ext uri="{FF2B5EF4-FFF2-40B4-BE49-F238E27FC236}">
                <a16:creationId xmlns:a16="http://schemas.microsoft.com/office/drawing/2014/main" id="{569D7074-BEBA-47F7-BE4E-5EB7AFE2A37A}"/>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
        <p:nvSpPr>
          <p:cNvPr id="53" name="General_Fill_48">
            <a:extLst>
              <a:ext uri="{FF2B5EF4-FFF2-40B4-BE49-F238E27FC236}">
                <a16:creationId xmlns:a16="http://schemas.microsoft.com/office/drawing/2014/main" id="{7FFD7AEF-6E00-4B95-B18F-6E0FCADE342C}"/>
              </a:ext>
            </a:extLst>
          </p:cNvPr>
          <p:cNvSpPr>
            <a:spLocks noChangeAspect="1" noEditPoints="1"/>
          </p:cNvSpPr>
          <p:nvPr/>
        </p:nvSpPr>
        <p:spPr bwMode="auto">
          <a:xfrm>
            <a:off x="7906559" y="5536343"/>
            <a:ext cx="596919" cy="596919"/>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501484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32659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a:t>
            </a:r>
          </a:p>
        </p:txBody>
      </p:sp>
      <p:grpSp>
        <p:nvGrpSpPr>
          <p:cNvPr id="110" name="Group 109"/>
          <p:cNvGrpSpPr/>
          <p:nvPr/>
        </p:nvGrpSpPr>
        <p:grpSpPr>
          <a:xfrm>
            <a:off x="1044510" y="923422"/>
            <a:ext cx="10221296" cy="5376300"/>
            <a:chOff x="1583949" y="794467"/>
            <a:chExt cx="10089327" cy="5376300"/>
          </a:xfrm>
        </p:grpSpPr>
        <p:sp>
          <p:nvSpPr>
            <p:cNvPr id="56" name="Oval 55"/>
            <p:cNvSpPr/>
            <p:nvPr/>
          </p:nvSpPr>
          <p:spPr>
            <a:xfrm>
              <a:off x="1583949" y="1264003"/>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02525" y="1269351"/>
              <a:ext cx="4405780" cy="4441982"/>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7137466" y="1016666"/>
              <a:ext cx="3691885" cy="803545"/>
            </a:xfrm>
            <a:prstGeom prst="roundRect">
              <a:avLst>
                <a:gd name="adj" fmla="val 50000"/>
              </a:avLst>
            </a:prstGeom>
            <a:gradFill flip="none" rotWithShape="1">
              <a:gsLst>
                <a:gs pos="0">
                  <a:srgbClr val="FCB117"/>
                </a:gs>
                <a:gs pos="100000">
                  <a:srgbClr val="FFDB3F"/>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p:cNvSpPr/>
            <p:nvPr/>
          </p:nvSpPr>
          <p:spPr>
            <a:xfrm>
              <a:off x="7601616" y="2058461"/>
              <a:ext cx="3691885" cy="803545"/>
            </a:xfrm>
            <a:prstGeom prst="roundRect">
              <a:avLst>
                <a:gd name="adj" fmla="val 50000"/>
              </a:avLst>
            </a:prstGeom>
            <a:gradFill flip="none" rotWithShape="1">
              <a:gsLst>
                <a:gs pos="0">
                  <a:srgbClr val="F05222"/>
                </a:gs>
                <a:gs pos="100000">
                  <a:srgbClr val="FBA31A"/>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981391" y="3080845"/>
              <a:ext cx="3691885" cy="803545"/>
            </a:xfrm>
            <a:prstGeom prst="roundRect">
              <a:avLst>
                <a:gd name="adj" fmla="val 50000"/>
              </a:avLst>
            </a:prstGeom>
            <a:gradFill flip="none" rotWithShape="1">
              <a:gsLst>
                <a:gs pos="0">
                  <a:srgbClr val="A6228F"/>
                </a:gs>
                <a:gs pos="38000">
                  <a:srgbClr val="D3509D"/>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601615" y="4103228"/>
              <a:ext cx="3691885" cy="803545"/>
            </a:xfrm>
            <a:prstGeom prst="roundRect">
              <a:avLst>
                <a:gd name="adj" fmla="val 50000"/>
              </a:avLst>
            </a:prstGeom>
            <a:gradFill flip="none" rotWithShape="1">
              <a:gsLst>
                <a:gs pos="95000">
                  <a:schemeClr val="accent4">
                    <a:lumMod val="40000"/>
                    <a:lumOff val="60000"/>
                  </a:schemeClr>
                </a:gs>
                <a:gs pos="0">
                  <a:srgbClr val="002060"/>
                </a:gs>
                <a:gs pos="7000">
                  <a:schemeClr val="accent4">
                    <a:lumMod val="60000"/>
                  </a:schemeClr>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7062594" y="5205437"/>
              <a:ext cx="3766757" cy="803545"/>
            </a:xfrm>
            <a:prstGeom prst="roundRect">
              <a:avLst>
                <a:gd name="adj" fmla="val 50000"/>
              </a:avLst>
            </a:prstGeom>
            <a:gradFill flip="none" rotWithShape="1">
              <a:gsLst>
                <a:gs pos="0">
                  <a:srgbClr val="00AAA9"/>
                </a:gs>
                <a:gs pos="77000">
                  <a:srgbClr val="00AED0"/>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300235" y="1242215"/>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202470" y="5435984"/>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cxnSpLocks/>
              <a:stCxn id="34" idx="6"/>
              <a:endCxn id="20" idx="1"/>
            </p:cNvCxnSpPr>
            <p:nvPr/>
          </p:nvCxnSpPr>
          <p:spPr>
            <a:xfrm flipV="1">
              <a:off x="5652684" y="1418439"/>
              <a:ext cx="148478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5" idx="6"/>
              <a:endCxn id="21" idx="1"/>
            </p:cNvCxnSpPr>
            <p:nvPr/>
          </p:nvCxnSpPr>
          <p:spPr>
            <a:xfrm>
              <a:off x="6474580" y="2460234"/>
              <a:ext cx="1162854"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670037" y="3482617"/>
              <a:ext cx="1311354"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490455" y="4505001"/>
              <a:ext cx="111116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flipV="1">
              <a:off x="5554918" y="5607210"/>
              <a:ext cx="1507676" cy="4999"/>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198057" y="109262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7676634" y="2138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8050386"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7676634" y="41830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7137466" y="5282352"/>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2080822"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144083" y="1803057"/>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2687756" y="2538840"/>
              <a:ext cx="2249664" cy="646331"/>
            </a:xfrm>
            <a:prstGeom prst="rect">
              <a:avLst/>
            </a:prstGeom>
            <a:noFill/>
          </p:spPr>
          <p:txBody>
            <a:bodyPr wrap="square" rtlCol="0">
              <a:spAutoFit/>
            </a:bodyPr>
            <a:lstStyle/>
            <a:p>
              <a:pPr algn="ctr"/>
              <a:r>
                <a:rPr lang="en-IN" b="1" dirty="0">
                  <a:solidFill>
                    <a:srgbClr val="00B0F0"/>
                  </a:solidFill>
                  <a:latin typeface="Verdana" panose="020B0604030504040204" pitchFamily="34" charset="0"/>
                  <a:ea typeface="Verdana" panose="020B0604030504040204" pitchFamily="34" charset="0"/>
                  <a:cs typeface="Open Sans Condensed" panose="020B0806030504020204" pitchFamily="34" charset="0"/>
                </a:rPr>
                <a:t>Batch Data Synchronization</a:t>
              </a:r>
            </a:p>
          </p:txBody>
        </p:sp>
        <p:sp>
          <p:nvSpPr>
            <p:cNvPr id="94" name="TextBox 93"/>
            <p:cNvSpPr txBox="1"/>
            <p:nvPr/>
          </p:nvSpPr>
          <p:spPr>
            <a:xfrm>
              <a:off x="2413427" y="3202617"/>
              <a:ext cx="2841144" cy="1277273"/>
            </a:xfrm>
            <a:prstGeom prst="rect">
              <a:avLst/>
            </a:prstGeom>
            <a:noFill/>
          </p:spPr>
          <p:txBody>
            <a:bodyPr wrap="square" rtlCol="0" anchor="t">
              <a:spAutoFit/>
            </a:bodyPr>
            <a:lstStyle/>
            <a:p>
              <a:pPr algn="ctr"/>
              <a:r>
                <a:rPr lang="en-US" sz="1100" dirty="0">
                  <a:latin typeface="Verdana" panose="020B0604030504040204" pitchFamily="34" charset="0"/>
                  <a:ea typeface="Verdana" panose="020B0604030504040204" pitchFamily="34" charset="0"/>
                </a:rPr>
                <a:t>Data stored in Lightning Platform is created or refreshed to reflect updates from an external system, and when changes from Lightning Platform are sent to an external system. Updates in either direction are done in a batch manner.</a:t>
              </a:r>
              <a:endParaRPr lang="en-IN" sz="1100" dirty="0">
                <a:latin typeface="Verdana" panose="020B0604030504040204" pitchFamily="34" charset="0"/>
                <a:ea typeface="Verdana" panose="020B0604030504040204" pitchFamily="34" charset="0"/>
              </a:endParaRPr>
            </a:p>
          </p:txBody>
        </p:sp>
        <p:sp>
          <p:nvSpPr>
            <p:cNvPr id="95" name="TextBox 94"/>
            <p:cNvSpPr txBox="1"/>
            <p:nvPr/>
          </p:nvSpPr>
          <p:spPr>
            <a:xfrm>
              <a:off x="7841945" y="1181956"/>
              <a:ext cx="2610317" cy="430887"/>
            </a:xfrm>
            <a:prstGeom prst="rect">
              <a:avLst/>
            </a:prstGeom>
            <a:noFill/>
          </p:spPr>
          <p:txBody>
            <a:bodyPr wrap="square" rtlCol="0" anchor="t">
              <a:spAutoFit/>
            </a:bodyPr>
            <a:lstStyle/>
            <a:p>
              <a:r>
                <a:rPr lang="en-IN" sz="1200" b="1" dirty="0">
                  <a:solidFill>
                    <a:schemeClr val="bg1"/>
                  </a:solidFill>
                  <a:latin typeface="Verdana" panose="020B0604030504040204" pitchFamily="34" charset="0"/>
                  <a:ea typeface="Verdana" panose="020B0604030504040204" pitchFamily="34" charset="0"/>
                </a:rPr>
                <a:t>Change Data Capture</a:t>
              </a:r>
            </a:p>
            <a:p>
              <a:r>
                <a:rPr lang="en-IN" sz="1000" dirty="0">
                  <a:solidFill>
                    <a:schemeClr val="bg1"/>
                  </a:solidFill>
                  <a:latin typeface="Verdana" panose="020B0604030504040204" pitchFamily="34" charset="0"/>
                  <a:ea typeface="Verdana" panose="020B0604030504040204" pitchFamily="34" charset="0"/>
                </a:rPr>
                <a:t>Change Events</a:t>
              </a:r>
            </a:p>
          </p:txBody>
        </p:sp>
        <p:sp>
          <p:nvSpPr>
            <p:cNvPr id="96" name="TextBox 95"/>
            <p:cNvSpPr txBox="1"/>
            <p:nvPr/>
          </p:nvSpPr>
          <p:spPr>
            <a:xfrm>
              <a:off x="8325201" y="2203050"/>
              <a:ext cx="2774667" cy="430887"/>
            </a:xfrm>
            <a:prstGeom prst="rect">
              <a:avLst/>
            </a:prstGeom>
            <a:noFill/>
          </p:spPr>
          <p:txBody>
            <a:bodyPr wrap="square" rtlCol="0" anchor="t">
              <a:spAutoFit/>
            </a:bodyPr>
            <a:lstStyle/>
            <a:p>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3</a:t>
              </a:r>
              <a:r>
                <a:rPr lang="en-IN" sz="1200" b="1" baseline="30000"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rd</a:t>
              </a:r>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 Party ETL Tool</a:t>
              </a:r>
              <a:endParaRPr lang="en-IN" sz="1400" b="1" dirty="0">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Remote System is Master Data</a:t>
              </a:r>
            </a:p>
          </p:txBody>
        </p:sp>
        <p:sp>
          <p:nvSpPr>
            <p:cNvPr id="97" name="TextBox 96"/>
            <p:cNvSpPr txBox="1"/>
            <p:nvPr/>
          </p:nvSpPr>
          <p:spPr>
            <a:xfrm>
              <a:off x="8673469" y="3258614"/>
              <a:ext cx="2626987" cy="446276"/>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3</a:t>
              </a:r>
              <a:r>
                <a:rPr lang="en-IN" sz="1200" b="1" baseline="30000"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rd</a:t>
              </a:r>
              <a:r>
                <a:rPr lang="en-IN" sz="1200" b="1" dirty="0">
                  <a:solidFill>
                    <a:schemeClr val="bg1"/>
                  </a:solidFill>
                  <a:latin typeface="Verdana" panose="020B0604030504040204" pitchFamily="34" charset="0"/>
                  <a:ea typeface="Verdana" panose="020B0604030504040204" pitchFamily="34" charset="0"/>
                  <a:cs typeface="Open Sans Condensed" panose="020B0806030504020204" pitchFamily="34" charset="0"/>
                </a:rPr>
                <a:t> Party ETL Tool</a:t>
              </a:r>
              <a:endParaRPr lang="en-IN" sz="1400" b="1" dirty="0">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Salesforce is Master Data</a:t>
              </a:r>
            </a:p>
          </p:txBody>
        </p:sp>
        <p:sp>
          <p:nvSpPr>
            <p:cNvPr id="98" name="TextBox 97"/>
            <p:cNvSpPr txBox="1"/>
            <p:nvPr/>
          </p:nvSpPr>
          <p:spPr>
            <a:xfrm>
              <a:off x="8331288" y="4212612"/>
              <a:ext cx="2727855" cy="584775"/>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rPr>
                <a:t>Remote Call-In</a:t>
              </a:r>
              <a:endParaRPr lang="en-IN" sz="1400" b="1" dirty="0">
                <a:solidFill>
                  <a:schemeClr val="bg1"/>
                </a:solidFill>
                <a:latin typeface="Verdana" panose="020B0604030504040204" pitchFamily="34" charset="0"/>
                <a:ea typeface="Verdana" panose="020B0604030504040204" pitchFamily="34" charset="0"/>
              </a:endParaRPr>
            </a:p>
            <a:p>
              <a:r>
                <a:rPr lang="en-IN" sz="1000" dirty="0">
                  <a:solidFill>
                    <a:schemeClr val="bg1"/>
                  </a:solidFill>
                  <a:latin typeface="Verdana" panose="020B0604030504040204" pitchFamily="34" charset="0"/>
                  <a:ea typeface="Verdana" panose="020B0604030504040204" pitchFamily="34" charset="0"/>
                </a:rPr>
                <a:t>API Call from Remote System to </a:t>
              </a:r>
            </a:p>
            <a:p>
              <a:r>
                <a:rPr lang="en-IN" sz="1000" dirty="0">
                  <a:solidFill>
                    <a:schemeClr val="bg1"/>
                  </a:solidFill>
                  <a:latin typeface="Verdana" panose="020B0604030504040204" pitchFamily="34" charset="0"/>
                  <a:ea typeface="Verdana" panose="020B0604030504040204" pitchFamily="34" charset="0"/>
                </a:rPr>
                <a:t>Salesforce</a:t>
              </a:r>
            </a:p>
          </p:txBody>
        </p:sp>
        <p:sp>
          <p:nvSpPr>
            <p:cNvPr id="99" name="TextBox 98"/>
            <p:cNvSpPr txBox="1"/>
            <p:nvPr/>
          </p:nvSpPr>
          <p:spPr>
            <a:xfrm>
              <a:off x="7750745" y="5360286"/>
              <a:ext cx="2610317" cy="446276"/>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rPr>
                <a:t>Remote Process Invocation</a:t>
              </a:r>
            </a:p>
            <a:p>
              <a:r>
                <a:rPr lang="en-IN" sz="1000" dirty="0">
                  <a:solidFill>
                    <a:schemeClr val="bg1"/>
                  </a:solidFill>
                  <a:latin typeface="Verdana" panose="020B0604030504040204" pitchFamily="34" charset="0"/>
                  <a:ea typeface="Verdana" panose="020B0604030504040204" pitchFamily="34" charset="0"/>
                </a:rPr>
                <a:t>Salesforce call into a Remote System</a:t>
              </a:r>
            </a:p>
          </p:txBody>
        </p:sp>
      </p:grpSp>
      <p:sp>
        <p:nvSpPr>
          <p:cNvPr id="7" name="TextBox 6">
            <a:extLst>
              <a:ext uri="{FF2B5EF4-FFF2-40B4-BE49-F238E27FC236}">
                <a16:creationId xmlns:a16="http://schemas.microsoft.com/office/drawing/2014/main" id="{281B89A9-D0A2-4201-80C4-BE077CA24676}"/>
              </a:ext>
            </a:extLst>
          </p:cNvPr>
          <p:cNvSpPr txBox="1"/>
          <p:nvPr/>
        </p:nvSpPr>
        <p:spPr>
          <a:xfrm>
            <a:off x="333375" y="219075"/>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INTEGRATION PATTERN – BATCH DATA SYNCHRONIZATION</a:t>
            </a:r>
          </a:p>
        </p:txBody>
      </p:sp>
      <p:sp>
        <p:nvSpPr>
          <p:cNvPr id="9" name="TextBox 8">
            <a:extLst>
              <a:ext uri="{FF2B5EF4-FFF2-40B4-BE49-F238E27FC236}">
                <a16:creationId xmlns:a16="http://schemas.microsoft.com/office/drawing/2014/main" id="{DBED82D2-F37F-4535-9ABC-D78036CBAB22}"/>
              </a:ext>
            </a:extLst>
          </p:cNvPr>
          <p:cNvSpPr txBox="1"/>
          <p:nvPr/>
        </p:nvSpPr>
        <p:spPr>
          <a:xfrm>
            <a:off x="6891168" y="1352843"/>
            <a:ext cx="271073" cy="369332"/>
          </a:xfrm>
          <a:prstGeom prst="rect">
            <a:avLst/>
          </a:prstGeom>
          <a:noFill/>
        </p:spPr>
        <p:txBody>
          <a:bodyPr wrap="square" rtlCol="0">
            <a:spAutoFit/>
          </a:bodyPr>
          <a:lstStyle/>
          <a:p>
            <a:r>
              <a:rPr lang="en-US"/>
              <a:t>1</a:t>
            </a:r>
          </a:p>
        </p:txBody>
      </p:sp>
      <p:sp>
        <p:nvSpPr>
          <p:cNvPr id="74" name="TextBox 73">
            <a:extLst>
              <a:ext uri="{FF2B5EF4-FFF2-40B4-BE49-F238E27FC236}">
                <a16:creationId xmlns:a16="http://schemas.microsoft.com/office/drawing/2014/main" id="{47F38E57-86EE-4990-A675-A018CAF71358}"/>
              </a:ext>
            </a:extLst>
          </p:cNvPr>
          <p:cNvSpPr txBox="1"/>
          <p:nvPr/>
        </p:nvSpPr>
        <p:spPr>
          <a:xfrm>
            <a:off x="7370465" y="2396885"/>
            <a:ext cx="271073" cy="369332"/>
          </a:xfrm>
          <a:prstGeom prst="rect">
            <a:avLst/>
          </a:prstGeom>
          <a:noFill/>
        </p:spPr>
        <p:txBody>
          <a:bodyPr wrap="square" rtlCol="0">
            <a:spAutoFit/>
          </a:bodyPr>
          <a:lstStyle/>
          <a:p>
            <a:r>
              <a:rPr lang="en-US"/>
              <a:t>2</a:t>
            </a:r>
          </a:p>
        </p:txBody>
      </p:sp>
      <p:sp>
        <p:nvSpPr>
          <p:cNvPr id="80" name="TextBox 79">
            <a:extLst>
              <a:ext uri="{FF2B5EF4-FFF2-40B4-BE49-F238E27FC236}">
                <a16:creationId xmlns:a16="http://schemas.microsoft.com/office/drawing/2014/main" id="{B70AB193-DE3F-489E-ABEF-875E6EFBDA6B}"/>
              </a:ext>
            </a:extLst>
          </p:cNvPr>
          <p:cNvSpPr txBox="1"/>
          <p:nvPr/>
        </p:nvSpPr>
        <p:spPr>
          <a:xfrm>
            <a:off x="7373039" y="4440848"/>
            <a:ext cx="271073" cy="369332"/>
          </a:xfrm>
          <a:prstGeom prst="rect">
            <a:avLst/>
          </a:prstGeom>
          <a:noFill/>
        </p:spPr>
        <p:txBody>
          <a:bodyPr wrap="square" rtlCol="0">
            <a:spAutoFit/>
          </a:bodyPr>
          <a:lstStyle/>
          <a:p>
            <a:r>
              <a:rPr lang="en-US"/>
              <a:t>4</a:t>
            </a:r>
          </a:p>
        </p:txBody>
      </p:sp>
      <p:sp>
        <p:nvSpPr>
          <p:cNvPr id="82" name="TextBox 81">
            <a:extLst>
              <a:ext uri="{FF2B5EF4-FFF2-40B4-BE49-F238E27FC236}">
                <a16:creationId xmlns:a16="http://schemas.microsoft.com/office/drawing/2014/main" id="{4EBA3F14-B36C-46BD-923A-0387EC1F0994}"/>
              </a:ext>
            </a:extLst>
          </p:cNvPr>
          <p:cNvSpPr txBox="1"/>
          <p:nvPr/>
        </p:nvSpPr>
        <p:spPr>
          <a:xfrm>
            <a:off x="7761110" y="3431020"/>
            <a:ext cx="271073" cy="369332"/>
          </a:xfrm>
          <a:prstGeom prst="rect">
            <a:avLst/>
          </a:prstGeom>
          <a:noFill/>
        </p:spPr>
        <p:txBody>
          <a:bodyPr wrap="square" rtlCol="0">
            <a:spAutoFit/>
          </a:bodyPr>
          <a:lstStyle/>
          <a:p>
            <a:r>
              <a:rPr lang="en-US"/>
              <a:t>3</a:t>
            </a:r>
          </a:p>
        </p:txBody>
      </p:sp>
      <p:sp>
        <p:nvSpPr>
          <p:cNvPr id="84" name="TextBox 83">
            <a:extLst>
              <a:ext uri="{FF2B5EF4-FFF2-40B4-BE49-F238E27FC236}">
                <a16:creationId xmlns:a16="http://schemas.microsoft.com/office/drawing/2014/main" id="{CD5FCF2D-A9AC-4BC2-9B09-BB763AB30C9E}"/>
              </a:ext>
            </a:extLst>
          </p:cNvPr>
          <p:cNvSpPr txBox="1"/>
          <p:nvPr/>
        </p:nvSpPr>
        <p:spPr>
          <a:xfrm>
            <a:off x="6840368" y="5548585"/>
            <a:ext cx="271073" cy="369332"/>
          </a:xfrm>
          <a:prstGeom prst="rect">
            <a:avLst/>
          </a:prstGeom>
          <a:noFill/>
        </p:spPr>
        <p:txBody>
          <a:bodyPr wrap="square" rtlCol="0">
            <a:spAutoFit/>
          </a:bodyPr>
          <a:lstStyle/>
          <a:p>
            <a:r>
              <a:rPr lang="en-US"/>
              <a:t>5</a:t>
            </a:r>
          </a:p>
        </p:txBody>
      </p:sp>
      <p:sp>
        <p:nvSpPr>
          <p:cNvPr id="71" name="General_Fill_50">
            <a:extLst>
              <a:ext uri="{FF2B5EF4-FFF2-40B4-BE49-F238E27FC236}">
                <a16:creationId xmlns:a16="http://schemas.microsoft.com/office/drawing/2014/main" id="{28958394-89E2-4D1A-B09F-3AAA00A61F01}"/>
              </a:ext>
            </a:extLst>
          </p:cNvPr>
          <p:cNvSpPr>
            <a:spLocks noChangeAspect="1" noEditPoints="1"/>
          </p:cNvSpPr>
          <p:nvPr/>
        </p:nvSpPr>
        <p:spPr bwMode="auto">
          <a:xfrm>
            <a:off x="9698544" y="1254941"/>
            <a:ext cx="562452" cy="5624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2" name="General_Fill_18">
            <a:extLst>
              <a:ext uri="{FF2B5EF4-FFF2-40B4-BE49-F238E27FC236}">
                <a16:creationId xmlns:a16="http://schemas.microsoft.com/office/drawing/2014/main" id="{A70EF2F0-644E-4C7E-8125-DC9D02806C65}"/>
              </a:ext>
            </a:extLst>
          </p:cNvPr>
          <p:cNvSpPr>
            <a:spLocks noChangeAspect="1" noEditPoints="1"/>
          </p:cNvSpPr>
          <p:nvPr/>
        </p:nvSpPr>
        <p:spPr bwMode="auto">
          <a:xfrm>
            <a:off x="10188352" y="2289038"/>
            <a:ext cx="565301" cy="57205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3" name="General_Fill_48">
            <a:extLst>
              <a:ext uri="{FF2B5EF4-FFF2-40B4-BE49-F238E27FC236}">
                <a16:creationId xmlns:a16="http://schemas.microsoft.com/office/drawing/2014/main" id="{94D6D09F-AC02-4A00-AAD2-FA11787D54C2}"/>
              </a:ext>
            </a:extLst>
          </p:cNvPr>
          <p:cNvSpPr>
            <a:spLocks noChangeAspect="1" noEditPoints="1"/>
          </p:cNvSpPr>
          <p:nvPr/>
        </p:nvSpPr>
        <p:spPr bwMode="auto">
          <a:xfrm>
            <a:off x="10574314" y="3334363"/>
            <a:ext cx="544343" cy="544343"/>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7" name="General_Fill_85">
            <a:extLst>
              <a:ext uri="{FF2B5EF4-FFF2-40B4-BE49-F238E27FC236}">
                <a16:creationId xmlns:a16="http://schemas.microsoft.com/office/drawing/2014/main" id="{5516A045-696C-46CC-BE8D-2707628FA4CC}"/>
              </a:ext>
            </a:extLst>
          </p:cNvPr>
          <p:cNvSpPr>
            <a:spLocks noChangeAspect="1" noEditPoints="1"/>
          </p:cNvSpPr>
          <p:nvPr/>
        </p:nvSpPr>
        <p:spPr bwMode="auto">
          <a:xfrm>
            <a:off x="10188352" y="4361073"/>
            <a:ext cx="549325" cy="549325"/>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8" name="General_Fill_74">
            <a:extLst>
              <a:ext uri="{FF2B5EF4-FFF2-40B4-BE49-F238E27FC236}">
                <a16:creationId xmlns:a16="http://schemas.microsoft.com/office/drawing/2014/main" id="{0FBBCC99-7A30-4A07-97E2-AD2493B213C3}"/>
              </a:ext>
            </a:extLst>
          </p:cNvPr>
          <p:cNvSpPr>
            <a:spLocks noChangeAspect="1" noEditPoints="1"/>
          </p:cNvSpPr>
          <p:nvPr/>
        </p:nvSpPr>
        <p:spPr bwMode="auto">
          <a:xfrm>
            <a:off x="9775582" y="5474099"/>
            <a:ext cx="512050" cy="512050"/>
          </a:xfrm>
          <a:custGeom>
            <a:avLst/>
            <a:gdLst>
              <a:gd name="T0" fmla="*/ 256 w 512"/>
              <a:gd name="T1" fmla="*/ 117 h 512"/>
              <a:gd name="T2" fmla="*/ 117 w 512"/>
              <a:gd name="T3" fmla="*/ 256 h 512"/>
              <a:gd name="T4" fmla="*/ 256 w 512"/>
              <a:gd name="T5" fmla="*/ 394 h 512"/>
              <a:gd name="T6" fmla="*/ 394 w 512"/>
              <a:gd name="T7" fmla="*/ 256 h 512"/>
              <a:gd name="T8" fmla="*/ 256 w 512"/>
              <a:gd name="T9" fmla="*/ 117 h 512"/>
              <a:gd name="T10" fmla="*/ 245 w 512"/>
              <a:gd name="T11" fmla="*/ 149 h 512"/>
              <a:gd name="T12" fmla="*/ 256 w 512"/>
              <a:gd name="T13" fmla="*/ 138 h 512"/>
              <a:gd name="T14" fmla="*/ 266 w 512"/>
              <a:gd name="T15" fmla="*/ 149 h 512"/>
              <a:gd name="T16" fmla="*/ 266 w 512"/>
              <a:gd name="T17" fmla="*/ 160 h 512"/>
              <a:gd name="T18" fmla="*/ 256 w 512"/>
              <a:gd name="T19" fmla="*/ 170 h 512"/>
              <a:gd name="T20" fmla="*/ 245 w 512"/>
              <a:gd name="T21" fmla="*/ 160 h 512"/>
              <a:gd name="T22" fmla="*/ 245 w 512"/>
              <a:gd name="T23" fmla="*/ 149 h 512"/>
              <a:gd name="T24" fmla="*/ 160 w 512"/>
              <a:gd name="T25" fmla="*/ 266 h 512"/>
              <a:gd name="T26" fmla="*/ 149 w 512"/>
              <a:gd name="T27" fmla="*/ 266 h 512"/>
              <a:gd name="T28" fmla="*/ 138 w 512"/>
              <a:gd name="T29" fmla="*/ 256 h 512"/>
              <a:gd name="T30" fmla="*/ 149 w 512"/>
              <a:gd name="T31" fmla="*/ 245 h 512"/>
              <a:gd name="T32" fmla="*/ 160 w 512"/>
              <a:gd name="T33" fmla="*/ 245 h 512"/>
              <a:gd name="T34" fmla="*/ 170 w 512"/>
              <a:gd name="T35" fmla="*/ 256 h 512"/>
              <a:gd name="T36" fmla="*/ 160 w 512"/>
              <a:gd name="T37" fmla="*/ 266 h 512"/>
              <a:gd name="T38" fmla="*/ 266 w 512"/>
              <a:gd name="T39" fmla="*/ 362 h 512"/>
              <a:gd name="T40" fmla="*/ 256 w 512"/>
              <a:gd name="T41" fmla="*/ 373 h 512"/>
              <a:gd name="T42" fmla="*/ 245 w 512"/>
              <a:gd name="T43" fmla="*/ 362 h 512"/>
              <a:gd name="T44" fmla="*/ 245 w 512"/>
              <a:gd name="T45" fmla="*/ 352 h 512"/>
              <a:gd name="T46" fmla="*/ 256 w 512"/>
              <a:gd name="T47" fmla="*/ 341 h 512"/>
              <a:gd name="T48" fmla="*/ 266 w 512"/>
              <a:gd name="T49" fmla="*/ 352 h 512"/>
              <a:gd name="T50" fmla="*/ 266 w 512"/>
              <a:gd name="T51" fmla="*/ 362 h 512"/>
              <a:gd name="T52" fmla="*/ 306 w 512"/>
              <a:gd name="T53" fmla="*/ 231 h 512"/>
              <a:gd name="T54" fmla="*/ 263 w 512"/>
              <a:gd name="T55" fmla="*/ 274 h 512"/>
              <a:gd name="T56" fmla="*/ 256 w 512"/>
              <a:gd name="T57" fmla="*/ 277 h 512"/>
              <a:gd name="T58" fmla="*/ 248 w 512"/>
              <a:gd name="T59" fmla="*/ 274 h 512"/>
              <a:gd name="T60" fmla="*/ 173 w 512"/>
              <a:gd name="T61" fmla="*/ 199 h 512"/>
              <a:gd name="T62" fmla="*/ 173 w 512"/>
              <a:gd name="T63" fmla="*/ 184 h 512"/>
              <a:gd name="T64" fmla="*/ 189 w 512"/>
              <a:gd name="T65" fmla="*/ 184 h 512"/>
              <a:gd name="T66" fmla="*/ 256 w 512"/>
              <a:gd name="T67" fmla="*/ 251 h 512"/>
              <a:gd name="T68" fmla="*/ 291 w 512"/>
              <a:gd name="T69" fmla="*/ 216 h 512"/>
              <a:gd name="T70" fmla="*/ 306 w 512"/>
              <a:gd name="T71" fmla="*/ 216 h 512"/>
              <a:gd name="T72" fmla="*/ 306 w 512"/>
              <a:gd name="T73" fmla="*/ 231 h 512"/>
              <a:gd name="T74" fmla="*/ 373 w 512"/>
              <a:gd name="T75" fmla="*/ 256 h 512"/>
              <a:gd name="T76" fmla="*/ 362 w 512"/>
              <a:gd name="T77" fmla="*/ 266 h 512"/>
              <a:gd name="T78" fmla="*/ 352 w 512"/>
              <a:gd name="T79" fmla="*/ 266 h 512"/>
              <a:gd name="T80" fmla="*/ 341 w 512"/>
              <a:gd name="T81" fmla="*/ 256 h 512"/>
              <a:gd name="T82" fmla="*/ 352 w 512"/>
              <a:gd name="T83" fmla="*/ 245 h 512"/>
              <a:gd name="T84" fmla="*/ 362 w 512"/>
              <a:gd name="T85" fmla="*/ 245 h 512"/>
              <a:gd name="T86" fmla="*/ 373 w 512"/>
              <a:gd name="T87" fmla="*/ 256 h 512"/>
              <a:gd name="T88" fmla="*/ 256 w 512"/>
              <a:gd name="T89" fmla="*/ 0 h 512"/>
              <a:gd name="T90" fmla="*/ 0 w 512"/>
              <a:gd name="T91" fmla="*/ 256 h 512"/>
              <a:gd name="T92" fmla="*/ 256 w 512"/>
              <a:gd name="T93" fmla="*/ 512 h 512"/>
              <a:gd name="T94" fmla="*/ 512 w 512"/>
              <a:gd name="T95" fmla="*/ 256 h 512"/>
              <a:gd name="T96" fmla="*/ 256 w 512"/>
              <a:gd name="T97" fmla="*/ 0 h 512"/>
              <a:gd name="T98" fmla="*/ 256 w 512"/>
              <a:gd name="T99" fmla="*/ 416 h 512"/>
              <a:gd name="T100" fmla="*/ 96 w 512"/>
              <a:gd name="T101" fmla="*/ 256 h 512"/>
              <a:gd name="T102" fmla="*/ 256 w 512"/>
              <a:gd name="T103" fmla="*/ 96 h 512"/>
              <a:gd name="T104" fmla="*/ 416 w 512"/>
              <a:gd name="T105" fmla="*/ 256 h 512"/>
              <a:gd name="T106" fmla="*/ 256 w 512"/>
              <a:gd name="T107"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117"/>
                </a:moveTo>
                <a:cubicBezTo>
                  <a:pt x="179" y="117"/>
                  <a:pt x="117" y="179"/>
                  <a:pt x="117" y="256"/>
                </a:cubicBezTo>
                <a:cubicBezTo>
                  <a:pt x="117" y="332"/>
                  <a:pt x="179" y="394"/>
                  <a:pt x="256" y="394"/>
                </a:cubicBezTo>
                <a:cubicBezTo>
                  <a:pt x="332" y="394"/>
                  <a:pt x="394" y="332"/>
                  <a:pt x="394" y="256"/>
                </a:cubicBezTo>
                <a:cubicBezTo>
                  <a:pt x="394" y="179"/>
                  <a:pt x="332" y="117"/>
                  <a:pt x="256" y="117"/>
                </a:cubicBezTo>
                <a:close/>
                <a:moveTo>
                  <a:pt x="245" y="149"/>
                </a:moveTo>
                <a:cubicBezTo>
                  <a:pt x="245" y="143"/>
                  <a:pt x="250" y="138"/>
                  <a:pt x="256" y="138"/>
                </a:cubicBezTo>
                <a:cubicBezTo>
                  <a:pt x="262" y="138"/>
                  <a:pt x="266" y="143"/>
                  <a:pt x="266" y="149"/>
                </a:cubicBezTo>
                <a:cubicBezTo>
                  <a:pt x="266" y="160"/>
                  <a:pt x="266" y="160"/>
                  <a:pt x="266" y="160"/>
                </a:cubicBezTo>
                <a:cubicBezTo>
                  <a:pt x="266" y="166"/>
                  <a:pt x="262" y="170"/>
                  <a:pt x="256" y="170"/>
                </a:cubicBezTo>
                <a:cubicBezTo>
                  <a:pt x="250" y="170"/>
                  <a:pt x="245" y="166"/>
                  <a:pt x="245" y="160"/>
                </a:cubicBezTo>
                <a:lnTo>
                  <a:pt x="245" y="149"/>
                </a:lnTo>
                <a:close/>
                <a:moveTo>
                  <a:pt x="160" y="266"/>
                </a:moveTo>
                <a:cubicBezTo>
                  <a:pt x="149" y="266"/>
                  <a:pt x="149" y="266"/>
                  <a:pt x="149" y="266"/>
                </a:cubicBezTo>
                <a:cubicBezTo>
                  <a:pt x="143" y="266"/>
                  <a:pt x="138" y="262"/>
                  <a:pt x="138" y="256"/>
                </a:cubicBezTo>
                <a:cubicBezTo>
                  <a:pt x="138" y="250"/>
                  <a:pt x="143" y="245"/>
                  <a:pt x="149" y="245"/>
                </a:cubicBezTo>
                <a:cubicBezTo>
                  <a:pt x="160" y="245"/>
                  <a:pt x="160" y="245"/>
                  <a:pt x="160" y="245"/>
                </a:cubicBezTo>
                <a:cubicBezTo>
                  <a:pt x="166" y="245"/>
                  <a:pt x="170" y="250"/>
                  <a:pt x="170" y="256"/>
                </a:cubicBezTo>
                <a:cubicBezTo>
                  <a:pt x="170" y="262"/>
                  <a:pt x="166" y="266"/>
                  <a:pt x="160" y="266"/>
                </a:cubicBezTo>
                <a:close/>
                <a:moveTo>
                  <a:pt x="266" y="362"/>
                </a:moveTo>
                <a:cubicBezTo>
                  <a:pt x="266" y="368"/>
                  <a:pt x="262" y="373"/>
                  <a:pt x="256" y="373"/>
                </a:cubicBezTo>
                <a:cubicBezTo>
                  <a:pt x="250" y="373"/>
                  <a:pt x="245" y="368"/>
                  <a:pt x="245" y="362"/>
                </a:cubicBezTo>
                <a:cubicBezTo>
                  <a:pt x="245" y="352"/>
                  <a:pt x="245" y="352"/>
                  <a:pt x="245" y="352"/>
                </a:cubicBezTo>
                <a:cubicBezTo>
                  <a:pt x="245" y="346"/>
                  <a:pt x="250" y="341"/>
                  <a:pt x="256" y="341"/>
                </a:cubicBezTo>
                <a:cubicBezTo>
                  <a:pt x="262" y="341"/>
                  <a:pt x="266" y="346"/>
                  <a:pt x="266" y="352"/>
                </a:cubicBezTo>
                <a:lnTo>
                  <a:pt x="266" y="362"/>
                </a:lnTo>
                <a:close/>
                <a:moveTo>
                  <a:pt x="306" y="231"/>
                </a:moveTo>
                <a:cubicBezTo>
                  <a:pt x="263" y="274"/>
                  <a:pt x="263" y="274"/>
                  <a:pt x="263" y="274"/>
                </a:cubicBezTo>
                <a:cubicBezTo>
                  <a:pt x="261" y="276"/>
                  <a:pt x="258" y="277"/>
                  <a:pt x="256" y="277"/>
                </a:cubicBezTo>
                <a:cubicBezTo>
                  <a:pt x="253" y="277"/>
                  <a:pt x="250" y="276"/>
                  <a:pt x="248" y="274"/>
                </a:cubicBezTo>
                <a:cubicBezTo>
                  <a:pt x="173" y="199"/>
                  <a:pt x="173" y="199"/>
                  <a:pt x="173" y="199"/>
                </a:cubicBezTo>
                <a:cubicBezTo>
                  <a:pt x="169" y="195"/>
                  <a:pt x="169" y="188"/>
                  <a:pt x="173" y="184"/>
                </a:cubicBezTo>
                <a:cubicBezTo>
                  <a:pt x="178" y="180"/>
                  <a:pt x="184" y="180"/>
                  <a:pt x="189" y="184"/>
                </a:cubicBezTo>
                <a:cubicBezTo>
                  <a:pt x="256" y="251"/>
                  <a:pt x="256" y="251"/>
                  <a:pt x="256" y="251"/>
                </a:cubicBezTo>
                <a:cubicBezTo>
                  <a:pt x="291" y="216"/>
                  <a:pt x="291" y="216"/>
                  <a:pt x="291" y="216"/>
                </a:cubicBezTo>
                <a:cubicBezTo>
                  <a:pt x="295" y="212"/>
                  <a:pt x="302" y="212"/>
                  <a:pt x="306" y="216"/>
                </a:cubicBezTo>
                <a:cubicBezTo>
                  <a:pt x="310" y="220"/>
                  <a:pt x="310" y="227"/>
                  <a:pt x="306" y="231"/>
                </a:cubicBezTo>
                <a:close/>
                <a:moveTo>
                  <a:pt x="373" y="256"/>
                </a:moveTo>
                <a:cubicBezTo>
                  <a:pt x="373" y="262"/>
                  <a:pt x="368" y="266"/>
                  <a:pt x="362" y="266"/>
                </a:cubicBezTo>
                <a:cubicBezTo>
                  <a:pt x="352" y="266"/>
                  <a:pt x="352" y="266"/>
                  <a:pt x="352" y="266"/>
                </a:cubicBezTo>
                <a:cubicBezTo>
                  <a:pt x="346" y="266"/>
                  <a:pt x="341" y="262"/>
                  <a:pt x="341" y="256"/>
                </a:cubicBezTo>
                <a:cubicBezTo>
                  <a:pt x="341" y="250"/>
                  <a:pt x="346" y="245"/>
                  <a:pt x="352" y="245"/>
                </a:cubicBezTo>
                <a:cubicBezTo>
                  <a:pt x="362" y="245"/>
                  <a:pt x="362" y="245"/>
                  <a:pt x="362" y="245"/>
                </a:cubicBezTo>
                <a:cubicBezTo>
                  <a:pt x="368" y="245"/>
                  <a:pt x="373" y="250"/>
                  <a:pt x="373"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167" y="416"/>
                  <a:pt x="96" y="344"/>
                  <a:pt x="96" y="256"/>
                </a:cubicBezTo>
                <a:cubicBezTo>
                  <a:pt x="96" y="167"/>
                  <a:pt x="167" y="96"/>
                  <a:pt x="256" y="96"/>
                </a:cubicBezTo>
                <a:cubicBezTo>
                  <a:pt x="344" y="96"/>
                  <a:pt x="416" y="167"/>
                  <a:pt x="416" y="256"/>
                </a:cubicBezTo>
                <a:cubicBezTo>
                  <a:pt x="416" y="344"/>
                  <a:pt x="344" y="416"/>
                  <a:pt x="256" y="4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5" name="Text Placeholder 23">
            <a:extLst>
              <a:ext uri="{FF2B5EF4-FFF2-40B4-BE49-F238E27FC236}">
                <a16:creationId xmlns:a16="http://schemas.microsoft.com/office/drawing/2014/main" id="{E1EDFF63-CE95-46F6-9B45-623F4D0094B9}"/>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
        <p:nvSpPr>
          <p:cNvPr id="70" name="General_Border_6">
            <a:extLst>
              <a:ext uri="{FF2B5EF4-FFF2-40B4-BE49-F238E27FC236}">
                <a16:creationId xmlns:a16="http://schemas.microsoft.com/office/drawing/2014/main" id="{2918995D-D6AE-4EC7-B3A8-1F046E34CE68}"/>
              </a:ext>
            </a:extLst>
          </p:cNvPr>
          <p:cNvSpPr>
            <a:spLocks noChangeAspect="1" noEditPoints="1"/>
          </p:cNvSpPr>
          <p:nvPr/>
        </p:nvSpPr>
        <p:spPr bwMode="auto">
          <a:xfrm>
            <a:off x="2992367" y="2010992"/>
            <a:ext cx="635000" cy="63500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405 w 512"/>
              <a:gd name="T21" fmla="*/ 170 h 512"/>
              <a:gd name="T22" fmla="*/ 106 w 512"/>
              <a:gd name="T23" fmla="*/ 170 h 512"/>
              <a:gd name="T24" fmla="*/ 96 w 512"/>
              <a:gd name="T25" fmla="*/ 160 h 512"/>
              <a:gd name="T26" fmla="*/ 106 w 512"/>
              <a:gd name="T27" fmla="*/ 149 h 512"/>
              <a:gd name="T28" fmla="*/ 405 w 512"/>
              <a:gd name="T29" fmla="*/ 149 h 512"/>
              <a:gd name="T30" fmla="*/ 416 w 512"/>
              <a:gd name="T31" fmla="*/ 160 h 512"/>
              <a:gd name="T32" fmla="*/ 405 w 512"/>
              <a:gd name="T33" fmla="*/ 170 h 512"/>
              <a:gd name="T34" fmla="*/ 416 w 512"/>
              <a:gd name="T35" fmla="*/ 224 h 512"/>
              <a:gd name="T36" fmla="*/ 405 w 512"/>
              <a:gd name="T37" fmla="*/ 213 h 512"/>
              <a:gd name="T38" fmla="*/ 106 w 512"/>
              <a:gd name="T39" fmla="*/ 213 h 512"/>
              <a:gd name="T40" fmla="*/ 96 w 512"/>
              <a:gd name="T41" fmla="*/ 224 h 512"/>
              <a:gd name="T42" fmla="*/ 106 w 512"/>
              <a:gd name="T43" fmla="*/ 234 h 512"/>
              <a:gd name="T44" fmla="*/ 405 w 512"/>
              <a:gd name="T45" fmla="*/ 234 h 512"/>
              <a:gd name="T46" fmla="*/ 416 w 512"/>
              <a:gd name="T47" fmla="*/ 224 h 512"/>
              <a:gd name="T48" fmla="*/ 416 w 512"/>
              <a:gd name="T49" fmla="*/ 288 h 512"/>
              <a:gd name="T50" fmla="*/ 405 w 512"/>
              <a:gd name="T51" fmla="*/ 277 h 512"/>
              <a:gd name="T52" fmla="*/ 106 w 512"/>
              <a:gd name="T53" fmla="*/ 277 h 512"/>
              <a:gd name="T54" fmla="*/ 96 w 512"/>
              <a:gd name="T55" fmla="*/ 288 h 512"/>
              <a:gd name="T56" fmla="*/ 106 w 512"/>
              <a:gd name="T57" fmla="*/ 298 h 512"/>
              <a:gd name="T58" fmla="*/ 405 w 512"/>
              <a:gd name="T59" fmla="*/ 298 h 512"/>
              <a:gd name="T60" fmla="*/ 416 w 512"/>
              <a:gd name="T61" fmla="*/ 288 h 512"/>
              <a:gd name="T62" fmla="*/ 416 w 512"/>
              <a:gd name="T63" fmla="*/ 352 h 512"/>
              <a:gd name="T64" fmla="*/ 405 w 512"/>
              <a:gd name="T65" fmla="*/ 341 h 512"/>
              <a:gd name="T66" fmla="*/ 106 w 512"/>
              <a:gd name="T67" fmla="*/ 341 h 512"/>
              <a:gd name="T68" fmla="*/ 96 w 512"/>
              <a:gd name="T69" fmla="*/ 352 h 512"/>
              <a:gd name="T70" fmla="*/ 106 w 512"/>
              <a:gd name="T71" fmla="*/ 362 h 512"/>
              <a:gd name="T72" fmla="*/ 405 w 512"/>
              <a:gd name="T73" fmla="*/ 362 h 512"/>
              <a:gd name="T74" fmla="*/ 416 w 512"/>
              <a:gd name="T75"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moveTo>
                  <a:pt x="416" y="224"/>
                </a:moveTo>
                <a:cubicBezTo>
                  <a:pt x="416" y="218"/>
                  <a:pt x="411" y="213"/>
                  <a:pt x="405" y="213"/>
                </a:cubicBezTo>
                <a:cubicBezTo>
                  <a:pt x="106" y="213"/>
                  <a:pt x="106" y="213"/>
                  <a:pt x="106" y="213"/>
                </a:cubicBezTo>
                <a:cubicBezTo>
                  <a:pt x="100" y="213"/>
                  <a:pt x="96" y="218"/>
                  <a:pt x="96" y="224"/>
                </a:cubicBezTo>
                <a:cubicBezTo>
                  <a:pt x="96" y="230"/>
                  <a:pt x="100" y="234"/>
                  <a:pt x="106" y="234"/>
                </a:cubicBezTo>
                <a:cubicBezTo>
                  <a:pt x="405" y="234"/>
                  <a:pt x="405" y="234"/>
                  <a:pt x="405" y="234"/>
                </a:cubicBezTo>
                <a:cubicBezTo>
                  <a:pt x="411" y="234"/>
                  <a:pt x="416" y="230"/>
                  <a:pt x="416" y="224"/>
                </a:cubicBezTo>
                <a:close/>
                <a:moveTo>
                  <a:pt x="416" y="288"/>
                </a:moveTo>
                <a:cubicBezTo>
                  <a:pt x="416" y="282"/>
                  <a:pt x="411" y="277"/>
                  <a:pt x="405" y="277"/>
                </a:cubicBezTo>
                <a:cubicBezTo>
                  <a:pt x="106" y="277"/>
                  <a:pt x="106" y="277"/>
                  <a:pt x="106" y="277"/>
                </a:cubicBezTo>
                <a:cubicBezTo>
                  <a:pt x="100" y="277"/>
                  <a:pt x="96" y="282"/>
                  <a:pt x="96" y="288"/>
                </a:cubicBezTo>
                <a:cubicBezTo>
                  <a:pt x="96" y="294"/>
                  <a:pt x="100" y="298"/>
                  <a:pt x="106" y="298"/>
                </a:cubicBezTo>
                <a:cubicBezTo>
                  <a:pt x="405" y="298"/>
                  <a:pt x="405" y="298"/>
                  <a:pt x="405" y="298"/>
                </a:cubicBezTo>
                <a:cubicBezTo>
                  <a:pt x="411" y="298"/>
                  <a:pt x="416" y="294"/>
                  <a:pt x="416" y="288"/>
                </a:cubicBezTo>
                <a:close/>
                <a:moveTo>
                  <a:pt x="416" y="352"/>
                </a:moveTo>
                <a:cubicBezTo>
                  <a:pt x="416" y="346"/>
                  <a:pt x="411" y="341"/>
                  <a:pt x="405" y="341"/>
                </a:cubicBezTo>
                <a:cubicBezTo>
                  <a:pt x="106" y="341"/>
                  <a:pt x="106" y="341"/>
                  <a:pt x="106" y="341"/>
                </a:cubicBezTo>
                <a:cubicBezTo>
                  <a:pt x="100" y="341"/>
                  <a:pt x="96" y="346"/>
                  <a:pt x="96" y="352"/>
                </a:cubicBezTo>
                <a:cubicBezTo>
                  <a:pt x="96" y="358"/>
                  <a:pt x="100" y="362"/>
                  <a:pt x="106" y="362"/>
                </a:cubicBezTo>
                <a:cubicBezTo>
                  <a:pt x="405" y="362"/>
                  <a:pt x="405" y="362"/>
                  <a:pt x="405" y="362"/>
                </a:cubicBezTo>
                <a:cubicBezTo>
                  <a:pt x="411" y="362"/>
                  <a:pt x="416" y="358"/>
                  <a:pt x="416" y="352"/>
                </a:cubicBezTo>
                <a:close/>
              </a:path>
            </a:pathLst>
          </a:cu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83684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5271CAC-5D63-45CD-8464-952DD5EBCEAA}"/>
              </a:ext>
            </a:extLst>
          </p:cNvPr>
          <p:cNvGrpSpPr/>
          <p:nvPr/>
        </p:nvGrpSpPr>
        <p:grpSpPr>
          <a:xfrm>
            <a:off x="8694061" y="696686"/>
            <a:ext cx="2133601" cy="5660572"/>
            <a:chOff x="1683656" y="783770"/>
            <a:chExt cx="2133601" cy="5660572"/>
          </a:xfrm>
        </p:grpSpPr>
        <p:sp>
          <p:nvSpPr>
            <p:cNvPr id="40" name="Rectangle: Rounded Corners 39">
              <a:extLst>
                <a:ext uri="{FF2B5EF4-FFF2-40B4-BE49-F238E27FC236}">
                  <a16:creationId xmlns:a16="http://schemas.microsoft.com/office/drawing/2014/main" id="{5306E6D5-DBA5-4201-9B5E-3F487C96FEC3}"/>
                </a:ext>
              </a:extLst>
            </p:cNvPr>
            <p:cNvSpPr/>
            <p:nvPr/>
          </p:nvSpPr>
          <p:spPr>
            <a:xfrm>
              <a:off x="1683656"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D584115A-2B59-4C8C-9640-DED56A392B58}"/>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98000">
                  <a:srgbClr val="66789E"/>
                </a:gs>
                <a:gs pos="46000">
                  <a:srgbClr val="364F81"/>
                </a:gs>
                <a:gs pos="0">
                  <a:srgbClr val="00206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896504B-3E58-408B-9A7F-3AAF0528EBAC}"/>
                </a:ext>
              </a:extLst>
            </p:cNvPr>
            <p:cNvSpPr txBox="1"/>
            <p:nvPr/>
          </p:nvSpPr>
          <p:spPr>
            <a:xfrm>
              <a:off x="2061777" y="1338014"/>
              <a:ext cx="1464419"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4</a:t>
              </a:r>
            </a:p>
          </p:txBody>
        </p:sp>
        <p:sp>
          <p:nvSpPr>
            <p:cNvPr id="45" name="TextBox 44">
              <a:extLst>
                <a:ext uri="{FF2B5EF4-FFF2-40B4-BE49-F238E27FC236}">
                  <a16:creationId xmlns:a16="http://schemas.microsoft.com/office/drawing/2014/main" id="{790D5B37-21A5-468B-99D9-E368C6ACF662}"/>
                </a:ext>
              </a:extLst>
            </p:cNvPr>
            <p:cNvSpPr txBox="1"/>
            <p:nvPr/>
          </p:nvSpPr>
          <p:spPr>
            <a:xfrm>
              <a:off x="1692120" y="2311700"/>
              <a:ext cx="2125137" cy="1785104"/>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Salesforce calls into a remote system and perform updates to data as they occur. This causes considerable on-going traffic between the two systems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Importance should be given to error handling and locking</a:t>
              </a:r>
            </a:p>
          </p:txBody>
        </p:sp>
        <p:sp>
          <p:nvSpPr>
            <p:cNvPr id="46" name="TextBox 45">
              <a:extLst>
                <a:ext uri="{FF2B5EF4-FFF2-40B4-BE49-F238E27FC236}">
                  <a16:creationId xmlns:a16="http://schemas.microsoft.com/office/drawing/2014/main" id="{BBF64537-2FD6-497B-B05B-B2FDA6F28AA4}"/>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31" name="Group 30">
            <a:extLst>
              <a:ext uri="{FF2B5EF4-FFF2-40B4-BE49-F238E27FC236}">
                <a16:creationId xmlns:a16="http://schemas.microsoft.com/office/drawing/2014/main" id="{FD5FFF4F-65DF-4572-8B95-79DB2C94FC73}"/>
              </a:ext>
            </a:extLst>
          </p:cNvPr>
          <p:cNvGrpSpPr/>
          <p:nvPr/>
        </p:nvGrpSpPr>
        <p:grpSpPr>
          <a:xfrm>
            <a:off x="6227846" y="691019"/>
            <a:ext cx="2142065" cy="5660572"/>
            <a:chOff x="1675192" y="778103"/>
            <a:chExt cx="2142065" cy="5660572"/>
          </a:xfrm>
        </p:grpSpPr>
        <p:sp>
          <p:nvSpPr>
            <p:cNvPr id="32" name="Rectangle: Rounded Corners 31">
              <a:extLst>
                <a:ext uri="{FF2B5EF4-FFF2-40B4-BE49-F238E27FC236}">
                  <a16:creationId xmlns:a16="http://schemas.microsoft.com/office/drawing/2014/main" id="{FCECC019-48F1-449F-9807-B67C2E353430}"/>
                </a:ext>
              </a:extLst>
            </p:cNvPr>
            <p:cNvSpPr/>
            <p:nvPr/>
          </p:nvSpPr>
          <p:spPr>
            <a:xfrm>
              <a:off x="1683656" y="778103"/>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3CEEA70E-99C2-4222-B236-2BD03CA424E3}"/>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100000">
                  <a:srgbClr val="844DAC"/>
                </a:gs>
                <a:gs pos="34000">
                  <a:srgbClr val="7A3EA6"/>
                </a:gs>
                <a:gs pos="0">
                  <a:srgbClr val="7030A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53DAC27B-24A9-43D6-B650-62A15BF34441}"/>
                </a:ext>
              </a:extLst>
            </p:cNvPr>
            <p:cNvSpPr txBox="1"/>
            <p:nvPr/>
          </p:nvSpPr>
          <p:spPr>
            <a:xfrm>
              <a:off x="1973943" y="1366801"/>
              <a:ext cx="1536093"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3</a:t>
              </a:r>
              <a:endParaRPr lang="en-IN" sz="32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37" name="TextBox 36">
              <a:extLst>
                <a:ext uri="{FF2B5EF4-FFF2-40B4-BE49-F238E27FC236}">
                  <a16:creationId xmlns:a16="http://schemas.microsoft.com/office/drawing/2014/main" id="{A372B9F5-BE61-4770-8DBF-112429B073B9}"/>
                </a:ext>
              </a:extLst>
            </p:cNvPr>
            <p:cNvSpPr txBox="1"/>
            <p:nvPr/>
          </p:nvSpPr>
          <p:spPr>
            <a:xfrm>
              <a:off x="1675192" y="2311700"/>
              <a:ext cx="2133601" cy="1938992"/>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Remote system calls into Salesforce by using one of the APIs and perform updates to data as they occur. This causes considerable on-going traffic between the two systems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Importance should be given to error handling and locking</a:t>
              </a:r>
            </a:p>
          </p:txBody>
        </p:sp>
      </p:grpSp>
      <p:grpSp>
        <p:nvGrpSpPr>
          <p:cNvPr id="23" name="Group 22">
            <a:extLst>
              <a:ext uri="{FF2B5EF4-FFF2-40B4-BE49-F238E27FC236}">
                <a16:creationId xmlns:a16="http://schemas.microsoft.com/office/drawing/2014/main" id="{6D1930A7-4AB5-4660-84C4-6B441F68A25E}"/>
              </a:ext>
            </a:extLst>
          </p:cNvPr>
          <p:cNvGrpSpPr/>
          <p:nvPr/>
        </p:nvGrpSpPr>
        <p:grpSpPr>
          <a:xfrm>
            <a:off x="3778555" y="676366"/>
            <a:ext cx="2133605" cy="5660572"/>
            <a:chOff x="1683653" y="783770"/>
            <a:chExt cx="2133605" cy="5660572"/>
          </a:xfrm>
        </p:grpSpPr>
        <p:sp>
          <p:nvSpPr>
            <p:cNvPr id="24" name="Rectangle: Rounded Corners 23">
              <a:extLst>
                <a:ext uri="{FF2B5EF4-FFF2-40B4-BE49-F238E27FC236}">
                  <a16:creationId xmlns:a16="http://schemas.microsoft.com/office/drawing/2014/main" id="{84D072C6-F34F-444D-91D7-B58253BF030C}"/>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DDFE3E03-9793-4E58-AE18-38C351381E6B}"/>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a:p>
          </p:txBody>
        </p:sp>
        <p:sp>
          <p:nvSpPr>
            <p:cNvPr id="26" name="TextBox 25">
              <a:extLst>
                <a:ext uri="{FF2B5EF4-FFF2-40B4-BE49-F238E27FC236}">
                  <a16:creationId xmlns:a16="http://schemas.microsoft.com/office/drawing/2014/main" id="{8DC3999E-CA54-4002-9A3D-8594B24BA9C1}"/>
                </a:ext>
              </a:extLst>
            </p:cNvPr>
            <p:cNvSpPr txBox="1"/>
            <p:nvPr/>
          </p:nvSpPr>
          <p:spPr>
            <a:xfrm>
              <a:off x="1956389" y="944838"/>
              <a:ext cx="1553028"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ETL Tool</a:t>
              </a:r>
            </a:p>
          </p:txBody>
        </p:sp>
        <p:sp>
          <p:nvSpPr>
            <p:cNvPr id="27" name="TextBox 26">
              <a:extLst>
                <a:ext uri="{FF2B5EF4-FFF2-40B4-BE49-F238E27FC236}">
                  <a16:creationId xmlns:a16="http://schemas.microsoft.com/office/drawing/2014/main" id="{720D36E6-EA10-4281-8864-9437EAC5EA81}"/>
                </a:ext>
              </a:extLst>
            </p:cNvPr>
            <p:cNvSpPr txBox="1"/>
            <p:nvPr/>
          </p:nvSpPr>
          <p:spPr>
            <a:xfrm>
              <a:off x="1957009" y="1366801"/>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2</a:t>
              </a:r>
              <a:endParaRPr lang="en-IN" sz="32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29" name="TextBox 28">
              <a:extLst>
                <a:ext uri="{FF2B5EF4-FFF2-40B4-BE49-F238E27FC236}">
                  <a16:creationId xmlns:a16="http://schemas.microsoft.com/office/drawing/2014/main" id="{11360F0B-61D5-4863-AFF5-7F4808BF361C}"/>
                </a:ext>
              </a:extLst>
            </p:cNvPr>
            <p:cNvSpPr txBox="1"/>
            <p:nvPr/>
          </p:nvSpPr>
          <p:spPr>
            <a:xfrm>
              <a:off x="1683653" y="2332020"/>
              <a:ext cx="2133601" cy="1938992"/>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ETL tool that allows you to run change data capture against source data</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The tool reacts to changes in the source data set, transforms the data, and then calls Salesforce Bulk API to issue DML statements. This can also be implemented using the Salesforce SOAP API</a:t>
              </a:r>
              <a:endParaRPr lang="en-IN" sz="1000" dirty="0">
                <a:latin typeface="Verdana" panose="020B0604030504040204" pitchFamily="34" charset="0"/>
                <a:ea typeface="Verdana" panose="020B0604030504040204" pitchFamily="34" charset="0"/>
              </a:endParaRPr>
            </a:p>
          </p:txBody>
        </p:sp>
        <p:sp>
          <p:nvSpPr>
            <p:cNvPr id="30" name="TextBox 29">
              <a:extLst>
                <a:ext uri="{FF2B5EF4-FFF2-40B4-BE49-F238E27FC236}">
                  <a16:creationId xmlns:a16="http://schemas.microsoft.com/office/drawing/2014/main" id="{C47F0460-C816-4AF0-8769-94B53CE2D578}"/>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22" name="Group 21">
            <a:extLst>
              <a:ext uri="{FF2B5EF4-FFF2-40B4-BE49-F238E27FC236}">
                <a16:creationId xmlns:a16="http://schemas.microsoft.com/office/drawing/2014/main" id="{CD388272-2454-44D7-879A-53895A9565FD}"/>
              </a:ext>
            </a:extLst>
          </p:cNvPr>
          <p:cNvGrpSpPr/>
          <p:nvPr/>
        </p:nvGrpSpPr>
        <p:grpSpPr>
          <a:xfrm>
            <a:off x="1302057" y="691019"/>
            <a:ext cx="2152348" cy="5622472"/>
            <a:chOff x="1664909" y="783770"/>
            <a:chExt cx="2152348" cy="5733511"/>
          </a:xfrm>
        </p:grpSpPr>
        <p:sp>
          <p:nvSpPr>
            <p:cNvPr id="10" name="Rectangle: Rounded Corners 9">
              <a:extLst>
                <a:ext uri="{FF2B5EF4-FFF2-40B4-BE49-F238E27FC236}">
                  <a16:creationId xmlns:a16="http://schemas.microsoft.com/office/drawing/2014/main" id="{CD3EDCAE-4D78-46ED-A252-99587BEB6869}"/>
                </a:ext>
              </a:extLst>
            </p:cNvPr>
            <p:cNvSpPr/>
            <p:nvPr/>
          </p:nvSpPr>
          <p:spPr>
            <a:xfrm>
              <a:off x="1683655" y="856709"/>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1967BDE-FA74-44D0-A906-0DEBCE1F43B1}"/>
                </a:ext>
              </a:extLst>
            </p:cNvPr>
            <p:cNvSpPr txBox="1"/>
            <p:nvPr/>
          </p:nvSpPr>
          <p:spPr>
            <a:xfrm>
              <a:off x="1664909" y="2342441"/>
              <a:ext cx="2133601" cy="3075778"/>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Change Data Capture publishes change events, which represent changes to Salesforce records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With Change Data Capture, we can receive near-real-time changes of Salesforce records, and synchronize corresponding records in an external data store</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Change Data Capture takes care of the continuous synchronization part of replication. It publishes the deltas of Salesforce data for new and changed records</a:t>
              </a:r>
            </a:p>
          </p:txBody>
        </p:sp>
        <p:sp>
          <p:nvSpPr>
            <p:cNvPr id="21" name="TextBox 20">
              <a:extLst>
                <a:ext uri="{FF2B5EF4-FFF2-40B4-BE49-F238E27FC236}">
                  <a16:creationId xmlns:a16="http://schemas.microsoft.com/office/drawing/2014/main" id="{31AD0D49-8E74-4A30-B2ED-0E7782614B14}"/>
                </a:ext>
              </a:extLst>
            </p:cNvPr>
            <p:cNvSpPr txBox="1"/>
            <p:nvPr/>
          </p:nvSpPr>
          <p:spPr>
            <a:xfrm>
              <a:off x="1683655" y="4655403"/>
              <a:ext cx="2133601" cy="276999"/>
            </a:xfrm>
            <a:prstGeom prst="rect">
              <a:avLst/>
            </a:prstGeom>
            <a:noFill/>
          </p:spPr>
          <p:txBody>
            <a:bodyPr wrap="square" rtlCol="0">
              <a:spAutoFit/>
            </a:bodyPr>
            <a:lstStyle/>
            <a:p>
              <a:pPr algn="ctr"/>
              <a:endParaRPr lang="en-IN" sz="1200" spc="300" dirty="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47" name="TextBox 46">
            <a:extLst>
              <a:ext uri="{FF2B5EF4-FFF2-40B4-BE49-F238E27FC236}">
                <a16:creationId xmlns:a16="http://schemas.microsoft.com/office/drawing/2014/main" id="{4F63E85E-D4EB-4169-BC6B-6577E92B3AE8}"/>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BATCH DATA SYNCHRONIZATION - SOLUTIONS</a:t>
            </a:r>
          </a:p>
        </p:txBody>
      </p:sp>
      <p:sp>
        <p:nvSpPr>
          <p:cNvPr id="49" name="General_Fill_50">
            <a:extLst>
              <a:ext uri="{FF2B5EF4-FFF2-40B4-BE49-F238E27FC236}">
                <a16:creationId xmlns:a16="http://schemas.microsoft.com/office/drawing/2014/main" id="{623C8B97-4B33-427C-A72A-E74879E41261}"/>
              </a:ext>
            </a:extLst>
          </p:cNvPr>
          <p:cNvSpPr>
            <a:spLocks noChangeAspect="1" noEditPoints="1"/>
          </p:cNvSpPr>
          <p:nvPr/>
        </p:nvSpPr>
        <p:spPr bwMode="auto">
          <a:xfrm>
            <a:off x="1973939" y="5393681"/>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1" name="TextBox 50">
            <a:extLst>
              <a:ext uri="{FF2B5EF4-FFF2-40B4-BE49-F238E27FC236}">
                <a16:creationId xmlns:a16="http://schemas.microsoft.com/office/drawing/2014/main" id="{C4A8CABC-B384-4D11-ACC9-0A5358F8C115}"/>
              </a:ext>
            </a:extLst>
          </p:cNvPr>
          <p:cNvSpPr txBox="1"/>
          <p:nvPr/>
        </p:nvSpPr>
        <p:spPr>
          <a:xfrm>
            <a:off x="1320804" y="862399"/>
            <a:ext cx="2133601"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Change Data Capture</a:t>
            </a:r>
            <a:endParaRPr lang="en-IN" sz="16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3" name="TextBox 52">
            <a:extLst>
              <a:ext uri="{FF2B5EF4-FFF2-40B4-BE49-F238E27FC236}">
                <a16:creationId xmlns:a16="http://schemas.microsoft.com/office/drawing/2014/main" id="{F9ACE0C4-8845-4621-88F4-1C9FA40AD94B}"/>
              </a:ext>
            </a:extLst>
          </p:cNvPr>
          <p:cNvSpPr txBox="1"/>
          <p:nvPr/>
        </p:nvSpPr>
        <p:spPr>
          <a:xfrm>
            <a:off x="1613874" y="1253124"/>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1</a:t>
            </a:r>
          </a:p>
        </p:txBody>
      </p:sp>
      <p:sp>
        <p:nvSpPr>
          <p:cNvPr id="59" name="Rectangle 58">
            <a:extLst>
              <a:ext uri="{FF2B5EF4-FFF2-40B4-BE49-F238E27FC236}">
                <a16:creationId xmlns:a16="http://schemas.microsoft.com/office/drawing/2014/main" id="{A9CBE94D-00A9-4BA0-939E-3BD6A0AC5A13}"/>
              </a:ext>
            </a:extLst>
          </p:cNvPr>
          <p:cNvSpPr/>
          <p:nvPr/>
        </p:nvSpPr>
        <p:spPr>
          <a:xfrm>
            <a:off x="1828478" y="1670269"/>
            <a:ext cx="1083951" cy="246221"/>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Change Event</a:t>
            </a:r>
            <a:endParaRPr lang="en-US" sz="2400" dirty="0">
              <a:latin typeface="Verdana" panose="020B0604030504040204" pitchFamily="34" charset="0"/>
              <a:ea typeface="Verdana" panose="020B0604030504040204" pitchFamily="34" charset="0"/>
            </a:endParaRPr>
          </a:p>
        </p:txBody>
      </p:sp>
      <p:sp>
        <p:nvSpPr>
          <p:cNvPr id="60" name="Rectangle 59">
            <a:extLst>
              <a:ext uri="{FF2B5EF4-FFF2-40B4-BE49-F238E27FC236}">
                <a16:creationId xmlns:a16="http://schemas.microsoft.com/office/drawing/2014/main" id="{ADBEBC1A-4994-4637-98B1-C49062D0156F}"/>
              </a:ext>
            </a:extLst>
          </p:cNvPr>
          <p:cNvSpPr/>
          <p:nvPr/>
        </p:nvSpPr>
        <p:spPr>
          <a:xfrm>
            <a:off x="3820958" y="1670269"/>
            <a:ext cx="2013693" cy="246221"/>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Replication through ETL tool</a:t>
            </a:r>
            <a:endParaRPr lang="en-US" sz="1000" dirty="0">
              <a:latin typeface="Verdana" panose="020B0604030504040204" pitchFamily="34" charset="0"/>
              <a:ea typeface="Verdana" panose="020B0604030504040204" pitchFamily="34" charset="0"/>
            </a:endParaRPr>
          </a:p>
        </p:txBody>
      </p:sp>
      <p:sp>
        <p:nvSpPr>
          <p:cNvPr id="61" name="General_Fill_18">
            <a:extLst>
              <a:ext uri="{FF2B5EF4-FFF2-40B4-BE49-F238E27FC236}">
                <a16:creationId xmlns:a16="http://schemas.microsoft.com/office/drawing/2014/main" id="{A56FBA63-0FD8-4810-9684-5832BB0246AA}"/>
              </a:ext>
            </a:extLst>
          </p:cNvPr>
          <p:cNvSpPr>
            <a:spLocks noChangeAspect="1" noEditPoints="1"/>
          </p:cNvSpPr>
          <p:nvPr/>
        </p:nvSpPr>
        <p:spPr bwMode="auto">
          <a:xfrm>
            <a:off x="4448159" y="5393682"/>
            <a:ext cx="786294" cy="78629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2" name="TextBox 61">
            <a:extLst>
              <a:ext uri="{FF2B5EF4-FFF2-40B4-BE49-F238E27FC236}">
                <a16:creationId xmlns:a16="http://schemas.microsoft.com/office/drawing/2014/main" id="{A4C85BD6-755B-4BBF-8422-69C2E1CBA58C}"/>
              </a:ext>
            </a:extLst>
          </p:cNvPr>
          <p:cNvSpPr txBox="1"/>
          <p:nvPr/>
        </p:nvSpPr>
        <p:spPr>
          <a:xfrm>
            <a:off x="6244771" y="857753"/>
            <a:ext cx="2133604"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Remote Call-In</a:t>
            </a:r>
          </a:p>
        </p:txBody>
      </p:sp>
      <p:sp>
        <p:nvSpPr>
          <p:cNvPr id="63" name="Rectangle 62">
            <a:extLst>
              <a:ext uri="{FF2B5EF4-FFF2-40B4-BE49-F238E27FC236}">
                <a16:creationId xmlns:a16="http://schemas.microsoft.com/office/drawing/2014/main" id="{76FD9511-A328-4317-A434-16A7D54CBCCF}"/>
              </a:ext>
            </a:extLst>
          </p:cNvPr>
          <p:cNvSpPr/>
          <p:nvPr/>
        </p:nvSpPr>
        <p:spPr>
          <a:xfrm>
            <a:off x="6372985" y="1648771"/>
            <a:ext cx="1843315" cy="400110"/>
          </a:xfrm>
          <a:prstGeom prst="rect">
            <a:avLst/>
          </a:prstGeom>
        </p:spPr>
        <p:txBody>
          <a:bodyPr wrap="square">
            <a:spAutoFit/>
          </a:bodyPr>
          <a:lstStyle/>
          <a:p>
            <a:pPr algn="ctr"/>
            <a:r>
              <a:rPr lang="en-IN" sz="1000" dirty="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Remote system calls Salesforce</a:t>
            </a:r>
            <a:endParaRPr lang="en-US" sz="2400" dirty="0">
              <a:solidFill>
                <a:schemeClr val="bg1"/>
              </a:solidFill>
              <a:latin typeface="Verdana" panose="020B0604030504040204" pitchFamily="34" charset="0"/>
              <a:ea typeface="Verdana" panose="020B0604030504040204" pitchFamily="34" charset="0"/>
            </a:endParaRPr>
          </a:p>
        </p:txBody>
      </p:sp>
      <p:sp>
        <p:nvSpPr>
          <p:cNvPr id="64" name="TextBox 63">
            <a:extLst>
              <a:ext uri="{FF2B5EF4-FFF2-40B4-BE49-F238E27FC236}">
                <a16:creationId xmlns:a16="http://schemas.microsoft.com/office/drawing/2014/main" id="{3632330C-A97A-4084-96DA-B500555DA399}"/>
              </a:ext>
            </a:extLst>
          </p:cNvPr>
          <p:cNvSpPr txBox="1"/>
          <p:nvPr/>
        </p:nvSpPr>
        <p:spPr>
          <a:xfrm>
            <a:off x="8737591" y="857753"/>
            <a:ext cx="2133604" cy="461665"/>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Remote Process Invocation</a:t>
            </a:r>
          </a:p>
        </p:txBody>
      </p:sp>
      <p:sp>
        <p:nvSpPr>
          <p:cNvPr id="3" name="Rectangle 2">
            <a:extLst>
              <a:ext uri="{FF2B5EF4-FFF2-40B4-BE49-F238E27FC236}">
                <a16:creationId xmlns:a16="http://schemas.microsoft.com/office/drawing/2014/main" id="{67F3B350-E71E-4469-BFEE-EDBF5C1DC5D5}"/>
              </a:ext>
            </a:extLst>
          </p:cNvPr>
          <p:cNvSpPr/>
          <p:nvPr/>
        </p:nvSpPr>
        <p:spPr>
          <a:xfrm>
            <a:off x="8929505" y="1648771"/>
            <a:ext cx="1749771" cy="400110"/>
          </a:xfrm>
          <a:prstGeom prst="rect">
            <a:avLst/>
          </a:prstGeom>
        </p:spPr>
        <p:txBody>
          <a:bodyPr wrap="square">
            <a:spAutoFit/>
          </a:bodyPr>
          <a:lstStyle/>
          <a:p>
            <a:pPr algn="ctr"/>
            <a:r>
              <a:rPr lang="en-IN" sz="1000" dirty="0">
                <a:solidFill>
                  <a:schemeClr val="bg1"/>
                </a:solidFill>
                <a:latin typeface="Verdana" panose="020B0604030504040204" pitchFamily="34" charset="0"/>
                <a:ea typeface="Verdana" panose="020B0604030504040204" pitchFamily="34" charset="0"/>
              </a:rPr>
              <a:t>Salesforce calls to Remote system</a:t>
            </a:r>
          </a:p>
        </p:txBody>
      </p:sp>
      <p:sp>
        <p:nvSpPr>
          <p:cNvPr id="65" name="General_Fill_48">
            <a:extLst>
              <a:ext uri="{FF2B5EF4-FFF2-40B4-BE49-F238E27FC236}">
                <a16:creationId xmlns:a16="http://schemas.microsoft.com/office/drawing/2014/main" id="{35F34471-D5AB-4E7F-8BDD-F289425E4A5B}"/>
              </a:ext>
            </a:extLst>
          </p:cNvPr>
          <p:cNvSpPr>
            <a:spLocks noChangeAspect="1" noEditPoints="1"/>
          </p:cNvSpPr>
          <p:nvPr/>
        </p:nvSpPr>
        <p:spPr bwMode="auto">
          <a:xfrm>
            <a:off x="6900773" y="5392232"/>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6" name="General_Fill_85">
            <a:extLst>
              <a:ext uri="{FF2B5EF4-FFF2-40B4-BE49-F238E27FC236}">
                <a16:creationId xmlns:a16="http://schemas.microsoft.com/office/drawing/2014/main" id="{8ABB0F1C-CE56-42FD-9FA9-606E1F3E6578}"/>
              </a:ext>
            </a:extLst>
          </p:cNvPr>
          <p:cNvSpPr>
            <a:spLocks noChangeAspect="1" noEditPoints="1"/>
          </p:cNvSpPr>
          <p:nvPr/>
        </p:nvSpPr>
        <p:spPr bwMode="auto">
          <a:xfrm>
            <a:off x="9369141" y="5418671"/>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2" name="Text Placeholder 23">
            <a:extLst>
              <a:ext uri="{FF2B5EF4-FFF2-40B4-BE49-F238E27FC236}">
                <a16:creationId xmlns:a16="http://schemas.microsoft.com/office/drawing/2014/main" id="{6CAADBC9-6A25-43E3-B2E5-95784EEC50B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259366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E19E87EF-F6E0-45A9-95B4-A9CAADC4C929}"/>
              </a:ext>
            </a:extLst>
          </p:cNvPr>
          <p:cNvGrpSpPr/>
          <p:nvPr/>
        </p:nvGrpSpPr>
        <p:grpSpPr>
          <a:xfrm>
            <a:off x="661283" y="925462"/>
            <a:ext cx="10959279" cy="5116262"/>
            <a:chOff x="661283" y="925462"/>
            <a:chExt cx="10959279" cy="5116262"/>
          </a:xfrm>
          <a:effectLst>
            <a:reflection blurRad="6350" stA="52000" endA="300" endPos="11000" dir="5400000" sy="-100000" algn="bl" rotWithShape="0"/>
          </a:effectLst>
        </p:grpSpPr>
        <p:grpSp>
          <p:nvGrpSpPr>
            <p:cNvPr id="37" name="Group 36">
              <a:extLst>
                <a:ext uri="{FF2B5EF4-FFF2-40B4-BE49-F238E27FC236}">
                  <a16:creationId xmlns:a16="http://schemas.microsoft.com/office/drawing/2014/main" id="{1439DD9A-5BAC-41AA-B46A-62354DBF5F01}"/>
                </a:ext>
              </a:extLst>
            </p:cNvPr>
            <p:cNvGrpSpPr/>
            <p:nvPr/>
          </p:nvGrpSpPr>
          <p:grpSpPr>
            <a:xfrm>
              <a:off x="661283" y="925462"/>
              <a:ext cx="2409118" cy="5116262"/>
              <a:chOff x="1431299" y="925462"/>
              <a:chExt cx="2409118" cy="5116262"/>
            </a:xfrm>
          </p:grpSpPr>
          <p:sp>
            <p:nvSpPr>
              <p:cNvPr id="30" name="Rectangle: Rounded Corners 29">
                <a:extLst>
                  <a:ext uri="{FF2B5EF4-FFF2-40B4-BE49-F238E27FC236}">
                    <a16:creationId xmlns:a16="http://schemas.microsoft.com/office/drawing/2014/main" id="{B893E197-EC26-4A4B-8B14-F8D1EF10BA5A}"/>
                  </a:ext>
                </a:extLst>
              </p:cNvPr>
              <p:cNvSpPr/>
              <p:nvPr/>
            </p:nvSpPr>
            <p:spPr>
              <a:xfrm>
                <a:off x="1911566" y="5639586"/>
                <a:ext cx="1415042" cy="402138"/>
              </a:xfrm>
              <a:prstGeom prst="roundRect">
                <a:avLst/>
              </a:prstGeom>
              <a:solidFill>
                <a:srgbClr val="FFA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4" name="Freeform: Shape 23">
                <a:extLst>
                  <a:ext uri="{FF2B5EF4-FFF2-40B4-BE49-F238E27FC236}">
                    <a16:creationId xmlns:a16="http://schemas.microsoft.com/office/drawing/2014/main" id="{77CDD317-2D80-463B-80A8-B19A1D1DC24A}"/>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FFA037"/>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5" name="Oval 24">
                <a:extLst>
                  <a:ext uri="{FF2B5EF4-FFF2-40B4-BE49-F238E27FC236}">
                    <a16:creationId xmlns:a16="http://schemas.microsoft.com/office/drawing/2014/main" id="{AEC13812-AF34-40A4-A4AF-C56DF308ADF6}"/>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6" name="Oval 25">
                <a:extLst>
                  <a:ext uri="{FF2B5EF4-FFF2-40B4-BE49-F238E27FC236}">
                    <a16:creationId xmlns:a16="http://schemas.microsoft.com/office/drawing/2014/main" id="{C74B07EA-8EB4-408A-BB68-6C87EB939789}"/>
                  </a:ext>
                </a:extLst>
              </p:cNvPr>
              <p:cNvSpPr/>
              <p:nvPr/>
            </p:nvSpPr>
            <p:spPr>
              <a:xfrm>
                <a:off x="2087906" y="1157194"/>
                <a:ext cx="1021723" cy="1021723"/>
              </a:xfrm>
              <a:prstGeom prst="ellipse">
                <a:avLst/>
              </a:prstGeom>
              <a:solidFill>
                <a:srgbClr val="FF9933"/>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7" name="Oval 26">
                <a:extLst>
                  <a:ext uri="{FF2B5EF4-FFF2-40B4-BE49-F238E27FC236}">
                    <a16:creationId xmlns:a16="http://schemas.microsoft.com/office/drawing/2014/main" id="{1E4E3FB2-303A-4472-AD4F-096114FE6AFC}"/>
                  </a:ext>
                </a:extLst>
              </p:cNvPr>
              <p:cNvSpPr/>
              <p:nvPr/>
            </p:nvSpPr>
            <p:spPr>
              <a:xfrm>
                <a:off x="1431299" y="3538187"/>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3" name="Freeform: Shape 32">
                <a:extLst>
                  <a:ext uri="{FF2B5EF4-FFF2-40B4-BE49-F238E27FC236}">
                    <a16:creationId xmlns:a16="http://schemas.microsoft.com/office/drawing/2014/main" id="{213B97BE-7C3E-4976-BCD0-2A737FE467AC}"/>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F99D3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EEABEA8C-049A-4FAD-9CAC-5B2D983E535A}"/>
                  </a:ext>
                </a:extLst>
              </p:cNvPr>
              <p:cNvSpPr txBox="1"/>
              <p:nvPr/>
            </p:nvSpPr>
            <p:spPr>
              <a:xfrm>
                <a:off x="1739743" y="3567886"/>
                <a:ext cx="1798336" cy="461665"/>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Change Data Capture</a:t>
                </a:r>
              </a:p>
            </p:txBody>
          </p:sp>
          <p:sp>
            <p:nvSpPr>
              <p:cNvPr id="35" name="TextBox 34">
                <a:extLst>
                  <a:ext uri="{FF2B5EF4-FFF2-40B4-BE49-F238E27FC236}">
                    <a16:creationId xmlns:a16="http://schemas.microsoft.com/office/drawing/2014/main" id="{2F7D93E6-8ED9-47F7-A6A3-3C3C4D2EABD7}"/>
                  </a:ext>
                </a:extLst>
              </p:cNvPr>
              <p:cNvSpPr txBox="1"/>
              <p:nvPr/>
            </p:nvSpPr>
            <p:spPr>
              <a:xfrm>
                <a:off x="1567865" y="3994887"/>
                <a:ext cx="2087779" cy="1477328"/>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View All for the related objects.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FLS security settings.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Event bus tenant secret and enable encryption in case of Shield implementation.</a:t>
                </a:r>
                <a:endParaRPr lang="en-IN" sz="1000" dirty="0">
                  <a:latin typeface="Verdana" panose="020B0604030504040204" pitchFamily="34" charset="0"/>
                  <a:ea typeface="Verdana" panose="020B0604030504040204" pitchFamily="34" charset="0"/>
                </a:endParaRPr>
              </a:p>
            </p:txBody>
          </p:sp>
        </p:grpSp>
        <p:grpSp>
          <p:nvGrpSpPr>
            <p:cNvPr id="38" name="Group 37">
              <a:extLst>
                <a:ext uri="{FF2B5EF4-FFF2-40B4-BE49-F238E27FC236}">
                  <a16:creationId xmlns:a16="http://schemas.microsoft.com/office/drawing/2014/main" id="{8B0CA84F-E9F7-4C39-9B6B-E094DBF1295A}"/>
                </a:ext>
              </a:extLst>
            </p:cNvPr>
            <p:cNvGrpSpPr/>
            <p:nvPr/>
          </p:nvGrpSpPr>
          <p:grpSpPr>
            <a:xfrm>
              <a:off x="3509200" y="925462"/>
              <a:ext cx="2409118" cy="5116262"/>
              <a:chOff x="1421311" y="925462"/>
              <a:chExt cx="2409118" cy="5116262"/>
            </a:xfrm>
          </p:grpSpPr>
          <p:sp>
            <p:nvSpPr>
              <p:cNvPr id="39" name="Rectangle: Rounded Corners 38">
                <a:extLst>
                  <a:ext uri="{FF2B5EF4-FFF2-40B4-BE49-F238E27FC236}">
                    <a16:creationId xmlns:a16="http://schemas.microsoft.com/office/drawing/2014/main" id="{0EA4F823-5FCE-41FD-B86A-08E251D82797}"/>
                  </a:ext>
                </a:extLst>
              </p:cNvPr>
              <p:cNvSpPr/>
              <p:nvPr/>
            </p:nvSpPr>
            <p:spPr>
              <a:xfrm>
                <a:off x="1911566" y="5639586"/>
                <a:ext cx="1415042" cy="402138"/>
              </a:xfrm>
              <a:prstGeom prst="roundRect">
                <a:avLst/>
              </a:prstGeom>
              <a:solidFill>
                <a:srgbClr val="E85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0" name="Freeform: Shape 39">
                <a:extLst>
                  <a:ext uri="{FF2B5EF4-FFF2-40B4-BE49-F238E27FC236}">
                    <a16:creationId xmlns:a16="http://schemas.microsoft.com/office/drawing/2014/main" id="{7439FE54-BBB3-4DBD-AC06-9AF812C7A5FB}"/>
                  </a:ext>
                </a:extLst>
              </p:cNvPr>
              <p:cNvSpPr/>
              <p:nvPr/>
            </p:nvSpPr>
            <p:spPr>
              <a:xfrm rot="5400000" flipV="1">
                <a:off x="743245" y="2655927"/>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E85818"/>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1" name="Oval 40">
                <a:extLst>
                  <a:ext uri="{FF2B5EF4-FFF2-40B4-BE49-F238E27FC236}">
                    <a16:creationId xmlns:a16="http://schemas.microsoft.com/office/drawing/2014/main" id="{18DBF9A2-17A9-4F4A-90D5-0A0A09AB8A22}"/>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2" name="Oval 41">
                <a:extLst>
                  <a:ext uri="{FF2B5EF4-FFF2-40B4-BE49-F238E27FC236}">
                    <a16:creationId xmlns:a16="http://schemas.microsoft.com/office/drawing/2014/main" id="{F6AF7CAE-8DF3-4A14-80E5-15F2DB87905C}"/>
                  </a:ext>
                </a:extLst>
              </p:cNvPr>
              <p:cNvSpPr/>
              <p:nvPr/>
            </p:nvSpPr>
            <p:spPr>
              <a:xfrm>
                <a:off x="2098066" y="1187674"/>
                <a:ext cx="1021723" cy="1021723"/>
              </a:xfrm>
              <a:prstGeom prst="ellipse">
                <a:avLst/>
              </a:prstGeom>
              <a:solidFill>
                <a:srgbClr val="E85818"/>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DF121940-A6BC-4BC8-A0A3-B7BD4F88E148}"/>
                  </a:ext>
                </a:extLst>
              </p:cNvPr>
              <p:cNvSpPr/>
              <p:nvPr/>
            </p:nvSpPr>
            <p:spPr>
              <a:xfrm>
                <a:off x="1421311" y="3490474"/>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4" name="Freeform: Shape 43">
                <a:extLst>
                  <a:ext uri="{FF2B5EF4-FFF2-40B4-BE49-F238E27FC236}">
                    <a16:creationId xmlns:a16="http://schemas.microsoft.com/office/drawing/2014/main" id="{81512397-9B84-4038-BC40-7C57D9A2DCDC}"/>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E8581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5" name="TextBox 44">
                <a:extLst>
                  <a:ext uri="{FF2B5EF4-FFF2-40B4-BE49-F238E27FC236}">
                    <a16:creationId xmlns:a16="http://schemas.microsoft.com/office/drawing/2014/main" id="{6903B08F-49A4-449E-8AD3-F21944C5D363}"/>
                  </a:ext>
                </a:extLst>
              </p:cNvPr>
              <p:cNvSpPr txBox="1"/>
              <p:nvPr/>
            </p:nvSpPr>
            <p:spPr>
              <a:xfrm>
                <a:off x="1702185" y="3537145"/>
                <a:ext cx="1833803" cy="276999"/>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ETL Tools</a:t>
                </a:r>
              </a:p>
            </p:txBody>
          </p:sp>
          <p:sp>
            <p:nvSpPr>
              <p:cNvPr id="46" name="TextBox 45">
                <a:extLst>
                  <a:ext uri="{FF2B5EF4-FFF2-40B4-BE49-F238E27FC236}">
                    <a16:creationId xmlns:a16="http://schemas.microsoft.com/office/drawing/2014/main" id="{34FE6C3E-7B5B-46F5-958C-3CA025FFFE3D}"/>
                  </a:ext>
                </a:extLst>
              </p:cNvPr>
              <p:cNvSpPr txBox="1"/>
              <p:nvPr/>
            </p:nvSpPr>
            <p:spPr>
              <a:xfrm>
                <a:off x="1543144" y="3998060"/>
                <a:ext cx="2222554" cy="861774"/>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Username/Password, Profile assigned, FLS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Connected App – Client and Client Secret</a:t>
                </a:r>
              </a:p>
            </p:txBody>
          </p:sp>
        </p:grpSp>
        <p:grpSp>
          <p:nvGrpSpPr>
            <p:cNvPr id="48" name="Group 47">
              <a:extLst>
                <a:ext uri="{FF2B5EF4-FFF2-40B4-BE49-F238E27FC236}">
                  <a16:creationId xmlns:a16="http://schemas.microsoft.com/office/drawing/2014/main" id="{D80E95FD-AFBD-40B8-950B-20FE2FC990C3}"/>
                </a:ext>
              </a:extLst>
            </p:cNvPr>
            <p:cNvGrpSpPr/>
            <p:nvPr/>
          </p:nvGrpSpPr>
          <p:grpSpPr>
            <a:xfrm>
              <a:off x="6377624" y="925462"/>
              <a:ext cx="2409118" cy="5116262"/>
              <a:chOff x="1431830" y="925462"/>
              <a:chExt cx="2409118" cy="5116262"/>
            </a:xfrm>
          </p:grpSpPr>
          <p:sp>
            <p:nvSpPr>
              <p:cNvPr id="49" name="Rectangle: Rounded Corners 48">
                <a:extLst>
                  <a:ext uri="{FF2B5EF4-FFF2-40B4-BE49-F238E27FC236}">
                    <a16:creationId xmlns:a16="http://schemas.microsoft.com/office/drawing/2014/main" id="{94FEC99F-1222-4E83-9F35-3AA635E78EE2}"/>
                  </a:ext>
                </a:extLst>
              </p:cNvPr>
              <p:cNvSpPr/>
              <p:nvPr/>
            </p:nvSpPr>
            <p:spPr>
              <a:xfrm>
                <a:off x="1911566" y="5639586"/>
                <a:ext cx="1415042" cy="402138"/>
              </a:xfrm>
              <a:prstGeom prst="roundRect">
                <a:avLst/>
              </a:prstGeom>
              <a:solidFill>
                <a:srgbClr val="8E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0" name="Freeform: Shape 49">
                <a:extLst>
                  <a:ext uri="{FF2B5EF4-FFF2-40B4-BE49-F238E27FC236}">
                    <a16:creationId xmlns:a16="http://schemas.microsoft.com/office/drawing/2014/main" id="{869316B2-7845-48C7-BFEB-969A7E78798F}"/>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gradFill flip="none" rotWithShape="1">
                <a:gsLst>
                  <a:gs pos="0">
                    <a:srgbClr val="8E44AD"/>
                  </a:gs>
                  <a:gs pos="100000">
                    <a:srgbClr val="9C5BB7"/>
                  </a:gs>
                </a:gsLst>
                <a:lin ang="5400000" scaled="1"/>
                <a:tileRect/>
              </a:gra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1" name="Oval 50">
                <a:extLst>
                  <a:ext uri="{FF2B5EF4-FFF2-40B4-BE49-F238E27FC236}">
                    <a16:creationId xmlns:a16="http://schemas.microsoft.com/office/drawing/2014/main" id="{084E44FA-412E-46E2-8601-A3CCB93879FC}"/>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2" name="Oval 51">
                <a:extLst>
                  <a:ext uri="{FF2B5EF4-FFF2-40B4-BE49-F238E27FC236}">
                    <a16:creationId xmlns:a16="http://schemas.microsoft.com/office/drawing/2014/main" id="{1187189B-5C5E-4AA9-A6D5-122380AE1ADB}"/>
                  </a:ext>
                </a:extLst>
              </p:cNvPr>
              <p:cNvSpPr/>
              <p:nvPr/>
            </p:nvSpPr>
            <p:spPr>
              <a:xfrm>
                <a:off x="2108226" y="1187674"/>
                <a:ext cx="1021723" cy="1021723"/>
              </a:xfrm>
              <a:prstGeom prst="ellipse">
                <a:avLst/>
              </a:prstGeom>
              <a:solidFill>
                <a:srgbClr val="9854B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3" name="Oval 52">
                <a:extLst>
                  <a:ext uri="{FF2B5EF4-FFF2-40B4-BE49-F238E27FC236}">
                    <a16:creationId xmlns:a16="http://schemas.microsoft.com/office/drawing/2014/main" id="{0BC88681-F75B-48A3-A6D4-1119329E6F03}"/>
                  </a:ext>
                </a:extLst>
              </p:cNvPr>
              <p:cNvSpPr/>
              <p:nvPr/>
            </p:nvSpPr>
            <p:spPr>
              <a:xfrm>
                <a:off x="1431830" y="3429000"/>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4" name="Freeform: Shape 53">
                <a:extLst>
                  <a:ext uri="{FF2B5EF4-FFF2-40B4-BE49-F238E27FC236}">
                    <a16:creationId xmlns:a16="http://schemas.microsoft.com/office/drawing/2014/main" id="{310E0D50-834E-4F21-A638-C312E3D974E7}"/>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9C5BB7"/>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5" name="TextBox 54">
                <a:extLst>
                  <a:ext uri="{FF2B5EF4-FFF2-40B4-BE49-F238E27FC236}">
                    <a16:creationId xmlns:a16="http://schemas.microsoft.com/office/drawing/2014/main" id="{13A6CC69-6693-4566-8B1C-864F02224964}"/>
                  </a:ext>
                </a:extLst>
              </p:cNvPr>
              <p:cNvSpPr txBox="1"/>
              <p:nvPr/>
            </p:nvSpPr>
            <p:spPr>
              <a:xfrm>
                <a:off x="1787280" y="3588433"/>
                <a:ext cx="1798336" cy="276999"/>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Remote Callouts</a:t>
                </a:r>
              </a:p>
            </p:txBody>
          </p:sp>
          <p:sp>
            <p:nvSpPr>
              <p:cNvPr id="56" name="TextBox 55">
                <a:extLst>
                  <a:ext uri="{FF2B5EF4-FFF2-40B4-BE49-F238E27FC236}">
                    <a16:creationId xmlns:a16="http://schemas.microsoft.com/office/drawing/2014/main" id="{DCE4DC5F-EFBE-4742-A966-071E2CA62F9B}"/>
                  </a:ext>
                </a:extLst>
              </p:cNvPr>
              <p:cNvSpPr txBox="1"/>
              <p:nvPr/>
            </p:nvSpPr>
            <p:spPr>
              <a:xfrm>
                <a:off x="1577433" y="3964374"/>
                <a:ext cx="2065511" cy="1477328"/>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rPr>
                  <a:t>A Lightning Platform license with at least “API Only” user permissions is required to allow authenticated API access to the Salesforce API</a:t>
                </a:r>
              </a:p>
              <a:p>
                <a:endParaRPr lang="en-US" sz="10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rPr>
                  <a:t>HTTPS protocol</a:t>
                </a:r>
              </a:p>
              <a:p>
                <a:endParaRPr lang="en-US" sz="1000" dirty="0">
                  <a:latin typeface="Verdana" panose="020B0604030504040204" pitchFamily="34" charset="0"/>
                  <a:ea typeface="Verdana" panose="020B0604030504040204" pitchFamily="34" charset="0"/>
                </a:endParaRPr>
              </a:p>
            </p:txBody>
          </p:sp>
        </p:grpSp>
        <p:grpSp>
          <p:nvGrpSpPr>
            <p:cNvPr id="58" name="Group 57">
              <a:extLst>
                <a:ext uri="{FF2B5EF4-FFF2-40B4-BE49-F238E27FC236}">
                  <a16:creationId xmlns:a16="http://schemas.microsoft.com/office/drawing/2014/main" id="{139A76B1-4884-43A1-84E6-0D5E2AD31761}"/>
                </a:ext>
              </a:extLst>
            </p:cNvPr>
            <p:cNvGrpSpPr/>
            <p:nvPr/>
          </p:nvGrpSpPr>
          <p:grpSpPr>
            <a:xfrm>
              <a:off x="9198967" y="925462"/>
              <a:ext cx="2421595" cy="5116262"/>
              <a:chOff x="1395268" y="925462"/>
              <a:chExt cx="2421595" cy="5116262"/>
            </a:xfrm>
          </p:grpSpPr>
          <p:sp>
            <p:nvSpPr>
              <p:cNvPr id="59" name="Rectangle: Rounded Corners 58">
                <a:extLst>
                  <a:ext uri="{FF2B5EF4-FFF2-40B4-BE49-F238E27FC236}">
                    <a16:creationId xmlns:a16="http://schemas.microsoft.com/office/drawing/2014/main" id="{7BEA1F36-FCF5-4ED3-97F0-AB71061EBC12}"/>
                  </a:ext>
                </a:extLst>
              </p:cNvPr>
              <p:cNvSpPr/>
              <p:nvPr/>
            </p:nvSpPr>
            <p:spPr>
              <a:xfrm>
                <a:off x="1911566" y="5639586"/>
                <a:ext cx="1415042" cy="40213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0" name="Freeform: Shape 59">
                <a:extLst>
                  <a:ext uri="{FF2B5EF4-FFF2-40B4-BE49-F238E27FC236}">
                    <a16:creationId xmlns:a16="http://schemas.microsoft.com/office/drawing/2014/main" id="{797B293B-0BE5-4FBF-868C-2064D5E37617}"/>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0070C0"/>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1" name="Oval 60">
                <a:extLst>
                  <a:ext uri="{FF2B5EF4-FFF2-40B4-BE49-F238E27FC236}">
                    <a16:creationId xmlns:a16="http://schemas.microsoft.com/office/drawing/2014/main" id="{4EF49CB5-270B-4B54-8F76-58DAFE4602CB}"/>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2" name="Oval 61">
                <a:extLst>
                  <a:ext uri="{FF2B5EF4-FFF2-40B4-BE49-F238E27FC236}">
                    <a16:creationId xmlns:a16="http://schemas.microsoft.com/office/drawing/2014/main" id="{CAF07A04-74D5-4A99-862E-EDC74B530680}"/>
                  </a:ext>
                </a:extLst>
              </p:cNvPr>
              <p:cNvSpPr/>
              <p:nvPr/>
            </p:nvSpPr>
            <p:spPr>
              <a:xfrm>
                <a:off x="2108226" y="1187674"/>
                <a:ext cx="1021723" cy="1021723"/>
              </a:xfrm>
              <a:prstGeom prst="ellipse">
                <a:avLst/>
              </a:prstGeom>
              <a:solidFill>
                <a:srgbClr val="0070C0"/>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3" name="Oval 62">
                <a:extLst>
                  <a:ext uri="{FF2B5EF4-FFF2-40B4-BE49-F238E27FC236}">
                    <a16:creationId xmlns:a16="http://schemas.microsoft.com/office/drawing/2014/main" id="{731ACE11-31AC-4E42-BA73-D847042E37FD}"/>
                  </a:ext>
                </a:extLst>
              </p:cNvPr>
              <p:cNvSpPr/>
              <p:nvPr/>
            </p:nvSpPr>
            <p:spPr>
              <a:xfrm>
                <a:off x="1407745" y="3538186"/>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4" name="Freeform: Shape 63">
                <a:extLst>
                  <a:ext uri="{FF2B5EF4-FFF2-40B4-BE49-F238E27FC236}">
                    <a16:creationId xmlns:a16="http://schemas.microsoft.com/office/drawing/2014/main" id="{893E6010-C2E6-44AE-A694-1D9FBC4218F7}"/>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0070C0"/>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5" name="TextBox 64">
                <a:extLst>
                  <a:ext uri="{FF2B5EF4-FFF2-40B4-BE49-F238E27FC236}">
                    <a16:creationId xmlns:a16="http://schemas.microsoft.com/office/drawing/2014/main" id="{8E61F3DC-6CAD-43DE-9269-8C65AD44A461}"/>
                  </a:ext>
                </a:extLst>
              </p:cNvPr>
              <p:cNvSpPr txBox="1"/>
              <p:nvPr/>
            </p:nvSpPr>
            <p:spPr>
              <a:xfrm>
                <a:off x="1395268" y="3533222"/>
                <a:ext cx="2409118" cy="461665"/>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Other</a:t>
                </a:r>
              </a:p>
              <a:p>
                <a:pPr algn="ctr"/>
                <a:r>
                  <a:rPr lang="en-IN" sz="1200" b="1" dirty="0">
                    <a:latin typeface="Verdana" panose="020B0604030504040204" pitchFamily="34" charset="0"/>
                    <a:ea typeface="Verdana" panose="020B0604030504040204" pitchFamily="34" charset="0"/>
                  </a:rPr>
                  <a:t>Security</a:t>
                </a:r>
              </a:p>
            </p:txBody>
          </p:sp>
          <p:sp>
            <p:nvSpPr>
              <p:cNvPr id="66" name="TextBox 65">
                <a:extLst>
                  <a:ext uri="{FF2B5EF4-FFF2-40B4-BE49-F238E27FC236}">
                    <a16:creationId xmlns:a16="http://schemas.microsoft.com/office/drawing/2014/main" id="{AE21D9F0-2241-4AAE-8A91-ECD0E252F44A}"/>
                  </a:ext>
                </a:extLst>
              </p:cNvPr>
              <p:cNvSpPr txBox="1"/>
              <p:nvPr/>
            </p:nvSpPr>
            <p:spPr>
              <a:xfrm>
                <a:off x="1789575" y="4194217"/>
                <a:ext cx="1659023" cy="707886"/>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Reverse Proxy Server</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Encryption</a:t>
                </a:r>
              </a:p>
            </p:txBody>
          </p:sp>
        </p:grpSp>
      </p:grpSp>
      <p:sp>
        <p:nvSpPr>
          <p:cNvPr id="69" name="TextBox 68">
            <a:extLst>
              <a:ext uri="{FF2B5EF4-FFF2-40B4-BE49-F238E27FC236}">
                <a16:creationId xmlns:a16="http://schemas.microsoft.com/office/drawing/2014/main" id="{765CBC65-5972-4B73-B0E4-B2045622F71B}"/>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BATCH DATA SYNCHRONIZATION –  SECURITY </a:t>
            </a:r>
          </a:p>
        </p:txBody>
      </p:sp>
      <p:sp>
        <p:nvSpPr>
          <p:cNvPr id="71" name="General_Fill_50">
            <a:extLst>
              <a:ext uri="{FF2B5EF4-FFF2-40B4-BE49-F238E27FC236}">
                <a16:creationId xmlns:a16="http://schemas.microsoft.com/office/drawing/2014/main" id="{39090996-D275-4F0B-B335-600A2295BFD6}"/>
              </a:ext>
            </a:extLst>
          </p:cNvPr>
          <p:cNvSpPr>
            <a:spLocks noChangeAspect="1" noEditPoints="1"/>
          </p:cNvSpPr>
          <p:nvPr/>
        </p:nvSpPr>
        <p:spPr bwMode="auto">
          <a:xfrm>
            <a:off x="1427844" y="1290067"/>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5" name="General_Fill_18">
            <a:extLst>
              <a:ext uri="{FF2B5EF4-FFF2-40B4-BE49-F238E27FC236}">
                <a16:creationId xmlns:a16="http://schemas.microsoft.com/office/drawing/2014/main" id="{DA6B9667-1BF5-47F4-8F90-D4C05B6168C8}"/>
              </a:ext>
            </a:extLst>
          </p:cNvPr>
          <p:cNvSpPr>
            <a:spLocks noChangeAspect="1" noEditPoints="1"/>
          </p:cNvSpPr>
          <p:nvPr/>
        </p:nvSpPr>
        <p:spPr bwMode="auto">
          <a:xfrm>
            <a:off x="4293508" y="1315547"/>
            <a:ext cx="786294" cy="78629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7" name="General_Fill_48">
            <a:extLst>
              <a:ext uri="{FF2B5EF4-FFF2-40B4-BE49-F238E27FC236}">
                <a16:creationId xmlns:a16="http://schemas.microsoft.com/office/drawing/2014/main" id="{9CC45A46-B456-4106-826B-72C2380AB294}"/>
              </a:ext>
            </a:extLst>
          </p:cNvPr>
          <p:cNvSpPr>
            <a:spLocks noChangeAspect="1" noEditPoints="1"/>
          </p:cNvSpPr>
          <p:nvPr/>
        </p:nvSpPr>
        <p:spPr bwMode="auto">
          <a:xfrm>
            <a:off x="7171008" y="1309643"/>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8" name="General_Fill_85">
            <a:extLst>
              <a:ext uri="{FF2B5EF4-FFF2-40B4-BE49-F238E27FC236}">
                <a16:creationId xmlns:a16="http://schemas.microsoft.com/office/drawing/2014/main" id="{B25D1287-1848-49ED-8DEE-614E49701951}"/>
              </a:ext>
            </a:extLst>
          </p:cNvPr>
          <p:cNvSpPr>
            <a:spLocks noChangeAspect="1" noEditPoints="1"/>
          </p:cNvSpPr>
          <p:nvPr/>
        </p:nvSpPr>
        <p:spPr bwMode="auto">
          <a:xfrm>
            <a:off x="10024285" y="1308245"/>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57" name="Text Placeholder 23">
            <a:extLst>
              <a:ext uri="{FF2B5EF4-FFF2-40B4-BE49-F238E27FC236}">
                <a16:creationId xmlns:a16="http://schemas.microsoft.com/office/drawing/2014/main" id="{D4B510F4-F001-44DC-AAE6-9DD24A696E7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65909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20250" y="771524"/>
            <a:ext cx="11157375" cy="5838825"/>
            <a:chOff x="1015786" y="2504573"/>
            <a:chExt cx="7460286" cy="3928311"/>
          </a:xfrm>
          <a:effectLst>
            <a:reflection blurRad="139700" stA="33000" endPos="12000" dir="5400000" sy="-100000" algn="bl" rotWithShape="0"/>
          </a:effectLst>
        </p:grpSpPr>
        <p:grpSp>
          <p:nvGrpSpPr>
            <p:cNvPr id="31" name="Group 30"/>
            <p:cNvGrpSpPr/>
            <p:nvPr/>
          </p:nvGrpSpPr>
          <p:grpSpPr>
            <a:xfrm>
              <a:off x="1015786" y="2504573"/>
              <a:ext cx="2357942" cy="3928311"/>
              <a:chOff x="1015786" y="2504573"/>
              <a:chExt cx="2357942" cy="3928311"/>
            </a:xfrm>
            <a:effectLst>
              <a:reflection stA="56000" endPos="12000" dir="5400000" sy="-100000" algn="bl" rotWithShape="0"/>
            </a:effectLst>
          </p:grpSpPr>
          <p:sp>
            <p:nvSpPr>
              <p:cNvPr id="19" name="Rectangle: Rounded Corners 18"/>
              <p:cNvSpPr/>
              <p:nvPr/>
            </p:nvSpPr>
            <p:spPr>
              <a:xfrm>
                <a:off x="1024562" y="2504573"/>
                <a:ext cx="2349166" cy="1571625"/>
              </a:xfrm>
              <a:prstGeom prst="roundRect">
                <a:avLst>
                  <a:gd name="adj" fmla="val 7480"/>
                </a:avLst>
              </a:prstGeom>
              <a:gradFill flip="none" rotWithShape="1">
                <a:gsLst>
                  <a:gs pos="0">
                    <a:srgbClr val="DB57A0"/>
                  </a:gs>
                  <a:gs pos="100000">
                    <a:srgbClr val="A6228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2563703" y="2828910"/>
                <a:ext cx="129713" cy="866274"/>
              </a:xfrm>
              <a:prstGeom prst="roundRect">
                <a:avLst/>
              </a:prstGeom>
              <a:solidFill>
                <a:srgbClr val="DB57A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iagonal Stripe 24"/>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p:cNvSpPr txBox="1"/>
              <p:nvPr/>
            </p:nvSpPr>
            <p:spPr>
              <a:xfrm>
                <a:off x="1015786" y="3089076"/>
                <a:ext cx="1572734"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Mandatory</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a:t>
                </a:r>
              </a:p>
            </p:txBody>
          </p:sp>
          <p:sp>
            <p:nvSpPr>
              <p:cNvPr id="30" name="TextBox 29"/>
              <p:cNvSpPr txBox="1"/>
              <p:nvPr/>
            </p:nvSpPr>
            <p:spPr>
              <a:xfrm>
                <a:off x="1032959" y="3924451"/>
                <a:ext cx="2340768" cy="1645987"/>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Translation and transformation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Queuing and buffering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Asynchronous transport protocols</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Process choreography and service orchestration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Extract, transform and load</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Long Polling(for Change Data Capture)</a:t>
                </a:r>
                <a:endParaRPr lang="en-IN" sz="1000" dirty="0">
                  <a:latin typeface="Verdana" panose="020B0604030504040204" pitchFamily="34" charset="0"/>
                  <a:ea typeface="Verdana" panose="020B0604030504040204" pitchFamily="34" charset="0"/>
                </a:endParaRPr>
              </a:p>
            </p:txBody>
          </p:sp>
        </p:grpSp>
        <p:grpSp>
          <p:nvGrpSpPr>
            <p:cNvPr id="34" name="Group 33"/>
            <p:cNvGrpSpPr/>
            <p:nvPr/>
          </p:nvGrpSpPr>
          <p:grpSpPr>
            <a:xfrm>
              <a:off x="3575733" y="2504573"/>
              <a:ext cx="2349167" cy="3928311"/>
              <a:chOff x="1024561" y="2504573"/>
              <a:chExt cx="2349167" cy="3928311"/>
            </a:xfrm>
            <a:effectLst>
              <a:reflection stA="56000" endPos="12000" dir="5400000" sy="-100000" algn="bl" rotWithShape="0"/>
            </a:effectLst>
          </p:grpSpPr>
          <p:sp>
            <p:nvSpPr>
              <p:cNvPr id="35" name="Rectangle: Rounded Corners 34"/>
              <p:cNvSpPr/>
              <p:nvPr/>
            </p:nvSpPr>
            <p:spPr>
              <a:xfrm>
                <a:off x="1024562" y="2504573"/>
                <a:ext cx="2349166" cy="1571625"/>
              </a:xfrm>
              <a:prstGeom prst="roundRect">
                <a:avLst>
                  <a:gd name="adj" fmla="val 748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p:cNvSpPr/>
              <p:nvPr/>
            </p:nvSpPr>
            <p:spPr>
              <a:xfrm flipH="1">
                <a:off x="2653445" y="2816891"/>
                <a:ext cx="135491" cy="866274"/>
              </a:xfrm>
              <a:prstGeom prst="roundRect">
                <a:avLst/>
              </a:prstGeom>
              <a:solidFill>
                <a:srgbClr val="92D05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iagonal Stripe 37"/>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1066463" y="3079253"/>
                <a:ext cx="1562369"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Desirable</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a:t>
                </a:r>
              </a:p>
            </p:txBody>
          </p:sp>
          <p:sp>
            <p:nvSpPr>
              <p:cNvPr id="42" name="TextBox 41"/>
              <p:cNvSpPr txBox="1"/>
              <p:nvPr/>
            </p:nvSpPr>
            <p:spPr>
              <a:xfrm>
                <a:off x="1024561" y="3933786"/>
                <a:ext cx="2349166" cy="1645987"/>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Event handling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Protocol conversion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Translation and transformation</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Mediation routing</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Transactionality (encryption, signing, reliable delivery, transaction management)</a:t>
                </a:r>
              </a:p>
              <a:p>
                <a:pPr marL="285750" indent="-2857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Routing</a:t>
                </a:r>
                <a:endParaRPr lang="en-IN" sz="1000" dirty="0">
                  <a:latin typeface="Verdana" panose="020B0604030504040204" pitchFamily="34" charset="0"/>
                  <a:ea typeface="Verdana" panose="020B0604030504040204" pitchFamily="34" charset="0"/>
                </a:endParaRPr>
              </a:p>
            </p:txBody>
          </p:sp>
        </p:grpSp>
        <p:grpSp>
          <p:nvGrpSpPr>
            <p:cNvPr id="44" name="Group 43"/>
            <p:cNvGrpSpPr/>
            <p:nvPr/>
          </p:nvGrpSpPr>
          <p:grpSpPr>
            <a:xfrm>
              <a:off x="6126906" y="2504573"/>
              <a:ext cx="2349166" cy="3928311"/>
              <a:chOff x="1024562" y="2504573"/>
              <a:chExt cx="2349166" cy="3928311"/>
            </a:xfrm>
            <a:effectLst>
              <a:reflection stA="56000" endPos="12000" dir="5400000" sy="-100000" algn="bl" rotWithShape="0"/>
            </a:effectLst>
          </p:grpSpPr>
          <p:sp>
            <p:nvSpPr>
              <p:cNvPr id="45" name="Rectangle: Rounded Corners 44"/>
              <p:cNvSpPr/>
              <p:nvPr/>
            </p:nvSpPr>
            <p:spPr>
              <a:xfrm>
                <a:off x="1024562" y="2504573"/>
                <a:ext cx="2349166" cy="1571625"/>
              </a:xfrm>
              <a:prstGeom prst="roundRect">
                <a:avLst>
                  <a:gd name="adj" fmla="val 7480"/>
                </a:avLst>
              </a:prstGeom>
              <a:gradFill flip="none" rotWithShape="1">
                <a:gsLst>
                  <a:gs pos="0">
                    <a:srgbClr val="715CA4"/>
                  </a:gs>
                  <a:gs pos="100000">
                    <a:srgbClr val="473E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Diagonal Stripe 47"/>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TextBox 48"/>
              <p:cNvSpPr txBox="1"/>
              <p:nvPr/>
            </p:nvSpPr>
            <p:spPr>
              <a:xfrm>
                <a:off x="1108987" y="3086038"/>
                <a:ext cx="1540323"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not Required</a:t>
                </a:r>
              </a:p>
            </p:txBody>
          </p:sp>
          <p:sp>
            <p:nvSpPr>
              <p:cNvPr id="52" name="TextBox 51"/>
              <p:cNvSpPr txBox="1"/>
              <p:nvPr/>
            </p:nvSpPr>
            <p:spPr>
              <a:xfrm>
                <a:off x="1171074" y="4156408"/>
                <a:ext cx="2085473" cy="211474"/>
              </a:xfrm>
              <a:prstGeom prst="rect">
                <a:avLst/>
              </a:prstGeom>
              <a:noFill/>
            </p:spPr>
            <p:txBody>
              <a:bodyPr wrap="square" rtlCol="0">
                <a:spAutoFit/>
              </a:bodyPr>
              <a:lstStyle/>
              <a:p>
                <a:pPr algn="ctr"/>
                <a:endParaRPr lang="en-IN" sz="1200" spc="300">
                  <a:solidFill>
                    <a:srgbClr val="A4ABAE"/>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3" name="TextBox 52"/>
              <p:cNvSpPr txBox="1"/>
              <p:nvPr/>
            </p:nvSpPr>
            <p:spPr>
              <a:xfrm>
                <a:off x="1024562" y="3933786"/>
                <a:ext cx="2349166" cy="196501"/>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Synchronous transport protocols</a:t>
                </a:r>
              </a:p>
            </p:txBody>
          </p:sp>
        </p:grpSp>
      </p:grpSp>
      <p:sp>
        <p:nvSpPr>
          <p:cNvPr id="64" name="TextBox 63">
            <a:extLst>
              <a:ext uri="{FF2B5EF4-FFF2-40B4-BE49-F238E27FC236}">
                <a16:creationId xmlns:a16="http://schemas.microsoft.com/office/drawing/2014/main" id="{B951ADAC-B1BD-48E2-9E25-431033C59123}"/>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BATCH DATA SYNCHRONIZATION – MIDDLEWARE CAPABILITIES </a:t>
            </a:r>
          </a:p>
        </p:txBody>
      </p:sp>
      <p:sp>
        <p:nvSpPr>
          <p:cNvPr id="29" name="Rectangle: Rounded Corners 28">
            <a:extLst>
              <a:ext uri="{FF2B5EF4-FFF2-40B4-BE49-F238E27FC236}">
                <a16:creationId xmlns:a16="http://schemas.microsoft.com/office/drawing/2014/main" id="{C14194C3-8CCB-46E3-A164-0975EE462AB2}"/>
              </a:ext>
            </a:extLst>
          </p:cNvPr>
          <p:cNvSpPr/>
          <p:nvPr/>
        </p:nvSpPr>
        <p:spPr>
          <a:xfrm flipH="1">
            <a:off x="10443946" y="1253601"/>
            <a:ext cx="171859" cy="1287582"/>
          </a:xfrm>
          <a:prstGeom prst="roundRect">
            <a:avLst/>
          </a:prstGeom>
          <a:gradFill>
            <a:gsLst>
              <a:gs pos="0">
                <a:srgbClr val="6B58A1"/>
              </a:gs>
              <a:gs pos="100000">
                <a:srgbClr val="8A78B6"/>
              </a:gs>
            </a:gsLst>
            <a:lin ang="0" scaled="0"/>
          </a:gra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eneral_Border_60">
            <a:extLst>
              <a:ext uri="{FF2B5EF4-FFF2-40B4-BE49-F238E27FC236}">
                <a16:creationId xmlns:a16="http://schemas.microsoft.com/office/drawing/2014/main" id="{C0810ACF-36A3-40B4-93A6-07488858CC9F}"/>
              </a:ext>
            </a:extLst>
          </p:cNvPr>
          <p:cNvGrpSpPr>
            <a:grpSpLocks noChangeAspect="1"/>
          </p:cNvGrpSpPr>
          <p:nvPr/>
        </p:nvGrpSpPr>
        <p:grpSpPr bwMode="auto">
          <a:xfrm>
            <a:off x="2956732" y="1580081"/>
            <a:ext cx="635000" cy="635000"/>
            <a:chOff x="5187" y="3469"/>
            <a:chExt cx="340" cy="340"/>
          </a:xfrm>
          <a:solidFill>
            <a:schemeClr val="accent4"/>
          </a:solidFill>
        </p:grpSpPr>
        <p:sp>
          <p:nvSpPr>
            <p:cNvPr id="41" name="Freeform 800">
              <a:extLst>
                <a:ext uri="{FF2B5EF4-FFF2-40B4-BE49-F238E27FC236}">
                  <a16:creationId xmlns:a16="http://schemas.microsoft.com/office/drawing/2014/main" id="{442AB3DF-7B1B-4560-8083-2AF547D350B2}"/>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0" name="Freeform 801">
              <a:extLst>
                <a:ext uri="{FF2B5EF4-FFF2-40B4-BE49-F238E27FC236}">
                  <a16:creationId xmlns:a16="http://schemas.microsoft.com/office/drawing/2014/main" id="{659F698C-AF47-4C01-B542-ED421037B6E2}"/>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51" name="General_Border_63">
            <a:extLst>
              <a:ext uri="{FF2B5EF4-FFF2-40B4-BE49-F238E27FC236}">
                <a16:creationId xmlns:a16="http://schemas.microsoft.com/office/drawing/2014/main" id="{4D7E11E1-C945-4A2C-BD1D-93603DB794D0}"/>
              </a:ext>
            </a:extLst>
          </p:cNvPr>
          <p:cNvGrpSpPr>
            <a:grpSpLocks noChangeAspect="1"/>
          </p:cNvGrpSpPr>
          <p:nvPr/>
        </p:nvGrpSpPr>
        <p:grpSpPr bwMode="auto">
          <a:xfrm>
            <a:off x="10696321" y="1584907"/>
            <a:ext cx="635000" cy="635000"/>
            <a:chOff x="3805" y="3387"/>
            <a:chExt cx="340" cy="340"/>
          </a:xfrm>
          <a:solidFill>
            <a:schemeClr val="accent1"/>
          </a:solidFill>
        </p:grpSpPr>
        <p:sp>
          <p:nvSpPr>
            <p:cNvPr id="54" name="Freeform 782">
              <a:extLst>
                <a:ext uri="{FF2B5EF4-FFF2-40B4-BE49-F238E27FC236}">
                  <a16:creationId xmlns:a16="http://schemas.microsoft.com/office/drawing/2014/main" id="{4DE58993-7375-4B75-96B9-F55694EEF073}"/>
                </a:ext>
              </a:extLst>
            </p:cNvPr>
            <p:cNvSpPr>
              <a:spLocks noEditPoints="1"/>
            </p:cNvSpPr>
            <p:nvPr/>
          </p:nvSpPr>
          <p:spPr bwMode="auto">
            <a:xfrm>
              <a:off x="3805" y="338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5" name="Freeform 783">
              <a:extLst>
                <a:ext uri="{FF2B5EF4-FFF2-40B4-BE49-F238E27FC236}">
                  <a16:creationId xmlns:a16="http://schemas.microsoft.com/office/drawing/2014/main" id="{555827C3-3101-44FB-8CC3-CA06C212EBA6}"/>
                </a:ext>
              </a:extLst>
            </p:cNvPr>
            <p:cNvSpPr>
              <a:spLocks noEditPoints="1"/>
            </p:cNvSpPr>
            <p:nvPr/>
          </p:nvSpPr>
          <p:spPr bwMode="auto">
            <a:xfrm>
              <a:off x="3883" y="3451"/>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184 w 277"/>
                <a:gd name="T69" fmla="*/ 130 h 298"/>
                <a:gd name="T70" fmla="*/ 154 w 277"/>
                <a:gd name="T71" fmla="*/ 160 h 298"/>
                <a:gd name="T72" fmla="*/ 184 w 277"/>
                <a:gd name="T73" fmla="*/ 190 h 298"/>
                <a:gd name="T74" fmla="*/ 184 w 277"/>
                <a:gd name="T75" fmla="*/ 205 h 298"/>
                <a:gd name="T76" fmla="*/ 176 w 277"/>
                <a:gd name="T77" fmla="*/ 208 h 298"/>
                <a:gd name="T78" fmla="*/ 169 w 277"/>
                <a:gd name="T79" fmla="*/ 205 h 298"/>
                <a:gd name="T80" fmla="*/ 139 w 277"/>
                <a:gd name="T81" fmla="*/ 175 h 298"/>
                <a:gd name="T82" fmla="*/ 108 w 277"/>
                <a:gd name="T83" fmla="*/ 205 h 298"/>
                <a:gd name="T84" fmla="*/ 101 w 277"/>
                <a:gd name="T85" fmla="*/ 208 h 298"/>
                <a:gd name="T86" fmla="*/ 93 w 277"/>
                <a:gd name="T87" fmla="*/ 205 h 298"/>
                <a:gd name="T88" fmla="*/ 93 w 277"/>
                <a:gd name="T89" fmla="*/ 190 h 298"/>
                <a:gd name="T90" fmla="*/ 124 w 277"/>
                <a:gd name="T91" fmla="*/ 160 h 298"/>
                <a:gd name="T92" fmla="*/ 93 w 277"/>
                <a:gd name="T93" fmla="*/ 130 h 298"/>
                <a:gd name="T94" fmla="*/ 93 w 277"/>
                <a:gd name="T95" fmla="*/ 114 h 298"/>
                <a:gd name="T96" fmla="*/ 108 w 277"/>
                <a:gd name="T97" fmla="*/ 114 h 298"/>
                <a:gd name="T98" fmla="*/ 139 w 277"/>
                <a:gd name="T99" fmla="*/ 145 h 298"/>
                <a:gd name="T100" fmla="*/ 169 w 277"/>
                <a:gd name="T101" fmla="*/ 114 h 298"/>
                <a:gd name="T102" fmla="*/ 184 w 277"/>
                <a:gd name="T103" fmla="*/ 114 h 298"/>
                <a:gd name="T104" fmla="*/ 184 w 277"/>
                <a:gd name="T105" fmla="*/ 13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184" y="130"/>
                  </a:moveTo>
                  <a:cubicBezTo>
                    <a:pt x="154" y="160"/>
                    <a:pt x="154" y="160"/>
                    <a:pt x="154" y="160"/>
                  </a:cubicBezTo>
                  <a:cubicBezTo>
                    <a:pt x="184" y="190"/>
                    <a:pt x="184" y="190"/>
                    <a:pt x="184" y="190"/>
                  </a:cubicBezTo>
                  <a:cubicBezTo>
                    <a:pt x="188" y="194"/>
                    <a:pt x="188" y="201"/>
                    <a:pt x="184" y="205"/>
                  </a:cubicBezTo>
                  <a:cubicBezTo>
                    <a:pt x="182" y="207"/>
                    <a:pt x="179" y="208"/>
                    <a:pt x="176" y="208"/>
                  </a:cubicBezTo>
                  <a:cubicBezTo>
                    <a:pt x="174" y="208"/>
                    <a:pt x="171" y="207"/>
                    <a:pt x="169" y="205"/>
                  </a:cubicBezTo>
                  <a:cubicBezTo>
                    <a:pt x="139" y="175"/>
                    <a:pt x="139" y="175"/>
                    <a:pt x="139" y="175"/>
                  </a:cubicBezTo>
                  <a:cubicBezTo>
                    <a:pt x="108" y="205"/>
                    <a:pt x="108" y="205"/>
                    <a:pt x="108" y="205"/>
                  </a:cubicBezTo>
                  <a:cubicBezTo>
                    <a:pt x="106" y="207"/>
                    <a:pt x="104" y="208"/>
                    <a:pt x="101" y="208"/>
                  </a:cubicBezTo>
                  <a:cubicBezTo>
                    <a:pt x="98" y="208"/>
                    <a:pt x="95" y="207"/>
                    <a:pt x="93" y="205"/>
                  </a:cubicBezTo>
                  <a:cubicBezTo>
                    <a:pt x="89" y="201"/>
                    <a:pt x="89" y="194"/>
                    <a:pt x="93" y="190"/>
                  </a:cubicBezTo>
                  <a:cubicBezTo>
                    <a:pt x="124" y="160"/>
                    <a:pt x="124" y="160"/>
                    <a:pt x="124" y="160"/>
                  </a:cubicBezTo>
                  <a:cubicBezTo>
                    <a:pt x="93" y="130"/>
                    <a:pt x="93" y="130"/>
                    <a:pt x="93" y="130"/>
                  </a:cubicBezTo>
                  <a:cubicBezTo>
                    <a:pt x="89" y="125"/>
                    <a:pt x="89" y="119"/>
                    <a:pt x="93" y="114"/>
                  </a:cubicBezTo>
                  <a:cubicBezTo>
                    <a:pt x="98" y="110"/>
                    <a:pt x="104" y="110"/>
                    <a:pt x="108" y="114"/>
                  </a:cubicBezTo>
                  <a:cubicBezTo>
                    <a:pt x="139" y="145"/>
                    <a:pt x="139" y="145"/>
                    <a:pt x="139" y="145"/>
                  </a:cubicBezTo>
                  <a:cubicBezTo>
                    <a:pt x="169" y="114"/>
                    <a:pt x="169" y="114"/>
                    <a:pt x="169" y="114"/>
                  </a:cubicBezTo>
                  <a:cubicBezTo>
                    <a:pt x="173" y="110"/>
                    <a:pt x="180" y="110"/>
                    <a:pt x="184" y="114"/>
                  </a:cubicBezTo>
                  <a:cubicBezTo>
                    <a:pt x="188" y="119"/>
                    <a:pt x="188" y="125"/>
                    <a:pt x="184" y="13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56" name="General_Border_103">
            <a:extLst>
              <a:ext uri="{FF2B5EF4-FFF2-40B4-BE49-F238E27FC236}">
                <a16:creationId xmlns:a16="http://schemas.microsoft.com/office/drawing/2014/main" id="{70569666-3708-462C-AEA7-4B3A6E3BB74E}"/>
              </a:ext>
            </a:extLst>
          </p:cNvPr>
          <p:cNvSpPr>
            <a:spLocks noChangeAspect="1" noEditPoints="1"/>
          </p:cNvSpPr>
          <p:nvPr/>
        </p:nvSpPr>
        <p:spPr bwMode="auto">
          <a:xfrm>
            <a:off x="6885630" y="1580081"/>
            <a:ext cx="635000" cy="635000"/>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3" name="Text Placeholder 23">
            <a:extLst>
              <a:ext uri="{FF2B5EF4-FFF2-40B4-BE49-F238E27FC236}">
                <a16:creationId xmlns:a16="http://schemas.microsoft.com/office/drawing/2014/main" id="{9885B5E0-8834-4CC5-A256-9D0E398AD763}"/>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2444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a:extLst>
              <a:ext uri="{FF2B5EF4-FFF2-40B4-BE49-F238E27FC236}">
                <a16:creationId xmlns:a16="http://schemas.microsoft.com/office/drawing/2014/main" id="{C23F8459-939F-48EE-A33C-EBEC9F31191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Slide" r:id="rId5" imgW="395" imgH="396" progId="TCLayout.ActiveDocument.1">
                  <p:embed/>
                </p:oleObj>
              </mc:Choice>
              <mc:Fallback>
                <p:oleObj name="think-cell Slide" r:id="rId5" imgW="395" imgH="396" progId="TCLayout.ActiveDocument.1">
                  <p:embed/>
                  <p:pic>
                    <p:nvPicPr>
                      <p:cNvPr id="23" name="Object 22" hidden="1">
                        <a:extLst>
                          <a:ext uri="{FF2B5EF4-FFF2-40B4-BE49-F238E27FC236}">
                            <a16:creationId xmlns:a16="http://schemas.microsoft.com/office/drawing/2014/main" id="{C23F8459-939F-48EE-A33C-EBEC9F31191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BA618C7-F41E-402C-87F1-4F64A69B3355}"/>
              </a:ext>
            </a:extLst>
          </p:cNvPr>
          <p:cNvSpPr>
            <a:spLocks noGrp="1"/>
          </p:cNvSpPr>
          <p:nvPr>
            <p:ph type="title"/>
          </p:nvPr>
        </p:nvSpPr>
        <p:spPr/>
        <p:txBody>
          <a:bodyPr/>
          <a:lstStyle/>
          <a:p>
            <a:r>
              <a:rPr lang="en-US" sz="1800">
                <a:latin typeface="Verdana" panose="020B0604030504040204" pitchFamily="34" charset="0"/>
                <a:ea typeface="Verdana" panose="020B0604030504040204" pitchFamily="34" charset="0"/>
              </a:rPr>
              <a:t>AGENDA</a:t>
            </a:r>
          </a:p>
        </p:txBody>
      </p:sp>
      <p:grpSp>
        <p:nvGrpSpPr>
          <p:cNvPr id="4" name="Group 3">
            <a:extLst>
              <a:ext uri="{FF2B5EF4-FFF2-40B4-BE49-F238E27FC236}">
                <a16:creationId xmlns:a16="http://schemas.microsoft.com/office/drawing/2014/main" id="{8B8343CD-BA4D-4DEA-8ACD-7251EAA4E882}"/>
              </a:ext>
            </a:extLst>
          </p:cNvPr>
          <p:cNvGrpSpPr/>
          <p:nvPr/>
        </p:nvGrpSpPr>
        <p:grpSpPr>
          <a:xfrm>
            <a:off x="914400" y="1649627"/>
            <a:ext cx="4679634" cy="830997"/>
            <a:chOff x="914400" y="1649627"/>
            <a:chExt cx="4679634" cy="830997"/>
          </a:xfrm>
        </p:grpSpPr>
        <p:sp>
          <p:nvSpPr>
            <p:cNvPr id="5" name="TextBox 4">
              <a:extLst>
                <a:ext uri="{FF2B5EF4-FFF2-40B4-BE49-F238E27FC236}">
                  <a16:creationId xmlns:a16="http://schemas.microsoft.com/office/drawing/2014/main" id="{A04D56D1-2467-4AA2-9264-935EBCB33055}"/>
                </a:ext>
              </a:extLst>
            </p:cNvPr>
            <p:cNvSpPr txBox="1"/>
            <p:nvPr/>
          </p:nvSpPr>
          <p:spPr>
            <a:xfrm>
              <a:off x="914400" y="1649627"/>
              <a:ext cx="575799" cy="830997"/>
            </a:xfrm>
            <a:prstGeom prst="rect">
              <a:avLst/>
            </a:prstGeom>
            <a:noFill/>
          </p:spPr>
          <p:txBody>
            <a:bodyPr wrap="none" rtlCol="0">
              <a:spAutoFit/>
            </a:bodyPr>
            <a:lstStyle/>
            <a:p>
              <a:r>
                <a:rPr lang="en-US" sz="4800">
                  <a:latin typeface="Verdana" panose="020B0604030504040204" pitchFamily="34" charset="0"/>
                  <a:ea typeface="Verdana" panose="020B0604030504040204" pitchFamily="34" charset="0"/>
                </a:rPr>
                <a:t>1</a:t>
              </a:r>
            </a:p>
          </p:txBody>
        </p:sp>
        <p:sp>
          <p:nvSpPr>
            <p:cNvPr id="6" name="TextBox 5">
              <a:extLst>
                <a:ext uri="{FF2B5EF4-FFF2-40B4-BE49-F238E27FC236}">
                  <a16:creationId xmlns:a16="http://schemas.microsoft.com/office/drawing/2014/main" id="{F06A6E3A-FF7E-47ED-B9C1-BCF74A1A965D}"/>
                </a:ext>
              </a:extLst>
            </p:cNvPr>
            <p:cNvSpPr txBox="1"/>
            <p:nvPr/>
          </p:nvSpPr>
          <p:spPr>
            <a:xfrm>
              <a:off x="1805881" y="1899641"/>
              <a:ext cx="3788153"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Salesforce Integration Patterns</a:t>
              </a:r>
            </a:p>
          </p:txBody>
        </p:sp>
        <p:cxnSp>
          <p:nvCxnSpPr>
            <p:cNvPr id="7" name="Straight Connector 6">
              <a:extLst>
                <a:ext uri="{FF2B5EF4-FFF2-40B4-BE49-F238E27FC236}">
                  <a16:creationId xmlns:a16="http://schemas.microsoft.com/office/drawing/2014/main" id="{D46AC312-54A0-4700-BD05-1E915CA32EEC}"/>
                </a:ext>
              </a:extLst>
            </p:cNvPr>
            <p:cNvCxnSpPr/>
            <p:nvPr/>
          </p:nvCxnSpPr>
          <p:spPr>
            <a:xfrm>
              <a:off x="1576091" y="1741750"/>
              <a:ext cx="0" cy="646750"/>
            </a:xfrm>
            <a:prstGeom prst="line">
              <a:avLst/>
            </a:prstGeom>
            <a:ln w="63500">
              <a:solidFill>
                <a:srgbClr val="E85818"/>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8E394C4-E1F2-4FB3-AC69-919901B92B9B}"/>
              </a:ext>
            </a:extLst>
          </p:cNvPr>
          <p:cNvGrpSpPr/>
          <p:nvPr/>
        </p:nvGrpSpPr>
        <p:grpSpPr>
          <a:xfrm>
            <a:off x="914400" y="2800583"/>
            <a:ext cx="11049133" cy="830997"/>
            <a:chOff x="914400" y="1649627"/>
            <a:chExt cx="11049133" cy="830997"/>
          </a:xfrm>
        </p:grpSpPr>
        <p:sp>
          <p:nvSpPr>
            <p:cNvPr id="9" name="TextBox 8">
              <a:extLst>
                <a:ext uri="{FF2B5EF4-FFF2-40B4-BE49-F238E27FC236}">
                  <a16:creationId xmlns:a16="http://schemas.microsoft.com/office/drawing/2014/main" id="{AEACA0A2-0132-4FF4-808F-02DD1AF3E745}"/>
                </a:ext>
              </a:extLst>
            </p:cNvPr>
            <p:cNvSpPr txBox="1"/>
            <p:nvPr/>
          </p:nvSpPr>
          <p:spPr>
            <a:xfrm>
              <a:off x="914400" y="1649627"/>
              <a:ext cx="575799" cy="830997"/>
            </a:xfrm>
            <a:prstGeom prst="rect">
              <a:avLst/>
            </a:prstGeom>
            <a:noFill/>
          </p:spPr>
          <p:txBody>
            <a:bodyPr wrap="none" rtlCol="0">
              <a:spAutoFit/>
            </a:bodyPr>
            <a:lstStyle/>
            <a:p>
              <a:r>
                <a:rPr lang="en-US" sz="4800">
                  <a:latin typeface="Verdana" panose="020B0604030504040204" pitchFamily="34" charset="0"/>
                  <a:ea typeface="Verdana" panose="020B0604030504040204" pitchFamily="34" charset="0"/>
                </a:rPr>
                <a:t>2</a:t>
              </a:r>
            </a:p>
          </p:txBody>
        </p:sp>
        <p:sp>
          <p:nvSpPr>
            <p:cNvPr id="10" name="TextBox 9">
              <a:extLst>
                <a:ext uri="{FF2B5EF4-FFF2-40B4-BE49-F238E27FC236}">
                  <a16:creationId xmlns:a16="http://schemas.microsoft.com/office/drawing/2014/main" id="{5622DFF6-44B9-4CDA-8358-97D8BF9AA048}"/>
                </a:ext>
              </a:extLst>
            </p:cNvPr>
            <p:cNvSpPr txBox="1"/>
            <p:nvPr/>
          </p:nvSpPr>
          <p:spPr>
            <a:xfrm>
              <a:off x="1805881" y="1899641"/>
              <a:ext cx="10157652" cy="369332"/>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rPr>
                <a:t>Integration pattern – Fire and Forget, Request and Reply, Batch Data Synchronization</a:t>
              </a:r>
            </a:p>
          </p:txBody>
        </p:sp>
        <p:cxnSp>
          <p:nvCxnSpPr>
            <p:cNvPr id="11" name="Straight Connector 10">
              <a:extLst>
                <a:ext uri="{FF2B5EF4-FFF2-40B4-BE49-F238E27FC236}">
                  <a16:creationId xmlns:a16="http://schemas.microsoft.com/office/drawing/2014/main" id="{49786FA6-413A-430A-8384-91F21E7213C9}"/>
                </a:ext>
              </a:extLst>
            </p:cNvPr>
            <p:cNvCxnSpPr/>
            <p:nvPr/>
          </p:nvCxnSpPr>
          <p:spPr>
            <a:xfrm>
              <a:off x="1576091" y="1741750"/>
              <a:ext cx="0" cy="646750"/>
            </a:xfrm>
            <a:prstGeom prst="line">
              <a:avLst/>
            </a:prstGeom>
            <a:ln w="63500">
              <a:solidFill>
                <a:srgbClr val="FFA63D"/>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EFF2970-595D-4CBE-9BFE-2E4DD4BD5D35}"/>
              </a:ext>
            </a:extLst>
          </p:cNvPr>
          <p:cNvGrpSpPr/>
          <p:nvPr/>
        </p:nvGrpSpPr>
        <p:grpSpPr>
          <a:xfrm>
            <a:off x="914400" y="3951539"/>
            <a:ext cx="3521496" cy="830997"/>
            <a:chOff x="914400" y="1649627"/>
            <a:chExt cx="3521496" cy="830997"/>
          </a:xfrm>
        </p:grpSpPr>
        <p:sp>
          <p:nvSpPr>
            <p:cNvPr id="13" name="TextBox 12">
              <a:extLst>
                <a:ext uri="{FF2B5EF4-FFF2-40B4-BE49-F238E27FC236}">
                  <a16:creationId xmlns:a16="http://schemas.microsoft.com/office/drawing/2014/main" id="{85063788-22F3-4778-8BB8-FD443CE48AE7}"/>
                </a:ext>
              </a:extLst>
            </p:cNvPr>
            <p:cNvSpPr txBox="1"/>
            <p:nvPr/>
          </p:nvSpPr>
          <p:spPr>
            <a:xfrm>
              <a:off x="914400" y="1649627"/>
              <a:ext cx="575799" cy="830997"/>
            </a:xfrm>
            <a:prstGeom prst="rect">
              <a:avLst/>
            </a:prstGeom>
            <a:noFill/>
          </p:spPr>
          <p:txBody>
            <a:bodyPr wrap="none" rtlCol="0">
              <a:spAutoFit/>
            </a:bodyPr>
            <a:lstStyle/>
            <a:p>
              <a:r>
                <a:rPr lang="en-US" sz="4800">
                  <a:latin typeface="Verdana" panose="020B0604030504040204" pitchFamily="34" charset="0"/>
                  <a:ea typeface="Verdana" panose="020B0604030504040204" pitchFamily="34" charset="0"/>
                </a:rPr>
                <a:t>3</a:t>
              </a:r>
            </a:p>
          </p:txBody>
        </p:sp>
        <p:sp>
          <p:nvSpPr>
            <p:cNvPr id="14" name="TextBox 13">
              <a:extLst>
                <a:ext uri="{FF2B5EF4-FFF2-40B4-BE49-F238E27FC236}">
                  <a16:creationId xmlns:a16="http://schemas.microsoft.com/office/drawing/2014/main" id="{4D1A38F9-E620-426F-91A6-90CF0FFC1B4E}"/>
                </a:ext>
              </a:extLst>
            </p:cNvPr>
            <p:cNvSpPr txBox="1"/>
            <p:nvPr/>
          </p:nvSpPr>
          <p:spPr>
            <a:xfrm>
              <a:off x="1805881" y="1899641"/>
              <a:ext cx="2630015"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Review the Approach</a:t>
              </a:r>
            </a:p>
          </p:txBody>
        </p:sp>
        <p:cxnSp>
          <p:nvCxnSpPr>
            <p:cNvPr id="15" name="Straight Connector 14">
              <a:extLst>
                <a:ext uri="{FF2B5EF4-FFF2-40B4-BE49-F238E27FC236}">
                  <a16:creationId xmlns:a16="http://schemas.microsoft.com/office/drawing/2014/main" id="{FBCB34DB-704C-42A5-82D2-04FAF6EB233F}"/>
                </a:ext>
              </a:extLst>
            </p:cNvPr>
            <p:cNvCxnSpPr/>
            <p:nvPr/>
          </p:nvCxnSpPr>
          <p:spPr>
            <a:xfrm>
              <a:off x="1576091" y="1741750"/>
              <a:ext cx="0" cy="646750"/>
            </a:xfrm>
            <a:prstGeom prst="line">
              <a:avLst/>
            </a:prstGeom>
            <a:ln w="63500">
              <a:solidFill>
                <a:srgbClr val="6B58A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5CF1C5C-F98F-48D7-813C-021CECB40F46}"/>
              </a:ext>
            </a:extLst>
          </p:cNvPr>
          <p:cNvGrpSpPr/>
          <p:nvPr/>
        </p:nvGrpSpPr>
        <p:grpSpPr>
          <a:xfrm>
            <a:off x="914400" y="5102495"/>
            <a:ext cx="2222295" cy="830997"/>
            <a:chOff x="914400" y="1649627"/>
            <a:chExt cx="2222295" cy="830997"/>
          </a:xfrm>
        </p:grpSpPr>
        <p:sp>
          <p:nvSpPr>
            <p:cNvPr id="17" name="TextBox 16">
              <a:extLst>
                <a:ext uri="{FF2B5EF4-FFF2-40B4-BE49-F238E27FC236}">
                  <a16:creationId xmlns:a16="http://schemas.microsoft.com/office/drawing/2014/main" id="{38125AAE-33C9-45DA-B301-A4C8FEC27C8F}"/>
                </a:ext>
              </a:extLst>
            </p:cNvPr>
            <p:cNvSpPr txBox="1"/>
            <p:nvPr/>
          </p:nvSpPr>
          <p:spPr>
            <a:xfrm>
              <a:off x="914400" y="1649627"/>
              <a:ext cx="575799" cy="830997"/>
            </a:xfrm>
            <a:prstGeom prst="rect">
              <a:avLst/>
            </a:prstGeom>
            <a:noFill/>
          </p:spPr>
          <p:txBody>
            <a:bodyPr wrap="none" rtlCol="0">
              <a:spAutoFit/>
            </a:bodyPr>
            <a:lstStyle/>
            <a:p>
              <a:r>
                <a:rPr lang="en-US" sz="4800">
                  <a:latin typeface="Verdana" panose="020B0604030504040204" pitchFamily="34" charset="0"/>
                  <a:ea typeface="Verdana" panose="020B0604030504040204" pitchFamily="34" charset="0"/>
                </a:rPr>
                <a:t>4</a:t>
              </a:r>
            </a:p>
          </p:txBody>
        </p:sp>
        <p:sp>
          <p:nvSpPr>
            <p:cNvPr id="18" name="TextBox 17">
              <a:extLst>
                <a:ext uri="{FF2B5EF4-FFF2-40B4-BE49-F238E27FC236}">
                  <a16:creationId xmlns:a16="http://schemas.microsoft.com/office/drawing/2014/main" id="{36D67E86-BD2F-4A98-82B5-731E0D46CBF3}"/>
                </a:ext>
              </a:extLst>
            </p:cNvPr>
            <p:cNvSpPr txBox="1"/>
            <p:nvPr/>
          </p:nvSpPr>
          <p:spPr>
            <a:xfrm>
              <a:off x="1805881" y="1899641"/>
              <a:ext cx="1330814"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Questions</a:t>
              </a:r>
            </a:p>
          </p:txBody>
        </p:sp>
        <p:cxnSp>
          <p:nvCxnSpPr>
            <p:cNvPr id="19" name="Straight Connector 18">
              <a:extLst>
                <a:ext uri="{FF2B5EF4-FFF2-40B4-BE49-F238E27FC236}">
                  <a16:creationId xmlns:a16="http://schemas.microsoft.com/office/drawing/2014/main" id="{FBA09962-FFF9-43D7-A073-58EC31AE5D04}"/>
                </a:ext>
              </a:extLst>
            </p:cNvPr>
            <p:cNvCxnSpPr/>
            <p:nvPr/>
          </p:nvCxnSpPr>
          <p:spPr>
            <a:xfrm>
              <a:off x="1576091" y="1741750"/>
              <a:ext cx="0" cy="646750"/>
            </a:xfrm>
            <a:prstGeom prst="line">
              <a:avLst/>
            </a:prstGeom>
            <a:ln w="635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5" name="Text Placeholder 23">
            <a:extLst>
              <a:ext uri="{FF2B5EF4-FFF2-40B4-BE49-F238E27FC236}">
                <a16:creationId xmlns:a16="http://schemas.microsoft.com/office/drawing/2014/main" id="{2230F525-61E3-4BAF-B111-5D025304BE31}"/>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165148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365141" y="19051"/>
            <a:ext cx="9461717" cy="6838949"/>
            <a:chOff x="1737924" y="347230"/>
            <a:chExt cx="8682579"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28865498-F5D8-4081-9C82-CE9002BEE1D6}"/>
                </a:ext>
              </a:extLst>
            </p:cNvPr>
            <p:cNvGrpSpPr/>
            <p:nvPr/>
          </p:nvGrpSpPr>
          <p:grpSpPr>
            <a:xfrm>
              <a:off x="1756225" y="892068"/>
              <a:ext cx="8646622" cy="5152576"/>
              <a:chOff x="1814282" y="1306282"/>
              <a:chExt cx="8646622" cy="5152576"/>
            </a:xfrm>
          </p:grpSpPr>
          <p:grpSp>
            <p:nvGrpSpPr>
              <p:cNvPr id="55" name="Group 54">
                <a:extLst>
                  <a:ext uri="{FF2B5EF4-FFF2-40B4-BE49-F238E27FC236}">
                    <a16:creationId xmlns:a16="http://schemas.microsoft.com/office/drawing/2014/main" id="{94FB9525-03B4-47DD-8EDC-4B2CE25EF84A}"/>
                  </a:ext>
                </a:extLst>
              </p:cNvPr>
              <p:cNvGrpSpPr/>
              <p:nvPr/>
            </p:nvGrpSpPr>
            <p:grpSpPr>
              <a:xfrm>
                <a:off x="3973661" y="1306282"/>
                <a:ext cx="6487243" cy="5152575"/>
                <a:chOff x="3973661" y="1306282"/>
                <a:chExt cx="6487243" cy="5152575"/>
              </a:xfrm>
            </p:grpSpPr>
            <p:sp>
              <p:nvSpPr>
                <p:cNvPr id="65" name="Rectangle 64">
                  <a:extLst>
                    <a:ext uri="{FF2B5EF4-FFF2-40B4-BE49-F238E27FC236}">
                      <a16:creationId xmlns:a16="http://schemas.microsoft.com/office/drawing/2014/main" id="{6BAF36C4-D358-4310-B9A4-1A8185209AF2}"/>
                    </a:ext>
                  </a:extLst>
                </p:cNvPr>
                <p:cNvSpPr/>
                <p:nvPr/>
              </p:nvSpPr>
              <p:spPr>
                <a:xfrm>
                  <a:off x="8300904"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6" name="Rectangle 65">
                  <a:extLst>
                    <a:ext uri="{FF2B5EF4-FFF2-40B4-BE49-F238E27FC236}">
                      <a16:creationId xmlns:a16="http://schemas.microsoft.com/office/drawing/2014/main" id="{2758DCBB-CBB2-4BD8-8AEF-55E604815025}"/>
                    </a:ext>
                  </a:extLst>
                </p:cNvPr>
                <p:cNvSpPr/>
                <p:nvPr/>
              </p:nvSpPr>
              <p:spPr>
                <a:xfrm>
                  <a:off x="3973661" y="1306282"/>
                  <a:ext cx="2160000" cy="1538515"/>
                </a:xfrm>
                <a:prstGeom prst="rect">
                  <a:avLst/>
                </a:prstGeom>
                <a:gradFill>
                  <a:gsLst>
                    <a:gs pos="1000">
                      <a:srgbClr val="E85818"/>
                    </a:gs>
                    <a:gs pos="25000">
                      <a:srgbClr val="FF993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56" name="Group 55">
                <a:extLst>
                  <a:ext uri="{FF2B5EF4-FFF2-40B4-BE49-F238E27FC236}">
                    <a16:creationId xmlns:a16="http://schemas.microsoft.com/office/drawing/2014/main" id="{97DA3B2F-F05D-498A-94DD-7874AF4F0EED}"/>
                  </a:ext>
                </a:extLst>
              </p:cNvPr>
              <p:cNvGrpSpPr/>
              <p:nvPr/>
            </p:nvGrpSpPr>
            <p:grpSpPr>
              <a:xfrm>
                <a:off x="6137593" y="1306283"/>
                <a:ext cx="2160000" cy="5152574"/>
                <a:chOff x="6137593" y="1306283"/>
                <a:chExt cx="2160000" cy="5152574"/>
              </a:xfrm>
            </p:grpSpPr>
            <p:sp>
              <p:nvSpPr>
                <p:cNvPr id="63" name="Rectangle 62">
                  <a:extLst>
                    <a:ext uri="{FF2B5EF4-FFF2-40B4-BE49-F238E27FC236}">
                      <a16:creationId xmlns:a16="http://schemas.microsoft.com/office/drawing/2014/main" id="{8BBB89A7-22FA-4E64-9197-2F5642E2929D}"/>
                    </a:ext>
                  </a:extLst>
                </p:cNvPr>
                <p:cNvSpPr/>
                <p:nvPr/>
              </p:nvSpPr>
              <p:spPr>
                <a:xfrm>
                  <a:off x="6137593"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2355D1F8-0445-4064-9B98-5AE624CC5842}"/>
                    </a:ext>
                  </a:extLst>
                </p:cNvPr>
                <p:cNvSpPr/>
                <p:nvPr/>
              </p:nvSpPr>
              <p:spPr>
                <a:xfrm>
                  <a:off x="6137593" y="1306283"/>
                  <a:ext cx="2160000" cy="1538515"/>
                </a:xfrm>
                <a:prstGeom prst="rect">
                  <a:avLst/>
                </a:prstGeom>
                <a:gradFill>
                  <a:gsLst>
                    <a:gs pos="0">
                      <a:srgbClr val="7030A0"/>
                    </a:gs>
                    <a:gs pos="100000">
                      <a:srgbClr val="DA63E7"/>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7F49B955-DA41-46E4-BCBA-A74D1A7B135C}"/>
                  </a:ext>
                </a:extLst>
              </p:cNvPr>
              <p:cNvGrpSpPr/>
              <p:nvPr/>
            </p:nvGrpSpPr>
            <p:grpSpPr>
              <a:xfrm>
                <a:off x="3974282" y="1314047"/>
                <a:ext cx="6477783" cy="5144811"/>
                <a:chOff x="3974282" y="1314047"/>
                <a:chExt cx="6477783" cy="5144811"/>
              </a:xfrm>
            </p:grpSpPr>
            <p:sp>
              <p:nvSpPr>
                <p:cNvPr id="61" name="Rectangle 60">
                  <a:extLst>
                    <a:ext uri="{FF2B5EF4-FFF2-40B4-BE49-F238E27FC236}">
                      <a16:creationId xmlns:a16="http://schemas.microsoft.com/office/drawing/2014/main" id="{CA797CBB-5E4C-4384-A7D9-18A4CC690745}"/>
                    </a:ext>
                  </a:extLst>
                </p:cNvPr>
                <p:cNvSpPr/>
                <p:nvPr/>
              </p:nvSpPr>
              <p:spPr>
                <a:xfrm>
                  <a:off x="397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546A6D5-00A6-4E1A-ACA7-E6F2985723FC}"/>
                    </a:ext>
                  </a:extLst>
                </p:cNvPr>
                <p:cNvSpPr/>
                <p:nvPr/>
              </p:nvSpPr>
              <p:spPr>
                <a:xfrm>
                  <a:off x="8292065" y="1314047"/>
                  <a:ext cx="2160000" cy="1538515"/>
                </a:xfrm>
                <a:prstGeom prst="rect">
                  <a:avLst/>
                </a:prstGeom>
                <a:gradFill>
                  <a:gsLst>
                    <a:gs pos="100000">
                      <a:srgbClr val="8272B6"/>
                    </a:gs>
                    <a:gs pos="0">
                      <a:srgbClr val="4B3B82"/>
                    </a:gs>
                  </a:gsLst>
                  <a:lin ang="0" scaled="0"/>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E02B0C2B-D3A4-41F4-8960-A8B45CE80F2C}"/>
                  </a:ext>
                </a:extLst>
              </p:cNvPr>
              <p:cNvGrpSpPr/>
              <p:nvPr/>
            </p:nvGrpSpPr>
            <p:grpSpPr>
              <a:xfrm>
                <a:off x="1814282" y="1306284"/>
                <a:ext cx="2160000" cy="5152574"/>
                <a:chOff x="1814282" y="1306284"/>
                <a:chExt cx="2160000" cy="5152574"/>
              </a:xfrm>
            </p:grpSpPr>
            <p:sp>
              <p:nvSpPr>
                <p:cNvPr id="59" name="Rectangle 58">
                  <a:extLst>
                    <a:ext uri="{FF2B5EF4-FFF2-40B4-BE49-F238E27FC236}">
                      <a16:creationId xmlns:a16="http://schemas.microsoft.com/office/drawing/2014/main" id="{E1131947-8AAE-4D21-84A5-47E20B00D9AF}"/>
                    </a:ext>
                  </a:extLst>
                </p:cNvPr>
                <p:cNvSpPr/>
                <p:nvPr/>
              </p:nvSpPr>
              <p:spPr>
                <a:xfrm>
                  <a:off x="181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1814282" y="1306284"/>
                  <a:ext cx="2160000" cy="1538515"/>
                </a:xfrm>
                <a:prstGeom prst="rect">
                  <a:avLst/>
                </a:prstGeom>
                <a:gradFill flip="none" rotWithShape="1">
                  <a:gsLst>
                    <a:gs pos="100000">
                      <a:srgbClr val="ECF111"/>
                    </a:gs>
                    <a:gs pos="28000">
                      <a:srgbClr val="FF9933"/>
                    </a:gs>
                  </a:gsLst>
                  <a:lin ang="0" scaled="0"/>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2504" y="5615279"/>
              <a:ext cx="240783" cy="240783"/>
            </a:xfrm>
            <a:prstGeom prst="rect">
              <a:avLst/>
            </a:prstGeom>
          </p:spPr>
        </p:pic>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4064" y="5612797"/>
              <a:ext cx="240783" cy="240783"/>
            </a:xfrm>
            <a:prstGeom prst="rect">
              <a:avLst/>
            </a:prstGeom>
          </p:spPr>
        </p:pic>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8415" y="5615279"/>
              <a:ext cx="240783" cy="240783"/>
            </a:xfrm>
            <a:prstGeom prst="rect">
              <a:avLst/>
            </a:prstGeom>
          </p:spPr>
        </p:pic>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37108"/>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BATCH DATA SYNCHRONIZATION</a:t>
              </a:r>
              <a:r>
                <a:rPr lang="en-IN" spc="300" dirty="0">
                  <a:latin typeface="Verdana" panose="020B0604030504040204" pitchFamily="34" charset="0"/>
                  <a:ea typeface="Verdana" panose="020B0604030504040204" pitchFamily="34" charset="0"/>
                </a:rPr>
                <a:t> - USE CASES</a:t>
              </a:r>
            </a:p>
          </p:txBody>
        </p:sp>
        <p:sp>
          <p:nvSpPr>
            <p:cNvPr id="20" name="TextBox 19">
              <a:extLst>
                <a:ext uri="{FF2B5EF4-FFF2-40B4-BE49-F238E27FC236}">
                  <a16:creationId xmlns:a16="http://schemas.microsoft.com/office/drawing/2014/main" id="{2BC683EF-FFA1-49FA-A816-29F58168F9EE}"/>
                </a:ext>
              </a:extLst>
            </p:cNvPr>
            <p:cNvSpPr txBox="1"/>
            <p:nvPr/>
          </p:nvSpPr>
          <p:spPr>
            <a:xfrm>
              <a:off x="1903350" y="1117809"/>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1" name="TextBox 20">
              <a:extLst>
                <a:ext uri="{FF2B5EF4-FFF2-40B4-BE49-F238E27FC236}">
                  <a16:creationId xmlns:a16="http://schemas.microsoft.com/office/drawing/2014/main" id="{5712C1B2-2890-45EF-A186-A0E8D905FCD5}"/>
                </a:ext>
              </a:extLst>
            </p:cNvPr>
            <p:cNvSpPr txBox="1"/>
            <p:nvPr/>
          </p:nvSpPr>
          <p:spPr>
            <a:xfrm>
              <a:off x="1873418" y="1538230"/>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01</a:t>
              </a:r>
            </a:p>
          </p:txBody>
        </p:sp>
        <p:sp>
          <p:nvSpPr>
            <p:cNvPr id="22" name="TextBox 21">
              <a:extLst>
                <a:ext uri="{FF2B5EF4-FFF2-40B4-BE49-F238E27FC236}">
                  <a16:creationId xmlns:a16="http://schemas.microsoft.com/office/drawing/2014/main" id="{A7D4EE77-7A49-46A4-9B1F-1F243FB14102}"/>
                </a:ext>
              </a:extLst>
            </p:cNvPr>
            <p:cNvSpPr txBox="1"/>
            <p:nvPr/>
          </p:nvSpPr>
          <p:spPr>
            <a:xfrm>
              <a:off x="4053664" y="1114105"/>
              <a:ext cx="1865750" cy="252831"/>
            </a:xfrm>
            <a:prstGeom prst="rect">
              <a:avLst/>
            </a:prstGeom>
            <a:noFill/>
          </p:spPr>
          <p:txBody>
            <a:bodyPr wrap="square" rtlCol="0">
              <a:spAutoFit/>
            </a:bodyPr>
            <a:lstStyle/>
            <a:p>
              <a:pPr algn="ctr"/>
              <a:r>
                <a:rPr lang="en-IN" sz="1200" dirty="0">
                  <a:solidFill>
                    <a:schemeClr val="bg1"/>
                  </a:solidFill>
                  <a:latin typeface="Verdana" panose="020B0604030504040204" pitchFamily="34" charset="0"/>
                  <a:ea typeface="Verdana" panose="020B0604030504040204" pitchFamily="34" charset="0"/>
                </a:rPr>
                <a:t>USECASE</a:t>
              </a:r>
            </a:p>
          </p:txBody>
        </p:sp>
        <p:sp>
          <p:nvSpPr>
            <p:cNvPr id="23" name="TextBox 22">
              <a:extLst>
                <a:ext uri="{FF2B5EF4-FFF2-40B4-BE49-F238E27FC236}">
                  <a16:creationId xmlns:a16="http://schemas.microsoft.com/office/drawing/2014/main" id="{49D1CB3D-39A3-4C1B-8F68-8794596CEC50}"/>
                </a:ext>
              </a:extLst>
            </p:cNvPr>
            <p:cNvSpPr txBox="1"/>
            <p:nvPr/>
          </p:nvSpPr>
          <p:spPr>
            <a:xfrm>
              <a:off x="4062727" y="1537093"/>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02</a:t>
              </a:r>
            </a:p>
          </p:txBody>
        </p:sp>
        <p:sp>
          <p:nvSpPr>
            <p:cNvPr id="24" name="TextBox 23">
              <a:extLst>
                <a:ext uri="{FF2B5EF4-FFF2-40B4-BE49-F238E27FC236}">
                  <a16:creationId xmlns:a16="http://schemas.microsoft.com/office/drawing/2014/main" id="{DB452A03-66B7-4B0F-A902-068EA8733320}"/>
                </a:ext>
              </a:extLst>
            </p:cNvPr>
            <p:cNvSpPr txBox="1"/>
            <p:nvPr/>
          </p:nvSpPr>
          <p:spPr>
            <a:xfrm>
              <a:off x="6255969" y="111410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5" name="TextBox 24">
              <a:extLst>
                <a:ext uri="{FF2B5EF4-FFF2-40B4-BE49-F238E27FC236}">
                  <a16:creationId xmlns:a16="http://schemas.microsoft.com/office/drawing/2014/main" id="{5120EF8F-3EF3-4406-B63A-8D531A6E1160}"/>
                </a:ext>
              </a:extLst>
            </p:cNvPr>
            <p:cNvSpPr txBox="1"/>
            <p:nvPr/>
          </p:nvSpPr>
          <p:spPr>
            <a:xfrm>
              <a:off x="6247145"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03</a:t>
              </a:r>
            </a:p>
          </p:txBody>
        </p:sp>
        <p:sp>
          <p:nvSpPr>
            <p:cNvPr id="26" name="TextBox 25">
              <a:extLst>
                <a:ext uri="{FF2B5EF4-FFF2-40B4-BE49-F238E27FC236}">
                  <a16:creationId xmlns:a16="http://schemas.microsoft.com/office/drawing/2014/main" id="{19EA51C0-CB5D-46E9-828D-090FFF7EC364}"/>
                </a:ext>
              </a:extLst>
            </p:cNvPr>
            <p:cNvSpPr txBox="1"/>
            <p:nvPr/>
          </p:nvSpPr>
          <p:spPr>
            <a:xfrm>
              <a:off x="8415969" y="1114175"/>
              <a:ext cx="1865750" cy="252831"/>
            </a:xfrm>
            <a:prstGeom prst="rect">
              <a:avLst/>
            </a:prstGeom>
            <a:noFill/>
          </p:spPr>
          <p:txBody>
            <a:bodyPr wrap="square" rtlCol="0">
              <a:spAutoFit/>
            </a:bodyPr>
            <a:lstStyle/>
            <a:p>
              <a:pPr algn="ctr"/>
              <a:r>
                <a:rPr lang="en-IN" sz="1200">
                  <a:solidFill>
                    <a:schemeClr val="bg1"/>
                  </a:solidFill>
                  <a:latin typeface="Verdana" panose="020B0604030504040204" pitchFamily="34" charset="0"/>
                  <a:ea typeface="Verdana" panose="020B0604030504040204" pitchFamily="34" charset="0"/>
                </a:rPr>
                <a:t>USECASE</a:t>
              </a:r>
            </a:p>
          </p:txBody>
        </p:sp>
        <p:sp>
          <p:nvSpPr>
            <p:cNvPr id="27" name="TextBox 26">
              <a:extLst>
                <a:ext uri="{FF2B5EF4-FFF2-40B4-BE49-F238E27FC236}">
                  <a16:creationId xmlns:a16="http://schemas.microsoft.com/office/drawing/2014/main" id="{8FFE9C32-98CF-4C52-9F0E-E282B1B85052}"/>
                </a:ext>
              </a:extLst>
            </p:cNvPr>
            <p:cNvSpPr txBox="1"/>
            <p:nvPr/>
          </p:nvSpPr>
          <p:spPr>
            <a:xfrm>
              <a:off x="8389970" y="1534996"/>
              <a:ext cx="1865750" cy="309015"/>
            </a:xfrm>
            <a:prstGeom prst="rect">
              <a:avLst/>
            </a:prstGeom>
            <a:noFill/>
          </p:spPr>
          <p:txBody>
            <a:bodyPr wrap="square" rtlCol="0">
              <a:spAutoFit/>
            </a:bodyPr>
            <a:lstStyle/>
            <a:p>
              <a:pPr algn="ctr"/>
              <a:r>
                <a:rPr lang="en-IN" sz="1600">
                  <a:solidFill>
                    <a:schemeClr val="bg1"/>
                  </a:solidFill>
                  <a:latin typeface="Verdana" panose="020B0604030504040204" pitchFamily="34" charset="0"/>
                  <a:ea typeface="Verdana" panose="020B0604030504040204" pitchFamily="34" charset="0"/>
                </a:rPr>
                <a:t>04</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Integration Patterns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1737924" y="2413447"/>
              <a:ext cx="2181667" cy="3146046"/>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Real time sync up is required between Salesforce Employee records and external HR system</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(HR) system has copies of employee custom object records from Salesforce. We can synchronize the employee records in the HR system by receiving change events. Because the changes are received in near real time, the data in your HR system stays up to date</a:t>
              </a:r>
            </a:p>
          </p:txBody>
        </p:sp>
        <p:sp>
          <p:nvSpPr>
            <p:cNvPr id="36" name="TextBox 35">
              <a:extLst>
                <a:ext uri="{FF2B5EF4-FFF2-40B4-BE49-F238E27FC236}">
                  <a16:creationId xmlns:a16="http://schemas.microsoft.com/office/drawing/2014/main" id="{9EDD543F-B35A-41CF-B81B-C4115887A8A1}"/>
                </a:ext>
              </a:extLst>
            </p:cNvPr>
            <p:cNvSpPr txBox="1"/>
            <p:nvPr/>
          </p:nvSpPr>
          <p:spPr>
            <a:xfrm>
              <a:off x="8277185" y="2454348"/>
              <a:ext cx="2143318" cy="3637661"/>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An external financial system does an API callout to Salesforce to insert/update Channel Account (custom object) records</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The external financial system is the source of truth for Channel Accounts. Any insert/update happens at the external system, initiates an API call to Salesforce to sync back the changes</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Salesforce has exposed a REST API for the same</a:t>
              </a:r>
            </a:p>
            <a:p>
              <a:pPr marL="171450" indent="-171450">
                <a:lnSpc>
                  <a:spcPct val="150000"/>
                </a:lnSpc>
                <a:spcBef>
                  <a:spcPts val="1200"/>
                </a:spcBef>
                <a:buFont typeface="Arial" panose="020B0604020202020204" pitchFamily="34" charset="0"/>
                <a:buChar char="•"/>
              </a:pPr>
              <a:endParaRPr lang="en-US" sz="10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81667D60-A817-4E68-8BC7-6ECFCA6205C2}"/>
                </a:ext>
              </a:extLst>
            </p:cNvPr>
            <p:cNvSpPr txBox="1"/>
            <p:nvPr/>
          </p:nvSpPr>
          <p:spPr>
            <a:xfrm>
              <a:off x="3932464" y="2436415"/>
              <a:ext cx="2148322" cy="3356739"/>
            </a:xfrm>
            <a:prstGeom prst="rect">
              <a:avLst/>
            </a:prstGeom>
            <a:noFill/>
          </p:spPr>
          <p:txBody>
            <a:bodyPr wrap="square" rtlCol="0" anchor="t">
              <a:spAutoFit/>
            </a:bodyPr>
            <a:lstStyle/>
            <a:p>
              <a:pPr marL="171450" indent="-171450">
                <a:lnSpc>
                  <a:spcPct val="150000"/>
                </a:lnSpc>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An Oracle database and Salesforce system is integrated. MuleSoft (ETL Tool) is used to capture any change data in Oracle D/B and send the updates to Salesforce for Account and Contact records</a:t>
              </a:r>
            </a:p>
            <a:p>
              <a:pPr marL="171450" indent="-171450">
                <a:lnSpc>
                  <a:spcPct val="150000"/>
                </a:lnSpc>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MuleSoft run change data capture against Oracle database to capture changes in Account and Contact tables, transforms the data and send the details back to salesforce through  bulk/SOAP API</a:t>
              </a:r>
              <a:endParaRPr lang="en-IN" sz="900" dirty="0">
                <a:latin typeface="Verdana" panose="020B0604030504040204" pitchFamily="34" charset="0"/>
                <a:ea typeface="Verdana" panose="020B0604030504040204" pitchFamily="34" charset="0"/>
              </a:endParaRPr>
            </a:p>
          </p:txBody>
        </p:sp>
      </p:grpSp>
      <p:sp>
        <p:nvSpPr>
          <p:cNvPr id="67" name="General_Fill_50">
            <a:extLst>
              <a:ext uri="{FF2B5EF4-FFF2-40B4-BE49-F238E27FC236}">
                <a16:creationId xmlns:a16="http://schemas.microsoft.com/office/drawing/2014/main" id="{7BBCA0DE-A1BF-4CC7-A2D4-1D6AAE6E63C6}"/>
              </a:ext>
            </a:extLst>
          </p:cNvPr>
          <p:cNvSpPr>
            <a:spLocks noChangeAspect="1" noEditPoints="1"/>
          </p:cNvSpPr>
          <p:nvPr/>
        </p:nvSpPr>
        <p:spPr bwMode="auto">
          <a:xfrm>
            <a:off x="3168604" y="5725322"/>
            <a:ext cx="600050" cy="515907"/>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8" name="TextBox 67">
            <a:extLst>
              <a:ext uri="{FF2B5EF4-FFF2-40B4-BE49-F238E27FC236}">
                <a16:creationId xmlns:a16="http://schemas.microsoft.com/office/drawing/2014/main" id="{DAFF9AD1-CDB8-452E-B517-5818E54448EC}"/>
              </a:ext>
            </a:extLst>
          </p:cNvPr>
          <p:cNvSpPr txBox="1"/>
          <p:nvPr/>
        </p:nvSpPr>
        <p:spPr>
          <a:xfrm>
            <a:off x="6150277" y="2307638"/>
            <a:ext cx="2318818" cy="3446777"/>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MuleSoft runs an hourly feed job in Salesforce, which captures all the Order records that were inserted, updated, deleted and undeleted within that time frame and sends the update to an external Order management system</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MuleSoft checks for CreatedDate and LastModifieddate of Order records and if its within 1 hour, it sends those order records to external system</a:t>
            </a:r>
          </a:p>
        </p:txBody>
      </p:sp>
      <p:sp>
        <p:nvSpPr>
          <p:cNvPr id="70" name="General_Fill_85">
            <a:extLst>
              <a:ext uri="{FF2B5EF4-FFF2-40B4-BE49-F238E27FC236}">
                <a16:creationId xmlns:a16="http://schemas.microsoft.com/office/drawing/2014/main" id="{A29CEFE4-763E-43AF-9ABD-A04AF0B4A3AD}"/>
              </a:ext>
            </a:extLst>
          </p:cNvPr>
          <p:cNvSpPr>
            <a:spLocks noChangeAspect="1" noEditPoints="1"/>
          </p:cNvSpPr>
          <p:nvPr/>
        </p:nvSpPr>
        <p:spPr bwMode="auto">
          <a:xfrm>
            <a:off x="10231420" y="5725322"/>
            <a:ext cx="592748" cy="522535"/>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1" name="General_Fill_18">
            <a:extLst>
              <a:ext uri="{FF2B5EF4-FFF2-40B4-BE49-F238E27FC236}">
                <a16:creationId xmlns:a16="http://schemas.microsoft.com/office/drawing/2014/main" id="{2663E832-B8D0-4A50-A1F3-2E0D1A52E48E}"/>
              </a:ext>
            </a:extLst>
          </p:cNvPr>
          <p:cNvSpPr>
            <a:spLocks noChangeAspect="1" noEditPoints="1"/>
          </p:cNvSpPr>
          <p:nvPr/>
        </p:nvSpPr>
        <p:spPr bwMode="auto">
          <a:xfrm>
            <a:off x="5542426" y="5729555"/>
            <a:ext cx="587669" cy="51590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 name="Rectangle 1">
            <a:extLst>
              <a:ext uri="{FF2B5EF4-FFF2-40B4-BE49-F238E27FC236}">
                <a16:creationId xmlns:a16="http://schemas.microsoft.com/office/drawing/2014/main" id="{6BFC1120-49BA-447B-ABA9-BEF233148CD4}"/>
              </a:ext>
            </a:extLst>
          </p:cNvPr>
          <p:cNvSpPr/>
          <p:nvPr/>
        </p:nvSpPr>
        <p:spPr>
          <a:xfrm>
            <a:off x="1547639" y="1847630"/>
            <a:ext cx="2015295"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rPr>
              <a:t>Change Data Capture</a:t>
            </a:r>
          </a:p>
        </p:txBody>
      </p:sp>
      <p:sp>
        <p:nvSpPr>
          <p:cNvPr id="72" name="Rectangle 71">
            <a:extLst>
              <a:ext uri="{FF2B5EF4-FFF2-40B4-BE49-F238E27FC236}">
                <a16:creationId xmlns:a16="http://schemas.microsoft.com/office/drawing/2014/main" id="{2EB4F54E-C222-4BC7-AABB-DE4CDB822E62}"/>
              </a:ext>
            </a:extLst>
          </p:cNvPr>
          <p:cNvSpPr/>
          <p:nvPr/>
        </p:nvSpPr>
        <p:spPr>
          <a:xfrm>
            <a:off x="6818859" y="1852591"/>
            <a:ext cx="914033"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ETL Tool</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73" name="Rectangle 72">
            <a:extLst>
              <a:ext uri="{FF2B5EF4-FFF2-40B4-BE49-F238E27FC236}">
                <a16:creationId xmlns:a16="http://schemas.microsoft.com/office/drawing/2014/main" id="{9404EAD9-CAC6-482D-8249-6C3E44A97B08}"/>
              </a:ext>
            </a:extLst>
          </p:cNvPr>
          <p:cNvSpPr/>
          <p:nvPr/>
        </p:nvSpPr>
        <p:spPr>
          <a:xfrm>
            <a:off x="8880373" y="1854023"/>
            <a:ext cx="1487908"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rPr>
              <a:t>Remote Call-In</a:t>
            </a:r>
          </a:p>
        </p:txBody>
      </p:sp>
      <p:sp>
        <p:nvSpPr>
          <p:cNvPr id="74" name="Rectangle 73">
            <a:extLst>
              <a:ext uri="{FF2B5EF4-FFF2-40B4-BE49-F238E27FC236}">
                <a16:creationId xmlns:a16="http://schemas.microsoft.com/office/drawing/2014/main" id="{114D0CEC-86BE-4240-8FE1-E126A5AC4C61}"/>
              </a:ext>
            </a:extLst>
          </p:cNvPr>
          <p:cNvSpPr/>
          <p:nvPr/>
        </p:nvSpPr>
        <p:spPr>
          <a:xfrm>
            <a:off x="4465707" y="1847629"/>
            <a:ext cx="914033"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ETL Tool</a:t>
            </a:r>
            <a:endParaRPr lang="en-IN" sz="14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1" name="Text Placeholder 23">
            <a:extLst>
              <a:ext uri="{FF2B5EF4-FFF2-40B4-BE49-F238E27FC236}">
                <a16:creationId xmlns:a16="http://schemas.microsoft.com/office/drawing/2014/main" id="{569D7074-BEBA-47F7-BE4E-5EB7AFE2A37A}"/>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
        <p:nvSpPr>
          <p:cNvPr id="53" name="General_Fill_48">
            <a:extLst>
              <a:ext uri="{FF2B5EF4-FFF2-40B4-BE49-F238E27FC236}">
                <a16:creationId xmlns:a16="http://schemas.microsoft.com/office/drawing/2014/main" id="{7FFD7AEF-6E00-4B95-B18F-6E0FCADE342C}"/>
              </a:ext>
            </a:extLst>
          </p:cNvPr>
          <p:cNvSpPr>
            <a:spLocks noChangeAspect="1" noEditPoints="1"/>
          </p:cNvSpPr>
          <p:nvPr/>
        </p:nvSpPr>
        <p:spPr bwMode="auto">
          <a:xfrm>
            <a:off x="7825939" y="5706184"/>
            <a:ext cx="596919" cy="515906"/>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18478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1044510" y="923422"/>
            <a:ext cx="10396993" cy="5376300"/>
            <a:chOff x="1583949" y="794467"/>
            <a:chExt cx="10262755" cy="5376300"/>
          </a:xfrm>
        </p:grpSpPr>
        <p:sp>
          <p:nvSpPr>
            <p:cNvPr id="56" name="Oval 55"/>
            <p:cNvSpPr/>
            <p:nvPr/>
          </p:nvSpPr>
          <p:spPr>
            <a:xfrm>
              <a:off x="1583949" y="1264003"/>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02525" y="1269351"/>
              <a:ext cx="4405780" cy="4441982"/>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8154819" y="3103953"/>
              <a:ext cx="3691885" cy="803545"/>
            </a:xfrm>
            <a:prstGeom prst="roundRect">
              <a:avLst>
                <a:gd name="adj" fmla="val 50000"/>
              </a:avLst>
            </a:prstGeom>
            <a:gradFill flip="none" rotWithShape="1">
              <a:gsLst>
                <a:gs pos="0">
                  <a:srgbClr val="7030A0"/>
                </a:gs>
                <a:gs pos="100000">
                  <a:srgbClr val="DA63E7"/>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Oval 3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cxnSpLocks/>
            </p:cNvCxnSpPr>
            <p:nvPr/>
          </p:nvCxnSpPr>
          <p:spPr>
            <a:xfrm flipV="1">
              <a:off x="6670136" y="3501858"/>
              <a:ext cx="148478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215410" y="3179914"/>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2080822"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144083" y="1803057"/>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2709563" y="2853791"/>
              <a:ext cx="2249664" cy="369332"/>
            </a:xfrm>
            <a:prstGeom prst="rect">
              <a:avLst/>
            </a:prstGeom>
            <a:noFill/>
          </p:spPr>
          <p:txBody>
            <a:bodyPr wrap="square" rtlCol="0">
              <a:spAutoFit/>
            </a:bodyPr>
            <a:lstStyle/>
            <a:p>
              <a:pPr algn="ctr"/>
              <a:r>
                <a:rPr lang="en-IN" b="1" dirty="0">
                  <a:solidFill>
                    <a:srgbClr val="00B0F0"/>
                  </a:solidFill>
                  <a:latin typeface="Verdana" panose="020B0604030504040204" pitchFamily="34" charset="0"/>
                  <a:ea typeface="Verdana" panose="020B0604030504040204" pitchFamily="34" charset="0"/>
                  <a:cs typeface="Open Sans Condensed" panose="020B0806030504020204" pitchFamily="34" charset="0"/>
                </a:rPr>
                <a:t>UI Mashups</a:t>
              </a:r>
            </a:p>
          </p:txBody>
        </p:sp>
        <p:sp>
          <p:nvSpPr>
            <p:cNvPr id="94" name="TextBox 93"/>
            <p:cNvSpPr txBox="1"/>
            <p:nvPr/>
          </p:nvSpPr>
          <p:spPr>
            <a:xfrm>
              <a:off x="2412704" y="3505726"/>
              <a:ext cx="2841144" cy="600164"/>
            </a:xfrm>
            <a:prstGeom prst="rect">
              <a:avLst/>
            </a:prstGeom>
            <a:noFill/>
          </p:spPr>
          <p:txBody>
            <a:bodyPr wrap="square" rtlCol="0" anchor="t">
              <a:spAutoFit/>
            </a:bodyPr>
            <a:lstStyle/>
            <a:p>
              <a:pPr algn="ctr"/>
              <a:r>
                <a:rPr lang="en-US" sz="1100" dirty="0">
                  <a:latin typeface="Verdana" panose="020B0604030504040204" pitchFamily="34" charset="0"/>
                  <a:ea typeface="Verdana" panose="020B0604030504040204" pitchFamily="34" charset="0"/>
                </a:rPr>
                <a:t>Data The Salesforce user interface is automatically updated as soon as changes happen to Salesforce data​</a:t>
              </a:r>
              <a:endParaRPr lang="en-IN" sz="1100" dirty="0">
                <a:latin typeface="Verdana" panose="020B0604030504040204" pitchFamily="34" charset="0"/>
                <a:ea typeface="Verdana" panose="020B0604030504040204" pitchFamily="34" charset="0"/>
              </a:endParaRPr>
            </a:p>
          </p:txBody>
        </p:sp>
        <p:sp>
          <p:nvSpPr>
            <p:cNvPr id="95" name="TextBox 94"/>
            <p:cNvSpPr txBox="1"/>
            <p:nvPr/>
          </p:nvSpPr>
          <p:spPr>
            <a:xfrm>
              <a:off x="8859298" y="3269243"/>
              <a:ext cx="2610317" cy="430887"/>
            </a:xfrm>
            <a:prstGeom prst="rect">
              <a:avLst/>
            </a:prstGeom>
            <a:noFill/>
          </p:spPr>
          <p:txBody>
            <a:bodyPr wrap="square" rtlCol="0" anchor="t">
              <a:spAutoFit/>
            </a:bodyPr>
            <a:lstStyle/>
            <a:p>
              <a:r>
                <a:rPr lang="en-IN" sz="1200" b="1" dirty="0">
                  <a:solidFill>
                    <a:schemeClr val="bg1"/>
                  </a:solidFill>
                  <a:latin typeface="Verdana" panose="020B0604030504040204" pitchFamily="34" charset="0"/>
                  <a:ea typeface="Verdana" panose="020B0604030504040204" pitchFamily="34" charset="0"/>
                </a:rPr>
                <a:t>Streaming API</a:t>
              </a:r>
            </a:p>
            <a:p>
              <a:r>
                <a:rPr lang="en-IN" sz="1000" dirty="0">
                  <a:solidFill>
                    <a:schemeClr val="bg1"/>
                  </a:solidFill>
                  <a:latin typeface="Verdana" panose="020B0604030504040204" pitchFamily="34" charset="0"/>
                  <a:ea typeface="Verdana" panose="020B0604030504040204" pitchFamily="34" charset="0"/>
                </a:rPr>
                <a:t>Push Topics</a:t>
              </a:r>
            </a:p>
          </p:txBody>
        </p:sp>
      </p:grpSp>
      <p:sp>
        <p:nvSpPr>
          <p:cNvPr id="7" name="TextBox 6">
            <a:extLst>
              <a:ext uri="{FF2B5EF4-FFF2-40B4-BE49-F238E27FC236}">
                <a16:creationId xmlns:a16="http://schemas.microsoft.com/office/drawing/2014/main" id="{281B89A9-D0A2-4201-80C4-BE077CA24676}"/>
              </a:ext>
            </a:extLst>
          </p:cNvPr>
          <p:cNvSpPr txBox="1"/>
          <p:nvPr/>
        </p:nvSpPr>
        <p:spPr>
          <a:xfrm>
            <a:off x="333375" y="219075"/>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INTEGRATION PATTERN – UI MASHUPS</a:t>
            </a:r>
          </a:p>
        </p:txBody>
      </p:sp>
      <p:sp>
        <p:nvSpPr>
          <p:cNvPr id="9" name="TextBox 8">
            <a:extLst>
              <a:ext uri="{FF2B5EF4-FFF2-40B4-BE49-F238E27FC236}">
                <a16:creationId xmlns:a16="http://schemas.microsoft.com/office/drawing/2014/main" id="{DBED82D2-F37F-4535-9ABC-D78036CBAB22}"/>
              </a:ext>
            </a:extLst>
          </p:cNvPr>
          <p:cNvSpPr txBox="1"/>
          <p:nvPr/>
        </p:nvSpPr>
        <p:spPr>
          <a:xfrm>
            <a:off x="7953329" y="3446147"/>
            <a:ext cx="271073" cy="369332"/>
          </a:xfrm>
          <a:prstGeom prst="rect">
            <a:avLst/>
          </a:prstGeom>
          <a:noFill/>
        </p:spPr>
        <p:txBody>
          <a:bodyPr wrap="square" rtlCol="0">
            <a:spAutoFit/>
          </a:bodyPr>
          <a:lstStyle/>
          <a:p>
            <a:r>
              <a:rPr lang="en-US" dirty="0"/>
              <a:t>1</a:t>
            </a:r>
          </a:p>
        </p:txBody>
      </p:sp>
      <p:sp>
        <p:nvSpPr>
          <p:cNvPr id="71" name="General_Fill_50">
            <a:extLst>
              <a:ext uri="{FF2B5EF4-FFF2-40B4-BE49-F238E27FC236}">
                <a16:creationId xmlns:a16="http://schemas.microsoft.com/office/drawing/2014/main" id="{28958394-89E2-4D1A-B09F-3AAA00A61F01}"/>
              </a:ext>
            </a:extLst>
          </p:cNvPr>
          <p:cNvSpPr>
            <a:spLocks noChangeAspect="1" noEditPoints="1"/>
          </p:cNvSpPr>
          <p:nvPr/>
        </p:nvSpPr>
        <p:spPr bwMode="auto">
          <a:xfrm>
            <a:off x="9698544" y="1254941"/>
            <a:ext cx="562452" cy="5624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5" name="Text Placeholder 23">
            <a:extLst>
              <a:ext uri="{FF2B5EF4-FFF2-40B4-BE49-F238E27FC236}">
                <a16:creationId xmlns:a16="http://schemas.microsoft.com/office/drawing/2014/main" id="{E1EDFF63-CE95-46F6-9B45-623F4D0094B9}"/>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70" name="General_Border_33">
            <a:extLst>
              <a:ext uri="{FF2B5EF4-FFF2-40B4-BE49-F238E27FC236}">
                <a16:creationId xmlns:a16="http://schemas.microsoft.com/office/drawing/2014/main" id="{9ACE1D80-9385-44D6-B2BA-06E51EC85EAE}"/>
              </a:ext>
            </a:extLst>
          </p:cNvPr>
          <p:cNvGrpSpPr>
            <a:grpSpLocks noChangeAspect="1"/>
          </p:cNvGrpSpPr>
          <p:nvPr/>
        </p:nvGrpSpPr>
        <p:grpSpPr bwMode="auto">
          <a:xfrm>
            <a:off x="2992367" y="2079385"/>
            <a:ext cx="635000" cy="635000"/>
            <a:chOff x="4220" y="1197"/>
            <a:chExt cx="340" cy="340"/>
          </a:xfrm>
          <a:solidFill>
            <a:schemeClr val="accent4"/>
          </a:solidFill>
        </p:grpSpPr>
        <p:sp>
          <p:nvSpPr>
            <p:cNvPr id="91" name="Freeform 337">
              <a:extLst>
                <a:ext uri="{FF2B5EF4-FFF2-40B4-BE49-F238E27FC236}">
                  <a16:creationId xmlns:a16="http://schemas.microsoft.com/office/drawing/2014/main" id="{E77459F2-CD22-40E4-8BD6-AD9B042BD36C}"/>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92" name="Freeform 338">
              <a:extLst>
                <a:ext uri="{FF2B5EF4-FFF2-40B4-BE49-F238E27FC236}">
                  <a16:creationId xmlns:a16="http://schemas.microsoft.com/office/drawing/2014/main" id="{FA23C810-C4AF-4A21-B919-A24BDF5B9693}"/>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00" name="Freeform 339">
              <a:extLst>
                <a:ext uri="{FF2B5EF4-FFF2-40B4-BE49-F238E27FC236}">
                  <a16:creationId xmlns:a16="http://schemas.microsoft.com/office/drawing/2014/main" id="{365E84CB-AD6C-40BD-B94A-E6FAFCC7E18F}"/>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01" name="Freeform 340">
              <a:extLst>
                <a:ext uri="{FF2B5EF4-FFF2-40B4-BE49-F238E27FC236}">
                  <a16:creationId xmlns:a16="http://schemas.microsoft.com/office/drawing/2014/main" id="{E699E0C0-7521-4D3C-9C4A-FB73A37F597A}"/>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02" name="Freeform 341">
              <a:extLst>
                <a:ext uri="{FF2B5EF4-FFF2-40B4-BE49-F238E27FC236}">
                  <a16:creationId xmlns:a16="http://schemas.microsoft.com/office/drawing/2014/main" id="{85FD5698-47C2-4B5C-845C-026C8E2F11FE}"/>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03" name="Freeform 342">
              <a:extLst>
                <a:ext uri="{FF2B5EF4-FFF2-40B4-BE49-F238E27FC236}">
                  <a16:creationId xmlns:a16="http://schemas.microsoft.com/office/drawing/2014/main" id="{9B0ED132-A50D-4C1F-8130-5FF4190B2243}"/>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rgbClr val="01AEED"/>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237079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D388272-2454-44D7-879A-53895A9565FD}"/>
              </a:ext>
            </a:extLst>
          </p:cNvPr>
          <p:cNvGrpSpPr/>
          <p:nvPr/>
        </p:nvGrpSpPr>
        <p:grpSpPr>
          <a:xfrm>
            <a:off x="5019826" y="691019"/>
            <a:ext cx="2152348" cy="5622472"/>
            <a:chOff x="1664909" y="783770"/>
            <a:chExt cx="2152348" cy="5733511"/>
          </a:xfrm>
        </p:grpSpPr>
        <p:sp>
          <p:nvSpPr>
            <p:cNvPr id="10" name="Rectangle: Rounded Corners 9">
              <a:extLst>
                <a:ext uri="{FF2B5EF4-FFF2-40B4-BE49-F238E27FC236}">
                  <a16:creationId xmlns:a16="http://schemas.microsoft.com/office/drawing/2014/main" id="{CD3EDCAE-4D78-46ED-A252-99587BEB6869}"/>
                </a:ext>
              </a:extLst>
            </p:cNvPr>
            <p:cNvSpPr/>
            <p:nvPr/>
          </p:nvSpPr>
          <p:spPr>
            <a:xfrm>
              <a:off x="1683655" y="856709"/>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1967BDE-FA74-44D0-A906-0DEBCE1F43B1}"/>
                </a:ext>
              </a:extLst>
            </p:cNvPr>
            <p:cNvSpPr txBox="1"/>
            <p:nvPr/>
          </p:nvSpPr>
          <p:spPr>
            <a:xfrm>
              <a:off x="1664909" y="2342441"/>
              <a:ext cx="2133601" cy="2448068"/>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push topic with query definition will allow to specify the event to trigger update and select the data to include in the notification.</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JavaScript based implementation can be used for the user interface using a </a:t>
              </a:r>
              <a:r>
                <a:rPr lang="en-US" sz="1000" dirty="0" err="1">
                  <a:latin typeface="Verdana" panose="020B0604030504040204" pitchFamily="34" charset="0"/>
                  <a:ea typeface="Verdana" panose="020B0604030504040204" pitchFamily="34" charset="0"/>
                </a:rPr>
                <a:t>CometD</a:t>
              </a:r>
              <a:r>
                <a:rPr lang="en-US" sz="1000" dirty="0">
                  <a:latin typeface="Verdana" panose="020B0604030504040204" pitchFamily="34" charset="0"/>
                  <a:ea typeface="Verdana" panose="020B0604030504040204" pitchFamily="34" charset="0"/>
                </a:rPr>
                <a:t> </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VF page or lightning components needs to be build for the user interface.</a:t>
              </a:r>
            </a:p>
          </p:txBody>
        </p:sp>
        <p:sp>
          <p:nvSpPr>
            <p:cNvPr id="21" name="TextBox 20">
              <a:extLst>
                <a:ext uri="{FF2B5EF4-FFF2-40B4-BE49-F238E27FC236}">
                  <a16:creationId xmlns:a16="http://schemas.microsoft.com/office/drawing/2014/main" id="{31AD0D49-8E74-4A30-B2ED-0E7782614B14}"/>
                </a:ext>
              </a:extLst>
            </p:cNvPr>
            <p:cNvSpPr txBox="1"/>
            <p:nvPr/>
          </p:nvSpPr>
          <p:spPr>
            <a:xfrm>
              <a:off x="1683655" y="4655403"/>
              <a:ext cx="2133601" cy="276999"/>
            </a:xfrm>
            <a:prstGeom prst="rect">
              <a:avLst/>
            </a:prstGeom>
            <a:noFill/>
          </p:spPr>
          <p:txBody>
            <a:bodyPr wrap="square" rtlCol="0">
              <a:spAutoFit/>
            </a:bodyPr>
            <a:lstStyle/>
            <a:p>
              <a:pPr algn="ctr"/>
              <a:endParaRPr lang="en-IN" sz="1200" spc="300" dirty="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47" name="TextBox 46">
            <a:extLst>
              <a:ext uri="{FF2B5EF4-FFF2-40B4-BE49-F238E27FC236}">
                <a16:creationId xmlns:a16="http://schemas.microsoft.com/office/drawing/2014/main" id="{4F63E85E-D4EB-4169-BC6B-6577E92B3AE8}"/>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UI MASHUPS - SOLUTIONS</a:t>
            </a:r>
          </a:p>
        </p:txBody>
      </p:sp>
      <p:sp>
        <p:nvSpPr>
          <p:cNvPr id="51" name="TextBox 50">
            <a:extLst>
              <a:ext uri="{FF2B5EF4-FFF2-40B4-BE49-F238E27FC236}">
                <a16:creationId xmlns:a16="http://schemas.microsoft.com/office/drawing/2014/main" id="{C4A8CABC-B384-4D11-ACC9-0A5358F8C115}"/>
              </a:ext>
            </a:extLst>
          </p:cNvPr>
          <p:cNvSpPr txBox="1"/>
          <p:nvPr/>
        </p:nvSpPr>
        <p:spPr>
          <a:xfrm>
            <a:off x="5038573" y="862399"/>
            <a:ext cx="2133601" cy="276999"/>
          </a:xfrm>
          <a:prstGeom prst="rect">
            <a:avLst/>
          </a:prstGeom>
          <a:noFill/>
        </p:spPr>
        <p:txBody>
          <a:bodyPr wrap="square" rtlCol="0">
            <a:spAutoFit/>
          </a:bodyPr>
          <a:lstStyle/>
          <a:p>
            <a:pPr algn="ctr"/>
            <a:r>
              <a:rPr lang="en-IN" sz="1200" b="1" dirty="0">
                <a:solidFill>
                  <a:schemeClr val="bg1"/>
                </a:solidFill>
                <a:latin typeface="Verdana" panose="020B0604030504040204" pitchFamily="34" charset="0"/>
                <a:ea typeface="Verdana" panose="020B0604030504040204" pitchFamily="34" charset="0"/>
              </a:rPr>
              <a:t>Streaming API</a:t>
            </a:r>
            <a:endParaRPr lang="en-IN" sz="16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3" name="TextBox 52">
            <a:extLst>
              <a:ext uri="{FF2B5EF4-FFF2-40B4-BE49-F238E27FC236}">
                <a16:creationId xmlns:a16="http://schemas.microsoft.com/office/drawing/2014/main" id="{F9ACE0C4-8845-4621-88F4-1C9FA40AD94B}"/>
              </a:ext>
            </a:extLst>
          </p:cNvPr>
          <p:cNvSpPr txBox="1"/>
          <p:nvPr/>
        </p:nvSpPr>
        <p:spPr>
          <a:xfrm>
            <a:off x="5331643" y="1253124"/>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1</a:t>
            </a:r>
          </a:p>
        </p:txBody>
      </p:sp>
      <p:sp>
        <p:nvSpPr>
          <p:cNvPr id="59" name="Rectangle 58">
            <a:extLst>
              <a:ext uri="{FF2B5EF4-FFF2-40B4-BE49-F238E27FC236}">
                <a16:creationId xmlns:a16="http://schemas.microsoft.com/office/drawing/2014/main" id="{A9CBE94D-00A9-4BA0-939E-3BD6A0AC5A13}"/>
              </a:ext>
            </a:extLst>
          </p:cNvPr>
          <p:cNvSpPr/>
          <p:nvPr/>
        </p:nvSpPr>
        <p:spPr>
          <a:xfrm>
            <a:off x="5615979" y="1670269"/>
            <a:ext cx="944489" cy="246221"/>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Push Topics</a:t>
            </a:r>
            <a:endParaRPr lang="en-US" sz="2400" dirty="0">
              <a:latin typeface="Verdana" panose="020B0604030504040204" pitchFamily="34" charset="0"/>
              <a:ea typeface="Verdana" panose="020B0604030504040204" pitchFamily="34" charset="0"/>
            </a:endParaRPr>
          </a:p>
        </p:txBody>
      </p:sp>
      <p:sp>
        <p:nvSpPr>
          <p:cNvPr id="42" name="Text Placeholder 23">
            <a:extLst>
              <a:ext uri="{FF2B5EF4-FFF2-40B4-BE49-F238E27FC236}">
                <a16:creationId xmlns:a16="http://schemas.microsoft.com/office/drawing/2014/main" id="{6CAADBC9-6A25-43E3-B2E5-95784EEC50B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44" name="General_Border_33">
            <a:extLst>
              <a:ext uri="{FF2B5EF4-FFF2-40B4-BE49-F238E27FC236}">
                <a16:creationId xmlns:a16="http://schemas.microsoft.com/office/drawing/2014/main" id="{03235CDB-2747-4F34-8281-D9F537E45817}"/>
              </a:ext>
            </a:extLst>
          </p:cNvPr>
          <p:cNvGrpSpPr>
            <a:grpSpLocks noChangeAspect="1"/>
          </p:cNvGrpSpPr>
          <p:nvPr/>
        </p:nvGrpSpPr>
        <p:grpSpPr bwMode="auto">
          <a:xfrm>
            <a:off x="5769126" y="5218898"/>
            <a:ext cx="635000" cy="635000"/>
            <a:chOff x="4220" y="1197"/>
            <a:chExt cx="340" cy="340"/>
          </a:xfrm>
          <a:solidFill>
            <a:schemeClr val="accent4"/>
          </a:solidFill>
        </p:grpSpPr>
        <p:sp>
          <p:nvSpPr>
            <p:cNvPr id="48" name="Freeform 337">
              <a:extLst>
                <a:ext uri="{FF2B5EF4-FFF2-40B4-BE49-F238E27FC236}">
                  <a16:creationId xmlns:a16="http://schemas.microsoft.com/office/drawing/2014/main" id="{1C7E728B-4270-413D-BC7C-4DD042A60AD1}"/>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0" name="Freeform 338">
              <a:extLst>
                <a:ext uri="{FF2B5EF4-FFF2-40B4-BE49-F238E27FC236}">
                  <a16:creationId xmlns:a16="http://schemas.microsoft.com/office/drawing/2014/main" id="{B81EF6DD-09B8-4EF0-84D7-B64A2113E084}"/>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2" name="Freeform 339">
              <a:extLst>
                <a:ext uri="{FF2B5EF4-FFF2-40B4-BE49-F238E27FC236}">
                  <a16:creationId xmlns:a16="http://schemas.microsoft.com/office/drawing/2014/main" id="{6074F6DA-25B2-4969-A7C3-DB6DEF6900E3}"/>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4" name="Freeform 340">
              <a:extLst>
                <a:ext uri="{FF2B5EF4-FFF2-40B4-BE49-F238E27FC236}">
                  <a16:creationId xmlns:a16="http://schemas.microsoft.com/office/drawing/2014/main" id="{19CFCA8E-5B25-4AA2-8DF7-F8398DB57477}"/>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5" name="Freeform 341">
              <a:extLst>
                <a:ext uri="{FF2B5EF4-FFF2-40B4-BE49-F238E27FC236}">
                  <a16:creationId xmlns:a16="http://schemas.microsoft.com/office/drawing/2014/main" id="{1911D879-1975-4CEC-A217-79A8EAFBB883}"/>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6" name="Freeform 342">
              <a:extLst>
                <a:ext uri="{FF2B5EF4-FFF2-40B4-BE49-F238E27FC236}">
                  <a16:creationId xmlns:a16="http://schemas.microsoft.com/office/drawing/2014/main" id="{BA7B4F91-C38C-4832-AD57-B468D8946D3E}"/>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773618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1439DD9A-5BAC-41AA-B46A-62354DBF5F01}"/>
              </a:ext>
            </a:extLst>
          </p:cNvPr>
          <p:cNvGrpSpPr/>
          <p:nvPr/>
        </p:nvGrpSpPr>
        <p:grpSpPr>
          <a:xfrm>
            <a:off x="4891441" y="870869"/>
            <a:ext cx="2409118" cy="5116262"/>
            <a:chOff x="1431299" y="925462"/>
            <a:chExt cx="2409118" cy="5116262"/>
          </a:xfrm>
        </p:grpSpPr>
        <p:sp>
          <p:nvSpPr>
            <p:cNvPr id="30" name="Rectangle: Rounded Corners 29">
              <a:extLst>
                <a:ext uri="{FF2B5EF4-FFF2-40B4-BE49-F238E27FC236}">
                  <a16:creationId xmlns:a16="http://schemas.microsoft.com/office/drawing/2014/main" id="{B893E197-EC26-4A4B-8B14-F8D1EF10BA5A}"/>
                </a:ext>
              </a:extLst>
            </p:cNvPr>
            <p:cNvSpPr/>
            <p:nvPr/>
          </p:nvSpPr>
          <p:spPr>
            <a:xfrm>
              <a:off x="1911566" y="5639586"/>
              <a:ext cx="1415042" cy="402138"/>
            </a:xfrm>
            <a:prstGeom prst="roundRect">
              <a:avLst/>
            </a:prstGeom>
            <a:solidFill>
              <a:srgbClr val="FFA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4" name="Freeform: Shape 23">
              <a:extLst>
                <a:ext uri="{FF2B5EF4-FFF2-40B4-BE49-F238E27FC236}">
                  <a16:creationId xmlns:a16="http://schemas.microsoft.com/office/drawing/2014/main" id="{77CDD317-2D80-463B-80A8-B19A1D1DC24A}"/>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FFA037"/>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5" name="Oval 24">
              <a:extLst>
                <a:ext uri="{FF2B5EF4-FFF2-40B4-BE49-F238E27FC236}">
                  <a16:creationId xmlns:a16="http://schemas.microsoft.com/office/drawing/2014/main" id="{AEC13812-AF34-40A4-A4AF-C56DF308ADF6}"/>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6" name="Oval 25">
              <a:extLst>
                <a:ext uri="{FF2B5EF4-FFF2-40B4-BE49-F238E27FC236}">
                  <a16:creationId xmlns:a16="http://schemas.microsoft.com/office/drawing/2014/main" id="{C74B07EA-8EB4-408A-BB68-6C87EB939789}"/>
                </a:ext>
              </a:extLst>
            </p:cNvPr>
            <p:cNvSpPr/>
            <p:nvPr/>
          </p:nvSpPr>
          <p:spPr>
            <a:xfrm>
              <a:off x="2087906" y="1157194"/>
              <a:ext cx="1021723" cy="1021723"/>
            </a:xfrm>
            <a:prstGeom prst="ellipse">
              <a:avLst/>
            </a:prstGeom>
            <a:solidFill>
              <a:srgbClr val="FF9933"/>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7" name="Oval 26">
              <a:extLst>
                <a:ext uri="{FF2B5EF4-FFF2-40B4-BE49-F238E27FC236}">
                  <a16:creationId xmlns:a16="http://schemas.microsoft.com/office/drawing/2014/main" id="{1E4E3FB2-303A-4472-AD4F-096114FE6AFC}"/>
                </a:ext>
              </a:extLst>
            </p:cNvPr>
            <p:cNvSpPr/>
            <p:nvPr/>
          </p:nvSpPr>
          <p:spPr>
            <a:xfrm>
              <a:off x="1431299" y="3538187"/>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3" name="Freeform: Shape 32">
              <a:extLst>
                <a:ext uri="{FF2B5EF4-FFF2-40B4-BE49-F238E27FC236}">
                  <a16:creationId xmlns:a16="http://schemas.microsoft.com/office/drawing/2014/main" id="{213B97BE-7C3E-4976-BCD0-2A737FE467AC}"/>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F99D3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EEABEA8C-049A-4FAD-9CAC-5B2D983E535A}"/>
                </a:ext>
              </a:extLst>
            </p:cNvPr>
            <p:cNvSpPr txBox="1"/>
            <p:nvPr/>
          </p:nvSpPr>
          <p:spPr>
            <a:xfrm>
              <a:off x="1736690" y="3689015"/>
              <a:ext cx="1798336" cy="276999"/>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Streaming API</a:t>
              </a:r>
            </a:p>
          </p:txBody>
        </p:sp>
        <p:sp>
          <p:nvSpPr>
            <p:cNvPr id="35" name="TextBox 34">
              <a:extLst>
                <a:ext uri="{FF2B5EF4-FFF2-40B4-BE49-F238E27FC236}">
                  <a16:creationId xmlns:a16="http://schemas.microsoft.com/office/drawing/2014/main" id="{2F7D93E6-8ED9-47F7-A6A3-3C3C4D2EABD7}"/>
                </a:ext>
              </a:extLst>
            </p:cNvPr>
            <p:cNvSpPr txBox="1"/>
            <p:nvPr/>
          </p:nvSpPr>
          <p:spPr>
            <a:xfrm>
              <a:off x="1575197" y="4062295"/>
              <a:ext cx="2087779" cy="116955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Standard Salesforce Org-level security is adhered.</a:t>
              </a:r>
            </a:p>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It is recommended that to use HTTPS protocol while connecting to streaming API.</a:t>
              </a:r>
            </a:p>
          </p:txBody>
        </p:sp>
      </p:grpSp>
      <p:sp>
        <p:nvSpPr>
          <p:cNvPr id="69" name="TextBox 68">
            <a:extLst>
              <a:ext uri="{FF2B5EF4-FFF2-40B4-BE49-F238E27FC236}">
                <a16:creationId xmlns:a16="http://schemas.microsoft.com/office/drawing/2014/main" id="{765CBC65-5972-4B73-B0E4-B2045622F71B}"/>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UI MASHUPS –  SECURITY </a:t>
            </a:r>
          </a:p>
        </p:txBody>
      </p:sp>
      <p:sp>
        <p:nvSpPr>
          <p:cNvPr id="57" name="Text Placeholder 23">
            <a:extLst>
              <a:ext uri="{FF2B5EF4-FFF2-40B4-BE49-F238E27FC236}">
                <a16:creationId xmlns:a16="http://schemas.microsoft.com/office/drawing/2014/main" id="{D4B510F4-F001-44DC-AAE6-9DD24A696E7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70" name="General_Border_33">
            <a:extLst>
              <a:ext uri="{FF2B5EF4-FFF2-40B4-BE49-F238E27FC236}">
                <a16:creationId xmlns:a16="http://schemas.microsoft.com/office/drawing/2014/main" id="{C704508A-6EA1-4D0B-850D-F7EB2BC1877E}"/>
              </a:ext>
            </a:extLst>
          </p:cNvPr>
          <p:cNvGrpSpPr>
            <a:grpSpLocks noChangeAspect="1"/>
          </p:cNvGrpSpPr>
          <p:nvPr/>
        </p:nvGrpSpPr>
        <p:grpSpPr bwMode="auto">
          <a:xfrm>
            <a:off x="5741409" y="1290250"/>
            <a:ext cx="635000" cy="635000"/>
            <a:chOff x="4220" y="1197"/>
            <a:chExt cx="340" cy="340"/>
          </a:xfrm>
          <a:solidFill>
            <a:schemeClr val="accent4"/>
          </a:solidFill>
        </p:grpSpPr>
        <p:sp>
          <p:nvSpPr>
            <p:cNvPr id="72" name="Freeform 337">
              <a:extLst>
                <a:ext uri="{FF2B5EF4-FFF2-40B4-BE49-F238E27FC236}">
                  <a16:creationId xmlns:a16="http://schemas.microsoft.com/office/drawing/2014/main" id="{EC84980D-527B-4329-87D7-7A633359B629}"/>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3" name="Freeform 338">
              <a:extLst>
                <a:ext uri="{FF2B5EF4-FFF2-40B4-BE49-F238E27FC236}">
                  <a16:creationId xmlns:a16="http://schemas.microsoft.com/office/drawing/2014/main" id="{EEA57476-7045-42C4-B874-C5056298A4CB}"/>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4" name="Freeform 339">
              <a:extLst>
                <a:ext uri="{FF2B5EF4-FFF2-40B4-BE49-F238E27FC236}">
                  <a16:creationId xmlns:a16="http://schemas.microsoft.com/office/drawing/2014/main" id="{A0997ACA-AE5A-4DAC-ACEE-F8D4F6C2F5E4}"/>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6" name="Freeform 340">
              <a:extLst>
                <a:ext uri="{FF2B5EF4-FFF2-40B4-BE49-F238E27FC236}">
                  <a16:creationId xmlns:a16="http://schemas.microsoft.com/office/drawing/2014/main" id="{F6C90DF8-E083-477E-81F5-BB3943335FDE}"/>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9" name="Freeform 341">
              <a:extLst>
                <a:ext uri="{FF2B5EF4-FFF2-40B4-BE49-F238E27FC236}">
                  <a16:creationId xmlns:a16="http://schemas.microsoft.com/office/drawing/2014/main" id="{A0E3E3D9-A687-4F5E-83C5-AA1B540A385E}"/>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80" name="Freeform 342">
              <a:extLst>
                <a:ext uri="{FF2B5EF4-FFF2-40B4-BE49-F238E27FC236}">
                  <a16:creationId xmlns:a16="http://schemas.microsoft.com/office/drawing/2014/main" id="{92B02D01-5F55-4860-B03F-190A97568CE4}"/>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419039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388692" y="19051"/>
            <a:ext cx="9415318" cy="6838949"/>
            <a:chOff x="1759536" y="347230"/>
            <a:chExt cx="8640000"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E02B0C2B-D3A4-41F4-8960-A8B45CE80F2C}"/>
                </a:ext>
              </a:extLst>
            </p:cNvPr>
            <p:cNvGrpSpPr/>
            <p:nvPr/>
          </p:nvGrpSpPr>
          <p:grpSpPr>
            <a:xfrm>
              <a:off x="4916855" y="926935"/>
              <a:ext cx="2162521" cy="5072408"/>
              <a:chOff x="4974912" y="1341149"/>
              <a:chExt cx="2162521" cy="5072408"/>
            </a:xfrm>
          </p:grpSpPr>
          <p:sp>
            <p:nvSpPr>
              <p:cNvPr id="59" name="Rectangle 58">
                <a:extLst>
                  <a:ext uri="{FF2B5EF4-FFF2-40B4-BE49-F238E27FC236}">
                    <a16:creationId xmlns:a16="http://schemas.microsoft.com/office/drawing/2014/main" id="{E1131947-8AAE-4D21-84A5-47E20B00D9AF}"/>
                  </a:ext>
                </a:extLst>
              </p:cNvPr>
              <p:cNvSpPr/>
              <p:nvPr/>
            </p:nvSpPr>
            <p:spPr>
              <a:xfrm>
                <a:off x="4974912" y="27994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4977433" y="1341149"/>
                <a:ext cx="2160000" cy="1538515"/>
              </a:xfrm>
              <a:prstGeom prst="rect">
                <a:avLst/>
              </a:prstGeom>
              <a:gradFill flip="none" rotWithShape="1">
                <a:gsLst>
                  <a:gs pos="100000">
                    <a:srgbClr val="ECF111"/>
                  </a:gs>
                  <a:gs pos="28000">
                    <a:srgbClr val="FF9933"/>
                  </a:gs>
                </a:gsLst>
                <a:lin ang="0" scaled="0"/>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2504" y="5615279"/>
              <a:ext cx="240783" cy="240783"/>
            </a:xfrm>
            <a:prstGeom prst="rect">
              <a:avLst/>
            </a:prstGeom>
          </p:spPr>
        </p:pic>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4064" y="5612797"/>
              <a:ext cx="240783" cy="240783"/>
            </a:xfrm>
            <a:prstGeom prst="rect">
              <a:avLst/>
            </a:prstGeom>
          </p:spPr>
        </p:pic>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8415" y="5615279"/>
              <a:ext cx="240783" cy="240783"/>
            </a:xfrm>
            <a:prstGeom prst="rect">
              <a:avLst/>
            </a:prstGeom>
          </p:spPr>
        </p:pic>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37108"/>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UI MASHUPS</a:t>
              </a:r>
              <a:r>
                <a:rPr lang="en-IN" spc="300" dirty="0">
                  <a:latin typeface="Verdana" panose="020B0604030504040204" pitchFamily="34" charset="0"/>
                  <a:ea typeface="Verdana" panose="020B0604030504040204" pitchFamily="34" charset="0"/>
                </a:rPr>
                <a:t> - USE CASES</a:t>
              </a:r>
            </a:p>
          </p:txBody>
        </p:sp>
        <p:sp>
          <p:nvSpPr>
            <p:cNvPr id="20" name="TextBox 19">
              <a:extLst>
                <a:ext uri="{FF2B5EF4-FFF2-40B4-BE49-F238E27FC236}">
                  <a16:creationId xmlns:a16="http://schemas.microsoft.com/office/drawing/2014/main" id="{2BC683EF-FFA1-49FA-A816-29F58168F9EE}"/>
                </a:ext>
              </a:extLst>
            </p:cNvPr>
            <p:cNvSpPr txBox="1"/>
            <p:nvPr/>
          </p:nvSpPr>
          <p:spPr>
            <a:xfrm>
              <a:off x="5066500" y="1152675"/>
              <a:ext cx="1865750" cy="252831"/>
            </a:xfrm>
            <a:prstGeom prst="rect">
              <a:avLst/>
            </a:prstGeom>
            <a:noFill/>
          </p:spPr>
          <p:txBody>
            <a:bodyPr wrap="square" rtlCol="0">
              <a:spAutoFit/>
            </a:bodyPr>
            <a:lstStyle/>
            <a:p>
              <a:pPr algn="ctr"/>
              <a:r>
                <a:rPr lang="en-IN" sz="1200" dirty="0">
                  <a:solidFill>
                    <a:schemeClr val="bg1"/>
                  </a:solidFill>
                  <a:latin typeface="Verdana" panose="020B0604030504040204" pitchFamily="34" charset="0"/>
                  <a:ea typeface="Verdana" panose="020B0604030504040204" pitchFamily="34" charset="0"/>
                </a:rPr>
                <a:t>USECASE</a:t>
              </a:r>
            </a:p>
          </p:txBody>
        </p:sp>
        <p:sp>
          <p:nvSpPr>
            <p:cNvPr id="21" name="TextBox 20">
              <a:extLst>
                <a:ext uri="{FF2B5EF4-FFF2-40B4-BE49-F238E27FC236}">
                  <a16:creationId xmlns:a16="http://schemas.microsoft.com/office/drawing/2014/main" id="{5712C1B2-2890-45EF-A186-A0E8D905FCD5}"/>
                </a:ext>
              </a:extLst>
            </p:cNvPr>
            <p:cNvSpPr txBox="1"/>
            <p:nvPr/>
          </p:nvSpPr>
          <p:spPr>
            <a:xfrm>
              <a:off x="5059032" y="1545758"/>
              <a:ext cx="1865750" cy="309015"/>
            </a:xfrm>
            <a:prstGeom prst="rect">
              <a:avLst/>
            </a:prstGeom>
            <a:noFill/>
          </p:spPr>
          <p:txBody>
            <a:bodyPr wrap="square" rtlCol="0">
              <a:spAutoFit/>
            </a:bodyPr>
            <a:lstStyle/>
            <a:p>
              <a:pPr algn="ctr"/>
              <a:r>
                <a:rPr lang="en-IN" sz="1600" dirty="0">
                  <a:solidFill>
                    <a:schemeClr val="bg1"/>
                  </a:solidFill>
                  <a:latin typeface="Verdana" panose="020B0604030504040204" pitchFamily="34" charset="0"/>
                  <a:ea typeface="Verdana" panose="020B0604030504040204" pitchFamily="34" charset="0"/>
                </a:rPr>
                <a:t>01</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Integration Patterns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4901074" y="2448313"/>
              <a:ext cx="2181667" cy="3146046"/>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user is working on the Order in Salesforce and a backend process is updating the order amount of the record, a user should be able to see the real time update on the record indicating the order amount has been changed.</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batch process is making changes to the cases in Salesforce and users who are currently on those records should be notified of the data changes. </a:t>
              </a:r>
            </a:p>
          </p:txBody>
        </p:sp>
      </p:grpSp>
      <p:sp>
        <p:nvSpPr>
          <p:cNvPr id="2" name="Rectangle 1">
            <a:extLst>
              <a:ext uri="{FF2B5EF4-FFF2-40B4-BE49-F238E27FC236}">
                <a16:creationId xmlns:a16="http://schemas.microsoft.com/office/drawing/2014/main" id="{6BFC1120-49BA-447B-ABA9-BEF233148CD4}"/>
              </a:ext>
            </a:extLst>
          </p:cNvPr>
          <p:cNvSpPr/>
          <p:nvPr/>
        </p:nvSpPr>
        <p:spPr>
          <a:xfrm>
            <a:off x="5323552" y="1822813"/>
            <a:ext cx="1370888"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rPr>
              <a:t>Steaming API</a:t>
            </a:r>
          </a:p>
        </p:txBody>
      </p:sp>
      <p:sp>
        <p:nvSpPr>
          <p:cNvPr id="51" name="Text Placeholder 23">
            <a:extLst>
              <a:ext uri="{FF2B5EF4-FFF2-40B4-BE49-F238E27FC236}">
                <a16:creationId xmlns:a16="http://schemas.microsoft.com/office/drawing/2014/main" id="{569D7074-BEBA-47F7-BE4E-5EB7AFE2A37A}"/>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54" name="General_Border_33">
            <a:extLst>
              <a:ext uri="{FF2B5EF4-FFF2-40B4-BE49-F238E27FC236}">
                <a16:creationId xmlns:a16="http://schemas.microsoft.com/office/drawing/2014/main" id="{218C9497-B1EB-4B8F-9C61-75F3CC5F261D}"/>
              </a:ext>
            </a:extLst>
          </p:cNvPr>
          <p:cNvGrpSpPr>
            <a:grpSpLocks noChangeAspect="1"/>
          </p:cNvGrpSpPr>
          <p:nvPr/>
        </p:nvGrpSpPr>
        <p:grpSpPr bwMode="auto">
          <a:xfrm>
            <a:off x="5691496" y="5601266"/>
            <a:ext cx="635000" cy="635000"/>
            <a:chOff x="4220" y="1197"/>
            <a:chExt cx="340" cy="340"/>
          </a:xfrm>
          <a:solidFill>
            <a:schemeClr val="accent4"/>
          </a:solidFill>
        </p:grpSpPr>
        <p:sp>
          <p:nvSpPr>
            <p:cNvPr id="69" name="Freeform 337">
              <a:extLst>
                <a:ext uri="{FF2B5EF4-FFF2-40B4-BE49-F238E27FC236}">
                  <a16:creationId xmlns:a16="http://schemas.microsoft.com/office/drawing/2014/main" id="{155BD61A-07E6-4E0F-945B-F760EFA9DAD6}"/>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5" name="Freeform 338">
              <a:extLst>
                <a:ext uri="{FF2B5EF4-FFF2-40B4-BE49-F238E27FC236}">
                  <a16:creationId xmlns:a16="http://schemas.microsoft.com/office/drawing/2014/main" id="{D871D82E-65BC-4618-B739-100705A23B47}"/>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6" name="Freeform 339">
              <a:extLst>
                <a:ext uri="{FF2B5EF4-FFF2-40B4-BE49-F238E27FC236}">
                  <a16:creationId xmlns:a16="http://schemas.microsoft.com/office/drawing/2014/main" id="{D386F0CC-68AB-47AB-80ED-0A08BBD769F2}"/>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7" name="Freeform 340">
              <a:extLst>
                <a:ext uri="{FF2B5EF4-FFF2-40B4-BE49-F238E27FC236}">
                  <a16:creationId xmlns:a16="http://schemas.microsoft.com/office/drawing/2014/main" id="{F81B5079-76B2-4D24-AF01-0524C3037F7E}"/>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8" name="Freeform 341">
              <a:extLst>
                <a:ext uri="{FF2B5EF4-FFF2-40B4-BE49-F238E27FC236}">
                  <a16:creationId xmlns:a16="http://schemas.microsoft.com/office/drawing/2014/main" id="{948FCBF7-7466-4591-B4B7-1B2BC61C7C8F}"/>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9" name="Freeform 342">
              <a:extLst>
                <a:ext uri="{FF2B5EF4-FFF2-40B4-BE49-F238E27FC236}">
                  <a16:creationId xmlns:a16="http://schemas.microsoft.com/office/drawing/2014/main" id="{40465DE1-4E83-43C6-8083-1178B4E3EB2C}"/>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0502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1044510" y="923422"/>
            <a:ext cx="10396993" cy="5376300"/>
            <a:chOff x="1583949" y="794467"/>
            <a:chExt cx="10262755" cy="5376300"/>
          </a:xfrm>
        </p:grpSpPr>
        <p:sp>
          <p:nvSpPr>
            <p:cNvPr id="56" name="Oval 55"/>
            <p:cNvSpPr/>
            <p:nvPr/>
          </p:nvSpPr>
          <p:spPr>
            <a:xfrm>
              <a:off x="1583949" y="1264003"/>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02525" y="1269351"/>
              <a:ext cx="4405780" cy="4441982"/>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8154819" y="2174820"/>
              <a:ext cx="3691885" cy="803545"/>
            </a:xfrm>
            <a:prstGeom prst="roundRect">
              <a:avLst>
                <a:gd name="adj" fmla="val 50000"/>
              </a:avLst>
            </a:prstGeom>
            <a:gradFill flip="none" rotWithShape="1">
              <a:gsLst>
                <a:gs pos="0">
                  <a:srgbClr val="7030A0"/>
                </a:gs>
                <a:gs pos="100000">
                  <a:srgbClr val="DA63E7"/>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Oval 35"/>
            <p:cNvSpPr/>
            <p:nvPr/>
          </p:nvSpPr>
          <p:spPr>
            <a:xfrm>
              <a:off x="6187356" y="240053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cxnSpLocks/>
            </p:cNvCxnSpPr>
            <p:nvPr/>
          </p:nvCxnSpPr>
          <p:spPr>
            <a:xfrm flipV="1">
              <a:off x="6558105" y="2576756"/>
              <a:ext cx="1596714" cy="8676"/>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238201" y="22548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2080822"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144083" y="1803057"/>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2510065" y="2832787"/>
              <a:ext cx="2619983" cy="369332"/>
            </a:xfrm>
            <a:prstGeom prst="rect">
              <a:avLst/>
            </a:prstGeom>
            <a:noFill/>
          </p:spPr>
          <p:txBody>
            <a:bodyPr wrap="square" rtlCol="0">
              <a:spAutoFit/>
            </a:bodyPr>
            <a:lstStyle/>
            <a:p>
              <a:pPr algn="ctr"/>
              <a:r>
                <a:rPr lang="en-IN" b="1" dirty="0">
                  <a:solidFill>
                    <a:srgbClr val="00B0F0"/>
                  </a:solidFill>
                  <a:latin typeface="Verdana" panose="020B0604030504040204" pitchFamily="34" charset="0"/>
                  <a:ea typeface="Verdana" panose="020B0604030504040204" pitchFamily="34" charset="0"/>
                  <a:cs typeface="Open Sans Condensed" panose="020B0806030504020204" pitchFamily="34" charset="0"/>
                </a:rPr>
                <a:t>Data Virtualization</a:t>
              </a:r>
            </a:p>
          </p:txBody>
        </p:sp>
        <p:sp>
          <p:nvSpPr>
            <p:cNvPr id="94" name="TextBox 93"/>
            <p:cNvSpPr txBox="1"/>
            <p:nvPr/>
          </p:nvSpPr>
          <p:spPr>
            <a:xfrm>
              <a:off x="2415515" y="3463059"/>
              <a:ext cx="2841144" cy="600164"/>
            </a:xfrm>
            <a:prstGeom prst="rect">
              <a:avLst/>
            </a:prstGeom>
            <a:noFill/>
          </p:spPr>
          <p:txBody>
            <a:bodyPr wrap="square" rtlCol="0" anchor="t">
              <a:spAutoFit/>
            </a:bodyPr>
            <a:lstStyle/>
            <a:p>
              <a:pPr algn="ctr"/>
              <a:r>
                <a:rPr lang="en-US" sz="1100" dirty="0">
                  <a:latin typeface="Verdana" panose="020B0604030504040204" pitchFamily="34" charset="0"/>
                  <a:ea typeface="Verdana" panose="020B0604030504040204" pitchFamily="34" charset="0"/>
                </a:rPr>
                <a:t>Salesforce accesses external data in real time without persisting data in Salesforce database</a:t>
              </a:r>
              <a:endParaRPr lang="en-IN" sz="1100" dirty="0">
                <a:latin typeface="Verdana" panose="020B0604030504040204" pitchFamily="34" charset="0"/>
                <a:ea typeface="Verdana" panose="020B0604030504040204" pitchFamily="34" charset="0"/>
              </a:endParaRPr>
            </a:p>
          </p:txBody>
        </p:sp>
        <p:sp>
          <p:nvSpPr>
            <p:cNvPr id="95" name="TextBox 94"/>
            <p:cNvSpPr txBox="1"/>
            <p:nvPr/>
          </p:nvSpPr>
          <p:spPr>
            <a:xfrm>
              <a:off x="8868065" y="2346371"/>
              <a:ext cx="2610317" cy="430887"/>
            </a:xfrm>
            <a:prstGeom prst="rect">
              <a:avLst/>
            </a:prstGeom>
            <a:noFill/>
          </p:spPr>
          <p:txBody>
            <a:bodyPr wrap="square" rtlCol="0" anchor="t">
              <a:spAutoFit/>
            </a:bodyPr>
            <a:lstStyle/>
            <a:p>
              <a:r>
                <a:rPr lang="en-US" sz="1200" b="1" dirty="0">
                  <a:solidFill>
                    <a:schemeClr val="bg1"/>
                  </a:solidFill>
                  <a:latin typeface="Verdana" panose="020B0604030504040204" pitchFamily="34" charset="0"/>
                  <a:ea typeface="Verdana" panose="020B0604030504040204" pitchFamily="34" charset="0"/>
                </a:rPr>
                <a:t>Salesforce Connect</a:t>
              </a:r>
              <a:endParaRPr lang="en-IN" sz="1200" b="1" dirty="0">
                <a:solidFill>
                  <a:schemeClr val="bg1"/>
                </a:solidFill>
                <a:latin typeface="Verdana" panose="020B0604030504040204" pitchFamily="34" charset="0"/>
                <a:ea typeface="Verdana" panose="020B0604030504040204" pitchFamily="34" charset="0"/>
              </a:endParaRPr>
            </a:p>
            <a:p>
              <a:r>
                <a:rPr lang="en-IN" sz="1000" dirty="0" err="1">
                  <a:solidFill>
                    <a:schemeClr val="bg1"/>
                  </a:solidFill>
                  <a:latin typeface="Verdana" panose="020B0604030504040204" pitchFamily="34" charset="0"/>
                  <a:ea typeface="Verdana" panose="020B0604030504040204" pitchFamily="34" charset="0"/>
                </a:rPr>
                <a:t>Odata</a:t>
              </a:r>
              <a:r>
                <a:rPr lang="en-IN" sz="1000" dirty="0">
                  <a:solidFill>
                    <a:schemeClr val="bg1"/>
                  </a:solidFill>
                  <a:latin typeface="Verdana" panose="020B0604030504040204" pitchFamily="34" charset="0"/>
                  <a:ea typeface="Verdana" panose="020B0604030504040204" pitchFamily="34" charset="0"/>
                </a:rPr>
                <a:t> Adaptor</a:t>
              </a:r>
            </a:p>
          </p:txBody>
        </p:sp>
      </p:grpSp>
      <p:sp>
        <p:nvSpPr>
          <p:cNvPr id="7" name="TextBox 6">
            <a:extLst>
              <a:ext uri="{FF2B5EF4-FFF2-40B4-BE49-F238E27FC236}">
                <a16:creationId xmlns:a16="http://schemas.microsoft.com/office/drawing/2014/main" id="{281B89A9-D0A2-4201-80C4-BE077CA24676}"/>
              </a:ext>
            </a:extLst>
          </p:cNvPr>
          <p:cNvSpPr txBox="1"/>
          <p:nvPr/>
        </p:nvSpPr>
        <p:spPr>
          <a:xfrm>
            <a:off x="333375" y="219075"/>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INTEGRATION PATTERN – DATA VIRTUALIZATION</a:t>
            </a:r>
          </a:p>
        </p:txBody>
      </p:sp>
      <p:sp>
        <p:nvSpPr>
          <p:cNvPr id="9" name="TextBox 8">
            <a:extLst>
              <a:ext uri="{FF2B5EF4-FFF2-40B4-BE49-F238E27FC236}">
                <a16:creationId xmlns:a16="http://schemas.microsoft.com/office/drawing/2014/main" id="{DBED82D2-F37F-4535-9ABC-D78036CBAB22}"/>
              </a:ext>
            </a:extLst>
          </p:cNvPr>
          <p:cNvSpPr txBox="1"/>
          <p:nvPr/>
        </p:nvSpPr>
        <p:spPr>
          <a:xfrm>
            <a:off x="7953329" y="2512604"/>
            <a:ext cx="271073" cy="369332"/>
          </a:xfrm>
          <a:prstGeom prst="rect">
            <a:avLst/>
          </a:prstGeom>
          <a:noFill/>
        </p:spPr>
        <p:txBody>
          <a:bodyPr wrap="square" rtlCol="0">
            <a:spAutoFit/>
          </a:bodyPr>
          <a:lstStyle/>
          <a:p>
            <a:r>
              <a:rPr lang="en-US" dirty="0"/>
              <a:t>1</a:t>
            </a:r>
          </a:p>
        </p:txBody>
      </p:sp>
      <p:sp>
        <p:nvSpPr>
          <p:cNvPr id="75" name="Text Placeholder 23">
            <a:extLst>
              <a:ext uri="{FF2B5EF4-FFF2-40B4-BE49-F238E27FC236}">
                <a16:creationId xmlns:a16="http://schemas.microsoft.com/office/drawing/2014/main" id="{E1EDFF63-CE95-46F6-9B45-623F4D0094B9}"/>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
        <p:nvSpPr>
          <p:cNvPr id="37" name="Rectangle: Rounded Corners 36">
            <a:extLst>
              <a:ext uri="{FF2B5EF4-FFF2-40B4-BE49-F238E27FC236}">
                <a16:creationId xmlns:a16="http://schemas.microsoft.com/office/drawing/2014/main" id="{5C0D07BA-952F-414D-A878-E2CB9C1631A6}"/>
              </a:ext>
            </a:extLst>
          </p:cNvPr>
          <p:cNvSpPr/>
          <p:nvPr/>
        </p:nvSpPr>
        <p:spPr>
          <a:xfrm>
            <a:off x="7701328" y="4102064"/>
            <a:ext cx="3740175" cy="803545"/>
          </a:xfrm>
          <a:prstGeom prst="roundRect">
            <a:avLst>
              <a:gd name="adj" fmla="val 50000"/>
            </a:avLst>
          </a:prstGeom>
          <a:gradFill flip="none" rotWithShape="1">
            <a:gsLst>
              <a:gs pos="95000">
                <a:schemeClr val="accent4">
                  <a:lumMod val="40000"/>
                  <a:lumOff val="60000"/>
                </a:schemeClr>
              </a:gs>
              <a:gs pos="0">
                <a:srgbClr val="002060"/>
              </a:gs>
              <a:gs pos="7000">
                <a:schemeClr val="accent4">
                  <a:lumMod val="60000"/>
                </a:schemeClr>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Connector 37">
            <a:extLst>
              <a:ext uri="{FF2B5EF4-FFF2-40B4-BE49-F238E27FC236}">
                <a16:creationId xmlns:a16="http://schemas.microsoft.com/office/drawing/2014/main" id="{1BC3FD05-EB95-4E85-B06B-05C7CE28AC61}"/>
              </a:ext>
            </a:extLst>
          </p:cNvPr>
          <p:cNvCxnSpPr>
            <a:cxnSpLocks/>
            <a:stCxn id="42" idx="6"/>
            <a:endCxn id="37" idx="1"/>
          </p:cNvCxnSpPr>
          <p:nvPr/>
        </p:nvCxnSpPr>
        <p:spPr>
          <a:xfrm flipV="1">
            <a:off x="6055707" y="4503837"/>
            <a:ext cx="1645621" cy="10285"/>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B7E6D5B9-16CC-419B-A384-0FEF5BE68BE7}"/>
              </a:ext>
            </a:extLst>
          </p:cNvPr>
          <p:cNvSpPr/>
          <p:nvPr/>
        </p:nvSpPr>
        <p:spPr>
          <a:xfrm>
            <a:off x="7764978" y="4192178"/>
            <a:ext cx="652310"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E21E5333-212C-4E51-AEC6-3AA209B642B8}"/>
              </a:ext>
            </a:extLst>
          </p:cNvPr>
          <p:cNvSpPr txBox="1"/>
          <p:nvPr/>
        </p:nvSpPr>
        <p:spPr>
          <a:xfrm>
            <a:off x="8438110" y="4272792"/>
            <a:ext cx="2763536" cy="430887"/>
          </a:xfrm>
          <a:prstGeom prst="rect">
            <a:avLst/>
          </a:prstGeom>
          <a:noFill/>
        </p:spPr>
        <p:txBody>
          <a:bodyPr wrap="square" rtlCol="0">
            <a:spAutoFit/>
          </a:bodyPr>
          <a:lstStyle/>
          <a:p>
            <a:r>
              <a:rPr lang="en-IN" sz="1200" b="1" dirty="0">
                <a:solidFill>
                  <a:schemeClr val="bg1"/>
                </a:solidFill>
                <a:latin typeface="Verdana" panose="020B0604030504040204" pitchFamily="34" charset="0"/>
                <a:ea typeface="Verdana" panose="020B0604030504040204" pitchFamily="34" charset="0"/>
              </a:rPr>
              <a:t>Remote </a:t>
            </a:r>
            <a:r>
              <a:rPr lang="en-US" sz="1200" b="1" dirty="0">
                <a:solidFill>
                  <a:schemeClr val="bg1"/>
                </a:solidFill>
                <a:latin typeface="Verdana" panose="020B0604030504040204" pitchFamily="34" charset="0"/>
                <a:ea typeface="Verdana" panose="020B0604030504040204" pitchFamily="34" charset="0"/>
              </a:rPr>
              <a:t>Request and Reply</a:t>
            </a:r>
            <a:endParaRPr lang="en-IN" sz="1200" b="1" dirty="0">
              <a:solidFill>
                <a:schemeClr val="bg1"/>
              </a:solidFill>
              <a:latin typeface="Verdana" panose="020B0604030504040204" pitchFamily="34" charset="0"/>
              <a:ea typeface="Verdana" panose="020B0604030504040204" pitchFamily="34" charset="0"/>
            </a:endParaRPr>
          </a:p>
          <a:p>
            <a:r>
              <a:rPr lang="en-IN" sz="1000" dirty="0">
                <a:solidFill>
                  <a:schemeClr val="bg1"/>
                </a:solidFill>
                <a:latin typeface="Verdana" panose="020B0604030504040204" pitchFamily="34" charset="0"/>
                <a:ea typeface="Verdana" panose="020B0604030504040204" pitchFamily="34" charset="0"/>
              </a:rPr>
              <a:t>Salesforce REST/SOAP API</a:t>
            </a:r>
          </a:p>
        </p:txBody>
      </p:sp>
      <p:sp>
        <p:nvSpPr>
          <p:cNvPr id="42" name="Oval 41">
            <a:extLst>
              <a:ext uri="{FF2B5EF4-FFF2-40B4-BE49-F238E27FC236}">
                <a16:creationId xmlns:a16="http://schemas.microsoft.com/office/drawing/2014/main" id="{57DB6CFE-D00D-42BC-83D7-98859822A70C}"/>
              </a:ext>
            </a:extLst>
          </p:cNvPr>
          <p:cNvSpPr/>
          <p:nvPr/>
        </p:nvSpPr>
        <p:spPr>
          <a:xfrm>
            <a:off x="5698648" y="4337897"/>
            <a:ext cx="35705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F33194DE-5231-4906-A39F-9DAD85FF026F}"/>
              </a:ext>
            </a:extLst>
          </p:cNvPr>
          <p:cNvSpPr txBox="1"/>
          <p:nvPr/>
        </p:nvSpPr>
        <p:spPr>
          <a:xfrm>
            <a:off x="7936889" y="4313739"/>
            <a:ext cx="271073" cy="369332"/>
          </a:xfrm>
          <a:prstGeom prst="rect">
            <a:avLst/>
          </a:prstGeom>
          <a:noFill/>
        </p:spPr>
        <p:txBody>
          <a:bodyPr wrap="square" rtlCol="0">
            <a:spAutoFit/>
          </a:bodyPr>
          <a:lstStyle/>
          <a:p>
            <a:r>
              <a:rPr lang="en-US" dirty="0"/>
              <a:t>2</a:t>
            </a:r>
          </a:p>
        </p:txBody>
      </p:sp>
      <p:grpSp>
        <p:nvGrpSpPr>
          <p:cNvPr id="44" name="General_Border_111">
            <a:extLst>
              <a:ext uri="{FF2B5EF4-FFF2-40B4-BE49-F238E27FC236}">
                <a16:creationId xmlns:a16="http://schemas.microsoft.com/office/drawing/2014/main" id="{CEAD6D09-F30C-4D21-A343-DF9EDF6E5149}"/>
              </a:ext>
            </a:extLst>
          </p:cNvPr>
          <p:cNvGrpSpPr>
            <a:grpSpLocks noChangeAspect="1"/>
          </p:cNvGrpSpPr>
          <p:nvPr/>
        </p:nvGrpSpPr>
        <p:grpSpPr bwMode="auto">
          <a:xfrm>
            <a:off x="3012389" y="2183641"/>
            <a:ext cx="635000" cy="635000"/>
            <a:chOff x="1926" y="792"/>
            <a:chExt cx="340" cy="340"/>
          </a:xfrm>
          <a:solidFill>
            <a:schemeClr val="accent3"/>
          </a:solidFill>
        </p:grpSpPr>
        <p:sp>
          <p:nvSpPr>
            <p:cNvPr id="45" name="Freeform 267">
              <a:extLst>
                <a:ext uri="{FF2B5EF4-FFF2-40B4-BE49-F238E27FC236}">
                  <a16:creationId xmlns:a16="http://schemas.microsoft.com/office/drawing/2014/main" id="{C7FFF4FA-BBDA-4013-AF65-5991CFBDDD44}"/>
                </a:ext>
              </a:extLst>
            </p:cNvPr>
            <p:cNvSpPr>
              <a:spLocks noEditPoints="1"/>
            </p:cNvSpPr>
            <p:nvPr/>
          </p:nvSpPr>
          <p:spPr bwMode="auto">
            <a:xfrm>
              <a:off x="1926"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6" name="Freeform 268">
              <a:extLst>
                <a:ext uri="{FF2B5EF4-FFF2-40B4-BE49-F238E27FC236}">
                  <a16:creationId xmlns:a16="http://schemas.microsoft.com/office/drawing/2014/main" id="{4663CD9D-3370-4B9F-A759-F0EBDF4FB28A}"/>
                </a:ext>
              </a:extLst>
            </p:cNvPr>
            <p:cNvSpPr>
              <a:spLocks noEditPoints="1"/>
            </p:cNvSpPr>
            <p:nvPr/>
          </p:nvSpPr>
          <p:spPr bwMode="auto">
            <a:xfrm>
              <a:off x="1996" y="875"/>
              <a:ext cx="196" cy="157"/>
            </a:xfrm>
            <a:custGeom>
              <a:avLst/>
              <a:gdLst>
                <a:gd name="T0" fmla="*/ 75 w 295"/>
                <a:gd name="T1" fmla="*/ 163 h 237"/>
                <a:gd name="T2" fmla="*/ 118 w 295"/>
                <a:gd name="T3" fmla="*/ 120 h 237"/>
                <a:gd name="T4" fmla="*/ 75 w 295"/>
                <a:gd name="T5" fmla="*/ 77 h 237"/>
                <a:gd name="T6" fmla="*/ 32 w 295"/>
                <a:gd name="T7" fmla="*/ 120 h 237"/>
                <a:gd name="T8" fmla="*/ 75 w 295"/>
                <a:gd name="T9" fmla="*/ 163 h 237"/>
                <a:gd name="T10" fmla="*/ 75 w 295"/>
                <a:gd name="T11" fmla="*/ 99 h 237"/>
                <a:gd name="T12" fmla="*/ 96 w 295"/>
                <a:gd name="T13" fmla="*/ 120 h 237"/>
                <a:gd name="T14" fmla="*/ 75 w 295"/>
                <a:gd name="T15" fmla="*/ 141 h 237"/>
                <a:gd name="T16" fmla="*/ 54 w 295"/>
                <a:gd name="T17" fmla="*/ 120 h 237"/>
                <a:gd name="T18" fmla="*/ 75 w 295"/>
                <a:gd name="T19" fmla="*/ 99 h 237"/>
                <a:gd name="T20" fmla="*/ 171 w 295"/>
                <a:gd name="T21" fmla="*/ 90 h 237"/>
                <a:gd name="T22" fmla="*/ 182 w 295"/>
                <a:gd name="T23" fmla="*/ 119 h 237"/>
                <a:gd name="T24" fmla="*/ 171 w 295"/>
                <a:gd name="T25" fmla="*/ 148 h 237"/>
                <a:gd name="T26" fmla="*/ 163 w 295"/>
                <a:gd name="T27" fmla="*/ 151 h 237"/>
                <a:gd name="T28" fmla="*/ 156 w 295"/>
                <a:gd name="T29" fmla="*/ 149 h 237"/>
                <a:gd name="T30" fmla="*/ 155 w 295"/>
                <a:gd name="T31" fmla="*/ 133 h 237"/>
                <a:gd name="T32" fmla="*/ 161 w 295"/>
                <a:gd name="T33" fmla="*/ 119 h 237"/>
                <a:gd name="T34" fmla="*/ 155 w 295"/>
                <a:gd name="T35" fmla="*/ 105 h 237"/>
                <a:gd name="T36" fmla="*/ 156 w 295"/>
                <a:gd name="T37" fmla="*/ 90 h 237"/>
                <a:gd name="T38" fmla="*/ 171 w 295"/>
                <a:gd name="T39" fmla="*/ 90 h 237"/>
                <a:gd name="T40" fmla="*/ 239 w 295"/>
                <a:gd name="T41" fmla="*/ 119 h 237"/>
                <a:gd name="T42" fmla="*/ 204 w 295"/>
                <a:gd name="T43" fmla="*/ 192 h 237"/>
                <a:gd name="T44" fmla="*/ 197 w 295"/>
                <a:gd name="T45" fmla="*/ 194 h 237"/>
                <a:gd name="T46" fmla="*/ 189 w 295"/>
                <a:gd name="T47" fmla="*/ 191 h 237"/>
                <a:gd name="T48" fmla="*/ 190 w 295"/>
                <a:gd name="T49" fmla="*/ 176 h 237"/>
                <a:gd name="T50" fmla="*/ 217 w 295"/>
                <a:gd name="T51" fmla="*/ 119 h 237"/>
                <a:gd name="T52" fmla="*/ 190 w 295"/>
                <a:gd name="T53" fmla="*/ 63 h 237"/>
                <a:gd name="T54" fmla="*/ 189 w 295"/>
                <a:gd name="T55" fmla="*/ 48 h 237"/>
                <a:gd name="T56" fmla="*/ 204 w 295"/>
                <a:gd name="T57" fmla="*/ 47 h 237"/>
                <a:gd name="T58" fmla="*/ 239 w 295"/>
                <a:gd name="T59" fmla="*/ 119 h 237"/>
                <a:gd name="T60" fmla="*/ 295 w 295"/>
                <a:gd name="T61" fmla="*/ 119 h 237"/>
                <a:gd name="T62" fmla="*/ 238 w 295"/>
                <a:gd name="T63" fmla="*/ 235 h 237"/>
                <a:gd name="T64" fmla="*/ 231 w 295"/>
                <a:gd name="T65" fmla="*/ 237 h 237"/>
                <a:gd name="T66" fmla="*/ 223 w 295"/>
                <a:gd name="T67" fmla="*/ 233 h 237"/>
                <a:gd name="T68" fmla="*/ 225 w 295"/>
                <a:gd name="T69" fmla="*/ 218 h 237"/>
                <a:gd name="T70" fmla="*/ 274 w 295"/>
                <a:gd name="T71" fmla="*/ 119 h 237"/>
                <a:gd name="T72" fmla="*/ 225 w 295"/>
                <a:gd name="T73" fmla="*/ 20 h 237"/>
                <a:gd name="T74" fmla="*/ 223 w 295"/>
                <a:gd name="T75" fmla="*/ 5 h 237"/>
                <a:gd name="T76" fmla="*/ 238 w 295"/>
                <a:gd name="T77" fmla="*/ 3 h 237"/>
                <a:gd name="T78" fmla="*/ 295 w 295"/>
                <a:gd name="T79" fmla="*/ 119 h 237"/>
                <a:gd name="T80" fmla="*/ 150 w 295"/>
                <a:gd name="T81" fmla="*/ 195 h 237"/>
                <a:gd name="T82" fmla="*/ 150 w 295"/>
                <a:gd name="T83" fmla="*/ 227 h 237"/>
                <a:gd name="T84" fmla="*/ 139 w 295"/>
                <a:gd name="T85" fmla="*/ 237 h 237"/>
                <a:gd name="T86" fmla="*/ 128 w 295"/>
                <a:gd name="T87" fmla="*/ 227 h 237"/>
                <a:gd name="T88" fmla="*/ 128 w 295"/>
                <a:gd name="T89" fmla="*/ 205 h 237"/>
                <a:gd name="T90" fmla="*/ 22 w 295"/>
                <a:gd name="T91" fmla="*/ 205 h 237"/>
                <a:gd name="T92" fmla="*/ 22 w 295"/>
                <a:gd name="T93" fmla="*/ 227 h 237"/>
                <a:gd name="T94" fmla="*/ 11 w 295"/>
                <a:gd name="T95" fmla="*/ 237 h 237"/>
                <a:gd name="T96" fmla="*/ 0 w 295"/>
                <a:gd name="T97" fmla="*/ 227 h 237"/>
                <a:gd name="T98" fmla="*/ 0 w 295"/>
                <a:gd name="T99" fmla="*/ 195 h 237"/>
                <a:gd name="T100" fmla="*/ 11 w 295"/>
                <a:gd name="T101" fmla="*/ 184 h 237"/>
                <a:gd name="T102" fmla="*/ 139 w 295"/>
                <a:gd name="T103" fmla="*/ 184 h 237"/>
                <a:gd name="T104" fmla="*/ 150 w 295"/>
                <a:gd name="T105" fmla="*/ 19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237">
                  <a:moveTo>
                    <a:pt x="75" y="163"/>
                  </a:moveTo>
                  <a:cubicBezTo>
                    <a:pt x="99" y="163"/>
                    <a:pt x="118" y="144"/>
                    <a:pt x="118" y="120"/>
                  </a:cubicBezTo>
                  <a:cubicBezTo>
                    <a:pt x="118" y="96"/>
                    <a:pt x="99" y="77"/>
                    <a:pt x="75" y="77"/>
                  </a:cubicBezTo>
                  <a:cubicBezTo>
                    <a:pt x="51" y="77"/>
                    <a:pt x="32" y="96"/>
                    <a:pt x="32" y="120"/>
                  </a:cubicBezTo>
                  <a:cubicBezTo>
                    <a:pt x="32" y="144"/>
                    <a:pt x="51" y="163"/>
                    <a:pt x="75" y="163"/>
                  </a:cubicBezTo>
                  <a:close/>
                  <a:moveTo>
                    <a:pt x="75" y="99"/>
                  </a:moveTo>
                  <a:cubicBezTo>
                    <a:pt x="87" y="99"/>
                    <a:pt x="96" y="108"/>
                    <a:pt x="96" y="120"/>
                  </a:cubicBezTo>
                  <a:cubicBezTo>
                    <a:pt x="96" y="132"/>
                    <a:pt x="87" y="141"/>
                    <a:pt x="75" y="141"/>
                  </a:cubicBezTo>
                  <a:cubicBezTo>
                    <a:pt x="63" y="141"/>
                    <a:pt x="54" y="132"/>
                    <a:pt x="54" y="120"/>
                  </a:cubicBezTo>
                  <a:cubicBezTo>
                    <a:pt x="54" y="108"/>
                    <a:pt x="63" y="99"/>
                    <a:pt x="75" y="99"/>
                  </a:cubicBezTo>
                  <a:close/>
                  <a:moveTo>
                    <a:pt x="171" y="90"/>
                  </a:moveTo>
                  <a:cubicBezTo>
                    <a:pt x="178" y="98"/>
                    <a:pt x="182" y="109"/>
                    <a:pt x="182" y="119"/>
                  </a:cubicBezTo>
                  <a:cubicBezTo>
                    <a:pt x="182" y="130"/>
                    <a:pt x="178" y="140"/>
                    <a:pt x="171" y="148"/>
                  </a:cubicBezTo>
                  <a:cubicBezTo>
                    <a:pt x="169" y="150"/>
                    <a:pt x="166" y="151"/>
                    <a:pt x="163" y="151"/>
                  </a:cubicBezTo>
                  <a:cubicBezTo>
                    <a:pt x="160" y="151"/>
                    <a:pt x="158" y="150"/>
                    <a:pt x="156" y="149"/>
                  </a:cubicBezTo>
                  <a:cubicBezTo>
                    <a:pt x="151" y="144"/>
                    <a:pt x="151" y="138"/>
                    <a:pt x="155" y="133"/>
                  </a:cubicBezTo>
                  <a:cubicBezTo>
                    <a:pt x="159" y="130"/>
                    <a:pt x="161" y="124"/>
                    <a:pt x="161" y="119"/>
                  </a:cubicBezTo>
                  <a:cubicBezTo>
                    <a:pt x="161" y="114"/>
                    <a:pt x="159" y="109"/>
                    <a:pt x="155" y="105"/>
                  </a:cubicBezTo>
                  <a:cubicBezTo>
                    <a:pt x="151" y="101"/>
                    <a:pt x="151" y="94"/>
                    <a:pt x="156" y="90"/>
                  </a:cubicBezTo>
                  <a:cubicBezTo>
                    <a:pt x="160" y="86"/>
                    <a:pt x="167" y="86"/>
                    <a:pt x="171" y="90"/>
                  </a:cubicBezTo>
                  <a:close/>
                  <a:moveTo>
                    <a:pt x="239" y="119"/>
                  </a:moveTo>
                  <a:cubicBezTo>
                    <a:pt x="239" y="147"/>
                    <a:pt x="226" y="174"/>
                    <a:pt x="204" y="192"/>
                  </a:cubicBezTo>
                  <a:cubicBezTo>
                    <a:pt x="202" y="194"/>
                    <a:pt x="200" y="194"/>
                    <a:pt x="197" y="194"/>
                  </a:cubicBezTo>
                  <a:cubicBezTo>
                    <a:pt x="194" y="194"/>
                    <a:pt x="191" y="193"/>
                    <a:pt x="189" y="191"/>
                  </a:cubicBezTo>
                  <a:cubicBezTo>
                    <a:pt x="185" y="186"/>
                    <a:pt x="186" y="179"/>
                    <a:pt x="190" y="176"/>
                  </a:cubicBezTo>
                  <a:cubicBezTo>
                    <a:pt x="207" y="161"/>
                    <a:pt x="217" y="141"/>
                    <a:pt x="217" y="119"/>
                  </a:cubicBezTo>
                  <a:cubicBezTo>
                    <a:pt x="217" y="98"/>
                    <a:pt x="207" y="77"/>
                    <a:pt x="190" y="63"/>
                  </a:cubicBezTo>
                  <a:cubicBezTo>
                    <a:pt x="186" y="59"/>
                    <a:pt x="185" y="52"/>
                    <a:pt x="189" y="48"/>
                  </a:cubicBezTo>
                  <a:cubicBezTo>
                    <a:pt x="193" y="43"/>
                    <a:pt x="200" y="43"/>
                    <a:pt x="204" y="47"/>
                  </a:cubicBezTo>
                  <a:cubicBezTo>
                    <a:pt x="226" y="65"/>
                    <a:pt x="239" y="91"/>
                    <a:pt x="239" y="119"/>
                  </a:cubicBezTo>
                  <a:close/>
                  <a:moveTo>
                    <a:pt x="295" y="119"/>
                  </a:moveTo>
                  <a:cubicBezTo>
                    <a:pt x="295" y="164"/>
                    <a:pt x="274" y="206"/>
                    <a:pt x="238" y="235"/>
                  </a:cubicBezTo>
                  <a:cubicBezTo>
                    <a:pt x="236" y="237"/>
                    <a:pt x="234" y="237"/>
                    <a:pt x="231" y="237"/>
                  </a:cubicBezTo>
                  <a:cubicBezTo>
                    <a:pt x="228" y="237"/>
                    <a:pt x="225" y="236"/>
                    <a:pt x="223" y="233"/>
                  </a:cubicBezTo>
                  <a:cubicBezTo>
                    <a:pt x="219" y="229"/>
                    <a:pt x="220" y="222"/>
                    <a:pt x="225" y="218"/>
                  </a:cubicBezTo>
                  <a:cubicBezTo>
                    <a:pt x="256" y="194"/>
                    <a:pt x="274" y="158"/>
                    <a:pt x="274" y="119"/>
                  </a:cubicBezTo>
                  <a:cubicBezTo>
                    <a:pt x="274" y="81"/>
                    <a:pt x="256" y="45"/>
                    <a:pt x="225" y="20"/>
                  </a:cubicBezTo>
                  <a:cubicBezTo>
                    <a:pt x="220" y="17"/>
                    <a:pt x="219" y="10"/>
                    <a:pt x="223" y="5"/>
                  </a:cubicBezTo>
                  <a:cubicBezTo>
                    <a:pt x="227" y="1"/>
                    <a:pt x="233" y="0"/>
                    <a:pt x="238" y="3"/>
                  </a:cubicBezTo>
                  <a:cubicBezTo>
                    <a:pt x="274" y="32"/>
                    <a:pt x="295" y="74"/>
                    <a:pt x="295" y="119"/>
                  </a:cubicBezTo>
                  <a:close/>
                  <a:moveTo>
                    <a:pt x="150" y="195"/>
                  </a:moveTo>
                  <a:cubicBezTo>
                    <a:pt x="150" y="227"/>
                    <a:pt x="150" y="227"/>
                    <a:pt x="150" y="227"/>
                  </a:cubicBezTo>
                  <a:cubicBezTo>
                    <a:pt x="150" y="233"/>
                    <a:pt x="145" y="237"/>
                    <a:pt x="139" y="237"/>
                  </a:cubicBezTo>
                  <a:cubicBezTo>
                    <a:pt x="133" y="237"/>
                    <a:pt x="128" y="233"/>
                    <a:pt x="128" y="227"/>
                  </a:cubicBezTo>
                  <a:cubicBezTo>
                    <a:pt x="128" y="205"/>
                    <a:pt x="128" y="205"/>
                    <a:pt x="128" y="205"/>
                  </a:cubicBezTo>
                  <a:cubicBezTo>
                    <a:pt x="22" y="205"/>
                    <a:pt x="22" y="205"/>
                    <a:pt x="22" y="205"/>
                  </a:cubicBezTo>
                  <a:cubicBezTo>
                    <a:pt x="22" y="227"/>
                    <a:pt x="22" y="227"/>
                    <a:pt x="22" y="227"/>
                  </a:cubicBezTo>
                  <a:cubicBezTo>
                    <a:pt x="22" y="233"/>
                    <a:pt x="17" y="237"/>
                    <a:pt x="11" y="237"/>
                  </a:cubicBezTo>
                  <a:cubicBezTo>
                    <a:pt x="5" y="237"/>
                    <a:pt x="0" y="233"/>
                    <a:pt x="0" y="227"/>
                  </a:cubicBezTo>
                  <a:cubicBezTo>
                    <a:pt x="0" y="195"/>
                    <a:pt x="0" y="195"/>
                    <a:pt x="0" y="195"/>
                  </a:cubicBezTo>
                  <a:cubicBezTo>
                    <a:pt x="0" y="189"/>
                    <a:pt x="5" y="184"/>
                    <a:pt x="11" y="184"/>
                  </a:cubicBezTo>
                  <a:cubicBezTo>
                    <a:pt x="139" y="184"/>
                    <a:pt x="139" y="184"/>
                    <a:pt x="139" y="184"/>
                  </a:cubicBezTo>
                  <a:cubicBezTo>
                    <a:pt x="145" y="184"/>
                    <a:pt x="150" y="189"/>
                    <a:pt x="150" y="195"/>
                  </a:cubicBez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5788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D388272-2454-44D7-879A-53895A9565FD}"/>
              </a:ext>
            </a:extLst>
          </p:cNvPr>
          <p:cNvGrpSpPr/>
          <p:nvPr/>
        </p:nvGrpSpPr>
        <p:grpSpPr>
          <a:xfrm>
            <a:off x="3516932" y="618333"/>
            <a:ext cx="2152348" cy="5622472"/>
            <a:chOff x="1664909" y="783770"/>
            <a:chExt cx="2152348" cy="5733511"/>
          </a:xfrm>
        </p:grpSpPr>
        <p:sp>
          <p:nvSpPr>
            <p:cNvPr id="10" name="Rectangle: Rounded Corners 9">
              <a:extLst>
                <a:ext uri="{FF2B5EF4-FFF2-40B4-BE49-F238E27FC236}">
                  <a16:creationId xmlns:a16="http://schemas.microsoft.com/office/drawing/2014/main" id="{CD3EDCAE-4D78-46ED-A252-99587BEB6869}"/>
                </a:ext>
              </a:extLst>
            </p:cNvPr>
            <p:cNvSpPr/>
            <p:nvPr/>
          </p:nvSpPr>
          <p:spPr>
            <a:xfrm>
              <a:off x="1683655" y="856709"/>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1967BDE-FA74-44D0-A906-0DEBCE1F43B1}"/>
                </a:ext>
              </a:extLst>
            </p:cNvPr>
            <p:cNvSpPr txBox="1"/>
            <p:nvPr/>
          </p:nvSpPr>
          <p:spPr>
            <a:xfrm>
              <a:off x="1664909" y="2342441"/>
              <a:ext cx="2133601" cy="3389633"/>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OData 2.0 or OData 4.0 adapter connects to data exposed by any OData 2.0 or 4.0 producer</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Cross-org adapter connects to data that’s stored in another Salesforce org</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Custom adapter created via Apex if the OData and cross-org adapters aren’t suitable for your needs</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It maps data tables in external systems to external objects in your org</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It lets query, create, update, and delete data in an external system</a:t>
              </a:r>
            </a:p>
          </p:txBody>
        </p:sp>
        <p:sp>
          <p:nvSpPr>
            <p:cNvPr id="21" name="TextBox 20">
              <a:extLst>
                <a:ext uri="{FF2B5EF4-FFF2-40B4-BE49-F238E27FC236}">
                  <a16:creationId xmlns:a16="http://schemas.microsoft.com/office/drawing/2014/main" id="{31AD0D49-8E74-4A30-B2ED-0E7782614B14}"/>
                </a:ext>
              </a:extLst>
            </p:cNvPr>
            <p:cNvSpPr txBox="1"/>
            <p:nvPr/>
          </p:nvSpPr>
          <p:spPr>
            <a:xfrm>
              <a:off x="1683655" y="4655403"/>
              <a:ext cx="2133601" cy="276999"/>
            </a:xfrm>
            <a:prstGeom prst="rect">
              <a:avLst/>
            </a:prstGeom>
            <a:noFill/>
          </p:spPr>
          <p:txBody>
            <a:bodyPr wrap="square" rtlCol="0">
              <a:spAutoFit/>
            </a:bodyPr>
            <a:lstStyle/>
            <a:p>
              <a:pPr algn="ctr"/>
              <a:endParaRPr lang="en-IN" sz="1200" spc="300" dirty="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47" name="TextBox 46">
            <a:extLst>
              <a:ext uri="{FF2B5EF4-FFF2-40B4-BE49-F238E27FC236}">
                <a16:creationId xmlns:a16="http://schemas.microsoft.com/office/drawing/2014/main" id="{4F63E85E-D4EB-4169-BC6B-6577E92B3AE8}"/>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DATA VIRTUALIZATION - SOLUTIONS</a:t>
            </a:r>
          </a:p>
        </p:txBody>
      </p:sp>
      <p:sp>
        <p:nvSpPr>
          <p:cNvPr id="51" name="TextBox 50">
            <a:extLst>
              <a:ext uri="{FF2B5EF4-FFF2-40B4-BE49-F238E27FC236}">
                <a16:creationId xmlns:a16="http://schemas.microsoft.com/office/drawing/2014/main" id="{C4A8CABC-B384-4D11-ACC9-0A5358F8C115}"/>
              </a:ext>
            </a:extLst>
          </p:cNvPr>
          <p:cNvSpPr txBox="1"/>
          <p:nvPr/>
        </p:nvSpPr>
        <p:spPr>
          <a:xfrm>
            <a:off x="3535679" y="789713"/>
            <a:ext cx="2133601" cy="276999"/>
          </a:xfrm>
          <a:prstGeom prst="rect">
            <a:avLst/>
          </a:prstGeom>
          <a:noFill/>
        </p:spPr>
        <p:txBody>
          <a:bodyPr wrap="square" rtlCol="0">
            <a:spAutoFit/>
          </a:bodyPr>
          <a:lstStyle/>
          <a:p>
            <a:pPr algn="ctr"/>
            <a:r>
              <a:rPr lang="en-IN" sz="1200" b="1" dirty="0">
                <a:solidFill>
                  <a:schemeClr val="bg1"/>
                </a:solidFill>
                <a:latin typeface="Verdana" panose="020B0604030504040204" pitchFamily="34" charset="0"/>
                <a:ea typeface="Verdana" panose="020B0604030504040204" pitchFamily="34" charset="0"/>
              </a:rPr>
              <a:t>Salesforce Connect</a:t>
            </a:r>
            <a:endParaRPr lang="en-IN" sz="16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3" name="TextBox 52">
            <a:extLst>
              <a:ext uri="{FF2B5EF4-FFF2-40B4-BE49-F238E27FC236}">
                <a16:creationId xmlns:a16="http://schemas.microsoft.com/office/drawing/2014/main" id="{F9ACE0C4-8845-4621-88F4-1C9FA40AD94B}"/>
              </a:ext>
            </a:extLst>
          </p:cNvPr>
          <p:cNvSpPr txBox="1"/>
          <p:nvPr/>
        </p:nvSpPr>
        <p:spPr>
          <a:xfrm>
            <a:off x="3828749" y="1180438"/>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1</a:t>
            </a:r>
          </a:p>
        </p:txBody>
      </p:sp>
      <p:sp>
        <p:nvSpPr>
          <p:cNvPr id="59" name="Rectangle 58">
            <a:extLst>
              <a:ext uri="{FF2B5EF4-FFF2-40B4-BE49-F238E27FC236}">
                <a16:creationId xmlns:a16="http://schemas.microsoft.com/office/drawing/2014/main" id="{A9CBE94D-00A9-4BA0-939E-3BD6A0AC5A13}"/>
              </a:ext>
            </a:extLst>
          </p:cNvPr>
          <p:cNvSpPr/>
          <p:nvPr/>
        </p:nvSpPr>
        <p:spPr>
          <a:xfrm>
            <a:off x="4012899" y="1597583"/>
            <a:ext cx="1144865" cy="246221"/>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OData Adaptor</a:t>
            </a:r>
            <a:endParaRPr lang="en-US" sz="2400" dirty="0">
              <a:latin typeface="Verdana" panose="020B0604030504040204" pitchFamily="34" charset="0"/>
              <a:ea typeface="Verdana" panose="020B0604030504040204" pitchFamily="34" charset="0"/>
            </a:endParaRPr>
          </a:p>
        </p:txBody>
      </p:sp>
      <p:grpSp>
        <p:nvGrpSpPr>
          <p:cNvPr id="30" name="Group 29">
            <a:extLst>
              <a:ext uri="{FF2B5EF4-FFF2-40B4-BE49-F238E27FC236}">
                <a16:creationId xmlns:a16="http://schemas.microsoft.com/office/drawing/2014/main" id="{2DEB0EB4-EB5D-42A0-940C-97A04A13C1F5}"/>
              </a:ext>
            </a:extLst>
          </p:cNvPr>
          <p:cNvGrpSpPr/>
          <p:nvPr/>
        </p:nvGrpSpPr>
        <p:grpSpPr>
          <a:xfrm>
            <a:off x="6549199" y="616982"/>
            <a:ext cx="2133605" cy="5660572"/>
            <a:chOff x="1683653" y="783770"/>
            <a:chExt cx="2133605" cy="5660572"/>
          </a:xfrm>
        </p:grpSpPr>
        <p:sp>
          <p:nvSpPr>
            <p:cNvPr id="31" name="Rectangle: Rounded Corners 30">
              <a:extLst>
                <a:ext uri="{FF2B5EF4-FFF2-40B4-BE49-F238E27FC236}">
                  <a16:creationId xmlns:a16="http://schemas.microsoft.com/office/drawing/2014/main" id="{91215231-25BF-4848-8E1E-9AA4E7D817DE}"/>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BEB2E409-6817-490F-A7F3-5577C50A10DA}"/>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dirty="0"/>
            </a:p>
          </p:txBody>
        </p:sp>
        <p:sp>
          <p:nvSpPr>
            <p:cNvPr id="33" name="TextBox 32">
              <a:extLst>
                <a:ext uri="{FF2B5EF4-FFF2-40B4-BE49-F238E27FC236}">
                  <a16:creationId xmlns:a16="http://schemas.microsoft.com/office/drawing/2014/main" id="{010A35B2-683D-4A2F-BFC9-01F3B641D877}"/>
                </a:ext>
              </a:extLst>
            </p:cNvPr>
            <p:cNvSpPr txBox="1"/>
            <p:nvPr/>
          </p:nvSpPr>
          <p:spPr>
            <a:xfrm>
              <a:off x="1909460" y="974196"/>
              <a:ext cx="1681985" cy="276999"/>
            </a:xfrm>
            <a:prstGeom prst="rect">
              <a:avLst/>
            </a:prstGeom>
            <a:noFill/>
          </p:spPr>
          <p:txBody>
            <a:bodyPr wrap="square" rtlCol="0">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REST/SOAP API</a:t>
              </a:r>
            </a:p>
          </p:txBody>
        </p:sp>
        <p:sp>
          <p:nvSpPr>
            <p:cNvPr id="34" name="TextBox 33">
              <a:extLst>
                <a:ext uri="{FF2B5EF4-FFF2-40B4-BE49-F238E27FC236}">
                  <a16:creationId xmlns:a16="http://schemas.microsoft.com/office/drawing/2014/main" id="{77889029-E508-45D8-8B75-AD35D5E80681}"/>
                </a:ext>
              </a:extLst>
            </p:cNvPr>
            <p:cNvSpPr txBox="1"/>
            <p:nvPr/>
          </p:nvSpPr>
          <p:spPr>
            <a:xfrm>
              <a:off x="1957009" y="1366801"/>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2</a:t>
              </a:r>
              <a:endParaRPr lang="en-IN" sz="32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35" name="TextBox 34">
              <a:extLst>
                <a:ext uri="{FF2B5EF4-FFF2-40B4-BE49-F238E27FC236}">
                  <a16:creationId xmlns:a16="http://schemas.microsoft.com/office/drawing/2014/main" id="{89105813-A4DB-4155-B8EE-974EAE81B147}"/>
                </a:ext>
              </a:extLst>
            </p:cNvPr>
            <p:cNvSpPr txBox="1"/>
            <p:nvPr/>
          </p:nvSpPr>
          <p:spPr>
            <a:xfrm>
              <a:off x="1683653" y="2332020"/>
              <a:ext cx="2133601" cy="3016210"/>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A custom REST/SOAP web service can be implemented to make ad-hoc data request to an external service to fetch or modify data</a:t>
              </a:r>
            </a:p>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SOAP/REST web will be invoked from VF page or lightning component or a button can initiate SOAP/REST synchronous callout</a:t>
              </a:r>
            </a:p>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Apex class needs to be developed to write the necessary logic to fetch or modify the data in an external system</a:t>
              </a:r>
            </a:p>
          </p:txBody>
        </p:sp>
        <p:sp>
          <p:nvSpPr>
            <p:cNvPr id="36" name="TextBox 35">
              <a:extLst>
                <a:ext uri="{FF2B5EF4-FFF2-40B4-BE49-F238E27FC236}">
                  <a16:creationId xmlns:a16="http://schemas.microsoft.com/office/drawing/2014/main" id="{5C1EAD88-E542-4E72-B410-C18B26B3E8DE}"/>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37" name="General_Border_19">
            <a:extLst>
              <a:ext uri="{FF2B5EF4-FFF2-40B4-BE49-F238E27FC236}">
                <a16:creationId xmlns:a16="http://schemas.microsoft.com/office/drawing/2014/main" id="{CB1E8930-56E7-4B4B-A696-6CAB39F8A9E6}"/>
              </a:ext>
            </a:extLst>
          </p:cNvPr>
          <p:cNvGrpSpPr>
            <a:grpSpLocks noChangeAspect="1"/>
          </p:cNvGrpSpPr>
          <p:nvPr/>
        </p:nvGrpSpPr>
        <p:grpSpPr bwMode="auto">
          <a:xfrm>
            <a:off x="7298498" y="5523488"/>
            <a:ext cx="635000" cy="635000"/>
            <a:chOff x="2699" y="3996"/>
            <a:chExt cx="340" cy="340"/>
          </a:xfrm>
          <a:solidFill>
            <a:schemeClr val="accent5"/>
          </a:solidFill>
        </p:grpSpPr>
        <p:sp>
          <p:nvSpPr>
            <p:cNvPr id="38" name="Freeform 988">
              <a:extLst>
                <a:ext uri="{FF2B5EF4-FFF2-40B4-BE49-F238E27FC236}">
                  <a16:creationId xmlns:a16="http://schemas.microsoft.com/office/drawing/2014/main" id="{AB67430B-A382-435D-A1D2-2465FE2F30F5}"/>
                </a:ext>
              </a:extLst>
            </p:cNvPr>
            <p:cNvSpPr>
              <a:spLocks noEditPoints="1"/>
            </p:cNvSpPr>
            <p:nvPr/>
          </p:nvSpPr>
          <p:spPr bwMode="auto">
            <a:xfrm>
              <a:off x="2762" y="4073"/>
              <a:ext cx="199" cy="199"/>
            </a:xfrm>
            <a:custGeom>
              <a:avLst/>
              <a:gdLst>
                <a:gd name="T0" fmla="*/ 150 w 300"/>
                <a:gd name="T1" fmla="*/ 300 h 300"/>
                <a:gd name="T2" fmla="*/ 149 w 300"/>
                <a:gd name="T3" fmla="*/ 300 h 300"/>
                <a:gd name="T4" fmla="*/ 140 w 300"/>
                <a:gd name="T5" fmla="*/ 293 h 300"/>
                <a:gd name="T6" fmla="*/ 105 w 300"/>
                <a:gd name="T7" fmla="*/ 196 h 300"/>
                <a:gd name="T8" fmla="*/ 8 w 300"/>
                <a:gd name="T9" fmla="*/ 160 h 300"/>
                <a:gd name="T10" fmla="*/ 1 w 300"/>
                <a:gd name="T11" fmla="*/ 151 h 300"/>
                <a:gd name="T12" fmla="*/ 7 w 300"/>
                <a:gd name="T13" fmla="*/ 141 h 300"/>
                <a:gd name="T14" fmla="*/ 284 w 300"/>
                <a:gd name="T15" fmla="*/ 2 h 300"/>
                <a:gd name="T16" fmla="*/ 296 w 300"/>
                <a:gd name="T17" fmla="*/ 4 h 300"/>
                <a:gd name="T18" fmla="*/ 298 w 300"/>
                <a:gd name="T19" fmla="*/ 16 h 300"/>
                <a:gd name="T20" fmla="*/ 160 w 300"/>
                <a:gd name="T21" fmla="*/ 294 h 300"/>
                <a:gd name="T22" fmla="*/ 150 w 300"/>
                <a:gd name="T23" fmla="*/ 300 h 300"/>
                <a:gd name="T24" fmla="*/ 38 w 300"/>
                <a:gd name="T25" fmla="*/ 149 h 300"/>
                <a:gd name="T26" fmla="*/ 117 w 300"/>
                <a:gd name="T27" fmla="*/ 178 h 300"/>
                <a:gd name="T28" fmla="*/ 123 w 300"/>
                <a:gd name="T29" fmla="*/ 184 h 300"/>
                <a:gd name="T30" fmla="*/ 152 w 300"/>
                <a:gd name="T31" fmla="*/ 262 h 300"/>
                <a:gd name="T32" fmla="*/ 265 w 300"/>
                <a:gd name="T33" fmla="*/ 36 h 300"/>
                <a:gd name="T34" fmla="*/ 38 w 300"/>
                <a:gd name="T35"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0">
                  <a:moveTo>
                    <a:pt x="150" y="300"/>
                  </a:moveTo>
                  <a:cubicBezTo>
                    <a:pt x="150" y="300"/>
                    <a:pt x="150" y="300"/>
                    <a:pt x="149" y="300"/>
                  </a:cubicBezTo>
                  <a:cubicBezTo>
                    <a:pt x="145" y="299"/>
                    <a:pt x="141" y="297"/>
                    <a:pt x="140" y="293"/>
                  </a:cubicBezTo>
                  <a:cubicBezTo>
                    <a:pt x="105" y="196"/>
                    <a:pt x="105" y="196"/>
                    <a:pt x="105" y="196"/>
                  </a:cubicBezTo>
                  <a:cubicBezTo>
                    <a:pt x="8" y="160"/>
                    <a:pt x="8" y="160"/>
                    <a:pt x="8" y="160"/>
                  </a:cubicBezTo>
                  <a:cubicBezTo>
                    <a:pt x="4" y="159"/>
                    <a:pt x="1" y="155"/>
                    <a:pt x="1" y="151"/>
                  </a:cubicBezTo>
                  <a:cubicBezTo>
                    <a:pt x="0" y="147"/>
                    <a:pt x="3" y="143"/>
                    <a:pt x="7" y="141"/>
                  </a:cubicBezTo>
                  <a:cubicBezTo>
                    <a:pt x="284" y="2"/>
                    <a:pt x="284" y="2"/>
                    <a:pt x="284" y="2"/>
                  </a:cubicBezTo>
                  <a:cubicBezTo>
                    <a:pt x="288" y="0"/>
                    <a:pt x="293" y="1"/>
                    <a:pt x="296" y="4"/>
                  </a:cubicBezTo>
                  <a:cubicBezTo>
                    <a:pt x="299" y="7"/>
                    <a:pt x="300" y="12"/>
                    <a:pt x="298" y="16"/>
                  </a:cubicBezTo>
                  <a:cubicBezTo>
                    <a:pt x="160" y="294"/>
                    <a:pt x="160" y="294"/>
                    <a:pt x="160" y="294"/>
                  </a:cubicBezTo>
                  <a:cubicBezTo>
                    <a:pt x="158" y="297"/>
                    <a:pt x="154" y="300"/>
                    <a:pt x="150" y="300"/>
                  </a:cubicBezTo>
                  <a:close/>
                  <a:moveTo>
                    <a:pt x="38" y="149"/>
                  </a:moveTo>
                  <a:cubicBezTo>
                    <a:pt x="117" y="178"/>
                    <a:pt x="117" y="178"/>
                    <a:pt x="117" y="178"/>
                  </a:cubicBezTo>
                  <a:cubicBezTo>
                    <a:pt x="120" y="179"/>
                    <a:pt x="122" y="181"/>
                    <a:pt x="123" y="184"/>
                  </a:cubicBezTo>
                  <a:cubicBezTo>
                    <a:pt x="152" y="262"/>
                    <a:pt x="152" y="262"/>
                    <a:pt x="152" y="262"/>
                  </a:cubicBezTo>
                  <a:cubicBezTo>
                    <a:pt x="265" y="36"/>
                    <a:pt x="265" y="36"/>
                    <a:pt x="265" y="36"/>
                  </a:cubicBezTo>
                  <a:lnTo>
                    <a:pt x="38" y="149"/>
                  </a:ln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39" name="Freeform 989">
              <a:extLst>
                <a:ext uri="{FF2B5EF4-FFF2-40B4-BE49-F238E27FC236}">
                  <a16:creationId xmlns:a16="http://schemas.microsoft.com/office/drawing/2014/main" id="{6B39ECF5-F76B-410C-9D2A-C60F7E393ABE}"/>
                </a:ext>
              </a:extLst>
            </p:cNvPr>
            <p:cNvSpPr>
              <a:spLocks noEditPoints="1"/>
            </p:cNvSpPr>
            <p:nvPr/>
          </p:nvSpPr>
          <p:spPr bwMode="auto">
            <a:xfrm>
              <a:off x="2699" y="399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tx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40" name="Rectangle 39">
            <a:extLst>
              <a:ext uri="{FF2B5EF4-FFF2-40B4-BE49-F238E27FC236}">
                <a16:creationId xmlns:a16="http://schemas.microsoft.com/office/drawing/2014/main" id="{67E7E93C-EE18-4446-A60C-C73D16353DCB}"/>
              </a:ext>
            </a:extLst>
          </p:cNvPr>
          <p:cNvSpPr/>
          <p:nvPr/>
        </p:nvSpPr>
        <p:spPr>
          <a:xfrm>
            <a:off x="6707021" y="1634828"/>
            <a:ext cx="1782860" cy="246221"/>
          </a:xfrm>
          <a:prstGeom prst="rect">
            <a:avLst/>
          </a:prstGeom>
        </p:spPr>
        <p:txBody>
          <a:bodyPr wrap="none">
            <a:spAutoFit/>
          </a:bodyPr>
          <a:lstStyle/>
          <a:p>
            <a:pPr algn="ctr"/>
            <a:r>
              <a:rPr lang="en-IN" sz="1000" dirty="0">
                <a:solidFill>
                  <a:schemeClr val="bg1">
                    <a:lumMod val="95000"/>
                  </a:schemeClr>
                </a:solidFill>
                <a:latin typeface="Verdana" panose="020B0604030504040204" pitchFamily="34" charset="0"/>
                <a:ea typeface="Verdana" panose="020B0604030504040204" pitchFamily="34" charset="0"/>
              </a:rPr>
              <a:t>REST/SOAP Web Service</a:t>
            </a:r>
            <a:endParaRPr lang="en-US" sz="2400" dirty="0">
              <a:latin typeface="Verdana" panose="020B0604030504040204" pitchFamily="34" charset="0"/>
              <a:ea typeface="Verdana" panose="020B0604030504040204" pitchFamily="34" charset="0"/>
            </a:endParaRPr>
          </a:p>
        </p:txBody>
      </p:sp>
      <p:grpSp>
        <p:nvGrpSpPr>
          <p:cNvPr id="29" name="General_Border_111">
            <a:extLst>
              <a:ext uri="{FF2B5EF4-FFF2-40B4-BE49-F238E27FC236}">
                <a16:creationId xmlns:a16="http://schemas.microsoft.com/office/drawing/2014/main" id="{A284D7C3-CB3D-4FE2-9DE8-50FB5C903670}"/>
              </a:ext>
            </a:extLst>
          </p:cNvPr>
          <p:cNvGrpSpPr>
            <a:grpSpLocks noChangeAspect="1"/>
          </p:cNvGrpSpPr>
          <p:nvPr/>
        </p:nvGrpSpPr>
        <p:grpSpPr bwMode="auto">
          <a:xfrm>
            <a:off x="4266232" y="5535628"/>
            <a:ext cx="635000" cy="635000"/>
            <a:chOff x="1926" y="792"/>
            <a:chExt cx="340" cy="340"/>
          </a:xfrm>
          <a:solidFill>
            <a:schemeClr val="accent3"/>
          </a:solidFill>
        </p:grpSpPr>
        <p:sp>
          <p:nvSpPr>
            <p:cNvPr id="41" name="Freeform 267">
              <a:extLst>
                <a:ext uri="{FF2B5EF4-FFF2-40B4-BE49-F238E27FC236}">
                  <a16:creationId xmlns:a16="http://schemas.microsoft.com/office/drawing/2014/main" id="{C6F34888-006D-4B2D-883A-2F2C1F6FE702}"/>
                </a:ext>
              </a:extLst>
            </p:cNvPr>
            <p:cNvSpPr>
              <a:spLocks noEditPoints="1"/>
            </p:cNvSpPr>
            <p:nvPr/>
          </p:nvSpPr>
          <p:spPr bwMode="auto">
            <a:xfrm>
              <a:off x="1926"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2" name="Freeform 268">
              <a:extLst>
                <a:ext uri="{FF2B5EF4-FFF2-40B4-BE49-F238E27FC236}">
                  <a16:creationId xmlns:a16="http://schemas.microsoft.com/office/drawing/2014/main" id="{8EB9358D-96D5-4338-BF9A-B3B5BAE3D327}"/>
                </a:ext>
              </a:extLst>
            </p:cNvPr>
            <p:cNvSpPr>
              <a:spLocks noEditPoints="1"/>
            </p:cNvSpPr>
            <p:nvPr/>
          </p:nvSpPr>
          <p:spPr bwMode="auto">
            <a:xfrm>
              <a:off x="1996" y="875"/>
              <a:ext cx="196" cy="157"/>
            </a:xfrm>
            <a:custGeom>
              <a:avLst/>
              <a:gdLst>
                <a:gd name="T0" fmla="*/ 75 w 295"/>
                <a:gd name="T1" fmla="*/ 163 h 237"/>
                <a:gd name="T2" fmla="*/ 118 w 295"/>
                <a:gd name="T3" fmla="*/ 120 h 237"/>
                <a:gd name="T4" fmla="*/ 75 w 295"/>
                <a:gd name="T5" fmla="*/ 77 h 237"/>
                <a:gd name="T6" fmla="*/ 32 w 295"/>
                <a:gd name="T7" fmla="*/ 120 h 237"/>
                <a:gd name="T8" fmla="*/ 75 w 295"/>
                <a:gd name="T9" fmla="*/ 163 h 237"/>
                <a:gd name="T10" fmla="*/ 75 w 295"/>
                <a:gd name="T11" fmla="*/ 99 h 237"/>
                <a:gd name="T12" fmla="*/ 96 w 295"/>
                <a:gd name="T13" fmla="*/ 120 h 237"/>
                <a:gd name="T14" fmla="*/ 75 w 295"/>
                <a:gd name="T15" fmla="*/ 141 h 237"/>
                <a:gd name="T16" fmla="*/ 54 w 295"/>
                <a:gd name="T17" fmla="*/ 120 h 237"/>
                <a:gd name="T18" fmla="*/ 75 w 295"/>
                <a:gd name="T19" fmla="*/ 99 h 237"/>
                <a:gd name="T20" fmla="*/ 171 w 295"/>
                <a:gd name="T21" fmla="*/ 90 h 237"/>
                <a:gd name="T22" fmla="*/ 182 w 295"/>
                <a:gd name="T23" fmla="*/ 119 h 237"/>
                <a:gd name="T24" fmla="*/ 171 w 295"/>
                <a:gd name="T25" fmla="*/ 148 h 237"/>
                <a:gd name="T26" fmla="*/ 163 w 295"/>
                <a:gd name="T27" fmla="*/ 151 h 237"/>
                <a:gd name="T28" fmla="*/ 156 w 295"/>
                <a:gd name="T29" fmla="*/ 149 h 237"/>
                <a:gd name="T30" fmla="*/ 155 w 295"/>
                <a:gd name="T31" fmla="*/ 133 h 237"/>
                <a:gd name="T32" fmla="*/ 161 w 295"/>
                <a:gd name="T33" fmla="*/ 119 h 237"/>
                <a:gd name="T34" fmla="*/ 155 w 295"/>
                <a:gd name="T35" fmla="*/ 105 h 237"/>
                <a:gd name="T36" fmla="*/ 156 w 295"/>
                <a:gd name="T37" fmla="*/ 90 h 237"/>
                <a:gd name="T38" fmla="*/ 171 w 295"/>
                <a:gd name="T39" fmla="*/ 90 h 237"/>
                <a:gd name="T40" fmla="*/ 239 w 295"/>
                <a:gd name="T41" fmla="*/ 119 h 237"/>
                <a:gd name="T42" fmla="*/ 204 w 295"/>
                <a:gd name="T43" fmla="*/ 192 h 237"/>
                <a:gd name="T44" fmla="*/ 197 w 295"/>
                <a:gd name="T45" fmla="*/ 194 h 237"/>
                <a:gd name="T46" fmla="*/ 189 w 295"/>
                <a:gd name="T47" fmla="*/ 191 h 237"/>
                <a:gd name="T48" fmla="*/ 190 w 295"/>
                <a:gd name="T49" fmla="*/ 176 h 237"/>
                <a:gd name="T50" fmla="*/ 217 w 295"/>
                <a:gd name="T51" fmla="*/ 119 h 237"/>
                <a:gd name="T52" fmla="*/ 190 w 295"/>
                <a:gd name="T53" fmla="*/ 63 h 237"/>
                <a:gd name="T54" fmla="*/ 189 w 295"/>
                <a:gd name="T55" fmla="*/ 48 h 237"/>
                <a:gd name="T56" fmla="*/ 204 w 295"/>
                <a:gd name="T57" fmla="*/ 47 h 237"/>
                <a:gd name="T58" fmla="*/ 239 w 295"/>
                <a:gd name="T59" fmla="*/ 119 h 237"/>
                <a:gd name="T60" fmla="*/ 295 w 295"/>
                <a:gd name="T61" fmla="*/ 119 h 237"/>
                <a:gd name="T62" fmla="*/ 238 w 295"/>
                <a:gd name="T63" fmla="*/ 235 h 237"/>
                <a:gd name="T64" fmla="*/ 231 w 295"/>
                <a:gd name="T65" fmla="*/ 237 h 237"/>
                <a:gd name="T66" fmla="*/ 223 w 295"/>
                <a:gd name="T67" fmla="*/ 233 h 237"/>
                <a:gd name="T68" fmla="*/ 225 w 295"/>
                <a:gd name="T69" fmla="*/ 218 h 237"/>
                <a:gd name="T70" fmla="*/ 274 w 295"/>
                <a:gd name="T71" fmla="*/ 119 h 237"/>
                <a:gd name="T72" fmla="*/ 225 w 295"/>
                <a:gd name="T73" fmla="*/ 20 h 237"/>
                <a:gd name="T74" fmla="*/ 223 w 295"/>
                <a:gd name="T75" fmla="*/ 5 h 237"/>
                <a:gd name="T76" fmla="*/ 238 w 295"/>
                <a:gd name="T77" fmla="*/ 3 h 237"/>
                <a:gd name="T78" fmla="*/ 295 w 295"/>
                <a:gd name="T79" fmla="*/ 119 h 237"/>
                <a:gd name="T80" fmla="*/ 150 w 295"/>
                <a:gd name="T81" fmla="*/ 195 h 237"/>
                <a:gd name="T82" fmla="*/ 150 w 295"/>
                <a:gd name="T83" fmla="*/ 227 h 237"/>
                <a:gd name="T84" fmla="*/ 139 w 295"/>
                <a:gd name="T85" fmla="*/ 237 h 237"/>
                <a:gd name="T86" fmla="*/ 128 w 295"/>
                <a:gd name="T87" fmla="*/ 227 h 237"/>
                <a:gd name="T88" fmla="*/ 128 w 295"/>
                <a:gd name="T89" fmla="*/ 205 h 237"/>
                <a:gd name="T90" fmla="*/ 22 w 295"/>
                <a:gd name="T91" fmla="*/ 205 h 237"/>
                <a:gd name="T92" fmla="*/ 22 w 295"/>
                <a:gd name="T93" fmla="*/ 227 h 237"/>
                <a:gd name="T94" fmla="*/ 11 w 295"/>
                <a:gd name="T95" fmla="*/ 237 h 237"/>
                <a:gd name="T96" fmla="*/ 0 w 295"/>
                <a:gd name="T97" fmla="*/ 227 h 237"/>
                <a:gd name="T98" fmla="*/ 0 w 295"/>
                <a:gd name="T99" fmla="*/ 195 h 237"/>
                <a:gd name="T100" fmla="*/ 11 w 295"/>
                <a:gd name="T101" fmla="*/ 184 h 237"/>
                <a:gd name="T102" fmla="*/ 139 w 295"/>
                <a:gd name="T103" fmla="*/ 184 h 237"/>
                <a:gd name="T104" fmla="*/ 150 w 295"/>
                <a:gd name="T105" fmla="*/ 19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237">
                  <a:moveTo>
                    <a:pt x="75" y="163"/>
                  </a:moveTo>
                  <a:cubicBezTo>
                    <a:pt x="99" y="163"/>
                    <a:pt x="118" y="144"/>
                    <a:pt x="118" y="120"/>
                  </a:cubicBezTo>
                  <a:cubicBezTo>
                    <a:pt x="118" y="96"/>
                    <a:pt x="99" y="77"/>
                    <a:pt x="75" y="77"/>
                  </a:cubicBezTo>
                  <a:cubicBezTo>
                    <a:pt x="51" y="77"/>
                    <a:pt x="32" y="96"/>
                    <a:pt x="32" y="120"/>
                  </a:cubicBezTo>
                  <a:cubicBezTo>
                    <a:pt x="32" y="144"/>
                    <a:pt x="51" y="163"/>
                    <a:pt x="75" y="163"/>
                  </a:cubicBezTo>
                  <a:close/>
                  <a:moveTo>
                    <a:pt x="75" y="99"/>
                  </a:moveTo>
                  <a:cubicBezTo>
                    <a:pt x="87" y="99"/>
                    <a:pt x="96" y="108"/>
                    <a:pt x="96" y="120"/>
                  </a:cubicBezTo>
                  <a:cubicBezTo>
                    <a:pt x="96" y="132"/>
                    <a:pt x="87" y="141"/>
                    <a:pt x="75" y="141"/>
                  </a:cubicBezTo>
                  <a:cubicBezTo>
                    <a:pt x="63" y="141"/>
                    <a:pt x="54" y="132"/>
                    <a:pt x="54" y="120"/>
                  </a:cubicBezTo>
                  <a:cubicBezTo>
                    <a:pt x="54" y="108"/>
                    <a:pt x="63" y="99"/>
                    <a:pt x="75" y="99"/>
                  </a:cubicBezTo>
                  <a:close/>
                  <a:moveTo>
                    <a:pt x="171" y="90"/>
                  </a:moveTo>
                  <a:cubicBezTo>
                    <a:pt x="178" y="98"/>
                    <a:pt x="182" y="109"/>
                    <a:pt x="182" y="119"/>
                  </a:cubicBezTo>
                  <a:cubicBezTo>
                    <a:pt x="182" y="130"/>
                    <a:pt x="178" y="140"/>
                    <a:pt x="171" y="148"/>
                  </a:cubicBezTo>
                  <a:cubicBezTo>
                    <a:pt x="169" y="150"/>
                    <a:pt x="166" y="151"/>
                    <a:pt x="163" y="151"/>
                  </a:cubicBezTo>
                  <a:cubicBezTo>
                    <a:pt x="160" y="151"/>
                    <a:pt x="158" y="150"/>
                    <a:pt x="156" y="149"/>
                  </a:cubicBezTo>
                  <a:cubicBezTo>
                    <a:pt x="151" y="144"/>
                    <a:pt x="151" y="138"/>
                    <a:pt x="155" y="133"/>
                  </a:cubicBezTo>
                  <a:cubicBezTo>
                    <a:pt x="159" y="130"/>
                    <a:pt x="161" y="124"/>
                    <a:pt x="161" y="119"/>
                  </a:cubicBezTo>
                  <a:cubicBezTo>
                    <a:pt x="161" y="114"/>
                    <a:pt x="159" y="109"/>
                    <a:pt x="155" y="105"/>
                  </a:cubicBezTo>
                  <a:cubicBezTo>
                    <a:pt x="151" y="101"/>
                    <a:pt x="151" y="94"/>
                    <a:pt x="156" y="90"/>
                  </a:cubicBezTo>
                  <a:cubicBezTo>
                    <a:pt x="160" y="86"/>
                    <a:pt x="167" y="86"/>
                    <a:pt x="171" y="90"/>
                  </a:cubicBezTo>
                  <a:close/>
                  <a:moveTo>
                    <a:pt x="239" y="119"/>
                  </a:moveTo>
                  <a:cubicBezTo>
                    <a:pt x="239" y="147"/>
                    <a:pt x="226" y="174"/>
                    <a:pt x="204" y="192"/>
                  </a:cubicBezTo>
                  <a:cubicBezTo>
                    <a:pt x="202" y="194"/>
                    <a:pt x="200" y="194"/>
                    <a:pt x="197" y="194"/>
                  </a:cubicBezTo>
                  <a:cubicBezTo>
                    <a:pt x="194" y="194"/>
                    <a:pt x="191" y="193"/>
                    <a:pt x="189" y="191"/>
                  </a:cubicBezTo>
                  <a:cubicBezTo>
                    <a:pt x="185" y="186"/>
                    <a:pt x="186" y="179"/>
                    <a:pt x="190" y="176"/>
                  </a:cubicBezTo>
                  <a:cubicBezTo>
                    <a:pt x="207" y="161"/>
                    <a:pt x="217" y="141"/>
                    <a:pt x="217" y="119"/>
                  </a:cubicBezTo>
                  <a:cubicBezTo>
                    <a:pt x="217" y="98"/>
                    <a:pt x="207" y="77"/>
                    <a:pt x="190" y="63"/>
                  </a:cubicBezTo>
                  <a:cubicBezTo>
                    <a:pt x="186" y="59"/>
                    <a:pt x="185" y="52"/>
                    <a:pt x="189" y="48"/>
                  </a:cubicBezTo>
                  <a:cubicBezTo>
                    <a:pt x="193" y="43"/>
                    <a:pt x="200" y="43"/>
                    <a:pt x="204" y="47"/>
                  </a:cubicBezTo>
                  <a:cubicBezTo>
                    <a:pt x="226" y="65"/>
                    <a:pt x="239" y="91"/>
                    <a:pt x="239" y="119"/>
                  </a:cubicBezTo>
                  <a:close/>
                  <a:moveTo>
                    <a:pt x="295" y="119"/>
                  </a:moveTo>
                  <a:cubicBezTo>
                    <a:pt x="295" y="164"/>
                    <a:pt x="274" y="206"/>
                    <a:pt x="238" y="235"/>
                  </a:cubicBezTo>
                  <a:cubicBezTo>
                    <a:pt x="236" y="237"/>
                    <a:pt x="234" y="237"/>
                    <a:pt x="231" y="237"/>
                  </a:cubicBezTo>
                  <a:cubicBezTo>
                    <a:pt x="228" y="237"/>
                    <a:pt x="225" y="236"/>
                    <a:pt x="223" y="233"/>
                  </a:cubicBezTo>
                  <a:cubicBezTo>
                    <a:pt x="219" y="229"/>
                    <a:pt x="220" y="222"/>
                    <a:pt x="225" y="218"/>
                  </a:cubicBezTo>
                  <a:cubicBezTo>
                    <a:pt x="256" y="194"/>
                    <a:pt x="274" y="158"/>
                    <a:pt x="274" y="119"/>
                  </a:cubicBezTo>
                  <a:cubicBezTo>
                    <a:pt x="274" y="81"/>
                    <a:pt x="256" y="45"/>
                    <a:pt x="225" y="20"/>
                  </a:cubicBezTo>
                  <a:cubicBezTo>
                    <a:pt x="220" y="17"/>
                    <a:pt x="219" y="10"/>
                    <a:pt x="223" y="5"/>
                  </a:cubicBezTo>
                  <a:cubicBezTo>
                    <a:pt x="227" y="1"/>
                    <a:pt x="233" y="0"/>
                    <a:pt x="238" y="3"/>
                  </a:cubicBezTo>
                  <a:cubicBezTo>
                    <a:pt x="274" y="32"/>
                    <a:pt x="295" y="74"/>
                    <a:pt x="295" y="119"/>
                  </a:cubicBezTo>
                  <a:close/>
                  <a:moveTo>
                    <a:pt x="150" y="195"/>
                  </a:moveTo>
                  <a:cubicBezTo>
                    <a:pt x="150" y="227"/>
                    <a:pt x="150" y="227"/>
                    <a:pt x="150" y="227"/>
                  </a:cubicBezTo>
                  <a:cubicBezTo>
                    <a:pt x="150" y="233"/>
                    <a:pt x="145" y="237"/>
                    <a:pt x="139" y="237"/>
                  </a:cubicBezTo>
                  <a:cubicBezTo>
                    <a:pt x="133" y="237"/>
                    <a:pt x="128" y="233"/>
                    <a:pt x="128" y="227"/>
                  </a:cubicBezTo>
                  <a:cubicBezTo>
                    <a:pt x="128" y="205"/>
                    <a:pt x="128" y="205"/>
                    <a:pt x="128" y="205"/>
                  </a:cubicBezTo>
                  <a:cubicBezTo>
                    <a:pt x="22" y="205"/>
                    <a:pt x="22" y="205"/>
                    <a:pt x="22" y="205"/>
                  </a:cubicBezTo>
                  <a:cubicBezTo>
                    <a:pt x="22" y="227"/>
                    <a:pt x="22" y="227"/>
                    <a:pt x="22" y="227"/>
                  </a:cubicBezTo>
                  <a:cubicBezTo>
                    <a:pt x="22" y="233"/>
                    <a:pt x="17" y="237"/>
                    <a:pt x="11" y="237"/>
                  </a:cubicBezTo>
                  <a:cubicBezTo>
                    <a:pt x="5" y="237"/>
                    <a:pt x="0" y="233"/>
                    <a:pt x="0" y="227"/>
                  </a:cubicBezTo>
                  <a:cubicBezTo>
                    <a:pt x="0" y="195"/>
                    <a:pt x="0" y="195"/>
                    <a:pt x="0" y="195"/>
                  </a:cubicBezTo>
                  <a:cubicBezTo>
                    <a:pt x="0" y="189"/>
                    <a:pt x="5" y="184"/>
                    <a:pt x="11" y="184"/>
                  </a:cubicBezTo>
                  <a:cubicBezTo>
                    <a:pt x="139" y="184"/>
                    <a:pt x="139" y="184"/>
                    <a:pt x="139" y="184"/>
                  </a:cubicBezTo>
                  <a:cubicBezTo>
                    <a:pt x="145" y="184"/>
                    <a:pt x="150" y="189"/>
                    <a:pt x="150" y="195"/>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6888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765CBC65-5972-4B73-B0E4-B2045622F71B}"/>
              </a:ext>
            </a:extLst>
          </p:cNvPr>
          <p:cNvSpPr txBox="1"/>
          <p:nvPr/>
        </p:nvSpPr>
        <p:spPr>
          <a:xfrm>
            <a:off x="333375" y="247650"/>
            <a:ext cx="1114425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DATA VIRTUALIZATION –  SECURITY </a:t>
            </a:r>
          </a:p>
        </p:txBody>
      </p:sp>
      <p:sp>
        <p:nvSpPr>
          <p:cNvPr id="57" name="Text Placeholder 23">
            <a:extLst>
              <a:ext uri="{FF2B5EF4-FFF2-40B4-BE49-F238E27FC236}">
                <a16:creationId xmlns:a16="http://schemas.microsoft.com/office/drawing/2014/main" id="{D4B510F4-F001-44DC-AAE6-9DD24A696E7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70" name="General_Border_33">
            <a:extLst>
              <a:ext uri="{FF2B5EF4-FFF2-40B4-BE49-F238E27FC236}">
                <a16:creationId xmlns:a16="http://schemas.microsoft.com/office/drawing/2014/main" id="{C704508A-6EA1-4D0B-850D-F7EB2BC1877E}"/>
              </a:ext>
            </a:extLst>
          </p:cNvPr>
          <p:cNvGrpSpPr>
            <a:grpSpLocks noChangeAspect="1"/>
          </p:cNvGrpSpPr>
          <p:nvPr/>
        </p:nvGrpSpPr>
        <p:grpSpPr bwMode="auto">
          <a:xfrm>
            <a:off x="5741409" y="1290250"/>
            <a:ext cx="635000" cy="635000"/>
            <a:chOff x="4220" y="1197"/>
            <a:chExt cx="340" cy="340"/>
          </a:xfrm>
          <a:solidFill>
            <a:schemeClr val="accent4"/>
          </a:solidFill>
        </p:grpSpPr>
        <p:sp>
          <p:nvSpPr>
            <p:cNvPr id="72" name="Freeform 337">
              <a:extLst>
                <a:ext uri="{FF2B5EF4-FFF2-40B4-BE49-F238E27FC236}">
                  <a16:creationId xmlns:a16="http://schemas.microsoft.com/office/drawing/2014/main" id="{EC84980D-527B-4329-87D7-7A633359B629}"/>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3" name="Freeform 338">
              <a:extLst>
                <a:ext uri="{FF2B5EF4-FFF2-40B4-BE49-F238E27FC236}">
                  <a16:creationId xmlns:a16="http://schemas.microsoft.com/office/drawing/2014/main" id="{EEA57476-7045-42C4-B874-C5056298A4CB}"/>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4" name="Freeform 339">
              <a:extLst>
                <a:ext uri="{FF2B5EF4-FFF2-40B4-BE49-F238E27FC236}">
                  <a16:creationId xmlns:a16="http://schemas.microsoft.com/office/drawing/2014/main" id="{A0997ACA-AE5A-4DAC-ACEE-F8D4F6C2F5E4}"/>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6" name="Freeform 340">
              <a:extLst>
                <a:ext uri="{FF2B5EF4-FFF2-40B4-BE49-F238E27FC236}">
                  <a16:creationId xmlns:a16="http://schemas.microsoft.com/office/drawing/2014/main" id="{F6C90DF8-E083-477E-81F5-BB3943335FDE}"/>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9" name="Freeform 341">
              <a:extLst>
                <a:ext uri="{FF2B5EF4-FFF2-40B4-BE49-F238E27FC236}">
                  <a16:creationId xmlns:a16="http://schemas.microsoft.com/office/drawing/2014/main" id="{A0E3E3D9-A687-4F5E-83C5-AA1B540A385E}"/>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80" name="Freeform 342">
              <a:extLst>
                <a:ext uri="{FF2B5EF4-FFF2-40B4-BE49-F238E27FC236}">
                  <a16:creationId xmlns:a16="http://schemas.microsoft.com/office/drawing/2014/main" id="{92B02D01-5F55-4860-B03F-190A97568CE4}"/>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11" name="Group 10">
            <a:extLst>
              <a:ext uri="{FF2B5EF4-FFF2-40B4-BE49-F238E27FC236}">
                <a16:creationId xmlns:a16="http://schemas.microsoft.com/office/drawing/2014/main" id="{523247B5-A76D-476E-85C9-761443AC9EF0}"/>
              </a:ext>
            </a:extLst>
          </p:cNvPr>
          <p:cNvGrpSpPr/>
          <p:nvPr/>
        </p:nvGrpSpPr>
        <p:grpSpPr>
          <a:xfrm>
            <a:off x="5043841" y="1023269"/>
            <a:ext cx="2409118" cy="5116262"/>
            <a:chOff x="1431299" y="925462"/>
            <a:chExt cx="2409118" cy="5116262"/>
          </a:xfrm>
        </p:grpSpPr>
        <p:sp>
          <p:nvSpPr>
            <p:cNvPr id="12" name="Rectangle: Rounded Corners 11">
              <a:extLst>
                <a:ext uri="{FF2B5EF4-FFF2-40B4-BE49-F238E27FC236}">
                  <a16:creationId xmlns:a16="http://schemas.microsoft.com/office/drawing/2014/main" id="{E34A67FF-46CC-4253-BA14-607582A63F47}"/>
                </a:ext>
              </a:extLst>
            </p:cNvPr>
            <p:cNvSpPr/>
            <p:nvPr/>
          </p:nvSpPr>
          <p:spPr>
            <a:xfrm>
              <a:off x="1911566" y="5639586"/>
              <a:ext cx="1415042" cy="402138"/>
            </a:xfrm>
            <a:prstGeom prst="roundRect">
              <a:avLst/>
            </a:prstGeom>
            <a:solidFill>
              <a:srgbClr val="FFA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3" name="Freeform: Shape 12">
              <a:extLst>
                <a:ext uri="{FF2B5EF4-FFF2-40B4-BE49-F238E27FC236}">
                  <a16:creationId xmlns:a16="http://schemas.microsoft.com/office/drawing/2014/main" id="{E6439B57-C31C-4622-BC87-6B1BBD6431FB}"/>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FFA037"/>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4" name="Oval 13">
              <a:extLst>
                <a:ext uri="{FF2B5EF4-FFF2-40B4-BE49-F238E27FC236}">
                  <a16:creationId xmlns:a16="http://schemas.microsoft.com/office/drawing/2014/main" id="{EF233687-A709-4F86-9EC6-02F10606E8E0}"/>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5" name="Oval 14">
              <a:extLst>
                <a:ext uri="{FF2B5EF4-FFF2-40B4-BE49-F238E27FC236}">
                  <a16:creationId xmlns:a16="http://schemas.microsoft.com/office/drawing/2014/main" id="{3C6FD488-C116-41CF-AB43-A9052A3112FC}"/>
                </a:ext>
              </a:extLst>
            </p:cNvPr>
            <p:cNvSpPr/>
            <p:nvPr/>
          </p:nvSpPr>
          <p:spPr>
            <a:xfrm>
              <a:off x="2087906" y="1157194"/>
              <a:ext cx="1021723" cy="1021723"/>
            </a:xfrm>
            <a:prstGeom prst="ellipse">
              <a:avLst/>
            </a:prstGeom>
            <a:solidFill>
              <a:srgbClr val="FF9933"/>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6" name="Oval 15">
              <a:extLst>
                <a:ext uri="{FF2B5EF4-FFF2-40B4-BE49-F238E27FC236}">
                  <a16:creationId xmlns:a16="http://schemas.microsoft.com/office/drawing/2014/main" id="{EF7506AB-69C8-4645-B156-7DC91CAA9F46}"/>
                </a:ext>
              </a:extLst>
            </p:cNvPr>
            <p:cNvSpPr/>
            <p:nvPr/>
          </p:nvSpPr>
          <p:spPr>
            <a:xfrm>
              <a:off x="1431299" y="3538187"/>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7" name="Freeform: Shape 16">
              <a:extLst>
                <a:ext uri="{FF2B5EF4-FFF2-40B4-BE49-F238E27FC236}">
                  <a16:creationId xmlns:a16="http://schemas.microsoft.com/office/drawing/2014/main" id="{9A800E4F-0669-40E3-9F3C-E069C8A4799B}"/>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F99D3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0CFD8F44-BA0B-4FBD-B048-ACC6A6737AF5}"/>
                </a:ext>
              </a:extLst>
            </p:cNvPr>
            <p:cNvSpPr txBox="1"/>
            <p:nvPr/>
          </p:nvSpPr>
          <p:spPr>
            <a:xfrm>
              <a:off x="1703674" y="3812474"/>
              <a:ext cx="1864368" cy="276999"/>
            </a:xfrm>
            <a:prstGeom prst="rect">
              <a:avLst/>
            </a:prstGeom>
            <a:noFill/>
          </p:spPr>
          <p:txBody>
            <a:bodyPr wrap="square" rtlCol="0">
              <a:spAutoFit/>
            </a:bodyPr>
            <a:lstStyle/>
            <a:p>
              <a:pPr algn="ctr"/>
              <a:r>
                <a:rPr lang="en-IN" sz="1200" b="1" dirty="0">
                  <a:latin typeface="Verdana" panose="020B0604030504040204" pitchFamily="34" charset="0"/>
                  <a:ea typeface="Verdana" panose="020B0604030504040204" pitchFamily="34" charset="0"/>
                </a:rPr>
                <a:t>Salesforce Connect</a:t>
              </a:r>
            </a:p>
          </p:txBody>
        </p:sp>
        <p:sp>
          <p:nvSpPr>
            <p:cNvPr id="19" name="TextBox 18">
              <a:extLst>
                <a:ext uri="{FF2B5EF4-FFF2-40B4-BE49-F238E27FC236}">
                  <a16:creationId xmlns:a16="http://schemas.microsoft.com/office/drawing/2014/main" id="{DDAEABF2-EA04-4ABA-87D6-5BF7D7E467BF}"/>
                </a:ext>
              </a:extLst>
            </p:cNvPr>
            <p:cNvSpPr txBox="1"/>
            <p:nvPr/>
          </p:nvSpPr>
          <p:spPr>
            <a:xfrm>
              <a:off x="1575197" y="4062295"/>
              <a:ext cx="2087779" cy="116955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Standard Salesforce Org-level security is adhered.</a:t>
              </a:r>
            </a:p>
            <a:p>
              <a:pPr marL="171450" indent="-171450">
                <a:spcBef>
                  <a:spcPts val="1200"/>
                </a:spcBef>
                <a:buFont typeface="Arial" panose="020B0604020202020204" pitchFamily="34" charset="0"/>
                <a:buChar char="•"/>
              </a:pPr>
              <a:r>
                <a:rPr lang="en-IN" sz="1000" dirty="0">
                  <a:latin typeface="Verdana" panose="020B0604030504040204" pitchFamily="34" charset="0"/>
                  <a:ea typeface="Verdana" panose="020B0604030504040204" pitchFamily="34" charset="0"/>
                </a:rPr>
                <a:t>It is recommended that to use HTTPS protocol while connecting to streaming API.</a:t>
              </a:r>
            </a:p>
          </p:txBody>
        </p:sp>
      </p:grpSp>
      <p:grpSp>
        <p:nvGrpSpPr>
          <p:cNvPr id="27" name="General_Border_111">
            <a:extLst>
              <a:ext uri="{FF2B5EF4-FFF2-40B4-BE49-F238E27FC236}">
                <a16:creationId xmlns:a16="http://schemas.microsoft.com/office/drawing/2014/main" id="{6B595DAC-54B1-4D83-A1AC-4A70999FFEFD}"/>
              </a:ext>
            </a:extLst>
          </p:cNvPr>
          <p:cNvGrpSpPr>
            <a:grpSpLocks noChangeAspect="1"/>
          </p:cNvGrpSpPr>
          <p:nvPr/>
        </p:nvGrpSpPr>
        <p:grpSpPr bwMode="auto">
          <a:xfrm>
            <a:off x="5883748" y="1448362"/>
            <a:ext cx="635000" cy="635000"/>
            <a:chOff x="1926" y="792"/>
            <a:chExt cx="340" cy="340"/>
          </a:xfrm>
          <a:solidFill>
            <a:schemeClr val="accent3"/>
          </a:solidFill>
        </p:grpSpPr>
        <p:sp>
          <p:nvSpPr>
            <p:cNvPr id="28" name="Freeform 267">
              <a:extLst>
                <a:ext uri="{FF2B5EF4-FFF2-40B4-BE49-F238E27FC236}">
                  <a16:creationId xmlns:a16="http://schemas.microsoft.com/office/drawing/2014/main" id="{B25B13F3-F8BB-4B0D-AAF2-78FB7C7235A8}"/>
                </a:ext>
              </a:extLst>
            </p:cNvPr>
            <p:cNvSpPr>
              <a:spLocks noEditPoints="1"/>
            </p:cNvSpPr>
            <p:nvPr/>
          </p:nvSpPr>
          <p:spPr bwMode="auto">
            <a:xfrm>
              <a:off x="1926"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9" name="Freeform 268">
              <a:extLst>
                <a:ext uri="{FF2B5EF4-FFF2-40B4-BE49-F238E27FC236}">
                  <a16:creationId xmlns:a16="http://schemas.microsoft.com/office/drawing/2014/main" id="{4DBEBFCF-0B48-4AE9-9111-168E28135340}"/>
                </a:ext>
              </a:extLst>
            </p:cNvPr>
            <p:cNvSpPr>
              <a:spLocks noEditPoints="1"/>
            </p:cNvSpPr>
            <p:nvPr/>
          </p:nvSpPr>
          <p:spPr bwMode="auto">
            <a:xfrm>
              <a:off x="1996" y="875"/>
              <a:ext cx="196" cy="157"/>
            </a:xfrm>
            <a:custGeom>
              <a:avLst/>
              <a:gdLst>
                <a:gd name="T0" fmla="*/ 75 w 295"/>
                <a:gd name="T1" fmla="*/ 163 h 237"/>
                <a:gd name="T2" fmla="*/ 118 w 295"/>
                <a:gd name="T3" fmla="*/ 120 h 237"/>
                <a:gd name="T4" fmla="*/ 75 w 295"/>
                <a:gd name="T5" fmla="*/ 77 h 237"/>
                <a:gd name="T6" fmla="*/ 32 w 295"/>
                <a:gd name="T7" fmla="*/ 120 h 237"/>
                <a:gd name="T8" fmla="*/ 75 w 295"/>
                <a:gd name="T9" fmla="*/ 163 h 237"/>
                <a:gd name="T10" fmla="*/ 75 w 295"/>
                <a:gd name="T11" fmla="*/ 99 h 237"/>
                <a:gd name="T12" fmla="*/ 96 w 295"/>
                <a:gd name="T13" fmla="*/ 120 h 237"/>
                <a:gd name="T14" fmla="*/ 75 w 295"/>
                <a:gd name="T15" fmla="*/ 141 h 237"/>
                <a:gd name="T16" fmla="*/ 54 w 295"/>
                <a:gd name="T17" fmla="*/ 120 h 237"/>
                <a:gd name="T18" fmla="*/ 75 w 295"/>
                <a:gd name="T19" fmla="*/ 99 h 237"/>
                <a:gd name="T20" fmla="*/ 171 w 295"/>
                <a:gd name="T21" fmla="*/ 90 h 237"/>
                <a:gd name="T22" fmla="*/ 182 w 295"/>
                <a:gd name="T23" fmla="*/ 119 h 237"/>
                <a:gd name="T24" fmla="*/ 171 w 295"/>
                <a:gd name="T25" fmla="*/ 148 h 237"/>
                <a:gd name="T26" fmla="*/ 163 w 295"/>
                <a:gd name="T27" fmla="*/ 151 h 237"/>
                <a:gd name="T28" fmla="*/ 156 w 295"/>
                <a:gd name="T29" fmla="*/ 149 h 237"/>
                <a:gd name="T30" fmla="*/ 155 w 295"/>
                <a:gd name="T31" fmla="*/ 133 h 237"/>
                <a:gd name="T32" fmla="*/ 161 w 295"/>
                <a:gd name="T33" fmla="*/ 119 h 237"/>
                <a:gd name="T34" fmla="*/ 155 w 295"/>
                <a:gd name="T35" fmla="*/ 105 h 237"/>
                <a:gd name="T36" fmla="*/ 156 w 295"/>
                <a:gd name="T37" fmla="*/ 90 h 237"/>
                <a:gd name="T38" fmla="*/ 171 w 295"/>
                <a:gd name="T39" fmla="*/ 90 h 237"/>
                <a:gd name="T40" fmla="*/ 239 w 295"/>
                <a:gd name="T41" fmla="*/ 119 h 237"/>
                <a:gd name="T42" fmla="*/ 204 w 295"/>
                <a:gd name="T43" fmla="*/ 192 h 237"/>
                <a:gd name="T44" fmla="*/ 197 w 295"/>
                <a:gd name="T45" fmla="*/ 194 h 237"/>
                <a:gd name="T46" fmla="*/ 189 w 295"/>
                <a:gd name="T47" fmla="*/ 191 h 237"/>
                <a:gd name="T48" fmla="*/ 190 w 295"/>
                <a:gd name="T49" fmla="*/ 176 h 237"/>
                <a:gd name="T50" fmla="*/ 217 w 295"/>
                <a:gd name="T51" fmla="*/ 119 h 237"/>
                <a:gd name="T52" fmla="*/ 190 w 295"/>
                <a:gd name="T53" fmla="*/ 63 h 237"/>
                <a:gd name="T54" fmla="*/ 189 w 295"/>
                <a:gd name="T55" fmla="*/ 48 h 237"/>
                <a:gd name="T56" fmla="*/ 204 w 295"/>
                <a:gd name="T57" fmla="*/ 47 h 237"/>
                <a:gd name="T58" fmla="*/ 239 w 295"/>
                <a:gd name="T59" fmla="*/ 119 h 237"/>
                <a:gd name="T60" fmla="*/ 295 w 295"/>
                <a:gd name="T61" fmla="*/ 119 h 237"/>
                <a:gd name="T62" fmla="*/ 238 w 295"/>
                <a:gd name="T63" fmla="*/ 235 h 237"/>
                <a:gd name="T64" fmla="*/ 231 w 295"/>
                <a:gd name="T65" fmla="*/ 237 h 237"/>
                <a:gd name="T66" fmla="*/ 223 w 295"/>
                <a:gd name="T67" fmla="*/ 233 h 237"/>
                <a:gd name="T68" fmla="*/ 225 w 295"/>
                <a:gd name="T69" fmla="*/ 218 h 237"/>
                <a:gd name="T70" fmla="*/ 274 w 295"/>
                <a:gd name="T71" fmla="*/ 119 h 237"/>
                <a:gd name="T72" fmla="*/ 225 w 295"/>
                <a:gd name="T73" fmla="*/ 20 h 237"/>
                <a:gd name="T74" fmla="*/ 223 w 295"/>
                <a:gd name="T75" fmla="*/ 5 h 237"/>
                <a:gd name="T76" fmla="*/ 238 w 295"/>
                <a:gd name="T77" fmla="*/ 3 h 237"/>
                <a:gd name="T78" fmla="*/ 295 w 295"/>
                <a:gd name="T79" fmla="*/ 119 h 237"/>
                <a:gd name="T80" fmla="*/ 150 w 295"/>
                <a:gd name="T81" fmla="*/ 195 h 237"/>
                <a:gd name="T82" fmla="*/ 150 w 295"/>
                <a:gd name="T83" fmla="*/ 227 h 237"/>
                <a:gd name="T84" fmla="*/ 139 w 295"/>
                <a:gd name="T85" fmla="*/ 237 h 237"/>
                <a:gd name="T86" fmla="*/ 128 w 295"/>
                <a:gd name="T87" fmla="*/ 227 h 237"/>
                <a:gd name="T88" fmla="*/ 128 w 295"/>
                <a:gd name="T89" fmla="*/ 205 h 237"/>
                <a:gd name="T90" fmla="*/ 22 w 295"/>
                <a:gd name="T91" fmla="*/ 205 h 237"/>
                <a:gd name="T92" fmla="*/ 22 w 295"/>
                <a:gd name="T93" fmla="*/ 227 h 237"/>
                <a:gd name="T94" fmla="*/ 11 w 295"/>
                <a:gd name="T95" fmla="*/ 237 h 237"/>
                <a:gd name="T96" fmla="*/ 0 w 295"/>
                <a:gd name="T97" fmla="*/ 227 h 237"/>
                <a:gd name="T98" fmla="*/ 0 w 295"/>
                <a:gd name="T99" fmla="*/ 195 h 237"/>
                <a:gd name="T100" fmla="*/ 11 w 295"/>
                <a:gd name="T101" fmla="*/ 184 h 237"/>
                <a:gd name="T102" fmla="*/ 139 w 295"/>
                <a:gd name="T103" fmla="*/ 184 h 237"/>
                <a:gd name="T104" fmla="*/ 150 w 295"/>
                <a:gd name="T105" fmla="*/ 19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237">
                  <a:moveTo>
                    <a:pt x="75" y="163"/>
                  </a:moveTo>
                  <a:cubicBezTo>
                    <a:pt x="99" y="163"/>
                    <a:pt x="118" y="144"/>
                    <a:pt x="118" y="120"/>
                  </a:cubicBezTo>
                  <a:cubicBezTo>
                    <a:pt x="118" y="96"/>
                    <a:pt x="99" y="77"/>
                    <a:pt x="75" y="77"/>
                  </a:cubicBezTo>
                  <a:cubicBezTo>
                    <a:pt x="51" y="77"/>
                    <a:pt x="32" y="96"/>
                    <a:pt x="32" y="120"/>
                  </a:cubicBezTo>
                  <a:cubicBezTo>
                    <a:pt x="32" y="144"/>
                    <a:pt x="51" y="163"/>
                    <a:pt x="75" y="163"/>
                  </a:cubicBezTo>
                  <a:close/>
                  <a:moveTo>
                    <a:pt x="75" y="99"/>
                  </a:moveTo>
                  <a:cubicBezTo>
                    <a:pt x="87" y="99"/>
                    <a:pt x="96" y="108"/>
                    <a:pt x="96" y="120"/>
                  </a:cubicBezTo>
                  <a:cubicBezTo>
                    <a:pt x="96" y="132"/>
                    <a:pt x="87" y="141"/>
                    <a:pt x="75" y="141"/>
                  </a:cubicBezTo>
                  <a:cubicBezTo>
                    <a:pt x="63" y="141"/>
                    <a:pt x="54" y="132"/>
                    <a:pt x="54" y="120"/>
                  </a:cubicBezTo>
                  <a:cubicBezTo>
                    <a:pt x="54" y="108"/>
                    <a:pt x="63" y="99"/>
                    <a:pt x="75" y="99"/>
                  </a:cubicBezTo>
                  <a:close/>
                  <a:moveTo>
                    <a:pt x="171" y="90"/>
                  </a:moveTo>
                  <a:cubicBezTo>
                    <a:pt x="178" y="98"/>
                    <a:pt x="182" y="109"/>
                    <a:pt x="182" y="119"/>
                  </a:cubicBezTo>
                  <a:cubicBezTo>
                    <a:pt x="182" y="130"/>
                    <a:pt x="178" y="140"/>
                    <a:pt x="171" y="148"/>
                  </a:cubicBezTo>
                  <a:cubicBezTo>
                    <a:pt x="169" y="150"/>
                    <a:pt x="166" y="151"/>
                    <a:pt x="163" y="151"/>
                  </a:cubicBezTo>
                  <a:cubicBezTo>
                    <a:pt x="160" y="151"/>
                    <a:pt x="158" y="150"/>
                    <a:pt x="156" y="149"/>
                  </a:cubicBezTo>
                  <a:cubicBezTo>
                    <a:pt x="151" y="144"/>
                    <a:pt x="151" y="138"/>
                    <a:pt x="155" y="133"/>
                  </a:cubicBezTo>
                  <a:cubicBezTo>
                    <a:pt x="159" y="130"/>
                    <a:pt x="161" y="124"/>
                    <a:pt x="161" y="119"/>
                  </a:cubicBezTo>
                  <a:cubicBezTo>
                    <a:pt x="161" y="114"/>
                    <a:pt x="159" y="109"/>
                    <a:pt x="155" y="105"/>
                  </a:cubicBezTo>
                  <a:cubicBezTo>
                    <a:pt x="151" y="101"/>
                    <a:pt x="151" y="94"/>
                    <a:pt x="156" y="90"/>
                  </a:cubicBezTo>
                  <a:cubicBezTo>
                    <a:pt x="160" y="86"/>
                    <a:pt x="167" y="86"/>
                    <a:pt x="171" y="90"/>
                  </a:cubicBezTo>
                  <a:close/>
                  <a:moveTo>
                    <a:pt x="239" y="119"/>
                  </a:moveTo>
                  <a:cubicBezTo>
                    <a:pt x="239" y="147"/>
                    <a:pt x="226" y="174"/>
                    <a:pt x="204" y="192"/>
                  </a:cubicBezTo>
                  <a:cubicBezTo>
                    <a:pt x="202" y="194"/>
                    <a:pt x="200" y="194"/>
                    <a:pt x="197" y="194"/>
                  </a:cubicBezTo>
                  <a:cubicBezTo>
                    <a:pt x="194" y="194"/>
                    <a:pt x="191" y="193"/>
                    <a:pt x="189" y="191"/>
                  </a:cubicBezTo>
                  <a:cubicBezTo>
                    <a:pt x="185" y="186"/>
                    <a:pt x="186" y="179"/>
                    <a:pt x="190" y="176"/>
                  </a:cubicBezTo>
                  <a:cubicBezTo>
                    <a:pt x="207" y="161"/>
                    <a:pt x="217" y="141"/>
                    <a:pt x="217" y="119"/>
                  </a:cubicBezTo>
                  <a:cubicBezTo>
                    <a:pt x="217" y="98"/>
                    <a:pt x="207" y="77"/>
                    <a:pt x="190" y="63"/>
                  </a:cubicBezTo>
                  <a:cubicBezTo>
                    <a:pt x="186" y="59"/>
                    <a:pt x="185" y="52"/>
                    <a:pt x="189" y="48"/>
                  </a:cubicBezTo>
                  <a:cubicBezTo>
                    <a:pt x="193" y="43"/>
                    <a:pt x="200" y="43"/>
                    <a:pt x="204" y="47"/>
                  </a:cubicBezTo>
                  <a:cubicBezTo>
                    <a:pt x="226" y="65"/>
                    <a:pt x="239" y="91"/>
                    <a:pt x="239" y="119"/>
                  </a:cubicBezTo>
                  <a:close/>
                  <a:moveTo>
                    <a:pt x="295" y="119"/>
                  </a:moveTo>
                  <a:cubicBezTo>
                    <a:pt x="295" y="164"/>
                    <a:pt x="274" y="206"/>
                    <a:pt x="238" y="235"/>
                  </a:cubicBezTo>
                  <a:cubicBezTo>
                    <a:pt x="236" y="237"/>
                    <a:pt x="234" y="237"/>
                    <a:pt x="231" y="237"/>
                  </a:cubicBezTo>
                  <a:cubicBezTo>
                    <a:pt x="228" y="237"/>
                    <a:pt x="225" y="236"/>
                    <a:pt x="223" y="233"/>
                  </a:cubicBezTo>
                  <a:cubicBezTo>
                    <a:pt x="219" y="229"/>
                    <a:pt x="220" y="222"/>
                    <a:pt x="225" y="218"/>
                  </a:cubicBezTo>
                  <a:cubicBezTo>
                    <a:pt x="256" y="194"/>
                    <a:pt x="274" y="158"/>
                    <a:pt x="274" y="119"/>
                  </a:cubicBezTo>
                  <a:cubicBezTo>
                    <a:pt x="274" y="81"/>
                    <a:pt x="256" y="45"/>
                    <a:pt x="225" y="20"/>
                  </a:cubicBezTo>
                  <a:cubicBezTo>
                    <a:pt x="220" y="17"/>
                    <a:pt x="219" y="10"/>
                    <a:pt x="223" y="5"/>
                  </a:cubicBezTo>
                  <a:cubicBezTo>
                    <a:pt x="227" y="1"/>
                    <a:pt x="233" y="0"/>
                    <a:pt x="238" y="3"/>
                  </a:cubicBezTo>
                  <a:cubicBezTo>
                    <a:pt x="274" y="32"/>
                    <a:pt x="295" y="74"/>
                    <a:pt x="295" y="119"/>
                  </a:cubicBezTo>
                  <a:close/>
                  <a:moveTo>
                    <a:pt x="150" y="195"/>
                  </a:moveTo>
                  <a:cubicBezTo>
                    <a:pt x="150" y="227"/>
                    <a:pt x="150" y="227"/>
                    <a:pt x="150" y="227"/>
                  </a:cubicBezTo>
                  <a:cubicBezTo>
                    <a:pt x="150" y="233"/>
                    <a:pt x="145" y="237"/>
                    <a:pt x="139" y="237"/>
                  </a:cubicBezTo>
                  <a:cubicBezTo>
                    <a:pt x="133" y="237"/>
                    <a:pt x="128" y="233"/>
                    <a:pt x="128" y="227"/>
                  </a:cubicBezTo>
                  <a:cubicBezTo>
                    <a:pt x="128" y="205"/>
                    <a:pt x="128" y="205"/>
                    <a:pt x="128" y="205"/>
                  </a:cubicBezTo>
                  <a:cubicBezTo>
                    <a:pt x="22" y="205"/>
                    <a:pt x="22" y="205"/>
                    <a:pt x="22" y="205"/>
                  </a:cubicBezTo>
                  <a:cubicBezTo>
                    <a:pt x="22" y="227"/>
                    <a:pt x="22" y="227"/>
                    <a:pt x="22" y="227"/>
                  </a:cubicBezTo>
                  <a:cubicBezTo>
                    <a:pt x="22" y="233"/>
                    <a:pt x="17" y="237"/>
                    <a:pt x="11" y="237"/>
                  </a:cubicBezTo>
                  <a:cubicBezTo>
                    <a:pt x="5" y="237"/>
                    <a:pt x="0" y="233"/>
                    <a:pt x="0" y="227"/>
                  </a:cubicBezTo>
                  <a:cubicBezTo>
                    <a:pt x="0" y="195"/>
                    <a:pt x="0" y="195"/>
                    <a:pt x="0" y="195"/>
                  </a:cubicBezTo>
                  <a:cubicBezTo>
                    <a:pt x="0" y="189"/>
                    <a:pt x="5" y="184"/>
                    <a:pt x="11" y="184"/>
                  </a:cubicBezTo>
                  <a:cubicBezTo>
                    <a:pt x="139" y="184"/>
                    <a:pt x="139" y="184"/>
                    <a:pt x="139" y="184"/>
                  </a:cubicBezTo>
                  <a:cubicBezTo>
                    <a:pt x="145" y="184"/>
                    <a:pt x="150" y="189"/>
                    <a:pt x="150" y="195"/>
                  </a:cubicBezTo>
                  <a:close/>
                </a:path>
              </a:pathLst>
            </a:custGeom>
            <a:ln>
              <a:solidFill>
                <a:schemeClr val="bg1"/>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51787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388692" y="19051"/>
            <a:ext cx="9415318" cy="6838949"/>
            <a:chOff x="1759536" y="347230"/>
            <a:chExt cx="8640000"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E02B0C2B-D3A4-41F4-8960-A8B45CE80F2C}"/>
                </a:ext>
              </a:extLst>
            </p:cNvPr>
            <p:cNvGrpSpPr/>
            <p:nvPr/>
          </p:nvGrpSpPr>
          <p:grpSpPr>
            <a:xfrm>
              <a:off x="4916855" y="926935"/>
              <a:ext cx="2162521" cy="5072408"/>
              <a:chOff x="4974912" y="1341149"/>
              <a:chExt cx="2162521" cy="5072408"/>
            </a:xfrm>
          </p:grpSpPr>
          <p:sp>
            <p:nvSpPr>
              <p:cNvPr id="59" name="Rectangle 58">
                <a:extLst>
                  <a:ext uri="{FF2B5EF4-FFF2-40B4-BE49-F238E27FC236}">
                    <a16:creationId xmlns:a16="http://schemas.microsoft.com/office/drawing/2014/main" id="{E1131947-8AAE-4D21-84A5-47E20B00D9AF}"/>
                  </a:ext>
                </a:extLst>
              </p:cNvPr>
              <p:cNvSpPr/>
              <p:nvPr/>
            </p:nvSpPr>
            <p:spPr>
              <a:xfrm>
                <a:off x="4974912" y="27994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4977433" y="1341149"/>
                <a:ext cx="2160000" cy="1538515"/>
              </a:xfrm>
              <a:prstGeom prst="rect">
                <a:avLst/>
              </a:prstGeom>
              <a:gradFill flip="none" rotWithShape="1">
                <a:gsLst>
                  <a:gs pos="100000">
                    <a:srgbClr val="ECF111"/>
                  </a:gs>
                  <a:gs pos="28000">
                    <a:srgbClr val="FF9933"/>
                  </a:gs>
                </a:gsLst>
                <a:lin ang="0" scaled="0"/>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2504" y="5615279"/>
              <a:ext cx="240783" cy="240783"/>
            </a:xfrm>
            <a:prstGeom prst="rect">
              <a:avLst/>
            </a:prstGeom>
          </p:spPr>
        </p:pic>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4064" y="5612797"/>
              <a:ext cx="240783" cy="240783"/>
            </a:xfrm>
            <a:prstGeom prst="rect">
              <a:avLst/>
            </a:prstGeom>
          </p:spPr>
        </p:pic>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8415" y="5615279"/>
              <a:ext cx="240783" cy="240783"/>
            </a:xfrm>
            <a:prstGeom prst="rect">
              <a:avLst/>
            </a:prstGeom>
          </p:spPr>
        </p:pic>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37108"/>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DATA VIRTUALIZATION</a:t>
              </a:r>
              <a:r>
                <a:rPr lang="en-IN" spc="300" dirty="0">
                  <a:latin typeface="Verdana" panose="020B0604030504040204" pitchFamily="34" charset="0"/>
                  <a:ea typeface="Verdana" panose="020B0604030504040204" pitchFamily="34" charset="0"/>
                </a:rPr>
                <a:t> - USE CASES</a:t>
              </a:r>
            </a:p>
          </p:txBody>
        </p:sp>
        <p:sp>
          <p:nvSpPr>
            <p:cNvPr id="20" name="TextBox 19">
              <a:extLst>
                <a:ext uri="{FF2B5EF4-FFF2-40B4-BE49-F238E27FC236}">
                  <a16:creationId xmlns:a16="http://schemas.microsoft.com/office/drawing/2014/main" id="{2BC683EF-FFA1-49FA-A816-29F58168F9EE}"/>
                </a:ext>
              </a:extLst>
            </p:cNvPr>
            <p:cNvSpPr txBox="1"/>
            <p:nvPr/>
          </p:nvSpPr>
          <p:spPr>
            <a:xfrm>
              <a:off x="5066500" y="1152675"/>
              <a:ext cx="1865750" cy="252831"/>
            </a:xfrm>
            <a:prstGeom prst="rect">
              <a:avLst/>
            </a:prstGeom>
            <a:noFill/>
          </p:spPr>
          <p:txBody>
            <a:bodyPr wrap="square" rtlCol="0">
              <a:spAutoFit/>
            </a:bodyPr>
            <a:lstStyle/>
            <a:p>
              <a:pPr algn="ctr"/>
              <a:r>
                <a:rPr lang="en-IN" sz="1200" dirty="0">
                  <a:solidFill>
                    <a:schemeClr val="bg1"/>
                  </a:solidFill>
                  <a:latin typeface="Verdana" panose="020B0604030504040204" pitchFamily="34" charset="0"/>
                  <a:ea typeface="Verdana" panose="020B0604030504040204" pitchFamily="34" charset="0"/>
                </a:rPr>
                <a:t>USECASE</a:t>
              </a:r>
            </a:p>
          </p:txBody>
        </p:sp>
        <p:sp>
          <p:nvSpPr>
            <p:cNvPr id="21" name="TextBox 20">
              <a:extLst>
                <a:ext uri="{FF2B5EF4-FFF2-40B4-BE49-F238E27FC236}">
                  <a16:creationId xmlns:a16="http://schemas.microsoft.com/office/drawing/2014/main" id="{5712C1B2-2890-45EF-A186-A0E8D905FCD5}"/>
                </a:ext>
              </a:extLst>
            </p:cNvPr>
            <p:cNvSpPr txBox="1"/>
            <p:nvPr/>
          </p:nvSpPr>
          <p:spPr>
            <a:xfrm>
              <a:off x="5059032" y="1545758"/>
              <a:ext cx="1865750" cy="309015"/>
            </a:xfrm>
            <a:prstGeom prst="rect">
              <a:avLst/>
            </a:prstGeom>
            <a:noFill/>
          </p:spPr>
          <p:txBody>
            <a:bodyPr wrap="square" rtlCol="0">
              <a:spAutoFit/>
            </a:bodyPr>
            <a:lstStyle/>
            <a:p>
              <a:pPr algn="ctr"/>
              <a:r>
                <a:rPr lang="en-IN" sz="1600" dirty="0">
                  <a:solidFill>
                    <a:schemeClr val="bg1"/>
                  </a:solidFill>
                  <a:latin typeface="Verdana" panose="020B0604030504040204" pitchFamily="34" charset="0"/>
                  <a:ea typeface="Verdana" panose="020B0604030504040204" pitchFamily="34" charset="0"/>
                </a:rPr>
                <a:t>01</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Integration Patterns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4901074" y="2448313"/>
              <a:ext cx="2181667" cy="1881893"/>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Business wants to use the data stored in an external in Salesforce. </a:t>
              </a:r>
            </a:p>
            <a:p>
              <a:pPr marL="171450" indent="-171450">
                <a:lnSpc>
                  <a:spcPct val="150000"/>
                </a:lnSpc>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Users needs an ability to read, create, update and delete the data without actually storing it in Salesforce database in real time.</a:t>
              </a:r>
            </a:p>
          </p:txBody>
        </p:sp>
      </p:grpSp>
      <p:sp>
        <p:nvSpPr>
          <p:cNvPr id="2" name="Rectangle 1">
            <a:extLst>
              <a:ext uri="{FF2B5EF4-FFF2-40B4-BE49-F238E27FC236}">
                <a16:creationId xmlns:a16="http://schemas.microsoft.com/office/drawing/2014/main" id="{6BFC1120-49BA-447B-ABA9-BEF233148CD4}"/>
              </a:ext>
            </a:extLst>
          </p:cNvPr>
          <p:cNvSpPr/>
          <p:nvPr/>
        </p:nvSpPr>
        <p:spPr>
          <a:xfrm>
            <a:off x="5323552" y="1822813"/>
            <a:ext cx="1370888" cy="276999"/>
          </a:xfrm>
          <a:prstGeom prst="rect">
            <a:avLst/>
          </a:prstGeom>
        </p:spPr>
        <p:txBody>
          <a:bodyPr wrap="none">
            <a:spAutoFit/>
          </a:bodyPr>
          <a:lstStyle/>
          <a:p>
            <a:pPr algn="ctr"/>
            <a:r>
              <a:rPr lang="en-IN" sz="1200" b="1" dirty="0">
                <a:solidFill>
                  <a:schemeClr val="bg1">
                    <a:lumMod val="95000"/>
                  </a:schemeClr>
                </a:solidFill>
                <a:latin typeface="Verdana" panose="020B0604030504040204" pitchFamily="34" charset="0"/>
                <a:ea typeface="Verdana" panose="020B0604030504040204" pitchFamily="34" charset="0"/>
              </a:rPr>
              <a:t>Steaming API</a:t>
            </a:r>
          </a:p>
        </p:txBody>
      </p:sp>
      <p:sp>
        <p:nvSpPr>
          <p:cNvPr id="51" name="Text Placeholder 23">
            <a:extLst>
              <a:ext uri="{FF2B5EF4-FFF2-40B4-BE49-F238E27FC236}">
                <a16:creationId xmlns:a16="http://schemas.microsoft.com/office/drawing/2014/main" id="{569D7074-BEBA-47F7-BE4E-5EB7AFE2A37A}"/>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31" name="General_Border_111">
            <a:extLst>
              <a:ext uri="{FF2B5EF4-FFF2-40B4-BE49-F238E27FC236}">
                <a16:creationId xmlns:a16="http://schemas.microsoft.com/office/drawing/2014/main" id="{220BC049-C62A-4A9B-9984-F9FD35869E9B}"/>
              </a:ext>
            </a:extLst>
          </p:cNvPr>
          <p:cNvGrpSpPr>
            <a:grpSpLocks noChangeAspect="1"/>
          </p:cNvGrpSpPr>
          <p:nvPr/>
        </p:nvGrpSpPr>
        <p:grpSpPr bwMode="auto">
          <a:xfrm>
            <a:off x="5691496" y="5441803"/>
            <a:ext cx="635000" cy="635000"/>
            <a:chOff x="1926" y="792"/>
            <a:chExt cx="340" cy="340"/>
          </a:xfrm>
          <a:solidFill>
            <a:schemeClr val="accent3"/>
          </a:solidFill>
        </p:grpSpPr>
        <p:sp>
          <p:nvSpPr>
            <p:cNvPr id="32" name="Freeform 267">
              <a:extLst>
                <a:ext uri="{FF2B5EF4-FFF2-40B4-BE49-F238E27FC236}">
                  <a16:creationId xmlns:a16="http://schemas.microsoft.com/office/drawing/2014/main" id="{B1DA505E-6B4B-41F5-A692-2C9B7AD0E5BB}"/>
                </a:ext>
              </a:extLst>
            </p:cNvPr>
            <p:cNvSpPr>
              <a:spLocks noEditPoints="1"/>
            </p:cNvSpPr>
            <p:nvPr/>
          </p:nvSpPr>
          <p:spPr bwMode="auto">
            <a:xfrm>
              <a:off x="1926"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33" name="Freeform 268">
              <a:extLst>
                <a:ext uri="{FF2B5EF4-FFF2-40B4-BE49-F238E27FC236}">
                  <a16:creationId xmlns:a16="http://schemas.microsoft.com/office/drawing/2014/main" id="{04508C55-E45D-45EC-BC21-591BE040B108}"/>
                </a:ext>
              </a:extLst>
            </p:cNvPr>
            <p:cNvSpPr>
              <a:spLocks noEditPoints="1"/>
            </p:cNvSpPr>
            <p:nvPr/>
          </p:nvSpPr>
          <p:spPr bwMode="auto">
            <a:xfrm>
              <a:off x="1996" y="875"/>
              <a:ext cx="196" cy="157"/>
            </a:xfrm>
            <a:custGeom>
              <a:avLst/>
              <a:gdLst>
                <a:gd name="T0" fmla="*/ 75 w 295"/>
                <a:gd name="T1" fmla="*/ 163 h 237"/>
                <a:gd name="T2" fmla="*/ 118 w 295"/>
                <a:gd name="T3" fmla="*/ 120 h 237"/>
                <a:gd name="T4" fmla="*/ 75 w 295"/>
                <a:gd name="T5" fmla="*/ 77 h 237"/>
                <a:gd name="T6" fmla="*/ 32 w 295"/>
                <a:gd name="T7" fmla="*/ 120 h 237"/>
                <a:gd name="T8" fmla="*/ 75 w 295"/>
                <a:gd name="T9" fmla="*/ 163 h 237"/>
                <a:gd name="T10" fmla="*/ 75 w 295"/>
                <a:gd name="T11" fmla="*/ 99 h 237"/>
                <a:gd name="T12" fmla="*/ 96 w 295"/>
                <a:gd name="T13" fmla="*/ 120 h 237"/>
                <a:gd name="T14" fmla="*/ 75 w 295"/>
                <a:gd name="T15" fmla="*/ 141 h 237"/>
                <a:gd name="T16" fmla="*/ 54 w 295"/>
                <a:gd name="T17" fmla="*/ 120 h 237"/>
                <a:gd name="T18" fmla="*/ 75 w 295"/>
                <a:gd name="T19" fmla="*/ 99 h 237"/>
                <a:gd name="T20" fmla="*/ 171 w 295"/>
                <a:gd name="T21" fmla="*/ 90 h 237"/>
                <a:gd name="T22" fmla="*/ 182 w 295"/>
                <a:gd name="T23" fmla="*/ 119 h 237"/>
                <a:gd name="T24" fmla="*/ 171 w 295"/>
                <a:gd name="T25" fmla="*/ 148 h 237"/>
                <a:gd name="T26" fmla="*/ 163 w 295"/>
                <a:gd name="T27" fmla="*/ 151 h 237"/>
                <a:gd name="T28" fmla="*/ 156 w 295"/>
                <a:gd name="T29" fmla="*/ 149 h 237"/>
                <a:gd name="T30" fmla="*/ 155 w 295"/>
                <a:gd name="T31" fmla="*/ 133 h 237"/>
                <a:gd name="T32" fmla="*/ 161 w 295"/>
                <a:gd name="T33" fmla="*/ 119 h 237"/>
                <a:gd name="T34" fmla="*/ 155 w 295"/>
                <a:gd name="T35" fmla="*/ 105 h 237"/>
                <a:gd name="T36" fmla="*/ 156 w 295"/>
                <a:gd name="T37" fmla="*/ 90 h 237"/>
                <a:gd name="T38" fmla="*/ 171 w 295"/>
                <a:gd name="T39" fmla="*/ 90 h 237"/>
                <a:gd name="T40" fmla="*/ 239 w 295"/>
                <a:gd name="T41" fmla="*/ 119 h 237"/>
                <a:gd name="T42" fmla="*/ 204 w 295"/>
                <a:gd name="T43" fmla="*/ 192 h 237"/>
                <a:gd name="T44" fmla="*/ 197 w 295"/>
                <a:gd name="T45" fmla="*/ 194 h 237"/>
                <a:gd name="T46" fmla="*/ 189 w 295"/>
                <a:gd name="T47" fmla="*/ 191 h 237"/>
                <a:gd name="T48" fmla="*/ 190 w 295"/>
                <a:gd name="T49" fmla="*/ 176 h 237"/>
                <a:gd name="T50" fmla="*/ 217 w 295"/>
                <a:gd name="T51" fmla="*/ 119 h 237"/>
                <a:gd name="T52" fmla="*/ 190 w 295"/>
                <a:gd name="T53" fmla="*/ 63 h 237"/>
                <a:gd name="T54" fmla="*/ 189 w 295"/>
                <a:gd name="T55" fmla="*/ 48 h 237"/>
                <a:gd name="T56" fmla="*/ 204 w 295"/>
                <a:gd name="T57" fmla="*/ 47 h 237"/>
                <a:gd name="T58" fmla="*/ 239 w 295"/>
                <a:gd name="T59" fmla="*/ 119 h 237"/>
                <a:gd name="T60" fmla="*/ 295 w 295"/>
                <a:gd name="T61" fmla="*/ 119 h 237"/>
                <a:gd name="T62" fmla="*/ 238 w 295"/>
                <a:gd name="T63" fmla="*/ 235 h 237"/>
                <a:gd name="T64" fmla="*/ 231 w 295"/>
                <a:gd name="T65" fmla="*/ 237 h 237"/>
                <a:gd name="T66" fmla="*/ 223 w 295"/>
                <a:gd name="T67" fmla="*/ 233 h 237"/>
                <a:gd name="T68" fmla="*/ 225 w 295"/>
                <a:gd name="T69" fmla="*/ 218 h 237"/>
                <a:gd name="T70" fmla="*/ 274 w 295"/>
                <a:gd name="T71" fmla="*/ 119 h 237"/>
                <a:gd name="T72" fmla="*/ 225 w 295"/>
                <a:gd name="T73" fmla="*/ 20 h 237"/>
                <a:gd name="T74" fmla="*/ 223 w 295"/>
                <a:gd name="T75" fmla="*/ 5 h 237"/>
                <a:gd name="T76" fmla="*/ 238 w 295"/>
                <a:gd name="T77" fmla="*/ 3 h 237"/>
                <a:gd name="T78" fmla="*/ 295 w 295"/>
                <a:gd name="T79" fmla="*/ 119 h 237"/>
                <a:gd name="T80" fmla="*/ 150 w 295"/>
                <a:gd name="T81" fmla="*/ 195 h 237"/>
                <a:gd name="T82" fmla="*/ 150 w 295"/>
                <a:gd name="T83" fmla="*/ 227 h 237"/>
                <a:gd name="T84" fmla="*/ 139 w 295"/>
                <a:gd name="T85" fmla="*/ 237 h 237"/>
                <a:gd name="T86" fmla="*/ 128 w 295"/>
                <a:gd name="T87" fmla="*/ 227 h 237"/>
                <a:gd name="T88" fmla="*/ 128 w 295"/>
                <a:gd name="T89" fmla="*/ 205 h 237"/>
                <a:gd name="T90" fmla="*/ 22 w 295"/>
                <a:gd name="T91" fmla="*/ 205 h 237"/>
                <a:gd name="T92" fmla="*/ 22 w 295"/>
                <a:gd name="T93" fmla="*/ 227 h 237"/>
                <a:gd name="T94" fmla="*/ 11 w 295"/>
                <a:gd name="T95" fmla="*/ 237 h 237"/>
                <a:gd name="T96" fmla="*/ 0 w 295"/>
                <a:gd name="T97" fmla="*/ 227 h 237"/>
                <a:gd name="T98" fmla="*/ 0 w 295"/>
                <a:gd name="T99" fmla="*/ 195 h 237"/>
                <a:gd name="T100" fmla="*/ 11 w 295"/>
                <a:gd name="T101" fmla="*/ 184 h 237"/>
                <a:gd name="T102" fmla="*/ 139 w 295"/>
                <a:gd name="T103" fmla="*/ 184 h 237"/>
                <a:gd name="T104" fmla="*/ 150 w 295"/>
                <a:gd name="T105" fmla="*/ 19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237">
                  <a:moveTo>
                    <a:pt x="75" y="163"/>
                  </a:moveTo>
                  <a:cubicBezTo>
                    <a:pt x="99" y="163"/>
                    <a:pt x="118" y="144"/>
                    <a:pt x="118" y="120"/>
                  </a:cubicBezTo>
                  <a:cubicBezTo>
                    <a:pt x="118" y="96"/>
                    <a:pt x="99" y="77"/>
                    <a:pt x="75" y="77"/>
                  </a:cubicBezTo>
                  <a:cubicBezTo>
                    <a:pt x="51" y="77"/>
                    <a:pt x="32" y="96"/>
                    <a:pt x="32" y="120"/>
                  </a:cubicBezTo>
                  <a:cubicBezTo>
                    <a:pt x="32" y="144"/>
                    <a:pt x="51" y="163"/>
                    <a:pt x="75" y="163"/>
                  </a:cubicBezTo>
                  <a:close/>
                  <a:moveTo>
                    <a:pt x="75" y="99"/>
                  </a:moveTo>
                  <a:cubicBezTo>
                    <a:pt x="87" y="99"/>
                    <a:pt x="96" y="108"/>
                    <a:pt x="96" y="120"/>
                  </a:cubicBezTo>
                  <a:cubicBezTo>
                    <a:pt x="96" y="132"/>
                    <a:pt x="87" y="141"/>
                    <a:pt x="75" y="141"/>
                  </a:cubicBezTo>
                  <a:cubicBezTo>
                    <a:pt x="63" y="141"/>
                    <a:pt x="54" y="132"/>
                    <a:pt x="54" y="120"/>
                  </a:cubicBezTo>
                  <a:cubicBezTo>
                    <a:pt x="54" y="108"/>
                    <a:pt x="63" y="99"/>
                    <a:pt x="75" y="99"/>
                  </a:cubicBezTo>
                  <a:close/>
                  <a:moveTo>
                    <a:pt x="171" y="90"/>
                  </a:moveTo>
                  <a:cubicBezTo>
                    <a:pt x="178" y="98"/>
                    <a:pt x="182" y="109"/>
                    <a:pt x="182" y="119"/>
                  </a:cubicBezTo>
                  <a:cubicBezTo>
                    <a:pt x="182" y="130"/>
                    <a:pt x="178" y="140"/>
                    <a:pt x="171" y="148"/>
                  </a:cubicBezTo>
                  <a:cubicBezTo>
                    <a:pt x="169" y="150"/>
                    <a:pt x="166" y="151"/>
                    <a:pt x="163" y="151"/>
                  </a:cubicBezTo>
                  <a:cubicBezTo>
                    <a:pt x="160" y="151"/>
                    <a:pt x="158" y="150"/>
                    <a:pt x="156" y="149"/>
                  </a:cubicBezTo>
                  <a:cubicBezTo>
                    <a:pt x="151" y="144"/>
                    <a:pt x="151" y="138"/>
                    <a:pt x="155" y="133"/>
                  </a:cubicBezTo>
                  <a:cubicBezTo>
                    <a:pt x="159" y="130"/>
                    <a:pt x="161" y="124"/>
                    <a:pt x="161" y="119"/>
                  </a:cubicBezTo>
                  <a:cubicBezTo>
                    <a:pt x="161" y="114"/>
                    <a:pt x="159" y="109"/>
                    <a:pt x="155" y="105"/>
                  </a:cubicBezTo>
                  <a:cubicBezTo>
                    <a:pt x="151" y="101"/>
                    <a:pt x="151" y="94"/>
                    <a:pt x="156" y="90"/>
                  </a:cubicBezTo>
                  <a:cubicBezTo>
                    <a:pt x="160" y="86"/>
                    <a:pt x="167" y="86"/>
                    <a:pt x="171" y="90"/>
                  </a:cubicBezTo>
                  <a:close/>
                  <a:moveTo>
                    <a:pt x="239" y="119"/>
                  </a:moveTo>
                  <a:cubicBezTo>
                    <a:pt x="239" y="147"/>
                    <a:pt x="226" y="174"/>
                    <a:pt x="204" y="192"/>
                  </a:cubicBezTo>
                  <a:cubicBezTo>
                    <a:pt x="202" y="194"/>
                    <a:pt x="200" y="194"/>
                    <a:pt x="197" y="194"/>
                  </a:cubicBezTo>
                  <a:cubicBezTo>
                    <a:pt x="194" y="194"/>
                    <a:pt x="191" y="193"/>
                    <a:pt x="189" y="191"/>
                  </a:cubicBezTo>
                  <a:cubicBezTo>
                    <a:pt x="185" y="186"/>
                    <a:pt x="186" y="179"/>
                    <a:pt x="190" y="176"/>
                  </a:cubicBezTo>
                  <a:cubicBezTo>
                    <a:pt x="207" y="161"/>
                    <a:pt x="217" y="141"/>
                    <a:pt x="217" y="119"/>
                  </a:cubicBezTo>
                  <a:cubicBezTo>
                    <a:pt x="217" y="98"/>
                    <a:pt x="207" y="77"/>
                    <a:pt x="190" y="63"/>
                  </a:cubicBezTo>
                  <a:cubicBezTo>
                    <a:pt x="186" y="59"/>
                    <a:pt x="185" y="52"/>
                    <a:pt x="189" y="48"/>
                  </a:cubicBezTo>
                  <a:cubicBezTo>
                    <a:pt x="193" y="43"/>
                    <a:pt x="200" y="43"/>
                    <a:pt x="204" y="47"/>
                  </a:cubicBezTo>
                  <a:cubicBezTo>
                    <a:pt x="226" y="65"/>
                    <a:pt x="239" y="91"/>
                    <a:pt x="239" y="119"/>
                  </a:cubicBezTo>
                  <a:close/>
                  <a:moveTo>
                    <a:pt x="295" y="119"/>
                  </a:moveTo>
                  <a:cubicBezTo>
                    <a:pt x="295" y="164"/>
                    <a:pt x="274" y="206"/>
                    <a:pt x="238" y="235"/>
                  </a:cubicBezTo>
                  <a:cubicBezTo>
                    <a:pt x="236" y="237"/>
                    <a:pt x="234" y="237"/>
                    <a:pt x="231" y="237"/>
                  </a:cubicBezTo>
                  <a:cubicBezTo>
                    <a:pt x="228" y="237"/>
                    <a:pt x="225" y="236"/>
                    <a:pt x="223" y="233"/>
                  </a:cubicBezTo>
                  <a:cubicBezTo>
                    <a:pt x="219" y="229"/>
                    <a:pt x="220" y="222"/>
                    <a:pt x="225" y="218"/>
                  </a:cubicBezTo>
                  <a:cubicBezTo>
                    <a:pt x="256" y="194"/>
                    <a:pt x="274" y="158"/>
                    <a:pt x="274" y="119"/>
                  </a:cubicBezTo>
                  <a:cubicBezTo>
                    <a:pt x="274" y="81"/>
                    <a:pt x="256" y="45"/>
                    <a:pt x="225" y="20"/>
                  </a:cubicBezTo>
                  <a:cubicBezTo>
                    <a:pt x="220" y="17"/>
                    <a:pt x="219" y="10"/>
                    <a:pt x="223" y="5"/>
                  </a:cubicBezTo>
                  <a:cubicBezTo>
                    <a:pt x="227" y="1"/>
                    <a:pt x="233" y="0"/>
                    <a:pt x="238" y="3"/>
                  </a:cubicBezTo>
                  <a:cubicBezTo>
                    <a:pt x="274" y="32"/>
                    <a:pt x="295" y="74"/>
                    <a:pt x="295" y="119"/>
                  </a:cubicBezTo>
                  <a:close/>
                  <a:moveTo>
                    <a:pt x="150" y="195"/>
                  </a:moveTo>
                  <a:cubicBezTo>
                    <a:pt x="150" y="227"/>
                    <a:pt x="150" y="227"/>
                    <a:pt x="150" y="227"/>
                  </a:cubicBezTo>
                  <a:cubicBezTo>
                    <a:pt x="150" y="233"/>
                    <a:pt x="145" y="237"/>
                    <a:pt x="139" y="237"/>
                  </a:cubicBezTo>
                  <a:cubicBezTo>
                    <a:pt x="133" y="237"/>
                    <a:pt x="128" y="233"/>
                    <a:pt x="128" y="227"/>
                  </a:cubicBezTo>
                  <a:cubicBezTo>
                    <a:pt x="128" y="205"/>
                    <a:pt x="128" y="205"/>
                    <a:pt x="128" y="205"/>
                  </a:cubicBezTo>
                  <a:cubicBezTo>
                    <a:pt x="22" y="205"/>
                    <a:pt x="22" y="205"/>
                    <a:pt x="22" y="205"/>
                  </a:cubicBezTo>
                  <a:cubicBezTo>
                    <a:pt x="22" y="227"/>
                    <a:pt x="22" y="227"/>
                    <a:pt x="22" y="227"/>
                  </a:cubicBezTo>
                  <a:cubicBezTo>
                    <a:pt x="22" y="233"/>
                    <a:pt x="17" y="237"/>
                    <a:pt x="11" y="237"/>
                  </a:cubicBezTo>
                  <a:cubicBezTo>
                    <a:pt x="5" y="237"/>
                    <a:pt x="0" y="233"/>
                    <a:pt x="0" y="227"/>
                  </a:cubicBezTo>
                  <a:cubicBezTo>
                    <a:pt x="0" y="195"/>
                    <a:pt x="0" y="195"/>
                    <a:pt x="0" y="195"/>
                  </a:cubicBezTo>
                  <a:cubicBezTo>
                    <a:pt x="0" y="189"/>
                    <a:pt x="5" y="184"/>
                    <a:pt x="11" y="184"/>
                  </a:cubicBezTo>
                  <a:cubicBezTo>
                    <a:pt x="139" y="184"/>
                    <a:pt x="139" y="184"/>
                    <a:pt x="139" y="184"/>
                  </a:cubicBezTo>
                  <a:cubicBezTo>
                    <a:pt x="145" y="184"/>
                    <a:pt x="150" y="189"/>
                    <a:pt x="150" y="195"/>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292116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D5AEC-152A-4DA7-97DF-95E31082DBCC}"/>
              </a:ext>
            </a:extLst>
          </p:cNvPr>
          <p:cNvSpPr>
            <a:spLocks noGrp="1"/>
          </p:cNvSpPr>
          <p:nvPr>
            <p:ph type="body" sz="quarter" idx="13"/>
          </p:nvPr>
        </p:nvSpPr>
        <p:spPr>
          <a:xfrm>
            <a:off x="4454249" y="3081972"/>
            <a:ext cx="3283502" cy="694055"/>
          </a:xfrm>
          <a:solidFill>
            <a:schemeClr val="bg1"/>
          </a:solidFill>
          <a:ln>
            <a:solidFill>
              <a:srgbClr val="EE8454"/>
            </a:solidFill>
          </a:ln>
        </p:spPr>
        <p:txBody>
          <a:bodyPr/>
          <a:lstStyle/>
          <a:p>
            <a:pPr marL="0" indent="0">
              <a:buNone/>
            </a:pPr>
            <a:r>
              <a:rPr lang="en-US" sz="4000" b="1">
                <a:latin typeface="Verdana" panose="020B0604030504040204" pitchFamily="34" charset="0"/>
                <a:ea typeface="Verdana" panose="020B0604030504040204" pitchFamily="34" charset="0"/>
              </a:rPr>
              <a:t>Thank you</a:t>
            </a:r>
          </a:p>
        </p:txBody>
      </p:sp>
      <p:sp>
        <p:nvSpPr>
          <p:cNvPr id="4" name="Text Placeholder 3">
            <a:extLst>
              <a:ext uri="{FF2B5EF4-FFF2-40B4-BE49-F238E27FC236}">
                <a16:creationId xmlns:a16="http://schemas.microsoft.com/office/drawing/2014/main" id="{44165A38-F630-4F9D-B6E5-0E558EC60C47}"/>
              </a:ext>
            </a:extLst>
          </p:cNvPr>
          <p:cNvSpPr>
            <a:spLocks noGrp="1"/>
          </p:cNvSpPr>
          <p:nvPr>
            <p:ph type="body" sz="quarter" idx="15"/>
          </p:nvPr>
        </p:nvSpPr>
        <p:spPr>
          <a:xfrm>
            <a:off x="9513775" y="4805680"/>
            <a:ext cx="2354940" cy="1322070"/>
          </a:xfrm>
        </p:spPr>
        <p:txBody>
          <a:bodyPr/>
          <a:lstStyle/>
          <a:p>
            <a:pPr marL="0" indent="0">
              <a:buNone/>
            </a:pPr>
            <a:r>
              <a:rPr lang="en-US" sz="1400">
                <a:latin typeface="Verdana" panose="020B0604030504040204" pitchFamily="34" charset="0"/>
                <a:ea typeface="Verdana" panose="020B0604030504040204" pitchFamily="34" charset="0"/>
              </a:rPr>
              <a:t>Presenters</a:t>
            </a:r>
          </a:p>
          <a:p>
            <a:r>
              <a:rPr lang="en-US" sz="1200">
                <a:latin typeface="Verdana" panose="020B0604030504040204" pitchFamily="34" charset="0"/>
                <a:ea typeface="Verdana" panose="020B0604030504040204" pitchFamily="34" charset="0"/>
              </a:rPr>
              <a:t>Manu Devaraju</a:t>
            </a:r>
          </a:p>
          <a:p>
            <a:r>
              <a:rPr lang="en-US" sz="1200">
                <a:latin typeface="Verdana" panose="020B0604030504040204" pitchFamily="34" charset="0"/>
                <a:ea typeface="Verdana" panose="020B0604030504040204" pitchFamily="34" charset="0"/>
              </a:rPr>
              <a:t>Harshal Dhage</a:t>
            </a:r>
          </a:p>
          <a:p>
            <a:r>
              <a:rPr lang="en-US" sz="1200">
                <a:latin typeface="Verdana" panose="020B0604030504040204" pitchFamily="34" charset="0"/>
                <a:ea typeface="Verdana" panose="020B0604030504040204" pitchFamily="34" charset="0"/>
              </a:rPr>
              <a:t>Sidharth Panda</a:t>
            </a:r>
          </a:p>
        </p:txBody>
      </p:sp>
    </p:spTree>
    <p:extLst>
      <p:ext uri="{BB962C8B-B14F-4D97-AF65-F5344CB8AC3E}">
        <p14:creationId xmlns:p14="http://schemas.microsoft.com/office/powerpoint/2010/main" val="260667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41" hidden="1">
            <a:extLst>
              <a:ext uri="{FF2B5EF4-FFF2-40B4-BE49-F238E27FC236}">
                <a16:creationId xmlns:a16="http://schemas.microsoft.com/office/drawing/2014/main" id="{D796EAF2-6E76-40FB-8264-D9DDC4D1989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6" imgW="415" imgH="416" progId="TCLayout.ActiveDocument.1">
                  <p:embed/>
                </p:oleObj>
              </mc:Choice>
              <mc:Fallback>
                <p:oleObj name="think-cell Slide" r:id="rId6" imgW="415" imgH="416" progId="TCLayout.ActiveDocument.1">
                  <p:embed/>
                  <p:pic>
                    <p:nvPicPr>
                      <p:cNvPr id="42" name="Object 41" hidden="1">
                        <a:extLst>
                          <a:ext uri="{FF2B5EF4-FFF2-40B4-BE49-F238E27FC236}">
                            <a16:creationId xmlns:a16="http://schemas.microsoft.com/office/drawing/2014/main" id="{D796EAF2-6E76-40FB-8264-D9DDC4D1989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3" name="Rectangle 42" hidden="1">
            <a:extLst>
              <a:ext uri="{FF2B5EF4-FFF2-40B4-BE49-F238E27FC236}">
                <a16:creationId xmlns:a16="http://schemas.microsoft.com/office/drawing/2014/main" id="{C865B54F-8D14-4C4A-9CC7-84472CFF4C9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object 3">
            <a:extLst>
              <a:ext uri="{FF2B5EF4-FFF2-40B4-BE49-F238E27FC236}">
                <a16:creationId xmlns:a16="http://schemas.microsoft.com/office/drawing/2014/main" id="{B9484A19-1AD7-4619-9A76-0720DD47E518}"/>
              </a:ext>
            </a:extLst>
          </p:cNvPr>
          <p:cNvSpPr/>
          <p:nvPr/>
        </p:nvSpPr>
        <p:spPr>
          <a:xfrm>
            <a:off x="0" y="2179161"/>
            <a:ext cx="2948940" cy="4689346"/>
          </a:xfrm>
          <a:prstGeom prst="rect">
            <a:avLst/>
          </a:prstGeom>
          <a:blipFill>
            <a:blip r:embed="rId8"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4">
            <a:extLst>
              <a:ext uri="{FF2B5EF4-FFF2-40B4-BE49-F238E27FC236}">
                <a16:creationId xmlns:a16="http://schemas.microsoft.com/office/drawing/2014/main" id="{670BBC95-742E-4E4F-9F00-1F361F84DF33}"/>
              </a:ext>
            </a:extLst>
          </p:cNvPr>
          <p:cNvSpPr/>
          <p:nvPr/>
        </p:nvSpPr>
        <p:spPr>
          <a:xfrm>
            <a:off x="9055607" y="1773777"/>
            <a:ext cx="3136392" cy="5094730"/>
          </a:xfrm>
          <a:prstGeom prst="rect">
            <a:avLst/>
          </a:prstGeom>
          <a:blipFill>
            <a:blip r:embed="rId9"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5">
            <a:extLst>
              <a:ext uri="{FF2B5EF4-FFF2-40B4-BE49-F238E27FC236}">
                <a16:creationId xmlns:a16="http://schemas.microsoft.com/office/drawing/2014/main" id="{14F85EA5-CBEC-4A88-A945-1BA6D307A661}"/>
              </a:ext>
            </a:extLst>
          </p:cNvPr>
          <p:cNvSpPr txBox="1"/>
          <p:nvPr/>
        </p:nvSpPr>
        <p:spPr>
          <a:xfrm>
            <a:off x="2416936" y="5011668"/>
            <a:ext cx="2281555" cy="659155"/>
          </a:xfrm>
          <a:prstGeom prst="rect">
            <a:avLst/>
          </a:prstGeom>
        </p:spPr>
        <p:txBody>
          <a:bodyPr vert="horz" wrap="square" lIns="0" tIns="12700" rIns="0" bIns="0" rtlCol="0">
            <a:spAutoFit/>
          </a:bodyPr>
          <a:lstStyle/>
          <a:p>
            <a:pPr marL="598805" marR="0" lvl="0" indent="0" algn="l"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PATTERNS</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a:p>
            <a:pPr marL="12700" marR="5080" lvl="0" indent="0" algn="ctr" defTabSz="914400" rtl="0" eaLnBrk="1" fontAlgn="auto" latinLnBrk="0" hangingPunct="1">
              <a:lnSpc>
                <a:spcPct val="100000"/>
              </a:lnSpc>
              <a:spcBef>
                <a:spcPts val="35"/>
              </a:spcBef>
              <a:spcAft>
                <a:spcPts val="0"/>
              </a:spcAft>
              <a:buClrTx/>
              <a:buSzTx/>
              <a:buFontTx/>
              <a:buNone/>
              <a:tabLst/>
              <a:defRPr/>
            </a:pPr>
            <a:r>
              <a:rPr kumimoji="0" lang="en-US"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Integration Pattern Solutions</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p:txBody>
      </p:sp>
      <p:sp>
        <p:nvSpPr>
          <p:cNvPr id="5" name="object 6">
            <a:extLst>
              <a:ext uri="{FF2B5EF4-FFF2-40B4-BE49-F238E27FC236}">
                <a16:creationId xmlns:a16="http://schemas.microsoft.com/office/drawing/2014/main" id="{2D7CD73B-CBCC-46FF-A888-F3468416452B}"/>
              </a:ext>
            </a:extLst>
          </p:cNvPr>
          <p:cNvSpPr txBox="1"/>
          <p:nvPr/>
        </p:nvSpPr>
        <p:spPr>
          <a:xfrm>
            <a:off x="4784597" y="5005194"/>
            <a:ext cx="2281555" cy="659155"/>
          </a:xfrm>
          <a:prstGeom prst="rect">
            <a:avLst/>
          </a:prstGeom>
        </p:spPr>
        <p:txBody>
          <a:bodyPr vert="horz" wrap="square" lIns="0" tIns="12700" rIns="0" bIns="0" rtlCol="0">
            <a:spAutoFit/>
          </a:bodyPr>
          <a:lstStyle/>
          <a:p>
            <a:pPr marL="635" marR="0" lvl="0" indent="0" algn="ctr"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SECURITY</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a:p>
            <a:pPr marL="0" marR="0" lvl="0" indent="0" algn="ctr" defTabSz="914400" rtl="0" eaLnBrk="1" fontAlgn="auto" latinLnBrk="0" hangingPunct="1">
              <a:lnSpc>
                <a:spcPct val="100000"/>
              </a:lnSpc>
              <a:spcBef>
                <a:spcPts val="35"/>
              </a:spcBef>
              <a:spcAft>
                <a:spcPts val="0"/>
              </a:spcAft>
              <a:buClrTx/>
              <a:buSzTx/>
              <a:buFontTx/>
              <a:buNone/>
              <a:tabLst/>
              <a:defRPr/>
            </a:pPr>
            <a:r>
              <a:rPr lang="en-US" sz="1400">
                <a:solidFill>
                  <a:prstClr val="black"/>
                </a:solidFill>
                <a:latin typeface="Verdana" panose="020B0604030504040204" pitchFamily="34" charset="0"/>
                <a:ea typeface="Verdana" panose="020B0604030504040204" pitchFamily="34" charset="0"/>
                <a:cs typeface="Open Sans"/>
              </a:rPr>
              <a:t>Authentication and Data </a:t>
            </a:r>
            <a:r>
              <a:rPr kumimoji="0" lang="en-US"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Security </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p:txBody>
      </p:sp>
      <p:sp>
        <p:nvSpPr>
          <p:cNvPr id="6" name="object 7">
            <a:extLst>
              <a:ext uri="{FF2B5EF4-FFF2-40B4-BE49-F238E27FC236}">
                <a16:creationId xmlns:a16="http://schemas.microsoft.com/office/drawing/2014/main" id="{670FBB1B-66AE-4A1F-BC63-06108849D96A}"/>
              </a:ext>
            </a:extLst>
          </p:cNvPr>
          <p:cNvSpPr txBox="1"/>
          <p:nvPr/>
        </p:nvSpPr>
        <p:spPr>
          <a:xfrm>
            <a:off x="7448104" y="5008495"/>
            <a:ext cx="1861820" cy="443711"/>
          </a:xfrm>
          <a:prstGeom prst="rect">
            <a:avLst/>
          </a:prstGeom>
        </p:spPr>
        <p:txBody>
          <a:bodyPr vert="horz" wrap="square" lIns="0" tIns="12700" rIns="0" bIns="0" rtlCol="0">
            <a:spAutoFit/>
          </a:bodyPr>
          <a:lstStyle/>
          <a:p>
            <a:pPr marL="17145" marR="0" lvl="0" indent="0" algn="ctr"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USE CASES</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a:p>
            <a:pPr marL="12700" marR="0" lvl="0" indent="0" algn="ctr" defTabSz="914400" rtl="0" eaLnBrk="1" fontAlgn="auto" latinLnBrk="0" hangingPunct="1">
              <a:lnSpc>
                <a:spcPct val="100000"/>
              </a:lnSpc>
              <a:spcBef>
                <a:spcPts val="35"/>
              </a:spcBef>
              <a:spcAft>
                <a:spcPts val="0"/>
              </a:spcAft>
              <a:buClrTx/>
              <a:buSzTx/>
              <a:buFontTx/>
              <a:buNone/>
              <a:tabLst/>
              <a:defRPr/>
            </a:pPr>
            <a:r>
              <a:rPr kumimoji="0" lang="en-US"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rPr>
              <a:t>Real Time Use cases </a:t>
            </a:r>
            <a:endParaRPr kumimoji="0" sz="1400" b="0" i="0" u="none" strike="noStrike" kern="1200" cap="none" normalizeH="0" baseline="0" noProof="0">
              <a:ln>
                <a:noFill/>
              </a:ln>
              <a:solidFill>
                <a:prstClr val="black"/>
              </a:solidFill>
              <a:effectLst/>
              <a:uLnTx/>
              <a:uFillTx/>
              <a:latin typeface="Verdana" panose="020B0604030504040204" pitchFamily="34" charset="0"/>
              <a:ea typeface="Verdana" panose="020B0604030504040204" pitchFamily="34" charset="0"/>
              <a:cs typeface="Open Sans"/>
            </a:endParaRPr>
          </a:p>
        </p:txBody>
      </p:sp>
      <p:sp>
        <p:nvSpPr>
          <p:cNvPr id="7" name="object 8">
            <a:extLst>
              <a:ext uri="{FF2B5EF4-FFF2-40B4-BE49-F238E27FC236}">
                <a16:creationId xmlns:a16="http://schemas.microsoft.com/office/drawing/2014/main" id="{3F276AE4-8403-4008-A400-105696BBAFD9}"/>
              </a:ext>
            </a:extLst>
          </p:cNvPr>
          <p:cNvSpPr/>
          <p:nvPr/>
        </p:nvSpPr>
        <p:spPr>
          <a:xfrm>
            <a:off x="2398776" y="2072639"/>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FFA63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9">
            <a:extLst>
              <a:ext uri="{FF2B5EF4-FFF2-40B4-BE49-F238E27FC236}">
                <a16:creationId xmlns:a16="http://schemas.microsoft.com/office/drawing/2014/main" id="{90A6FAE3-719D-419F-A72B-9BAE2E923AAC}"/>
              </a:ext>
            </a:extLst>
          </p:cNvPr>
          <p:cNvSpPr/>
          <p:nvPr/>
        </p:nvSpPr>
        <p:spPr>
          <a:xfrm>
            <a:off x="2592323" y="2266188"/>
            <a:ext cx="1840229" cy="1838706"/>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10">
            <a:extLst>
              <a:ext uri="{FF2B5EF4-FFF2-40B4-BE49-F238E27FC236}">
                <a16:creationId xmlns:a16="http://schemas.microsoft.com/office/drawing/2014/main" id="{8F275C9A-2742-49BD-89CC-BEF793D7E0D2}"/>
              </a:ext>
            </a:extLst>
          </p:cNvPr>
          <p:cNvSpPr/>
          <p:nvPr/>
        </p:nvSpPr>
        <p:spPr>
          <a:xfrm>
            <a:off x="2639758" y="2305206"/>
            <a:ext cx="1664335" cy="1663064"/>
          </a:xfrm>
          <a:custGeom>
            <a:avLst/>
            <a:gdLst/>
            <a:ahLst/>
            <a:cxnLst/>
            <a:rect l="l" t="t" r="r" b="b"/>
            <a:pathLst>
              <a:path w="1664335" h="1663064">
                <a:moveTo>
                  <a:pt x="832104"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4"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1">
            <a:extLst>
              <a:ext uri="{FF2B5EF4-FFF2-40B4-BE49-F238E27FC236}">
                <a16:creationId xmlns:a16="http://schemas.microsoft.com/office/drawing/2014/main" id="{9E50BEC4-F3F9-428E-8D98-D69B8795D27F}"/>
              </a:ext>
            </a:extLst>
          </p:cNvPr>
          <p:cNvSpPr/>
          <p:nvPr/>
        </p:nvSpPr>
        <p:spPr>
          <a:xfrm>
            <a:off x="3116579" y="4072128"/>
            <a:ext cx="710565" cy="387350"/>
          </a:xfrm>
          <a:custGeom>
            <a:avLst/>
            <a:gdLst/>
            <a:ahLst/>
            <a:cxnLst/>
            <a:rect l="l" t="t" r="r" b="b"/>
            <a:pathLst>
              <a:path w="710564" h="387350">
                <a:moveTo>
                  <a:pt x="710183" y="0"/>
                </a:moveTo>
                <a:lnTo>
                  <a:pt x="0" y="0"/>
                </a:lnTo>
                <a:lnTo>
                  <a:pt x="355092" y="387096"/>
                </a:lnTo>
                <a:lnTo>
                  <a:pt x="710183" y="0"/>
                </a:lnTo>
                <a:close/>
              </a:path>
            </a:pathLst>
          </a:custGeom>
          <a:solidFill>
            <a:srgbClr val="FFA63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2">
            <a:extLst>
              <a:ext uri="{FF2B5EF4-FFF2-40B4-BE49-F238E27FC236}">
                <a16:creationId xmlns:a16="http://schemas.microsoft.com/office/drawing/2014/main" id="{4C107BF5-D11A-449E-AF2D-C51D79BA1D64}"/>
              </a:ext>
            </a:extLst>
          </p:cNvPr>
          <p:cNvSpPr/>
          <p:nvPr/>
        </p:nvSpPr>
        <p:spPr>
          <a:xfrm>
            <a:off x="4852415" y="2072639"/>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8A7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3">
            <a:extLst>
              <a:ext uri="{FF2B5EF4-FFF2-40B4-BE49-F238E27FC236}">
                <a16:creationId xmlns:a16="http://schemas.microsoft.com/office/drawing/2014/main" id="{680C1457-8A26-4D61-A5EB-209BE4005CE1}"/>
              </a:ext>
            </a:extLst>
          </p:cNvPr>
          <p:cNvSpPr/>
          <p:nvPr/>
        </p:nvSpPr>
        <p:spPr>
          <a:xfrm>
            <a:off x="5045964" y="2276855"/>
            <a:ext cx="1840230" cy="1838706"/>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4">
            <a:extLst>
              <a:ext uri="{FF2B5EF4-FFF2-40B4-BE49-F238E27FC236}">
                <a16:creationId xmlns:a16="http://schemas.microsoft.com/office/drawing/2014/main" id="{4CD20220-DD8D-4610-BEF4-AC846914802F}"/>
              </a:ext>
            </a:extLst>
          </p:cNvPr>
          <p:cNvSpPr/>
          <p:nvPr/>
        </p:nvSpPr>
        <p:spPr>
          <a:xfrm>
            <a:off x="5102702" y="2313432"/>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5">
            <a:extLst>
              <a:ext uri="{FF2B5EF4-FFF2-40B4-BE49-F238E27FC236}">
                <a16:creationId xmlns:a16="http://schemas.microsoft.com/office/drawing/2014/main" id="{902E0601-BE1D-4B46-9318-149A2A810EE1}"/>
              </a:ext>
            </a:extLst>
          </p:cNvPr>
          <p:cNvSpPr/>
          <p:nvPr/>
        </p:nvSpPr>
        <p:spPr>
          <a:xfrm>
            <a:off x="5570220" y="4072128"/>
            <a:ext cx="710565" cy="387350"/>
          </a:xfrm>
          <a:custGeom>
            <a:avLst/>
            <a:gdLst/>
            <a:ahLst/>
            <a:cxnLst/>
            <a:rect l="l" t="t" r="r" b="b"/>
            <a:pathLst>
              <a:path w="710564" h="387350">
                <a:moveTo>
                  <a:pt x="710183" y="0"/>
                </a:moveTo>
                <a:lnTo>
                  <a:pt x="0" y="0"/>
                </a:lnTo>
                <a:lnTo>
                  <a:pt x="355091" y="387096"/>
                </a:lnTo>
                <a:lnTo>
                  <a:pt x="710183" y="0"/>
                </a:lnTo>
                <a:close/>
              </a:path>
            </a:pathLst>
          </a:custGeom>
          <a:solidFill>
            <a:srgbClr val="8A7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6">
            <a:extLst>
              <a:ext uri="{FF2B5EF4-FFF2-40B4-BE49-F238E27FC236}">
                <a16:creationId xmlns:a16="http://schemas.microsoft.com/office/drawing/2014/main" id="{60FC0FC8-C023-4F2E-B5BF-54BAF3472896}"/>
              </a:ext>
            </a:extLst>
          </p:cNvPr>
          <p:cNvSpPr/>
          <p:nvPr/>
        </p:nvSpPr>
        <p:spPr>
          <a:xfrm>
            <a:off x="7306056" y="2066544"/>
            <a:ext cx="2146300" cy="2147570"/>
          </a:xfrm>
          <a:custGeom>
            <a:avLst/>
            <a:gdLst/>
            <a:ahLst/>
            <a:cxnLst/>
            <a:rect l="l" t="t" r="r" b="b"/>
            <a:pathLst>
              <a:path w="2146300" h="2147570">
                <a:moveTo>
                  <a:pt x="1072896" y="0"/>
                </a:moveTo>
                <a:lnTo>
                  <a:pt x="1025102" y="1046"/>
                </a:lnTo>
                <a:lnTo>
                  <a:pt x="977843" y="4155"/>
                </a:lnTo>
                <a:lnTo>
                  <a:pt x="931164" y="9284"/>
                </a:lnTo>
                <a:lnTo>
                  <a:pt x="885108" y="16388"/>
                </a:lnTo>
                <a:lnTo>
                  <a:pt x="839718" y="25425"/>
                </a:lnTo>
                <a:lnTo>
                  <a:pt x="795039" y="36350"/>
                </a:lnTo>
                <a:lnTo>
                  <a:pt x="751112" y="49121"/>
                </a:lnTo>
                <a:lnTo>
                  <a:pt x="707984" y="63692"/>
                </a:lnTo>
                <a:lnTo>
                  <a:pt x="665696" y="80021"/>
                </a:lnTo>
                <a:lnTo>
                  <a:pt x="624292" y="98065"/>
                </a:lnTo>
                <a:lnTo>
                  <a:pt x="583816" y="117778"/>
                </a:lnTo>
                <a:lnTo>
                  <a:pt x="544312" y="139118"/>
                </a:lnTo>
                <a:lnTo>
                  <a:pt x="505823" y="162042"/>
                </a:lnTo>
                <a:lnTo>
                  <a:pt x="468393" y="186504"/>
                </a:lnTo>
                <a:lnTo>
                  <a:pt x="432065" y="212463"/>
                </a:lnTo>
                <a:lnTo>
                  <a:pt x="396884" y="239874"/>
                </a:lnTo>
                <a:lnTo>
                  <a:pt x="362892" y="268693"/>
                </a:lnTo>
                <a:lnTo>
                  <a:pt x="330133" y="298877"/>
                </a:lnTo>
                <a:lnTo>
                  <a:pt x="298650" y="330382"/>
                </a:lnTo>
                <a:lnTo>
                  <a:pt x="268489" y="363165"/>
                </a:lnTo>
                <a:lnTo>
                  <a:pt x="239691" y="397182"/>
                </a:lnTo>
                <a:lnTo>
                  <a:pt x="212301" y="432389"/>
                </a:lnTo>
                <a:lnTo>
                  <a:pt x="186361" y="468743"/>
                </a:lnTo>
                <a:lnTo>
                  <a:pt x="161917" y="506200"/>
                </a:lnTo>
                <a:lnTo>
                  <a:pt x="139011" y="544716"/>
                </a:lnTo>
                <a:lnTo>
                  <a:pt x="117687" y="584248"/>
                </a:lnTo>
                <a:lnTo>
                  <a:pt x="97989" y="624752"/>
                </a:lnTo>
                <a:lnTo>
                  <a:pt x="79959" y="666185"/>
                </a:lnTo>
                <a:lnTo>
                  <a:pt x="63643" y="708502"/>
                </a:lnTo>
                <a:lnTo>
                  <a:pt x="49082" y="751661"/>
                </a:lnTo>
                <a:lnTo>
                  <a:pt x="36322" y="795617"/>
                </a:lnTo>
                <a:lnTo>
                  <a:pt x="25405" y="840327"/>
                </a:lnTo>
                <a:lnTo>
                  <a:pt x="16375" y="885747"/>
                </a:lnTo>
                <a:lnTo>
                  <a:pt x="9276" y="931834"/>
                </a:lnTo>
                <a:lnTo>
                  <a:pt x="4152" y="978544"/>
                </a:lnTo>
                <a:lnTo>
                  <a:pt x="1045" y="1025833"/>
                </a:lnTo>
                <a:lnTo>
                  <a:pt x="0" y="1073657"/>
                </a:lnTo>
                <a:lnTo>
                  <a:pt x="1045" y="1121482"/>
                </a:lnTo>
                <a:lnTo>
                  <a:pt x="4152" y="1168771"/>
                </a:lnTo>
                <a:lnTo>
                  <a:pt x="9276" y="1215481"/>
                </a:lnTo>
                <a:lnTo>
                  <a:pt x="16375" y="1261568"/>
                </a:lnTo>
                <a:lnTo>
                  <a:pt x="25405" y="1306988"/>
                </a:lnTo>
                <a:lnTo>
                  <a:pt x="36322" y="1351698"/>
                </a:lnTo>
                <a:lnTo>
                  <a:pt x="49082" y="1395654"/>
                </a:lnTo>
                <a:lnTo>
                  <a:pt x="63643" y="1438813"/>
                </a:lnTo>
                <a:lnTo>
                  <a:pt x="79959" y="1481130"/>
                </a:lnTo>
                <a:lnTo>
                  <a:pt x="97989" y="1522563"/>
                </a:lnTo>
                <a:lnTo>
                  <a:pt x="117687" y="1563067"/>
                </a:lnTo>
                <a:lnTo>
                  <a:pt x="139011" y="1602599"/>
                </a:lnTo>
                <a:lnTo>
                  <a:pt x="161917" y="1641115"/>
                </a:lnTo>
                <a:lnTo>
                  <a:pt x="186361" y="1678572"/>
                </a:lnTo>
                <a:lnTo>
                  <a:pt x="212301" y="1714926"/>
                </a:lnTo>
                <a:lnTo>
                  <a:pt x="239691" y="1750133"/>
                </a:lnTo>
                <a:lnTo>
                  <a:pt x="268489" y="1784150"/>
                </a:lnTo>
                <a:lnTo>
                  <a:pt x="298650" y="1816933"/>
                </a:lnTo>
                <a:lnTo>
                  <a:pt x="330133" y="1848438"/>
                </a:lnTo>
                <a:lnTo>
                  <a:pt x="362892" y="1878622"/>
                </a:lnTo>
                <a:lnTo>
                  <a:pt x="396884" y="1907441"/>
                </a:lnTo>
                <a:lnTo>
                  <a:pt x="432065" y="1934852"/>
                </a:lnTo>
                <a:lnTo>
                  <a:pt x="468393" y="1960811"/>
                </a:lnTo>
                <a:lnTo>
                  <a:pt x="505823" y="1985273"/>
                </a:lnTo>
                <a:lnTo>
                  <a:pt x="544312" y="2008197"/>
                </a:lnTo>
                <a:lnTo>
                  <a:pt x="583816" y="2029537"/>
                </a:lnTo>
                <a:lnTo>
                  <a:pt x="624292" y="2049250"/>
                </a:lnTo>
                <a:lnTo>
                  <a:pt x="665696" y="2067294"/>
                </a:lnTo>
                <a:lnTo>
                  <a:pt x="707984" y="2083623"/>
                </a:lnTo>
                <a:lnTo>
                  <a:pt x="751112" y="2098194"/>
                </a:lnTo>
                <a:lnTo>
                  <a:pt x="795039" y="2110965"/>
                </a:lnTo>
                <a:lnTo>
                  <a:pt x="839718" y="2121890"/>
                </a:lnTo>
                <a:lnTo>
                  <a:pt x="885108" y="2130927"/>
                </a:lnTo>
                <a:lnTo>
                  <a:pt x="931164" y="2138031"/>
                </a:lnTo>
                <a:lnTo>
                  <a:pt x="977843" y="2143160"/>
                </a:lnTo>
                <a:lnTo>
                  <a:pt x="1025102" y="2146269"/>
                </a:lnTo>
                <a:lnTo>
                  <a:pt x="1072896" y="2147316"/>
                </a:lnTo>
                <a:lnTo>
                  <a:pt x="1120689" y="2146269"/>
                </a:lnTo>
                <a:lnTo>
                  <a:pt x="1167948" y="2143160"/>
                </a:lnTo>
                <a:lnTo>
                  <a:pt x="1214627" y="2138031"/>
                </a:lnTo>
                <a:lnTo>
                  <a:pt x="1260683" y="2130927"/>
                </a:lnTo>
                <a:lnTo>
                  <a:pt x="1306073" y="2121890"/>
                </a:lnTo>
                <a:lnTo>
                  <a:pt x="1350752" y="2110965"/>
                </a:lnTo>
                <a:lnTo>
                  <a:pt x="1394679" y="2098194"/>
                </a:lnTo>
                <a:lnTo>
                  <a:pt x="1437807" y="2083623"/>
                </a:lnTo>
                <a:lnTo>
                  <a:pt x="1480095" y="2067294"/>
                </a:lnTo>
                <a:lnTo>
                  <a:pt x="1521499" y="2049250"/>
                </a:lnTo>
                <a:lnTo>
                  <a:pt x="1561975" y="2029537"/>
                </a:lnTo>
                <a:lnTo>
                  <a:pt x="1601479" y="2008197"/>
                </a:lnTo>
                <a:lnTo>
                  <a:pt x="1639968" y="1985273"/>
                </a:lnTo>
                <a:lnTo>
                  <a:pt x="1677398" y="1960811"/>
                </a:lnTo>
                <a:lnTo>
                  <a:pt x="1713726" y="1934852"/>
                </a:lnTo>
                <a:lnTo>
                  <a:pt x="1748907" y="1907441"/>
                </a:lnTo>
                <a:lnTo>
                  <a:pt x="1782899" y="1878622"/>
                </a:lnTo>
                <a:lnTo>
                  <a:pt x="1815658" y="1848438"/>
                </a:lnTo>
                <a:lnTo>
                  <a:pt x="1847141" y="1816933"/>
                </a:lnTo>
                <a:lnTo>
                  <a:pt x="1877302" y="1784150"/>
                </a:lnTo>
                <a:lnTo>
                  <a:pt x="1906100" y="1750133"/>
                </a:lnTo>
                <a:lnTo>
                  <a:pt x="1933490" y="1714926"/>
                </a:lnTo>
                <a:lnTo>
                  <a:pt x="1959430" y="1678572"/>
                </a:lnTo>
                <a:lnTo>
                  <a:pt x="1983874" y="1641115"/>
                </a:lnTo>
                <a:lnTo>
                  <a:pt x="2006780" y="1602599"/>
                </a:lnTo>
                <a:lnTo>
                  <a:pt x="2028104" y="1563067"/>
                </a:lnTo>
                <a:lnTo>
                  <a:pt x="2047802" y="1522563"/>
                </a:lnTo>
                <a:lnTo>
                  <a:pt x="2065832" y="1481130"/>
                </a:lnTo>
                <a:lnTo>
                  <a:pt x="2082148" y="1438813"/>
                </a:lnTo>
                <a:lnTo>
                  <a:pt x="2096709" y="1395654"/>
                </a:lnTo>
                <a:lnTo>
                  <a:pt x="2109469" y="1351698"/>
                </a:lnTo>
                <a:lnTo>
                  <a:pt x="2120386" y="1306988"/>
                </a:lnTo>
                <a:lnTo>
                  <a:pt x="2129416" y="1261568"/>
                </a:lnTo>
                <a:lnTo>
                  <a:pt x="2136515" y="1215481"/>
                </a:lnTo>
                <a:lnTo>
                  <a:pt x="2141639" y="1168771"/>
                </a:lnTo>
                <a:lnTo>
                  <a:pt x="2144746" y="1121482"/>
                </a:lnTo>
                <a:lnTo>
                  <a:pt x="2145792" y="1073657"/>
                </a:lnTo>
                <a:lnTo>
                  <a:pt x="2144746" y="1025833"/>
                </a:lnTo>
                <a:lnTo>
                  <a:pt x="2141639" y="978544"/>
                </a:lnTo>
                <a:lnTo>
                  <a:pt x="2136515" y="931834"/>
                </a:lnTo>
                <a:lnTo>
                  <a:pt x="2129416" y="885747"/>
                </a:lnTo>
                <a:lnTo>
                  <a:pt x="2120386" y="840327"/>
                </a:lnTo>
                <a:lnTo>
                  <a:pt x="2109469" y="795617"/>
                </a:lnTo>
                <a:lnTo>
                  <a:pt x="2096709" y="751661"/>
                </a:lnTo>
                <a:lnTo>
                  <a:pt x="2082148" y="708502"/>
                </a:lnTo>
                <a:lnTo>
                  <a:pt x="2065832" y="666185"/>
                </a:lnTo>
                <a:lnTo>
                  <a:pt x="2047802" y="624752"/>
                </a:lnTo>
                <a:lnTo>
                  <a:pt x="2028104" y="584248"/>
                </a:lnTo>
                <a:lnTo>
                  <a:pt x="2006780" y="544716"/>
                </a:lnTo>
                <a:lnTo>
                  <a:pt x="1983874" y="506200"/>
                </a:lnTo>
                <a:lnTo>
                  <a:pt x="1959430" y="468743"/>
                </a:lnTo>
                <a:lnTo>
                  <a:pt x="1933490" y="432389"/>
                </a:lnTo>
                <a:lnTo>
                  <a:pt x="1906100" y="397182"/>
                </a:lnTo>
                <a:lnTo>
                  <a:pt x="1877302" y="363165"/>
                </a:lnTo>
                <a:lnTo>
                  <a:pt x="1847141" y="330382"/>
                </a:lnTo>
                <a:lnTo>
                  <a:pt x="1815658" y="298877"/>
                </a:lnTo>
                <a:lnTo>
                  <a:pt x="1782899" y="268693"/>
                </a:lnTo>
                <a:lnTo>
                  <a:pt x="1748907" y="239874"/>
                </a:lnTo>
                <a:lnTo>
                  <a:pt x="1713726" y="212463"/>
                </a:lnTo>
                <a:lnTo>
                  <a:pt x="1677398" y="186504"/>
                </a:lnTo>
                <a:lnTo>
                  <a:pt x="1639968" y="162042"/>
                </a:lnTo>
                <a:lnTo>
                  <a:pt x="1601479" y="139118"/>
                </a:lnTo>
                <a:lnTo>
                  <a:pt x="1561975" y="117778"/>
                </a:lnTo>
                <a:lnTo>
                  <a:pt x="1521499" y="98065"/>
                </a:lnTo>
                <a:lnTo>
                  <a:pt x="1480095" y="80021"/>
                </a:lnTo>
                <a:lnTo>
                  <a:pt x="1437807" y="63692"/>
                </a:lnTo>
                <a:lnTo>
                  <a:pt x="1394679" y="49121"/>
                </a:lnTo>
                <a:lnTo>
                  <a:pt x="1350752" y="36350"/>
                </a:lnTo>
                <a:lnTo>
                  <a:pt x="1306073" y="25425"/>
                </a:lnTo>
                <a:lnTo>
                  <a:pt x="1260683" y="16388"/>
                </a:lnTo>
                <a:lnTo>
                  <a:pt x="1214627" y="9284"/>
                </a:lnTo>
                <a:lnTo>
                  <a:pt x="1167948" y="4155"/>
                </a:lnTo>
                <a:lnTo>
                  <a:pt x="1120689" y="1046"/>
                </a:lnTo>
                <a:lnTo>
                  <a:pt x="1072896" y="0"/>
                </a:lnTo>
                <a:close/>
              </a:path>
            </a:pathLst>
          </a:custGeom>
          <a:solidFill>
            <a:schemeClr val="accent1">
              <a:lumMod val="60000"/>
              <a:lumOff val="4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7">
            <a:extLst>
              <a:ext uri="{FF2B5EF4-FFF2-40B4-BE49-F238E27FC236}">
                <a16:creationId xmlns:a16="http://schemas.microsoft.com/office/drawing/2014/main" id="{DA06398A-FE4A-4BCB-8AEF-53690625326C}"/>
              </a:ext>
            </a:extLst>
          </p:cNvPr>
          <p:cNvSpPr/>
          <p:nvPr/>
        </p:nvSpPr>
        <p:spPr>
          <a:xfrm>
            <a:off x="7499604" y="2261616"/>
            <a:ext cx="1840229" cy="1838705"/>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8">
            <a:extLst>
              <a:ext uri="{FF2B5EF4-FFF2-40B4-BE49-F238E27FC236}">
                <a16:creationId xmlns:a16="http://schemas.microsoft.com/office/drawing/2014/main" id="{4541A341-B481-4C57-8C4A-AF0C5C716351}"/>
              </a:ext>
            </a:extLst>
          </p:cNvPr>
          <p:cNvSpPr/>
          <p:nvPr/>
        </p:nvSpPr>
        <p:spPr>
          <a:xfrm>
            <a:off x="7546847" y="2308860"/>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7"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9">
            <a:extLst>
              <a:ext uri="{FF2B5EF4-FFF2-40B4-BE49-F238E27FC236}">
                <a16:creationId xmlns:a16="http://schemas.microsoft.com/office/drawing/2014/main" id="{8F4D6AB0-8FF6-4428-9A1D-19A220E8876F}"/>
              </a:ext>
            </a:extLst>
          </p:cNvPr>
          <p:cNvSpPr/>
          <p:nvPr/>
        </p:nvSpPr>
        <p:spPr>
          <a:xfrm>
            <a:off x="8023859" y="4067555"/>
            <a:ext cx="710565" cy="387350"/>
          </a:xfrm>
          <a:custGeom>
            <a:avLst/>
            <a:gdLst/>
            <a:ahLst/>
            <a:cxnLst/>
            <a:rect l="l" t="t" r="r" b="b"/>
            <a:pathLst>
              <a:path w="710565" h="387350">
                <a:moveTo>
                  <a:pt x="710184" y="0"/>
                </a:moveTo>
                <a:lnTo>
                  <a:pt x="0" y="0"/>
                </a:lnTo>
                <a:lnTo>
                  <a:pt x="355092" y="387096"/>
                </a:lnTo>
                <a:lnTo>
                  <a:pt x="710184" y="0"/>
                </a:lnTo>
                <a:close/>
              </a:path>
            </a:pathLst>
          </a:custGeom>
          <a:solidFill>
            <a:srgbClr val="BAE37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20">
            <a:extLst>
              <a:ext uri="{FF2B5EF4-FFF2-40B4-BE49-F238E27FC236}">
                <a16:creationId xmlns:a16="http://schemas.microsoft.com/office/drawing/2014/main" id="{1D730941-AE4B-42AF-8FD6-BAE5A780DE1B}"/>
              </a:ext>
            </a:extLst>
          </p:cNvPr>
          <p:cNvSpPr/>
          <p:nvPr/>
        </p:nvSpPr>
        <p:spPr>
          <a:xfrm>
            <a:off x="3304794" y="4562094"/>
            <a:ext cx="335280" cy="335280"/>
          </a:xfrm>
          <a:custGeom>
            <a:avLst/>
            <a:gdLst/>
            <a:ahLst/>
            <a:cxnLst/>
            <a:rect l="l" t="t" r="r" b="b"/>
            <a:pathLst>
              <a:path w="335279" h="335279">
                <a:moveTo>
                  <a:pt x="0" y="167639"/>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39"/>
                </a:lnTo>
                <a:lnTo>
                  <a:pt x="329291" y="212204"/>
                </a:lnTo>
                <a:lnTo>
                  <a:pt x="312391" y="252250"/>
                </a:lnTo>
                <a:lnTo>
                  <a:pt x="286178" y="286178"/>
                </a:lnTo>
                <a:lnTo>
                  <a:pt x="252250" y="312391"/>
                </a:lnTo>
                <a:lnTo>
                  <a:pt x="212204" y="329291"/>
                </a:lnTo>
                <a:lnTo>
                  <a:pt x="167639" y="335279"/>
                </a:lnTo>
                <a:lnTo>
                  <a:pt x="123075" y="329291"/>
                </a:lnTo>
                <a:lnTo>
                  <a:pt x="83029" y="312391"/>
                </a:lnTo>
                <a:lnTo>
                  <a:pt x="49101" y="286178"/>
                </a:lnTo>
                <a:lnTo>
                  <a:pt x="22888" y="252250"/>
                </a:lnTo>
                <a:lnTo>
                  <a:pt x="5988" y="212204"/>
                </a:lnTo>
                <a:lnTo>
                  <a:pt x="0" y="167639"/>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1">
            <a:extLst>
              <a:ext uri="{FF2B5EF4-FFF2-40B4-BE49-F238E27FC236}">
                <a16:creationId xmlns:a16="http://schemas.microsoft.com/office/drawing/2014/main" id="{CD6F9F7A-C82E-4677-843E-86C7EE954773}"/>
              </a:ext>
            </a:extLst>
          </p:cNvPr>
          <p:cNvSpPr/>
          <p:nvPr/>
        </p:nvSpPr>
        <p:spPr>
          <a:xfrm>
            <a:off x="3354323" y="4611623"/>
            <a:ext cx="237743" cy="237743"/>
          </a:xfrm>
          <a:prstGeom prst="rect">
            <a:avLst/>
          </a:prstGeom>
          <a:solidFill>
            <a:srgbClr val="FFA63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2">
            <a:extLst>
              <a:ext uri="{FF2B5EF4-FFF2-40B4-BE49-F238E27FC236}">
                <a16:creationId xmlns:a16="http://schemas.microsoft.com/office/drawing/2014/main" id="{4A84DBE0-670D-4390-8C14-EFA641B40CD4}"/>
              </a:ext>
            </a:extLst>
          </p:cNvPr>
          <p:cNvSpPr/>
          <p:nvPr/>
        </p:nvSpPr>
        <p:spPr>
          <a:xfrm>
            <a:off x="8212073" y="4540758"/>
            <a:ext cx="335280" cy="335280"/>
          </a:xfrm>
          <a:custGeom>
            <a:avLst/>
            <a:gdLst/>
            <a:ahLst/>
            <a:cxnLst/>
            <a:rect l="l" t="t" r="r" b="b"/>
            <a:pathLst>
              <a:path w="335279" h="335279">
                <a:moveTo>
                  <a:pt x="0" y="167640"/>
                </a:moveTo>
                <a:lnTo>
                  <a:pt x="5988" y="123075"/>
                </a:lnTo>
                <a:lnTo>
                  <a:pt x="22888" y="83029"/>
                </a:lnTo>
                <a:lnTo>
                  <a:pt x="49101" y="49101"/>
                </a:lnTo>
                <a:lnTo>
                  <a:pt x="83029" y="22888"/>
                </a:lnTo>
                <a:lnTo>
                  <a:pt x="123075" y="5988"/>
                </a:lnTo>
                <a:lnTo>
                  <a:pt x="167640" y="0"/>
                </a:lnTo>
                <a:lnTo>
                  <a:pt x="212204" y="5988"/>
                </a:lnTo>
                <a:lnTo>
                  <a:pt x="252250" y="22888"/>
                </a:lnTo>
                <a:lnTo>
                  <a:pt x="286178" y="49101"/>
                </a:lnTo>
                <a:lnTo>
                  <a:pt x="312391" y="83029"/>
                </a:lnTo>
                <a:lnTo>
                  <a:pt x="329291" y="123075"/>
                </a:lnTo>
                <a:lnTo>
                  <a:pt x="335279" y="167640"/>
                </a:lnTo>
                <a:lnTo>
                  <a:pt x="329291" y="212204"/>
                </a:lnTo>
                <a:lnTo>
                  <a:pt x="312391" y="252250"/>
                </a:lnTo>
                <a:lnTo>
                  <a:pt x="286178" y="286178"/>
                </a:lnTo>
                <a:lnTo>
                  <a:pt x="252250" y="312391"/>
                </a:lnTo>
                <a:lnTo>
                  <a:pt x="212204" y="329291"/>
                </a:lnTo>
                <a:lnTo>
                  <a:pt x="167640" y="335280"/>
                </a:lnTo>
                <a:lnTo>
                  <a:pt x="123075" y="329291"/>
                </a:lnTo>
                <a:lnTo>
                  <a:pt x="83029" y="312391"/>
                </a:lnTo>
                <a:lnTo>
                  <a:pt x="49101" y="286178"/>
                </a:lnTo>
                <a:lnTo>
                  <a:pt x="22888" y="252250"/>
                </a:lnTo>
                <a:lnTo>
                  <a:pt x="5988" y="212204"/>
                </a:lnTo>
                <a:lnTo>
                  <a:pt x="0" y="167640"/>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3">
            <a:extLst>
              <a:ext uri="{FF2B5EF4-FFF2-40B4-BE49-F238E27FC236}">
                <a16:creationId xmlns:a16="http://schemas.microsoft.com/office/drawing/2014/main" id="{601DFC7B-B36C-40ED-B832-53AE67358C09}"/>
              </a:ext>
            </a:extLst>
          </p:cNvPr>
          <p:cNvSpPr/>
          <p:nvPr/>
        </p:nvSpPr>
        <p:spPr>
          <a:xfrm>
            <a:off x="8261604" y="4588764"/>
            <a:ext cx="237744" cy="237743"/>
          </a:xfrm>
          <a:prstGeom prst="rect">
            <a:avLst/>
          </a:prstGeom>
          <a:solidFill>
            <a:srgbClr val="BAE37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4">
            <a:extLst>
              <a:ext uri="{FF2B5EF4-FFF2-40B4-BE49-F238E27FC236}">
                <a16:creationId xmlns:a16="http://schemas.microsoft.com/office/drawing/2014/main" id="{157EDE0E-72ED-4EDC-AA8A-4C7BFD4ABA3A}"/>
              </a:ext>
            </a:extLst>
          </p:cNvPr>
          <p:cNvSpPr/>
          <p:nvPr/>
        </p:nvSpPr>
        <p:spPr>
          <a:xfrm>
            <a:off x="3640073" y="4708397"/>
            <a:ext cx="4572000" cy="22225"/>
          </a:xfrm>
          <a:custGeom>
            <a:avLst/>
            <a:gdLst/>
            <a:ahLst/>
            <a:cxnLst/>
            <a:rect l="l" t="t" r="r" b="b"/>
            <a:pathLst>
              <a:path w="4572000" h="22225">
                <a:moveTo>
                  <a:pt x="0" y="21843"/>
                </a:moveTo>
                <a:lnTo>
                  <a:pt x="4571492" y="0"/>
                </a:lnTo>
              </a:path>
            </a:pathLst>
          </a:custGeom>
          <a:ln w="28956">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5">
            <a:extLst>
              <a:ext uri="{FF2B5EF4-FFF2-40B4-BE49-F238E27FC236}">
                <a16:creationId xmlns:a16="http://schemas.microsoft.com/office/drawing/2014/main" id="{850B0A23-D898-4E7A-B7CF-A68750556FED}"/>
              </a:ext>
            </a:extLst>
          </p:cNvPr>
          <p:cNvSpPr/>
          <p:nvPr/>
        </p:nvSpPr>
        <p:spPr>
          <a:xfrm>
            <a:off x="5758434" y="4540758"/>
            <a:ext cx="335280" cy="335280"/>
          </a:xfrm>
          <a:custGeom>
            <a:avLst/>
            <a:gdLst/>
            <a:ahLst/>
            <a:cxnLst/>
            <a:rect l="l" t="t" r="r" b="b"/>
            <a:pathLst>
              <a:path w="335279" h="335279">
                <a:moveTo>
                  <a:pt x="167639" y="0"/>
                </a:move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212204" y="329291"/>
                </a:lnTo>
                <a:lnTo>
                  <a:pt x="252250" y="312391"/>
                </a:lnTo>
                <a:lnTo>
                  <a:pt x="286178" y="286178"/>
                </a:lnTo>
                <a:lnTo>
                  <a:pt x="312391" y="252250"/>
                </a:lnTo>
                <a:lnTo>
                  <a:pt x="329291" y="212204"/>
                </a:lnTo>
                <a:lnTo>
                  <a:pt x="335279" y="167640"/>
                </a:lnTo>
                <a:lnTo>
                  <a:pt x="329291" y="123075"/>
                </a:lnTo>
                <a:lnTo>
                  <a:pt x="312391" y="83029"/>
                </a:lnTo>
                <a:lnTo>
                  <a:pt x="286178" y="49101"/>
                </a:lnTo>
                <a:lnTo>
                  <a:pt x="252250" y="22888"/>
                </a:lnTo>
                <a:lnTo>
                  <a:pt x="212204" y="5988"/>
                </a:lnTo>
                <a:lnTo>
                  <a:pt x="16763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6">
            <a:extLst>
              <a:ext uri="{FF2B5EF4-FFF2-40B4-BE49-F238E27FC236}">
                <a16:creationId xmlns:a16="http://schemas.microsoft.com/office/drawing/2014/main" id="{FDA76A06-1106-472F-AB96-1A75B66B8E48}"/>
              </a:ext>
            </a:extLst>
          </p:cNvPr>
          <p:cNvSpPr/>
          <p:nvPr/>
        </p:nvSpPr>
        <p:spPr>
          <a:xfrm>
            <a:off x="5758434" y="4540758"/>
            <a:ext cx="335280" cy="335280"/>
          </a:xfrm>
          <a:custGeom>
            <a:avLst/>
            <a:gdLst/>
            <a:ahLst/>
            <a:cxnLst/>
            <a:rect l="l" t="t" r="r" b="b"/>
            <a:pathLst>
              <a:path w="335279" h="335279">
                <a:moveTo>
                  <a:pt x="0" y="167640"/>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40"/>
                </a:lnTo>
                <a:lnTo>
                  <a:pt x="329291" y="212204"/>
                </a:lnTo>
                <a:lnTo>
                  <a:pt x="312391" y="252250"/>
                </a:lnTo>
                <a:lnTo>
                  <a:pt x="286178" y="286178"/>
                </a:lnTo>
                <a:lnTo>
                  <a:pt x="252250" y="312391"/>
                </a:lnTo>
                <a:lnTo>
                  <a:pt x="212204" y="329291"/>
                </a:lnTo>
                <a:lnTo>
                  <a:pt x="167639" y="335280"/>
                </a:lnTo>
                <a:lnTo>
                  <a:pt x="123075" y="329291"/>
                </a:lnTo>
                <a:lnTo>
                  <a:pt x="83029" y="312391"/>
                </a:lnTo>
                <a:lnTo>
                  <a:pt x="49101" y="286178"/>
                </a:lnTo>
                <a:lnTo>
                  <a:pt x="22888" y="252250"/>
                </a:lnTo>
                <a:lnTo>
                  <a:pt x="5988" y="212204"/>
                </a:lnTo>
                <a:lnTo>
                  <a:pt x="0" y="167640"/>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7">
            <a:extLst>
              <a:ext uri="{FF2B5EF4-FFF2-40B4-BE49-F238E27FC236}">
                <a16:creationId xmlns:a16="http://schemas.microsoft.com/office/drawing/2014/main" id="{97E96461-F42B-4313-A144-D825EED2EDAC}"/>
              </a:ext>
            </a:extLst>
          </p:cNvPr>
          <p:cNvSpPr/>
          <p:nvPr/>
        </p:nvSpPr>
        <p:spPr>
          <a:xfrm>
            <a:off x="5807964" y="4588764"/>
            <a:ext cx="237743" cy="237743"/>
          </a:xfrm>
          <a:prstGeom prst="rect">
            <a:avLst/>
          </a:prstGeom>
          <a:solidFill>
            <a:srgbClr val="8A7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8">
            <a:extLst>
              <a:ext uri="{FF2B5EF4-FFF2-40B4-BE49-F238E27FC236}">
                <a16:creationId xmlns:a16="http://schemas.microsoft.com/office/drawing/2014/main" id="{364A6A4C-2155-4537-95FE-78B3A1DF6E0C}"/>
              </a:ext>
            </a:extLst>
          </p:cNvPr>
          <p:cNvSpPr/>
          <p:nvPr/>
        </p:nvSpPr>
        <p:spPr>
          <a:xfrm>
            <a:off x="3446278" y="2916824"/>
            <a:ext cx="52069" cy="52069"/>
          </a:xfrm>
          <a:custGeom>
            <a:avLst/>
            <a:gdLst/>
            <a:ahLst/>
            <a:cxnLst/>
            <a:rect l="l" t="t" r="r" b="b"/>
            <a:pathLst>
              <a:path w="52070"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9">
            <a:extLst>
              <a:ext uri="{FF2B5EF4-FFF2-40B4-BE49-F238E27FC236}">
                <a16:creationId xmlns:a16="http://schemas.microsoft.com/office/drawing/2014/main" id="{914DF563-3810-456B-B273-E5C08DA38B36}"/>
              </a:ext>
            </a:extLst>
          </p:cNvPr>
          <p:cNvSpPr/>
          <p:nvPr/>
        </p:nvSpPr>
        <p:spPr>
          <a:xfrm>
            <a:off x="3446278" y="3433815"/>
            <a:ext cx="52069" cy="52069"/>
          </a:xfrm>
          <a:custGeom>
            <a:avLst/>
            <a:gdLst/>
            <a:ahLst/>
            <a:cxnLst/>
            <a:rect l="l" t="t" r="r" b="b"/>
            <a:pathLst>
              <a:path w="52070" h="52070">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30">
            <a:extLst>
              <a:ext uri="{FF2B5EF4-FFF2-40B4-BE49-F238E27FC236}">
                <a16:creationId xmlns:a16="http://schemas.microsoft.com/office/drawing/2014/main" id="{19DCE953-407D-498D-A9C3-29856594D91D}"/>
              </a:ext>
            </a:extLst>
          </p:cNvPr>
          <p:cNvSpPr/>
          <p:nvPr/>
        </p:nvSpPr>
        <p:spPr>
          <a:xfrm>
            <a:off x="3705582" y="3162395"/>
            <a:ext cx="52069" cy="52069"/>
          </a:xfrm>
          <a:custGeom>
            <a:avLst/>
            <a:gdLst/>
            <a:ahLst/>
            <a:cxnLst/>
            <a:rect l="l" t="t" r="r" b="b"/>
            <a:pathLst>
              <a:path w="52070"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1">
            <a:extLst>
              <a:ext uri="{FF2B5EF4-FFF2-40B4-BE49-F238E27FC236}">
                <a16:creationId xmlns:a16="http://schemas.microsoft.com/office/drawing/2014/main" id="{8C97C800-317E-436D-803E-60D7C9FB9EDB}"/>
              </a:ext>
            </a:extLst>
          </p:cNvPr>
          <p:cNvSpPr/>
          <p:nvPr/>
        </p:nvSpPr>
        <p:spPr>
          <a:xfrm>
            <a:off x="3186975" y="3162395"/>
            <a:ext cx="52069" cy="52069"/>
          </a:xfrm>
          <a:custGeom>
            <a:avLst/>
            <a:gdLst/>
            <a:ahLst/>
            <a:cxnLst/>
            <a:rect l="l" t="t" r="r" b="b"/>
            <a:pathLst>
              <a:path w="52069"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2">
            <a:extLst>
              <a:ext uri="{FF2B5EF4-FFF2-40B4-BE49-F238E27FC236}">
                <a16:creationId xmlns:a16="http://schemas.microsoft.com/office/drawing/2014/main" id="{533D0825-1531-4492-A5AB-B1963A21AAF7}"/>
              </a:ext>
            </a:extLst>
          </p:cNvPr>
          <p:cNvSpPr/>
          <p:nvPr/>
        </p:nvSpPr>
        <p:spPr>
          <a:xfrm>
            <a:off x="3446278" y="3007298"/>
            <a:ext cx="172720" cy="327025"/>
          </a:xfrm>
          <a:custGeom>
            <a:avLst/>
            <a:gdLst/>
            <a:ahLst/>
            <a:cxnLst/>
            <a:rect l="l" t="t" r="r" b="b"/>
            <a:pathLst>
              <a:path w="172720" h="327025">
                <a:moveTo>
                  <a:pt x="51860" y="0"/>
                </a:moveTo>
                <a:lnTo>
                  <a:pt x="0" y="0"/>
                </a:lnTo>
                <a:lnTo>
                  <a:pt x="0" y="187409"/>
                </a:lnTo>
                <a:lnTo>
                  <a:pt x="2593" y="193871"/>
                </a:lnTo>
                <a:lnTo>
                  <a:pt x="136134" y="326996"/>
                </a:lnTo>
                <a:lnTo>
                  <a:pt x="172437" y="290807"/>
                </a:lnTo>
                <a:lnTo>
                  <a:pt x="51860" y="170606"/>
                </a:lnTo>
                <a:lnTo>
                  <a:pt x="5186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3">
            <a:extLst>
              <a:ext uri="{FF2B5EF4-FFF2-40B4-BE49-F238E27FC236}">
                <a16:creationId xmlns:a16="http://schemas.microsoft.com/office/drawing/2014/main" id="{7FFD1B3D-7629-469F-BF8D-6A0A435EBF21}"/>
              </a:ext>
            </a:extLst>
          </p:cNvPr>
          <p:cNvSpPr/>
          <p:nvPr/>
        </p:nvSpPr>
        <p:spPr>
          <a:xfrm>
            <a:off x="3030600" y="2632866"/>
            <a:ext cx="882650" cy="1007744"/>
          </a:xfrm>
          <a:custGeom>
            <a:avLst/>
            <a:gdLst/>
            <a:ahLst/>
            <a:cxnLst/>
            <a:rect l="l" t="t" r="r" b="b"/>
            <a:pathLst>
              <a:path w="882650" h="1007745">
                <a:moveTo>
                  <a:pt x="479238" y="77591"/>
                </a:moveTo>
                <a:lnTo>
                  <a:pt x="401447" y="77591"/>
                </a:lnTo>
                <a:lnTo>
                  <a:pt x="401447" y="130583"/>
                </a:lnTo>
                <a:lnTo>
                  <a:pt x="354633" y="137216"/>
                </a:lnTo>
                <a:lnTo>
                  <a:pt x="309519" y="148594"/>
                </a:lnTo>
                <a:lnTo>
                  <a:pt x="266378" y="164458"/>
                </a:lnTo>
                <a:lnTo>
                  <a:pt x="225481" y="184550"/>
                </a:lnTo>
                <a:lnTo>
                  <a:pt x="187102" y="208614"/>
                </a:lnTo>
                <a:lnTo>
                  <a:pt x="151513" y="236390"/>
                </a:lnTo>
                <a:lnTo>
                  <a:pt x="118987" y="267623"/>
                </a:lnTo>
                <a:lnTo>
                  <a:pt x="89796" y="302053"/>
                </a:lnTo>
                <a:lnTo>
                  <a:pt x="64213" y="339424"/>
                </a:lnTo>
                <a:lnTo>
                  <a:pt x="42511" y="379477"/>
                </a:lnTo>
                <a:lnTo>
                  <a:pt x="24962" y="421955"/>
                </a:lnTo>
                <a:lnTo>
                  <a:pt x="11839" y="466601"/>
                </a:lnTo>
                <a:lnTo>
                  <a:pt x="3415" y="513156"/>
                </a:lnTo>
                <a:lnTo>
                  <a:pt x="0" y="560343"/>
                </a:lnTo>
                <a:lnTo>
                  <a:pt x="1590" y="606846"/>
                </a:lnTo>
                <a:lnTo>
                  <a:pt x="7993" y="652346"/>
                </a:lnTo>
                <a:lnTo>
                  <a:pt x="19014" y="696526"/>
                </a:lnTo>
                <a:lnTo>
                  <a:pt x="34456" y="739069"/>
                </a:lnTo>
                <a:lnTo>
                  <a:pt x="54126" y="779655"/>
                </a:lnTo>
                <a:lnTo>
                  <a:pt x="77830" y="817969"/>
                </a:lnTo>
                <a:lnTo>
                  <a:pt x="105371" y="853692"/>
                </a:lnTo>
                <a:lnTo>
                  <a:pt x="136556" y="886506"/>
                </a:lnTo>
                <a:lnTo>
                  <a:pt x="171190" y="916094"/>
                </a:lnTo>
                <a:lnTo>
                  <a:pt x="209077" y="942139"/>
                </a:lnTo>
                <a:lnTo>
                  <a:pt x="250024" y="964321"/>
                </a:lnTo>
                <a:lnTo>
                  <a:pt x="293835" y="982325"/>
                </a:lnTo>
                <a:lnTo>
                  <a:pt x="339325" y="995605"/>
                </a:lnTo>
                <a:lnTo>
                  <a:pt x="385203" y="1003909"/>
                </a:lnTo>
                <a:lnTo>
                  <a:pt x="431124" y="1007352"/>
                </a:lnTo>
                <a:lnTo>
                  <a:pt x="476741" y="1006051"/>
                </a:lnTo>
                <a:lnTo>
                  <a:pt x="521706" y="1000123"/>
                </a:lnTo>
                <a:lnTo>
                  <a:pt x="565673" y="989684"/>
                </a:lnTo>
                <a:lnTo>
                  <a:pt x="608294" y="974850"/>
                </a:lnTo>
                <a:lnTo>
                  <a:pt x="649222" y="955738"/>
                </a:lnTo>
                <a:lnTo>
                  <a:pt x="688111" y="932465"/>
                </a:lnTo>
                <a:lnTo>
                  <a:pt x="690569" y="930626"/>
                </a:lnTo>
                <a:lnTo>
                  <a:pt x="440342" y="930626"/>
                </a:lnTo>
                <a:lnTo>
                  <a:pt x="390984" y="927331"/>
                </a:lnTo>
                <a:lnTo>
                  <a:pt x="343673" y="917731"/>
                </a:lnTo>
                <a:lnTo>
                  <a:pt x="298839" y="902252"/>
                </a:lnTo>
                <a:lnTo>
                  <a:pt x="256909" y="881320"/>
                </a:lnTo>
                <a:lnTo>
                  <a:pt x="218309" y="855362"/>
                </a:lnTo>
                <a:lnTo>
                  <a:pt x="183469" y="824804"/>
                </a:lnTo>
                <a:lnTo>
                  <a:pt x="152816" y="790073"/>
                </a:lnTo>
                <a:lnTo>
                  <a:pt x="126777" y="751594"/>
                </a:lnTo>
                <a:lnTo>
                  <a:pt x="105779" y="709794"/>
                </a:lnTo>
                <a:lnTo>
                  <a:pt x="90252" y="665100"/>
                </a:lnTo>
                <a:lnTo>
                  <a:pt x="80622" y="617937"/>
                </a:lnTo>
                <a:lnTo>
                  <a:pt x="77317" y="568732"/>
                </a:lnTo>
                <a:lnTo>
                  <a:pt x="80622" y="519528"/>
                </a:lnTo>
                <a:lnTo>
                  <a:pt x="90252" y="472365"/>
                </a:lnTo>
                <a:lnTo>
                  <a:pt x="105779" y="427671"/>
                </a:lnTo>
                <a:lnTo>
                  <a:pt x="126777" y="385871"/>
                </a:lnTo>
                <a:lnTo>
                  <a:pt x="152816" y="347392"/>
                </a:lnTo>
                <a:lnTo>
                  <a:pt x="183469" y="312660"/>
                </a:lnTo>
                <a:lnTo>
                  <a:pt x="218309" y="282102"/>
                </a:lnTo>
                <a:lnTo>
                  <a:pt x="256909" y="256144"/>
                </a:lnTo>
                <a:lnTo>
                  <a:pt x="298839" y="235213"/>
                </a:lnTo>
                <a:lnTo>
                  <a:pt x="343673" y="219734"/>
                </a:lnTo>
                <a:lnTo>
                  <a:pt x="390984" y="210134"/>
                </a:lnTo>
                <a:lnTo>
                  <a:pt x="440342" y="206839"/>
                </a:lnTo>
                <a:lnTo>
                  <a:pt x="791344" y="206839"/>
                </a:lnTo>
                <a:lnTo>
                  <a:pt x="792955" y="204254"/>
                </a:lnTo>
                <a:lnTo>
                  <a:pt x="686681" y="204254"/>
                </a:lnTo>
                <a:lnTo>
                  <a:pt x="638406" y="176223"/>
                </a:lnTo>
                <a:lnTo>
                  <a:pt x="587335" y="154494"/>
                </a:lnTo>
                <a:lnTo>
                  <a:pt x="534076" y="139549"/>
                </a:lnTo>
                <a:lnTo>
                  <a:pt x="479238" y="131875"/>
                </a:lnTo>
                <a:lnTo>
                  <a:pt x="479238" y="77591"/>
                </a:lnTo>
                <a:close/>
              </a:path>
              <a:path w="882650" h="1007745">
                <a:moveTo>
                  <a:pt x="791344" y="206839"/>
                </a:moveTo>
                <a:lnTo>
                  <a:pt x="440342" y="206839"/>
                </a:lnTo>
                <a:lnTo>
                  <a:pt x="489701" y="210134"/>
                </a:lnTo>
                <a:lnTo>
                  <a:pt x="537011" y="219734"/>
                </a:lnTo>
                <a:lnTo>
                  <a:pt x="581845" y="235213"/>
                </a:lnTo>
                <a:lnTo>
                  <a:pt x="623776" y="256144"/>
                </a:lnTo>
                <a:lnTo>
                  <a:pt x="662375" y="282102"/>
                </a:lnTo>
                <a:lnTo>
                  <a:pt x="697215" y="312660"/>
                </a:lnTo>
                <a:lnTo>
                  <a:pt x="727869" y="347392"/>
                </a:lnTo>
                <a:lnTo>
                  <a:pt x="753908" y="385871"/>
                </a:lnTo>
                <a:lnTo>
                  <a:pt x="774905" y="427671"/>
                </a:lnTo>
                <a:lnTo>
                  <a:pt x="790432" y="472365"/>
                </a:lnTo>
                <a:lnTo>
                  <a:pt x="800062" y="519528"/>
                </a:lnTo>
                <a:lnTo>
                  <a:pt x="803368" y="568732"/>
                </a:lnTo>
                <a:lnTo>
                  <a:pt x="800062" y="617937"/>
                </a:lnTo>
                <a:lnTo>
                  <a:pt x="790432" y="665100"/>
                </a:lnTo>
                <a:lnTo>
                  <a:pt x="774905" y="709794"/>
                </a:lnTo>
                <a:lnTo>
                  <a:pt x="753908" y="751594"/>
                </a:lnTo>
                <a:lnTo>
                  <a:pt x="727869" y="790073"/>
                </a:lnTo>
                <a:lnTo>
                  <a:pt x="697215" y="824804"/>
                </a:lnTo>
                <a:lnTo>
                  <a:pt x="662375" y="855362"/>
                </a:lnTo>
                <a:lnTo>
                  <a:pt x="623776" y="881320"/>
                </a:lnTo>
                <a:lnTo>
                  <a:pt x="581845" y="902252"/>
                </a:lnTo>
                <a:lnTo>
                  <a:pt x="537011" y="917731"/>
                </a:lnTo>
                <a:lnTo>
                  <a:pt x="489701" y="927331"/>
                </a:lnTo>
                <a:lnTo>
                  <a:pt x="440342" y="930626"/>
                </a:lnTo>
                <a:lnTo>
                  <a:pt x="690569" y="930626"/>
                </a:lnTo>
                <a:lnTo>
                  <a:pt x="724614" y="905147"/>
                </a:lnTo>
                <a:lnTo>
                  <a:pt x="758383" y="873900"/>
                </a:lnTo>
                <a:lnTo>
                  <a:pt x="789072" y="838840"/>
                </a:lnTo>
                <a:lnTo>
                  <a:pt x="816333" y="800086"/>
                </a:lnTo>
                <a:lnTo>
                  <a:pt x="839267" y="758666"/>
                </a:lnTo>
                <a:lnTo>
                  <a:pt x="857251" y="715781"/>
                </a:lnTo>
                <a:lnTo>
                  <a:pt x="870353" y="671802"/>
                </a:lnTo>
                <a:lnTo>
                  <a:pt x="878639" y="627100"/>
                </a:lnTo>
                <a:lnTo>
                  <a:pt x="882177" y="582044"/>
                </a:lnTo>
                <a:lnTo>
                  <a:pt x="881034" y="537006"/>
                </a:lnTo>
                <a:lnTo>
                  <a:pt x="875277" y="492357"/>
                </a:lnTo>
                <a:lnTo>
                  <a:pt x="864974" y="448466"/>
                </a:lnTo>
                <a:lnTo>
                  <a:pt x="850192" y="405705"/>
                </a:lnTo>
                <a:lnTo>
                  <a:pt x="830998" y="364444"/>
                </a:lnTo>
                <a:lnTo>
                  <a:pt x="807459" y="325054"/>
                </a:lnTo>
                <a:lnTo>
                  <a:pt x="779643" y="287905"/>
                </a:lnTo>
                <a:lnTo>
                  <a:pt x="747617" y="253368"/>
                </a:lnTo>
                <a:lnTo>
                  <a:pt x="786513" y="214594"/>
                </a:lnTo>
                <a:lnTo>
                  <a:pt x="791344" y="206839"/>
                </a:lnTo>
                <a:close/>
              </a:path>
              <a:path w="882650" h="1007745">
                <a:moveTo>
                  <a:pt x="758476" y="149001"/>
                </a:moveTo>
                <a:lnTo>
                  <a:pt x="743829" y="151222"/>
                </a:lnTo>
                <a:lnTo>
                  <a:pt x="730762" y="159017"/>
                </a:lnTo>
                <a:lnTo>
                  <a:pt x="686681" y="204254"/>
                </a:lnTo>
                <a:lnTo>
                  <a:pt x="792955" y="204254"/>
                </a:lnTo>
                <a:lnTo>
                  <a:pt x="794515" y="201750"/>
                </a:lnTo>
                <a:lnTo>
                  <a:pt x="797047" y="187452"/>
                </a:lnTo>
                <a:lnTo>
                  <a:pt x="793988" y="173154"/>
                </a:lnTo>
                <a:lnTo>
                  <a:pt x="785216" y="160310"/>
                </a:lnTo>
                <a:lnTo>
                  <a:pt x="772879" y="152111"/>
                </a:lnTo>
                <a:lnTo>
                  <a:pt x="758476" y="149001"/>
                </a:lnTo>
                <a:close/>
              </a:path>
              <a:path w="882650" h="1007745">
                <a:moveTo>
                  <a:pt x="595924" y="0"/>
                </a:moveTo>
                <a:lnTo>
                  <a:pt x="284760" y="0"/>
                </a:lnTo>
                <a:lnTo>
                  <a:pt x="284760" y="77591"/>
                </a:lnTo>
                <a:lnTo>
                  <a:pt x="595924" y="77591"/>
                </a:lnTo>
                <a:lnTo>
                  <a:pt x="595924"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4">
            <a:extLst>
              <a:ext uri="{FF2B5EF4-FFF2-40B4-BE49-F238E27FC236}">
                <a16:creationId xmlns:a16="http://schemas.microsoft.com/office/drawing/2014/main" id="{64DBB43A-978D-47B7-91C5-48726FED9DC6}"/>
              </a:ext>
            </a:extLst>
          </p:cNvPr>
          <p:cNvSpPr/>
          <p:nvPr/>
        </p:nvSpPr>
        <p:spPr>
          <a:xfrm>
            <a:off x="5774065" y="3343342"/>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5">
            <a:extLst>
              <a:ext uri="{FF2B5EF4-FFF2-40B4-BE49-F238E27FC236}">
                <a16:creationId xmlns:a16="http://schemas.microsoft.com/office/drawing/2014/main" id="{F4391282-BD8C-4CD1-AC3E-C3805810F744}"/>
              </a:ext>
            </a:extLst>
          </p:cNvPr>
          <p:cNvSpPr/>
          <p:nvPr/>
        </p:nvSpPr>
        <p:spPr>
          <a:xfrm>
            <a:off x="5774065" y="3472589"/>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6">
            <a:extLst>
              <a:ext uri="{FF2B5EF4-FFF2-40B4-BE49-F238E27FC236}">
                <a16:creationId xmlns:a16="http://schemas.microsoft.com/office/drawing/2014/main" id="{B9489D28-EE0C-4B28-9F17-9689F05CC95B}"/>
              </a:ext>
            </a:extLst>
          </p:cNvPr>
          <p:cNvSpPr/>
          <p:nvPr/>
        </p:nvSpPr>
        <p:spPr>
          <a:xfrm>
            <a:off x="5858339" y="3601837"/>
            <a:ext cx="168547" cy="77547"/>
          </a:xfrm>
          <a:prstGeom prst="rect">
            <a:avLst/>
          </a:pr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7">
            <a:extLst>
              <a:ext uri="{FF2B5EF4-FFF2-40B4-BE49-F238E27FC236}">
                <a16:creationId xmlns:a16="http://schemas.microsoft.com/office/drawing/2014/main" id="{97C5D74F-10DB-4559-AACA-D6B8337C91E7}"/>
              </a:ext>
            </a:extLst>
          </p:cNvPr>
          <p:cNvSpPr/>
          <p:nvPr/>
        </p:nvSpPr>
        <p:spPr>
          <a:xfrm>
            <a:off x="5605518" y="2593662"/>
            <a:ext cx="674370" cy="698500"/>
          </a:xfrm>
          <a:custGeom>
            <a:avLst/>
            <a:gdLst/>
            <a:ahLst/>
            <a:cxnLst/>
            <a:rect l="l" t="t" r="r" b="b"/>
            <a:pathLst>
              <a:path w="674370" h="698500">
                <a:moveTo>
                  <a:pt x="337094" y="0"/>
                </a:moveTo>
                <a:lnTo>
                  <a:pt x="287835" y="3892"/>
                </a:lnTo>
                <a:lnTo>
                  <a:pt x="240807" y="14532"/>
                </a:lnTo>
                <a:lnTo>
                  <a:pt x="196509" y="31426"/>
                </a:lnTo>
                <a:lnTo>
                  <a:pt x="155438" y="54077"/>
                </a:lnTo>
                <a:lnTo>
                  <a:pt x="118089" y="81990"/>
                </a:lnTo>
                <a:lnTo>
                  <a:pt x="84960" y="114669"/>
                </a:lnTo>
                <a:lnTo>
                  <a:pt x="56548" y="151618"/>
                </a:lnTo>
                <a:lnTo>
                  <a:pt x="33349" y="192343"/>
                </a:lnTo>
                <a:lnTo>
                  <a:pt x="15860" y="236346"/>
                </a:lnTo>
                <a:lnTo>
                  <a:pt x="4578" y="283134"/>
                </a:lnTo>
                <a:lnTo>
                  <a:pt x="0" y="332209"/>
                </a:lnTo>
                <a:lnTo>
                  <a:pt x="0" y="343841"/>
                </a:lnTo>
                <a:lnTo>
                  <a:pt x="6806" y="402972"/>
                </a:lnTo>
                <a:lnTo>
                  <a:pt x="23337" y="460164"/>
                </a:lnTo>
                <a:lnTo>
                  <a:pt x="48619" y="510409"/>
                </a:lnTo>
                <a:lnTo>
                  <a:pt x="81680" y="555808"/>
                </a:lnTo>
                <a:lnTo>
                  <a:pt x="105159" y="585979"/>
                </a:lnTo>
                <a:lnTo>
                  <a:pt x="127545" y="621724"/>
                </a:lnTo>
                <a:lnTo>
                  <a:pt x="146770" y="656500"/>
                </a:lnTo>
                <a:lnTo>
                  <a:pt x="160768" y="683763"/>
                </a:lnTo>
                <a:lnTo>
                  <a:pt x="164597" y="689801"/>
                </a:lnTo>
                <a:lnTo>
                  <a:pt x="170006" y="694264"/>
                </a:lnTo>
                <a:lnTo>
                  <a:pt x="176630" y="697031"/>
                </a:lnTo>
                <a:lnTo>
                  <a:pt x="184105" y="697980"/>
                </a:lnTo>
                <a:lnTo>
                  <a:pt x="490084" y="697980"/>
                </a:lnTo>
                <a:lnTo>
                  <a:pt x="527419" y="656500"/>
                </a:lnTo>
                <a:lnTo>
                  <a:pt x="546644" y="621724"/>
                </a:lnTo>
                <a:lnTo>
                  <a:pt x="547454" y="620431"/>
                </a:lnTo>
                <a:lnTo>
                  <a:pt x="216518" y="620431"/>
                </a:lnTo>
                <a:lnTo>
                  <a:pt x="200028" y="589897"/>
                </a:lnTo>
                <a:lnTo>
                  <a:pt x="181836" y="560331"/>
                </a:lnTo>
                <a:lnTo>
                  <a:pt x="162186" y="531735"/>
                </a:lnTo>
                <a:lnTo>
                  <a:pt x="141320" y="504108"/>
                </a:lnTo>
                <a:lnTo>
                  <a:pt x="128233" y="487912"/>
                </a:lnTo>
                <a:lnTo>
                  <a:pt x="116362" y="470504"/>
                </a:lnTo>
                <a:lnTo>
                  <a:pt x="97238" y="433022"/>
                </a:lnTo>
                <a:lnTo>
                  <a:pt x="84273" y="388755"/>
                </a:lnTo>
                <a:lnTo>
                  <a:pt x="79184" y="343841"/>
                </a:lnTo>
                <a:lnTo>
                  <a:pt x="79087" y="332209"/>
                </a:lnTo>
                <a:lnTo>
                  <a:pt x="84010" y="286370"/>
                </a:lnTo>
                <a:lnTo>
                  <a:pt x="96573" y="243241"/>
                </a:lnTo>
                <a:lnTo>
                  <a:pt x="116062" y="203525"/>
                </a:lnTo>
                <a:lnTo>
                  <a:pt x="141761" y="167924"/>
                </a:lnTo>
                <a:lnTo>
                  <a:pt x="172956" y="137142"/>
                </a:lnTo>
                <a:lnTo>
                  <a:pt x="208931" y="111882"/>
                </a:lnTo>
                <a:lnTo>
                  <a:pt x="248972" y="92845"/>
                </a:lnTo>
                <a:lnTo>
                  <a:pt x="292364" y="80736"/>
                </a:lnTo>
                <a:lnTo>
                  <a:pt x="338391" y="76256"/>
                </a:lnTo>
                <a:lnTo>
                  <a:pt x="548427" y="76256"/>
                </a:lnTo>
                <a:lnTo>
                  <a:pt x="518751" y="54077"/>
                </a:lnTo>
                <a:lnTo>
                  <a:pt x="477680" y="31426"/>
                </a:lnTo>
                <a:lnTo>
                  <a:pt x="433382" y="14532"/>
                </a:lnTo>
                <a:lnTo>
                  <a:pt x="386354" y="3892"/>
                </a:lnTo>
                <a:lnTo>
                  <a:pt x="337094" y="0"/>
                </a:lnTo>
                <a:close/>
              </a:path>
              <a:path w="674370" h="698500">
                <a:moveTo>
                  <a:pt x="548427" y="76256"/>
                </a:moveTo>
                <a:lnTo>
                  <a:pt x="338391" y="76256"/>
                </a:lnTo>
                <a:lnTo>
                  <a:pt x="384418" y="80693"/>
                </a:lnTo>
                <a:lnTo>
                  <a:pt x="427810" y="92696"/>
                </a:lnTo>
                <a:lnTo>
                  <a:pt x="467851" y="111594"/>
                </a:lnTo>
                <a:lnTo>
                  <a:pt x="503826" y="136717"/>
                </a:lnTo>
                <a:lnTo>
                  <a:pt x="535021" y="167392"/>
                </a:lnTo>
                <a:lnTo>
                  <a:pt x="560720" y="202950"/>
                </a:lnTo>
                <a:lnTo>
                  <a:pt x="580209" y="242720"/>
                </a:lnTo>
                <a:lnTo>
                  <a:pt x="592772" y="286029"/>
                </a:lnTo>
                <a:lnTo>
                  <a:pt x="597695" y="332209"/>
                </a:lnTo>
                <a:lnTo>
                  <a:pt x="597695" y="342549"/>
                </a:lnTo>
                <a:lnTo>
                  <a:pt x="596398" y="342549"/>
                </a:lnTo>
                <a:lnTo>
                  <a:pt x="594474" y="365773"/>
                </a:lnTo>
                <a:lnTo>
                  <a:pt x="585277" y="411252"/>
                </a:lnTo>
                <a:lnTo>
                  <a:pt x="569718" y="452127"/>
                </a:lnTo>
                <a:lnTo>
                  <a:pt x="547799" y="487912"/>
                </a:lnTo>
                <a:lnTo>
                  <a:pt x="534165" y="504108"/>
                </a:lnTo>
                <a:lnTo>
                  <a:pt x="512570" y="531735"/>
                </a:lnTo>
                <a:lnTo>
                  <a:pt x="492677" y="560331"/>
                </a:lnTo>
                <a:lnTo>
                  <a:pt x="474728" y="589897"/>
                </a:lnTo>
                <a:lnTo>
                  <a:pt x="458967" y="620431"/>
                </a:lnTo>
                <a:lnTo>
                  <a:pt x="547454" y="620431"/>
                </a:lnTo>
                <a:lnTo>
                  <a:pt x="569030" y="585979"/>
                </a:lnTo>
                <a:lnTo>
                  <a:pt x="592509" y="555808"/>
                </a:lnTo>
                <a:lnTo>
                  <a:pt x="626056" y="510409"/>
                </a:lnTo>
                <a:lnTo>
                  <a:pt x="650852" y="460164"/>
                </a:lnTo>
                <a:lnTo>
                  <a:pt x="667383" y="402972"/>
                </a:lnTo>
                <a:lnTo>
                  <a:pt x="674189" y="343841"/>
                </a:lnTo>
                <a:lnTo>
                  <a:pt x="674189" y="332209"/>
                </a:lnTo>
                <a:lnTo>
                  <a:pt x="669611" y="283134"/>
                </a:lnTo>
                <a:lnTo>
                  <a:pt x="658329" y="236346"/>
                </a:lnTo>
                <a:lnTo>
                  <a:pt x="640840" y="192343"/>
                </a:lnTo>
                <a:lnTo>
                  <a:pt x="617641" y="151618"/>
                </a:lnTo>
                <a:lnTo>
                  <a:pt x="589229" y="114669"/>
                </a:lnTo>
                <a:lnTo>
                  <a:pt x="556100" y="81990"/>
                </a:lnTo>
                <a:lnTo>
                  <a:pt x="548427" y="76256"/>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8">
            <a:extLst>
              <a:ext uri="{FF2B5EF4-FFF2-40B4-BE49-F238E27FC236}">
                <a16:creationId xmlns:a16="http://schemas.microsoft.com/office/drawing/2014/main" id="{76A90DDE-DD45-4AD7-9005-97F695C65D18}"/>
              </a:ext>
            </a:extLst>
          </p:cNvPr>
          <p:cNvSpPr/>
          <p:nvPr/>
        </p:nvSpPr>
        <p:spPr>
          <a:xfrm>
            <a:off x="7938672" y="3536915"/>
            <a:ext cx="882015" cy="0"/>
          </a:xfrm>
          <a:custGeom>
            <a:avLst/>
            <a:gdLst/>
            <a:ahLst/>
            <a:cxnLst/>
            <a:rect l="l" t="t" r="r" b="b"/>
            <a:pathLst>
              <a:path w="882015">
                <a:moveTo>
                  <a:pt x="0" y="0"/>
                </a:moveTo>
                <a:lnTo>
                  <a:pt x="881633" y="0"/>
                </a:lnTo>
              </a:path>
            </a:pathLst>
          </a:custGeom>
          <a:ln w="77349">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9">
            <a:extLst>
              <a:ext uri="{FF2B5EF4-FFF2-40B4-BE49-F238E27FC236}">
                <a16:creationId xmlns:a16="http://schemas.microsoft.com/office/drawing/2014/main" id="{CE5ACB2D-7836-4139-81AE-268E5F405D77}"/>
              </a:ext>
            </a:extLst>
          </p:cNvPr>
          <p:cNvSpPr/>
          <p:nvPr/>
        </p:nvSpPr>
        <p:spPr>
          <a:xfrm>
            <a:off x="7977568" y="2696853"/>
            <a:ext cx="0" cy="802005"/>
          </a:xfrm>
          <a:custGeom>
            <a:avLst/>
            <a:gdLst/>
            <a:ahLst/>
            <a:cxnLst/>
            <a:rect l="l" t="t" r="r" b="b"/>
            <a:pathLst>
              <a:path h="802004">
                <a:moveTo>
                  <a:pt x="0" y="0"/>
                </a:moveTo>
                <a:lnTo>
                  <a:pt x="0" y="801386"/>
                </a:lnTo>
              </a:path>
            </a:pathLst>
          </a:custGeom>
          <a:ln w="77791">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40">
            <a:extLst>
              <a:ext uri="{FF2B5EF4-FFF2-40B4-BE49-F238E27FC236}">
                <a16:creationId xmlns:a16="http://schemas.microsoft.com/office/drawing/2014/main" id="{4030C959-C77F-41F2-B4A8-44409730BFF8}"/>
              </a:ext>
            </a:extLst>
          </p:cNvPr>
          <p:cNvSpPr/>
          <p:nvPr/>
        </p:nvSpPr>
        <p:spPr>
          <a:xfrm>
            <a:off x="8067027" y="2916824"/>
            <a:ext cx="753745" cy="441325"/>
          </a:xfrm>
          <a:custGeom>
            <a:avLst/>
            <a:gdLst/>
            <a:ahLst/>
            <a:cxnLst/>
            <a:rect l="l" t="t" r="r" b="b"/>
            <a:pathLst>
              <a:path w="753745" h="441325">
                <a:moveTo>
                  <a:pt x="234669" y="152512"/>
                </a:moveTo>
                <a:lnTo>
                  <a:pt x="0" y="386450"/>
                </a:lnTo>
                <a:lnTo>
                  <a:pt x="54453" y="440734"/>
                </a:lnTo>
                <a:lnTo>
                  <a:pt x="234669" y="261080"/>
                </a:lnTo>
                <a:lnTo>
                  <a:pt x="390252" y="261080"/>
                </a:lnTo>
                <a:lnTo>
                  <a:pt x="421368" y="230060"/>
                </a:lnTo>
                <a:lnTo>
                  <a:pt x="312461" y="230060"/>
                </a:lnTo>
                <a:lnTo>
                  <a:pt x="234669" y="152512"/>
                </a:lnTo>
                <a:close/>
              </a:path>
              <a:path w="753745" h="441325">
                <a:moveTo>
                  <a:pt x="390252" y="261080"/>
                </a:moveTo>
                <a:lnTo>
                  <a:pt x="234669" y="261080"/>
                </a:lnTo>
                <a:lnTo>
                  <a:pt x="312461" y="338628"/>
                </a:lnTo>
                <a:lnTo>
                  <a:pt x="390252" y="261080"/>
                </a:lnTo>
                <a:close/>
              </a:path>
              <a:path w="753745" h="441325">
                <a:moveTo>
                  <a:pt x="597695" y="209381"/>
                </a:moveTo>
                <a:lnTo>
                  <a:pt x="442113" y="209381"/>
                </a:lnTo>
                <a:lnTo>
                  <a:pt x="519904" y="286929"/>
                </a:lnTo>
                <a:lnTo>
                  <a:pt x="597695" y="209381"/>
                </a:lnTo>
                <a:close/>
              </a:path>
              <a:path w="753745" h="441325">
                <a:moveTo>
                  <a:pt x="442113" y="100813"/>
                </a:moveTo>
                <a:lnTo>
                  <a:pt x="312461" y="230060"/>
                </a:lnTo>
                <a:lnTo>
                  <a:pt x="421368" y="230060"/>
                </a:lnTo>
                <a:lnTo>
                  <a:pt x="442113" y="209381"/>
                </a:lnTo>
                <a:lnTo>
                  <a:pt x="597695" y="209381"/>
                </a:lnTo>
                <a:lnTo>
                  <a:pt x="628811" y="178361"/>
                </a:lnTo>
                <a:lnTo>
                  <a:pt x="519904" y="178361"/>
                </a:lnTo>
                <a:lnTo>
                  <a:pt x="442113" y="100813"/>
                </a:lnTo>
                <a:close/>
              </a:path>
              <a:path w="753745" h="441325">
                <a:moveTo>
                  <a:pt x="753277" y="130540"/>
                </a:moveTo>
                <a:lnTo>
                  <a:pt x="676783" y="130540"/>
                </a:lnTo>
                <a:lnTo>
                  <a:pt x="753277" y="206796"/>
                </a:lnTo>
                <a:lnTo>
                  <a:pt x="753277" y="130540"/>
                </a:lnTo>
                <a:close/>
              </a:path>
              <a:path w="753745" h="441325">
                <a:moveTo>
                  <a:pt x="753277" y="0"/>
                </a:moveTo>
                <a:lnTo>
                  <a:pt x="545834" y="0"/>
                </a:lnTo>
                <a:lnTo>
                  <a:pt x="622329" y="76256"/>
                </a:lnTo>
                <a:lnTo>
                  <a:pt x="519904" y="178361"/>
                </a:lnTo>
                <a:lnTo>
                  <a:pt x="628811" y="178361"/>
                </a:lnTo>
                <a:lnTo>
                  <a:pt x="676783" y="130540"/>
                </a:lnTo>
                <a:lnTo>
                  <a:pt x="753277" y="130540"/>
                </a:lnTo>
                <a:lnTo>
                  <a:pt x="753277"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Title 40">
            <a:extLst>
              <a:ext uri="{FF2B5EF4-FFF2-40B4-BE49-F238E27FC236}">
                <a16:creationId xmlns:a16="http://schemas.microsoft.com/office/drawing/2014/main" id="{66CE53CF-5EAD-406A-BDF9-E94CA1FEBDF8}"/>
              </a:ext>
            </a:extLst>
          </p:cNvPr>
          <p:cNvSpPr>
            <a:spLocks noGrp="1"/>
          </p:cNvSpPr>
          <p:nvPr>
            <p:ph type="title"/>
          </p:nvPr>
        </p:nvSpPr>
        <p:spPr>
          <a:xfrm>
            <a:off x="576834" y="225163"/>
            <a:ext cx="10363200" cy="594360"/>
          </a:xfrm>
        </p:spPr>
        <p:txBody>
          <a:bodyPr/>
          <a:lstStyle/>
          <a:p>
            <a:r>
              <a:rPr lang="en-US" sz="1800" spc="-65">
                <a:latin typeface="Verdana" panose="020B0604030504040204" pitchFamily="34" charset="0"/>
                <a:ea typeface="Verdana" panose="020B0604030504040204" pitchFamily="34" charset="0"/>
              </a:rPr>
              <a:t>INTEGRATION HUB </a:t>
            </a:r>
            <a:endParaRPr lang="en-US" sz="1800">
              <a:latin typeface="Verdana" panose="020B0604030504040204" pitchFamily="34" charset="0"/>
              <a:ea typeface="Verdana" panose="020B0604030504040204" pitchFamily="34" charset="0"/>
            </a:endParaRPr>
          </a:p>
        </p:txBody>
      </p:sp>
      <p:sp>
        <p:nvSpPr>
          <p:cNvPr id="46" name="Text Placeholder 45">
            <a:extLst>
              <a:ext uri="{FF2B5EF4-FFF2-40B4-BE49-F238E27FC236}">
                <a16:creationId xmlns:a16="http://schemas.microsoft.com/office/drawing/2014/main" id="{309BBE03-3754-444E-B4C7-BEF966972252}"/>
              </a:ext>
            </a:extLst>
          </p:cNvPr>
          <p:cNvSpPr>
            <a:spLocks noGrp="1"/>
          </p:cNvSpPr>
          <p:nvPr>
            <p:ph type="body" sz="quarter" idx="14"/>
          </p:nvPr>
        </p:nvSpPr>
        <p:spPr>
          <a:xfrm>
            <a:off x="576834" y="987162"/>
            <a:ext cx="10362880" cy="262776"/>
          </a:xfrm>
        </p:spPr>
        <p:txBody>
          <a:bodyPr/>
          <a:lstStyle/>
          <a:p>
            <a:r>
              <a:rPr lang="en-US">
                <a:latin typeface="Verdana" panose="020B0604030504040204" pitchFamily="34" charset="0"/>
                <a:ea typeface="Verdana" panose="020B0604030504040204" pitchFamily="34" charset="0"/>
              </a:rPr>
              <a:t>Build Enterprise grade Integrations in Salesforce with security</a:t>
            </a:r>
          </a:p>
        </p:txBody>
      </p:sp>
      <p:sp>
        <p:nvSpPr>
          <p:cNvPr id="45" name="Text Placeholder 23">
            <a:extLst>
              <a:ext uri="{FF2B5EF4-FFF2-40B4-BE49-F238E27FC236}">
                <a16:creationId xmlns:a16="http://schemas.microsoft.com/office/drawing/2014/main" id="{9FE7112A-917E-4D07-A1F7-6357A46EBA9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52772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1A8B514-6EED-4430-A3DB-7877376391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 name="think-cell Slide" r:id="rId6" imgW="415" imgH="416" progId="TCLayout.ActiveDocument.1">
                  <p:embed/>
                </p:oleObj>
              </mc:Choice>
              <mc:Fallback>
                <p:oleObj name="think-cell Slide" r:id="rId6" imgW="415" imgH="416" progId="TCLayout.ActiveDocument.1">
                  <p:embed/>
                  <p:pic>
                    <p:nvPicPr>
                      <p:cNvPr id="4" name="Object 3" hidden="1">
                        <a:extLst>
                          <a:ext uri="{FF2B5EF4-FFF2-40B4-BE49-F238E27FC236}">
                            <a16:creationId xmlns:a16="http://schemas.microsoft.com/office/drawing/2014/main" id="{91A8B514-6EED-4430-A3DB-7877376391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CCA78FC-26C7-4FDC-9765-8D7E9CD95D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54674877-4D27-4660-A310-D219D87CFA09}"/>
              </a:ext>
            </a:extLst>
          </p:cNvPr>
          <p:cNvSpPr>
            <a:spLocks noGrp="1"/>
          </p:cNvSpPr>
          <p:nvPr>
            <p:ph type="title"/>
          </p:nvPr>
        </p:nvSpPr>
        <p:spPr>
          <a:xfrm>
            <a:off x="568960" y="244558"/>
            <a:ext cx="10363200" cy="594360"/>
          </a:xfrm>
        </p:spPr>
        <p:txBody>
          <a:bodyPr/>
          <a:lstStyle/>
          <a:p>
            <a:r>
              <a:rPr lang="en-US" sz="1800">
                <a:latin typeface="Verdana" panose="020B0604030504040204" pitchFamily="34" charset="0"/>
                <a:ea typeface="Verdana" panose="020B0604030504040204" pitchFamily="34" charset="0"/>
              </a:rPr>
              <a:t>INTEGRATION PATTERN APPROACH</a:t>
            </a:r>
          </a:p>
        </p:txBody>
      </p:sp>
      <p:sp>
        <p:nvSpPr>
          <p:cNvPr id="39" name="Oval 38">
            <a:extLst>
              <a:ext uri="{FF2B5EF4-FFF2-40B4-BE49-F238E27FC236}">
                <a16:creationId xmlns:a16="http://schemas.microsoft.com/office/drawing/2014/main" id="{C6D06AAC-3C4A-4C03-9118-B8EB7E6EB8DF}"/>
              </a:ext>
            </a:extLst>
          </p:cNvPr>
          <p:cNvSpPr/>
          <p:nvPr/>
        </p:nvSpPr>
        <p:spPr>
          <a:xfrm>
            <a:off x="1612627" y="1557771"/>
            <a:ext cx="1866113" cy="1866113"/>
          </a:xfrm>
          <a:prstGeom prst="ellipse">
            <a:avLst/>
          </a:prstGeom>
          <a:noFill/>
          <a:ln w="88900">
            <a:solidFill>
              <a:srgbClr val="FFA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38" name="Oval 37">
            <a:extLst>
              <a:ext uri="{FF2B5EF4-FFF2-40B4-BE49-F238E27FC236}">
                <a16:creationId xmlns:a16="http://schemas.microsoft.com/office/drawing/2014/main" id="{A73F0F59-5E20-4CB4-9601-67B97DA1B0D1}"/>
              </a:ext>
            </a:extLst>
          </p:cNvPr>
          <p:cNvSpPr/>
          <p:nvPr/>
        </p:nvSpPr>
        <p:spPr>
          <a:xfrm>
            <a:off x="1664745" y="4519950"/>
            <a:ext cx="1761877" cy="1761877"/>
          </a:xfrm>
          <a:prstGeom prst="ellipse">
            <a:avLst/>
          </a:prstGeom>
          <a:solidFill>
            <a:schemeClr val="bg1">
              <a:alpha val="75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0" name="Oval 39">
            <a:extLst>
              <a:ext uri="{FF2B5EF4-FFF2-40B4-BE49-F238E27FC236}">
                <a16:creationId xmlns:a16="http://schemas.microsoft.com/office/drawing/2014/main" id="{F1E2130C-8764-4C84-85A8-B1F58E68290C}"/>
              </a:ext>
            </a:extLst>
          </p:cNvPr>
          <p:cNvSpPr/>
          <p:nvPr/>
        </p:nvSpPr>
        <p:spPr>
          <a:xfrm>
            <a:off x="1612627" y="4472059"/>
            <a:ext cx="1866113" cy="1866113"/>
          </a:xfrm>
          <a:prstGeom prst="ellipse">
            <a:avLst/>
          </a:prstGeom>
          <a:noFill/>
          <a:ln w="88900">
            <a:solidFill>
              <a:srgbClr val="BAE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1" name="Oval 40">
            <a:extLst>
              <a:ext uri="{FF2B5EF4-FFF2-40B4-BE49-F238E27FC236}">
                <a16:creationId xmlns:a16="http://schemas.microsoft.com/office/drawing/2014/main" id="{DA9D78F7-2E74-4210-83EC-CD07AC7F8229}"/>
              </a:ext>
            </a:extLst>
          </p:cNvPr>
          <p:cNvSpPr/>
          <p:nvPr/>
        </p:nvSpPr>
        <p:spPr>
          <a:xfrm>
            <a:off x="1612627" y="2993051"/>
            <a:ext cx="1866113" cy="1866113"/>
          </a:xfrm>
          <a:prstGeom prst="ellipse">
            <a:avLst/>
          </a:prstGeom>
          <a:solidFill>
            <a:schemeClr val="bg1">
              <a:alpha val="75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2" name="Oval 41">
            <a:extLst>
              <a:ext uri="{FF2B5EF4-FFF2-40B4-BE49-F238E27FC236}">
                <a16:creationId xmlns:a16="http://schemas.microsoft.com/office/drawing/2014/main" id="{F2E4BC3D-D739-47F9-9C72-F9A46D368C79}"/>
              </a:ext>
            </a:extLst>
          </p:cNvPr>
          <p:cNvSpPr/>
          <p:nvPr/>
        </p:nvSpPr>
        <p:spPr>
          <a:xfrm>
            <a:off x="1612627" y="3000041"/>
            <a:ext cx="1866113" cy="1866113"/>
          </a:xfrm>
          <a:prstGeom prst="ellipse">
            <a:avLst/>
          </a:prstGeom>
          <a:noFill/>
          <a:ln w="88900">
            <a:solidFill>
              <a:srgbClr val="8A7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3" name="Text Placeholder 5">
            <a:extLst>
              <a:ext uri="{FF2B5EF4-FFF2-40B4-BE49-F238E27FC236}">
                <a16:creationId xmlns:a16="http://schemas.microsoft.com/office/drawing/2014/main" id="{ACE06314-78A0-4491-BD4C-EDB01D2CE88A}"/>
              </a:ext>
            </a:extLst>
          </p:cNvPr>
          <p:cNvSpPr txBox="1">
            <a:spLocks/>
          </p:cNvSpPr>
          <p:nvPr/>
        </p:nvSpPr>
        <p:spPr>
          <a:xfrm>
            <a:off x="1978244" y="4109693"/>
            <a:ext cx="1134879" cy="41773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None/>
              <a:tabLst/>
              <a:defRPr/>
            </a:pPr>
            <a:r>
              <a:rPr kumimoji="0" lang="en-US" sz="1600" b="1" i="0" u="none" strike="noStrike" kern="1200" cap="none" spc="-30" normalizeH="0" baseline="0" noProof="0">
                <a:ln>
                  <a:noFill/>
                </a:ln>
                <a:solidFill>
                  <a:srgbClr val="000000"/>
                </a:solidFill>
                <a:effectLst/>
                <a:uLnTx/>
                <a:uFillTx/>
                <a:latin typeface="Verdana" panose="020B0604030504040204" pitchFamily="34" charset="0"/>
                <a:ea typeface="Verdana" panose="020B0604030504040204" pitchFamily="34" charset="0"/>
                <a:cs typeface="Chronicle Display Black" charset="0"/>
              </a:rPr>
              <a:t>Virtual</a:t>
            </a:r>
          </a:p>
        </p:txBody>
      </p:sp>
      <p:sp>
        <p:nvSpPr>
          <p:cNvPr id="44" name="Oval 43">
            <a:extLst>
              <a:ext uri="{FF2B5EF4-FFF2-40B4-BE49-F238E27FC236}">
                <a16:creationId xmlns:a16="http://schemas.microsoft.com/office/drawing/2014/main" id="{6303763A-BAFA-47AF-9286-D68D30BDE648}"/>
              </a:ext>
            </a:extLst>
          </p:cNvPr>
          <p:cNvSpPr/>
          <p:nvPr/>
        </p:nvSpPr>
        <p:spPr>
          <a:xfrm>
            <a:off x="1664745" y="1621984"/>
            <a:ext cx="1761877" cy="1761877"/>
          </a:xfrm>
          <a:prstGeom prst="ellipse">
            <a:avLst/>
          </a:prstGeom>
          <a:solidFill>
            <a:schemeClr val="bg1">
              <a:alpha val="75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5" name="Text Placeholder 5">
            <a:extLst>
              <a:ext uri="{FF2B5EF4-FFF2-40B4-BE49-F238E27FC236}">
                <a16:creationId xmlns:a16="http://schemas.microsoft.com/office/drawing/2014/main" id="{8454C923-870F-4522-A428-AFB351D98381}"/>
              </a:ext>
            </a:extLst>
          </p:cNvPr>
          <p:cNvSpPr txBox="1">
            <a:spLocks/>
          </p:cNvSpPr>
          <p:nvPr/>
        </p:nvSpPr>
        <p:spPr>
          <a:xfrm>
            <a:off x="1978244" y="2582640"/>
            <a:ext cx="1134879" cy="41773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None/>
              <a:tabLst/>
              <a:defRPr/>
            </a:pPr>
            <a:r>
              <a:rPr kumimoji="0" lang="en-US" sz="1600" b="1" i="0" u="none" strike="noStrike" kern="1200" cap="none" spc="-30" normalizeH="0" baseline="0" noProof="0">
                <a:ln>
                  <a:noFill/>
                </a:ln>
                <a:solidFill>
                  <a:srgbClr val="000000"/>
                </a:solidFill>
                <a:effectLst/>
                <a:uLnTx/>
                <a:uFillTx/>
                <a:latin typeface="Verdana" panose="020B0604030504040204" pitchFamily="34" charset="0"/>
                <a:ea typeface="Verdana" panose="020B0604030504040204" pitchFamily="34" charset="0"/>
                <a:cs typeface="Chronicle Display Black" charset="0"/>
              </a:rPr>
              <a:t>Process</a:t>
            </a:r>
          </a:p>
        </p:txBody>
      </p:sp>
      <p:sp>
        <p:nvSpPr>
          <p:cNvPr id="46" name="Text Placeholder 5">
            <a:extLst>
              <a:ext uri="{FF2B5EF4-FFF2-40B4-BE49-F238E27FC236}">
                <a16:creationId xmlns:a16="http://schemas.microsoft.com/office/drawing/2014/main" id="{00899B63-444A-45E1-B291-BD1DFBA2E84F}"/>
              </a:ext>
            </a:extLst>
          </p:cNvPr>
          <p:cNvSpPr txBox="1">
            <a:spLocks/>
          </p:cNvSpPr>
          <p:nvPr/>
        </p:nvSpPr>
        <p:spPr>
          <a:xfrm>
            <a:off x="1978244" y="5575652"/>
            <a:ext cx="1134879" cy="41773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None/>
              <a:tabLst/>
              <a:defRPr/>
            </a:pPr>
            <a:r>
              <a:rPr kumimoji="0" lang="en-US" sz="1600" b="1" i="0" u="none" strike="noStrike" kern="1200" cap="none" spc="-30" normalizeH="0" baseline="0" noProof="0">
                <a:ln>
                  <a:noFill/>
                </a:ln>
                <a:solidFill>
                  <a:srgbClr val="000000"/>
                </a:solidFill>
                <a:effectLst/>
                <a:uLnTx/>
                <a:uFillTx/>
                <a:latin typeface="Verdana" panose="020B0604030504040204" pitchFamily="34" charset="0"/>
                <a:ea typeface="Verdana" panose="020B0604030504040204" pitchFamily="34" charset="0"/>
                <a:cs typeface="Chronicle Display Black" charset="0"/>
              </a:rPr>
              <a:t>Data</a:t>
            </a:r>
          </a:p>
        </p:txBody>
      </p:sp>
      <p:sp>
        <p:nvSpPr>
          <p:cNvPr id="47" name="Text Placeholder 5">
            <a:extLst>
              <a:ext uri="{FF2B5EF4-FFF2-40B4-BE49-F238E27FC236}">
                <a16:creationId xmlns:a16="http://schemas.microsoft.com/office/drawing/2014/main" id="{DEABE1EC-3F3A-4D3B-BE56-D7807334E7BE}"/>
              </a:ext>
            </a:extLst>
          </p:cNvPr>
          <p:cNvSpPr txBox="1">
            <a:spLocks/>
          </p:cNvSpPr>
          <p:nvPr/>
        </p:nvSpPr>
        <p:spPr>
          <a:xfrm>
            <a:off x="3980368" y="2175581"/>
            <a:ext cx="6019038" cy="647700"/>
          </a:xfrm>
          <a:prstGeom prst="rect">
            <a:avLst/>
          </a:prstGeom>
        </p:spPr>
        <p:txBody>
          <a:bodyPr vert="horz" lIns="0" tIns="0" rIns="0" bIns="0" rtlCol="0">
            <a:noAutofit/>
          </a:bodyPr>
          <a:lstStyle>
            <a:lvl1pPr marL="0" indent="0" algn="l" defTabSz="914400" rtl="0" eaLnBrk="1" latinLnBrk="0" hangingPunct="1">
              <a:lnSpc>
                <a:spcPts val="1600"/>
              </a:lnSpc>
              <a:spcBef>
                <a:spcPts val="5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nSpc>
                <a:spcPct val="120000"/>
              </a:lnSpc>
              <a:spcBef>
                <a:spcPts val="1200"/>
              </a:spcBef>
              <a:buClr>
                <a:srgbClr val="000000"/>
              </a:buClr>
              <a:buSzPct val="100000"/>
              <a:buFont typeface="Arial" panose="020B0604020202020204" pitchFamily="34" charset="0"/>
              <a:buChar char="•"/>
              <a:defRPr/>
            </a:pPr>
            <a:r>
              <a:rPr lang="en-US" sz="1100" dirty="0">
                <a:solidFill>
                  <a:prstClr val="black"/>
                </a:solidFill>
                <a:latin typeface="Verdana" panose="020B0604030504040204" pitchFamily="34" charset="0"/>
                <a:ea typeface="Verdana" panose="020B0604030504040204" pitchFamily="34" charset="0"/>
                <a:cs typeface="Arial" charset="0"/>
              </a:rPr>
              <a:t>Business process to leverage two or more applications to complete its task</a:t>
            </a:r>
          </a:p>
          <a:p>
            <a:pPr marL="285750" lvl="0" indent="-285750">
              <a:lnSpc>
                <a:spcPct val="120000"/>
              </a:lnSpc>
              <a:spcBef>
                <a:spcPts val="1200"/>
              </a:spcBef>
              <a:buClr>
                <a:srgbClr val="000000"/>
              </a:buClr>
              <a:buSzPct val="100000"/>
              <a:buFont typeface="Arial" panose="020B0604020202020204" pitchFamily="34" charset="0"/>
              <a:buChar char="•"/>
              <a:defRPr/>
            </a:pPr>
            <a:r>
              <a:rPr lang="en-US" sz="1100" dirty="0">
                <a:solidFill>
                  <a:prstClr val="black"/>
                </a:solidFill>
                <a:latin typeface="Verdana" panose="020B0604030504040204" pitchFamily="34" charset="0"/>
                <a:ea typeface="Verdana" panose="020B0604030504040204" pitchFamily="34" charset="0"/>
                <a:cs typeface="Arial" charset="0"/>
              </a:rPr>
              <a:t>Orchestration (where one application is the central “controller”) and choreography (where applications are multi-participants and there is no central “controller”)</a:t>
            </a:r>
            <a:endParaRPr kumimoji="0" lang="en-US" sz="1100" b="0" i="0" u="none" strike="noStrike" kern="1200" cap="none" spc="-30" normalizeH="0" baseline="0" noProof="0" dirty="0">
              <a:ln>
                <a:noFill/>
              </a:ln>
              <a:solidFill>
                <a:prstClr val="black"/>
              </a:solidFill>
              <a:effectLst/>
              <a:uLnTx/>
              <a:uFillTx/>
              <a:latin typeface="Open Sans" charset="0"/>
              <a:ea typeface="Open Sans" charset="0"/>
              <a:cs typeface="Arial" charset="0"/>
            </a:endParaRPr>
          </a:p>
        </p:txBody>
      </p:sp>
      <p:sp>
        <p:nvSpPr>
          <p:cNvPr id="48" name="Text Placeholder 5">
            <a:extLst>
              <a:ext uri="{FF2B5EF4-FFF2-40B4-BE49-F238E27FC236}">
                <a16:creationId xmlns:a16="http://schemas.microsoft.com/office/drawing/2014/main" id="{9CC6968A-B7EF-47D9-A987-47E0F1D1C394}"/>
              </a:ext>
            </a:extLst>
          </p:cNvPr>
          <p:cNvSpPr txBox="1">
            <a:spLocks/>
          </p:cNvSpPr>
          <p:nvPr/>
        </p:nvSpPr>
        <p:spPr>
          <a:xfrm>
            <a:off x="3980368" y="3683673"/>
            <a:ext cx="6019038" cy="647700"/>
          </a:xfrm>
          <a:prstGeom prst="rect">
            <a:avLst/>
          </a:prstGeom>
        </p:spPr>
        <p:txBody>
          <a:bodyPr vert="horz" lIns="0" tIns="0" rIns="0" bIns="0" rtlCol="0">
            <a:noAutofit/>
          </a:bodyPr>
          <a:lstStyle>
            <a:lvl1pPr marL="0" indent="0" algn="l" defTabSz="914400" rtl="0" eaLnBrk="1" latinLnBrk="0" hangingPunct="1">
              <a:lnSpc>
                <a:spcPts val="1600"/>
              </a:lnSpc>
              <a:spcBef>
                <a:spcPts val="5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nSpc>
                <a:spcPct val="120000"/>
              </a:lnSpc>
              <a:spcBef>
                <a:spcPts val="1200"/>
              </a:spcBef>
              <a:buClr>
                <a:srgbClr val="000000"/>
              </a:buClr>
              <a:buSzPct val="100000"/>
              <a:buFont typeface="Arial" panose="020B0604020202020204" pitchFamily="34" charset="0"/>
              <a:buChar char="•"/>
              <a:defRPr/>
            </a:pPr>
            <a:r>
              <a:rPr lang="en-US" sz="1100">
                <a:solidFill>
                  <a:prstClr val="black"/>
                </a:solidFill>
                <a:latin typeface="Verdana" panose="020B0604030504040204" pitchFamily="34" charset="0"/>
                <a:ea typeface="Verdana" panose="020B0604030504040204" pitchFamily="34" charset="0"/>
                <a:cs typeface="Arial" charset="0"/>
              </a:rPr>
              <a:t>Need for a user to view, search, and modify data that’s stored in an external system</a:t>
            </a:r>
          </a:p>
          <a:p>
            <a:pPr marL="285750" lvl="0" indent="-285750">
              <a:lnSpc>
                <a:spcPct val="120000"/>
              </a:lnSpc>
              <a:spcBef>
                <a:spcPts val="1200"/>
              </a:spcBef>
              <a:buClr>
                <a:srgbClr val="000000"/>
              </a:buClr>
              <a:buSzPct val="100000"/>
              <a:buFont typeface="Arial" panose="020B0604020202020204" pitchFamily="34" charset="0"/>
              <a:buChar char="•"/>
              <a:defRPr/>
            </a:pPr>
            <a:r>
              <a:rPr lang="en-US" sz="1100">
                <a:solidFill>
                  <a:prstClr val="black"/>
                </a:solidFill>
                <a:latin typeface="Verdana" panose="020B0604030504040204" pitchFamily="34" charset="0"/>
                <a:ea typeface="Verdana" panose="020B0604030504040204" pitchFamily="34" charset="0"/>
                <a:cs typeface="Arial" charset="0"/>
              </a:rPr>
              <a:t>Data replication across systems, and means that users always interact with the most current data</a:t>
            </a:r>
          </a:p>
        </p:txBody>
      </p:sp>
      <p:sp>
        <p:nvSpPr>
          <p:cNvPr id="49" name="Text Placeholder 5">
            <a:extLst>
              <a:ext uri="{FF2B5EF4-FFF2-40B4-BE49-F238E27FC236}">
                <a16:creationId xmlns:a16="http://schemas.microsoft.com/office/drawing/2014/main" id="{24F10D25-23E6-44B9-976E-DDB93CCCEF80}"/>
              </a:ext>
            </a:extLst>
          </p:cNvPr>
          <p:cNvSpPr txBox="1">
            <a:spLocks/>
          </p:cNvSpPr>
          <p:nvPr/>
        </p:nvSpPr>
        <p:spPr>
          <a:xfrm>
            <a:off x="3980368" y="5075696"/>
            <a:ext cx="6205852" cy="999912"/>
          </a:xfrm>
          <a:prstGeom prst="rect">
            <a:avLst/>
          </a:prstGeom>
        </p:spPr>
        <p:txBody>
          <a:bodyPr vert="horz" lIns="0" tIns="0" rIns="0" bIns="0" rtlCol="0">
            <a:noAutofit/>
          </a:bodyPr>
          <a:lstStyle>
            <a:lvl1pPr marL="0" indent="0" algn="l" defTabSz="914400" rtl="0" eaLnBrk="1" latinLnBrk="0" hangingPunct="1">
              <a:lnSpc>
                <a:spcPts val="1600"/>
              </a:lnSpc>
              <a:spcBef>
                <a:spcPts val="5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Bef>
                <a:spcPts val="1200"/>
              </a:spcBef>
              <a:buClr>
                <a:srgbClr val="000000"/>
              </a:buClr>
              <a:buSzPct val="100000"/>
              <a:buFont typeface="Arial" panose="020B0604020202020204" pitchFamily="34" charset="0"/>
              <a:buChar char="•"/>
              <a:defRPr/>
            </a:pPr>
            <a:r>
              <a:rPr lang="en-US" sz="1100" dirty="0">
                <a:solidFill>
                  <a:prstClr val="black"/>
                </a:solidFill>
                <a:latin typeface="Verdana" panose="020B0604030504040204" pitchFamily="34" charset="0"/>
                <a:ea typeface="Verdana" panose="020B0604030504040204" pitchFamily="34" charset="0"/>
                <a:cs typeface="Arial" charset="0"/>
              </a:rPr>
              <a:t>Synchronize data that resides in two or more systems so that both systems always contain timely and meaningful data</a:t>
            </a:r>
          </a:p>
          <a:p>
            <a:pPr marL="285750" indent="-285750">
              <a:lnSpc>
                <a:spcPct val="120000"/>
              </a:lnSpc>
              <a:spcBef>
                <a:spcPts val="1200"/>
              </a:spcBef>
              <a:buClr>
                <a:srgbClr val="000000"/>
              </a:buClr>
              <a:buSzPct val="100000"/>
              <a:buFont typeface="Arial" panose="020B0604020202020204" pitchFamily="34" charset="0"/>
              <a:buChar char="•"/>
              <a:defRPr/>
            </a:pPr>
            <a:r>
              <a:rPr lang="en-US" sz="1100" dirty="0">
                <a:solidFill>
                  <a:prstClr val="black"/>
                </a:solidFill>
                <a:latin typeface="Verdana" panose="020B0604030504040204" pitchFamily="34" charset="0"/>
                <a:ea typeface="Verdana" panose="020B0604030504040204" pitchFamily="34" charset="0"/>
                <a:cs typeface="Arial" charset="0"/>
              </a:rPr>
              <a:t>Master data management (MDM), Data governance, Mastering, De-duplication, Data flow design, and Others</a:t>
            </a:r>
            <a:r>
              <a:rPr lang="en-US" sz="1800" dirty="0"/>
              <a:t>.</a:t>
            </a:r>
            <a:endParaRPr lang="en-US" sz="1100" dirty="0">
              <a:solidFill>
                <a:prstClr val="black"/>
              </a:solidFill>
              <a:latin typeface="Verdana" panose="020B0604030504040204" pitchFamily="34" charset="0"/>
              <a:ea typeface="Verdana" panose="020B0604030504040204" pitchFamily="34" charset="0"/>
              <a:cs typeface="Arial" charset="0"/>
            </a:endParaRPr>
          </a:p>
        </p:txBody>
      </p:sp>
      <p:sp>
        <p:nvSpPr>
          <p:cNvPr id="50" name="Rectangle 49">
            <a:extLst>
              <a:ext uri="{FF2B5EF4-FFF2-40B4-BE49-F238E27FC236}">
                <a16:creationId xmlns:a16="http://schemas.microsoft.com/office/drawing/2014/main" id="{7E4691A9-BC75-46D6-98F9-0656F1D52F73}"/>
              </a:ext>
            </a:extLst>
          </p:cNvPr>
          <p:cNvSpPr/>
          <p:nvPr/>
        </p:nvSpPr>
        <p:spPr>
          <a:xfrm>
            <a:off x="3980368" y="3138745"/>
            <a:ext cx="6492240" cy="6096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Rectangle 50">
            <a:extLst>
              <a:ext uri="{FF2B5EF4-FFF2-40B4-BE49-F238E27FC236}">
                <a16:creationId xmlns:a16="http://schemas.microsoft.com/office/drawing/2014/main" id="{4813BC06-5B4F-48C3-B4AC-5AE95BEE05CA}"/>
              </a:ext>
            </a:extLst>
          </p:cNvPr>
          <p:cNvSpPr/>
          <p:nvPr/>
        </p:nvSpPr>
        <p:spPr>
          <a:xfrm>
            <a:off x="3980368" y="4765838"/>
            <a:ext cx="6492240" cy="60960"/>
          </a:xfrm>
          <a:prstGeom prst="rect">
            <a:avLst/>
          </a:prstGeom>
          <a:solidFill>
            <a:srgbClr val="EE8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Freeform 425">
            <a:extLst>
              <a:ext uri="{FF2B5EF4-FFF2-40B4-BE49-F238E27FC236}">
                <a16:creationId xmlns:a16="http://schemas.microsoft.com/office/drawing/2014/main" id="{D6F6D8D8-687D-4139-BDE7-E3830B095E49}"/>
              </a:ext>
            </a:extLst>
          </p:cNvPr>
          <p:cNvSpPr>
            <a:spLocks noEditPoints="1"/>
          </p:cNvSpPr>
          <p:nvPr/>
        </p:nvSpPr>
        <p:spPr bwMode="auto">
          <a:xfrm>
            <a:off x="2284222" y="2042231"/>
            <a:ext cx="457200" cy="457200"/>
          </a:xfrm>
          <a:custGeom>
            <a:avLst/>
            <a:gdLst>
              <a:gd name="T0" fmla="*/ 302 w 303"/>
              <a:gd name="T1" fmla="*/ 91 h 285"/>
              <a:gd name="T2" fmla="*/ 279 w 303"/>
              <a:gd name="T3" fmla="*/ 8 h 285"/>
              <a:gd name="T4" fmla="*/ 274 w 303"/>
              <a:gd name="T5" fmla="*/ 2 h 285"/>
              <a:gd name="T6" fmla="*/ 266 w 303"/>
              <a:gd name="T7" fmla="*/ 1 h 285"/>
              <a:gd name="T8" fmla="*/ 225 w 303"/>
              <a:gd name="T9" fmla="*/ 12 h 285"/>
              <a:gd name="T10" fmla="*/ 218 w 303"/>
              <a:gd name="T11" fmla="*/ 25 h 285"/>
              <a:gd name="T12" fmla="*/ 135 w 303"/>
              <a:gd name="T13" fmla="*/ 48 h 285"/>
              <a:gd name="T14" fmla="*/ 128 w 303"/>
              <a:gd name="T15" fmla="*/ 57 h 285"/>
              <a:gd name="T16" fmla="*/ 24 w 303"/>
              <a:gd name="T17" fmla="*/ 85 h 285"/>
              <a:gd name="T18" fmla="*/ 22 w 303"/>
              <a:gd name="T19" fmla="*/ 78 h 285"/>
              <a:gd name="T20" fmla="*/ 9 w 303"/>
              <a:gd name="T21" fmla="*/ 71 h 285"/>
              <a:gd name="T22" fmla="*/ 2 w 303"/>
              <a:gd name="T23" fmla="*/ 84 h 285"/>
              <a:gd name="T24" fmla="*/ 24 w 303"/>
              <a:gd name="T25" fmla="*/ 166 h 285"/>
              <a:gd name="T26" fmla="*/ 34 w 303"/>
              <a:gd name="T27" fmla="*/ 174 h 285"/>
              <a:gd name="T28" fmla="*/ 37 w 303"/>
              <a:gd name="T29" fmla="*/ 174 h 285"/>
              <a:gd name="T30" fmla="*/ 45 w 303"/>
              <a:gd name="T31" fmla="*/ 161 h 285"/>
              <a:gd name="T32" fmla="*/ 43 w 303"/>
              <a:gd name="T33" fmla="*/ 154 h 285"/>
              <a:gd name="T34" fmla="*/ 43 w 303"/>
              <a:gd name="T35" fmla="*/ 154 h 285"/>
              <a:gd name="T36" fmla="*/ 139 w 303"/>
              <a:gd name="T37" fmla="*/ 128 h 285"/>
              <a:gd name="T38" fmla="*/ 88 w 303"/>
              <a:gd name="T39" fmla="*/ 270 h 285"/>
              <a:gd name="T40" fmla="*/ 95 w 303"/>
              <a:gd name="T41" fmla="*/ 284 h 285"/>
              <a:gd name="T42" fmla="*/ 98 w 303"/>
              <a:gd name="T43" fmla="*/ 285 h 285"/>
              <a:gd name="T44" fmla="*/ 108 w 303"/>
              <a:gd name="T45" fmla="*/ 278 h 285"/>
              <a:gd name="T46" fmla="*/ 141 w 303"/>
              <a:gd name="T47" fmla="*/ 186 h 285"/>
              <a:gd name="T48" fmla="*/ 141 w 303"/>
              <a:gd name="T49" fmla="*/ 274 h 285"/>
              <a:gd name="T50" fmla="*/ 152 w 303"/>
              <a:gd name="T51" fmla="*/ 285 h 285"/>
              <a:gd name="T52" fmla="*/ 162 w 303"/>
              <a:gd name="T53" fmla="*/ 274 h 285"/>
              <a:gd name="T54" fmla="*/ 162 w 303"/>
              <a:gd name="T55" fmla="*/ 186 h 285"/>
              <a:gd name="T56" fmla="*/ 195 w 303"/>
              <a:gd name="T57" fmla="*/ 278 h 285"/>
              <a:gd name="T58" fmla="*/ 205 w 303"/>
              <a:gd name="T59" fmla="*/ 285 h 285"/>
              <a:gd name="T60" fmla="*/ 209 w 303"/>
              <a:gd name="T61" fmla="*/ 284 h 285"/>
              <a:gd name="T62" fmla="*/ 215 w 303"/>
              <a:gd name="T63" fmla="*/ 270 h 285"/>
              <a:gd name="T64" fmla="*/ 164 w 303"/>
              <a:gd name="T65" fmla="*/ 128 h 285"/>
              <a:gd name="T66" fmla="*/ 240 w 303"/>
              <a:gd name="T67" fmla="*/ 107 h 285"/>
              <a:gd name="T68" fmla="*/ 240 w 303"/>
              <a:gd name="T69" fmla="*/ 107 h 285"/>
              <a:gd name="T70" fmla="*/ 250 w 303"/>
              <a:gd name="T71" fmla="*/ 115 h 285"/>
              <a:gd name="T72" fmla="*/ 253 w 303"/>
              <a:gd name="T73" fmla="*/ 115 h 285"/>
              <a:gd name="T74" fmla="*/ 294 w 303"/>
              <a:gd name="T75" fmla="*/ 104 h 285"/>
              <a:gd name="T76" fmla="*/ 301 w 303"/>
              <a:gd name="T77" fmla="*/ 99 h 285"/>
              <a:gd name="T78" fmla="*/ 302 w 303"/>
              <a:gd name="T79" fmla="*/ 91 h 285"/>
              <a:gd name="T80" fmla="*/ 40 w 303"/>
              <a:gd name="T81" fmla="*/ 103 h 285"/>
              <a:gd name="T82" fmla="*/ 132 w 303"/>
              <a:gd name="T83" fmla="*/ 78 h 285"/>
              <a:gd name="T84" fmla="*/ 140 w 303"/>
              <a:gd name="T85" fmla="*/ 105 h 285"/>
              <a:gd name="T86" fmla="*/ 47 w 303"/>
              <a:gd name="T87" fmla="*/ 131 h 285"/>
              <a:gd name="T88" fmla="*/ 40 w 303"/>
              <a:gd name="T89" fmla="*/ 103 h 285"/>
              <a:gd name="T90" fmla="*/ 162 w 303"/>
              <a:gd name="T91" fmla="*/ 106 h 285"/>
              <a:gd name="T92" fmla="*/ 151 w 303"/>
              <a:gd name="T93" fmla="*/ 65 h 285"/>
              <a:gd name="T94" fmla="*/ 223 w 303"/>
              <a:gd name="T95" fmla="*/ 46 h 285"/>
              <a:gd name="T96" fmla="*/ 229 w 303"/>
              <a:gd name="T97" fmla="*/ 66 h 285"/>
              <a:gd name="T98" fmla="*/ 234 w 303"/>
              <a:gd name="T99" fmla="*/ 87 h 285"/>
              <a:gd name="T100" fmla="*/ 162 w 303"/>
              <a:gd name="T101" fmla="*/ 106 h 285"/>
              <a:gd name="T102" fmla="*/ 258 w 303"/>
              <a:gd name="T103" fmla="*/ 91 h 285"/>
              <a:gd name="T104" fmla="*/ 241 w 303"/>
              <a:gd name="T105" fmla="*/ 30 h 285"/>
              <a:gd name="T106" fmla="*/ 262 w 303"/>
              <a:gd name="T107" fmla="*/ 24 h 285"/>
              <a:gd name="T108" fmla="*/ 278 w 303"/>
              <a:gd name="T109" fmla="*/ 86 h 285"/>
              <a:gd name="T110" fmla="*/ 258 w 303"/>
              <a:gd name="T111" fmla="*/ 9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3" h="285">
                <a:moveTo>
                  <a:pt x="302" y="91"/>
                </a:moveTo>
                <a:cubicBezTo>
                  <a:pt x="279" y="8"/>
                  <a:pt x="279" y="8"/>
                  <a:pt x="279" y="8"/>
                </a:cubicBezTo>
                <a:cubicBezTo>
                  <a:pt x="279" y="5"/>
                  <a:pt x="277" y="3"/>
                  <a:pt x="274" y="2"/>
                </a:cubicBezTo>
                <a:cubicBezTo>
                  <a:pt x="272" y="0"/>
                  <a:pt x="269" y="0"/>
                  <a:pt x="266" y="1"/>
                </a:cubicBezTo>
                <a:cubicBezTo>
                  <a:pt x="225" y="12"/>
                  <a:pt x="225" y="12"/>
                  <a:pt x="225" y="12"/>
                </a:cubicBezTo>
                <a:cubicBezTo>
                  <a:pt x="219" y="14"/>
                  <a:pt x="216" y="19"/>
                  <a:pt x="218" y="25"/>
                </a:cubicBezTo>
                <a:cubicBezTo>
                  <a:pt x="135" y="48"/>
                  <a:pt x="135" y="48"/>
                  <a:pt x="135" y="48"/>
                </a:cubicBezTo>
                <a:cubicBezTo>
                  <a:pt x="131" y="49"/>
                  <a:pt x="128" y="53"/>
                  <a:pt x="128" y="57"/>
                </a:cubicBezTo>
                <a:cubicBezTo>
                  <a:pt x="24" y="85"/>
                  <a:pt x="24" y="85"/>
                  <a:pt x="24" y="85"/>
                </a:cubicBezTo>
                <a:cubicBezTo>
                  <a:pt x="22" y="78"/>
                  <a:pt x="22" y="78"/>
                  <a:pt x="22" y="78"/>
                </a:cubicBezTo>
                <a:cubicBezTo>
                  <a:pt x="21" y="73"/>
                  <a:pt x="15" y="69"/>
                  <a:pt x="9" y="71"/>
                </a:cubicBezTo>
                <a:cubicBezTo>
                  <a:pt x="3" y="73"/>
                  <a:pt x="0" y="78"/>
                  <a:pt x="2" y="84"/>
                </a:cubicBezTo>
                <a:cubicBezTo>
                  <a:pt x="24" y="166"/>
                  <a:pt x="24" y="166"/>
                  <a:pt x="24" y="166"/>
                </a:cubicBezTo>
                <a:cubicBezTo>
                  <a:pt x="25" y="171"/>
                  <a:pt x="30" y="174"/>
                  <a:pt x="34" y="174"/>
                </a:cubicBezTo>
                <a:cubicBezTo>
                  <a:pt x="35" y="174"/>
                  <a:pt x="36" y="174"/>
                  <a:pt x="37" y="174"/>
                </a:cubicBezTo>
                <a:cubicBezTo>
                  <a:pt x="43" y="172"/>
                  <a:pt x="46" y="167"/>
                  <a:pt x="45" y="161"/>
                </a:cubicBezTo>
                <a:cubicBezTo>
                  <a:pt x="43" y="154"/>
                  <a:pt x="43" y="154"/>
                  <a:pt x="43" y="154"/>
                </a:cubicBezTo>
                <a:cubicBezTo>
                  <a:pt x="43" y="154"/>
                  <a:pt x="43" y="154"/>
                  <a:pt x="43" y="154"/>
                </a:cubicBezTo>
                <a:cubicBezTo>
                  <a:pt x="139" y="128"/>
                  <a:pt x="139" y="128"/>
                  <a:pt x="139" y="128"/>
                </a:cubicBezTo>
                <a:cubicBezTo>
                  <a:pt x="88" y="270"/>
                  <a:pt x="88" y="270"/>
                  <a:pt x="88" y="270"/>
                </a:cubicBezTo>
                <a:cubicBezTo>
                  <a:pt x="86" y="276"/>
                  <a:pt x="89" y="282"/>
                  <a:pt x="95" y="284"/>
                </a:cubicBezTo>
                <a:cubicBezTo>
                  <a:pt x="96" y="284"/>
                  <a:pt x="97" y="285"/>
                  <a:pt x="98" y="285"/>
                </a:cubicBezTo>
                <a:cubicBezTo>
                  <a:pt x="103" y="285"/>
                  <a:pt x="107" y="282"/>
                  <a:pt x="108" y="278"/>
                </a:cubicBezTo>
                <a:cubicBezTo>
                  <a:pt x="141" y="186"/>
                  <a:pt x="141" y="186"/>
                  <a:pt x="141" y="186"/>
                </a:cubicBezTo>
                <a:cubicBezTo>
                  <a:pt x="141" y="274"/>
                  <a:pt x="141" y="274"/>
                  <a:pt x="141" y="274"/>
                </a:cubicBezTo>
                <a:cubicBezTo>
                  <a:pt x="141" y="280"/>
                  <a:pt x="146" y="285"/>
                  <a:pt x="152" y="285"/>
                </a:cubicBezTo>
                <a:cubicBezTo>
                  <a:pt x="158" y="285"/>
                  <a:pt x="162" y="280"/>
                  <a:pt x="162" y="274"/>
                </a:cubicBezTo>
                <a:cubicBezTo>
                  <a:pt x="162" y="186"/>
                  <a:pt x="162" y="186"/>
                  <a:pt x="162" y="186"/>
                </a:cubicBezTo>
                <a:cubicBezTo>
                  <a:pt x="195" y="278"/>
                  <a:pt x="195" y="278"/>
                  <a:pt x="195" y="278"/>
                </a:cubicBezTo>
                <a:cubicBezTo>
                  <a:pt x="197" y="282"/>
                  <a:pt x="201" y="285"/>
                  <a:pt x="205" y="285"/>
                </a:cubicBezTo>
                <a:cubicBezTo>
                  <a:pt x="206" y="285"/>
                  <a:pt x="207" y="284"/>
                  <a:pt x="209" y="284"/>
                </a:cubicBezTo>
                <a:cubicBezTo>
                  <a:pt x="214" y="282"/>
                  <a:pt x="217" y="276"/>
                  <a:pt x="215" y="270"/>
                </a:cubicBezTo>
                <a:cubicBezTo>
                  <a:pt x="164" y="128"/>
                  <a:pt x="164" y="128"/>
                  <a:pt x="164" y="128"/>
                </a:cubicBezTo>
                <a:cubicBezTo>
                  <a:pt x="240" y="107"/>
                  <a:pt x="240" y="107"/>
                  <a:pt x="240" y="107"/>
                </a:cubicBezTo>
                <a:cubicBezTo>
                  <a:pt x="240" y="107"/>
                  <a:pt x="240" y="107"/>
                  <a:pt x="240" y="107"/>
                </a:cubicBezTo>
                <a:cubicBezTo>
                  <a:pt x="241" y="112"/>
                  <a:pt x="246" y="115"/>
                  <a:pt x="250" y="115"/>
                </a:cubicBezTo>
                <a:cubicBezTo>
                  <a:pt x="251" y="115"/>
                  <a:pt x="252" y="115"/>
                  <a:pt x="253" y="115"/>
                </a:cubicBezTo>
                <a:cubicBezTo>
                  <a:pt x="294" y="104"/>
                  <a:pt x="294" y="104"/>
                  <a:pt x="294" y="104"/>
                </a:cubicBezTo>
                <a:cubicBezTo>
                  <a:pt x="297" y="103"/>
                  <a:pt x="299" y="101"/>
                  <a:pt x="301" y="99"/>
                </a:cubicBezTo>
                <a:cubicBezTo>
                  <a:pt x="302" y="96"/>
                  <a:pt x="303" y="93"/>
                  <a:pt x="302" y="91"/>
                </a:cubicBezTo>
                <a:close/>
                <a:moveTo>
                  <a:pt x="40" y="103"/>
                </a:moveTo>
                <a:cubicBezTo>
                  <a:pt x="132" y="78"/>
                  <a:pt x="132" y="78"/>
                  <a:pt x="132" y="78"/>
                </a:cubicBezTo>
                <a:cubicBezTo>
                  <a:pt x="140" y="105"/>
                  <a:pt x="140" y="105"/>
                  <a:pt x="140" y="105"/>
                </a:cubicBezTo>
                <a:cubicBezTo>
                  <a:pt x="47" y="131"/>
                  <a:pt x="47" y="131"/>
                  <a:pt x="47" y="131"/>
                </a:cubicBezTo>
                <a:lnTo>
                  <a:pt x="40" y="103"/>
                </a:lnTo>
                <a:close/>
                <a:moveTo>
                  <a:pt x="162" y="106"/>
                </a:moveTo>
                <a:cubicBezTo>
                  <a:pt x="151" y="65"/>
                  <a:pt x="151" y="65"/>
                  <a:pt x="151" y="65"/>
                </a:cubicBezTo>
                <a:cubicBezTo>
                  <a:pt x="223" y="46"/>
                  <a:pt x="223" y="46"/>
                  <a:pt x="223" y="46"/>
                </a:cubicBezTo>
                <a:cubicBezTo>
                  <a:pt x="229" y="66"/>
                  <a:pt x="229" y="66"/>
                  <a:pt x="229" y="66"/>
                </a:cubicBezTo>
                <a:cubicBezTo>
                  <a:pt x="234" y="87"/>
                  <a:pt x="234" y="87"/>
                  <a:pt x="234" y="87"/>
                </a:cubicBezTo>
                <a:lnTo>
                  <a:pt x="162" y="106"/>
                </a:lnTo>
                <a:close/>
                <a:moveTo>
                  <a:pt x="258" y="91"/>
                </a:moveTo>
                <a:cubicBezTo>
                  <a:pt x="241" y="30"/>
                  <a:pt x="241" y="30"/>
                  <a:pt x="241" y="30"/>
                </a:cubicBezTo>
                <a:cubicBezTo>
                  <a:pt x="262" y="24"/>
                  <a:pt x="262" y="24"/>
                  <a:pt x="262" y="24"/>
                </a:cubicBezTo>
                <a:cubicBezTo>
                  <a:pt x="278" y="86"/>
                  <a:pt x="278" y="86"/>
                  <a:pt x="278" y="86"/>
                </a:cubicBezTo>
                <a:lnTo>
                  <a:pt x="258" y="91"/>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Freeform 761">
            <a:extLst>
              <a:ext uri="{FF2B5EF4-FFF2-40B4-BE49-F238E27FC236}">
                <a16:creationId xmlns:a16="http://schemas.microsoft.com/office/drawing/2014/main" id="{381182ED-390D-4507-97E5-47BBEAC1B2F0}"/>
              </a:ext>
            </a:extLst>
          </p:cNvPr>
          <p:cNvSpPr>
            <a:spLocks noEditPoints="1"/>
          </p:cNvSpPr>
          <p:nvPr/>
        </p:nvSpPr>
        <p:spPr bwMode="auto">
          <a:xfrm>
            <a:off x="2360504" y="5043677"/>
            <a:ext cx="380918" cy="45720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4" name="Freeform 301">
            <a:extLst>
              <a:ext uri="{FF2B5EF4-FFF2-40B4-BE49-F238E27FC236}">
                <a16:creationId xmlns:a16="http://schemas.microsoft.com/office/drawing/2014/main" id="{81468A32-F7FD-4328-AB62-B520FB83F2DF}"/>
              </a:ext>
            </a:extLst>
          </p:cNvPr>
          <p:cNvSpPr>
            <a:spLocks noEditPoints="1"/>
          </p:cNvSpPr>
          <p:nvPr/>
        </p:nvSpPr>
        <p:spPr bwMode="auto">
          <a:xfrm>
            <a:off x="2280695" y="3628206"/>
            <a:ext cx="537010" cy="379317"/>
          </a:xfrm>
          <a:custGeom>
            <a:avLst/>
            <a:gdLst>
              <a:gd name="T0" fmla="*/ 307 w 314"/>
              <a:gd name="T1" fmla="*/ 53 h 221"/>
              <a:gd name="T2" fmla="*/ 232 w 314"/>
              <a:gd name="T3" fmla="*/ 36 h 221"/>
              <a:gd name="T4" fmla="*/ 122 w 314"/>
              <a:gd name="T5" fmla="*/ 15 h 221"/>
              <a:gd name="T6" fmla="*/ 54 w 314"/>
              <a:gd name="T7" fmla="*/ 104 h 221"/>
              <a:gd name="T8" fmla="*/ 8 w 314"/>
              <a:gd name="T9" fmla="*/ 167 h 221"/>
              <a:gd name="T10" fmla="*/ 53 w 314"/>
              <a:gd name="T11" fmla="*/ 186 h 221"/>
              <a:gd name="T12" fmla="*/ 79 w 314"/>
              <a:gd name="T13" fmla="*/ 184 h 221"/>
              <a:gd name="T14" fmla="*/ 160 w 314"/>
              <a:gd name="T15" fmla="*/ 221 h 221"/>
              <a:gd name="T16" fmla="*/ 198 w 314"/>
              <a:gd name="T17" fmla="*/ 214 h 221"/>
              <a:gd name="T18" fmla="*/ 266 w 314"/>
              <a:gd name="T19" fmla="*/ 112 h 221"/>
              <a:gd name="T20" fmla="*/ 307 w 314"/>
              <a:gd name="T21" fmla="*/ 53 h 221"/>
              <a:gd name="T22" fmla="*/ 129 w 314"/>
              <a:gd name="T23" fmla="*/ 35 h 221"/>
              <a:gd name="T24" fmla="*/ 160 w 314"/>
              <a:gd name="T25" fmla="*/ 29 h 221"/>
              <a:gd name="T26" fmla="*/ 239 w 314"/>
              <a:gd name="T27" fmla="*/ 84 h 221"/>
              <a:gd name="T28" fmla="*/ 239 w 314"/>
              <a:gd name="T29" fmla="*/ 84 h 221"/>
              <a:gd name="T30" fmla="*/ 244 w 314"/>
              <a:gd name="T31" fmla="*/ 101 h 221"/>
              <a:gd name="T32" fmla="*/ 168 w 314"/>
              <a:gd name="T33" fmla="*/ 138 h 221"/>
              <a:gd name="T34" fmla="*/ 88 w 314"/>
              <a:gd name="T35" fmla="*/ 161 h 221"/>
              <a:gd name="T36" fmla="*/ 80 w 314"/>
              <a:gd name="T37" fmla="*/ 145 h 221"/>
              <a:gd name="T38" fmla="*/ 129 w 314"/>
              <a:gd name="T39" fmla="*/ 35 h 221"/>
              <a:gd name="T40" fmla="*/ 28 w 314"/>
              <a:gd name="T41" fmla="*/ 159 h 221"/>
              <a:gd name="T42" fmla="*/ 54 w 314"/>
              <a:gd name="T43" fmla="*/ 130 h 221"/>
              <a:gd name="T44" fmla="*/ 60 w 314"/>
              <a:gd name="T45" fmla="*/ 153 h 221"/>
              <a:gd name="T46" fmla="*/ 65 w 314"/>
              <a:gd name="T47" fmla="*/ 164 h 221"/>
              <a:gd name="T48" fmla="*/ 28 w 314"/>
              <a:gd name="T49" fmla="*/ 159 h 221"/>
              <a:gd name="T50" fmla="*/ 190 w 314"/>
              <a:gd name="T51" fmla="*/ 194 h 221"/>
              <a:gd name="T52" fmla="*/ 104 w 314"/>
              <a:gd name="T53" fmla="*/ 179 h 221"/>
              <a:gd name="T54" fmla="*/ 176 w 314"/>
              <a:gd name="T55" fmla="*/ 158 h 221"/>
              <a:gd name="T56" fmla="*/ 244 w 314"/>
              <a:gd name="T57" fmla="*/ 126 h 221"/>
              <a:gd name="T58" fmla="*/ 190 w 314"/>
              <a:gd name="T59" fmla="*/ 194 h 221"/>
              <a:gd name="T60" fmla="*/ 263 w 314"/>
              <a:gd name="T61" fmla="*/ 88 h 221"/>
              <a:gd name="T62" fmla="*/ 259 w 314"/>
              <a:gd name="T63" fmla="*/ 76 h 221"/>
              <a:gd name="T64" fmla="*/ 259 w 314"/>
              <a:gd name="T65" fmla="*/ 76 h 221"/>
              <a:gd name="T66" fmla="*/ 248 w 314"/>
              <a:gd name="T67" fmla="*/ 55 h 221"/>
              <a:gd name="T68" fmla="*/ 287 w 314"/>
              <a:gd name="T69" fmla="*/ 60 h 221"/>
              <a:gd name="T70" fmla="*/ 263 w 314"/>
              <a:gd name="T71" fmla="*/ 8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4" h="221">
                <a:moveTo>
                  <a:pt x="307" y="53"/>
                </a:moveTo>
                <a:cubicBezTo>
                  <a:pt x="299" y="31"/>
                  <a:pt x="263" y="31"/>
                  <a:pt x="232" y="36"/>
                </a:cubicBezTo>
                <a:cubicBezTo>
                  <a:pt x="203" y="10"/>
                  <a:pt x="161" y="0"/>
                  <a:pt x="122" y="15"/>
                </a:cubicBezTo>
                <a:cubicBezTo>
                  <a:pt x="83" y="30"/>
                  <a:pt x="58" y="65"/>
                  <a:pt x="54" y="104"/>
                </a:cubicBezTo>
                <a:cubicBezTo>
                  <a:pt x="27" y="122"/>
                  <a:pt x="0" y="145"/>
                  <a:pt x="8" y="167"/>
                </a:cubicBezTo>
                <a:cubicBezTo>
                  <a:pt x="13" y="180"/>
                  <a:pt x="30" y="186"/>
                  <a:pt x="53" y="186"/>
                </a:cubicBezTo>
                <a:cubicBezTo>
                  <a:pt x="61" y="186"/>
                  <a:pt x="70" y="185"/>
                  <a:pt x="79" y="184"/>
                </a:cubicBezTo>
                <a:cubicBezTo>
                  <a:pt x="99" y="208"/>
                  <a:pt x="129" y="221"/>
                  <a:pt x="160" y="221"/>
                </a:cubicBezTo>
                <a:cubicBezTo>
                  <a:pt x="172" y="221"/>
                  <a:pt x="185" y="219"/>
                  <a:pt x="198" y="214"/>
                </a:cubicBezTo>
                <a:cubicBezTo>
                  <a:pt x="241" y="198"/>
                  <a:pt x="267" y="156"/>
                  <a:pt x="266" y="112"/>
                </a:cubicBezTo>
                <a:cubicBezTo>
                  <a:pt x="296" y="92"/>
                  <a:pt x="314" y="71"/>
                  <a:pt x="307" y="53"/>
                </a:cubicBezTo>
                <a:close/>
                <a:moveTo>
                  <a:pt x="129" y="35"/>
                </a:moveTo>
                <a:cubicBezTo>
                  <a:pt x="139" y="31"/>
                  <a:pt x="149" y="29"/>
                  <a:pt x="160" y="29"/>
                </a:cubicBezTo>
                <a:cubicBezTo>
                  <a:pt x="194" y="29"/>
                  <a:pt x="226" y="51"/>
                  <a:pt x="239" y="84"/>
                </a:cubicBezTo>
                <a:cubicBezTo>
                  <a:pt x="239" y="84"/>
                  <a:pt x="239" y="84"/>
                  <a:pt x="239" y="84"/>
                </a:cubicBezTo>
                <a:cubicBezTo>
                  <a:pt x="242" y="89"/>
                  <a:pt x="243" y="95"/>
                  <a:pt x="244" y="101"/>
                </a:cubicBezTo>
                <a:cubicBezTo>
                  <a:pt x="225" y="113"/>
                  <a:pt x="200" y="126"/>
                  <a:pt x="168" y="138"/>
                </a:cubicBezTo>
                <a:cubicBezTo>
                  <a:pt x="137" y="150"/>
                  <a:pt x="110" y="157"/>
                  <a:pt x="88" y="161"/>
                </a:cubicBezTo>
                <a:cubicBezTo>
                  <a:pt x="85" y="156"/>
                  <a:pt x="82" y="151"/>
                  <a:pt x="80" y="145"/>
                </a:cubicBezTo>
                <a:cubicBezTo>
                  <a:pt x="63" y="101"/>
                  <a:pt x="85" y="52"/>
                  <a:pt x="129" y="35"/>
                </a:cubicBezTo>
                <a:close/>
                <a:moveTo>
                  <a:pt x="28" y="159"/>
                </a:moveTo>
                <a:cubicBezTo>
                  <a:pt x="27" y="157"/>
                  <a:pt x="32" y="146"/>
                  <a:pt x="54" y="130"/>
                </a:cubicBezTo>
                <a:cubicBezTo>
                  <a:pt x="55" y="137"/>
                  <a:pt x="57" y="145"/>
                  <a:pt x="60" y="153"/>
                </a:cubicBezTo>
                <a:cubicBezTo>
                  <a:pt x="61" y="157"/>
                  <a:pt x="63" y="160"/>
                  <a:pt x="65" y="164"/>
                </a:cubicBezTo>
                <a:cubicBezTo>
                  <a:pt x="43" y="166"/>
                  <a:pt x="30" y="163"/>
                  <a:pt x="28" y="159"/>
                </a:cubicBezTo>
                <a:close/>
                <a:moveTo>
                  <a:pt x="190" y="194"/>
                </a:moveTo>
                <a:cubicBezTo>
                  <a:pt x="160" y="206"/>
                  <a:pt x="127" y="199"/>
                  <a:pt x="104" y="179"/>
                </a:cubicBezTo>
                <a:cubicBezTo>
                  <a:pt x="127" y="174"/>
                  <a:pt x="152" y="167"/>
                  <a:pt x="176" y="158"/>
                </a:cubicBezTo>
                <a:cubicBezTo>
                  <a:pt x="200" y="149"/>
                  <a:pt x="224" y="138"/>
                  <a:pt x="244" y="126"/>
                </a:cubicBezTo>
                <a:cubicBezTo>
                  <a:pt x="240" y="156"/>
                  <a:pt x="220" y="183"/>
                  <a:pt x="190" y="194"/>
                </a:cubicBezTo>
                <a:close/>
                <a:moveTo>
                  <a:pt x="263" y="88"/>
                </a:moveTo>
                <a:cubicBezTo>
                  <a:pt x="262" y="84"/>
                  <a:pt x="261" y="80"/>
                  <a:pt x="259" y="76"/>
                </a:cubicBezTo>
                <a:cubicBezTo>
                  <a:pt x="259" y="76"/>
                  <a:pt x="259" y="76"/>
                  <a:pt x="259" y="76"/>
                </a:cubicBezTo>
                <a:cubicBezTo>
                  <a:pt x="256" y="69"/>
                  <a:pt x="253" y="62"/>
                  <a:pt x="248" y="55"/>
                </a:cubicBezTo>
                <a:cubicBezTo>
                  <a:pt x="275" y="53"/>
                  <a:pt x="286" y="57"/>
                  <a:pt x="287" y="60"/>
                </a:cubicBezTo>
                <a:cubicBezTo>
                  <a:pt x="289" y="64"/>
                  <a:pt x="281" y="74"/>
                  <a:pt x="263" y="88"/>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3" name="Text Placeholder 23">
            <a:extLst>
              <a:ext uri="{FF2B5EF4-FFF2-40B4-BE49-F238E27FC236}">
                <a16:creationId xmlns:a16="http://schemas.microsoft.com/office/drawing/2014/main" id="{9F447EB1-D73E-48F2-A532-9D318ED25803}"/>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364739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65D2680B-FE75-4B0A-9A9E-50EF53063162}"/>
              </a:ext>
            </a:extLst>
          </p:cNvPr>
          <p:cNvGrpSpPr/>
          <p:nvPr/>
        </p:nvGrpSpPr>
        <p:grpSpPr>
          <a:xfrm>
            <a:off x="5295900" y="6083360"/>
            <a:ext cx="1600200" cy="63503"/>
            <a:chOff x="0" y="-5"/>
            <a:chExt cx="3245473" cy="128794"/>
          </a:xfrm>
        </p:grpSpPr>
        <p:sp>
          <p:nvSpPr>
            <p:cNvPr id="54" name="Rectangle 53">
              <a:extLst>
                <a:ext uri="{FF2B5EF4-FFF2-40B4-BE49-F238E27FC236}">
                  <a16:creationId xmlns:a16="http://schemas.microsoft.com/office/drawing/2014/main" id="{054A23A0-8366-44FB-9CFD-F251D0DA90DC}"/>
                </a:ext>
              </a:extLst>
            </p:cNvPr>
            <p:cNvSpPr/>
            <p:nvPr/>
          </p:nvSpPr>
          <p:spPr>
            <a:xfrm>
              <a:off x="0" y="0"/>
              <a:ext cx="463639" cy="128789"/>
            </a:xfrm>
            <a:prstGeom prst="rect">
              <a:avLst/>
            </a:prstGeom>
            <a:solidFill>
              <a:srgbClr val="FF7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55" name="Rectangle 54">
              <a:extLst>
                <a:ext uri="{FF2B5EF4-FFF2-40B4-BE49-F238E27FC236}">
                  <a16:creationId xmlns:a16="http://schemas.microsoft.com/office/drawing/2014/main" id="{807ED8BF-F2AC-4183-BB03-22943E974E1C}"/>
                </a:ext>
              </a:extLst>
            </p:cNvPr>
            <p:cNvSpPr/>
            <p:nvPr/>
          </p:nvSpPr>
          <p:spPr>
            <a:xfrm>
              <a:off x="463639" y="-1"/>
              <a:ext cx="463639" cy="128789"/>
            </a:xfrm>
            <a:prstGeom prst="rect">
              <a:avLst/>
            </a:prstGeom>
            <a:solidFill>
              <a:srgbClr val="FF44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56" name="Rectangle 55">
              <a:extLst>
                <a:ext uri="{FF2B5EF4-FFF2-40B4-BE49-F238E27FC236}">
                  <a16:creationId xmlns:a16="http://schemas.microsoft.com/office/drawing/2014/main" id="{F393649C-9138-4CB5-8CC5-7DBC7653B172}"/>
                </a:ext>
              </a:extLst>
            </p:cNvPr>
            <p:cNvSpPr/>
            <p:nvPr/>
          </p:nvSpPr>
          <p:spPr>
            <a:xfrm>
              <a:off x="927278" y="-2"/>
              <a:ext cx="463639" cy="128789"/>
            </a:xfrm>
            <a:prstGeom prst="rect">
              <a:avLst/>
            </a:prstGeom>
            <a:solidFill>
              <a:srgbClr val="BF1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57" name="Rectangle 56">
              <a:extLst>
                <a:ext uri="{FF2B5EF4-FFF2-40B4-BE49-F238E27FC236}">
                  <a16:creationId xmlns:a16="http://schemas.microsoft.com/office/drawing/2014/main" id="{35A135A1-A7DD-406E-9EAC-BC8664C9863E}"/>
                </a:ext>
              </a:extLst>
            </p:cNvPr>
            <p:cNvSpPr/>
            <p:nvPr/>
          </p:nvSpPr>
          <p:spPr>
            <a:xfrm>
              <a:off x="1390917" y="-3"/>
              <a:ext cx="463639" cy="128789"/>
            </a:xfrm>
            <a:prstGeom prst="rect">
              <a:avLst/>
            </a:prstGeom>
            <a:solidFill>
              <a:srgbClr val="412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58" name="Rectangle 57">
              <a:extLst>
                <a:ext uri="{FF2B5EF4-FFF2-40B4-BE49-F238E27FC236}">
                  <a16:creationId xmlns:a16="http://schemas.microsoft.com/office/drawing/2014/main" id="{F206E885-0DA4-4331-8C47-39F46C351970}"/>
                </a:ext>
              </a:extLst>
            </p:cNvPr>
            <p:cNvSpPr/>
            <p:nvPr/>
          </p:nvSpPr>
          <p:spPr>
            <a:xfrm>
              <a:off x="1854556" y="-4"/>
              <a:ext cx="463639" cy="128789"/>
            </a:xfrm>
            <a:prstGeom prst="rect">
              <a:avLst/>
            </a:prstGeom>
            <a:solidFill>
              <a:srgbClr val="286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59" name="Rectangle 58">
              <a:extLst>
                <a:ext uri="{FF2B5EF4-FFF2-40B4-BE49-F238E27FC236}">
                  <a16:creationId xmlns:a16="http://schemas.microsoft.com/office/drawing/2014/main" id="{3DD94F38-6794-4DDA-ACBD-67C563425339}"/>
                </a:ext>
              </a:extLst>
            </p:cNvPr>
            <p:cNvSpPr/>
            <p:nvPr/>
          </p:nvSpPr>
          <p:spPr>
            <a:xfrm>
              <a:off x="2318195" y="-5"/>
              <a:ext cx="463639" cy="128789"/>
            </a:xfrm>
            <a:prstGeom prst="rect">
              <a:avLst/>
            </a:prstGeom>
            <a:solidFill>
              <a:srgbClr val="00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sp>
          <p:nvSpPr>
            <p:cNvPr id="60" name="Rectangle 59">
              <a:extLst>
                <a:ext uri="{FF2B5EF4-FFF2-40B4-BE49-F238E27FC236}">
                  <a16:creationId xmlns:a16="http://schemas.microsoft.com/office/drawing/2014/main" id="{4A481752-32D5-42B2-AC1E-6D26322474E1}"/>
                </a:ext>
              </a:extLst>
            </p:cNvPr>
            <p:cNvSpPr/>
            <p:nvPr/>
          </p:nvSpPr>
          <p:spPr>
            <a:xfrm>
              <a:off x="2781834" y="0"/>
              <a:ext cx="463639" cy="128789"/>
            </a:xfrm>
            <a:prstGeom prst="rect">
              <a:avLst/>
            </a:prstGeom>
            <a:solidFill>
              <a:srgbClr val="84C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grpSp>
      <p:sp>
        <p:nvSpPr>
          <p:cNvPr id="61" name="Freeform: Shape 60">
            <a:extLst>
              <a:ext uri="{FF2B5EF4-FFF2-40B4-BE49-F238E27FC236}">
                <a16:creationId xmlns:a16="http://schemas.microsoft.com/office/drawing/2014/main" id="{59629EE4-1877-42E3-8363-BD52D2548BF3}"/>
              </a:ext>
            </a:extLst>
          </p:cNvPr>
          <p:cNvSpPr/>
          <p:nvPr/>
        </p:nvSpPr>
        <p:spPr>
          <a:xfrm>
            <a:off x="5543746" y="3598618"/>
            <a:ext cx="973852" cy="507722"/>
          </a:xfrm>
          <a:custGeom>
            <a:avLst/>
            <a:gdLst>
              <a:gd name="connsiteX0" fmla="*/ 552254 w 973852"/>
              <a:gd name="connsiteY0" fmla="*/ 0 h 507722"/>
              <a:gd name="connsiteX1" fmla="*/ 801566 w 973852"/>
              <a:gd name="connsiteY1" fmla="*/ 12589 h 507722"/>
              <a:gd name="connsiteX2" fmla="*/ 973852 w 973852"/>
              <a:gd name="connsiteY2" fmla="*/ 38883 h 507722"/>
              <a:gd name="connsiteX3" fmla="*/ 878881 w 973852"/>
              <a:gd name="connsiteY3" fmla="*/ 485685 h 507722"/>
              <a:gd name="connsiteX4" fmla="*/ 754891 w 973852"/>
              <a:gd name="connsiteY4" fmla="*/ 466761 h 507722"/>
              <a:gd name="connsiteX5" fmla="*/ 552256 w 973852"/>
              <a:gd name="connsiteY5" fmla="*/ 456529 h 507722"/>
              <a:gd name="connsiteX6" fmla="*/ 152840 w 973852"/>
              <a:gd name="connsiteY6" fmla="*/ 496794 h 507722"/>
              <a:gd name="connsiteX7" fmla="*/ 110338 w 973852"/>
              <a:gd name="connsiteY7" fmla="*/ 507722 h 507722"/>
              <a:gd name="connsiteX8" fmla="*/ 0 w 973852"/>
              <a:gd name="connsiteY8" fmla="*/ 65181 h 507722"/>
              <a:gd name="connsiteX9" fmla="*/ 60831 w 973852"/>
              <a:gd name="connsiteY9" fmla="*/ 49540 h 507722"/>
              <a:gd name="connsiteX10" fmla="*/ 552254 w 973852"/>
              <a:gd name="connsiteY10" fmla="*/ 0 h 50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3852" h="507722">
                <a:moveTo>
                  <a:pt x="552254" y="0"/>
                </a:moveTo>
                <a:cubicBezTo>
                  <a:pt x="636422" y="0"/>
                  <a:pt x="719595" y="4264"/>
                  <a:pt x="801566" y="12589"/>
                </a:cubicBezTo>
                <a:lnTo>
                  <a:pt x="973852" y="38883"/>
                </a:lnTo>
                <a:lnTo>
                  <a:pt x="878881" y="485685"/>
                </a:lnTo>
                <a:lnTo>
                  <a:pt x="754891" y="466761"/>
                </a:lnTo>
                <a:cubicBezTo>
                  <a:pt x="688266" y="459995"/>
                  <a:pt x="620666" y="456529"/>
                  <a:pt x="552256" y="456529"/>
                </a:cubicBezTo>
                <a:cubicBezTo>
                  <a:pt x="415437" y="456529"/>
                  <a:pt x="281855" y="470393"/>
                  <a:pt x="152840" y="496794"/>
                </a:cubicBezTo>
                <a:lnTo>
                  <a:pt x="110338" y="507722"/>
                </a:lnTo>
                <a:lnTo>
                  <a:pt x="0" y="65181"/>
                </a:lnTo>
                <a:lnTo>
                  <a:pt x="60831" y="49540"/>
                </a:lnTo>
                <a:cubicBezTo>
                  <a:pt x="219566" y="17058"/>
                  <a:pt x="383918" y="0"/>
                  <a:pt x="552254"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2" name="Freeform: Shape 61">
            <a:extLst>
              <a:ext uri="{FF2B5EF4-FFF2-40B4-BE49-F238E27FC236}">
                <a16:creationId xmlns:a16="http://schemas.microsoft.com/office/drawing/2014/main" id="{629679AA-3582-4653-AA01-48F86A887740}"/>
              </a:ext>
            </a:extLst>
          </p:cNvPr>
          <p:cNvSpPr/>
          <p:nvPr/>
        </p:nvSpPr>
        <p:spPr>
          <a:xfrm>
            <a:off x="6512800" y="3653374"/>
            <a:ext cx="990515" cy="758777"/>
          </a:xfrm>
          <a:custGeom>
            <a:avLst/>
            <a:gdLst>
              <a:gd name="connsiteX0" fmla="*/ 94908 w 990515"/>
              <a:gd name="connsiteY0" fmla="*/ 0 h 758777"/>
              <a:gd name="connsiteX1" fmla="*/ 308307 w 990515"/>
              <a:gd name="connsiteY1" fmla="*/ 54871 h 758777"/>
              <a:gd name="connsiteX2" fmla="*/ 946534 w 990515"/>
              <a:gd name="connsiteY2" fmla="*/ 361685 h 758777"/>
              <a:gd name="connsiteX3" fmla="*/ 990515 w 990515"/>
              <a:gd name="connsiteY3" fmla="*/ 394573 h 758777"/>
              <a:gd name="connsiteX4" fmla="*/ 716067 w 990515"/>
              <a:gd name="connsiteY4" fmla="*/ 758777 h 758777"/>
              <a:gd name="connsiteX5" fmla="*/ 691287 w 990515"/>
              <a:gd name="connsiteY5" fmla="*/ 740247 h 758777"/>
              <a:gd name="connsiteX6" fmla="*/ 172551 w 990515"/>
              <a:gd name="connsiteY6" fmla="*/ 490875 h 758777"/>
              <a:gd name="connsiteX7" fmla="*/ 0 w 990515"/>
              <a:gd name="connsiteY7" fmla="*/ 446508 h 758777"/>
              <a:gd name="connsiteX8" fmla="*/ 94908 w 990515"/>
              <a:gd name="connsiteY8" fmla="*/ 0 h 75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515" h="758777">
                <a:moveTo>
                  <a:pt x="94908" y="0"/>
                </a:moveTo>
                <a:lnTo>
                  <a:pt x="308307" y="54871"/>
                </a:lnTo>
                <a:cubicBezTo>
                  <a:pt x="537367" y="126116"/>
                  <a:pt x="751948" y="230226"/>
                  <a:pt x="946534" y="361685"/>
                </a:cubicBezTo>
                <a:lnTo>
                  <a:pt x="990515" y="394573"/>
                </a:lnTo>
                <a:lnTo>
                  <a:pt x="716067" y="758777"/>
                </a:lnTo>
                <a:lnTo>
                  <a:pt x="691287" y="740247"/>
                </a:lnTo>
                <a:cubicBezTo>
                  <a:pt x="533132" y="633400"/>
                  <a:pt x="358726" y="548782"/>
                  <a:pt x="172551" y="490875"/>
                </a:cubicBezTo>
                <a:lnTo>
                  <a:pt x="0" y="446508"/>
                </a:lnTo>
                <a:lnTo>
                  <a:pt x="94908"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3" name="Freeform: Shape 62">
            <a:extLst>
              <a:ext uri="{FF2B5EF4-FFF2-40B4-BE49-F238E27FC236}">
                <a16:creationId xmlns:a16="http://schemas.microsoft.com/office/drawing/2014/main" id="{B9362034-DB36-4253-9FCA-94A50B461BFF}"/>
              </a:ext>
            </a:extLst>
          </p:cNvPr>
          <p:cNvSpPr/>
          <p:nvPr/>
        </p:nvSpPr>
        <p:spPr>
          <a:xfrm>
            <a:off x="4609604" y="3686572"/>
            <a:ext cx="955919" cy="775181"/>
          </a:xfrm>
          <a:custGeom>
            <a:avLst/>
            <a:gdLst>
              <a:gd name="connsiteX0" fmla="*/ 845582 w 955919"/>
              <a:gd name="connsiteY0" fmla="*/ 0 h 775181"/>
              <a:gd name="connsiteX1" fmla="*/ 955919 w 955919"/>
              <a:gd name="connsiteY1" fmla="*/ 442541 h 775181"/>
              <a:gd name="connsiteX2" fmla="*/ 897051 w 955919"/>
              <a:gd name="connsiteY2" fmla="*/ 457677 h 775181"/>
              <a:gd name="connsiteX3" fmla="*/ 378316 w 955919"/>
              <a:gd name="connsiteY3" fmla="*/ 707049 h 775181"/>
              <a:gd name="connsiteX4" fmla="*/ 287204 w 955919"/>
              <a:gd name="connsiteY4" fmla="*/ 775181 h 775181"/>
              <a:gd name="connsiteX5" fmla="*/ 0 w 955919"/>
              <a:gd name="connsiteY5" fmla="*/ 420513 h 775181"/>
              <a:gd name="connsiteX6" fmla="*/ 123064 w 955919"/>
              <a:gd name="connsiteY6" fmla="*/ 328487 h 775181"/>
              <a:gd name="connsiteX7" fmla="*/ 761291 w 955919"/>
              <a:gd name="connsiteY7" fmla="*/ 21673 h 775181"/>
              <a:gd name="connsiteX8" fmla="*/ 845582 w 955919"/>
              <a:gd name="connsiteY8" fmla="*/ 0 h 775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919" h="775181">
                <a:moveTo>
                  <a:pt x="845582" y="0"/>
                </a:moveTo>
                <a:lnTo>
                  <a:pt x="955919" y="442541"/>
                </a:lnTo>
                <a:lnTo>
                  <a:pt x="897051" y="457677"/>
                </a:lnTo>
                <a:cubicBezTo>
                  <a:pt x="710877" y="515584"/>
                  <a:pt x="536470" y="600202"/>
                  <a:pt x="378316" y="707049"/>
                </a:cubicBezTo>
                <a:lnTo>
                  <a:pt x="287204" y="775181"/>
                </a:lnTo>
                <a:lnTo>
                  <a:pt x="0" y="420513"/>
                </a:lnTo>
                <a:lnTo>
                  <a:pt x="123064" y="328487"/>
                </a:lnTo>
                <a:cubicBezTo>
                  <a:pt x="317650" y="197028"/>
                  <a:pt x="532231" y="92918"/>
                  <a:pt x="761291" y="21673"/>
                </a:cubicBezTo>
                <a:lnTo>
                  <a:pt x="845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4" name="Freeform: Shape 63">
            <a:extLst>
              <a:ext uri="{FF2B5EF4-FFF2-40B4-BE49-F238E27FC236}">
                <a16:creationId xmlns:a16="http://schemas.microsoft.com/office/drawing/2014/main" id="{8B86E18B-F83E-473D-8352-04A90D5820DF}"/>
              </a:ext>
            </a:extLst>
          </p:cNvPr>
          <p:cNvSpPr/>
          <p:nvPr/>
        </p:nvSpPr>
        <p:spPr>
          <a:xfrm>
            <a:off x="7302097" y="4102708"/>
            <a:ext cx="949438" cy="1002879"/>
          </a:xfrm>
          <a:custGeom>
            <a:avLst/>
            <a:gdLst>
              <a:gd name="connsiteX0" fmla="*/ 274447 w 949438"/>
              <a:gd name="connsiteY0" fmla="*/ 0 h 1002879"/>
              <a:gd name="connsiteX1" fmla="*/ 344952 w 949438"/>
              <a:gd name="connsiteY1" fmla="*/ 52723 h 1002879"/>
              <a:gd name="connsiteX2" fmla="*/ 938001 w 949438"/>
              <a:gd name="connsiteY2" fmla="*/ 772025 h 1002879"/>
              <a:gd name="connsiteX3" fmla="*/ 949438 w 949438"/>
              <a:gd name="connsiteY3" fmla="*/ 795767 h 1002879"/>
              <a:gd name="connsiteX4" fmla="*/ 542957 w 949438"/>
              <a:gd name="connsiteY4" fmla="*/ 1002879 h 1002879"/>
              <a:gd name="connsiteX5" fmla="*/ 536576 w 949438"/>
              <a:gd name="connsiteY5" fmla="*/ 989634 h 1002879"/>
              <a:gd name="connsiteX6" fmla="*/ 54560 w 949438"/>
              <a:gd name="connsiteY6" fmla="*/ 405003 h 1002879"/>
              <a:gd name="connsiteX7" fmla="*/ 0 w 949438"/>
              <a:gd name="connsiteY7" fmla="*/ 364204 h 1002879"/>
              <a:gd name="connsiteX8" fmla="*/ 274447 w 949438"/>
              <a:gd name="connsiteY8" fmla="*/ 0 h 100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438" h="1002879">
                <a:moveTo>
                  <a:pt x="274447" y="0"/>
                </a:moveTo>
                <a:lnTo>
                  <a:pt x="344952" y="52723"/>
                </a:lnTo>
                <a:cubicBezTo>
                  <a:pt x="585809" y="251496"/>
                  <a:pt x="787850" y="495621"/>
                  <a:pt x="938001" y="772025"/>
                </a:cubicBezTo>
                <a:lnTo>
                  <a:pt x="949438" y="795767"/>
                </a:lnTo>
                <a:lnTo>
                  <a:pt x="542957" y="1002879"/>
                </a:lnTo>
                <a:lnTo>
                  <a:pt x="536576" y="989634"/>
                </a:lnTo>
                <a:cubicBezTo>
                  <a:pt x="414537" y="764980"/>
                  <a:pt x="250322" y="566561"/>
                  <a:pt x="54560" y="405003"/>
                </a:cubicBezTo>
                <a:lnTo>
                  <a:pt x="0" y="364204"/>
                </a:lnTo>
                <a:lnTo>
                  <a:pt x="274447"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5" name="Freeform: Shape 64">
            <a:extLst>
              <a:ext uri="{FF2B5EF4-FFF2-40B4-BE49-F238E27FC236}">
                <a16:creationId xmlns:a16="http://schemas.microsoft.com/office/drawing/2014/main" id="{D9AF06EE-3BDE-4003-A628-19D02DDBF35D}"/>
              </a:ext>
            </a:extLst>
          </p:cNvPr>
          <p:cNvSpPr/>
          <p:nvPr/>
        </p:nvSpPr>
        <p:spPr>
          <a:xfrm>
            <a:off x="3917638" y="4162688"/>
            <a:ext cx="906773" cy="975945"/>
          </a:xfrm>
          <a:custGeom>
            <a:avLst/>
            <a:gdLst>
              <a:gd name="connsiteX0" fmla="*/ 619329 w 906773"/>
              <a:gd name="connsiteY0" fmla="*/ 0 h 975945"/>
              <a:gd name="connsiteX1" fmla="*/ 906773 w 906773"/>
              <a:gd name="connsiteY1" fmla="*/ 354964 h 975945"/>
              <a:gd name="connsiteX2" fmla="*/ 776969 w 906773"/>
              <a:gd name="connsiteY2" fmla="*/ 472937 h 975945"/>
              <a:gd name="connsiteX3" fmla="*/ 435693 w 906773"/>
              <a:gd name="connsiteY3" fmla="*/ 929654 h 975945"/>
              <a:gd name="connsiteX4" fmla="*/ 413394 w 906773"/>
              <a:gd name="connsiteY4" fmla="*/ 975945 h 975945"/>
              <a:gd name="connsiteX5" fmla="*/ 0 w 906773"/>
              <a:gd name="connsiteY5" fmla="*/ 783176 h 975945"/>
              <a:gd name="connsiteX6" fmla="*/ 34265 w 906773"/>
              <a:gd name="connsiteY6" fmla="*/ 712045 h 975945"/>
              <a:gd name="connsiteX7" fmla="*/ 454154 w 906773"/>
              <a:gd name="connsiteY7" fmla="*/ 150122 h 975945"/>
              <a:gd name="connsiteX8" fmla="*/ 619329 w 906773"/>
              <a:gd name="connsiteY8" fmla="*/ 0 h 97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773" h="975945">
                <a:moveTo>
                  <a:pt x="619329" y="0"/>
                </a:moveTo>
                <a:lnTo>
                  <a:pt x="906773" y="354964"/>
                </a:lnTo>
                <a:lnTo>
                  <a:pt x="776969" y="472937"/>
                </a:lnTo>
                <a:cubicBezTo>
                  <a:pt x="642476" y="607430"/>
                  <a:pt x="527223" y="761163"/>
                  <a:pt x="435693" y="929654"/>
                </a:cubicBezTo>
                <a:lnTo>
                  <a:pt x="413394" y="975945"/>
                </a:lnTo>
                <a:lnTo>
                  <a:pt x="0" y="783176"/>
                </a:lnTo>
                <a:lnTo>
                  <a:pt x="34265" y="712045"/>
                </a:lnTo>
                <a:cubicBezTo>
                  <a:pt x="146879" y="504742"/>
                  <a:pt x="288680" y="315596"/>
                  <a:pt x="454154" y="150122"/>
                </a:cubicBezTo>
                <a:lnTo>
                  <a:pt x="619329"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6" name="Freeform: Shape 65">
            <a:extLst>
              <a:ext uri="{FF2B5EF4-FFF2-40B4-BE49-F238E27FC236}">
                <a16:creationId xmlns:a16="http://schemas.microsoft.com/office/drawing/2014/main" id="{5D54AB4D-E0E6-469B-A89A-C57D602F3722}"/>
              </a:ext>
            </a:extLst>
          </p:cNvPr>
          <p:cNvSpPr/>
          <p:nvPr/>
        </p:nvSpPr>
        <p:spPr>
          <a:xfrm>
            <a:off x="7884748" y="4980875"/>
            <a:ext cx="649653" cy="1056145"/>
          </a:xfrm>
          <a:custGeom>
            <a:avLst/>
            <a:gdLst>
              <a:gd name="connsiteX0" fmla="*/ 406482 w 649653"/>
              <a:gd name="connsiteY0" fmla="*/ 0 h 1056145"/>
              <a:gd name="connsiteX1" fmla="*/ 458031 w 649653"/>
              <a:gd name="connsiteY1" fmla="*/ 107009 h 1056145"/>
              <a:gd name="connsiteX2" fmla="*/ 649653 w 649653"/>
              <a:gd name="connsiteY2" fmla="*/ 1056144 h 1056145"/>
              <a:gd name="connsiteX3" fmla="*/ 649653 w 649653"/>
              <a:gd name="connsiteY3" fmla="*/ 1056145 h 1056145"/>
              <a:gd name="connsiteX4" fmla="*/ 193126 w 649653"/>
              <a:gd name="connsiteY4" fmla="*/ 1056145 h 1056145"/>
              <a:gd name="connsiteX5" fmla="*/ 37381 w 649653"/>
              <a:gd name="connsiteY5" fmla="*/ 284711 h 1056145"/>
              <a:gd name="connsiteX6" fmla="*/ 0 w 649653"/>
              <a:gd name="connsiteY6" fmla="*/ 207113 h 1056145"/>
              <a:gd name="connsiteX7" fmla="*/ 406482 w 649653"/>
              <a:gd name="connsiteY7" fmla="*/ 0 h 105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653" h="1056145">
                <a:moveTo>
                  <a:pt x="406482" y="0"/>
                </a:moveTo>
                <a:lnTo>
                  <a:pt x="458031" y="107009"/>
                </a:lnTo>
                <a:cubicBezTo>
                  <a:pt x="581421" y="398735"/>
                  <a:pt x="649653" y="719471"/>
                  <a:pt x="649653" y="1056144"/>
                </a:cubicBezTo>
                <a:lnTo>
                  <a:pt x="649653" y="1056145"/>
                </a:lnTo>
                <a:lnTo>
                  <a:pt x="193126" y="1056145"/>
                </a:lnTo>
                <a:cubicBezTo>
                  <a:pt x="193126" y="782506"/>
                  <a:pt x="137669" y="521819"/>
                  <a:pt x="37381" y="284711"/>
                </a:cubicBezTo>
                <a:lnTo>
                  <a:pt x="0" y="207113"/>
                </a:lnTo>
                <a:lnTo>
                  <a:pt x="406482" y="0"/>
                </a:lnTo>
                <a:close/>
              </a:path>
            </a:pathLst>
          </a:custGeom>
          <a:solidFill>
            <a:schemeClr val="bg1">
              <a:lumMod val="95000"/>
            </a:schemeClr>
          </a:solidFill>
          <a:ln>
            <a:noFill/>
          </a:ln>
          <a:effectLst>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7" name="Freeform: Shape 66">
            <a:extLst>
              <a:ext uri="{FF2B5EF4-FFF2-40B4-BE49-F238E27FC236}">
                <a16:creationId xmlns:a16="http://schemas.microsoft.com/office/drawing/2014/main" id="{E8093381-591B-47C6-A163-BB72B5E8723E}"/>
              </a:ext>
            </a:extLst>
          </p:cNvPr>
          <p:cNvSpPr/>
          <p:nvPr/>
        </p:nvSpPr>
        <p:spPr>
          <a:xfrm>
            <a:off x="3657601" y="5028249"/>
            <a:ext cx="633743" cy="1008770"/>
          </a:xfrm>
          <a:custGeom>
            <a:avLst/>
            <a:gdLst>
              <a:gd name="connsiteX0" fmla="*/ 220349 w 633743"/>
              <a:gd name="connsiteY0" fmla="*/ 0 h 1008770"/>
              <a:gd name="connsiteX1" fmla="*/ 633743 w 633743"/>
              <a:gd name="connsiteY1" fmla="*/ 192769 h 1008770"/>
              <a:gd name="connsiteX2" fmla="*/ 612274 w 633743"/>
              <a:gd name="connsiteY2" fmla="*/ 237336 h 1008770"/>
              <a:gd name="connsiteX3" fmla="*/ 456529 w 633743"/>
              <a:gd name="connsiteY3" fmla="*/ 1008770 h 1008770"/>
              <a:gd name="connsiteX4" fmla="*/ 0 w 633743"/>
              <a:gd name="connsiteY4" fmla="*/ 1008770 h 1008770"/>
              <a:gd name="connsiteX5" fmla="*/ 0 w 633743"/>
              <a:gd name="connsiteY5" fmla="*/ 1008769 h 1008770"/>
              <a:gd name="connsiteX6" fmla="*/ 191622 w 633743"/>
              <a:gd name="connsiteY6" fmla="*/ 59634 h 1008770"/>
              <a:gd name="connsiteX7" fmla="*/ 220349 w 633743"/>
              <a:gd name="connsiteY7" fmla="*/ 0 h 100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743" h="1008770">
                <a:moveTo>
                  <a:pt x="220349" y="0"/>
                </a:moveTo>
                <a:lnTo>
                  <a:pt x="633743" y="192769"/>
                </a:lnTo>
                <a:lnTo>
                  <a:pt x="612274" y="237336"/>
                </a:lnTo>
                <a:cubicBezTo>
                  <a:pt x="511986" y="474444"/>
                  <a:pt x="456529" y="735131"/>
                  <a:pt x="456529" y="1008770"/>
                </a:cubicBezTo>
                <a:lnTo>
                  <a:pt x="0" y="1008770"/>
                </a:lnTo>
                <a:lnTo>
                  <a:pt x="0" y="1008769"/>
                </a:lnTo>
                <a:cubicBezTo>
                  <a:pt x="0" y="672096"/>
                  <a:pt x="68232" y="351360"/>
                  <a:pt x="191622" y="59634"/>
                </a:cubicBezTo>
                <a:lnTo>
                  <a:pt x="220349" y="0"/>
                </a:lnTo>
                <a:close/>
              </a:path>
            </a:pathLst>
          </a:custGeom>
          <a:solidFill>
            <a:schemeClr val="bg1">
              <a:lumMod val="95000"/>
            </a:schemeClr>
          </a:solidFill>
          <a:ln>
            <a:noFill/>
          </a:ln>
          <a:effectLst>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8" name="Freeform: Shape 67">
            <a:extLst>
              <a:ext uri="{FF2B5EF4-FFF2-40B4-BE49-F238E27FC236}">
                <a16:creationId xmlns:a16="http://schemas.microsoft.com/office/drawing/2014/main" id="{15FC66C3-0654-44B5-8178-B40966BF8218}"/>
              </a:ext>
            </a:extLst>
          </p:cNvPr>
          <p:cNvSpPr/>
          <p:nvPr/>
        </p:nvSpPr>
        <p:spPr>
          <a:xfrm>
            <a:off x="6250487" y="2079443"/>
            <a:ext cx="584744" cy="651951"/>
          </a:xfrm>
          <a:custGeom>
            <a:avLst/>
            <a:gdLst>
              <a:gd name="connsiteX0" fmla="*/ 8198 w 584744"/>
              <a:gd name="connsiteY0" fmla="*/ 0 h 651951"/>
              <a:gd name="connsiteX1" fmla="*/ 150487 w 584744"/>
              <a:gd name="connsiteY1" fmla="*/ 5392 h 651951"/>
              <a:gd name="connsiteX2" fmla="*/ 449154 w 584744"/>
              <a:gd name="connsiteY2" fmla="*/ 39505 h 651951"/>
              <a:gd name="connsiteX3" fmla="*/ 584744 w 584744"/>
              <a:gd name="connsiteY3" fmla="*/ 63719 h 651951"/>
              <a:gd name="connsiteX4" fmla="*/ 459712 w 584744"/>
              <a:gd name="connsiteY4" fmla="*/ 651951 h 651951"/>
              <a:gd name="connsiteX5" fmla="*/ 357135 w 584744"/>
              <a:gd name="connsiteY5" fmla="*/ 620110 h 651951"/>
              <a:gd name="connsiteX6" fmla="*/ 0 w 584744"/>
              <a:gd name="connsiteY6" fmla="*/ 81318 h 651951"/>
              <a:gd name="connsiteX7" fmla="*/ 8198 w 584744"/>
              <a:gd name="connsiteY7" fmla="*/ 0 h 65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744" h="651951">
                <a:moveTo>
                  <a:pt x="8198" y="0"/>
                </a:moveTo>
                <a:lnTo>
                  <a:pt x="150487" y="5392"/>
                </a:lnTo>
                <a:cubicBezTo>
                  <a:pt x="251140" y="13050"/>
                  <a:pt x="350743" y="24468"/>
                  <a:pt x="449154" y="39505"/>
                </a:cubicBezTo>
                <a:lnTo>
                  <a:pt x="584744" y="63719"/>
                </a:lnTo>
                <a:lnTo>
                  <a:pt x="459712" y="651951"/>
                </a:lnTo>
                <a:lnTo>
                  <a:pt x="357135" y="620110"/>
                </a:lnTo>
                <a:cubicBezTo>
                  <a:pt x="147262" y="531341"/>
                  <a:pt x="0" y="323527"/>
                  <a:pt x="0" y="81318"/>
                </a:cubicBezTo>
                <a:lnTo>
                  <a:pt x="8198" y="0"/>
                </a:lnTo>
                <a:close/>
              </a:path>
            </a:pathLst>
          </a:custGeom>
          <a:solidFill>
            <a:srgbClr val="543DAC"/>
          </a:solidFill>
          <a:ln>
            <a:noFill/>
          </a:ln>
          <a:effectLst>
            <a:innerShdw blurRad="63500" dist="50800" dir="8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69" name="Freeform: Shape 68">
            <a:extLst>
              <a:ext uri="{FF2B5EF4-FFF2-40B4-BE49-F238E27FC236}">
                <a16:creationId xmlns:a16="http://schemas.microsoft.com/office/drawing/2014/main" id="{CF0225EB-CA0D-4F1F-9C4B-8D7D7A5372C8}"/>
              </a:ext>
            </a:extLst>
          </p:cNvPr>
          <p:cNvSpPr/>
          <p:nvPr/>
        </p:nvSpPr>
        <p:spPr>
          <a:xfrm>
            <a:off x="5174332" y="2073277"/>
            <a:ext cx="1535867" cy="1590523"/>
          </a:xfrm>
          <a:custGeom>
            <a:avLst/>
            <a:gdLst>
              <a:gd name="connsiteX0" fmla="*/ 921670 w 1535867"/>
              <a:gd name="connsiteY0" fmla="*/ 0 h 1590523"/>
              <a:gd name="connsiteX1" fmla="*/ 1084353 w 1535867"/>
              <a:gd name="connsiteY1" fmla="*/ 6166 h 1590523"/>
              <a:gd name="connsiteX2" fmla="*/ 1076155 w 1535867"/>
              <a:gd name="connsiteY2" fmla="*/ 87484 h 1590523"/>
              <a:gd name="connsiteX3" fmla="*/ 1433290 w 1535867"/>
              <a:gd name="connsiteY3" fmla="*/ 626276 h 1590523"/>
              <a:gd name="connsiteX4" fmla="*/ 1535867 w 1535867"/>
              <a:gd name="connsiteY4" fmla="*/ 658117 h 1590523"/>
              <a:gd name="connsiteX5" fmla="*/ 1343267 w 1535867"/>
              <a:gd name="connsiteY5" fmla="*/ 1564225 h 1590523"/>
              <a:gd name="connsiteX6" fmla="*/ 1170981 w 1535867"/>
              <a:gd name="connsiteY6" fmla="*/ 1537931 h 1590523"/>
              <a:gd name="connsiteX7" fmla="*/ 921669 w 1535867"/>
              <a:gd name="connsiteY7" fmla="*/ 1525342 h 1590523"/>
              <a:gd name="connsiteX8" fmla="*/ 430246 w 1535867"/>
              <a:gd name="connsiteY8" fmla="*/ 1574882 h 1590523"/>
              <a:gd name="connsiteX9" fmla="*/ 369415 w 1535867"/>
              <a:gd name="connsiteY9" fmla="*/ 1590523 h 1590523"/>
              <a:gd name="connsiteX10" fmla="*/ 0 w 1535867"/>
              <a:gd name="connsiteY10" fmla="*/ 108880 h 1590523"/>
              <a:gd name="connsiteX11" fmla="*/ 122837 w 1535867"/>
              <a:gd name="connsiteY11" fmla="*/ 80529 h 1590523"/>
              <a:gd name="connsiteX12" fmla="*/ 921670 w 1535867"/>
              <a:gd name="connsiteY12" fmla="*/ 0 h 15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5867" h="1590523">
                <a:moveTo>
                  <a:pt x="921670" y="0"/>
                </a:moveTo>
                <a:lnTo>
                  <a:pt x="1084353" y="6166"/>
                </a:lnTo>
                <a:lnTo>
                  <a:pt x="1076155" y="87484"/>
                </a:lnTo>
                <a:cubicBezTo>
                  <a:pt x="1076155" y="329693"/>
                  <a:pt x="1223417" y="537507"/>
                  <a:pt x="1433290" y="626276"/>
                </a:cubicBezTo>
                <a:lnTo>
                  <a:pt x="1535867" y="658117"/>
                </a:lnTo>
                <a:lnTo>
                  <a:pt x="1343267" y="1564225"/>
                </a:lnTo>
                <a:lnTo>
                  <a:pt x="1170981" y="1537931"/>
                </a:lnTo>
                <a:cubicBezTo>
                  <a:pt x="1089010" y="1529606"/>
                  <a:pt x="1005837" y="1525342"/>
                  <a:pt x="921669" y="1525342"/>
                </a:cubicBezTo>
                <a:cubicBezTo>
                  <a:pt x="753333" y="1525342"/>
                  <a:pt x="588981" y="1542400"/>
                  <a:pt x="430246" y="1574882"/>
                </a:cubicBezTo>
                <a:lnTo>
                  <a:pt x="369415" y="1590523"/>
                </a:lnTo>
                <a:lnTo>
                  <a:pt x="0" y="108880"/>
                </a:lnTo>
                <a:lnTo>
                  <a:pt x="122837" y="80529"/>
                </a:lnTo>
                <a:cubicBezTo>
                  <a:pt x="380868" y="27729"/>
                  <a:pt x="648031" y="0"/>
                  <a:pt x="921670" y="0"/>
                </a:cubicBezTo>
                <a:close/>
              </a:path>
            </a:pathLst>
          </a:custGeom>
          <a:gradFill>
            <a:gsLst>
              <a:gs pos="0">
                <a:srgbClr val="5C42BC"/>
              </a:gs>
              <a:gs pos="93000">
                <a:srgbClr val="412F85"/>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0" name="Freeform: Shape 69">
            <a:extLst>
              <a:ext uri="{FF2B5EF4-FFF2-40B4-BE49-F238E27FC236}">
                <a16:creationId xmlns:a16="http://schemas.microsoft.com/office/drawing/2014/main" id="{8523BBD3-9F0E-4B5C-A183-73978646F993}"/>
              </a:ext>
            </a:extLst>
          </p:cNvPr>
          <p:cNvSpPr/>
          <p:nvPr/>
        </p:nvSpPr>
        <p:spPr>
          <a:xfrm>
            <a:off x="7789232" y="2479683"/>
            <a:ext cx="631061" cy="756407"/>
          </a:xfrm>
          <a:custGeom>
            <a:avLst/>
            <a:gdLst>
              <a:gd name="connsiteX0" fmla="*/ 49527 w 631061"/>
              <a:gd name="connsiteY0" fmla="*/ 0 h 756407"/>
              <a:gd name="connsiteX1" fmla="*/ 238094 w 631061"/>
              <a:gd name="connsiteY1" fmla="*/ 95124 h 756407"/>
              <a:gd name="connsiteX2" fmla="*/ 522936 w 631061"/>
              <a:gd name="connsiteY2" fmla="*/ 270538 h 756407"/>
              <a:gd name="connsiteX3" fmla="*/ 631061 w 631061"/>
              <a:gd name="connsiteY3" fmla="*/ 351392 h 756407"/>
              <a:gd name="connsiteX4" fmla="*/ 325861 w 631061"/>
              <a:gd name="connsiteY4" fmla="*/ 756407 h 756407"/>
              <a:gd name="connsiteX5" fmla="*/ 258016 w 631061"/>
              <a:gd name="connsiteY5" fmla="*/ 719581 h 756407"/>
              <a:gd name="connsiteX6" fmla="*/ 0 w 631061"/>
              <a:gd name="connsiteY6" fmla="*/ 234311 h 756407"/>
              <a:gd name="connsiteX7" fmla="*/ 45989 w 631061"/>
              <a:gd name="connsiteY7" fmla="*/ 6518 h 756407"/>
              <a:gd name="connsiteX8" fmla="*/ 49527 w 631061"/>
              <a:gd name="connsiteY8" fmla="*/ 0 h 756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061" h="756407">
                <a:moveTo>
                  <a:pt x="49527" y="0"/>
                </a:moveTo>
                <a:lnTo>
                  <a:pt x="238094" y="95124"/>
                </a:lnTo>
                <a:cubicBezTo>
                  <a:pt x="335658" y="149665"/>
                  <a:pt x="430680" y="208211"/>
                  <a:pt x="522936" y="270538"/>
                </a:cubicBezTo>
                <a:lnTo>
                  <a:pt x="631061" y="351392"/>
                </a:lnTo>
                <a:lnTo>
                  <a:pt x="325861" y="756407"/>
                </a:lnTo>
                <a:lnTo>
                  <a:pt x="258016" y="719581"/>
                </a:lnTo>
                <a:cubicBezTo>
                  <a:pt x="102348" y="614414"/>
                  <a:pt x="0" y="436315"/>
                  <a:pt x="0" y="234311"/>
                </a:cubicBezTo>
                <a:cubicBezTo>
                  <a:pt x="0" y="153510"/>
                  <a:pt x="16376" y="76533"/>
                  <a:pt x="45989" y="6518"/>
                </a:cubicBezTo>
                <a:lnTo>
                  <a:pt x="49527" y="0"/>
                </a:lnTo>
                <a:close/>
              </a:path>
            </a:pathLst>
          </a:custGeom>
          <a:solidFill>
            <a:srgbClr val="4782D0"/>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1" name="Freeform: Shape 70">
            <a:extLst>
              <a:ext uri="{FF2B5EF4-FFF2-40B4-BE49-F238E27FC236}">
                <a16:creationId xmlns:a16="http://schemas.microsoft.com/office/drawing/2014/main" id="{B04E9547-2155-4C13-9E51-4AFF84749E7C}"/>
              </a:ext>
            </a:extLst>
          </p:cNvPr>
          <p:cNvSpPr/>
          <p:nvPr/>
        </p:nvSpPr>
        <p:spPr>
          <a:xfrm>
            <a:off x="6607708" y="2160761"/>
            <a:ext cx="1507385" cy="1887185"/>
          </a:xfrm>
          <a:custGeom>
            <a:avLst/>
            <a:gdLst>
              <a:gd name="connsiteX0" fmla="*/ 317265 w 1507385"/>
              <a:gd name="connsiteY0" fmla="*/ 0 h 1887185"/>
              <a:gd name="connsiteX1" fmla="*/ 478895 w 1507385"/>
              <a:gd name="connsiteY1" fmla="*/ 37304 h 1887185"/>
              <a:gd name="connsiteX2" fmla="*/ 1119519 w 1507385"/>
              <a:gd name="connsiteY2" fmla="*/ 262659 h 1887185"/>
              <a:gd name="connsiteX3" fmla="*/ 1231051 w 1507385"/>
              <a:gd name="connsiteY3" fmla="*/ 318922 h 1887185"/>
              <a:gd name="connsiteX4" fmla="*/ 1227513 w 1507385"/>
              <a:gd name="connsiteY4" fmla="*/ 325440 h 1887185"/>
              <a:gd name="connsiteX5" fmla="*/ 1181524 w 1507385"/>
              <a:gd name="connsiteY5" fmla="*/ 553233 h 1887185"/>
              <a:gd name="connsiteX6" fmla="*/ 1439540 w 1507385"/>
              <a:gd name="connsiteY6" fmla="*/ 1038503 h 1887185"/>
              <a:gd name="connsiteX7" fmla="*/ 1507385 w 1507385"/>
              <a:gd name="connsiteY7" fmla="*/ 1075329 h 1887185"/>
              <a:gd name="connsiteX8" fmla="*/ 895607 w 1507385"/>
              <a:gd name="connsiteY8" fmla="*/ 1887185 h 1887185"/>
              <a:gd name="connsiteX9" fmla="*/ 851626 w 1507385"/>
              <a:gd name="connsiteY9" fmla="*/ 1854297 h 1887185"/>
              <a:gd name="connsiteX10" fmla="*/ 213399 w 1507385"/>
              <a:gd name="connsiteY10" fmla="*/ 1547483 h 1887185"/>
              <a:gd name="connsiteX11" fmla="*/ 0 w 1507385"/>
              <a:gd name="connsiteY11" fmla="*/ 1492612 h 1887185"/>
              <a:gd name="connsiteX12" fmla="*/ 317265 w 1507385"/>
              <a:gd name="connsiteY12" fmla="*/ 0 h 188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7385" h="1887185">
                <a:moveTo>
                  <a:pt x="317265" y="0"/>
                </a:moveTo>
                <a:lnTo>
                  <a:pt x="478895" y="37304"/>
                </a:lnTo>
                <a:cubicBezTo>
                  <a:pt x="700531" y="94329"/>
                  <a:pt x="914665" y="170040"/>
                  <a:pt x="1119519" y="262659"/>
                </a:cubicBezTo>
                <a:lnTo>
                  <a:pt x="1231051" y="318922"/>
                </a:lnTo>
                <a:lnTo>
                  <a:pt x="1227513" y="325440"/>
                </a:lnTo>
                <a:cubicBezTo>
                  <a:pt x="1197900" y="395455"/>
                  <a:pt x="1181524" y="472432"/>
                  <a:pt x="1181524" y="553233"/>
                </a:cubicBezTo>
                <a:cubicBezTo>
                  <a:pt x="1181524" y="755237"/>
                  <a:pt x="1283872" y="933336"/>
                  <a:pt x="1439540" y="1038503"/>
                </a:cubicBezTo>
                <a:lnTo>
                  <a:pt x="1507385" y="1075329"/>
                </a:lnTo>
                <a:lnTo>
                  <a:pt x="895607" y="1887185"/>
                </a:lnTo>
                <a:lnTo>
                  <a:pt x="851626" y="1854297"/>
                </a:lnTo>
                <a:cubicBezTo>
                  <a:pt x="657040" y="1722838"/>
                  <a:pt x="442459" y="1618728"/>
                  <a:pt x="213399" y="1547483"/>
                </a:cubicBezTo>
                <a:lnTo>
                  <a:pt x="0" y="1492612"/>
                </a:lnTo>
                <a:lnTo>
                  <a:pt x="317265" y="0"/>
                </a:lnTo>
                <a:close/>
              </a:path>
            </a:pathLst>
          </a:custGeom>
          <a:gradFill>
            <a:gsLst>
              <a:gs pos="0">
                <a:srgbClr val="508AD8"/>
              </a:gs>
              <a:gs pos="93000">
                <a:srgbClr val="2865B5"/>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2" name="Freeform: Shape 71">
            <a:extLst>
              <a:ext uri="{FF2B5EF4-FFF2-40B4-BE49-F238E27FC236}">
                <a16:creationId xmlns:a16="http://schemas.microsoft.com/office/drawing/2014/main" id="{62B28BE9-7521-4298-A4CF-FEE977D220DF}"/>
              </a:ext>
            </a:extLst>
          </p:cNvPr>
          <p:cNvSpPr/>
          <p:nvPr/>
        </p:nvSpPr>
        <p:spPr>
          <a:xfrm>
            <a:off x="4502752" y="2203725"/>
            <a:ext cx="713738" cy="556114"/>
          </a:xfrm>
          <a:custGeom>
            <a:avLst/>
            <a:gdLst>
              <a:gd name="connsiteX0" fmla="*/ 582718 w 713738"/>
              <a:gd name="connsiteY0" fmla="*/ 0 h 556114"/>
              <a:gd name="connsiteX1" fmla="*/ 713738 w 713738"/>
              <a:gd name="connsiteY1" fmla="*/ 525491 h 556114"/>
              <a:gd name="connsiteX2" fmla="*/ 653387 w 713738"/>
              <a:gd name="connsiteY2" fmla="*/ 544224 h 556114"/>
              <a:gd name="connsiteX3" fmla="*/ 535446 w 713738"/>
              <a:gd name="connsiteY3" fmla="*/ 556114 h 556114"/>
              <a:gd name="connsiteX4" fmla="*/ 50176 w 713738"/>
              <a:gd name="connsiteY4" fmla="*/ 298098 h 556114"/>
              <a:gd name="connsiteX5" fmla="*/ 0 w 713738"/>
              <a:gd name="connsiteY5" fmla="*/ 205657 h 556114"/>
              <a:gd name="connsiteX6" fmla="*/ 139844 w 713738"/>
              <a:gd name="connsiteY6" fmla="*/ 144489 h 556114"/>
              <a:gd name="connsiteX7" fmla="*/ 414553 w 713738"/>
              <a:gd name="connsiteY7" fmla="*/ 47753 h 556114"/>
              <a:gd name="connsiteX8" fmla="*/ 582718 w 713738"/>
              <a:gd name="connsiteY8" fmla="*/ 0 h 55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738" h="556114">
                <a:moveTo>
                  <a:pt x="582718" y="0"/>
                </a:moveTo>
                <a:lnTo>
                  <a:pt x="713738" y="525491"/>
                </a:lnTo>
                <a:lnTo>
                  <a:pt x="653387" y="544224"/>
                </a:lnTo>
                <a:cubicBezTo>
                  <a:pt x="615292" y="552020"/>
                  <a:pt x="575847" y="556114"/>
                  <a:pt x="535446" y="556114"/>
                </a:cubicBezTo>
                <a:cubicBezTo>
                  <a:pt x="333442" y="556114"/>
                  <a:pt x="155343" y="453766"/>
                  <a:pt x="50176" y="298098"/>
                </a:cubicBezTo>
                <a:lnTo>
                  <a:pt x="0" y="205657"/>
                </a:lnTo>
                <a:lnTo>
                  <a:pt x="139844" y="144489"/>
                </a:lnTo>
                <a:cubicBezTo>
                  <a:pt x="229850" y="108999"/>
                  <a:pt x="321466" y="76706"/>
                  <a:pt x="414553" y="47753"/>
                </a:cubicBezTo>
                <a:lnTo>
                  <a:pt x="582718" y="0"/>
                </a:lnTo>
                <a:close/>
              </a:path>
            </a:pathLst>
          </a:custGeom>
          <a:solidFill>
            <a:srgbClr val="D73761"/>
          </a:solidFill>
          <a:ln>
            <a:noFill/>
          </a:ln>
          <a:effectLst>
            <a:innerShdw blurRad="63500" dist="50800" dir="6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3" name="Freeform: Shape 72">
            <a:extLst>
              <a:ext uri="{FF2B5EF4-FFF2-40B4-BE49-F238E27FC236}">
                <a16:creationId xmlns:a16="http://schemas.microsoft.com/office/drawing/2014/main" id="{0832576C-E771-43B8-BF28-FB8283A016DF}"/>
              </a:ext>
            </a:extLst>
          </p:cNvPr>
          <p:cNvSpPr/>
          <p:nvPr/>
        </p:nvSpPr>
        <p:spPr>
          <a:xfrm>
            <a:off x="3650007" y="2409382"/>
            <a:ext cx="1805178" cy="1697702"/>
          </a:xfrm>
          <a:custGeom>
            <a:avLst/>
            <a:gdLst>
              <a:gd name="connsiteX0" fmla="*/ 852745 w 1805178"/>
              <a:gd name="connsiteY0" fmla="*/ 0 h 1697702"/>
              <a:gd name="connsiteX1" fmla="*/ 902921 w 1805178"/>
              <a:gd name="connsiteY1" fmla="*/ 92441 h 1697702"/>
              <a:gd name="connsiteX2" fmla="*/ 1388191 w 1805178"/>
              <a:gd name="connsiteY2" fmla="*/ 350457 h 1697702"/>
              <a:gd name="connsiteX3" fmla="*/ 1506132 w 1805178"/>
              <a:gd name="connsiteY3" fmla="*/ 338567 h 1697702"/>
              <a:gd name="connsiteX4" fmla="*/ 1566483 w 1805178"/>
              <a:gd name="connsiteY4" fmla="*/ 319834 h 1697702"/>
              <a:gd name="connsiteX5" fmla="*/ 1805178 w 1805178"/>
              <a:gd name="connsiteY5" fmla="*/ 1277189 h 1697702"/>
              <a:gd name="connsiteX6" fmla="*/ 1720887 w 1805178"/>
              <a:gd name="connsiteY6" fmla="*/ 1298862 h 1697702"/>
              <a:gd name="connsiteX7" fmla="*/ 1082660 w 1805178"/>
              <a:gd name="connsiteY7" fmla="*/ 1605676 h 1697702"/>
              <a:gd name="connsiteX8" fmla="*/ 959596 w 1805178"/>
              <a:gd name="connsiteY8" fmla="*/ 1697702 h 1697702"/>
              <a:gd name="connsiteX9" fmla="*/ 0 w 1805178"/>
              <a:gd name="connsiteY9" fmla="*/ 512701 h 1697702"/>
              <a:gd name="connsiteX10" fmla="*/ 229828 w 1805178"/>
              <a:gd name="connsiteY10" fmla="*/ 340839 h 1697702"/>
              <a:gd name="connsiteX11" fmla="*/ 727548 w 1805178"/>
              <a:gd name="connsiteY11" fmla="*/ 54762 h 1697702"/>
              <a:gd name="connsiteX12" fmla="*/ 852745 w 1805178"/>
              <a:gd name="connsiteY12" fmla="*/ 0 h 169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78" h="1697702">
                <a:moveTo>
                  <a:pt x="852745" y="0"/>
                </a:moveTo>
                <a:lnTo>
                  <a:pt x="902921" y="92441"/>
                </a:lnTo>
                <a:cubicBezTo>
                  <a:pt x="1008088" y="248109"/>
                  <a:pt x="1186187" y="350457"/>
                  <a:pt x="1388191" y="350457"/>
                </a:cubicBezTo>
                <a:cubicBezTo>
                  <a:pt x="1428592" y="350457"/>
                  <a:pt x="1468037" y="346363"/>
                  <a:pt x="1506132" y="338567"/>
                </a:cubicBezTo>
                <a:lnTo>
                  <a:pt x="1566483" y="319834"/>
                </a:lnTo>
                <a:lnTo>
                  <a:pt x="1805178" y="1277189"/>
                </a:lnTo>
                <a:lnTo>
                  <a:pt x="1720887" y="1298862"/>
                </a:lnTo>
                <a:cubicBezTo>
                  <a:pt x="1491827" y="1370107"/>
                  <a:pt x="1277246" y="1474217"/>
                  <a:pt x="1082660" y="1605676"/>
                </a:cubicBezTo>
                <a:lnTo>
                  <a:pt x="959596" y="1697702"/>
                </a:lnTo>
                <a:lnTo>
                  <a:pt x="0" y="512701"/>
                </a:lnTo>
                <a:lnTo>
                  <a:pt x="229828" y="340839"/>
                </a:lnTo>
                <a:cubicBezTo>
                  <a:pt x="387982" y="233992"/>
                  <a:pt x="554262" y="138260"/>
                  <a:pt x="727548" y="54762"/>
                </a:cubicBezTo>
                <a:lnTo>
                  <a:pt x="852745" y="0"/>
                </a:lnTo>
                <a:close/>
              </a:path>
            </a:pathLst>
          </a:custGeom>
          <a:gradFill>
            <a:gsLst>
              <a:gs pos="0">
                <a:srgbClr val="E2426C"/>
              </a:gs>
              <a:gs pos="93000">
                <a:srgbClr val="BF1E47"/>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4" name="Freeform: Shape 73">
            <a:extLst>
              <a:ext uri="{FF2B5EF4-FFF2-40B4-BE49-F238E27FC236}">
                <a16:creationId xmlns:a16="http://schemas.microsoft.com/office/drawing/2014/main" id="{A7D05600-2214-480F-92BC-6A781FF8572D}"/>
              </a:ext>
            </a:extLst>
          </p:cNvPr>
          <p:cNvSpPr/>
          <p:nvPr/>
        </p:nvSpPr>
        <p:spPr>
          <a:xfrm>
            <a:off x="8980076" y="3641555"/>
            <a:ext cx="631015" cy="829888"/>
          </a:xfrm>
          <a:custGeom>
            <a:avLst/>
            <a:gdLst>
              <a:gd name="connsiteX0" fmla="*/ 268647 w 631015"/>
              <a:gd name="connsiteY0" fmla="*/ 0 h 829888"/>
              <a:gd name="connsiteX1" fmla="*/ 402724 w 631015"/>
              <a:gd name="connsiteY1" fmla="*/ 179298 h 829888"/>
              <a:gd name="connsiteX2" fmla="*/ 601267 w 631015"/>
              <a:gd name="connsiteY2" fmla="*/ 506109 h 829888"/>
              <a:gd name="connsiteX3" fmla="*/ 631015 w 631015"/>
              <a:gd name="connsiteY3" fmla="*/ 564191 h 829888"/>
              <a:gd name="connsiteX4" fmla="*/ 109556 w 631015"/>
              <a:gd name="connsiteY4" fmla="*/ 829888 h 829888"/>
              <a:gd name="connsiteX5" fmla="*/ 99946 w 631015"/>
              <a:gd name="connsiteY5" fmla="*/ 818240 h 829888"/>
              <a:gd name="connsiteX6" fmla="*/ 0 w 631015"/>
              <a:gd name="connsiteY6" fmla="*/ 491040 h 829888"/>
              <a:gd name="connsiteX7" fmla="*/ 258016 w 631015"/>
              <a:gd name="connsiteY7" fmla="*/ 5770 h 829888"/>
              <a:gd name="connsiteX8" fmla="*/ 268647 w 631015"/>
              <a:gd name="connsiteY8" fmla="*/ 0 h 82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015" h="829888">
                <a:moveTo>
                  <a:pt x="268647" y="0"/>
                </a:moveTo>
                <a:lnTo>
                  <a:pt x="402724" y="179298"/>
                </a:lnTo>
                <a:cubicBezTo>
                  <a:pt x="473956" y="284734"/>
                  <a:pt x="540247" y="393782"/>
                  <a:pt x="601267" y="506109"/>
                </a:cubicBezTo>
                <a:lnTo>
                  <a:pt x="631015" y="564191"/>
                </a:lnTo>
                <a:lnTo>
                  <a:pt x="109556" y="829888"/>
                </a:lnTo>
                <a:lnTo>
                  <a:pt x="99946" y="818240"/>
                </a:lnTo>
                <a:cubicBezTo>
                  <a:pt x="36845" y="724839"/>
                  <a:pt x="0" y="612242"/>
                  <a:pt x="0" y="491040"/>
                </a:cubicBezTo>
                <a:cubicBezTo>
                  <a:pt x="0" y="289036"/>
                  <a:pt x="102348" y="110937"/>
                  <a:pt x="258016" y="5770"/>
                </a:cubicBezTo>
                <a:lnTo>
                  <a:pt x="268647" y="0"/>
                </a:lnTo>
                <a:close/>
              </a:path>
            </a:pathLst>
          </a:custGeom>
          <a:solidFill>
            <a:srgbClr val="0FDAE9"/>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5" name="Freeform: Shape 74">
            <a:extLst>
              <a:ext uri="{FF2B5EF4-FFF2-40B4-BE49-F238E27FC236}">
                <a16:creationId xmlns:a16="http://schemas.microsoft.com/office/drawing/2014/main" id="{9C6F559F-1BA4-42C5-950B-F0E3BAC1D51A}"/>
              </a:ext>
            </a:extLst>
          </p:cNvPr>
          <p:cNvSpPr/>
          <p:nvPr/>
        </p:nvSpPr>
        <p:spPr>
          <a:xfrm>
            <a:off x="7576544" y="2885835"/>
            <a:ext cx="1672178" cy="2012639"/>
          </a:xfrm>
          <a:custGeom>
            <a:avLst/>
            <a:gdLst>
              <a:gd name="connsiteX0" fmla="*/ 916978 w 1672178"/>
              <a:gd name="connsiteY0" fmla="*/ 0 h 2012639"/>
              <a:gd name="connsiteX1" fmla="*/ 1040766 w 1672178"/>
              <a:gd name="connsiteY1" fmla="*/ 92567 h 2012639"/>
              <a:gd name="connsiteX2" fmla="*/ 1578074 w 1672178"/>
              <a:gd name="connsiteY2" fmla="*/ 629875 h 2012639"/>
              <a:gd name="connsiteX3" fmla="*/ 1672178 w 1672178"/>
              <a:gd name="connsiteY3" fmla="*/ 755720 h 2012639"/>
              <a:gd name="connsiteX4" fmla="*/ 1661547 w 1672178"/>
              <a:gd name="connsiteY4" fmla="*/ 761490 h 2012639"/>
              <a:gd name="connsiteX5" fmla="*/ 1403531 w 1672178"/>
              <a:gd name="connsiteY5" fmla="*/ 1246760 h 2012639"/>
              <a:gd name="connsiteX6" fmla="*/ 1503477 w 1672178"/>
              <a:gd name="connsiteY6" fmla="*/ 1573960 h 2012639"/>
              <a:gd name="connsiteX7" fmla="*/ 1513087 w 1672178"/>
              <a:gd name="connsiteY7" fmla="*/ 1585608 h 2012639"/>
              <a:gd name="connsiteX8" fmla="*/ 674991 w 1672178"/>
              <a:gd name="connsiteY8" fmla="*/ 2012639 h 2012639"/>
              <a:gd name="connsiteX9" fmla="*/ 663554 w 1672178"/>
              <a:gd name="connsiteY9" fmla="*/ 1988897 h 2012639"/>
              <a:gd name="connsiteX10" fmla="*/ 70505 w 1672178"/>
              <a:gd name="connsiteY10" fmla="*/ 1269595 h 2012639"/>
              <a:gd name="connsiteX11" fmla="*/ 0 w 1672178"/>
              <a:gd name="connsiteY11" fmla="*/ 1216872 h 2012639"/>
              <a:gd name="connsiteX12" fmla="*/ 916978 w 1672178"/>
              <a:gd name="connsiteY12" fmla="*/ 0 h 2012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2178" h="2012639">
                <a:moveTo>
                  <a:pt x="916978" y="0"/>
                </a:moveTo>
                <a:lnTo>
                  <a:pt x="1040766" y="92567"/>
                </a:lnTo>
                <a:cubicBezTo>
                  <a:pt x="1236528" y="254125"/>
                  <a:pt x="1416517" y="434113"/>
                  <a:pt x="1578074" y="629875"/>
                </a:cubicBezTo>
                <a:lnTo>
                  <a:pt x="1672178" y="755720"/>
                </a:lnTo>
                <a:lnTo>
                  <a:pt x="1661547" y="761490"/>
                </a:lnTo>
                <a:cubicBezTo>
                  <a:pt x="1505879" y="866657"/>
                  <a:pt x="1403531" y="1044756"/>
                  <a:pt x="1403531" y="1246760"/>
                </a:cubicBezTo>
                <a:cubicBezTo>
                  <a:pt x="1403531" y="1367962"/>
                  <a:pt x="1440376" y="1480559"/>
                  <a:pt x="1503477" y="1573960"/>
                </a:cubicBezTo>
                <a:lnTo>
                  <a:pt x="1513087" y="1585608"/>
                </a:lnTo>
                <a:lnTo>
                  <a:pt x="674991" y="2012639"/>
                </a:lnTo>
                <a:lnTo>
                  <a:pt x="663554" y="1988897"/>
                </a:lnTo>
                <a:cubicBezTo>
                  <a:pt x="513403" y="1712493"/>
                  <a:pt x="311362" y="1468368"/>
                  <a:pt x="70505" y="1269595"/>
                </a:cubicBezTo>
                <a:lnTo>
                  <a:pt x="0" y="1216872"/>
                </a:lnTo>
                <a:lnTo>
                  <a:pt x="916978" y="0"/>
                </a:lnTo>
                <a:close/>
              </a:path>
            </a:pathLst>
          </a:custGeom>
          <a:gradFill>
            <a:gsLst>
              <a:gs pos="0">
                <a:srgbClr val="19EFFF"/>
              </a:gs>
              <a:gs pos="93000">
                <a:srgbClr val="00BAC9"/>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6" name="Freeform: Shape 75">
            <a:extLst>
              <a:ext uri="{FF2B5EF4-FFF2-40B4-BE49-F238E27FC236}">
                <a16:creationId xmlns:a16="http://schemas.microsoft.com/office/drawing/2014/main" id="{5EBBA684-0FBF-4E1D-9A1F-A190B0F76E0F}"/>
              </a:ext>
            </a:extLst>
          </p:cNvPr>
          <p:cNvSpPr/>
          <p:nvPr/>
        </p:nvSpPr>
        <p:spPr>
          <a:xfrm>
            <a:off x="3158167" y="2976884"/>
            <a:ext cx="816680" cy="622963"/>
          </a:xfrm>
          <a:custGeom>
            <a:avLst/>
            <a:gdLst>
              <a:gd name="connsiteX0" fmla="*/ 418554 w 816680"/>
              <a:gd name="connsiteY0" fmla="*/ 0 h 622963"/>
              <a:gd name="connsiteX1" fmla="*/ 816680 w 816680"/>
              <a:gd name="connsiteY1" fmla="*/ 491644 h 622963"/>
              <a:gd name="connsiteX2" fmla="*/ 778655 w 816680"/>
              <a:gd name="connsiteY2" fmla="*/ 523017 h 622963"/>
              <a:gd name="connsiteX3" fmla="*/ 451455 w 816680"/>
              <a:gd name="connsiteY3" fmla="*/ 622963 h 622963"/>
              <a:gd name="connsiteX4" fmla="*/ 37645 w 816680"/>
              <a:gd name="connsiteY4" fmla="*/ 451557 h 622963"/>
              <a:gd name="connsiteX5" fmla="*/ 0 w 816680"/>
              <a:gd name="connsiteY5" fmla="*/ 405931 h 622963"/>
              <a:gd name="connsiteX6" fmla="*/ 135044 w 816680"/>
              <a:gd name="connsiteY6" fmla="*/ 257345 h 622963"/>
              <a:gd name="connsiteX7" fmla="*/ 416524 w 816680"/>
              <a:gd name="connsiteY7" fmla="*/ 1518 h 622963"/>
              <a:gd name="connsiteX8" fmla="*/ 418554 w 816680"/>
              <a:gd name="connsiteY8" fmla="*/ 0 h 6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680" h="622963">
                <a:moveTo>
                  <a:pt x="418554" y="0"/>
                </a:moveTo>
                <a:lnTo>
                  <a:pt x="816680" y="491644"/>
                </a:lnTo>
                <a:lnTo>
                  <a:pt x="778655" y="523017"/>
                </a:lnTo>
                <a:cubicBezTo>
                  <a:pt x="685254" y="586118"/>
                  <a:pt x="572657" y="622963"/>
                  <a:pt x="451455" y="622963"/>
                </a:cubicBezTo>
                <a:cubicBezTo>
                  <a:pt x="289852" y="622963"/>
                  <a:pt x="143548" y="557461"/>
                  <a:pt x="37645" y="451557"/>
                </a:cubicBezTo>
                <a:lnTo>
                  <a:pt x="0" y="405931"/>
                </a:lnTo>
                <a:lnTo>
                  <a:pt x="135044" y="257345"/>
                </a:lnTo>
                <a:cubicBezTo>
                  <a:pt x="224706" y="167683"/>
                  <a:pt x="318643" y="82297"/>
                  <a:pt x="416524" y="1518"/>
                </a:cubicBezTo>
                <a:lnTo>
                  <a:pt x="418554" y="0"/>
                </a:lnTo>
                <a:close/>
              </a:path>
            </a:pathLst>
          </a:custGeom>
          <a:solidFill>
            <a:srgbClr val="FF7656"/>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7" name="Freeform: Shape 76">
            <a:extLst>
              <a:ext uri="{FF2B5EF4-FFF2-40B4-BE49-F238E27FC236}">
                <a16:creationId xmlns:a16="http://schemas.microsoft.com/office/drawing/2014/main" id="{79827D9B-4599-42FD-8211-C03F53D4B2F5}"/>
              </a:ext>
            </a:extLst>
          </p:cNvPr>
          <p:cNvSpPr/>
          <p:nvPr/>
        </p:nvSpPr>
        <p:spPr>
          <a:xfrm>
            <a:off x="2532626" y="3382815"/>
            <a:ext cx="2004340" cy="1563048"/>
          </a:xfrm>
          <a:custGeom>
            <a:avLst/>
            <a:gdLst>
              <a:gd name="connsiteX0" fmla="*/ 625541 w 2004340"/>
              <a:gd name="connsiteY0" fmla="*/ 0 h 1563048"/>
              <a:gd name="connsiteX1" fmla="*/ 663186 w 2004340"/>
              <a:gd name="connsiteY1" fmla="*/ 45626 h 1563048"/>
              <a:gd name="connsiteX2" fmla="*/ 1076996 w 2004340"/>
              <a:gd name="connsiteY2" fmla="*/ 217032 h 1563048"/>
              <a:gd name="connsiteX3" fmla="*/ 1404196 w 2004340"/>
              <a:gd name="connsiteY3" fmla="*/ 117086 h 1563048"/>
              <a:gd name="connsiteX4" fmla="*/ 1442221 w 2004340"/>
              <a:gd name="connsiteY4" fmla="*/ 85713 h 1563048"/>
              <a:gd name="connsiteX5" fmla="*/ 2004340 w 2004340"/>
              <a:gd name="connsiteY5" fmla="*/ 779872 h 1563048"/>
              <a:gd name="connsiteX6" fmla="*/ 1839165 w 2004340"/>
              <a:gd name="connsiteY6" fmla="*/ 929994 h 1563048"/>
              <a:gd name="connsiteX7" fmla="*/ 1419276 w 2004340"/>
              <a:gd name="connsiteY7" fmla="*/ 1491917 h 1563048"/>
              <a:gd name="connsiteX8" fmla="*/ 1385011 w 2004340"/>
              <a:gd name="connsiteY8" fmla="*/ 1563048 h 1563048"/>
              <a:gd name="connsiteX9" fmla="*/ 0 w 2004340"/>
              <a:gd name="connsiteY9" fmla="*/ 917207 h 1563048"/>
              <a:gd name="connsiteX10" fmla="*/ 78033 w 2004340"/>
              <a:gd name="connsiteY10" fmla="*/ 764849 h 1563048"/>
              <a:gd name="connsiteX11" fmla="*/ 504758 w 2004340"/>
              <a:gd name="connsiteY11" fmla="*/ 132895 h 1563048"/>
              <a:gd name="connsiteX12" fmla="*/ 625541 w 2004340"/>
              <a:gd name="connsiteY12" fmla="*/ 0 h 156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340" h="1563048">
                <a:moveTo>
                  <a:pt x="625541" y="0"/>
                </a:moveTo>
                <a:lnTo>
                  <a:pt x="663186" y="45626"/>
                </a:lnTo>
                <a:cubicBezTo>
                  <a:pt x="769089" y="151530"/>
                  <a:pt x="915393" y="217032"/>
                  <a:pt x="1076996" y="217032"/>
                </a:cubicBezTo>
                <a:cubicBezTo>
                  <a:pt x="1198198" y="217032"/>
                  <a:pt x="1310795" y="180187"/>
                  <a:pt x="1404196" y="117086"/>
                </a:cubicBezTo>
                <a:lnTo>
                  <a:pt x="1442221" y="85713"/>
                </a:lnTo>
                <a:lnTo>
                  <a:pt x="2004340" y="779872"/>
                </a:lnTo>
                <a:lnTo>
                  <a:pt x="1839165" y="929994"/>
                </a:lnTo>
                <a:cubicBezTo>
                  <a:pt x="1673691" y="1095468"/>
                  <a:pt x="1531890" y="1284614"/>
                  <a:pt x="1419276" y="1491917"/>
                </a:cubicBezTo>
                <a:lnTo>
                  <a:pt x="1385011" y="1563048"/>
                </a:lnTo>
                <a:lnTo>
                  <a:pt x="0" y="917207"/>
                </a:lnTo>
                <a:lnTo>
                  <a:pt x="78033" y="764849"/>
                </a:lnTo>
                <a:cubicBezTo>
                  <a:pt x="200073" y="540195"/>
                  <a:pt x="343200" y="328658"/>
                  <a:pt x="504758" y="132895"/>
                </a:cubicBezTo>
                <a:lnTo>
                  <a:pt x="625541" y="0"/>
                </a:lnTo>
                <a:close/>
              </a:path>
            </a:pathLst>
          </a:custGeom>
          <a:gradFill>
            <a:gsLst>
              <a:gs pos="0">
                <a:srgbClr val="FF7C5D"/>
              </a:gs>
              <a:gs pos="93000">
                <a:srgbClr val="FF441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8" name="Freeform: Shape 77">
            <a:extLst>
              <a:ext uri="{FF2B5EF4-FFF2-40B4-BE49-F238E27FC236}">
                <a16:creationId xmlns:a16="http://schemas.microsoft.com/office/drawing/2014/main" id="{3133DF1B-3991-45CB-B232-8F823A02DFE4}"/>
              </a:ext>
            </a:extLst>
          </p:cNvPr>
          <p:cNvSpPr/>
          <p:nvPr/>
        </p:nvSpPr>
        <p:spPr>
          <a:xfrm>
            <a:off x="9512075" y="5493234"/>
            <a:ext cx="547668" cy="543785"/>
          </a:xfrm>
          <a:custGeom>
            <a:avLst/>
            <a:gdLst>
              <a:gd name="connsiteX0" fmla="*/ 509137 w 547668"/>
              <a:gd name="connsiteY0" fmla="*/ 0 h 543785"/>
              <a:gd name="connsiteX1" fmla="*/ 521820 w 547668"/>
              <a:gd name="connsiteY1" fmla="*/ 88639 h 543785"/>
              <a:gd name="connsiteX2" fmla="*/ 547668 w 547668"/>
              <a:gd name="connsiteY2" fmla="*/ 543785 h 543785"/>
              <a:gd name="connsiteX3" fmla="*/ 0 w 547668"/>
              <a:gd name="connsiteY3" fmla="*/ 543785 h 543785"/>
              <a:gd name="connsiteX4" fmla="*/ 8451 w 547668"/>
              <a:gd name="connsiteY4" fmla="*/ 459952 h 543785"/>
              <a:gd name="connsiteX5" fmla="*/ 463836 w 547668"/>
              <a:gd name="connsiteY5" fmla="*/ 4567 h 543785"/>
              <a:gd name="connsiteX6" fmla="*/ 509137 w 547668"/>
              <a:gd name="connsiteY6" fmla="*/ 0 h 54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668" h="543785">
                <a:moveTo>
                  <a:pt x="509137" y="0"/>
                </a:moveTo>
                <a:lnTo>
                  <a:pt x="521820" y="88639"/>
                </a:lnTo>
                <a:cubicBezTo>
                  <a:pt x="538895" y="237990"/>
                  <a:pt x="547668" y="389863"/>
                  <a:pt x="547668" y="543785"/>
                </a:cubicBezTo>
                <a:lnTo>
                  <a:pt x="0" y="543785"/>
                </a:lnTo>
                <a:lnTo>
                  <a:pt x="8451" y="459952"/>
                </a:lnTo>
                <a:cubicBezTo>
                  <a:pt x="55224" y="231375"/>
                  <a:pt x="235259" y="51340"/>
                  <a:pt x="463836" y="4567"/>
                </a:cubicBezTo>
                <a:lnTo>
                  <a:pt x="509137" y="0"/>
                </a:lnTo>
                <a:close/>
              </a:path>
            </a:pathLst>
          </a:custGeom>
          <a:solidFill>
            <a:srgbClr val="A4DA4B"/>
          </a:solidFill>
          <a:ln>
            <a:noFill/>
          </a:ln>
          <a:effectLst>
            <a:innerShdw blurRad="63500" dist="50800" dir="13200000">
              <a:prstClr val="black">
                <a:alpha val="50000"/>
              </a:prstClr>
            </a:innerShdw>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79" name="Freeform: Shape 78">
            <a:extLst>
              <a:ext uri="{FF2B5EF4-FFF2-40B4-BE49-F238E27FC236}">
                <a16:creationId xmlns:a16="http://schemas.microsoft.com/office/drawing/2014/main" id="{E0FB372A-68B3-49CB-8D2D-696C52AD9066}"/>
              </a:ext>
            </a:extLst>
          </p:cNvPr>
          <p:cNvSpPr/>
          <p:nvPr/>
        </p:nvSpPr>
        <p:spPr>
          <a:xfrm>
            <a:off x="8291230" y="4287132"/>
            <a:ext cx="1729983" cy="1749887"/>
          </a:xfrm>
          <a:custGeom>
            <a:avLst/>
            <a:gdLst>
              <a:gd name="connsiteX0" fmla="*/ 1361543 w 1729983"/>
              <a:gd name="connsiteY0" fmla="*/ 0 h 1749887"/>
              <a:gd name="connsiteX1" fmla="*/ 1377646 w 1729983"/>
              <a:gd name="connsiteY1" fmla="*/ 31440 h 1749887"/>
              <a:gd name="connsiteX2" fmla="*/ 1710889 w 1729983"/>
              <a:gd name="connsiteY2" fmla="*/ 1072665 h 1749887"/>
              <a:gd name="connsiteX3" fmla="*/ 1729983 w 1729983"/>
              <a:gd name="connsiteY3" fmla="*/ 1206102 h 1749887"/>
              <a:gd name="connsiteX4" fmla="*/ 1684682 w 1729983"/>
              <a:gd name="connsiteY4" fmla="*/ 1210669 h 1749887"/>
              <a:gd name="connsiteX5" fmla="*/ 1229297 w 1729983"/>
              <a:gd name="connsiteY5" fmla="*/ 1666054 h 1749887"/>
              <a:gd name="connsiteX6" fmla="*/ 1220846 w 1729983"/>
              <a:gd name="connsiteY6" fmla="*/ 1749887 h 1749887"/>
              <a:gd name="connsiteX7" fmla="*/ 243171 w 1729983"/>
              <a:gd name="connsiteY7" fmla="*/ 1749887 h 1749887"/>
              <a:gd name="connsiteX8" fmla="*/ 243171 w 1729983"/>
              <a:gd name="connsiteY8" fmla="*/ 1749886 h 1749887"/>
              <a:gd name="connsiteX9" fmla="*/ 51549 w 1729983"/>
              <a:gd name="connsiteY9" fmla="*/ 800751 h 1749887"/>
              <a:gd name="connsiteX10" fmla="*/ 0 w 1729983"/>
              <a:gd name="connsiteY10" fmla="*/ 693742 h 1749887"/>
              <a:gd name="connsiteX11" fmla="*/ 1361543 w 1729983"/>
              <a:gd name="connsiteY11" fmla="*/ 0 h 174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9983" h="1749887">
                <a:moveTo>
                  <a:pt x="1361543" y="0"/>
                </a:moveTo>
                <a:lnTo>
                  <a:pt x="1377646" y="31440"/>
                </a:lnTo>
                <a:cubicBezTo>
                  <a:pt x="1534203" y="356351"/>
                  <a:pt x="1647747" y="705888"/>
                  <a:pt x="1710889" y="1072665"/>
                </a:cubicBezTo>
                <a:lnTo>
                  <a:pt x="1729983" y="1206102"/>
                </a:lnTo>
                <a:lnTo>
                  <a:pt x="1684682" y="1210669"/>
                </a:lnTo>
                <a:cubicBezTo>
                  <a:pt x="1456105" y="1257442"/>
                  <a:pt x="1276070" y="1437477"/>
                  <a:pt x="1229297" y="1666054"/>
                </a:cubicBezTo>
                <a:lnTo>
                  <a:pt x="1220846" y="1749887"/>
                </a:lnTo>
                <a:lnTo>
                  <a:pt x="243171" y="1749887"/>
                </a:lnTo>
                <a:lnTo>
                  <a:pt x="243171" y="1749886"/>
                </a:lnTo>
                <a:cubicBezTo>
                  <a:pt x="243171" y="1413213"/>
                  <a:pt x="174939" y="1092477"/>
                  <a:pt x="51549" y="800751"/>
                </a:cubicBezTo>
                <a:lnTo>
                  <a:pt x="0" y="693742"/>
                </a:lnTo>
                <a:lnTo>
                  <a:pt x="1361543" y="0"/>
                </a:lnTo>
                <a:close/>
              </a:path>
            </a:pathLst>
          </a:custGeom>
          <a:gradFill>
            <a:gsLst>
              <a:gs pos="0">
                <a:srgbClr val="ADE258"/>
              </a:gs>
              <a:gs pos="93000">
                <a:srgbClr val="84C021"/>
              </a:gs>
            </a:gsLst>
            <a:lin ang="13800000" scaled="0"/>
          </a:gradFill>
          <a:ln>
            <a:noFill/>
          </a:ln>
          <a:effectLst>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80" name="Freeform: Shape 79">
            <a:extLst>
              <a:ext uri="{FF2B5EF4-FFF2-40B4-BE49-F238E27FC236}">
                <a16:creationId xmlns:a16="http://schemas.microsoft.com/office/drawing/2014/main" id="{11813992-F67C-445E-B41C-A1C2B68D57F7}"/>
              </a:ext>
            </a:extLst>
          </p:cNvPr>
          <p:cNvSpPr/>
          <p:nvPr/>
        </p:nvSpPr>
        <p:spPr>
          <a:xfrm>
            <a:off x="2294697" y="4382920"/>
            <a:ext cx="756870" cy="582731"/>
          </a:xfrm>
          <a:custGeom>
            <a:avLst/>
            <a:gdLst>
              <a:gd name="connsiteX0" fmla="*/ 199338 w 756870"/>
              <a:gd name="connsiteY0" fmla="*/ 0 h 582731"/>
              <a:gd name="connsiteX1" fmla="*/ 756870 w 756870"/>
              <a:gd name="connsiteY1" fmla="*/ 259981 h 582731"/>
              <a:gd name="connsiteX2" fmla="*/ 721139 w 756870"/>
              <a:gd name="connsiteY2" fmla="*/ 325810 h 582731"/>
              <a:gd name="connsiteX3" fmla="*/ 237929 w 756870"/>
              <a:gd name="connsiteY3" fmla="*/ 582731 h 582731"/>
              <a:gd name="connsiteX4" fmla="*/ 11104 w 756870"/>
              <a:gd name="connsiteY4" fmla="*/ 536937 h 582731"/>
              <a:gd name="connsiteX5" fmla="*/ 0 w 756870"/>
              <a:gd name="connsiteY5" fmla="*/ 530910 h 582731"/>
              <a:gd name="connsiteX6" fmla="*/ 15762 w 756870"/>
              <a:gd name="connsiteY6" fmla="*/ 475404 h 582731"/>
              <a:gd name="connsiteX7" fmla="*/ 149051 w 756870"/>
              <a:gd name="connsiteY7" fmla="*/ 111232 h 582731"/>
              <a:gd name="connsiteX8" fmla="*/ 199338 w 756870"/>
              <a:gd name="connsiteY8" fmla="*/ 0 h 58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870" h="582731">
                <a:moveTo>
                  <a:pt x="199338" y="0"/>
                </a:moveTo>
                <a:lnTo>
                  <a:pt x="756870" y="259981"/>
                </a:lnTo>
                <a:lnTo>
                  <a:pt x="721139" y="325810"/>
                </a:lnTo>
                <a:cubicBezTo>
                  <a:pt x="616418" y="480818"/>
                  <a:pt x="439075" y="582731"/>
                  <a:pt x="237929" y="582731"/>
                </a:cubicBezTo>
                <a:cubicBezTo>
                  <a:pt x="157471" y="582731"/>
                  <a:pt x="80821" y="566425"/>
                  <a:pt x="11104" y="536937"/>
                </a:cubicBezTo>
                <a:lnTo>
                  <a:pt x="0" y="530910"/>
                </a:lnTo>
                <a:lnTo>
                  <a:pt x="15762" y="475404"/>
                </a:lnTo>
                <a:cubicBezTo>
                  <a:pt x="54367" y="351287"/>
                  <a:pt x="98907" y="229786"/>
                  <a:pt x="149051" y="111232"/>
                </a:cubicBezTo>
                <a:lnTo>
                  <a:pt x="199338" y="0"/>
                </a:lnTo>
                <a:close/>
              </a:path>
            </a:pathLst>
          </a:custGeom>
          <a:solidFill>
            <a:srgbClr val="FF863C"/>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81" name="Freeform: Shape 80">
            <a:extLst>
              <a:ext uri="{FF2B5EF4-FFF2-40B4-BE49-F238E27FC236}">
                <a16:creationId xmlns:a16="http://schemas.microsoft.com/office/drawing/2014/main" id="{AE4256F6-CBBD-4A35-93A4-B46A85E20783}"/>
              </a:ext>
            </a:extLst>
          </p:cNvPr>
          <p:cNvSpPr/>
          <p:nvPr/>
        </p:nvSpPr>
        <p:spPr>
          <a:xfrm>
            <a:off x="2132257" y="4642901"/>
            <a:ext cx="1745692" cy="1394119"/>
          </a:xfrm>
          <a:custGeom>
            <a:avLst/>
            <a:gdLst>
              <a:gd name="connsiteX0" fmla="*/ 919310 w 1745692"/>
              <a:gd name="connsiteY0" fmla="*/ 0 h 1394119"/>
              <a:gd name="connsiteX1" fmla="*/ 1745692 w 1745692"/>
              <a:gd name="connsiteY1" fmla="*/ 385349 h 1394119"/>
              <a:gd name="connsiteX2" fmla="*/ 1716965 w 1745692"/>
              <a:gd name="connsiteY2" fmla="*/ 444983 h 1394119"/>
              <a:gd name="connsiteX3" fmla="*/ 1525343 w 1745692"/>
              <a:gd name="connsiteY3" fmla="*/ 1394118 h 1394119"/>
              <a:gd name="connsiteX4" fmla="*/ 1525343 w 1745692"/>
              <a:gd name="connsiteY4" fmla="*/ 1394119 h 1394119"/>
              <a:gd name="connsiteX5" fmla="*/ 0 w 1745692"/>
              <a:gd name="connsiteY5" fmla="*/ 1394119 h 1394119"/>
              <a:gd name="connsiteX6" fmla="*/ 124789 w 1745692"/>
              <a:gd name="connsiteY6" fmla="*/ 403518 h 1394119"/>
              <a:gd name="connsiteX7" fmla="*/ 162440 w 1745692"/>
              <a:gd name="connsiteY7" fmla="*/ 270929 h 1394119"/>
              <a:gd name="connsiteX8" fmla="*/ 173544 w 1745692"/>
              <a:gd name="connsiteY8" fmla="*/ 276956 h 1394119"/>
              <a:gd name="connsiteX9" fmla="*/ 400369 w 1745692"/>
              <a:gd name="connsiteY9" fmla="*/ 322750 h 1394119"/>
              <a:gd name="connsiteX10" fmla="*/ 883579 w 1745692"/>
              <a:gd name="connsiteY10" fmla="*/ 65829 h 1394119"/>
              <a:gd name="connsiteX11" fmla="*/ 919310 w 1745692"/>
              <a:gd name="connsiteY11" fmla="*/ 0 h 139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5692" h="1394119">
                <a:moveTo>
                  <a:pt x="919310" y="0"/>
                </a:moveTo>
                <a:lnTo>
                  <a:pt x="1745692" y="385349"/>
                </a:lnTo>
                <a:lnTo>
                  <a:pt x="1716965" y="444983"/>
                </a:lnTo>
                <a:cubicBezTo>
                  <a:pt x="1593575" y="736709"/>
                  <a:pt x="1525343" y="1057445"/>
                  <a:pt x="1525343" y="1394118"/>
                </a:cubicBezTo>
                <a:lnTo>
                  <a:pt x="1525343" y="1394119"/>
                </a:lnTo>
                <a:lnTo>
                  <a:pt x="0" y="1394119"/>
                </a:lnTo>
                <a:cubicBezTo>
                  <a:pt x="0" y="1052070"/>
                  <a:pt x="43326" y="720140"/>
                  <a:pt x="124789" y="403518"/>
                </a:cubicBezTo>
                <a:lnTo>
                  <a:pt x="162440" y="270929"/>
                </a:lnTo>
                <a:lnTo>
                  <a:pt x="173544" y="276956"/>
                </a:lnTo>
                <a:cubicBezTo>
                  <a:pt x="243261" y="306444"/>
                  <a:pt x="319911" y="322750"/>
                  <a:pt x="400369" y="322750"/>
                </a:cubicBezTo>
                <a:cubicBezTo>
                  <a:pt x="601515" y="322750"/>
                  <a:pt x="778858" y="220837"/>
                  <a:pt x="883579" y="65829"/>
                </a:cubicBezTo>
                <a:lnTo>
                  <a:pt x="919310" y="0"/>
                </a:lnTo>
                <a:close/>
              </a:path>
            </a:pathLst>
          </a:custGeom>
          <a:gradFill>
            <a:gsLst>
              <a:gs pos="0">
                <a:srgbClr val="FF924F"/>
              </a:gs>
              <a:gs pos="93000">
                <a:srgbClr val="FF731C"/>
              </a:gs>
            </a:gsLst>
            <a:lin ang="5400000" scaled="1"/>
          </a:gradFill>
          <a:ln>
            <a:noFill/>
          </a:ln>
          <a:effectLst>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solidFill>
                <a:schemeClr val="tx1"/>
              </a:solidFill>
              <a:latin typeface="Verdana" panose="020B0604030504040204" pitchFamily="34" charset="0"/>
              <a:ea typeface="Verdana" panose="020B0604030504040204" pitchFamily="34" charset="0"/>
            </a:endParaRPr>
          </a:p>
        </p:txBody>
      </p:sp>
      <p:sp>
        <p:nvSpPr>
          <p:cNvPr id="82" name="Freeform: Shape 81">
            <a:extLst>
              <a:ext uri="{FF2B5EF4-FFF2-40B4-BE49-F238E27FC236}">
                <a16:creationId xmlns:a16="http://schemas.microsoft.com/office/drawing/2014/main" id="{B47A2E94-3DD9-44BC-8881-DFC8269AEAFE}"/>
              </a:ext>
            </a:extLst>
          </p:cNvPr>
          <p:cNvSpPr/>
          <p:nvPr/>
        </p:nvSpPr>
        <p:spPr>
          <a:xfrm>
            <a:off x="4749929" y="4701994"/>
            <a:ext cx="2670046" cy="1335024"/>
          </a:xfrm>
          <a:custGeom>
            <a:avLst/>
            <a:gdLst>
              <a:gd name="connsiteX0" fmla="*/ 1335023 w 2670046"/>
              <a:gd name="connsiteY0" fmla="*/ 0 h 1335024"/>
              <a:gd name="connsiteX1" fmla="*/ 2670046 w 2670046"/>
              <a:gd name="connsiteY1" fmla="*/ 1335023 h 1335024"/>
              <a:gd name="connsiteX2" fmla="*/ 2670046 w 2670046"/>
              <a:gd name="connsiteY2" fmla="*/ 1335024 h 1335024"/>
              <a:gd name="connsiteX3" fmla="*/ 2403346 w 2670046"/>
              <a:gd name="connsiteY3" fmla="*/ 1335024 h 1335024"/>
              <a:gd name="connsiteX4" fmla="*/ 1346071 w 2670046"/>
              <a:gd name="connsiteY4" fmla="*/ 277749 h 1335024"/>
              <a:gd name="connsiteX5" fmla="*/ 288796 w 2670046"/>
              <a:gd name="connsiteY5" fmla="*/ 1335024 h 1335024"/>
              <a:gd name="connsiteX6" fmla="*/ 0 w 2670046"/>
              <a:gd name="connsiteY6" fmla="*/ 1335024 h 1335024"/>
              <a:gd name="connsiteX7" fmla="*/ 0 w 2670046"/>
              <a:gd name="connsiteY7" fmla="*/ 1335023 h 1335024"/>
              <a:gd name="connsiteX8" fmla="*/ 1335023 w 2670046"/>
              <a:gd name="connsiteY8" fmla="*/ 0 h 133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046" h="1335024">
                <a:moveTo>
                  <a:pt x="1335023" y="0"/>
                </a:moveTo>
                <a:cubicBezTo>
                  <a:pt x="2072336" y="0"/>
                  <a:pt x="2670046" y="597710"/>
                  <a:pt x="2670046" y="1335023"/>
                </a:cubicBezTo>
                <a:lnTo>
                  <a:pt x="2670046" y="1335024"/>
                </a:lnTo>
                <a:lnTo>
                  <a:pt x="2403346" y="1335024"/>
                </a:lnTo>
                <a:cubicBezTo>
                  <a:pt x="2403346" y="751107"/>
                  <a:pt x="1929988" y="277749"/>
                  <a:pt x="1346071" y="277749"/>
                </a:cubicBezTo>
                <a:cubicBezTo>
                  <a:pt x="762154" y="277749"/>
                  <a:pt x="288796" y="751107"/>
                  <a:pt x="288796" y="1335024"/>
                </a:cubicBezTo>
                <a:lnTo>
                  <a:pt x="0" y="1335024"/>
                </a:lnTo>
                <a:lnTo>
                  <a:pt x="0" y="1335023"/>
                </a:lnTo>
                <a:cubicBezTo>
                  <a:pt x="0" y="597710"/>
                  <a:pt x="597710" y="0"/>
                  <a:pt x="1335023" y="0"/>
                </a:cubicBezTo>
                <a:close/>
              </a:path>
            </a:pathLst>
          </a:custGeom>
          <a:solidFill>
            <a:schemeClr val="bg1">
              <a:lumMod val="95000"/>
            </a:schemeClr>
          </a:solidFill>
          <a:ln>
            <a:noFill/>
          </a:ln>
          <a:effectLst>
            <a:innerShdw blurRad="127000" dist="50800" dir="16200000">
              <a:prstClr val="black">
                <a:alpha val="50000"/>
              </a:prstClr>
            </a:innerShdw>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latin typeface="Verdana" panose="020B0604030504040204" pitchFamily="34" charset="0"/>
              <a:ea typeface="Verdana" panose="020B0604030504040204" pitchFamily="34" charset="0"/>
            </a:endParaRPr>
          </a:p>
        </p:txBody>
      </p:sp>
      <p:sp>
        <p:nvSpPr>
          <p:cNvPr id="83" name="Freeform: Shape 82">
            <a:extLst>
              <a:ext uri="{FF2B5EF4-FFF2-40B4-BE49-F238E27FC236}">
                <a16:creationId xmlns:a16="http://schemas.microsoft.com/office/drawing/2014/main" id="{35544D5D-6007-4287-81B2-0E99C06D606C}"/>
              </a:ext>
            </a:extLst>
          </p:cNvPr>
          <p:cNvSpPr/>
          <p:nvPr/>
        </p:nvSpPr>
        <p:spPr>
          <a:xfrm>
            <a:off x="4237378" y="4178394"/>
            <a:ext cx="3717247" cy="1858624"/>
          </a:xfrm>
          <a:custGeom>
            <a:avLst/>
            <a:gdLst>
              <a:gd name="connsiteX0" fmla="*/ 1858623 w 3717247"/>
              <a:gd name="connsiteY0" fmla="*/ 0 h 1858624"/>
              <a:gd name="connsiteX1" fmla="*/ 2048657 w 3717247"/>
              <a:gd name="connsiteY1" fmla="*/ 9596 h 1858624"/>
              <a:gd name="connsiteX2" fmla="*/ 2102687 w 3717247"/>
              <a:gd name="connsiteY2" fmla="*/ 17842 h 1858624"/>
              <a:gd name="connsiteX3" fmla="*/ 2181413 w 3717247"/>
              <a:gd name="connsiteY3" fmla="*/ 381055 h 1858624"/>
              <a:gd name="connsiteX4" fmla="*/ 2303194 w 3717247"/>
              <a:gd name="connsiteY4" fmla="*/ 412368 h 1858624"/>
              <a:gd name="connsiteX5" fmla="*/ 2317782 w 3717247"/>
              <a:gd name="connsiteY5" fmla="*/ 417707 h 1858624"/>
              <a:gd name="connsiteX6" fmla="*/ 2568775 w 3717247"/>
              <a:gd name="connsiteY6" fmla="*/ 141189 h 1858624"/>
              <a:gd name="connsiteX7" fmla="*/ 2582084 w 3717247"/>
              <a:gd name="connsiteY7" fmla="*/ 146060 h 1858624"/>
              <a:gd name="connsiteX8" fmla="*/ 2897798 w 3717247"/>
              <a:gd name="connsiteY8" fmla="*/ 317424 h 1858624"/>
              <a:gd name="connsiteX9" fmla="*/ 2990337 w 3717247"/>
              <a:gd name="connsiteY9" fmla="*/ 386624 h 1858624"/>
              <a:gd name="connsiteX10" fmla="*/ 2874986 w 3717247"/>
              <a:gd name="connsiteY10" fmla="*/ 746542 h 1858624"/>
              <a:gd name="connsiteX11" fmla="*/ 2913905 w 3717247"/>
              <a:gd name="connsiteY11" fmla="*/ 781914 h 1858624"/>
              <a:gd name="connsiteX12" fmla="*/ 2969193 w 3717247"/>
              <a:gd name="connsiteY12" fmla="*/ 842746 h 1858624"/>
              <a:gd name="connsiteX13" fmla="*/ 3330624 w 3717247"/>
              <a:gd name="connsiteY13" fmla="*/ 726910 h 1858624"/>
              <a:gd name="connsiteX14" fmla="*/ 3399824 w 3717247"/>
              <a:gd name="connsiteY14" fmla="*/ 819450 h 1858624"/>
              <a:gd name="connsiteX15" fmla="*/ 3571187 w 3717247"/>
              <a:gd name="connsiteY15" fmla="*/ 1135164 h 1858624"/>
              <a:gd name="connsiteX16" fmla="*/ 3576059 w 3717247"/>
              <a:gd name="connsiteY16" fmla="*/ 1148473 h 1858624"/>
              <a:gd name="connsiteX17" fmla="*/ 3287921 w 3717247"/>
              <a:gd name="connsiteY17" fmla="*/ 1410012 h 1858624"/>
              <a:gd name="connsiteX18" fmla="*/ 3319334 w 3717247"/>
              <a:gd name="connsiteY18" fmla="*/ 1532180 h 1858624"/>
              <a:gd name="connsiteX19" fmla="*/ 3699405 w 3717247"/>
              <a:gd name="connsiteY19" fmla="*/ 1614561 h 1858624"/>
              <a:gd name="connsiteX20" fmla="*/ 3707651 w 3717247"/>
              <a:gd name="connsiteY20" fmla="*/ 1668591 h 1858624"/>
              <a:gd name="connsiteX21" fmla="*/ 3717247 w 3717247"/>
              <a:gd name="connsiteY21" fmla="*/ 1858624 h 1858624"/>
              <a:gd name="connsiteX22" fmla="*/ 3182597 w 3717247"/>
              <a:gd name="connsiteY22" fmla="*/ 1858624 h 1858624"/>
              <a:gd name="connsiteX23" fmla="*/ 3182597 w 3717247"/>
              <a:gd name="connsiteY23" fmla="*/ 1858623 h 1858624"/>
              <a:gd name="connsiteX24" fmla="*/ 1847574 w 3717247"/>
              <a:gd name="connsiteY24" fmla="*/ 523600 h 1858624"/>
              <a:gd name="connsiteX25" fmla="*/ 512551 w 3717247"/>
              <a:gd name="connsiteY25" fmla="*/ 1858623 h 1858624"/>
              <a:gd name="connsiteX26" fmla="*/ 512551 w 3717247"/>
              <a:gd name="connsiteY26" fmla="*/ 1858624 h 1858624"/>
              <a:gd name="connsiteX27" fmla="*/ 0 w 3717247"/>
              <a:gd name="connsiteY27" fmla="*/ 1858624 h 1858624"/>
              <a:gd name="connsiteX28" fmla="*/ 9595 w 3717247"/>
              <a:gd name="connsiteY28" fmla="*/ 1668591 h 1858624"/>
              <a:gd name="connsiteX29" fmla="*/ 17841 w 3717247"/>
              <a:gd name="connsiteY29" fmla="*/ 1614561 h 1858624"/>
              <a:gd name="connsiteX30" fmla="*/ 400757 w 3717247"/>
              <a:gd name="connsiteY30" fmla="*/ 1531564 h 1858624"/>
              <a:gd name="connsiteX31" fmla="*/ 431503 w 3717247"/>
              <a:gd name="connsiteY31" fmla="*/ 1411989 h 1858624"/>
              <a:gd name="connsiteX32" fmla="*/ 141188 w 3717247"/>
              <a:gd name="connsiteY32" fmla="*/ 1148473 h 1858624"/>
              <a:gd name="connsiteX33" fmla="*/ 146060 w 3717247"/>
              <a:gd name="connsiteY33" fmla="*/ 1135164 h 1858624"/>
              <a:gd name="connsiteX34" fmla="*/ 317423 w 3717247"/>
              <a:gd name="connsiteY34" fmla="*/ 819450 h 1858624"/>
              <a:gd name="connsiteX35" fmla="*/ 386623 w 3717247"/>
              <a:gd name="connsiteY35" fmla="*/ 726910 h 1858624"/>
              <a:gd name="connsiteX36" fmla="*/ 750134 w 3717247"/>
              <a:gd name="connsiteY36" fmla="*/ 843413 h 1858624"/>
              <a:gd name="connsiteX37" fmla="*/ 806029 w 3717247"/>
              <a:gd name="connsiteY37" fmla="*/ 781914 h 1858624"/>
              <a:gd name="connsiteX38" fmla="*/ 842867 w 3717247"/>
              <a:gd name="connsiteY38" fmla="*/ 748432 h 1858624"/>
              <a:gd name="connsiteX39" fmla="*/ 726910 w 3717247"/>
              <a:gd name="connsiteY39" fmla="*/ 386624 h 1858624"/>
              <a:gd name="connsiteX40" fmla="*/ 819449 w 3717247"/>
              <a:gd name="connsiteY40" fmla="*/ 317424 h 1858624"/>
              <a:gd name="connsiteX41" fmla="*/ 1135163 w 3717247"/>
              <a:gd name="connsiteY41" fmla="*/ 146060 h 1858624"/>
              <a:gd name="connsiteX42" fmla="*/ 1148472 w 3717247"/>
              <a:gd name="connsiteY42" fmla="*/ 141189 h 1858624"/>
              <a:gd name="connsiteX43" fmla="*/ 1400134 w 3717247"/>
              <a:gd name="connsiteY43" fmla="*/ 418445 h 1858624"/>
              <a:gd name="connsiteX44" fmla="*/ 1416739 w 3717247"/>
              <a:gd name="connsiteY44" fmla="*/ 412368 h 1858624"/>
              <a:gd name="connsiteX45" fmla="*/ 1535675 w 3717247"/>
              <a:gd name="connsiteY45" fmla="*/ 381786 h 1858624"/>
              <a:gd name="connsiteX46" fmla="*/ 1614560 w 3717247"/>
              <a:gd name="connsiteY46" fmla="*/ 17842 h 1858624"/>
              <a:gd name="connsiteX47" fmla="*/ 1668590 w 3717247"/>
              <a:gd name="connsiteY47" fmla="*/ 9596 h 1858624"/>
              <a:gd name="connsiteX48" fmla="*/ 1858623 w 3717247"/>
              <a:gd name="connsiteY48" fmla="*/ 0 h 185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17247" h="1858624">
                <a:moveTo>
                  <a:pt x="1858623" y="0"/>
                </a:moveTo>
                <a:cubicBezTo>
                  <a:pt x="1922779" y="0"/>
                  <a:pt x="1986176" y="3251"/>
                  <a:pt x="2048657" y="9596"/>
                </a:cubicBezTo>
                <a:lnTo>
                  <a:pt x="2102687" y="17842"/>
                </a:lnTo>
                <a:lnTo>
                  <a:pt x="2181413" y="381055"/>
                </a:lnTo>
                <a:lnTo>
                  <a:pt x="2303194" y="412368"/>
                </a:lnTo>
                <a:lnTo>
                  <a:pt x="2317782" y="417707"/>
                </a:lnTo>
                <a:lnTo>
                  <a:pt x="2568775" y="141189"/>
                </a:lnTo>
                <a:lnTo>
                  <a:pt x="2582084" y="146060"/>
                </a:lnTo>
                <a:cubicBezTo>
                  <a:pt x="2693265" y="193086"/>
                  <a:pt x="2798918" y="250622"/>
                  <a:pt x="2897798" y="317424"/>
                </a:cubicBezTo>
                <a:lnTo>
                  <a:pt x="2990337" y="386624"/>
                </a:lnTo>
                <a:lnTo>
                  <a:pt x="2874986" y="746542"/>
                </a:lnTo>
                <a:lnTo>
                  <a:pt x="2913905" y="781914"/>
                </a:lnTo>
                <a:lnTo>
                  <a:pt x="2969193" y="842746"/>
                </a:lnTo>
                <a:lnTo>
                  <a:pt x="3330624" y="726910"/>
                </a:lnTo>
                <a:lnTo>
                  <a:pt x="3399824" y="819450"/>
                </a:lnTo>
                <a:cubicBezTo>
                  <a:pt x="3466625" y="918329"/>
                  <a:pt x="3524162" y="1023982"/>
                  <a:pt x="3571187" y="1135164"/>
                </a:cubicBezTo>
                <a:lnTo>
                  <a:pt x="3576059" y="1148473"/>
                </a:lnTo>
                <a:lnTo>
                  <a:pt x="3287921" y="1410012"/>
                </a:lnTo>
                <a:lnTo>
                  <a:pt x="3319334" y="1532180"/>
                </a:lnTo>
                <a:lnTo>
                  <a:pt x="3699405" y="1614561"/>
                </a:lnTo>
                <a:lnTo>
                  <a:pt x="3707651" y="1668591"/>
                </a:lnTo>
                <a:cubicBezTo>
                  <a:pt x="3713997" y="1731072"/>
                  <a:pt x="3717247" y="1794469"/>
                  <a:pt x="3717247" y="1858624"/>
                </a:cubicBezTo>
                <a:lnTo>
                  <a:pt x="3182597" y="1858624"/>
                </a:lnTo>
                <a:lnTo>
                  <a:pt x="3182597" y="1858623"/>
                </a:lnTo>
                <a:cubicBezTo>
                  <a:pt x="3182597" y="1121310"/>
                  <a:pt x="2584887" y="523600"/>
                  <a:pt x="1847574" y="523600"/>
                </a:cubicBezTo>
                <a:cubicBezTo>
                  <a:pt x="1110261" y="523600"/>
                  <a:pt x="512551" y="1121310"/>
                  <a:pt x="512551" y="1858623"/>
                </a:cubicBezTo>
                <a:lnTo>
                  <a:pt x="512551" y="1858624"/>
                </a:lnTo>
                <a:lnTo>
                  <a:pt x="0" y="1858624"/>
                </a:lnTo>
                <a:cubicBezTo>
                  <a:pt x="0" y="1794469"/>
                  <a:pt x="3250" y="1731072"/>
                  <a:pt x="9595" y="1668591"/>
                </a:cubicBezTo>
                <a:lnTo>
                  <a:pt x="17841" y="1614561"/>
                </a:lnTo>
                <a:lnTo>
                  <a:pt x="400757" y="1531564"/>
                </a:lnTo>
                <a:lnTo>
                  <a:pt x="431503" y="1411989"/>
                </a:lnTo>
                <a:lnTo>
                  <a:pt x="141188" y="1148473"/>
                </a:lnTo>
                <a:lnTo>
                  <a:pt x="146060" y="1135164"/>
                </a:lnTo>
                <a:cubicBezTo>
                  <a:pt x="193085" y="1023982"/>
                  <a:pt x="250622" y="918329"/>
                  <a:pt x="317423" y="819450"/>
                </a:cubicBezTo>
                <a:lnTo>
                  <a:pt x="386623" y="726910"/>
                </a:lnTo>
                <a:lnTo>
                  <a:pt x="750134" y="843413"/>
                </a:lnTo>
                <a:lnTo>
                  <a:pt x="806029" y="781914"/>
                </a:lnTo>
                <a:lnTo>
                  <a:pt x="842867" y="748432"/>
                </a:lnTo>
                <a:lnTo>
                  <a:pt x="726910" y="386624"/>
                </a:lnTo>
                <a:lnTo>
                  <a:pt x="819449" y="317424"/>
                </a:lnTo>
                <a:cubicBezTo>
                  <a:pt x="918328" y="250622"/>
                  <a:pt x="1023982" y="193086"/>
                  <a:pt x="1135163" y="146060"/>
                </a:cubicBezTo>
                <a:lnTo>
                  <a:pt x="1148472" y="141189"/>
                </a:lnTo>
                <a:lnTo>
                  <a:pt x="1400134" y="418445"/>
                </a:lnTo>
                <a:lnTo>
                  <a:pt x="1416739" y="412368"/>
                </a:lnTo>
                <a:lnTo>
                  <a:pt x="1535675" y="381786"/>
                </a:lnTo>
                <a:lnTo>
                  <a:pt x="1614560" y="17842"/>
                </a:lnTo>
                <a:lnTo>
                  <a:pt x="1668590" y="9596"/>
                </a:lnTo>
                <a:cubicBezTo>
                  <a:pt x="1731071" y="3251"/>
                  <a:pt x="1794469" y="0"/>
                  <a:pt x="1858623" y="0"/>
                </a:cubicBezTo>
                <a:close/>
              </a:path>
            </a:pathLst>
          </a:custGeom>
          <a:solidFill>
            <a:schemeClr val="bg1">
              <a:lumMod val="95000"/>
            </a:schemeClr>
          </a:solidFill>
          <a:ln>
            <a:noFill/>
          </a:ln>
          <a:effectLst>
            <a:reflection blurRad="139700" endPos="35000" dist="635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a:latin typeface="Verdana" panose="020B0604030504040204" pitchFamily="34" charset="0"/>
              <a:ea typeface="Verdana" panose="020B0604030504040204" pitchFamily="34" charset="0"/>
            </a:endParaRPr>
          </a:p>
        </p:txBody>
      </p:sp>
      <p:sp>
        <p:nvSpPr>
          <p:cNvPr id="91" name="TextBox 90">
            <a:extLst>
              <a:ext uri="{FF2B5EF4-FFF2-40B4-BE49-F238E27FC236}">
                <a16:creationId xmlns:a16="http://schemas.microsoft.com/office/drawing/2014/main" id="{ABCC862B-ADF3-4146-8FEE-2E4621788A35}"/>
              </a:ext>
            </a:extLst>
          </p:cNvPr>
          <p:cNvSpPr txBox="1"/>
          <p:nvPr/>
        </p:nvSpPr>
        <p:spPr>
          <a:xfrm>
            <a:off x="5474176" y="5443099"/>
            <a:ext cx="1207900" cy="461665"/>
          </a:xfrm>
          <a:prstGeom prst="rect">
            <a:avLst/>
          </a:prstGeom>
          <a:noFill/>
        </p:spPr>
        <p:txBody>
          <a:bodyPr wrap="square" rtlCol="0">
            <a:spAutoFit/>
          </a:bodyPr>
          <a:lstStyle/>
          <a:p>
            <a:pPr algn="ctr"/>
            <a:r>
              <a:rPr lang="en-US" sz="1200" b="1">
                <a:latin typeface="Verdana" panose="020B0604030504040204" pitchFamily="34" charset="0"/>
                <a:ea typeface="Verdana" panose="020B0604030504040204" pitchFamily="34" charset="0"/>
              </a:rPr>
              <a:t>Integration Patterns</a:t>
            </a:r>
          </a:p>
        </p:txBody>
      </p:sp>
      <p:sp>
        <p:nvSpPr>
          <p:cNvPr id="92" name="TextBox 91">
            <a:extLst>
              <a:ext uri="{FF2B5EF4-FFF2-40B4-BE49-F238E27FC236}">
                <a16:creationId xmlns:a16="http://schemas.microsoft.com/office/drawing/2014/main" id="{185EC90A-3289-4F4F-93DA-D8EE030D92A1}"/>
              </a:ext>
            </a:extLst>
          </p:cNvPr>
          <p:cNvSpPr txBox="1"/>
          <p:nvPr/>
        </p:nvSpPr>
        <p:spPr>
          <a:xfrm rot="16590557">
            <a:off x="3473128" y="5418549"/>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Process/ Data Integration</a:t>
            </a:r>
            <a:endParaRPr lang="en-US" sz="800">
              <a:solidFill>
                <a:srgbClr val="FF731C"/>
              </a:solidFill>
              <a:latin typeface="Verdana" panose="020B0604030504040204" pitchFamily="34" charset="0"/>
              <a:ea typeface="Verdana" panose="020B0604030504040204" pitchFamily="34" charset="0"/>
            </a:endParaRPr>
          </a:p>
        </p:txBody>
      </p:sp>
      <p:sp>
        <p:nvSpPr>
          <p:cNvPr id="93" name="TextBox 92">
            <a:extLst>
              <a:ext uri="{FF2B5EF4-FFF2-40B4-BE49-F238E27FC236}">
                <a16:creationId xmlns:a16="http://schemas.microsoft.com/office/drawing/2014/main" id="{5602ADF5-3F02-4D7A-BCA7-D0A98B076D18}"/>
              </a:ext>
            </a:extLst>
          </p:cNvPr>
          <p:cNvSpPr txBox="1"/>
          <p:nvPr/>
        </p:nvSpPr>
        <p:spPr>
          <a:xfrm rot="18675161">
            <a:off x="3900638" y="4454112"/>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Process/ Data Integration</a:t>
            </a:r>
            <a:endParaRPr lang="en-US" sz="800">
              <a:solidFill>
                <a:srgbClr val="FF441B"/>
              </a:solidFill>
              <a:latin typeface="Verdana" panose="020B0604030504040204" pitchFamily="34" charset="0"/>
              <a:ea typeface="Verdana" panose="020B0604030504040204" pitchFamily="34" charset="0"/>
            </a:endParaRPr>
          </a:p>
        </p:txBody>
      </p:sp>
      <p:sp>
        <p:nvSpPr>
          <p:cNvPr id="94" name="TextBox 93">
            <a:extLst>
              <a:ext uri="{FF2B5EF4-FFF2-40B4-BE49-F238E27FC236}">
                <a16:creationId xmlns:a16="http://schemas.microsoft.com/office/drawing/2014/main" id="{4F71CED8-80E6-4852-91EC-882624B39D6D}"/>
              </a:ext>
            </a:extLst>
          </p:cNvPr>
          <p:cNvSpPr txBox="1"/>
          <p:nvPr/>
        </p:nvSpPr>
        <p:spPr>
          <a:xfrm rot="19997088">
            <a:off x="4636078" y="3867239"/>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Data Integration</a:t>
            </a:r>
            <a:endParaRPr lang="en-US" sz="800">
              <a:solidFill>
                <a:srgbClr val="BF1E47"/>
              </a:solidFill>
              <a:latin typeface="Verdana" panose="020B0604030504040204" pitchFamily="34" charset="0"/>
              <a:ea typeface="Verdana" panose="020B0604030504040204" pitchFamily="34" charset="0"/>
            </a:endParaRPr>
          </a:p>
        </p:txBody>
      </p:sp>
      <p:sp>
        <p:nvSpPr>
          <p:cNvPr id="95" name="TextBox 94">
            <a:extLst>
              <a:ext uri="{FF2B5EF4-FFF2-40B4-BE49-F238E27FC236}">
                <a16:creationId xmlns:a16="http://schemas.microsoft.com/office/drawing/2014/main" id="{57D15254-F746-4041-B450-04DFFD22DE44}"/>
              </a:ext>
            </a:extLst>
          </p:cNvPr>
          <p:cNvSpPr txBox="1"/>
          <p:nvPr/>
        </p:nvSpPr>
        <p:spPr>
          <a:xfrm>
            <a:off x="5550099" y="3648656"/>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Process Integration</a:t>
            </a:r>
            <a:endParaRPr lang="en-US" sz="800">
              <a:solidFill>
                <a:srgbClr val="412F85"/>
              </a:solidFill>
              <a:latin typeface="Verdana" panose="020B0604030504040204" pitchFamily="34" charset="0"/>
              <a:ea typeface="Verdana" panose="020B0604030504040204" pitchFamily="34" charset="0"/>
            </a:endParaRPr>
          </a:p>
        </p:txBody>
      </p:sp>
      <p:sp>
        <p:nvSpPr>
          <p:cNvPr id="96" name="TextBox 95">
            <a:extLst>
              <a:ext uri="{FF2B5EF4-FFF2-40B4-BE49-F238E27FC236}">
                <a16:creationId xmlns:a16="http://schemas.microsoft.com/office/drawing/2014/main" id="{1F435401-F1E0-4539-9C62-65405E60D20E}"/>
              </a:ext>
            </a:extLst>
          </p:cNvPr>
          <p:cNvSpPr txBox="1"/>
          <p:nvPr/>
        </p:nvSpPr>
        <p:spPr>
          <a:xfrm rot="1479531">
            <a:off x="6494064" y="3854031"/>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Data Integration</a:t>
            </a:r>
            <a:endParaRPr lang="en-US" sz="800">
              <a:solidFill>
                <a:srgbClr val="2865B5"/>
              </a:solidFill>
              <a:latin typeface="Verdana" panose="020B0604030504040204" pitchFamily="34" charset="0"/>
              <a:ea typeface="Verdana" panose="020B0604030504040204" pitchFamily="34" charset="0"/>
            </a:endParaRPr>
          </a:p>
        </p:txBody>
      </p:sp>
      <p:sp>
        <p:nvSpPr>
          <p:cNvPr id="97" name="TextBox 96">
            <a:extLst>
              <a:ext uri="{FF2B5EF4-FFF2-40B4-BE49-F238E27FC236}">
                <a16:creationId xmlns:a16="http://schemas.microsoft.com/office/drawing/2014/main" id="{2FA285FF-E2D3-4F97-A05A-4B19D3B2057C}"/>
              </a:ext>
            </a:extLst>
          </p:cNvPr>
          <p:cNvSpPr txBox="1"/>
          <p:nvPr/>
        </p:nvSpPr>
        <p:spPr>
          <a:xfrm rot="3012286">
            <a:off x="7309403" y="4484860"/>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Virtual Integration</a:t>
            </a:r>
            <a:endParaRPr lang="en-US" sz="800">
              <a:solidFill>
                <a:srgbClr val="00BAC9"/>
              </a:solidFill>
              <a:latin typeface="Verdana" panose="020B0604030504040204" pitchFamily="34" charset="0"/>
              <a:ea typeface="Verdana" panose="020B0604030504040204" pitchFamily="34" charset="0"/>
            </a:endParaRPr>
          </a:p>
        </p:txBody>
      </p:sp>
      <p:sp>
        <p:nvSpPr>
          <p:cNvPr id="98" name="TextBox 97">
            <a:extLst>
              <a:ext uri="{FF2B5EF4-FFF2-40B4-BE49-F238E27FC236}">
                <a16:creationId xmlns:a16="http://schemas.microsoft.com/office/drawing/2014/main" id="{746FC5CF-4B82-48E1-A643-85869E54E158}"/>
              </a:ext>
            </a:extLst>
          </p:cNvPr>
          <p:cNvSpPr txBox="1"/>
          <p:nvPr/>
        </p:nvSpPr>
        <p:spPr>
          <a:xfrm rot="4897137">
            <a:off x="7778934" y="5422008"/>
            <a:ext cx="956349" cy="338554"/>
          </a:xfrm>
          <a:prstGeom prst="rect">
            <a:avLst/>
          </a:prstGeom>
          <a:noFill/>
        </p:spPr>
        <p:txBody>
          <a:bodyPr wrap="square" rtlCol="0">
            <a:spAutoFit/>
          </a:bodyPr>
          <a:lstStyle/>
          <a:p>
            <a:pPr algn="ctr"/>
            <a:r>
              <a:rPr lang="en-US" sz="800">
                <a:latin typeface="Verdana" panose="020B0604030504040204" pitchFamily="34" charset="0"/>
                <a:ea typeface="Verdana" panose="020B0604030504040204" pitchFamily="34" charset="0"/>
              </a:rPr>
              <a:t>Process/ Data Integration</a:t>
            </a:r>
            <a:endParaRPr lang="en-US" sz="800">
              <a:solidFill>
                <a:srgbClr val="FF731C"/>
              </a:solidFill>
              <a:latin typeface="Verdana" panose="020B0604030504040204" pitchFamily="34" charset="0"/>
              <a:ea typeface="Verdana" panose="020B0604030504040204" pitchFamily="34" charset="0"/>
            </a:endParaRPr>
          </a:p>
        </p:txBody>
      </p:sp>
      <p:sp>
        <p:nvSpPr>
          <p:cNvPr id="99" name="TextBox 98">
            <a:extLst>
              <a:ext uri="{FF2B5EF4-FFF2-40B4-BE49-F238E27FC236}">
                <a16:creationId xmlns:a16="http://schemas.microsoft.com/office/drawing/2014/main" id="{D7B17315-CB64-4446-B3A0-FD978A09FB7D}"/>
              </a:ext>
            </a:extLst>
          </p:cNvPr>
          <p:cNvSpPr txBox="1"/>
          <p:nvPr/>
        </p:nvSpPr>
        <p:spPr>
          <a:xfrm>
            <a:off x="2393967" y="4448466"/>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01</a:t>
            </a:r>
          </a:p>
        </p:txBody>
      </p:sp>
      <p:sp>
        <p:nvSpPr>
          <p:cNvPr id="100" name="TextBox 99">
            <a:extLst>
              <a:ext uri="{FF2B5EF4-FFF2-40B4-BE49-F238E27FC236}">
                <a16:creationId xmlns:a16="http://schemas.microsoft.com/office/drawing/2014/main" id="{AD73F330-4D7A-497F-9B3A-26044F2A4DB1}"/>
              </a:ext>
            </a:extLst>
          </p:cNvPr>
          <p:cNvSpPr txBox="1"/>
          <p:nvPr/>
        </p:nvSpPr>
        <p:spPr>
          <a:xfrm>
            <a:off x="3327540" y="3105148"/>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02</a:t>
            </a:r>
          </a:p>
        </p:txBody>
      </p:sp>
      <p:sp>
        <p:nvSpPr>
          <p:cNvPr id="101" name="TextBox 100">
            <a:extLst>
              <a:ext uri="{FF2B5EF4-FFF2-40B4-BE49-F238E27FC236}">
                <a16:creationId xmlns:a16="http://schemas.microsoft.com/office/drawing/2014/main" id="{F49150AE-1BC0-4B03-8F86-F7FDE66040F4}"/>
              </a:ext>
            </a:extLst>
          </p:cNvPr>
          <p:cNvSpPr txBox="1"/>
          <p:nvPr/>
        </p:nvSpPr>
        <p:spPr>
          <a:xfrm>
            <a:off x="4696466" y="2269729"/>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03</a:t>
            </a:r>
          </a:p>
        </p:txBody>
      </p:sp>
      <p:sp>
        <p:nvSpPr>
          <p:cNvPr id="102" name="TextBox 101">
            <a:extLst>
              <a:ext uri="{FF2B5EF4-FFF2-40B4-BE49-F238E27FC236}">
                <a16:creationId xmlns:a16="http://schemas.microsoft.com/office/drawing/2014/main" id="{FA1F2096-F998-49E4-AF79-130A29B5EEB1}"/>
              </a:ext>
            </a:extLst>
          </p:cNvPr>
          <p:cNvSpPr txBox="1"/>
          <p:nvPr/>
        </p:nvSpPr>
        <p:spPr>
          <a:xfrm>
            <a:off x="6323019" y="2106070"/>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04</a:t>
            </a:r>
          </a:p>
        </p:txBody>
      </p:sp>
      <p:sp>
        <p:nvSpPr>
          <p:cNvPr id="103" name="TextBox 102">
            <a:extLst>
              <a:ext uri="{FF2B5EF4-FFF2-40B4-BE49-F238E27FC236}">
                <a16:creationId xmlns:a16="http://schemas.microsoft.com/office/drawing/2014/main" id="{74DBA3EE-E9EC-40C8-8796-34DEDDD5A9EC}"/>
              </a:ext>
            </a:extLst>
          </p:cNvPr>
          <p:cNvSpPr txBox="1"/>
          <p:nvPr/>
        </p:nvSpPr>
        <p:spPr>
          <a:xfrm>
            <a:off x="7850504" y="2647009"/>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05</a:t>
            </a:r>
          </a:p>
        </p:txBody>
      </p:sp>
      <p:sp>
        <p:nvSpPr>
          <p:cNvPr id="104" name="TextBox 103">
            <a:extLst>
              <a:ext uri="{FF2B5EF4-FFF2-40B4-BE49-F238E27FC236}">
                <a16:creationId xmlns:a16="http://schemas.microsoft.com/office/drawing/2014/main" id="{4E0EA217-3049-47BE-92C6-5030AA94C3FB}"/>
              </a:ext>
            </a:extLst>
          </p:cNvPr>
          <p:cNvSpPr txBox="1"/>
          <p:nvPr/>
        </p:nvSpPr>
        <p:spPr>
          <a:xfrm>
            <a:off x="9040134" y="3871875"/>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06</a:t>
            </a:r>
          </a:p>
        </p:txBody>
      </p:sp>
      <p:sp>
        <p:nvSpPr>
          <p:cNvPr id="105" name="TextBox 104">
            <a:extLst>
              <a:ext uri="{FF2B5EF4-FFF2-40B4-BE49-F238E27FC236}">
                <a16:creationId xmlns:a16="http://schemas.microsoft.com/office/drawing/2014/main" id="{E1183096-735E-4F21-B534-D1AB767E81C6}"/>
              </a:ext>
            </a:extLst>
          </p:cNvPr>
          <p:cNvSpPr txBox="1"/>
          <p:nvPr/>
        </p:nvSpPr>
        <p:spPr>
          <a:xfrm>
            <a:off x="9650268" y="5633661"/>
            <a:ext cx="610134" cy="246221"/>
          </a:xfrm>
          <a:prstGeom prst="rect">
            <a:avLst/>
          </a:prstGeom>
          <a:noFill/>
        </p:spPr>
        <p:txBody>
          <a:bodyPr wrap="square" rtlCol="0">
            <a:spAutoFit/>
          </a:bodyPr>
          <a:lstStyle/>
          <a:p>
            <a:r>
              <a:rPr lang="en-US" sz="1000" b="1">
                <a:solidFill>
                  <a:schemeClr val="bg1">
                    <a:lumMod val="95000"/>
                  </a:schemeClr>
                </a:solidFill>
                <a:latin typeface="Verdana" panose="020B0604030504040204" pitchFamily="34" charset="0"/>
                <a:ea typeface="Verdana" panose="020B0604030504040204" pitchFamily="34" charset="0"/>
              </a:rPr>
              <a:t>07</a:t>
            </a:r>
          </a:p>
        </p:txBody>
      </p:sp>
      <p:sp>
        <p:nvSpPr>
          <p:cNvPr id="106" name="TextBox 105">
            <a:extLst>
              <a:ext uri="{FF2B5EF4-FFF2-40B4-BE49-F238E27FC236}">
                <a16:creationId xmlns:a16="http://schemas.microsoft.com/office/drawing/2014/main" id="{BE3305C1-66A0-48B3-8223-DEF1F14A07B6}"/>
              </a:ext>
            </a:extLst>
          </p:cNvPr>
          <p:cNvSpPr txBox="1"/>
          <p:nvPr/>
        </p:nvSpPr>
        <p:spPr>
          <a:xfrm>
            <a:off x="755802" y="3236090"/>
            <a:ext cx="2073498" cy="707886"/>
          </a:xfrm>
          <a:prstGeom prst="rect">
            <a:avLst/>
          </a:prstGeom>
          <a:noFill/>
        </p:spPr>
        <p:txBody>
          <a:bodyPr wrap="square" rtlCol="0">
            <a:spAutoFit/>
          </a:bodyPr>
          <a:lstStyle/>
          <a:p>
            <a:pPr algn="ctr"/>
            <a:r>
              <a:rPr lang="en-US" sz="1000" b="1">
                <a:solidFill>
                  <a:srgbClr val="FF731C"/>
                </a:solidFill>
                <a:latin typeface="Verdana" panose="020B0604030504040204" pitchFamily="34" charset="0"/>
                <a:ea typeface="Verdana" panose="020B0604030504040204" pitchFamily="34" charset="0"/>
              </a:rPr>
              <a:t>REQUEST &amp; REPLY</a:t>
            </a:r>
            <a:endParaRPr lang="en-US" sz="1000" b="1">
              <a:latin typeface="Verdana" panose="020B0604030504040204" pitchFamily="34" charset="0"/>
              <a:ea typeface="Verdana" panose="020B0604030504040204" pitchFamily="34" charset="0"/>
            </a:endParaRPr>
          </a:p>
          <a:p>
            <a:pPr algn="ctr"/>
            <a:r>
              <a:rPr lang="en-US" sz="1000">
                <a:latin typeface="Verdana" panose="020B0604030504040204" pitchFamily="34" charset="0"/>
                <a:ea typeface="Verdana" panose="020B0604030504040204" pitchFamily="34" charset="0"/>
              </a:rPr>
              <a:t>salesforce calls the external system and expects a response back</a:t>
            </a:r>
          </a:p>
        </p:txBody>
      </p:sp>
      <p:sp>
        <p:nvSpPr>
          <p:cNvPr id="107" name="TextBox 106">
            <a:extLst>
              <a:ext uri="{FF2B5EF4-FFF2-40B4-BE49-F238E27FC236}">
                <a16:creationId xmlns:a16="http://schemas.microsoft.com/office/drawing/2014/main" id="{F6FBE700-2E0E-426C-814E-1E30EC061109}"/>
              </a:ext>
            </a:extLst>
          </p:cNvPr>
          <p:cNvSpPr txBox="1"/>
          <p:nvPr/>
        </p:nvSpPr>
        <p:spPr>
          <a:xfrm>
            <a:off x="139424" y="4899297"/>
            <a:ext cx="2073498" cy="707886"/>
          </a:xfrm>
          <a:prstGeom prst="rect">
            <a:avLst/>
          </a:prstGeom>
          <a:noFill/>
        </p:spPr>
        <p:txBody>
          <a:bodyPr wrap="square" rtlCol="0">
            <a:spAutoFit/>
          </a:bodyPr>
          <a:lstStyle/>
          <a:p>
            <a:pPr algn="ctr"/>
            <a:r>
              <a:rPr lang="en-US" sz="1000" b="1">
                <a:solidFill>
                  <a:srgbClr val="FF441B"/>
                </a:solidFill>
                <a:latin typeface="Verdana" panose="020B0604030504040204" pitchFamily="34" charset="0"/>
                <a:ea typeface="Verdana" panose="020B0604030504040204" pitchFamily="34" charset="0"/>
              </a:rPr>
              <a:t>FIRE &amp; FORGET</a:t>
            </a:r>
            <a:endParaRPr lang="en-US" sz="1000" b="1">
              <a:latin typeface="Verdana" panose="020B0604030504040204" pitchFamily="34" charset="0"/>
              <a:ea typeface="Verdana" panose="020B0604030504040204" pitchFamily="34" charset="0"/>
            </a:endParaRPr>
          </a:p>
          <a:p>
            <a:pPr algn="ctr"/>
            <a:r>
              <a:rPr lang="en-US" sz="1000">
                <a:latin typeface="Verdana" panose="020B0604030504040204" pitchFamily="34" charset="0"/>
                <a:ea typeface="Verdana" panose="020B0604030504040204" pitchFamily="34" charset="0"/>
              </a:rPr>
              <a:t>Salesforce calls the external system but do not expect a response back</a:t>
            </a:r>
            <a:endParaRPr lang="en-US" sz="400">
              <a:latin typeface="Verdana" panose="020B0604030504040204" pitchFamily="34" charset="0"/>
              <a:ea typeface="Verdana" panose="020B0604030504040204" pitchFamily="34" charset="0"/>
            </a:endParaRPr>
          </a:p>
        </p:txBody>
      </p:sp>
      <p:sp>
        <p:nvSpPr>
          <p:cNvPr id="108" name="TextBox 107">
            <a:extLst>
              <a:ext uri="{FF2B5EF4-FFF2-40B4-BE49-F238E27FC236}">
                <a16:creationId xmlns:a16="http://schemas.microsoft.com/office/drawing/2014/main" id="{64C41BFE-37C4-46C7-8F92-5EB239EAC083}"/>
              </a:ext>
            </a:extLst>
          </p:cNvPr>
          <p:cNvSpPr txBox="1"/>
          <p:nvPr/>
        </p:nvSpPr>
        <p:spPr>
          <a:xfrm>
            <a:off x="2397318" y="1675183"/>
            <a:ext cx="2073498" cy="861774"/>
          </a:xfrm>
          <a:prstGeom prst="rect">
            <a:avLst/>
          </a:prstGeom>
          <a:noFill/>
        </p:spPr>
        <p:txBody>
          <a:bodyPr wrap="square" rtlCol="0">
            <a:spAutoFit/>
          </a:bodyPr>
          <a:lstStyle/>
          <a:p>
            <a:pPr algn="ctr"/>
            <a:r>
              <a:rPr lang="en-US" sz="1000" b="1">
                <a:solidFill>
                  <a:srgbClr val="BF1E47"/>
                </a:solidFill>
                <a:latin typeface="Verdana" panose="020B0604030504040204" pitchFamily="34" charset="0"/>
                <a:ea typeface="Verdana" panose="020B0604030504040204" pitchFamily="34" charset="0"/>
              </a:rPr>
              <a:t>BATCH DATA</a:t>
            </a:r>
            <a:endParaRPr lang="en-US" sz="1000" b="1">
              <a:latin typeface="Verdana" panose="020B0604030504040204" pitchFamily="34" charset="0"/>
              <a:ea typeface="Verdana" panose="020B0604030504040204" pitchFamily="34" charset="0"/>
            </a:endParaRPr>
          </a:p>
          <a:p>
            <a:pPr algn="ctr"/>
            <a:r>
              <a:rPr lang="en-US" sz="1000">
                <a:latin typeface="Verdana" panose="020B0604030504040204" pitchFamily="34" charset="0"/>
                <a:ea typeface="Verdana" panose="020B0604030504040204" pitchFamily="34" charset="0"/>
              </a:rPr>
              <a:t>Data stored in salesforce is created/updated in an external system or vice a versa in batch manner</a:t>
            </a:r>
          </a:p>
        </p:txBody>
      </p:sp>
      <p:sp>
        <p:nvSpPr>
          <p:cNvPr id="109" name="TextBox 108">
            <a:extLst>
              <a:ext uri="{FF2B5EF4-FFF2-40B4-BE49-F238E27FC236}">
                <a16:creationId xmlns:a16="http://schemas.microsoft.com/office/drawing/2014/main" id="{4992E4F6-C93C-47F7-93E1-BD3FF77AD1B9}"/>
              </a:ext>
            </a:extLst>
          </p:cNvPr>
          <p:cNvSpPr txBox="1"/>
          <p:nvPr/>
        </p:nvSpPr>
        <p:spPr>
          <a:xfrm>
            <a:off x="4868751" y="1142208"/>
            <a:ext cx="2073498" cy="861774"/>
          </a:xfrm>
          <a:prstGeom prst="rect">
            <a:avLst/>
          </a:prstGeom>
          <a:noFill/>
        </p:spPr>
        <p:txBody>
          <a:bodyPr wrap="square" rtlCol="0">
            <a:spAutoFit/>
          </a:bodyPr>
          <a:lstStyle/>
          <a:p>
            <a:pPr algn="ctr"/>
            <a:r>
              <a:rPr lang="en-US" sz="1000" b="1">
                <a:solidFill>
                  <a:srgbClr val="412F85"/>
                </a:solidFill>
                <a:latin typeface="Verdana" panose="020B0604030504040204" pitchFamily="34" charset="0"/>
                <a:ea typeface="Verdana" panose="020B0604030504040204" pitchFamily="34" charset="0"/>
              </a:rPr>
              <a:t>REMOTE CALL-IN</a:t>
            </a:r>
            <a:endParaRPr lang="en-US" sz="1000" b="1">
              <a:latin typeface="Verdana" panose="020B0604030504040204" pitchFamily="34" charset="0"/>
              <a:ea typeface="Verdana" panose="020B0604030504040204" pitchFamily="34" charset="0"/>
            </a:endParaRPr>
          </a:p>
          <a:p>
            <a:pPr algn="ctr"/>
            <a:r>
              <a:rPr lang="en-US" sz="1000">
                <a:latin typeface="Verdana" panose="020B0604030504040204" pitchFamily="34" charset="0"/>
                <a:ea typeface="Verdana" panose="020B0604030504040204" pitchFamily="34" charset="0"/>
              </a:rPr>
              <a:t>Data stored in salesforce is created, fetched, updated, or deleted by an external system</a:t>
            </a:r>
          </a:p>
        </p:txBody>
      </p:sp>
      <p:sp>
        <p:nvSpPr>
          <p:cNvPr id="110" name="TextBox 109">
            <a:extLst>
              <a:ext uri="{FF2B5EF4-FFF2-40B4-BE49-F238E27FC236}">
                <a16:creationId xmlns:a16="http://schemas.microsoft.com/office/drawing/2014/main" id="{9B485977-B0A5-4A05-9943-B23ECBFAF8DE}"/>
              </a:ext>
            </a:extLst>
          </p:cNvPr>
          <p:cNvSpPr txBox="1"/>
          <p:nvPr/>
        </p:nvSpPr>
        <p:spPr>
          <a:xfrm>
            <a:off x="7661899" y="1572545"/>
            <a:ext cx="2073498" cy="861774"/>
          </a:xfrm>
          <a:prstGeom prst="rect">
            <a:avLst/>
          </a:prstGeom>
          <a:noFill/>
        </p:spPr>
        <p:txBody>
          <a:bodyPr wrap="square" rtlCol="0">
            <a:spAutoFit/>
          </a:bodyPr>
          <a:lstStyle/>
          <a:p>
            <a:pPr algn="ctr"/>
            <a:r>
              <a:rPr lang="en-US" sz="1000" b="1">
                <a:solidFill>
                  <a:srgbClr val="2865B5"/>
                </a:solidFill>
                <a:latin typeface="Verdana" panose="020B0604030504040204" pitchFamily="34" charset="0"/>
                <a:ea typeface="Verdana" panose="020B0604030504040204" pitchFamily="34" charset="0"/>
              </a:rPr>
              <a:t>UI MASHUPS</a:t>
            </a:r>
          </a:p>
          <a:p>
            <a:pPr algn="ctr"/>
            <a:r>
              <a:rPr lang="en-US" sz="1000">
                <a:latin typeface="Verdana" panose="020B0604030504040204" pitchFamily="34" charset="0"/>
                <a:ea typeface="Verdana" panose="020B0604030504040204" pitchFamily="34" charset="0"/>
              </a:rPr>
              <a:t>The Salesforce user interface is automatically updated as soon as changes happen to Salesforce data</a:t>
            </a:r>
          </a:p>
        </p:txBody>
      </p:sp>
      <p:sp>
        <p:nvSpPr>
          <p:cNvPr id="111" name="TextBox 110">
            <a:extLst>
              <a:ext uri="{FF2B5EF4-FFF2-40B4-BE49-F238E27FC236}">
                <a16:creationId xmlns:a16="http://schemas.microsoft.com/office/drawing/2014/main" id="{2B37FAD1-2438-4EC8-905C-60B06E175961}"/>
              </a:ext>
            </a:extLst>
          </p:cNvPr>
          <p:cNvSpPr txBox="1"/>
          <p:nvPr/>
        </p:nvSpPr>
        <p:spPr>
          <a:xfrm>
            <a:off x="9291006" y="3029648"/>
            <a:ext cx="2073498" cy="861774"/>
          </a:xfrm>
          <a:prstGeom prst="rect">
            <a:avLst/>
          </a:prstGeom>
          <a:noFill/>
        </p:spPr>
        <p:txBody>
          <a:bodyPr wrap="square" rtlCol="0">
            <a:spAutoFit/>
          </a:bodyPr>
          <a:lstStyle/>
          <a:p>
            <a:pPr algn="ctr"/>
            <a:r>
              <a:rPr lang="en-US" sz="1000" b="1" dirty="0">
                <a:solidFill>
                  <a:srgbClr val="00BAC9"/>
                </a:solidFill>
                <a:latin typeface="Verdana" panose="020B0604030504040204" pitchFamily="34" charset="0"/>
                <a:ea typeface="Verdana" panose="020B0604030504040204" pitchFamily="34" charset="0"/>
              </a:rPr>
              <a:t>DATA VIRTUALIZATION</a:t>
            </a:r>
            <a:endParaRPr lang="en-US" sz="1000" b="1" dirty="0">
              <a:latin typeface="Verdana" panose="020B0604030504040204" pitchFamily="34" charset="0"/>
              <a:ea typeface="Verdana" panose="020B0604030504040204" pitchFamily="34" charset="0"/>
            </a:endParaRPr>
          </a:p>
          <a:p>
            <a:pPr algn="ctr"/>
            <a:r>
              <a:rPr lang="en-US" sz="1000" dirty="0">
                <a:latin typeface="Verdana" panose="020B0604030504040204" pitchFamily="34" charset="0"/>
                <a:ea typeface="Verdana" panose="020B0604030504040204" pitchFamily="34" charset="0"/>
              </a:rPr>
              <a:t>Salesforce accesses external data in real time without persisting data in Salesforce database</a:t>
            </a:r>
          </a:p>
        </p:txBody>
      </p:sp>
      <p:sp>
        <p:nvSpPr>
          <p:cNvPr id="112" name="TextBox 111">
            <a:extLst>
              <a:ext uri="{FF2B5EF4-FFF2-40B4-BE49-F238E27FC236}">
                <a16:creationId xmlns:a16="http://schemas.microsoft.com/office/drawing/2014/main" id="{82A5EA19-6B90-44FA-A8BD-8BC0970DBC59}"/>
              </a:ext>
            </a:extLst>
          </p:cNvPr>
          <p:cNvSpPr txBox="1"/>
          <p:nvPr/>
        </p:nvSpPr>
        <p:spPr>
          <a:xfrm>
            <a:off x="10034311" y="4831428"/>
            <a:ext cx="1670901" cy="707886"/>
          </a:xfrm>
          <a:prstGeom prst="rect">
            <a:avLst/>
          </a:prstGeom>
          <a:noFill/>
        </p:spPr>
        <p:txBody>
          <a:bodyPr wrap="square" rtlCol="0">
            <a:spAutoFit/>
          </a:bodyPr>
          <a:lstStyle/>
          <a:p>
            <a:pPr algn="ctr"/>
            <a:r>
              <a:rPr lang="en-US" sz="1000" b="1">
                <a:solidFill>
                  <a:srgbClr val="84C021"/>
                </a:solidFill>
                <a:latin typeface="Verdana" panose="020B0604030504040204" pitchFamily="34" charset="0"/>
                <a:ea typeface="Verdana" panose="020B0604030504040204" pitchFamily="34" charset="0"/>
              </a:rPr>
              <a:t>MISCELLANEOUS</a:t>
            </a:r>
            <a:endParaRPr lang="en-US" sz="1000" b="1">
              <a:latin typeface="Verdana" panose="020B0604030504040204" pitchFamily="34" charset="0"/>
              <a:ea typeface="Verdana" panose="020B0604030504040204" pitchFamily="34" charset="0"/>
            </a:endParaRPr>
          </a:p>
          <a:p>
            <a:pPr algn="ctr"/>
            <a:r>
              <a:rPr lang="en-US" sz="1000">
                <a:latin typeface="Verdana" panose="020B0604030504040204" pitchFamily="34" charset="0"/>
                <a:ea typeface="Verdana" panose="020B0604030504040204" pitchFamily="34" charset="0"/>
              </a:rPr>
              <a:t>Salesforce Functions (Evergreen)</a:t>
            </a:r>
          </a:p>
          <a:p>
            <a:pPr algn="ctr"/>
            <a:r>
              <a:rPr lang="en-US" sz="1000">
                <a:latin typeface="Verdana" panose="020B0604030504040204" pitchFamily="34" charset="0"/>
                <a:ea typeface="Verdana" panose="020B0604030504040204" pitchFamily="34" charset="0"/>
              </a:rPr>
              <a:t>Customer 360</a:t>
            </a:r>
          </a:p>
        </p:txBody>
      </p:sp>
      <p:sp>
        <p:nvSpPr>
          <p:cNvPr id="113" name="TextBox 112">
            <a:extLst>
              <a:ext uri="{FF2B5EF4-FFF2-40B4-BE49-F238E27FC236}">
                <a16:creationId xmlns:a16="http://schemas.microsoft.com/office/drawing/2014/main" id="{7DF524EA-67C3-4D1E-8E3E-2A3ECE74B09E}"/>
              </a:ext>
            </a:extLst>
          </p:cNvPr>
          <p:cNvSpPr txBox="1"/>
          <p:nvPr/>
        </p:nvSpPr>
        <p:spPr>
          <a:xfrm>
            <a:off x="333375" y="219075"/>
            <a:ext cx="1114425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SALESFORCE INTEGRATION PATTERNS</a:t>
            </a:r>
          </a:p>
        </p:txBody>
      </p:sp>
      <p:sp>
        <p:nvSpPr>
          <p:cNvPr id="2" name="TextBox 1">
            <a:extLst>
              <a:ext uri="{FF2B5EF4-FFF2-40B4-BE49-F238E27FC236}">
                <a16:creationId xmlns:a16="http://schemas.microsoft.com/office/drawing/2014/main" id="{286AF035-F881-4C4C-886B-A1DE50356801}"/>
              </a:ext>
            </a:extLst>
          </p:cNvPr>
          <p:cNvSpPr txBox="1"/>
          <p:nvPr/>
        </p:nvSpPr>
        <p:spPr>
          <a:xfrm>
            <a:off x="2448042" y="5821574"/>
            <a:ext cx="949336" cy="21544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Asynchronous</a:t>
            </a:r>
          </a:p>
        </p:txBody>
      </p:sp>
      <p:grpSp>
        <p:nvGrpSpPr>
          <p:cNvPr id="114" name="General_Border_19">
            <a:extLst>
              <a:ext uri="{FF2B5EF4-FFF2-40B4-BE49-F238E27FC236}">
                <a16:creationId xmlns:a16="http://schemas.microsoft.com/office/drawing/2014/main" id="{B75D5DC6-4561-4E27-8B75-D6B8F2775163}"/>
              </a:ext>
            </a:extLst>
          </p:cNvPr>
          <p:cNvGrpSpPr>
            <a:grpSpLocks noChangeAspect="1"/>
          </p:cNvGrpSpPr>
          <p:nvPr/>
        </p:nvGrpSpPr>
        <p:grpSpPr bwMode="auto">
          <a:xfrm>
            <a:off x="2623776" y="5076821"/>
            <a:ext cx="635000" cy="635000"/>
            <a:chOff x="2699" y="3996"/>
            <a:chExt cx="340" cy="340"/>
          </a:xfrm>
          <a:solidFill>
            <a:schemeClr val="accent5"/>
          </a:solidFill>
        </p:grpSpPr>
        <p:sp>
          <p:nvSpPr>
            <p:cNvPr id="116" name="Freeform 988">
              <a:extLst>
                <a:ext uri="{FF2B5EF4-FFF2-40B4-BE49-F238E27FC236}">
                  <a16:creationId xmlns:a16="http://schemas.microsoft.com/office/drawing/2014/main" id="{CB4328E5-158A-4B43-B17C-0B7D846F682C}"/>
                </a:ext>
              </a:extLst>
            </p:cNvPr>
            <p:cNvSpPr>
              <a:spLocks noEditPoints="1"/>
            </p:cNvSpPr>
            <p:nvPr/>
          </p:nvSpPr>
          <p:spPr bwMode="auto">
            <a:xfrm>
              <a:off x="2762" y="4073"/>
              <a:ext cx="199" cy="199"/>
            </a:xfrm>
            <a:custGeom>
              <a:avLst/>
              <a:gdLst>
                <a:gd name="T0" fmla="*/ 150 w 300"/>
                <a:gd name="T1" fmla="*/ 300 h 300"/>
                <a:gd name="T2" fmla="*/ 149 w 300"/>
                <a:gd name="T3" fmla="*/ 300 h 300"/>
                <a:gd name="T4" fmla="*/ 140 w 300"/>
                <a:gd name="T5" fmla="*/ 293 h 300"/>
                <a:gd name="T6" fmla="*/ 105 w 300"/>
                <a:gd name="T7" fmla="*/ 196 h 300"/>
                <a:gd name="T8" fmla="*/ 8 w 300"/>
                <a:gd name="T9" fmla="*/ 160 h 300"/>
                <a:gd name="T10" fmla="*/ 1 w 300"/>
                <a:gd name="T11" fmla="*/ 151 h 300"/>
                <a:gd name="T12" fmla="*/ 7 w 300"/>
                <a:gd name="T13" fmla="*/ 141 h 300"/>
                <a:gd name="T14" fmla="*/ 284 w 300"/>
                <a:gd name="T15" fmla="*/ 2 h 300"/>
                <a:gd name="T16" fmla="*/ 296 w 300"/>
                <a:gd name="T17" fmla="*/ 4 h 300"/>
                <a:gd name="T18" fmla="*/ 298 w 300"/>
                <a:gd name="T19" fmla="*/ 16 h 300"/>
                <a:gd name="T20" fmla="*/ 160 w 300"/>
                <a:gd name="T21" fmla="*/ 294 h 300"/>
                <a:gd name="T22" fmla="*/ 150 w 300"/>
                <a:gd name="T23" fmla="*/ 300 h 300"/>
                <a:gd name="T24" fmla="*/ 38 w 300"/>
                <a:gd name="T25" fmla="*/ 149 h 300"/>
                <a:gd name="T26" fmla="*/ 117 w 300"/>
                <a:gd name="T27" fmla="*/ 178 h 300"/>
                <a:gd name="T28" fmla="*/ 123 w 300"/>
                <a:gd name="T29" fmla="*/ 184 h 300"/>
                <a:gd name="T30" fmla="*/ 152 w 300"/>
                <a:gd name="T31" fmla="*/ 262 h 300"/>
                <a:gd name="T32" fmla="*/ 265 w 300"/>
                <a:gd name="T33" fmla="*/ 36 h 300"/>
                <a:gd name="T34" fmla="*/ 38 w 300"/>
                <a:gd name="T35"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0">
                  <a:moveTo>
                    <a:pt x="150" y="300"/>
                  </a:moveTo>
                  <a:cubicBezTo>
                    <a:pt x="150" y="300"/>
                    <a:pt x="150" y="300"/>
                    <a:pt x="149" y="300"/>
                  </a:cubicBezTo>
                  <a:cubicBezTo>
                    <a:pt x="145" y="299"/>
                    <a:pt x="141" y="297"/>
                    <a:pt x="140" y="293"/>
                  </a:cubicBezTo>
                  <a:cubicBezTo>
                    <a:pt x="105" y="196"/>
                    <a:pt x="105" y="196"/>
                    <a:pt x="105" y="196"/>
                  </a:cubicBezTo>
                  <a:cubicBezTo>
                    <a:pt x="8" y="160"/>
                    <a:pt x="8" y="160"/>
                    <a:pt x="8" y="160"/>
                  </a:cubicBezTo>
                  <a:cubicBezTo>
                    <a:pt x="4" y="159"/>
                    <a:pt x="1" y="155"/>
                    <a:pt x="1" y="151"/>
                  </a:cubicBezTo>
                  <a:cubicBezTo>
                    <a:pt x="0" y="147"/>
                    <a:pt x="3" y="143"/>
                    <a:pt x="7" y="141"/>
                  </a:cubicBezTo>
                  <a:cubicBezTo>
                    <a:pt x="284" y="2"/>
                    <a:pt x="284" y="2"/>
                    <a:pt x="284" y="2"/>
                  </a:cubicBezTo>
                  <a:cubicBezTo>
                    <a:pt x="288" y="0"/>
                    <a:pt x="293" y="1"/>
                    <a:pt x="296" y="4"/>
                  </a:cubicBezTo>
                  <a:cubicBezTo>
                    <a:pt x="299" y="7"/>
                    <a:pt x="300" y="12"/>
                    <a:pt x="298" y="16"/>
                  </a:cubicBezTo>
                  <a:cubicBezTo>
                    <a:pt x="160" y="294"/>
                    <a:pt x="160" y="294"/>
                    <a:pt x="160" y="294"/>
                  </a:cubicBezTo>
                  <a:cubicBezTo>
                    <a:pt x="158" y="297"/>
                    <a:pt x="154" y="300"/>
                    <a:pt x="150" y="300"/>
                  </a:cubicBezTo>
                  <a:close/>
                  <a:moveTo>
                    <a:pt x="38" y="149"/>
                  </a:moveTo>
                  <a:cubicBezTo>
                    <a:pt x="117" y="178"/>
                    <a:pt x="117" y="178"/>
                    <a:pt x="117" y="178"/>
                  </a:cubicBezTo>
                  <a:cubicBezTo>
                    <a:pt x="120" y="179"/>
                    <a:pt x="122" y="181"/>
                    <a:pt x="123" y="184"/>
                  </a:cubicBezTo>
                  <a:cubicBezTo>
                    <a:pt x="152" y="262"/>
                    <a:pt x="152" y="262"/>
                    <a:pt x="152" y="262"/>
                  </a:cubicBezTo>
                  <a:cubicBezTo>
                    <a:pt x="265" y="36"/>
                    <a:pt x="265" y="36"/>
                    <a:pt x="265" y="36"/>
                  </a:cubicBezTo>
                  <a:lnTo>
                    <a:pt x="38" y="14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17" name="Freeform 989">
              <a:extLst>
                <a:ext uri="{FF2B5EF4-FFF2-40B4-BE49-F238E27FC236}">
                  <a16:creationId xmlns:a16="http://schemas.microsoft.com/office/drawing/2014/main" id="{308B9397-E8FC-4848-AC6D-4E236683B333}"/>
                </a:ext>
              </a:extLst>
            </p:cNvPr>
            <p:cNvSpPr>
              <a:spLocks noEditPoints="1"/>
            </p:cNvSpPr>
            <p:nvPr/>
          </p:nvSpPr>
          <p:spPr bwMode="auto">
            <a:xfrm>
              <a:off x="2699" y="399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118" name="General_Border_38">
            <a:extLst>
              <a:ext uri="{FF2B5EF4-FFF2-40B4-BE49-F238E27FC236}">
                <a16:creationId xmlns:a16="http://schemas.microsoft.com/office/drawing/2014/main" id="{31ED2B3A-AA5A-4881-9522-6F84359FA7D4}"/>
              </a:ext>
            </a:extLst>
          </p:cNvPr>
          <p:cNvGrpSpPr>
            <a:grpSpLocks noChangeAspect="1"/>
          </p:cNvGrpSpPr>
          <p:nvPr/>
        </p:nvGrpSpPr>
        <p:grpSpPr bwMode="auto">
          <a:xfrm>
            <a:off x="3251165" y="3766965"/>
            <a:ext cx="635000" cy="635000"/>
            <a:chOff x="378" y="713"/>
            <a:chExt cx="340" cy="340"/>
          </a:xfrm>
          <a:solidFill>
            <a:schemeClr val="accent3"/>
          </a:solidFill>
        </p:grpSpPr>
        <p:sp>
          <p:nvSpPr>
            <p:cNvPr id="119" name="Freeform 193">
              <a:extLst>
                <a:ext uri="{FF2B5EF4-FFF2-40B4-BE49-F238E27FC236}">
                  <a16:creationId xmlns:a16="http://schemas.microsoft.com/office/drawing/2014/main" id="{1241CC08-8FAA-4A2A-A16B-18FBD30D1501}"/>
                </a:ext>
              </a:extLst>
            </p:cNvPr>
            <p:cNvSpPr>
              <a:spLocks noEditPoints="1"/>
            </p:cNvSpPr>
            <p:nvPr/>
          </p:nvSpPr>
          <p:spPr bwMode="auto">
            <a:xfrm>
              <a:off x="378"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20" name="Freeform 194">
              <a:extLst>
                <a:ext uri="{FF2B5EF4-FFF2-40B4-BE49-F238E27FC236}">
                  <a16:creationId xmlns:a16="http://schemas.microsoft.com/office/drawing/2014/main" id="{25B48D53-8D2F-47CE-A041-CC00603CF250}"/>
                </a:ext>
              </a:extLst>
            </p:cNvPr>
            <p:cNvSpPr>
              <a:spLocks noEditPoints="1"/>
            </p:cNvSpPr>
            <p:nvPr/>
          </p:nvSpPr>
          <p:spPr bwMode="auto">
            <a:xfrm>
              <a:off x="44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121" name="General_Border_6">
            <a:extLst>
              <a:ext uri="{FF2B5EF4-FFF2-40B4-BE49-F238E27FC236}">
                <a16:creationId xmlns:a16="http://schemas.microsoft.com/office/drawing/2014/main" id="{B130AAC3-DBF3-48C4-BA01-9BC488CC54F7}"/>
              </a:ext>
            </a:extLst>
          </p:cNvPr>
          <p:cNvSpPr>
            <a:spLocks noChangeAspect="1" noEditPoints="1"/>
          </p:cNvSpPr>
          <p:nvPr/>
        </p:nvSpPr>
        <p:spPr bwMode="auto">
          <a:xfrm>
            <a:off x="4393806" y="2947410"/>
            <a:ext cx="635000" cy="63500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405 w 512"/>
              <a:gd name="T21" fmla="*/ 170 h 512"/>
              <a:gd name="T22" fmla="*/ 106 w 512"/>
              <a:gd name="T23" fmla="*/ 170 h 512"/>
              <a:gd name="T24" fmla="*/ 96 w 512"/>
              <a:gd name="T25" fmla="*/ 160 h 512"/>
              <a:gd name="T26" fmla="*/ 106 w 512"/>
              <a:gd name="T27" fmla="*/ 149 h 512"/>
              <a:gd name="T28" fmla="*/ 405 w 512"/>
              <a:gd name="T29" fmla="*/ 149 h 512"/>
              <a:gd name="T30" fmla="*/ 416 w 512"/>
              <a:gd name="T31" fmla="*/ 160 h 512"/>
              <a:gd name="T32" fmla="*/ 405 w 512"/>
              <a:gd name="T33" fmla="*/ 170 h 512"/>
              <a:gd name="T34" fmla="*/ 416 w 512"/>
              <a:gd name="T35" fmla="*/ 224 h 512"/>
              <a:gd name="T36" fmla="*/ 405 w 512"/>
              <a:gd name="T37" fmla="*/ 213 h 512"/>
              <a:gd name="T38" fmla="*/ 106 w 512"/>
              <a:gd name="T39" fmla="*/ 213 h 512"/>
              <a:gd name="T40" fmla="*/ 96 w 512"/>
              <a:gd name="T41" fmla="*/ 224 h 512"/>
              <a:gd name="T42" fmla="*/ 106 w 512"/>
              <a:gd name="T43" fmla="*/ 234 h 512"/>
              <a:gd name="T44" fmla="*/ 405 w 512"/>
              <a:gd name="T45" fmla="*/ 234 h 512"/>
              <a:gd name="T46" fmla="*/ 416 w 512"/>
              <a:gd name="T47" fmla="*/ 224 h 512"/>
              <a:gd name="T48" fmla="*/ 416 w 512"/>
              <a:gd name="T49" fmla="*/ 288 h 512"/>
              <a:gd name="T50" fmla="*/ 405 w 512"/>
              <a:gd name="T51" fmla="*/ 277 h 512"/>
              <a:gd name="T52" fmla="*/ 106 w 512"/>
              <a:gd name="T53" fmla="*/ 277 h 512"/>
              <a:gd name="T54" fmla="*/ 96 w 512"/>
              <a:gd name="T55" fmla="*/ 288 h 512"/>
              <a:gd name="T56" fmla="*/ 106 w 512"/>
              <a:gd name="T57" fmla="*/ 298 h 512"/>
              <a:gd name="T58" fmla="*/ 405 w 512"/>
              <a:gd name="T59" fmla="*/ 298 h 512"/>
              <a:gd name="T60" fmla="*/ 416 w 512"/>
              <a:gd name="T61" fmla="*/ 288 h 512"/>
              <a:gd name="T62" fmla="*/ 416 w 512"/>
              <a:gd name="T63" fmla="*/ 352 h 512"/>
              <a:gd name="T64" fmla="*/ 405 w 512"/>
              <a:gd name="T65" fmla="*/ 341 h 512"/>
              <a:gd name="T66" fmla="*/ 106 w 512"/>
              <a:gd name="T67" fmla="*/ 341 h 512"/>
              <a:gd name="T68" fmla="*/ 96 w 512"/>
              <a:gd name="T69" fmla="*/ 352 h 512"/>
              <a:gd name="T70" fmla="*/ 106 w 512"/>
              <a:gd name="T71" fmla="*/ 362 h 512"/>
              <a:gd name="T72" fmla="*/ 405 w 512"/>
              <a:gd name="T73" fmla="*/ 362 h 512"/>
              <a:gd name="T74" fmla="*/ 416 w 512"/>
              <a:gd name="T75"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moveTo>
                  <a:pt x="416" y="224"/>
                </a:moveTo>
                <a:cubicBezTo>
                  <a:pt x="416" y="218"/>
                  <a:pt x="411" y="213"/>
                  <a:pt x="405" y="213"/>
                </a:cubicBezTo>
                <a:cubicBezTo>
                  <a:pt x="106" y="213"/>
                  <a:pt x="106" y="213"/>
                  <a:pt x="106" y="213"/>
                </a:cubicBezTo>
                <a:cubicBezTo>
                  <a:pt x="100" y="213"/>
                  <a:pt x="96" y="218"/>
                  <a:pt x="96" y="224"/>
                </a:cubicBezTo>
                <a:cubicBezTo>
                  <a:pt x="96" y="230"/>
                  <a:pt x="100" y="234"/>
                  <a:pt x="106" y="234"/>
                </a:cubicBezTo>
                <a:cubicBezTo>
                  <a:pt x="405" y="234"/>
                  <a:pt x="405" y="234"/>
                  <a:pt x="405" y="234"/>
                </a:cubicBezTo>
                <a:cubicBezTo>
                  <a:pt x="411" y="234"/>
                  <a:pt x="416" y="230"/>
                  <a:pt x="416" y="224"/>
                </a:cubicBezTo>
                <a:close/>
                <a:moveTo>
                  <a:pt x="416" y="288"/>
                </a:moveTo>
                <a:cubicBezTo>
                  <a:pt x="416" y="282"/>
                  <a:pt x="411" y="277"/>
                  <a:pt x="405" y="277"/>
                </a:cubicBezTo>
                <a:cubicBezTo>
                  <a:pt x="106" y="277"/>
                  <a:pt x="106" y="277"/>
                  <a:pt x="106" y="277"/>
                </a:cubicBezTo>
                <a:cubicBezTo>
                  <a:pt x="100" y="277"/>
                  <a:pt x="96" y="282"/>
                  <a:pt x="96" y="288"/>
                </a:cubicBezTo>
                <a:cubicBezTo>
                  <a:pt x="96" y="294"/>
                  <a:pt x="100" y="298"/>
                  <a:pt x="106" y="298"/>
                </a:cubicBezTo>
                <a:cubicBezTo>
                  <a:pt x="405" y="298"/>
                  <a:pt x="405" y="298"/>
                  <a:pt x="405" y="298"/>
                </a:cubicBezTo>
                <a:cubicBezTo>
                  <a:pt x="411" y="298"/>
                  <a:pt x="416" y="294"/>
                  <a:pt x="416" y="288"/>
                </a:cubicBezTo>
                <a:close/>
                <a:moveTo>
                  <a:pt x="416" y="352"/>
                </a:moveTo>
                <a:cubicBezTo>
                  <a:pt x="416" y="346"/>
                  <a:pt x="411" y="341"/>
                  <a:pt x="405" y="341"/>
                </a:cubicBezTo>
                <a:cubicBezTo>
                  <a:pt x="106" y="341"/>
                  <a:pt x="106" y="341"/>
                  <a:pt x="106" y="341"/>
                </a:cubicBezTo>
                <a:cubicBezTo>
                  <a:pt x="100" y="341"/>
                  <a:pt x="96" y="346"/>
                  <a:pt x="96" y="352"/>
                </a:cubicBezTo>
                <a:cubicBezTo>
                  <a:pt x="96" y="358"/>
                  <a:pt x="100" y="362"/>
                  <a:pt x="106" y="362"/>
                </a:cubicBezTo>
                <a:cubicBezTo>
                  <a:pt x="405" y="362"/>
                  <a:pt x="405" y="362"/>
                  <a:pt x="405" y="362"/>
                </a:cubicBezTo>
                <a:cubicBezTo>
                  <a:pt x="411" y="362"/>
                  <a:pt x="416" y="358"/>
                  <a:pt x="416" y="352"/>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nvGrpSpPr>
          <p:cNvPr id="122" name="General_Border_59">
            <a:extLst>
              <a:ext uri="{FF2B5EF4-FFF2-40B4-BE49-F238E27FC236}">
                <a16:creationId xmlns:a16="http://schemas.microsoft.com/office/drawing/2014/main" id="{990E7B67-E6E2-4643-9537-535FC4AB3536}"/>
              </a:ext>
            </a:extLst>
          </p:cNvPr>
          <p:cNvGrpSpPr>
            <a:grpSpLocks noChangeAspect="1"/>
          </p:cNvGrpSpPr>
          <p:nvPr/>
        </p:nvGrpSpPr>
        <p:grpSpPr bwMode="auto">
          <a:xfrm>
            <a:off x="5659683" y="2586076"/>
            <a:ext cx="635000" cy="635000"/>
            <a:chOff x="5022" y="3403"/>
            <a:chExt cx="340" cy="340"/>
          </a:xfrm>
          <a:solidFill>
            <a:schemeClr val="accent2"/>
          </a:solidFill>
        </p:grpSpPr>
        <p:sp>
          <p:nvSpPr>
            <p:cNvPr id="123" name="Freeform 727">
              <a:extLst>
                <a:ext uri="{FF2B5EF4-FFF2-40B4-BE49-F238E27FC236}">
                  <a16:creationId xmlns:a16="http://schemas.microsoft.com/office/drawing/2014/main" id="{4DCCB65B-6DB9-400C-B667-AC34472100EE}"/>
                </a:ext>
              </a:extLst>
            </p:cNvPr>
            <p:cNvSpPr>
              <a:spLocks noEditPoints="1"/>
            </p:cNvSpPr>
            <p:nvPr/>
          </p:nvSpPr>
          <p:spPr bwMode="auto">
            <a:xfrm>
              <a:off x="5022" y="34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24" name="Freeform 728">
              <a:extLst>
                <a:ext uri="{FF2B5EF4-FFF2-40B4-BE49-F238E27FC236}">
                  <a16:creationId xmlns:a16="http://schemas.microsoft.com/office/drawing/2014/main" id="{AB76F3D8-69B9-4340-9EAA-86FDFE308FC0}"/>
                </a:ext>
              </a:extLst>
            </p:cNvPr>
            <p:cNvSpPr>
              <a:spLocks noEditPoints="1"/>
            </p:cNvSpPr>
            <p:nvPr/>
          </p:nvSpPr>
          <p:spPr bwMode="auto">
            <a:xfrm>
              <a:off x="5100" y="3473"/>
              <a:ext cx="191" cy="19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125" name="General_Border_33">
            <a:extLst>
              <a:ext uri="{FF2B5EF4-FFF2-40B4-BE49-F238E27FC236}">
                <a16:creationId xmlns:a16="http://schemas.microsoft.com/office/drawing/2014/main" id="{3DD4120F-9509-4618-A01D-CE97F2BD2E7A}"/>
              </a:ext>
            </a:extLst>
          </p:cNvPr>
          <p:cNvGrpSpPr>
            <a:grpSpLocks noChangeAspect="1"/>
          </p:cNvGrpSpPr>
          <p:nvPr/>
        </p:nvGrpSpPr>
        <p:grpSpPr bwMode="auto">
          <a:xfrm>
            <a:off x="7043900" y="2861303"/>
            <a:ext cx="635000" cy="635000"/>
            <a:chOff x="4220" y="1197"/>
            <a:chExt cx="340" cy="340"/>
          </a:xfrm>
          <a:solidFill>
            <a:schemeClr val="accent4"/>
          </a:solidFill>
        </p:grpSpPr>
        <p:sp>
          <p:nvSpPr>
            <p:cNvPr id="126" name="Freeform 337">
              <a:extLst>
                <a:ext uri="{FF2B5EF4-FFF2-40B4-BE49-F238E27FC236}">
                  <a16:creationId xmlns:a16="http://schemas.microsoft.com/office/drawing/2014/main" id="{CF66927A-D729-4DEA-84C0-F38C519C1372}"/>
                </a:ext>
              </a:extLst>
            </p:cNvPr>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27" name="Freeform 338">
              <a:extLst>
                <a:ext uri="{FF2B5EF4-FFF2-40B4-BE49-F238E27FC236}">
                  <a16:creationId xmlns:a16="http://schemas.microsoft.com/office/drawing/2014/main" id="{B093D079-7855-43BE-8625-FACEBA09FF33}"/>
                </a:ext>
              </a:extLst>
            </p:cNvPr>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28" name="Freeform 339">
              <a:extLst>
                <a:ext uri="{FF2B5EF4-FFF2-40B4-BE49-F238E27FC236}">
                  <a16:creationId xmlns:a16="http://schemas.microsoft.com/office/drawing/2014/main" id="{923F1964-3CBB-4D4B-80EA-6F7B759FAB28}"/>
                </a:ext>
              </a:extLst>
            </p:cNvPr>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29" name="Freeform 340">
              <a:extLst>
                <a:ext uri="{FF2B5EF4-FFF2-40B4-BE49-F238E27FC236}">
                  <a16:creationId xmlns:a16="http://schemas.microsoft.com/office/drawing/2014/main" id="{C32E792E-45E9-44E7-B076-A679B15D4505}"/>
                </a:ext>
              </a:extLst>
            </p:cNvPr>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30" name="Freeform 341">
              <a:extLst>
                <a:ext uri="{FF2B5EF4-FFF2-40B4-BE49-F238E27FC236}">
                  <a16:creationId xmlns:a16="http://schemas.microsoft.com/office/drawing/2014/main" id="{11792650-7AC8-42A6-A48B-1B39BD8085D5}"/>
                </a:ext>
              </a:extLst>
            </p:cNvPr>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31" name="Freeform 342">
              <a:extLst>
                <a:ext uri="{FF2B5EF4-FFF2-40B4-BE49-F238E27FC236}">
                  <a16:creationId xmlns:a16="http://schemas.microsoft.com/office/drawing/2014/main" id="{E1D3DECF-7AD1-405D-8031-7B03A65D47E2}"/>
                </a:ext>
              </a:extLst>
            </p:cNvPr>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132" name="General_Border_111">
            <a:extLst>
              <a:ext uri="{FF2B5EF4-FFF2-40B4-BE49-F238E27FC236}">
                <a16:creationId xmlns:a16="http://schemas.microsoft.com/office/drawing/2014/main" id="{CF4DCB5B-A740-4330-AD15-5DD16EC61B7F}"/>
              </a:ext>
            </a:extLst>
          </p:cNvPr>
          <p:cNvGrpSpPr>
            <a:grpSpLocks noChangeAspect="1"/>
          </p:cNvGrpSpPr>
          <p:nvPr/>
        </p:nvGrpSpPr>
        <p:grpSpPr bwMode="auto">
          <a:xfrm>
            <a:off x="8175151" y="3659527"/>
            <a:ext cx="635000" cy="635000"/>
            <a:chOff x="1926" y="792"/>
            <a:chExt cx="340" cy="340"/>
          </a:xfrm>
          <a:solidFill>
            <a:schemeClr val="accent3"/>
          </a:solidFill>
        </p:grpSpPr>
        <p:sp>
          <p:nvSpPr>
            <p:cNvPr id="133" name="Freeform 267">
              <a:extLst>
                <a:ext uri="{FF2B5EF4-FFF2-40B4-BE49-F238E27FC236}">
                  <a16:creationId xmlns:a16="http://schemas.microsoft.com/office/drawing/2014/main" id="{B6B6F030-8D1E-4675-A9F9-98819A8877DF}"/>
                </a:ext>
              </a:extLst>
            </p:cNvPr>
            <p:cNvSpPr>
              <a:spLocks noEditPoints="1"/>
            </p:cNvSpPr>
            <p:nvPr/>
          </p:nvSpPr>
          <p:spPr bwMode="auto">
            <a:xfrm>
              <a:off x="1926"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34" name="Freeform 268">
              <a:extLst>
                <a:ext uri="{FF2B5EF4-FFF2-40B4-BE49-F238E27FC236}">
                  <a16:creationId xmlns:a16="http://schemas.microsoft.com/office/drawing/2014/main" id="{4D623BD3-E451-46A6-A577-72B4F3FAC7C6}"/>
                </a:ext>
              </a:extLst>
            </p:cNvPr>
            <p:cNvSpPr>
              <a:spLocks noEditPoints="1"/>
            </p:cNvSpPr>
            <p:nvPr/>
          </p:nvSpPr>
          <p:spPr bwMode="auto">
            <a:xfrm>
              <a:off x="1996" y="875"/>
              <a:ext cx="196" cy="157"/>
            </a:xfrm>
            <a:custGeom>
              <a:avLst/>
              <a:gdLst>
                <a:gd name="T0" fmla="*/ 75 w 295"/>
                <a:gd name="T1" fmla="*/ 163 h 237"/>
                <a:gd name="T2" fmla="*/ 118 w 295"/>
                <a:gd name="T3" fmla="*/ 120 h 237"/>
                <a:gd name="T4" fmla="*/ 75 w 295"/>
                <a:gd name="T5" fmla="*/ 77 h 237"/>
                <a:gd name="T6" fmla="*/ 32 w 295"/>
                <a:gd name="T7" fmla="*/ 120 h 237"/>
                <a:gd name="T8" fmla="*/ 75 w 295"/>
                <a:gd name="T9" fmla="*/ 163 h 237"/>
                <a:gd name="T10" fmla="*/ 75 w 295"/>
                <a:gd name="T11" fmla="*/ 99 h 237"/>
                <a:gd name="T12" fmla="*/ 96 w 295"/>
                <a:gd name="T13" fmla="*/ 120 h 237"/>
                <a:gd name="T14" fmla="*/ 75 w 295"/>
                <a:gd name="T15" fmla="*/ 141 h 237"/>
                <a:gd name="T16" fmla="*/ 54 w 295"/>
                <a:gd name="T17" fmla="*/ 120 h 237"/>
                <a:gd name="T18" fmla="*/ 75 w 295"/>
                <a:gd name="T19" fmla="*/ 99 h 237"/>
                <a:gd name="T20" fmla="*/ 171 w 295"/>
                <a:gd name="T21" fmla="*/ 90 h 237"/>
                <a:gd name="T22" fmla="*/ 182 w 295"/>
                <a:gd name="T23" fmla="*/ 119 h 237"/>
                <a:gd name="T24" fmla="*/ 171 w 295"/>
                <a:gd name="T25" fmla="*/ 148 h 237"/>
                <a:gd name="T26" fmla="*/ 163 w 295"/>
                <a:gd name="T27" fmla="*/ 151 h 237"/>
                <a:gd name="T28" fmla="*/ 156 w 295"/>
                <a:gd name="T29" fmla="*/ 149 h 237"/>
                <a:gd name="T30" fmla="*/ 155 w 295"/>
                <a:gd name="T31" fmla="*/ 133 h 237"/>
                <a:gd name="T32" fmla="*/ 161 w 295"/>
                <a:gd name="T33" fmla="*/ 119 h 237"/>
                <a:gd name="T34" fmla="*/ 155 w 295"/>
                <a:gd name="T35" fmla="*/ 105 h 237"/>
                <a:gd name="T36" fmla="*/ 156 w 295"/>
                <a:gd name="T37" fmla="*/ 90 h 237"/>
                <a:gd name="T38" fmla="*/ 171 w 295"/>
                <a:gd name="T39" fmla="*/ 90 h 237"/>
                <a:gd name="T40" fmla="*/ 239 w 295"/>
                <a:gd name="T41" fmla="*/ 119 h 237"/>
                <a:gd name="T42" fmla="*/ 204 w 295"/>
                <a:gd name="T43" fmla="*/ 192 h 237"/>
                <a:gd name="T44" fmla="*/ 197 w 295"/>
                <a:gd name="T45" fmla="*/ 194 h 237"/>
                <a:gd name="T46" fmla="*/ 189 w 295"/>
                <a:gd name="T47" fmla="*/ 191 h 237"/>
                <a:gd name="T48" fmla="*/ 190 w 295"/>
                <a:gd name="T49" fmla="*/ 176 h 237"/>
                <a:gd name="T50" fmla="*/ 217 w 295"/>
                <a:gd name="T51" fmla="*/ 119 h 237"/>
                <a:gd name="T52" fmla="*/ 190 w 295"/>
                <a:gd name="T53" fmla="*/ 63 h 237"/>
                <a:gd name="T54" fmla="*/ 189 w 295"/>
                <a:gd name="T55" fmla="*/ 48 h 237"/>
                <a:gd name="T56" fmla="*/ 204 w 295"/>
                <a:gd name="T57" fmla="*/ 47 h 237"/>
                <a:gd name="T58" fmla="*/ 239 w 295"/>
                <a:gd name="T59" fmla="*/ 119 h 237"/>
                <a:gd name="T60" fmla="*/ 295 w 295"/>
                <a:gd name="T61" fmla="*/ 119 h 237"/>
                <a:gd name="T62" fmla="*/ 238 w 295"/>
                <a:gd name="T63" fmla="*/ 235 h 237"/>
                <a:gd name="T64" fmla="*/ 231 w 295"/>
                <a:gd name="T65" fmla="*/ 237 h 237"/>
                <a:gd name="T66" fmla="*/ 223 w 295"/>
                <a:gd name="T67" fmla="*/ 233 h 237"/>
                <a:gd name="T68" fmla="*/ 225 w 295"/>
                <a:gd name="T69" fmla="*/ 218 h 237"/>
                <a:gd name="T70" fmla="*/ 274 w 295"/>
                <a:gd name="T71" fmla="*/ 119 h 237"/>
                <a:gd name="T72" fmla="*/ 225 w 295"/>
                <a:gd name="T73" fmla="*/ 20 h 237"/>
                <a:gd name="T74" fmla="*/ 223 w 295"/>
                <a:gd name="T75" fmla="*/ 5 h 237"/>
                <a:gd name="T76" fmla="*/ 238 w 295"/>
                <a:gd name="T77" fmla="*/ 3 h 237"/>
                <a:gd name="T78" fmla="*/ 295 w 295"/>
                <a:gd name="T79" fmla="*/ 119 h 237"/>
                <a:gd name="T80" fmla="*/ 150 w 295"/>
                <a:gd name="T81" fmla="*/ 195 h 237"/>
                <a:gd name="T82" fmla="*/ 150 w 295"/>
                <a:gd name="T83" fmla="*/ 227 h 237"/>
                <a:gd name="T84" fmla="*/ 139 w 295"/>
                <a:gd name="T85" fmla="*/ 237 h 237"/>
                <a:gd name="T86" fmla="*/ 128 w 295"/>
                <a:gd name="T87" fmla="*/ 227 h 237"/>
                <a:gd name="T88" fmla="*/ 128 w 295"/>
                <a:gd name="T89" fmla="*/ 205 h 237"/>
                <a:gd name="T90" fmla="*/ 22 w 295"/>
                <a:gd name="T91" fmla="*/ 205 h 237"/>
                <a:gd name="T92" fmla="*/ 22 w 295"/>
                <a:gd name="T93" fmla="*/ 227 h 237"/>
                <a:gd name="T94" fmla="*/ 11 w 295"/>
                <a:gd name="T95" fmla="*/ 237 h 237"/>
                <a:gd name="T96" fmla="*/ 0 w 295"/>
                <a:gd name="T97" fmla="*/ 227 h 237"/>
                <a:gd name="T98" fmla="*/ 0 w 295"/>
                <a:gd name="T99" fmla="*/ 195 h 237"/>
                <a:gd name="T100" fmla="*/ 11 w 295"/>
                <a:gd name="T101" fmla="*/ 184 h 237"/>
                <a:gd name="T102" fmla="*/ 139 w 295"/>
                <a:gd name="T103" fmla="*/ 184 h 237"/>
                <a:gd name="T104" fmla="*/ 150 w 295"/>
                <a:gd name="T105" fmla="*/ 19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237">
                  <a:moveTo>
                    <a:pt x="75" y="163"/>
                  </a:moveTo>
                  <a:cubicBezTo>
                    <a:pt x="99" y="163"/>
                    <a:pt x="118" y="144"/>
                    <a:pt x="118" y="120"/>
                  </a:cubicBezTo>
                  <a:cubicBezTo>
                    <a:pt x="118" y="96"/>
                    <a:pt x="99" y="77"/>
                    <a:pt x="75" y="77"/>
                  </a:cubicBezTo>
                  <a:cubicBezTo>
                    <a:pt x="51" y="77"/>
                    <a:pt x="32" y="96"/>
                    <a:pt x="32" y="120"/>
                  </a:cubicBezTo>
                  <a:cubicBezTo>
                    <a:pt x="32" y="144"/>
                    <a:pt x="51" y="163"/>
                    <a:pt x="75" y="163"/>
                  </a:cubicBezTo>
                  <a:close/>
                  <a:moveTo>
                    <a:pt x="75" y="99"/>
                  </a:moveTo>
                  <a:cubicBezTo>
                    <a:pt x="87" y="99"/>
                    <a:pt x="96" y="108"/>
                    <a:pt x="96" y="120"/>
                  </a:cubicBezTo>
                  <a:cubicBezTo>
                    <a:pt x="96" y="132"/>
                    <a:pt x="87" y="141"/>
                    <a:pt x="75" y="141"/>
                  </a:cubicBezTo>
                  <a:cubicBezTo>
                    <a:pt x="63" y="141"/>
                    <a:pt x="54" y="132"/>
                    <a:pt x="54" y="120"/>
                  </a:cubicBezTo>
                  <a:cubicBezTo>
                    <a:pt x="54" y="108"/>
                    <a:pt x="63" y="99"/>
                    <a:pt x="75" y="99"/>
                  </a:cubicBezTo>
                  <a:close/>
                  <a:moveTo>
                    <a:pt x="171" y="90"/>
                  </a:moveTo>
                  <a:cubicBezTo>
                    <a:pt x="178" y="98"/>
                    <a:pt x="182" y="109"/>
                    <a:pt x="182" y="119"/>
                  </a:cubicBezTo>
                  <a:cubicBezTo>
                    <a:pt x="182" y="130"/>
                    <a:pt x="178" y="140"/>
                    <a:pt x="171" y="148"/>
                  </a:cubicBezTo>
                  <a:cubicBezTo>
                    <a:pt x="169" y="150"/>
                    <a:pt x="166" y="151"/>
                    <a:pt x="163" y="151"/>
                  </a:cubicBezTo>
                  <a:cubicBezTo>
                    <a:pt x="160" y="151"/>
                    <a:pt x="158" y="150"/>
                    <a:pt x="156" y="149"/>
                  </a:cubicBezTo>
                  <a:cubicBezTo>
                    <a:pt x="151" y="144"/>
                    <a:pt x="151" y="138"/>
                    <a:pt x="155" y="133"/>
                  </a:cubicBezTo>
                  <a:cubicBezTo>
                    <a:pt x="159" y="130"/>
                    <a:pt x="161" y="124"/>
                    <a:pt x="161" y="119"/>
                  </a:cubicBezTo>
                  <a:cubicBezTo>
                    <a:pt x="161" y="114"/>
                    <a:pt x="159" y="109"/>
                    <a:pt x="155" y="105"/>
                  </a:cubicBezTo>
                  <a:cubicBezTo>
                    <a:pt x="151" y="101"/>
                    <a:pt x="151" y="94"/>
                    <a:pt x="156" y="90"/>
                  </a:cubicBezTo>
                  <a:cubicBezTo>
                    <a:pt x="160" y="86"/>
                    <a:pt x="167" y="86"/>
                    <a:pt x="171" y="90"/>
                  </a:cubicBezTo>
                  <a:close/>
                  <a:moveTo>
                    <a:pt x="239" y="119"/>
                  </a:moveTo>
                  <a:cubicBezTo>
                    <a:pt x="239" y="147"/>
                    <a:pt x="226" y="174"/>
                    <a:pt x="204" y="192"/>
                  </a:cubicBezTo>
                  <a:cubicBezTo>
                    <a:pt x="202" y="194"/>
                    <a:pt x="200" y="194"/>
                    <a:pt x="197" y="194"/>
                  </a:cubicBezTo>
                  <a:cubicBezTo>
                    <a:pt x="194" y="194"/>
                    <a:pt x="191" y="193"/>
                    <a:pt x="189" y="191"/>
                  </a:cubicBezTo>
                  <a:cubicBezTo>
                    <a:pt x="185" y="186"/>
                    <a:pt x="186" y="179"/>
                    <a:pt x="190" y="176"/>
                  </a:cubicBezTo>
                  <a:cubicBezTo>
                    <a:pt x="207" y="161"/>
                    <a:pt x="217" y="141"/>
                    <a:pt x="217" y="119"/>
                  </a:cubicBezTo>
                  <a:cubicBezTo>
                    <a:pt x="217" y="98"/>
                    <a:pt x="207" y="77"/>
                    <a:pt x="190" y="63"/>
                  </a:cubicBezTo>
                  <a:cubicBezTo>
                    <a:pt x="186" y="59"/>
                    <a:pt x="185" y="52"/>
                    <a:pt x="189" y="48"/>
                  </a:cubicBezTo>
                  <a:cubicBezTo>
                    <a:pt x="193" y="43"/>
                    <a:pt x="200" y="43"/>
                    <a:pt x="204" y="47"/>
                  </a:cubicBezTo>
                  <a:cubicBezTo>
                    <a:pt x="226" y="65"/>
                    <a:pt x="239" y="91"/>
                    <a:pt x="239" y="119"/>
                  </a:cubicBezTo>
                  <a:close/>
                  <a:moveTo>
                    <a:pt x="295" y="119"/>
                  </a:moveTo>
                  <a:cubicBezTo>
                    <a:pt x="295" y="164"/>
                    <a:pt x="274" y="206"/>
                    <a:pt x="238" y="235"/>
                  </a:cubicBezTo>
                  <a:cubicBezTo>
                    <a:pt x="236" y="237"/>
                    <a:pt x="234" y="237"/>
                    <a:pt x="231" y="237"/>
                  </a:cubicBezTo>
                  <a:cubicBezTo>
                    <a:pt x="228" y="237"/>
                    <a:pt x="225" y="236"/>
                    <a:pt x="223" y="233"/>
                  </a:cubicBezTo>
                  <a:cubicBezTo>
                    <a:pt x="219" y="229"/>
                    <a:pt x="220" y="222"/>
                    <a:pt x="225" y="218"/>
                  </a:cubicBezTo>
                  <a:cubicBezTo>
                    <a:pt x="256" y="194"/>
                    <a:pt x="274" y="158"/>
                    <a:pt x="274" y="119"/>
                  </a:cubicBezTo>
                  <a:cubicBezTo>
                    <a:pt x="274" y="81"/>
                    <a:pt x="256" y="45"/>
                    <a:pt x="225" y="20"/>
                  </a:cubicBezTo>
                  <a:cubicBezTo>
                    <a:pt x="220" y="17"/>
                    <a:pt x="219" y="10"/>
                    <a:pt x="223" y="5"/>
                  </a:cubicBezTo>
                  <a:cubicBezTo>
                    <a:pt x="227" y="1"/>
                    <a:pt x="233" y="0"/>
                    <a:pt x="238" y="3"/>
                  </a:cubicBezTo>
                  <a:cubicBezTo>
                    <a:pt x="274" y="32"/>
                    <a:pt x="295" y="74"/>
                    <a:pt x="295" y="119"/>
                  </a:cubicBezTo>
                  <a:close/>
                  <a:moveTo>
                    <a:pt x="150" y="195"/>
                  </a:moveTo>
                  <a:cubicBezTo>
                    <a:pt x="150" y="227"/>
                    <a:pt x="150" y="227"/>
                    <a:pt x="150" y="227"/>
                  </a:cubicBezTo>
                  <a:cubicBezTo>
                    <a:pt x="150" y="233"/>
                    <a:pt x="145" y="237"/>
                    <a:pt x="139" y="237"/>
                  </a:cubicBezTo>
                  <a:cubicBezTo>
                    <a:pt x="133" y="237"/>
                    <a:pt x="128" y="233"/>
                    <a:pt x="128" y="227"/>
                  </a:cubicBezTo>
                  <a:cubicBezTo>
                    <a:pt x="128" y="205"/>
                    <a:pt x="128" y="205"/>
                    <a:pt x="128" y="205"/>
                  </a:cubicBezTo>
                  <a:cubicBezTo>
                    <a:pt x="22" y="205"/>
                    <a:pt x="22" y="205"/>
                    <a:pt x="22" y="205"/>
                  </a:cubicBezTo>
                  <a:cubicBezTo>
                    <a:pt x="22" y="227"/>
                    <a:pt x="22" y="227"/>
                    <a:pt x="22" y="227"/>
                  </a:cubicBezTo>
                  <a:cubicBezTo>
                    <a:pt x="22" y="233"/>
                    <a:pt x="17" y="237"/>
                    <a:pt x="11" y="237"/>
                  </a:cubicBezTo>
                  <a:cubicBezTo>
                    <a:pt x="5" y="237"/>
                    <a:pt x="0" y="233"/>
                    <a:pt x="0" y="227"/>
                  </a:cubicBezTo>
                  <a:cubicBezTo>
                    <a:pt x="0" y="195"/>
                    <a:pt x="0" y="195"/>
                    <a:pt x="0" y="195"/>
                  </a:cubicBezTo>
                  <a:cubicBezTo>
                    <a:pt x="0" y="189"/>
                    <a:pt x="5" y="184"/>
                    <a:pt x="11" y="184"/>
                  </a:cubicBezTo>
                  <a:cubicBezTo>
                    <a:pt x="139" y="184"/>
                    <a:pt x="139" y="184"/>
                    <a:pt x="139" y="184"/>
                  </a:cubicBezTo>
                  <a:cubicBezTo>
                    <a:pt x="145" y="184"/>
                    <a:pt x="150" y="189"/>
                    <a:pt x="150" y="195"/>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135" name="General_Border_103">
            <a:extLst>
              <a:ext uri="{FF2B5EF4-FFF2-40B4-BE49-F238E27FC236}">
                <a16:creationId xmlns:a16="http://schemas.microsoft.com/office/drawing/2014/main" id="{6E5C16F5-70D1-4CD9-B0BD-36BF2D242A5F}"/>
              </a:ext>
            </a:extLst>
          </p:cNvPr>
          <p:cNvSpPr>
            <a:spLocks noChangeAspect="1" noEditPoints="1"/>
          </p:cNvSpPr>
          <p:nvPr/>
        </p:nvSpPr>
        <p:spPr bwMode="auto">
          <a:xfrm>
            <a:off x="8899322" y="5008979"/>
            <a:ext cx="635000" cy="635000"/>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136" name="TextBox 135">
            <a:extLst>
              <a:ext uri="{FF2B5EF4-FFF2-40B4-BE49-F238E27FC236}">
                <a16:creationId xmlns:a16="http://schemas.microsoft.com/office/drawing/2014/main" id="{CE6CF2D7-6EEB-433C-9CC1-242D56455D1F}"/>
              </a:ext>
            </a:extLst>
          </p:cNvPr>
          <p:cNvSpPr txBox="1"/>
          <p:nvPr/>
        </p:nvSpPr>
        <p:spPr>
          <a:xfrm rot="1512338">
            <a:off x="2885409" y="4512392"/>
            <a:ext cx="1043305" cy="21544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Synchronous</a:t>
            </a:r>
          </a:p>
        </p:txBody>
      </p:sp>
      <p:sp>
        <p:nvSpPr>
          <p:cNvPr id="137" name="TextBox 136">
            <a:extLst>
              <a:ext uri="{FF2B5EF4-FFF2-40B4-BE49-F238E27FC236}">
                <a16:creationId xmlns:a16="http://schemas.microsoft.com/office/drawing/2014/main" id="{78CBF4C7-BC92-48DF-90C2-FFFC22511883}"/>
              </a:ext>
            </a:extLst>
          </p:cNvPr>
          <p:cNvSpPr txBox="1"/>
          <p:nvPr/>
        </p:nvSpPr>
        <p:spPr>
          <a:xfrm rot="3080508">
            <a:off x="3762711" y="3369182"/>
            <a:ext cx="949336" cy="21544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Asynchronous</a:t>
            </a:r>
          </a:p>
        </p:txBody>
      </p:sp>
      <p:sp>
        <p:nvSpPr>
          <p:cNvPr id="138" name="TextBox 137">
            <a:extLst>
              <a:ext uri="{FF2B5EF4-FFF2-40B4-BE49-F238E27FC236}">
                <a16:creationId xmlns:a16="http://schemas.microsoft.com/office/drawing/2014/main" id="{F69F3C34-DE1D-481E-9469-152251226812}"/>
              </a:ext>
            </a:extLst>
          </p:cNvPr>
          <p:cNvSpPr txBox="1"/>
          <p:nvPr/>
        </p:nvSpPr>
        <p:spPr>
          <a:xfrm>
            <a:off x="8601938" y="5710605"/>
            <a:ext cx="949336" cy="33855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Synchronous/ Asynchronous</a:t>
            </a:r>
          </a:p>
        </p:txBody>
      </p:sp>
      <p:sp>
        <p:nvSpPr>
          <p:cNvPr id="139" name="TextBox 138">
            <a:extLst>
              <a:ext uri="{FF2B5EF4-FFF2-40B4-BE49-F238E27FC236}">
                <a16:creationId xmlns:a16="http://schemas.microsoft.com/office/drawing/2014/main" id="{578E2B3C-206E-4204-872D-D23A1B4B7FCF}"/>
              </a:ext>
            </a:extLst>
          </p:cNvPr>
          <p:cNvSpPr txBox="1"/>
          <p:nvPr/>
        </p:nvSpPr>
        <p:spPr>
          <a:xfrm>
            <a:off x="5601826" y="3252840"/>
            <a:ext cx="949336" cy="33855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Synchronous/ Asynchronous</a:t>
            </a:r>
          </a:p>
        </p:txBody>
      </p:sp>
      <p:sp>
        <p:nvSpPr>
          <p:cNvPr id="140" name="TextBox 139">
            <a:extLst>
              <a:ext uri="{FF2B5EF4-FFF2-40B4-BE49-F238E27FC236}">
                <a16:creationId xmlns:a16="http://schemas.microsoft.com/office/drawing/2014/main" id="{29A6103E-3072-4D57-A02C-08309B860305}"/>
              </a:ext>
            </a:extLst>
          </p:cNvPr>
          <p:cNvSpPr txBox="1"/>
          <p:nvPr/>
        </p:nvSpPr>
        <p:spPr>
          <a:xfrm rot="19933046">
            <a:off x="8164263" y="4463595"/>
            <a:ext cx="1043305" cy="21544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Synchronous</a:t>
            </a:r>
          </a:p>
        </p:txBody>
      </p:sp>
      <p:sp>
        <p:nvSpPr>
          <p:cNvPr id="141" name="TextBox 140">
            <a:extLst>
              <a:ext uri="{FF2B5EF4-FFF2-40B4-BE49-F238E27FC236}">
                <a16:creationId xmlns:a16="http://schemas.microsoft.com/office/drawing/2014/main" id="{E310EF09-A4FE-4908-89CE-585F3EA3142C}"/>
              </a:ext>
            </a:extLst>
          </p:cNvPr>
          <p:cNvSpPr txBox="1"/>
          <p:nvPr/>
        </p:nvSpPr>
        <p:spPr>
          <a:xfrm rot="18480064">
            <a:off x="7276286" y="3406004"/>
            <a:ext cx="1043305" cy="215444"/>
          </a:xfrm>
          <a:prstGeom prst="rect">
            <a:avLst/>
          </a:prstGeom>
          <a:noFill/>
        </p:spPr>
        <p:txBody>
          <a:bodyPr wrap="square" rtlCol="0">
            <a:spAutoFit/>
          </a:bodyPr>
          <a:lstStyle/>
          <a:p>
            <a:r>
              <a:rPr lang="en-US" sz="800">
                <a:solidFill>
                  <a:schemeClr val="bg1"/>
                </a:solidFill>
                <a:latin typeface="Verdana" panose="020B0604030504040204" pitchFamily="34" charset="0"/>
                <a:ea typeface="Verdana" panose="020B0604030504040204" pitchFamily="34" charset="0"/>
              </a:rPr>
              <a:t>Synchronous</a:t>
            </a:r>
          </a:p>
        </p:txBody>
      </p:sp>
      <p:sp>
        <p:nvSpPr>
          <p:cNvPr id="85" name="Text Placeholder 23">
            <a:extLst>
              <a:ext uri="{FF2B5EF4-FFF2-40B4-BE49-F238E27FC236}">
                <a16:creationId xmlns:a16="http://schemas.microsoft.com/office/drawing/2014/main" id="{AB27250F-35FA-4C48-A862-58110B741302}"/>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160779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22499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a:t>
            </a:r>
          </a:p>
        </p:txBody>
      </p:sp>
      <p:grpSp>
        <p:nvGrpSpPr>
          <p:cNvPr id="110" name="Group 109"/>
          <p:cNvGrpSpPr/>
          <p:nvPr/>
        </p:nvGrpSpPr>
        <p:grpSpPr>
          <a:xfrm>
            <a:off x="1044510" y="923422"/>
            <a:ext cx="10221296" cy="5376300"/>
            <a:chOff x="1583949" y="794467"/>
            <a:chExt cx="10089327" cy="5376300"/>
          </a:xfrm>
        </p:grpSpPr>
        <p:sp>
          <p:nvSpPr>
            <p:cNvPr id="56" name="Oval 55"/>
            <p:cNvSpPr/>
            <p:nvPr/>
          </p:nvSpPr>
          <p:spPr>
            <a:xfrm>
              <a:off x="1583949" y="1264003"/>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02525" y="1269351"/>
              <a:ext cx="4405780" cy="4441982"/>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7137466" y="1016666"/>
              <a:ext cx="3691885" cy="803545"/>
            </a:xfrm>
            <a:prstGeom prst="roundRect">
              <a:avLst>
                <a:gd name="adj" fmla="val 50000"/>
              </a:avLst>
            </a:prstGeom>
            <a:gradFill flip="none" rotWithShape="1">
              <a:gsLst>
                <a:gs pos="0">
                  <a:srgbClr val="FCB117"/>
                </a:gs>
                <a:gs pos="100000">
                  <a:srgbClr val="FFDB3F"/>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p:cNvSpPr/>
            <p:nvPr/>
          </p:nvSpPr>
          <p:spPr>
            <a:xfrm>
              <a:off x="7601616" y="2058461"/>
              <a:ext cx="3691885" cy="803545"/>
            </a:xfrm>
            <a:prstGeom prst="roundRect">
              <a:avLst>
                <a:gd name="adj" fmla="val 50000"/>
              </a:avLst>
            </a:prstGeom>
            <a:gradFill flip="none" rotWithShape="1">
              <a:gsLst>
                <a:gs pos="0">
                  <a:srgbClr val="F05222"/>
                </a:gs>
                <a:gs pos="100000">
                  <a:srgbClr val="FBA31A"/>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981391" y="3080845"/>
              <a:ext cx="3691885" cy="803545"/>
            </a:xfrm>
            <a:prstGeom prst="roundRect">
              <a:avLst>
                <a:gd name="adj" fmla="val 50000"/>
              </a:avLst>
            </a:prstGeom>
            <a:gradFill flip="none" rotWithShape="1">
              <a:gsLst>
                <a:gs pos="0">
                  <a:srgbClr val="A6228F"/>
                </a:gs>
                <a:gs pos="38000">
                  <a:srgbClr val="D3509D"/>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601615" y="4103228"/>
              <a:ext cx="3691885" cy="803545"/>
            </a:xfrm>
            <a:prstGeom prst="roundRect">
              <a:avLst>
                <a:gd name="adj" fmla="val 50000"/>
              </a:avLst>
            </a:prstGeom>
            <a:gradFill flip="none" rotWithShape="1">
              <a:gsLst>
                <a:gs pos="95000">
                  <a:schemeClr val="accent4">
                    <a:lumMod val="40000"/>
                    <a:lumOff val="60000"/>
                  </a:schemeClr>
                </a:gs>
                <a:gs pos="0">
                  <a:srgbClr val="002060"/>
                </a:gs>
                <a:gs pos="7000">
                  <a:schemeClr val="accent4">
                    <a:lumMod val="60000"/>
                  </a:schemeClr>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7062594" y="5205437"/>
              <a:ext cx="3691885" cy="803545"/>
            </a:xfrm>
            <a:prstGeom prst="roundRect">
              <a:avLst>
                <a:gd name="adj" fmla="val 50000"/>
              </a:avLst>
            </a:prstGeom>
            <a:gradFill flip="none" rotWithShape="1">
              <a:gsLst>
                <a:gs pos="0">
                  <a:srgbClr val="00AAA9"/>
                </a:gs>
                <a:gs pos="77000">
                  <a:srgbClr val="00AED0"/>
                </a:gs>
              </a:gsLst>
              <a:lin ang="0" scaled="0"/>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300235" y="1242215"/>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202470" y="5435984"/>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cxnSpLocks/>
              <a:stCxn id="34" idx="6"/>
              <a:endCxn id="20" idx="1"/>
            </p:cNvCxnSpPr>
            <p:nvPr/>
          </p:nvCxnSpPr>
          <p:spPr>
            <a:xfrm flipV="1">
              <a:off x="5652684" y="1418439"/>
              <a:ext cx="148478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5" idx="6"/>
              <a:endCxn id="21" idx="1"/>
            </p:cNvCxnSpPr>
            <p:nvPr/>
          </p:nvCxnSpPr>
          <p:spPr>
            <a:xfrm>
              <a:off x="6474580" y="2460234"/>
              <a:ext cx="1162854"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670037" y="3482617"/>
              <a:ext cx="1311354"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490455" y="4505001"/>
              <a:ext cx="111116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flipV="1">
              <a:off x="5554918" y="5607210"/>
              <a:ext cx="1507676" cy="4999"/>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198057" y="109262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7676634" y="2138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8050386"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7676634" y="41830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7137466" y="5282352"/>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2080822"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144083" y="1803057"/>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2678571" y="2651708"/>
              <a:ext cx="2249664" cy="369332"/>
            </a:xfrm>
            <a:prstGeom prst="rect">
              <a:avLst/>
            </a:prstGeom>
            <a:noFill/>
          </p:spPr>
          <p:txBody>
            <a:bodyPr wrap="square" rtlCol="0">
              <a:spAutoFit/>
            </a:bodyPr>
            <a:lstStyle/>
            <a:p>
              <a:pPr algn="ctr"/>
              <a:r>
                <a:rPr lang="en-IN" b="1">
                  <a:solidFill>
                    <a:srgbClr val="00B0F0"/>
                  </a:solidFill>
                  <a:latin typeface="Verdana" panose="020B0604030504040204" pitchFamily="34" charset="0"/>
                  <a:ea typeface="Verdana" panose="020B0604030504040204" pitchFamily="34" charset="0"/>
                  <a:cs typeface="Open Sans Condensed" panose="020B0806030504020204" pitchFamily="34" charset="0"/>
                </a:rPr>
                <a:t>Fire and Forget</a:t>
              </a:r>
            </a:p>
          </p:txBody>
        </p:sp>
        <p:sp>
          <p:nvSpPr>
            <p:cNvPr id="94" name="TextBox 93"/>
            <p:cNvSpPr txBox="1"/>
            <p:nvPr/>
          </p:nvSpPr>
          <p:spPr>
            <a:xfrm>
              <a:off x="2382832" y="3111142"/>
              <a:ext cx="2841144" cy="1107996"/>
            </a:xfrm>
            <a:prstGeom prst="rect">
              <a:avLst/>
            </a:prstGeom>
            <a:noFill/>
          </p:spPr>
          <p:txBody>
            <a:bodyPr wrap="square" rtlCol="0" anchor="t">
              <a:spAutoFit/>
            </a:bodyPr>
            <a:lstStyle/>
            <a:p>
              <a:pPr algn="ctr"/>
              <a:r>
                <a:rPr lang="en-US" sz="1100">
                  <a:latin typeface="Verdana" panose="020B0604030504040204" pitchFamily="34" charset="0"/>
                  <a:ea typeface="Verdana" panose="020B0604030504040204" pitchFamily="34" charset="0"/>
                  <a:cs typeface="Open Sans Condensed Light" panose="020B0306030504020204" pitchFamily="34" charset="0"/>
                </a:rPr>
                <a:t>Salesforce invokes a process in a remote system but doesn’t wait for completion of the process. Instead, the remote process receives and acknowledges the request and then hands-off control back to Salesforce</a:t>
              </a:r>
              <a:endParaRPr lang="en-IN" sz="1100">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5" name="TextBox 94"/>
            <p:cNvSpPr txBox="1"/>
            <p:nvPr/>
          </p:nvSpPr>
          <p:spPr>
            <a:xfrm>
              <a:off x="7902536" y="1191433"/>
              <a:ext cx="2610317" cy="446276"/>
            </a:xfrm>
            <a:prstGeom prst="rect">
              <a:avLst/>
            </a:prstGeom>
            <a:noFill/>
          </p:spPr>
          <p:txBody>
            <a:bodyPr wrap="square" rtlCol="0" anchor="t">
              <a:spAutoFit/>
            </a:bodyPr>
            <a:lstStyle/>
            <a:p>
              <a:r>
                <a:rPr lang="en-IN" sz="1200" b="1">
                  <a:solidFill>
                    <a:schemeClr val="bg1"/>
                  </a:solidFill>
                  <a:latin typeface="Verdana" panose="020B0604030504040204" pitchFamily="34" charset="0"/>
                  <a:ea typeface="Verdana" panose="020B0604030504040204" pitchFamily="34" charset="0"/>
                  <a:cs typeface="Open Sans Condensed" panose="020B0806030504020204" pitchFamily="34" charset="0"/>
                </a:rPr>
                <a:t>Platform Events</a:t>
              </a:r>
              <a:endParaRPr lang="en-IN" sz="1600" b="1">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Process/Customization Driven</a:t>
              </a:r>
              <a:endParaRPr lang="en-IN" sz="105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6" name="TextBox 95"/>
            <p:cNvSpPr txBox="1"/>
            <p:nvPr/>
          </p:nvSpPr>
          <p:spPr>
            <a:xfrm>
              <a:off x="8322862" y="2121107"/>
              <a:ext cx="2774667" cy="584775"/>
            </a:xfrm>
            <a:prstGeom prst="rect">
              <a:avLst/>
            </a:prstGeom>
            <a:noFill/>
          </p:spPr>
          <p:txBody>
            <a:bodyPr wrap="square" rtlCol="0" anchor="t">
              <a:spAutoFit/>
            </a:bodyPr>
            <a:lstStyle/>
            <a:p>
              <a:r>
                <a:rPr lang="en-IN" sz="1200" b="1">
                  <a:solidFill>
                    <a:schemeClr val="bg1"/>
                  </a:solidFill>
                  <a:latin typeface="Verdana" panose="020B0604030504040204" pitchFamily="34" charset="0"/>
                  <a:ea typeface="Verdana" panose="020B0604030504040204" pitchFamily="34" charset="0"/>
                  <a:cs typeface="Open Sans Condensed" panose="020B0806030504020204" pitchFamily="34" charset="0"/>
                </a:rPr>
                <a:t>Outbound Message</a:t>
              </a:r>
              <a:endParaRPr lang="en-IN" sz="1400" b="1">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Workflow driven or </a:t>
              </a:r>
            </a:p>
            <a:p>
              <a:r>
                <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Outbound message &amp; </a:t>
              </a:r>
              <a:r>
                <a:rPr lang="en-IN" sz="1000" err="1">
                  <a:solidFill>
                    <a:schemeClr val="bg1"/>
                  </a:solidFill>
                  <a:latin typeface="Verdana" panose="020B0604030504040204" pitchFamily="34" charset="0"/>
                  <a:ea typeface="Verdana" panose="020B0604030504040204" pitchFamily="34" charset="0"/>
                  <a:cs typeface="Open Sans Condensed Light" panose="020B0306030504020204" pitchFamily="34" charset="0"/>
                </a:rPr>
                <a:t>callback</a:t>
              </a:r>
              <a:endPar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7" name="TextBox 96"/>
            <p:cNvSpPr txBox="1"/>
            <p:nvPr/>
          </p:nvSpPr>
          <p:spPr>
            <a:xfrm>
              <a:off x="8673469" y="3258614"/>
              <a:ext cx="2626987" cy="446276"/>
            </a:xfrm>
            <a:prstGeom prst="rect">
              <a:avLst/>
            </a:prstGeom>
            <a:noFill/>
          </p:spPr>
          <p:txBody>
            <a:bodyPr wrap="square" rtlCol="0">
              <a:spAutoFit/>
            </a:bodyPr>
            <a:lstStyle/>
            <a:p>
              <a:r>
                <a:rPr lang="en-IN" sz="1200" b="1">
                  <a:solidFill>
                    <a:schemeClr val="bg1"/>
                  </a:solidFill>
                  <a:latin typeface="Verdana" panose="020B0604030504040204" pitchFamily="34" charset="0"/>
                  <a:ea typeface="Verdana" panose="020B0604030504040204" pitchFamily="34" charset="0"/>
                  <a:cs typeface="Open Sans Condensed" panose="020B0806030504020204" pitchFamily="34" charset="0"/>
                </a:rPr>
                <a:t>VF/Lightning Component</a:t>
              </a:r>
              <a:endParaRPr lang="en-IN" sz="1400" b="1">
                <a:solidFill>
                  <a:schemeClr val="bg1"/>
                </a:solidFill>
                <a:latin typeface="Verdana" panose="020B0604030504040204" pitchFamily="34" charset="0"/>
                <a:ea typeface="Verdana" panose="020B0604030504040204" pitchFamily="34" charset="0"/>
                <a:cs typeface="Open Sans Condensed" panose="020B0806030504020204" pitchFamily="34" charset="0"/>
              </a:endParaRPr>
            </a:p>
            <a:p>
              <a:r>
                <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Asynchronous SOAP/REST call</a:t>
              </a:r>
              <a:endParaRPr lang="en-IN" sz="1100">
                <a:solidFill>
                  <a:schemeClr val="bg1"/>
                </a:solidFill>
                <a:latin typeface="Verdana" panose="020B0604030504040204" pitchFamily="34" charset="0"/>
                <a:ea typeface="Verdana" panose="020B0604030504040204" pitchFamily="34" charset="0"/>
                <a:cs typeface="Open Sans Condensed Light" panose="020B0306030504020204" pitchFamily="34" charset="0"/>
              </a:endParaRPr>
            </a:p>
          </p:txBody>
        </p:sp>
        <p:sp>
          <p:nvSpPr>
            <p:cNvPr id="98" name="TextBox 97"/>
            <p:cNvSpPr txBox="1"/>
            <p:nvPr/>
          </p:nvSpPr>
          <p:spPr>
            <a:xfrm>
              <a:off x="8331288" y="4300786"/>
              <a:ext cx="2727855" cy="446276"/>
            </a:xfrm>
            <a:prstGeom prst="rect">
              <a:avLst/>
            </a:prstGeom>
            <a:noFill/>
          </p:spPr>
          <p:txBody>
            <a:bodyPr wrap="square" rtlCol="0">
              <a:spAutoFit/>
            </a:bodyPr>
            <a:lstStyle/>
            <a:p>
              <a:r>
                <a:rPr lang="en-IN" sz="1200" b="1">
                  <a:solidFill>
                    <a:schemeClr val="bg1"/>
                  </a:solidFill>
                  <a:latin typeface="Verdana" panose="020B0604030504040204" pitchFamily="34" charset="0"/>
                  <a:ea typeface="Verdana" panose="020B0604030504040204" pitchFamily="34" charset="0"/>
                </a:rPr>
                <a:t>Apex Trigger</a:t>
              </a:r>
              <a:endParaRPr lang="en-IN" sz="1400" b="1">
                <a:solidFill>
                  <a:schemeClr val="bg1"/>
                </a:solidFill>
                <a:latin typeface="Verdana" panose="020B0604030504040204" pitchFamily="34" charset="0"/>
                <a:ea typeface="Verdana" panose="020B0604030504040204" pitchFamily="34" charset="0"/>
              </a:endParaRPr>
            </a:p>
            <a:p>
              <a:r>
                <a:rPr lang="en-IN" sz="1000">
                  <a:solidFill>
                    <a:schemeClr val="bg1"/>
                  </a:solidFill>
                  <a:latin typeface="Verdana" panose="020B0604030504040204" pitchFamily="34" charset="0"/>
                  <a:ea typeface="Verdana" panose="020B0604030504040204" pitchFamily="34" charset="0"/>
                </a:rPr>
                <a:t>Future Method/Queueable Apex</a:t>
              </a:r>
            </a:p>
          </p:txBody>
        </p:sp>
        <p:sp>
          <p:nvSpPr>
            <p:cNvPr id="99" name="TextBox 98"/>
            <p:cNvSpPr txBox="1"/>
            <p:nvPr/>
          </p:nvSpPr>
          <p:spPr>
            <a:xfrm>
              <a:off x="7781286" y="5378031"/>
              <a:ext cx="2610317" cy="446276"/>
            </a:xfrm>
            <a:prstGeom prst="rect">
              <a:avLst/>
            </a:prstGeom>
            <a:noFill/>
          </p:spPr>
          <p:txBody>
            <a:bodyPr wrap="square" rtlCol="0">
              <a:spAutoFit/>
            </a:bodyPr>
            <a:lstStyle/>
            <a:p>
              <a:r>
                <a:rPr lang="en-IN" sz="1200" b="1">
                  <a:solidFill>
                    <a:schemeClr val="bg1"/>
                  </a:solidFill>
                  <a:latin typeface="Verdana" panose="020B0604030504040204" pitchFamily="34" charset="0"/>
                  <a:ea typeface="Verdana" panose="020B0604030504040204" pitchFamily="34" charset="0"/>
                </a:rPr>
                <a:t>Batch Apex</a:t>
              </a:r>
            </a:p>
            <a:p>
              <a:r>
                <a:rPr lang="en-IN" sz="1000">
                  <a:solidFill>
                    <a:schemeClr val="bg1"/>
                  </a:solidFill>
                  <a:latin typeface="Verdana" panose="020B0604030504040204" pitchFamily="34" charset="0"/>
                  <a:ea typeface="Verdana" panose="020B0604030504040204" pitchFamily="34" charset="0"/>
                </a:rPr>
                <a:t>SOAP/REST call from batch apex</a:t>
              </a:r>
            </a:p>
          </p:txBody>
        </p:sp>
      </p:grpSp>
      <p:sp>
        <p:nvSpPr>
          <p:cNvPr id="7" name="TextBox 6">
            <a:extLst>
              <a:ext uri="{FF2B5EF4-FFF2-40B4-BE49-F238E27FC236}">
                <a16:creationId xmlns:a16="http://schemas.microsoft.com/office/drawing/2014/main" id="{281B89A9-D0A2-4201-80C4-BE077CA24676}"/>
              </a:ext>
            </a:extLst>
          </p:cNvPr>
          <p:cNvSpPr txBox="1"/>
          <p:nvPr/>
        </p:nvSpPr>
        <p:spPr>
          <a:xfrm>
            <a:off x="333375" y="219075"/>
            <a:ext cx="1114425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INTEGRATION PATTERN – FIRE AND FORGET</a:t>
            </a:r>
          </a:p>
        </p:txBody>
      </p:sp>
      <p:sp>
        <p:nvSpPr>
          <p:cNvPr id="9" name="TextBox 8">
            <a:extLst>
              <a:ext uri="{FF2B5EF4-FFF2-40B4-BE49-F238E27FC236}">
                <a16:creationId xmlns:a16="http://schemas.microsoft.com/office/drawing/2014/main" id="{DBED82D2-F37F-4535-9ABC-D78036CBAB22}"/>
              </a:ext>
            </a:extLst>
          </p:cNvPr>
          <p:cNvSpPr txBox="1"/>
          <p:nvPr/>
        </p:nvSpPr>
        <p:spPr>
          <a:xfrm>
            <a:off x="6891168" y="1352843"/>
            <a:ext cx="271073" cy="369332"/>
          </a:xfrm>
          <a:prstGeom prst="rect">
            <a:avLst/>
          </a:prstGeom>
          <a:noFill/>
        </p:spPr>
        <p:txBody>
          <a:bodyPr wrap="square" rtlCol="0">
            <a:spAutoFit/>
          </a:bodyPr>
          <a:lstStyle/>
          <a:p>
            <a:r>
              <a:rPr lang="en-US"/>
              <a:t>1</a:t>
            </a:r>
          </a:p>
        </p:txBody>
      </p:sp>
      <p:sp>
        <p:nvSpPr>
          <p:cNvPr id="74" name="TextBox 73">
            <a:extLst>
              <a:ext uri="{FF2B5EF4-FFF2-40B4-BE49-F238E27FC236}">
                <a16:creationId xmlns:a16="http://schemas.microsoft.com/office/drawing/2014/main" id="{47F38E57-86EE-4990-A675-A018CAF71358}"/>
              </a:ext>
            </a:extLst>
          </p:cNvPr>
          <p:cNvSpPr txBox="1"/>
          <p:nvPr/>
        </p:nvSpPr>
        <p:spPr>
          <a:xfrm>
            <a:off x="7370465" y="2396885"/>
            <a:ext cx="271073" cy="369332"/>
          </a:xfrm>
          <a:prstGeom prst="rect">
            <a:avLst/>
          </a:prstGeom>
          <a:noFill/>
        </p:spPr>
        <p:txBody>
          <a:bodyPr wrap="square" rtlCol="0">
            <a:spAutoFit/>
          </a:bodyPr>
          <a:lstStyle/>
          <a:p>
            <a:r>
              <a:rPr lang="en-US"/>
              <a:t>2</a:t>
            </a:r>
          </a:p>
        </p:txBody>
      </p:sp>
      <p:sp>
        <p:nvSpPr>
          <p:cNvPr id="80" name="TextBox 79">
            <a:extLst>
              <a:ext uri="{FF2B5EF4-FFF2-40B4-BE49-F238E27FC236}">
                <a16:creationId xmlns:a16="http://schemas.microsoft.com/office/drawing/2014/main" id="{B70AB193-DE3F-489E-ABEF-875E6EFBDA6B}"/>
              </a:ext>
            </a:extLst>
          </p:cNvPr>
          <p:cNvSpPr txBox="1"/>
          <p:nvPr/>
        </p:nvSpPr>
        <p:spPr>
          <a:xfrm>
            <a:off x="7373039" y="4440848"/>
            <a:ext cx="271073" cy="369332"/>
          </a:xfrm>
          <a:prstGeom prst="rect">
            <a:avLst/>
          </a:prstGeom>
          <a:noFill/>
        </p:spPr>
        <p:txBody>
          <a:bodyPr wrap="square" rtlCol="0">
            <a:spAutoFit/>
          </a:bodyPr>
          <a:lstStyle/>
          <a:p>
            <a:r>
              <a:rPr lang="en-US"/>
              <a:t>4</a:t>
            </a:r>
          </a:p>
        </p:txBody>
      </p:sp>
      <p:sp>
        <p:nvSpPr>
          <p:cNvPr id="82" name="TextBox 81">
            <a:extLst>
              <a:ext uri="{FF2B5EF4-FFF2-40B4-BE49-F238E27FC236}">
                <a16:creationId xmlns:a16="http://schemas.microsoft.com/office/drawing/2014/main" id="{4EBA3F14-B36C-46BD-923A-0387EC1F0994}"/>
              </a:ext>
            </a:extLst>
          </p:cNvPr>
          <p:cNvSpPr txBox="1"/>
          <p:nvPr/>
        </p:nvSpPr>
        <p:spPr>
          <a:xfrm>
            <a:off x="7761110" y="3431020"/>
            <a:ext cx="271073" cy="369332"/>
          </a:xfrm>
          <a:prstGeom prst="rect">
            <a:avLst/>
          </a:prstGeom>
          <a:noFill/>
        </p:spPr>
        <p:txBody>
          <a:bodyPr wrap="square" rtlCol="0">
            <a:spAutoFit/>
          </a:bodyPr>
          <a:lstStyle/>
          <a:p>
            <a:r>
              <a:rPr lang="en-US"/>
              <a:t>3</a:t>
            </a:r>
          </a:p>
        </p:txBody>
      </p:sp>
      <p:sp>
        <p:nvSpPr>
          <p:cNvPr id="84" name="TextBox 83">
            <a:extLst>
              <a:ext uri="{FF2B5EF4-FFF2-40B4-BE49-F238E27FC236}">
                <a16:creationId xmlns:a16="http://schemas.microsoft.com/office/drawing/2014/main" id="{CD5FCF2D-A9AC-4BC2-9B09-BB763AB30C9E}"/>
              </a:ext>
            </a:extLst>
          </p:cNvPr>
          <p:cNvSpPr txBox="1"/>
          <p:nvPr/>
        </p:nvSpPr>
        <p:spPr>
          <a:xfrm>
            <a:off x="6840368" y="5548585"/>
            <a:ext cx="271073" cy="369332"/>
          </a:xfrm>
          <a:prstGeom prst="rect">
            <a:avLst/>
          </a:prstGeom>
          <a:noFill/>
        </p:spPr>
        <p:txBody>
          <a:bodyPr wrap="square" rtlCol="0">
            <a:spAutoFit/>
          </a:bodyPr>
          <a:lstStyle/>
          <a:p>
            <a:r>
              <a:rPr lang="en-US"/>
              <a:t>5</a:t>
            </a:r>
          </a:p>
        </p:txBody>
      </p:sp>
      <p:sp>
        <p:nvSpPr>
          <p:cNvPr id="71" name="General_Fill_50">
            <a:extLst>
              <a:ext uri="{FF2B5EF4-FFF2-40B4-BE49-F238E27FC236}">
                <a16:creationId xmlns:a16="http://schemas.microsoft.com/office/drawing/2014/main" id="{28958394-89E2-4D1A-B09F-3AAA00A61F01}"/>
              </a:ext>
            </a:extLst>
          </p:cNvPr>
          <p:cNvSpPr>
            <a:spLocks noChangeAspect="1" noEditPoints="1"/>
          </p:cNvSpPr>
          <p:nvPr/>
        </p:nvSpPr>
        <p:spPr bwMode="auto">
          <a:xfrm>
            <a:off x="9698544" y="1254941"/>
            <a:ext cx="562452" cy="5624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2" name="General_Fill_18">
            <a:extLst>
              <a:ext uri="{FF2B5EF4-FFF2-40B4-BE49-F238E27FC236}">
                <a16:creationId xmlns:a16="http://schemas.microsoft.com/office/drawing/2014/main" id="{A70EF2F0-644E-4C7E-8125-DC9D02806C65}"/>
              </a:ext>
            </a:extLst>
          </p:cNvPr>
          <p:cNvSpPr>
            <a:spLocks noChangeAspect="1" noEditPoints="1"/>
          </p:cNvSpPr>
          <p:nvPr/>
        </p:nvSpPr>
        <p:spPr bwMode="auto">
          <a:xfrm>
            <a:off x="10188352" y="2289038"/>
            <a:ext cx="565301" cy="57205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3" name="General_Fill_48">
            <a:extLst>
              <a:ext uri="{FF2B5EF4-FFF2-40B4-BE49-F238E27FC236}">
                <a16:creationId xmlns:a16="http://schemas.microsoft.com/office/drawing/2014/main" id="{94D6D09F-AC02-4A00-AAD2-FA11787D54C2}"/>
              </a:ext>
            </a:extLst>
          </p:cNvPr>
          <p:cNvSpPr>
            <a:spLocks noChangeAspect="1" noEditPoints="1"/>
          </p:cNvSpPr>
          <p:nvPr/>
        </p:nvSpPr>
        <p:spPr bwMode="auto">
          <a:xfrm>
            <a:off x="10574314" y="3334363"/>
            <a:ext cx="544343" cy="544343"/>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7" name="General_Fill_85">
            <a:extLst>
              <a:ext uri="{FF2B5EF4-FFF2-40B4-BE49-F238E27FC236}">
                <a16:creationId xmlns:a16="http://schemas.microsoft.com/office/drawing/2014/main" id="{5516A045-696C-46CC-BE8D-2707628FA4CC}"/>
              </a:ext>
            </a:extLst>
          </p:cNvPr>
          <p:cNvSpPr>
            <a:spLocks noChangeAspect="1" noEditPoints="1"/>
          </p:cNvSpPr>
          <p:nvPr/>
        </p:nvSpPr>
        <p:spPr bwMode="auto">
          <a:xfrm>
            <a:off x="10188352" y="4361073"/>
            <a:ext cx="549325" cy="549325"/>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8" name="General_Fill_74">
            <a:extLst>
              <a:ext uri="{FF2B5EF4-FFF2-40B4-BE49-F238E27FC236}">
                <a16:creationId xmlns:a16="http://schemas.microsoft.com/office/drawing/2014/main" id="{0FBBCC99-7A30-4A07-97E2-AD2493B213C3}"/>
              </a:ext>
            </a:extLst>
          </p:cNvPr>
          <p:cNvSpPr>
            <a:spLocks noChangeAspect="1" noEditPoints="1"/>
          </p:cNvSpPr>
          <p:nvPr/>
        </p:nvSpPr>
        <p:spPr bwMode="auto">
          <a:xfrm>
            <a:off x="9676302" y="5474099"/>
            <a:ext cx="512050" cy="512050"/>
          </a:xfrm>
          <a:custGeom>
            <a:avLst/>
            <a:gdLst>
              <a:gd name="T0" fmla="*/ 256 w 512"/>
              <a:gd name="T1" fmla="*/ 117 h 512"/>
              <a:gd name="T2" fmla="*/ 117 w 512"/>
              <a:gd name="T3" fmla="*/ 256 h 512"/>
              <a:gd name="T4" fmla="*/ 256 w 512"/>
              <a:gd name="T5" fmla="*/ 394 h 512"/>
              <a:gd name="T6" fmla="*/ 394 w 512"/>
              <a:gd name="T7" fmla="*/ 256 h 512"/>
              <a:gd name="T8" fmla="*/ 256 w 512"/>
              <a:gd name="T9" fmla="*/ 117 h 512"/>
              <a:gd name="T10" fmla="*/ 245 w 512"/>
              <a:gd name="T11" fmla="*/ 149 h 512"/>
              <a:gd name="T12" fmla="*/ 256 w 512"/>
              <a:gd name="T13" fmla="*/ 138 h 512"/>
              <a:gd name="T14" fmla="*/ 266 w 512"/>
              <a:gd name="T15" fmla="*/ 149 h 512"/>
              <a:gd name="T16" fmla="*/ 266 w 512"/>
              <a:gd name="T17" fmla="*/ 160 h 512"/>
              <a:gd name="T18" fmla="*/ 256 w 512"/>
              <a:gd name="T19" fmla="*/ 170 h 512"/>
              <a:gd name="T20" fmla="*/ 245 w 512"/>
              <a:gd name="T21" fmla="*/ 160 h 512"/>
              <a:gd name="T22" fmla="*/ 245 w 512"/>
              <a:gd name="T23" fmla="*/ 149 h 512"/>
              <a:gd name="T24" fmla="*/ 160 w 512"/>
              <a:gd name="T25" fmla="*/ 266 h 512"/>
              <a:gd name="T26" fmla="*/ 149 w 512"/>
              <a:gd name="T27" fmla="*/ 266 h 512"/>
              <a:gd name="T28" fmla="*/ 138 w 512"/>
              <a:gd name="T29" fmla="*/ 256 h 512"/>
              <a:gd name="T30" fmla="*/ 149 w 512"/>
              <a:gd name="T31" fmla="*/ 245 h 512"/>
              <a:gd name="T32" fmla="*/ 160 w 512"/>
              <a:gd name="T33" fmla="*/ 245 h 512"/>
              <a:gd name="T34" fmla="*/ 170 w 512"/>
              <a:gd name="T35" fmla="*/ 256 h 512"/>
              <a:gd name="T36" fmla="*/ 160 w 512"/>
              <a:gd name="T37" fmla="*/ 266 h 512"/>
              <a:gd name="T38" fmla="*/ 266 w 512"/>
              <a:gd name="T39" fmla="*/ 362 h 512"/>
              <a:gd name="T40" fmla="*/ 256 w 512"/>
              <a:gd name="T41" fmla="*/ 373 h 512"/>
              <a:gd name="T42" fmla="*/ 245 w 512"/>
              <a:gd name="T43" fmla="*/ 362 h 512"/>
              <a:gd name="T44" fmla="*/ 245 w 512"/>
              <a:gd name="T45" fmla="*/ 352 h 512"/>
              <a:gd name="T46" fmla="*/ 256 w 512"/>
              <a:gd name="T47" fmla="*/ 341 h 512"/>
              <a:gd name="T48" fmla="*/ 266 w 512"/>
              <a:gd name="T49" fmla="*/ 352 h 512"/>
              <a:gd name="T50" fmla="*/ 266 w 512"/>
              <a:gd name="T51" fmla="*/ 362 h 512"/>
              <a:gd name="T52" fmla="*/ 306 w 512"/>
              <a:gd name="T53" fmla="*/ 231 h 512"/>
              <a:gd name="T54" fmla="*/ 263 w 512"/>
              <a:gd name="T55" fmla="*/ 274 h 512"/>
              <a:gd name="T56" fmla="*/ 256 w 512"/>
              <a:gd name="T57" fmla="*/ 277 h 512"/>
              <a:gd name="T58" fmla="*/ 248 w 512"/>
              <a:gd name="T59" fmla="*/ 274 h 512"/>
              <a:gd name="T60" fmla="*/ 173 w 512"/>
              <a:gd name="T61" fmla="*/ 199 h 512"/>
              <a:gd name="T62" fmla="*/ 173 w 512"/>
              <a:gd name="T63" fmla="*/ 184 h 512"/>
              <a:gd name="T64" fmla="*/ 189 w 512"/>
              <a:gd name="T65" fmla="*/ 184 h 512"/>
              <a:gd name="T66" fmla="*/ 256 w 512"/>
              <a:gd name="T67" fmla="*/ 251 h 512"/>
              <a:gd name="T68" fmla="*/ 291 w 512"/>
              <a:gd name="T69" fmla="*/ 216 h 512"/>
              <a:gd name="T70" fmla="*/ 306 w 512"/>
              <a:gd name="T71" fmla="*/ 216 h 512"/>
              <a:gd name="T72" fmla="*/ 306 w 512"/>
              <a:gd name="T73" fmla="*/ 231 h 512"/>
              <a:gd name="T74" fmla="*/ 373 w 512"/>
              <a:gd name="T75" fmla="*/ 256 h 512"/>
              <a:gd name="T76" fmla="*/ 362 w 512"/>
              <a:gd name="T77" fmla="*/ 266 h 512"/>
              <a:gd name="T78" fmla="*/ 352 w 512"/>
              <a:gd name="T79" fmla="*/ 266 h 512"/>
              <a:gd name="T80" fmla="*/ 341 w 512"/>
              <a:gd name="T81" fmla="*/ 256 h 512"/>
              <a:gd name="T82" fmla="*/ 352 w 512"/>
              <a:gd name="T83" fmla="*/ 245 h 512"/>
              <a:gd name="T84" fmla="*/ 362 w 512"/>
              <a:gd name="T85" fmla="*/ 245 h 512"/>
              <a:gd name="T86" fmla="*/ 373 w 512"/>
              <a:gd name="T87" fmla="*/ 256 h 512"/>
              <a:gd name="T88" fmla="*/ 256 w 512"/>
              <a:gd name="T89" fmla="*/ 0 h 512"/>
              <a:gd name="T90" fmla="*/ 0 w 512"/>
              <a:gd name="T91" fmla="*/ 256 h 512"/>
              <a:gd name="T92" fmla="*/ 256 w 512"/>
              <a:gd name="T93" fmla="*/ 512 h 512"/>
              <a:gd name="T94" fmla="*/ 512 w 512"/>
              <a:gd name="T95" fmla="*/ 256 h 512"/>
              <a:gd name="T96" fmla="*/ 256 w 512"/>
              <a:gd name="T97" fmla="*/ 0 h 512"/>
              <a:gd name="T98" fmla="*/ 256 w 512"/>
              <a:gd name="T99" fmla="*/ 416 h 512"/>
              <a:gd name="T100" fmla="*/ 96 w 512"/>
              <a:gd name="T101" fmla="*/ 256 h 512"/>
              <a:gd name="T102" fmla="*/ 256 w 512"/>
              <a:gd name="T103" fmla="*/ 96 h 512"/>
              <a:gd name="T104" fmla="*/ 416 w 512"/>
              <a:gd name="T105" fmla="*/ 256 h 512"/>
              <a:gd name="T106" fmla="*/ 256 w 512"/>
              <a:gd name="T107"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117"/>
                </a:moveTo>
                <a:cubicBezTo>
                  <a:pt x="179" y="117"/>
                  <a:pt x="117" y="179"/>
                  <a:pt x="117" y="256"/>
                </a:cubicBezTo>
                <a:cubicBezTo>
                  <a:pt x="117" y="332"/>
                  <a:pt x="179" y="394"/>
                  <a:pt x="256" y="394"/>
                </a:cubicBezTo>
                <a:cubicBezTo>
                  <a:pt x="332" y="394"/>
                  <a:pt x="394" y="332"/>
                  <a:pt x="394" y="256"/>
                </a:cubicBezTo>
                <a:cubicBezTo>
                  <a:pt x="394" y="179"/>
                  <a:pt x="332" y="117"/>
                  <a:pt x="256" y="117"/>
                </a:cubicBezTo>
                <a:close/>
                <a:moveTo>
                  <a:pt x="245" y="149"/>
                </a:moveTo>
                <a:cubicBezTo>
                  <a:pt x="245" y="143"/>
                  <a:pt x="250" y="138"/>
                  <a:pt x="256" y="138"/>
                </a:cubicBezTo>
                <a:cubicBezTo>
                  <a:pt x="262" y="138"/>
                  <a:pt x="266" y="143"/>
                  <a:pt x="266" y="149"/>
                </a:cubicBezTo>
                <a:cubicBezTo>
                  <a:pt x="266" y="160"/>
                  <a:pt x="266" y="160"/>
                  <a:pt x="266" y="160"/>
                </a:cubicBezTo>
                <a:cubicBezTo>
                  <a:pt x="266" y="166"/>
                  <a:pt x="262" y="170"/>
                  <a:pt x="256" y="170"/>
                </a:cubicBezTo>
                <a:cubicBezTo>
                  <a:pt x="250" y="170"/>
                  <a:pt x="245" y="166"/>
                  <a:pt x="245" y="160"/>
                </a:cubicBezTo>
                <a:lnTo>
                  <a:pt x="245" y="149"/>
                </a:lnTo>
                <a:close/>
                <a:moveTo>
                  <a:pt x="160" y="266"/>
                </a:moveTo>
                <a:cubicBezTo>
                  <a:pt x="149" y="266"/>
                  <a:pt x="149" y="266"/>
                  <a:pt x="149" y="266"/>
                </a:cubicBezTo>
                <a:cubicBezTo>
                  <a:pt x="143" y="266"/>
                  <a:pt x="138" y="262"/>
                  <a:pt x="138" y="256"/>
                </a:cubicBezTo>
                <a:cubicBezTo>
                  <a:pt x="138" y="250"/>
                  <a:pt x="143" y="245"/>
                  <a:pt x="149" y="245"/>
                </a:cubicBezTo>
                <a:cubicBezTo>
                  <a:pt x="160" y="245"/>
                  <a:pt x="160" y="245"/>
                  <a:pt x="160" y="245"/>
                </a:cubicBezTo>
                <a:cubicBezTo>
                  <a:pt x="166" y="245"/>
                  <a:pt x="170" y="250"/>
                  <a:pt x="170" y="256"/>
                </a:cubicBezTo>
                <a:cubicBezTo>
                  <a:pt x="170" y="262"/>
                  <a:pt x="166" y="266"/>
                  <a:pt x="160" y="266"/>
                </a:cubicBezTo>
                <a:close/>
                <a:moveTo>
                  <a:pt x="266" y="362"/>
                </a:moveTo>
                <a:cubicBezTo>
                  <a:pt x="266" y="368"/>
                  <a:pt x="262" y="373"/>
                  <a:pt x="256" y="373"/>
                </a:cubicBezTo>
                <a:cubicBezTo>
                  <a:pt x="250" y="373"/>
                  <a:pt x="245" y="368"/>
                  <a:pt x="245" y="362"/>
                </a:cubicBezTo>
                <a:cubicBezTo>
                  <a:pt x="245" y="352"/>
                  <a:pt x="245" y="352"/>
                  <a:pt x="245" y="352"/>
                </a:cubicBezTo>
                <a:cubicBezTo>
                  <a:pt x="245" y="346"/>
                  <a:pt x="250" y="341"/>
                  <a:pt x="256" y="341"/>
                </a:cubicBezTo>
                <a:cubicBezTo>
                  <a:pt x="262" y="341"/>
                  <a:pt x="266" y="346"/>
                  <a:pt x="266" y="352"/>
                </a:cubicBezTo>
                <a:lnTo>
                  <a:pt x="266" y="362"/>
                </a:lnTo>
                <a:close/>
                <a:moveTo>
                  <a:pt x="306" y="231"/>
                </a:moveTo>
                <a:cubicBezTo>
                  <a:pt x="263" y="274"/>
                  <a:pt x="263" y="274"/>
                  <a:pt x="263" y="274"/>
                </a:cubicBezTo>
                <a:cubicBezTo>
                  <a:pt x="261" y="276"/>
                  <a:pt x="258" y="277"/>
                  <a:pt x="256" y="277"/>
                </a:cubicBezTo>
                <a:cubicBezTo>
                  <a:pt x="253" y="277"/>
                  <a:pt x="250" y="276"/>
                  <a:pt x="248" y="274"/>
                </a:cubicBezTo>
                <a:cubicBezTo>
                  <a:pt x="173" y="199"/>
                  <a:pt x="173" y="199"/>
                  <a:pt x="173" y="199"/>
                </a:cubicBezTo>
                <a:cubicBezTo>
                  <a:pt x="169" y="195"/>
                  <a:pt x="169" y="188"/>
                  <a:pt x="173" y="184"/>
                </a:cubicBezTo>
                <a:cubicBezTo>
                  <a:pt x="178" y="180"/>
                  <a:pt x="184" y="180"/>
                  <a:pt x="189" y="184"/>
                </a:cubicBezTo>
                <a:cubicBezTo>
                  <a:pt x="256" y="251"/>
                  <a:pt x="256" y="251"/>
                  <a:pt x="256" y="251"/>
                </a:cubicBezTo>
                <a:cubicBezTo>
                  <a:pt x="291" y="216"/>
                  <a:pt x="291" y="216"/>
                  <a:pt x="291" y="216"/>
                </a:cubicBezTo>
                <a:cubicBezTo>
                  <a:pt x="295" y="212"/>
                  <a:pt x="302" y="212"/>
                  <a:pt x="306" y="216"/>
                </a:cubicBezTo>
                <a:cubicBezTo>
                  <a:pt x="310" y="220"/>
                  <a:pt x="310" y="227"/>
                  <a:pt x="306" y="231"/>
                </a:cubicBezTo>
                <a:close/>
                <a:moveTo>
                  <a:pt x="373" y="256"/>
                </a:moveTo>
                <a:cubicBezTo>
                  <a:pt x="373" y="262"/>
                  <a:pt x="368" y="266"/>
                  <a:pt x="362" y="266"/>
                </a:cubicBezTo>
                <a:cubicBezTo>
                  <a:pt x="352" y="266"/>
                  <a:pt x="352" y="266"/>
                  <a:pt x="352" y="266"/>
                </a:cubicBezTo>
                <a:cubicBezTo>
                  <a:pt x="346" y="266"/>
                  <a:pt x="341" y="262"/>
                  <a:pt x="341" y="256"/>
                </a:cubicBezTo>
                <a:cubicBezTo>
                  <a:pt x="341" y="250"/>
                  <a:pt x="346" y="245"/>
                  <a:pt x="352" y="245"/>
                </a:cubicBezTo>
                <a:cubicBezTo>
                  <a:pt x="362" y="245"/>
                  <a:pt x="362" y="245"/>
                  <a:pt x="362" y="245"/>
                </a:cubicBezTo>
                <a:cubicBezTo>
                  <a:pt x="368" y="245"/>
                  <a:pt x="373" y="250"/>
                  <a:pt x="373"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167" y="416"/>
                  <a:pt x="96" y="344"/>
                  <a:pt x="96" y="256"/>
                </a:cubicBezTo>
                <a:cubicBezTo>
                  <a:pt x="96" y="167"/>
                  <a:pt x="167" y="96"/>
                  <a:pt x="256" y="96"/>
                </a:cubicBezTo>
                <a:cubicBezTo>
                  <a:pt x="344" y="96"/>
                  <a:pt x="416" y="167"/>
                  <a:pt x="416" y="256"/>
                </a:cubicBezTo>
                <a:cubicBezTo>
                  <a:pt x="416" y="344"/>
                  <a:pt x="344" y="416"/>
                  <a:pt x="256" y="4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75" name="Text Placeholder 23">
            <a:extLst>
              <a:ext uri="{FF2B5EF4-FFF2-40B4-BE49-F238E27FC236}">
                <a16:creationId xmlns:a16="http://schemas.microsoft.com/office/drawing/2014/main" id="{E1EDFF63-CE95-46F6-9B45-623F4D0094B9}"/>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grpSp>
        <p:nvGrpSpPr>
          <p:cNvPr id="76" name="General_Border_19">
            <a:extLst>
              <a:ext uri="{FF2B5EF4-FFF2-40B4-BE49-F238E27FC236}">
                <a16:creationId xmlns:a16="http://schemas.microsoft.com/office/drawing/2014/main" id="{B82D431A-3AC6-4675-A0A1-57E77DF9B8AB}"/>
              </a:ext>
            </a:extLst>
          </p:cNvPr>
          <p:cNvGrpSpPr>
            <a:grpSpLocks noChangeAspect="1"/>
          </p:cNvGrpSpPr>
          <p:nvPr/>
        </p:nvGrpSpPr>
        <p:grpSpPr bwMode="auto">
          <a:xfrm>
            <a:off x="2926447" y="2082651"/>
            <a:ext cx="635000" cy="635000"/>
            <a:chOff x="2699" y="3996"/>
            <a:chExt cx="340" cy="340"/>
          </a:xfrm>
          <a:solidFill>
            <a:schemeClr val="accent5"/>
          </a:solidFill>
        </p:grpSpPr>
        <p:sp>
          <p:nvSpPr>
            <p:cNvPr id="79" name="Freeform 988">
              <a:extLst>
                <a:ext uri="{FF2B5EF4-FFF2-40B4-BE49-F238E27FC236}">
                  <a16:creationId xmlns:a16="http://schemas.microsoft.com/office/drawing/2014/main" id="{DA80ECD1-27EC-4BF0-8C90-E89CD657C3D8}"/>
                </a:ext>
              </a:extLst>
            </p:cNvPr>
            <p:cNvSpPr>
              <a:spLocks noEditPoints="1"/>
            </p:cNvSpPr>
            <p:nvPr/>
          </p:nvSpPr>
          <p:spPr bwMode="auto">
            <a:xfrm>
              <a:off x="2762" y="4073"/>
              <a:ext cx="199" cy="199"/>
            </a:xfrm>
            <a:custGeom>
              <a:avLst/>
              <a:gdLst>
                <a:gd name="T0" fmla="*/ 150 w 300"/>
                <a:gd name="T1" fmla="*/ 300 h 300"/>
                <a:gd name="T2" fmla="*/ 149 w 300"/>
                <a:gd name="T3" fmla="*/ 300 h 300"/>
                <a:gd name="T4" fmla="*/ 140 w 300"/>
                <a:gd name="T5" fmla="*/ 293 h 300"/>
                <a:gd name="T6" fmla="*/ 105 w 300"/>
                <a:gd name="T7" fmla="*/ 196 h 300"/>
                <a:gd name="T8" fmla="*/ 8 w 300"/>
                <a:gd name="T9" fmla="*/ 160 h 300"/>
                <a:gd name="T10" fmla="*/ 1 w 300"/>
                <a:gd name="T11" fmla="*/ 151 h 300"/>
                <a:gd name="T12" fmla="*/ 7 w 300"/>
                <a:gd name="T13" fmla="*/ 141 h 300"/>
                <a:gd name="T14" fmla="*/ 284 w 300"/>
                <a:gd name="T15" fmla="*/ 2 h 300"/>
                <a:gd name="T16" fmla="*/ 296 w 300"/>
                <a:gd name="T17" fmla="*/ 4 h 300"/>
                <a:gd name="T18" fmla="*/ 298 w 300"/>
                <a:gd name="T19" fmla="*/ 16 h 300"/>
                <a:gd name="T20" fmla="*/ 160 w 300"/>
                <a:gd name="T21" fmla="*/ 294 h 300"/>
                <a:gd name="T22" fmla="*/ 150 w 300"/>
                <a:gd name="T23" fmla="*/ 300 h 300"/>
                <a:gd name="T24" fmla="*/ 38 w 300"/>
                <a:gd name="T25" fmla="*/ 149 h 300"/>
                <a:gd name="T26" fmla="*/ 117 w 300"/>
                <a:gd name="T27" fmla="*/ 178 h 300"/>
                <a:gd name="T28" fmla="*/ 123 w 300"/>
                <a:gd name="T29" fmla="*/ 184 h 300"/>
                <a:gd name="T30" fmla="*/ 152 w 300"/>
                <a:gd name="T31" fmla="*/ 262 h 300"/>
                <a:gd name="T32" fmla="*/ 265 w 300"/>
                <a:gd name="T33" fmla="*/ 36 h 300"/>
                <a:gd name="T34" fmla="*/ 38 w 300"/>
                <a:gd name="T35"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0">
                  <a:moveTo>
                    <a:pt x="150" y="300"/>
                  </a:moveTo>
                  <a:cubicBezTo>
                    <a:pt x="150" y="300"/>
                    <a:pt x="150" y="300"/>
                    <a:pt x="149" y="300"/>
                  </a:cubicBezTo>
                  <a:cubicBezTo>
                    <a:pt x="145" y="299"/>
                    <a:pt x="141" y="297"/>
                    <a:pt x="140" y="293"/>
                  </a:cubicBezTo>
                  <a:cubicBezTo>
                    <a:pt x="105" y="196"/>
                    <a:pt x="105" y="196"/>
                    <a:pt x="105" y="196"/>
                  </a:cubicBezTo>
                  <a:cubicBezTo>
                    <a:pt x="8" y="160"/>
                    <a:pt x="8" y="160"/>
                    <a:pt x="8" y="160"/>
                  </a:cubicBezTo>
                  <a:cubicBezTo>
                    <a:pt x="4" y="159"/>
                    <a:pt x="1" y="155"/>
                    <a:pt x="1" y="151"/>
                  </a:cubicBezTo>
                  <a:cubicBezTo>
                    <a:pt x="0" y="147"/>
                    <a:pt x="3" y="143"/>
                    <a:pt x="7" y="141"/>
                  </a:cubicBezTo>
                  <a:cubicBezTo>
                    <a:pt x="284" y="2"/>
                    <a:pt x="284" y="2"/>
                    <a:pt x="284" y="2"/>
                  </a:cubicBezTo>
                  <a:cubicBezTo>
                    <a:pt x="288" y="0"/>
                    <a:pt x="293" y="1"/>
                    <a:pt x="296" y="4"/>
                  </a:cubicBezTo>
                  <a:cubicBezTo>
                    <a:pt x="299" y="7"/>
                    <a:pt x="300" y="12"/>
                    <a:pt x="298" y="16"/>
                  </a:cubicBezTo>
                  <a:cubicBezTo>
                    <a:pt x="160" y="294"/>
                    <a:pt x="160" y="294"/>
                    <a:pt x="160" y="294"/>
                  </a:cubicBezTo>
                  <a:cubicBezTo>
                    <a:pt x="158" y="297"/>
                    <a:pt x="154" y="300"/>
                    <a:pt x="150" y="300"/>
                  </a:cubicBezTo>
                  <a:close/>
                  <a:moveTo>
                    <a:pt x="38" y="149"/>
                  </a:moveTo>
                  <a:cubicBezTo>
                    <a:pt x="117" y="178"/>
                    <a:pt x="117" y="178"/>
                    <a:pt x="117" y="178"/>
                  </a:cubicBezTo>
                  <a:cubicBezTo>
                    <a:pt x="120" y="179"/>
                    <a:pt x="122" y="181"/>
                    <a:pt x="123" y="184"/>
                  </a:cubicBezTo>
                  <a:cubicBezTo>
                    <a:pt x="152" y="262"/>
                    <a:pt x="152" y="262"/>
                    <a:pt x="152" y="262"/>
                  </a:cubicBezTo>
                  <a:cubicBezTo>
                    <a:pt x="265" y="36"/>
                    <a:pt x="265" y="36"/>
                    <a:pt x="265" y="36"/>
                  </a:cubicBezTo>
                  <a:lnTo>
                    <a:pt x="38" y="149"/>
                  </a:ln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86" name="Freeform 989">
              <a:extLst>
                <a:ext uri="{FF2B5EF4-FFF2-40B4-BE49-F238E27FC236}">
                  <a16:creationId xmlns:a16="http://schemas.microsoft.com/office/drawing/2014/main" id="{E2AD19B5-3132-48F2-9690-5ACF6A34F46B}"/>
                </a:ext>
              </a:extLst>
            </p:cNvPr>
            <p:cNvSpPr>
              <a:spLocks noEditPoints="1"/>
            </p:cNvSpPr>
            <p:nvPr/>
          </p:nvSpPr>
          <p:spPr bwMode="auto">
            <a:xfrm>
              <a:off x="2699" y="399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0643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5271CAC-5D63-45CD-8464-952DD5EBCEAA}"/>
              </a:ext>
            </a:extLst>
          </p:cNvPr>
          <p:cNvGrpSpPr/>
          <p:nvPr/>
        </p:nvGrpSpPr>
        <p:grpSpPr>
          <a:xfrm>
            <a:off x="8694061" y="696686"/>
            <a:ext cx="2133601" cy="5660572"/>
            <a:chOff x="1683656" y="783770"/>
            <a:chExt cx="2133601" cy="5660572"/>
          </a:xfrm>
        </p:grpSpPr>
        <p:sp>
          <p:nvSpPr>
            <p:cNvPr id="40" name="Rectangle: Rounded Corners 39">
              <a:extLst>
                <a:ext uri="{FF2B5EF4-FFF2-40B4-BE49-F238E27FC236}">
                  <a16:creationId xmlns:a16="http://schemas.microsoft.com/office/drawing/2014/main" id="{5306E6D5-DBA5-4201-9B5E-3F487C96FEC3}"/>
                </a:ext>
              </a:extLst>
            </p:cNvPr>
            <p:cNvSpPr/>
            <p:nvPr/>
          </p:nvSpPr>
          <p:spPr>
            <a:xfrm>
              <a:off x="1683656"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D584115A-2B59-4C8C-9640-DED56A392B58}"/>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98000">
                  <a:srgbClr val="66789E"/>
                </a:gs>
                <a:gs pos="46000">
                  <a:srgbClr val="364F81"/>
                </a:gs>
                <a:gs pos="0">
                  <a:srgbClr val="00206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896504B-3E58-408B-9A7F-3AAF0528EBAC}"/>
                </a:ext>
              </a:extLst>
            </p:cNvPr>
            <p:cNvSpPr txBox="1"/>
            <p:nvPr/>
          </p:nvSpPr>
          <p:spPr>
            <a:xfrm>
              <a:off x="2061777" y="1338014"/>
              <a:ext cx="1464419"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4</a:t>
              </a:r>
            </a:p>
          </p:txBody>
        </p:sp>
        <p:sp>
          <p:nvSpPr>
            <p:cNvPr id="45" name="TextBox 44">
              <a:extLst>
                <a:ext uri="{FF2B5EF4-FFF2-40B4-BE49-F238E27FC236}">
                  <a16:creationId xmlns:a16="http://schemas.microsoft.com/office/drawing/2014/main" id="{790D5B37-21A5-468B-99D9-E368C6ACF662}"/>
                </a:ext>
              </a:extLst>
            </p:cNvPr>
            <p:cNvSpPr txBox="1"/>
            <p:nvPr/>
          </p:nvSpPr>
          <p:spPr>
            <a:xfrm>
              <a:off x="1692120" y="2312167"/>
              <a:ext cx="2125137" cy="209288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An Apex trigger will be invoked as the result of a DML operation</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However, apex triggers cannot do callout in synchronous mode</a:t>
              </a:r>
            </a:p>
            <a:p>
              <a:pPr marL="171450" indent="-171450">
                <a:spcBef>
                  <a:spcPts val="1200"/>
                </a:spcBef>
                <a:buFont typeface="Arial" panose="020B0604020202020204" pitchFamily="34" charset="0"/>
                <a:buChar char="•"/>
              </a:pPr>
              <a:r>
                <a:rPr lang="en-US" sz="1000" dirty="0">
                  <a:latin typeface="Verdana" panose="020B0604030504040204" pitchFamily="34" charset="0"/>
                  <a:ea typeface="Verdana" panose="020B0604030504040204" pitchFamily="34" charset="0"/>
                </a:rPr>
                <a:t>A future method or a queueable apex can be executed from an apex trigger to invoke an external service</a:t>
              </a:r>
              <a:endParaRPr lang="en-IN" sz="1000" dirty="0">
                <a:latin typeface="Verdana" panose="020B0604030504040204" pitchFamily="34" charset="0"/>
                <a:ea typeface="Verdana" panose="020B0604030504040204" pitchFamily="34" charset="0"/>
              </a:endParaRPr>
            </a:p>
          </p:txBody>
        </p:sp>
        <p:sp>
          <p:nvSpPr>
            <p:cNvPr id="46" name="TextBox 45">
              <a:extLst>
                <a:ext uri="{FF2B5EF4-FFF2-40B4-BE49-F238E27FC236}">
                  <a16:creationId xmlns:a16="http://schemas.microsoft.com/office/drawing/2014/main" id="{BBF64537-2FD6-497B-B05B-B2FDA6F28AA4}"/>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31" name="Group 30">
            <a:extLst>
              <a:ext uri="{FF2B5EF4-FFF2-40B4-BE49-F238E27FC236}">
                <a16:creationId xmlns:a16="http://schemas.microsoft.com/office/drawing/2014/main" id="{FD5FFF4F-65DF-4572-8B95-79DB2C94FC73}"/>
              </a:ext>
            </a:extLst>
          </p:cNvPr>
          <p:cNvGrpSpPr/>
          <p:nvPr/>
        </p:nvGrpSpPr>
        <p:grpSpPr>
          <a:xfrm>
            <a:off x="6227846" y="691019"/>
            <a:ext cx="2142065" cy="5660572"/>
            <a:chOff x="1675192" y="778103"/>
            <a:chExt cx="2142065" cy="5660572"/>
          </a:xfrm>
        </p:grpSpPr>
        <p:sp>
          <p:nvSpPr>
            <p:cNvPr id="32" name="Rectangle: Rounded Corners 31">
              <a:extLst>
                <a:ext uri="{FF2B5EF4-FFF2-40B4-BE49-F238E27FC236}">
                  <a16:creationId xmlns:a16="http://schemas.microsoft.com/office/drawing/2014/main" id="{FCECC019-48F1-449F-9807-B67C2E353430}"/>
                </a:ext>
              </a:extLst>
            </p:cNvPr>
            <p:cNvSpPr/>
            <p:nvPr/>
          </p:nvSpPr>
          <p:spPr>
            <a:xfrm>
              <a:off x="1683656" y="778103"/>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3CEEA70E-99C2-4222-B236-2BD03CA424E3}"/>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100000">
                  <a:srgbClr val="844DAC"/>
                </a:gs>
                <a:gs pos="34000">
                  <a:srgbClr val="7A3EA6"/>
                </a:gs>
                <a:gs pos="0">
                  <a:srgbClr val="7030A0"/>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53DAC27B-24A9-43D6-B650-62A15BF34441}"/>
                </a:ext>
              </a:extLst>
            </p:cNvPr>
            <p:cNvSpPr txBox="1"/>
            <p:nvPr/>
          </p:nvSpPr>
          <p:spPr>
            <a:xfrm>
              <a:off x="1973943" y="1366801"/>
              <a:ext cx="1536093"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3</a:t>
              </a:r>
              <a:endParaRPr lang="en-IN" sz="32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37" name="TextBox 36">
              <a:extLst>
                <a:ext uri="{FF2B5EF4-FFF2-40B4-BE49-F238E27FC236}">
                  <a16:creationId xmlns:a16="http://schemas.microsoft.com/office/drawing/2014/main" id="{A372B9F5-BE61-4770-8DBF-112429B073B9}"/>
                </a:ext>
              </a:extLst>
            </p:cNvPr>
            <p:cNvSpPr txBox="1"/>
            <p:nvPr/>
          </p:nvSpPr>
          <p:spPr>
            <a:xfrm>
              <a:off x="1675192" y="2361716"/>
              <a:ext cx="2133601" cy="2400657"/>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 custom VF page or a lightning component can be developed in salesforce which can invoke external SOAP/REST service asynchronously</a:t>
              </a:r>
            </a:p>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This is typically used in the user interface-based scenario</a:t>
              </a:r>
            </a:p>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The solution must handle guaranteed delivery of the message even though the process is asynchronous</a:t>
              </a:r>
              <a:endParaRPr lang="en-IN" sz="1000">
                <a:latin typeface="Verdana" panose="020B0604030504040204" pitchFamily="34" charset="0"/>
                <a:ea typeface="Verdana" panose="020B0604030504040204" pitchFamily="34" charset="0"/>
              </a:endParaRPr>
            </a:p>
          </p:txBody>
        </p:sp>
      </p:grpSp>
      <p:grpSp>
        <p:nvGrpSpPr>
          <p:cNvPr id="23" name="Group 22">
            <a:extLst>
              <a:ext uri="{FF2B5EF4-FFF2-40B4-BE49-F238E27FC236}">
                <a16:creationId xmlns:a16="http://schemas.microsoft.com/office/drawing/2014/main" id="{6D1930A7-4AB5-4660-84C4-6B441F68A25E}"/>
              </a:ext>
            </a:extLst>
          </p:cNvPr>
          <p:cNvGrpSpPr/>
          <p:nvPr/>
        </p:nvGrpSpPr>
        <p:grpSpPr>
          <a:xfrm>
            <a:off x="3778558" y="696686"/>
            <a:ext cx="2142066" cy="5660572"/>
            <a:chOff x="1683656" y="783770"/>
            <a:chExt cx="2142066" cy="5660572"/>
          </a:xfrm>
        </p:grpSpPr>
        <p:sp>
          <p:nvSpPr>
            <p:cNvPr id="24" name="Rectangle: Rounded Corners 23">
              <a:extLst>
                <a:ext uri="{FF2B5EF4-FFF2-40B4-BE49-F238E27FC236}">
                  <a16:creationId xmlns:a16="http://schemas.microsoft.com/office/drawing/2014/main" id="{84D072C6-F34F-444D-91D7-B58253BF030C}"/>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DDFE3E03-9793-4E58-AE18-38C351381E6B}"/>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a:p>
          </p:txBody>
        </p:sp>
        <p:sp>
          <p:nvSpPr>
            <p:cNvPr id="26" name="TextBox 25">
              <a:extLst>
                <a:ext uri="{FF2B5EF4-FFF2-40B4-BE49-F238E27FC236}">
                  <a16:creationId xmlns:a16="http://schemas.microsoft.com/office/drawing/2014/main" id="{8DC3999E-CA54-4002-9A3D-8594B24BA9C1}"/>
                </a:ext>
              </a:extLst>
            </p:cNvPr>
            <p:cNvSpPr txBox="1"/>
            <p:nvPr/>
          </p:nvSpPr>
          <p:spPr>
            <a:xfrm>
              <a:off x="1957009" y="859533"/>
              <a:ext cx="1553028" cy="461665"/>
            </a:xfrm>
            <a:prstGeom prst="rect">
              <a:avLst/>
            </a:prstGeom>
            <a:noFill/>
          </p:spPr>
          <p:txBody>
            <a:bodyPr wrap="square" rtlCol="0">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Outbound Messages</a:t>
              </a:r>
            </a:p>
          </p:txBody>
        </p:sp>
        <p:sp>
          <p:nvSpPr>
            <p:cNvPr id="27" name="TextBox 26">
              <a:extLst>
                <a:ext uri="{FF2B5EF4-FFF2-40B4-BE49-F238E27FC236}">
                  <a16:creationId xmlns:a16="http://schemas.microsoft.com/office/drawing/2014/main" id="{720D36E6-EA10-4281-8864-9437EAC5EA81}"/>
                </a:ext>
              </a:extLst>
            </p:cNvPr>
            <p:cNvSpPr txBox="1"/>
            <p:nvPr/>
          </p:nvSpPr>
          <p:spPr>
            <a:xfrm>
              <a:off x="1957009" y="1366801"/>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2</a:t>
              </a:r>
              <a:endParaRPr lang="en-IN" sz="32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29" name="TextBox 28">
              <a:extLst>
                <a:ext uri="{FF2B5EF4-FFF2-40B4-BE49-F238E27FC236}">
                  <a16:creationId xmlns:a16="http://schemas.microsoft.com/office/drawing/2014/main" id="{11360F0B-61D5-4863-AFF5-7F4808BF361C}"/>
                </a:ext>
              </a:extLst>
            </p:cNvPr>
            <p:cNvSpPr txBox="1"/>
            <p:nvPr/>
          </p:nvSpPr>
          <p:spPr>
            <a:xfrm>
              <a:off x="1692121" y="2344809"/>
              <a:ext cx="2133601" cy="209288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Outbound messages (SOAP message) can be triggered using a workflow rule in salesforce</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Outbound messages are always sent to a specific remote endpoint</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These messages are always asynchronous and independent of salesforce UI updates</a:t>
              </a:r>
            </a:p>
          </p:txBody>
        </p:sp>
        <p:sp>
          <p:nvSpPr>
            <p:cNvPr id="30" name="TextBox 29">
              <a:extLst>
                <a:ext uri="{FF2B5EF4-FFF2-40B4-BE49-F238E27FC236}">
                  <a16:creationId xmlns:a16="http://schemas.microsoft.com/office/drawing/2014/main" id="{C47F0460-C816-4AF0-8769-94B53CE2D578}"/>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22" name="Group 21">
            <a:extLst>
              <a:ext uri="{FF2B5EF4-FFF2-40B4-BE49-F238E27FC236}">
                <a16:creationId xmlns:a16="http://schemas.microsoft.com/office/drawing/2014/main" id="{CD388272-2454-44D7-879A-53895A9565FD}"/>
              </a:ext>
            </a:extLst>
          </p:cNvPr>
          <p:cNvGrpSpPr/>
          <p:nvPr/>
        </p:nvGrpSpPr>
        <p:grpSpPr>
          <a:xfrm>
            <a:off x="1320804" y="694294"/>
            <a:ext cx="2133602" cy="5622472"/>
            <a:chOff x="1683655" y="783770"/>
            <a:chExt cx="2133602" cy="5733511"/>
          </a:xfrm>
        </p:grpSpPr>
        <p:sp>
          <p:nvSpPr>
            <p:cNvPr id="10" name="Rectangle: Rounded Corners 9">
              <a:extLst>
                <a:ext uri="{FF2B5EF4-FFF2-40B4-BE49-F238E27FC236}">
                  <a16:creationId xmlns:a16="http://schemas.microsoft.com/office/drawing/2014/main" id="{CD3EDCAE-4D78-46ED-A252-99587BEB6869}"/>
                </a:ext>
              </a:extLst>
            </p:cNvPr>
            <p:cNvSpPr/>
            <p:nvPr/>
          </p:nvSpPr>
          <p:spPr>
            <a:xfrm>
              <a:off x="1683655" y="856709"/>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0"/>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1967BDE-FA74-44D0-A906-0DEBCE1F43B1}"/>
                </a:ext>
              </a:extLst>
            </p:cNvPr>
            <p:cNvSpPr txBox="1"/>
            <p:nvPr/>
          </p:nvSpPr>
          <p:spPr>
            <a:xfrm>
              <a:off x="1683655" y="2276572"/>
              <a:ext cx="2133601" cy="3075778"/>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Platform events are messages or notifications that your apps send or receive to take further actions in salesforce</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A Process builder can publish a platform event in salesforce on a record create/update</a:t>
              </a:r>
            </a:p>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These events initiated in the salesforce can be subscribed with </a:t>
              </a:r>
              <a:r>
                <a:rPr lang="en-US" sz="1000" err="1">
                  <a:latin typeface="Verdana" panose="020B0604030504040204" pitchFamily="34" charset="0"/>
                  <a:ea typeface="Verdana" panose="020B0604030504040204" pitchFamily="34" charset="0"/>
                </a:rPr>
                <a:t>CometD</a:t>
              </a:r>
              <a:r>
                <a:rPr lang="en-US" sz="1000">
                  <a:latin typeface="Verdana" panose="020B0604030504040204" pitchFamily="34" charset="0"/>
                  <a:ea typeface="Verdana" panose="020B0604030504040204" pitchFamily="34" charset="0"/>
                </a:rPr>
                <a:t> by multiple external systems</a:t>
              </a:r>
            </a:p>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There is no customization required for this solution in salesforce</a:t>
              </a:r>
              <a:endParaRPr lang="en-IN" sz="1000">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31AD0D49-8E74-4A30-B2ED-0E7782614B14}"/>
                </a:ext>
              </a:extLst>
            </p:cNvPr>
            <p:cNvSpPr txBox="1"/>
            <p:nvPr/>
          </p:nvSpPr>
          <p:spPr>
            <a:xfrm>
              <a:off x="1683656" y="4593157"/>
              <a:ext cx="2133601" cy="276999"/>
            </a:xfrm>
            <a:prstGeom prst="rect">
              <a:avLst/>
            </a:prstGeom>
            <a:noFill/>
          </p:spPr>
          <p:txBody>
            <a:bodyPr wrap="square" rtlCol="0">
              <a:spAutoFit/>
            </a:bodyPr>
            <a:lstStyle/>
            <a:p>
              <a:pPr algn="ctr"/>
              <a:endParaRPr lang="en-IN" sz="1200" spc="300">
                <a:solidFill>
                  <a:schemeClr val="bg2">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47" name="TextBox 46">
            <a:extLst>
              <a:ext uri="{FF2B5EF4-FFF2-40B4-BE49-F238E27FC236}">
                <a16:creationId xmlns:a16="http://schemas.microsoft.com/office/drawing/2014/main" id="{4F63E85E-D4EB-4169-BC6B-6577E92B3AE8}"/>
              </a:ext>
            </a:extLst>
          </p:cNvPr>
          <p:cNvSpPr txBox="1"/>
          <p:nvPr/>
        </p:nvSpPr>
        <p:spPr>
          <a:xfrm>
            <a:off x="333375" y="247650"/>
            <a:ext cx="1114425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FIRE AND FORGET - SOLUTIONS</a:t>
            </a:r>
          </a:p>
        </p:txBody>
      </p:sp>
      <p:sp>
        <p:nvSpPr>
          <p:cNvPr id="49" name="General_Fill_50">
            <a:extLst>
              <a:ext uri="{FF2B5EF4-FFF2-40B4-BE49-F238E27FC236}">
                <a16:creationId xmlns:a16="http://schemas.microsoft.com/office/drawing/2014/main" id="{623C8B97-4B33-427C-A72A-E74879E41261}"/>
              </a:ext>
            </a:extLst>
          </p:cNvPr>
          <p:cNvSpPr>
            <a:spLocks noChangeAspect="1" noEditPoints="1"/>
          </p:cNvSpPr>
          <p:nvPr/>
        </p:nvSpPr>
        <p:spPr bwMode="auto">
          <a:xfrm>
            <a:off x="1973939" y="5393681"/>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1" name="TextBox 50">
            <a:extLst>
              <a:ext uri="{FF2B5EF4-FFF2-40B4-BE49-F238E27FC236}">
                <a16:creationId xmlns:a16="http://schemas.microsoft.com/office/drawing/2014/main" id="{C4A8CABC-B384-4D11-ACC9-0A5358F8C115}"/>
              </a:ext>
            </a:extLst>
          </p:cNvPr>
          <p:cNvSpPr txBox="1"/>
          <p:nvPr/>
        </p:nvSpPr>
        <p:spPr>
          <a:xfrm>
            <a:off x="1320804" y="862399"/>
            <a:ext cx="2133601" cy="276999"/>
          </a:xfrm>
          <a:prstGeom prst="rect">
            <a:avLst/>
          </a:prstGeom>
          <a:noFill/>
        </p:spPr>
        <p:txBody>
          <a:bodyPr wrap="square" rtlCol="0">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Platform Events</a:t>
            </a:r>
            <a:endParaRPr lang="en-IN" sz="16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endParaRPr>
          </a:p>
        </p:txBody>
      </p:sp>
      <p:sp>
        <p:nvSpPr>
          <p:cNvPr id="53" name="TextBox 52">
            <a:extLst>
              <a:ext uri="{FF2B5EF4-FFF2-40B4-BE49-F238E27FC236}">
                <a16:creationId xmlns:a16="http://schemas.microsoft.com/office/drawing/2014/main" id="{F9ACE0C4-8845-4621-88F4-1C9FA40AD94B}"/>
              </a:ext>
            </a:extLst>
          </p:cNvPr>
          <p:cNvSpPr txBox="1"/>
          <p:nvPr/>
        </p:nvSpPr>
        <p:spPr>
          <a:xfrm>
            <a:off x="1613874" y="1253124"/>
            <a:ext cx="1553028" cy="338554"/>
          </a:xfrm>
          <a:prstGeom prst="rect">
            <a:avLst/>
          </a:prstGeom>
          <a:noFill/>
        </p:spPr>
        <p:txBody>
          <a:bodyPr wrap="square" rtlCol="0">
            <a:spAutoFit/>
          </a:bodyPr>
          <a:lstStyle/>
          <a:p>
            <a:pPr algn="ctr"/>
            <a:r>
              <a:rPr lang="en-IN" sz="1600" b="1" spc="300">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1</a:t>
            </a:r>
          </a:p>
        </p:txBody>
      </p:sp>
      <p:sp>
        <p:nvSpPr>
          <p:cNvPr id="59" name="Rectangle 58">
            <a:extLst>
              <a:ext uri="{FF2B5EF4-FFF2-40B4-BE49-F238E27FC236}">
                <a16:creationId xmlns:a16="http://schemas.microsoft.com/office/drawing/2014/main" id="{A9CBE94D-00A9-4BA0-939E-3BD6A0AC5A13}"/>
              </a:ext>
            </a:extLst>
          </p:cNvPr>
          <p:cNvSpPr/>
          <p:nvPr/>
        </p:nvSpPr>
        <p:spPr>
          <a:xfrm>
            <a:off x="1561899" y="1648771"/>
            <a:ext cx="1651414" cy="400110"/>
          </a:xfrm>
          <a:prstGeom prst="rect">
            <a:avLst/>
          </a:prstGeom>
        </p:spPr>
        <p:txBody>
          <a:bodyPr wrap="none">
            <a:spAutoFit/>
          </a:bodyPr>
          <a:lstStyle/>
          <a:p>
            <a:pPr algn="ctr"/>
            <a:r>
              <a:rPr lang="en-IN" sz="1000">
                <a:solidFill>
                  <a:schemeClr val="bg1">
                    <a:lumMod val="95000"/>
                  </a:schemeClr>
                </a:solidFill>
                <a:latin typeface="Verdana" panose="020B0604030504040204" pitchFamily="34" charset="0"/>
                <a:ea typeface="Verdana" panose="020B0604030504040204" pitchFamily="34" charset="0"/>
              </a:rPr>
              <a:t>Process/Customization</a:t>
            </a:r>
          </a:p>
          <a:p>
            <a:pPr algn="ctr"/>
            <a:r>
              <a:rPr lang="en-IN" sz="1000">
                <a:solidFill>
                  <a:schemeClr val="bg1">
                    <a:lumMod val="95000"/>
                  </a:schemeClr>
                </a:solidFill>
                <a:latin typeface="Verdana" panose="020B0604030504040204" pitchFamily="34" charset="0"/>
                <a:ea typeface="Verdana" panose="020B0604030504040204" pitchFamily="34" charset="0"/>
              </a:rPr>
              <a:t>Driven</a:t>
            </a:r>
            <a:endParaRPr lang="en-US" sz="2400">
              <a:latin typeface="Verdana" panose="020B0604030504040204" pitchFamily="34" charset="0"/>
              <a:ea typeface="Verdana" panose="020B0604030504040204" pitchFamily="34" charset="0"/>
            </a:endParaRPr>
          </a:p>
        </p:txBody>
      </p:sp>
      <p:sp>
        <p:nvSpPr>
          <p:cNvPr id="60" name="Rectangle 59">
            <a:extLst>
              <a:ext uri="{FF2B5EF4-FFF2-40B4-BE49-F238E27FC236}">
                <a16:creationId xmlns:a16="http://schemas.microsoft.com/office/drawing/2014/main" id="{ADBEBC1A-4994-4637-98B1-C49062D0156F}"/>
              </a:ext>
            </a:extLst>
          </p:cNvPr>
          <p:cNvSpPr/>
          <p:nvPr/>
        </p:nvSpPr>
        <p:spPr>
          <a:xfrm>
            <a:off x="4202474" y="1730283"/>
            <a:ext cx="1250662" cy="246221"/>
          </a:xfrm>
          <a:prstGeom prst="rect">
            <a:avLst/>
          </a:prstGeom>
        </p:spPr>
        <p:txBody>
          <a:bodyPr wrap="none">
            <a:spAutoFit/>
          </a:bodyPr>
          <a:lstStyle/>
          <a:p>
            <a:pPr algn="ctr"/>
            <a:r>
              <a:rPr lang="en-IN" sz="1000">
                <a:solidFill>
                  <a:schemeClr val="bg1">
                    <a:lumMod val="95000"/>
                  </a:schemeClr>
                </a:solidFill>
                <a:latin typeface="Verdana" panose="020B0604030504040204" pitchFamily="34" charset="0"/>
                <a:ea typeface="Verdana" panose="020B0604030504040204" pitchFamily="34" charset="0"/>
              </a:rPr>
              <a:t>Workflow Driven</a:t>
            </a:r>
            <a:endParaRPr lang="en-US" sz="1000">
              <a:latin typeface="Verdana" panose="020B0604030504040204" pitchFamily="34" charset="0"/>
              <a:ea typeface="Verdana" panose="020B0604030504040204" pitchFamily="34" charset="0"/>
            </a:endParaRPr>
          </a:p>
        </p:txBody>
      </p:sp>
      <p:sp>
        <p:nvSpPr>
          <p:cNvPr id="61" name="General_Fill_18">
            <a:extLst>
              <a:ext uri="{FF2B5EF4-FFF2-40B4-BE49-F238E27FC236}">
                <a16:creationId xmlns:a16="http://schemas.microsoft.com/office/drawing/2014/main" id="{A56FBA63-0FD8-4810-9684-5832BB0246AA}"/>
              </a:ext>
            </a:extLst>
          </p:cNvPr>
          <p:cNvSpPr>
            <a:spLocks noChangeAspect="1" noEditPoints="1"/>
          </p:cNvSpPr>
          <p:nvPr/>
        </p:nvSpPr>
        <p:spPr bwMode="auto">
          <a:xfrm>
            <a:off x="4448159" y="5393682"/>
            <a:ext cx="786294" cy="78629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2" name="TextBox 61">
            <a:extLst>
              <a:ext uri="{FF2B5EF4-FFF2-40B4-BE49-F238E27FC236}">
                <a16:creationId xmlns:a16="http://schemas.microsoft.com/office/drawing/2014/main" id="{A4C85BD6-755B-4BBF-8422-69C2E1CBA58C}"/>
              </a:ext>
            </a:extLst>
          </p:cNvPr>
          <p:cNvSpPr txBox="1"/>
          <p:nvPr/>
        </p:nvSpPr>
        <p:spPr>
          <a:xfrm>
            <a:off x="6244771" y="795316"/>
            <a:ext cx="2133604" cy="461665"/>
          </a:xfrm>
          <a:prstGeom prst="rect">
            <a:avLst/>
          </a:prstGeom>
          <a:noFill/>
        </p:spPr>
        <p:txBody>
          <a:bodyPr wrap="square" rtlCol="0">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VF/Lightning Component</a:t>
            </a:r>
          </a:p>
        </p:txBody>
      </p:sp>
      <p:sp>
        <p:nvSpPr>
          <p:cNvPr id="63" name="Rectangle 62">
            <a:extLst>
              <a:ext uri="{FF2B5EF4-FFF2-40B4-BE49-F238E27FC236}">
                <a16:creationId xmlns:a16="http://schemas.microsoft.com/office/drawing/2014/main" id="{76FD9511-A328-4317-A434-16A7D54CBCCF}"/>
              </a:ext>
            </a:extLst>
          </p:cNvPr>
          <p:cNvSpPr/>
          <p:nvPr/>
        </p:nvSpPr>
        <p:spPr>
          <a:xfrm>
            <a:off x="6372985" y="1648771"/>
            <a:ext cx="1843315" cy="400110"/>
          </a:xfrm>
          <a:prstGeom prst="rect">
            <a:avLst/>
          </a:prstGeom>
        </p:spPr>
        <p:txBody>
          <a:bodyPr wrap="square">
            <a:spAutoFit/>
          </a:bodyPr>
          <a:lstStyle/>
          <a:p>
            <a:pPr algn="ctr"/>
            <a:r>
              <a:rPr lang="en-IN" sz="1000">
                <a:solidFill>
                  <a:schemeClr val="bg1"/>
                </a:solidFill>
                <a:latin typeface="Verdana" panose="020B0604030504040204" pitchFamily="34" charset="0"/>
                <a:ea typeface="Verdana" panose="020B0604030504040204" pitchFamily="34" charset="0"/>
                <a:cs typeface="Open Sans Condensed Light" panose="020B0306030504020204" pitchFamily="34" charset="0"/>
              </a:rPr>
              <a:t>Asynchronous SOAP/REST call</a:t>
            </a:r>
            <a:endParaRPr lang="en-US" sz="2400">
              <a:solidFill>
                <a:schemeClr val="bg1"/>
              </a:solidFill>
              <a:latin typeface="Verdana" panose="020B0604030504040204" pitchFamily="34" charset="0"/>
              <a:ea typeface="Verdana" panose="020B0604030504040204" pitchFamily="34" charset="0"/>
            </a:endParaRPr>
          </a:p>
        </p:txBody>
      </p:sp>
      <p:sp>
        <p:nvSpPr>
          <p:cNvPr id="64" name="TextBox 63">
            <a:extLst>
              <a:ext uri="{FF2B5EF4-FFF2-40B4-BE49-F238E27FC236}">
                <a16:creationId xmlns:a16="http://schemas.microsoft.com/office/drawing/2014/main" id="{3632330C-A97A-4084-96DA-B500555DA399}"/>
              </a:ext>
            </a:extLst>
          </p:cNvPr>
          <p:cNvSpPr txBox="1"/>
          <p:nvPr/>
        </p:nvSpPr>
        <p:spPr>
          <a:xfrm>
            <a:off x="8737591" y="910384"/>
            <a:ext cx="2133604" cy="276999"/>
          </a:xfrm>
          <a:prstGeom prst="rect">
            <a:avLst/>
          </a:prstGeom>
          <a:noFill/>
        </p:spPr>
        <p:txBody>
          <a:bodyPr wrap="square" rtlCol="0">
            <a:spAutoFit/>
          </a:bodyPr>
          <a:lstStyle/>
          <a:p>
            <a:pPr algn="ctr"/>
            <a:r>
              <a:rPr lang="en-IN" sz="1200" b="1">
                <a:solidFill>
                  <a:schemeClr val="bg1">
                    <a:lumMod val="95000"/>
                  </a:schemeClr>
                </a:solidFill>
                <a:latin typeface="Verdana" panose="020B0604030504040204" pitchFamily="34" charset="0"/>
                <a:ea typeface="Verdana" panose="020B0604030504040204" pitchFamily="34" charset="0"/>
                <a:cs typeface="Roboto Black" panose="02000000000000000000" pitchFamily="2" charset="0"/>
              </a:rPr>
              <a:t>Apex Trigger</a:t>
            </a:r>
          </a:p>
        </p:txBody>
      </p:sp>
      <p:sp>
        <p:nvSpPr>
          <p:cNvPr id="3" name="Rectangle 2">
            <a:extLst>
              <a:ext uri="{FF2B5EF4-FFF2-40B4-BE49-F238E27FC236}">
                <a16:creationId xmlns:a16="http://schemas.microsoft.com/office/drawing/2014/main" id="{67F3B350-E71E-4469-BFEE-EDBF5C1DC5D5}"/>
              </a:ext>
            </a:extLst>
          </p:cNvPr>
          <p:cNvSpPr/>
          <p:nvPr/>
        </p:nvSpPr>
        <p:spPr>
          <a:xfrm>
            <a:off x="8929505" y="1648771"/>
            <a:ext cx="1749771" cy="400110"/>
          </a:xfrm>
          <a:prstGeom prst="rect">
            <a:avLst/>
          </a:prstGeom>
        </p:spPr>
        <p:txBody>
          <a:bodyPr wrap="square">
            <a:spAutoFit/>
          </a:bodyPr>
          <a:lstStyle/>
          <a:p>
            <a:pPr algn="ctr"/>
            <a:r>
              <a:rPr lang="en-IN" sz="1000">
                <a:solidFill>
                  <a:schemeClr val="bg1"/>
                </a:solidFill>
                <a:latin typeface="Verdana" panose="020B0604030504040204" pitchFamily="34" charset="0"/>
                <a:ea typeface="Verdana" panose="020B0604030504040204" pitchFamily="34" charset="0"/>
              </a:rPr>
              <a:t>Future Method /Queueable Apex</a:t>
            </a:r>
          </a:p>
        </p:txBody>
      </p:sp>
      <p:sp>
        <p:nvSpPr>
          <p:cNvPr id="65" name="General_Fill_48">
            <a:extLst>
              <a:ext uri="{FF2B5EF4-FFF2-40B4-BE49-F238E27FC236}">
                <a16:creationId xmlns:a16="http://schemas.microsoft.com/office/drawing/2014/main" id="{35F34471-D5AB-4E7F-8BDD-F289425E4A5B}"/>
              </a:ext>
            </a:extLst>
          </p:cNvPr>
          <p:cNvSpPr>
            <a:spLocks noChangeAspect="1" noEditPoints="1"/>
          </p:cNvSpPr>
          <p:nvPr/>
        </p:nvSpPr>
        <p:spPr bwMode="auto">
          <a:xfrm>
            <a:off x="6900773" y="5392232"/>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6" name="General_Fill_85">
            <a:extLst>
              <a:ext uri="{FF2B5EF4-FFF2-40B4-BE49-F238E27FC236}">
                <a16:creationId xmlns:a16="http://schemas.microsoft.com/office/drawing/2014/main" id="{8ABB0F1C-CE56-42FD-9FA9-606E1F3E6578}"/>
              </a:ext>
            </a:extLst>
          </p:cNvPr>
          <p:cNvSpPr>
            <a:spLocks noChangeAspect="1" noEditPoints="1"/>
          </p:cNvSpPr>
          <p:nvPr/>
        </p:nvSpPr>
        <p:spPr bwMode="auto">
          <a:xfrm>
            <a:off x="9369141" y="5418671"/>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2" name="Text Placeholder 23">
            <a:extLst>
              <a:ext uri="{FF2B5EF4-FFF2-40B4-BE49-F238E27FC236}">
                <a16:creationId xmlns:a16="http://schemas.microsoft.com/office/drawing/2014/main" id="{6CAADBC9-6A25-43E3-B2E5-95784EEC50B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895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E19E87EF-F6E0-45A9-95B4-A9CAADC4C929}"/>
              </a:ext>
            </a:extLst>
          </p:cNvPr>
          <p:cNvGrpSpPr/>
          <p:nvPr/>
        </p:nvGrpSpPr>
        <p:grpSpPr>
          <a:xfrm>
            <a:off x="661283" y="925462"/>
            <a:ext cx="10968051" cy="5116262"/>
            <a:chOff x="661283" y="925462"/>
            <a:chExt cx="10968051" cy="5116262"/>
          </a:xfrm>
          <a:effectLst>
            <a:reflection blurRad="6350" stA="52000" endA="300" endPos="11000" dir="5400000" sy="-100000" algn="bl" rotWithShape="0"/>
          </a:effectLst>
        </p:grpSpPr>
        <p:grpSp>
          <p:nvGrpSpPr>
            <p:cNvPr id="37" name="Group 36">
              <a:extLst>
                <a:ext uri="{FF2B5EF4-FFF2-40B4-BE49-F238E27FC236}">
                  <a16:creationId xmlns:a16="http://schemas.microsoft.com/office/drawing/2014/main" id="{1439DD9A-5BAC-41AA-B46A-62354DBF5F01}"/>
                </a:ext>
              </a:extLst>
            </p:cNvPr>
            <p:cNvGrpSpPr/>
            <p:nvPr/>
          </p:nvGrpSpPr>
          <p:grpSpPr>
            <a:xfrm>
              <a:off x="661283" y="925462"/>
              <a:ext cx="2409118" cy="5116262"/>
              <a:chOff x="1431299" y="925462"/>
              <a:chExt cx="2409118" cy="5116262"/>
            </a:xfrm>
          </p:grpSpPr>
          <p:sp>
            <p:nvSpPr>
              <p:cNvPr id="30" name="Rectangle: Rounded Corners 29">
                <a:extLst>
                  <a:ext uri="{FF2B5EF4-FFF2-40B4-BE49-F238E27FC236}">
                    <a16:creationId xmlns:a16="http://schemas.microsoft.com/office/drawing/2014/main" id="{B893E197-EC26-4A4B-8B14-F8D1EF10BA5A}"/>
                  </a:ext>
                </a:extLst>
              </p:cNvPr>
              <p:cNvSpPr/>
              <p:nvPr/>
            </p:nvSpPr>
            <p:spPr>
              <a:xfrm>
                <a:off x="1911566" y="5639586"/>
                <a:ext cx="1415042" cy="402138"/>
              </a:xfrm>
              <a:prstGeom prst="roundRect">
                <a:avLst/>
              </a:prstGeom>
              <a:solidFill>
                <a:srgbClr val="FFA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4" name="Freeform: Shape 23">
                <a:extLst>
                  <a:ext uri="{FF2B5EF4-FFF2-40B4-BE49-F238E27FC236}">
                    <a16:creationId xmlns:a16="http://schemas.microsoft.com/office/drawing/2014/main" id="{77CDD317-2D80-463B-80A8-B19A1D1DC24A}"/>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FFA037"/>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5" name="Oval 24">
                <a:extLst>
                  <a:ext uri="{FF2B5EF4-FFF2-40B4-BE49-F238E27FC236}">
                    <a16:creationId xmlns:a16="http://schemas.microsoft.com/office/drawing/2014/main" id="{AEC13812-AF34-40A4-A4AF-C56DF308ADF6}"/>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6" name="Oval 25">
                <a:extLst>
                  <a:ext uri="{FF2B5EF4-FFF2-40B4-BE49-F238E27FC236}">
                    <a16:creationId xmlns:a16="http://schemas.microsoft.com/office/drawing/2014/main" id="{C74B07EA-8EB4-408A-BB68-6C87EB939789}"/>
                  </a:ext>
                </a:extLst>
              </p:cNvPr>
              <p:cNvSpPr/>
              <p:nvPr/>
            </p:nvSpPr>
            <p:spPr>
              <a:xfrm>
                <a:off x="2087906" y="1157194"/>
                <a:ext cx="1021723" cy="1021723"/>
              </a:xfrm>
              <a:prstGeom prst="ellipse">
                <a:avLst/>
              </a:prstGeom>
              <a:solidFill>
                <a:srgbClr val="FF9933"/>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27" name="Oval 26">
                <a:extLst>
                  <a:ext uri="{FF2B5EF4-FFF2-40B4-BE49-F238E27FC236}">
                    <a16:creationId xmlns:a16="http://schemas.microsoft.com/office/drawing/2014/main" id="{1E4E3FB2-303A-4472-AD4F-096114FE6AFC}"/>
                  </a:ext>
                </a:extLst>
              </p:cNvPr>
              <p:cNvSpPr/>
              <p:nvPr/>
            </p:nvSpPr>
            <p:spPr>
              <a:xfrm>
                <a:off x="1431299" y="3538187"/>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3" name="Freeform: Shape 32">
                <a:extLst>
                  <a:ext uri="{FF2B5EF4-FFF2-40B4-BE49-F238E27FC236}">
                    <a16:creationId xmlns:a16="http://schemas.microsoft.com/office/drawing/2014/main" id="{213B97BE-7C3E-4976-BCD0-2A737FE467AC}"/>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F99D3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EEABEA8C-049A-4FAD-9CAC-5B2D983E535A}"/>
                  </a:ext>
                </a:extLst>
              </p:cNvPr>
              <p:cNvSpPr txBox="1"/>
              <p:nvPr/>
            </p:nvSpPr>
            <p:spPr>
              <a:xfrm>
                <a:off x="1712083" y="3785899"/>
                <a:ext cx="1798336" cy="276999"/>
              </a:xfrm>
              <a:prstGeom prst="rect">
                <a:avLst/>
              </a:prstGeom>
              <a:noFill/>
            </p:spPr>
            <p:txBody>
              <a:bodyPr wrap="square" rtlCol="0">
                <a:spAutoFit/>
              </a:bodyPr>
              <a:lstStyle/>
              <a:p>
                <a:pPr algn="ctr"/>
                <a:r>
                  <a:rPr lang="en-IN" sz="1200" b="1">
                    <a:latin typeface="Verdana" panose="020B0604030504040204" pitchFamily="34" charset="0"/>
                    <a:ea typeface="Verdana" panose="020B0604030504040204" pitchFamily="34" charset="0"/>
                  </a:rPr>
                  <a:t>Platform Events</a:t>
                </a:r>
              </a:p>
            </p:txBody>
          </p:sp>
          <p:sp>
            <p:nvSpPr>
              <p:cNvPr id="35" name="TextBox 34">
                <a:extLst>
                  <a:ext uri="{FF2B5EF4-FFF2-40B4-BE49-F238E27FC236}">
                    <a16:creationId xmlns:a16="http://schemas.microsoft.com/office/drawing/2014/main" id="{2F7D93E6-8ED9-47F7-A6A3-3C3C4D2EABD7}"/>
                  </a:ext>
                </a:extLst>
              </p:cNvPr>
              <p:cNvSpPr txBox="1"/>
              <p:nvPr/>
            </p:nvSpPr>
            <p:spPr>
              <a:xfrm>
                <a:off x="1567361" y="4195512"/>
                <a:ext cx="2087779" cy="707886"/>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The subscribing external system must be able to authenticate to the Salesforce Streaming API</a:t>
                </a:r>
                <a:endParaRPr lang="en-IN" sz="1000">
                  <a:latin typeface="Verdana" panose="020B0604030504040204" pitchFamily="34" charset="0"/>
                  <a:ea typeface="Verdana" panose="020B0604030504040204" pitchFamily="34" charset="0"/>
                </a:endParaRPr>
              </a:p>
            </p:txBody>
          </p:sp>
        </p:grpSp>
        <p:grpSp>
          <p:nvGrpSpPr>
            <p:cNvPr id="38" name="Group 37">
              <a:extLst>
                <a:ext uri="{FF2B5EF4-FFF2-40B4-BE49-F238E27FC236}">
                  <a16:creationId xmlns:a16="http://schemas.microsoft.com/office/drawing/2014/main" id="{8B0CA84F-E9F7-4C39-9B6B-E094DBF1295A}"/>
                </a:ext>
              </a:extLst>
            </p:cNvPr>
            <p:cNvGrpSpPr/>
            <p:nvPr/>
          </p:nvGrpSpPr>
          <p:grpSpPr>
            <a:xfrm>
              <a:off x="3509200" y="925462"/>
              <a:ext cx="2409118" cy="5116262"/>
              <a:chOff x="1421311" y="925462"/>
              <a:chExt cx="2409118" cy="5116262"/>
            </a:xfrm>
          </p:grpSpPr>
          <p:sp>
            <p:nvSpPr>
              <p:cNvPr id="39" name="Rectangle: Rounded Corners 38">
                <a:extLst>
                  <a:ext uri="{FF2B5EF4-FFF2-40B4-BE49-F238E27FC236}">
                    <a16:creationId xmlns:a16="http://schemas.microsoft.com/office/drawing/2014/main" id="{0EA4F823-5FCE-41FD-B86A-08E251D82797}"/>
                  </a:ext>
                </a:extLst>
              </p:cNvPr>
              <p:cNvSpPr/>
              <p:nvPr/>
            </p:nvSpPr>
            <p:spPr>
              <a:xfrm>
                <a:off x="1911566" y="5639586"/>
                <a:ext cx="1415042" cy="402138"/>
              </a:xfrm>
              <a:prstGeom prst="roundRect">
                <a:avLst/>
              </a:prstGeom>
              <a:solidFill>
                <a:srgbClr val="E85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0" name="Freeform: Shape 39">
                <a:extLst>
                  <a:ext uri="{FF2B5EF4-FFF2-40B4-BE49-F238E27FC236}">
                    <a16:creationId xmlns:a16="http://schemas.microsoft.com/office/drawing/2014/main" id="{7439FE54-BBB3-4DBD-AC06-9AF812C7A5FB}"/>
                  </a:ext>
                </a:extLst>
              </p:cNvPr>
              <p:cNvSpPr/>
              <p:nvPr/>
            </p:nvSpPr>
            <p:spPr>
              <a:xfrm rot="5400000" flipV="1">
                <a:off x="743245" y="2655927"/>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E85818"/>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1" name="Oval 40">
                <a:extLst>
                  <a:ext uri="{FF2B5EF4-FFF2-40B4-BE49-F238E27FC236}">
                    <a16:creationId xmlns:a16="http://schemas.microsoft.com/office/drawing/2014/main" id="{18DBF9A2-17A9-4F4A-90D5-0A0A09AB8A22}"/>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2" name="Oval 41">
                <a:extLst>
                  <a:ext uri="{FF2B5EF4-FFF2-40B4-BE49-F238E27FC236}">
                    <a16:creationId xmlns:a16="http://schemas.microsoft.com/office/drawing/2014/main" id="{F6AF7CAE-8DF3-4A14-80E5-15F2DB87905C}"/>
                  </a:ext>
                </a:extLst>
              </p:cNvPr>
              <p:cNvSpPr/>
              <p:nvPr/>
            </p:nvSpPr>
            <p:spPr>
              <a:xfrm>
                <a:off x="2098066" y="1187674"/>
                <a:ext cx="1021723" cy="1021723"/>
              </a:xfrm>
              <a:prstGeom prst="ellipse">
                <a:avLst/>
              </a:prstGeom>
              <a:solidFill>
                <a:srgbClr val="E85818"/>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DF121940-A6BC-4BC8-A0A3-B7BD4F88E148}"/>
                  </a:ext>
                </a:extLst>
              </p:cNvPr>
              <p:cNvSpPr/>
              <p:nvPr/>
            </p:nvSpPr>
            <p:spPr>
              <a:xfrm>
                <a:off x="1421311" y="3490474"/>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4" name="Freeform: Shape 43">
                <a:extLst>
                  <a:ext uri="{FF2B5EF4-FFF2-40B4-BE49-F238E27FC236}">
                    <a16:creationId xmlns:a16="http://schemas.microsoft.com/office/drawing/2014/main" id="{81512397-9B84-4038-BC40-7C57D9A2DCDC}"/>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E85818"/>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45" name="TextBox 44">
                <a:extLst>
                  <a:ext uri="{FF2B5EF4-FFF2-40B4-BE49-F238E27FC236}">
                    <a16:creationId xmlns:a16="http://schemas.microsoft.com/office/drawing/2014/main" id="{6903B08F-49A4-449E-8AD3-F21944C5D363}"/>
                  </a:ext>
                </a:extLst>
              </p:cNvPr>
              <p:cNvSpPr txBox="1"/>
              <p:nvPr/>
            </p:nvSpPr>
            <p:spPr>
              <a:xfrm>
                <a:off x="1702184" y="3685049"/>
                <a:ext cx="1833803" cy="461665"/>
              </a:xfrm>
              <a:prstGeom prst="rect">
                <a:avLst/>
              </a:prstGeom>
              <a:noFill/>
            </p:spPr>
            <p:txBody>
              <a:bodyPr wrap="square" rtlCol="0">
                <a:spAutoFit/>
              </a:bodyPr>
              <a:lstStyle/>
              <a:p>
                <a:pPr algn="ctr"/>
                <a:r>
                  <a:rPr lang="en-IN" sz="1200" b="1">
                    <a:latin typeface="Verdana" panose="020B0604030504040204" pitchFamily="34" charset="0"/>
                    <a:ea typeface="Verdana" panose="020B0604030504040204" pitchFamily="34" charset="0"/>
                  </a:rPr>
                  <a:t>Outbound Messaging</a:t>
                </a:r>
              </a:p>
            </p:txBody>
          </p:sp>
          <p:sp>
            <p:nvSpPr>
              <p:cNvPr id="46" name="TextBox 45">
                <a:extLst>
                  <a:ext uri="{FF2B5EF4-FFF2-40B4-BE49-F238E27FC236}">
                    <a16:creationId xmlns:a16="http://schemas.microsoft.com/office/drawing/2014/main" id="{34FE6C3E-7B5B-46F5-958C-3CA025FFFE3D}"/>
                  </a:ext>
                </a:extLst>
              </p:cNvPr>
              <p:cNvSpPr txBox="1"/>
              <p:nvPr/>
            </p:nvSpPr>
            <p:spPr>
              <a:xfrm>
                <a:off x="1600329" y="4157466"/>
                <a:ext cx="2222554" cy="1169551"/>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Two-way SSL can be used together with the Salesforce outbound messaging certificate</a:t>
                </a:r>
              </a:p>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Whitelist salesforce server IP ranges and firewalls</a:t>
                </a:r>
                <a:endParaRPr lang="en-IN" sz="1000">
                  <a:latin typeface="Verdana" panose="020B0604030504040204" pitchFamily="34" charset="0"/>
                  <a:ea typeface="Verdana" panose="020B0604030504040204" pitchFamily="34" charset="0"/>
                </a:endParaRPr>
              </a:p>
            </p:txBody>
          </p:sp>
        </p:grpSp>
        <p:grpSp>
          <p:nvGrpSpPr>
            <p:cNvPr id="48" name="Group 47">
              <a:extLst>
                <a:ext uri="{FF2B5EF4-FFF2-40B4-BE49-F238E27FC236}">
                  <a16:creationId xmlns:a16="http://schemas.microsoft.com/office/drawing/2014/main" id="{D80E95FD-AFBD-40B8-950B-20FE2FC990C3}"/>
                </a:ext>
              </a:extLst>
            </p:cNvPr>
            <p:cNvGrpSpPr/>
            <p:nvPr/>
          </p:nvGrpSpPr>
          <p:grpSpPr>
            <a:xfrm>
              <a:off x="6364708" y="925462"/>
              <a:ext cx="2409118" cy="5116262"/>
              <a:chOff x="1418914" y="925462"/>
              <a:chExt cx="2409118" cy="5116262"/>
            </a:xfrm>
          </p:grpSpPr>
          <p:sp>
            <p:nvSpPr>
              <p:cNvPr id="49" name="Rectangle: Rounded Corners 48">
                <a:extLst>
                  <a:ext uri="{FF2B5EF4-FFF2-40B4-BE49-F238E27FC236}">
                    <a16:creationId xmlns:a16="http://schemas.microsoft.com/office/drawing/2014/main" id="{94FEC99F-1222-4E83-9F35-3AA635E78EE2}"/>
                  </a:ext>
                </a:extLst>
              </p:cNvPr>
              <p:cNvSpPr/>
              <p:nvPr/>
            </p:nvSpPr>
            <p:spPr>
              <a:xfrm>
                <a:off x="1911566" y="5639586"/>
                <a:ext cx="1415042" cy="402138"/>
              </a:xfrm>
              <a:prstGeom prst="roundRect">
                <a:avLst/>
              </a:prstGeom>
              <a:solidFill>
                <a:srgbClr val="8E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0" name="Freeform: Shape 49">
                <a:extLst>
                  <a:ext uri="{FF2B5EF4-FFF2-40B4-BE49-F238E27FC236}">
                    <a16:creationId xmlns:a16="http://schemas.microsoft.com/office/drawing/2014/main" id="{869316B2-7845-48C7-BFEB-969A7E78798F}"/>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gradFill flip="none" rotWithShape="1">
                <a:gsLst>
                  <a:gs pos="0">
                    <a:srgbClr val="8E44AD"/>
                  </a:gs>
                  <a:gs pos="100000">
                    <a:srgbClr val="9C5BB7"/>
                  </a:gs>
                </a:gsLst>
                <a:lin ang="5400000" scaled="1"/>
                <a:tileRect/>
              </a:gra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1" name="Oval 50">
                <a:extLst>
                  <a:ext uri="{FF2B5EF4-FFF2-40B4-BE49-F238E27FC236}">
                    <a16:creationId xmlns:a16="http://schemas.microsoft.com/office/drawing/2014/main" id="{084E44FA-412E-46E2-8601-A3CCB93879FC}"/>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2" name="Oval 51">
                <a:extLst>
                  <a:ext uri="{FF2B5EF4-FFF2-40B4-BE49-F238E27FC236}">
                    <a16:creationId xmlns:a16="http://schemas.microsoft.com/office/drawing/2014/main" id="{1187189B-5C5E-4AA9-A6D5-122380AE1ADB}"/>
                  </a:ext>
                </a:extLst>
              </p:cNvPr>
              <p:cNvSpPr/>
              <p:nvPr/>
            </p:nvSpPr>
            <p:spPr>
              <a:xfrm>
                <a:off x="2108226" y="1187674"/>
                <a:ext cx="1021723" cy="1021723"/>
              </a:xfrm>
              <a:prstGeom prst="ellipse">
                <a:avLst/>
              </a:prstGeom>
              <a:solidFill>
                <a:srgbClr val="9854B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3" name="Oval 52">
                <a:extLst>
                  <a:ext uri="{FF2B5EF4-FFF2-40B4-BE49-F238E27FC236}">
                    <a16:creationId xmlns:a16="http://schemas.microsoft.com/office/drawing/2014/main" id="{0BC88681-F75B-48A3-A6D4-1119329E6F03}"/>
                  </a:ext>
                </a:extLst>
              </p:cNvPr>
              <p:cNvSpPr/>
              <p:nvPr/>
            </p:nvSpPr>
            <p:spPr>
              <a:xfrm>
                <a:off x="1418914" y="3429000"/>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4" name="Freeform: Shape 53">
                <a:extLst>
                  <a:ext uri="{FF2B5EF4-FFF2-40B4-BE49-F238E27FC236}">
                    <a16:creationId xmlns:a16="http://schemas.microsoft.com/office/drawing/2014/main" id="{310E0D50-834E-4F21-A638-C312E3D974E7}"/>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9C5BB7"/>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55" name="TextBox 54">
                <a:extLst>
                  <a:ext uri="{FF2B5EF4-FFF2-40B4-BE49-F238E27FC236}">
                    <a16:creationId xmlns:a16="http://schemas.microsoft.com/office/drawing/2014/main" id="{13A6CC69-6693-4566-8B1C-864F02224964}"/>
                  </a:ext>
                </a:extLst>
              </p:cNvPr>
              <p:cNvSpPr txBox="1"/>
              <p:nvPr/>
            </p:nvSpPr>
            <p:spPr>
              <a:xfrm>
                <a:off x="1719918" y="3782993"/>
                <a:ext cx="1798336" cy="276999"/>
              </a:xfrm>
              <a:prstGeom prst="rect">
                <a:avLst/>
              </a:prstGeom>
              <a:noFill/>
            </p:spPr>
            <p:txBody>
              <a:bodyPr wrap="square" rtlCol="0">
                <a:spAutoFit/>
              </a:bodyPr>
              <a:lstStyle/>
              <a:p>
                <a:pPr algn="ctr"/>
                <a:r>
                  <a:rPr lang="en-IN" sz="1200" b="1">
                    <a:latin typeface="Verdana" panose="020B0604030504040204" pitchFamily="34" charset="0"/>
                    <a:ea typeface="Verdana" panose="020B0604030504040204" pitchFamily="34" charset="0"/>
                  </a:rPr>
                  <a:t>Apex Callouts</a:t>
                </a:r>
              </a:p>
            </p:txBody>
          </p:sp>
          <p:sp>
            <p:nvSpPr>
              <p:cNvPr id="56" name="TextBox 55">
                <a:extLst>
                  <a:ext uri="{FF2B5EF4-FFF2-40B4-BE49-F238E27FC236}">
                    <a16:creationId xmlns:a16="http://schemas.microsoft.com/office/drawing/2014/main" id="{DCE4DC5F-EFBE-4742-A966-071E2CA62F9B}"/>
                  </a:ext>
                </a:extLst>
              </p:cNvPr>
              <p:cNvSpPr txBox="1"/>
              <p:nvPr/>
            </p:nvSpPr>
            <p:spPr>
              <a:xfrm>
                <a:off x="1577433" y="4195512"/>
                <a:ext cx="2065511" cy="861774"/>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Two-way SSL is supported with both self-signed and CA-signed certificates to maintain authenticity of both the client and server</a:t>
                </a:r>
                <a:endParaRPr lang="en-IN" sz="1000">
                  <a:latin typeface="Verdana" panose="020B0604030504040204" pitchFamily="34" charset="0"/>
                  <a:ea typeface="Verdana" panose="020B0604030504040204" pitchFamily="34" charset="0"/>
                </a:endParaRPr>
              </a:p>
            </p:txBody>
          </p:sp>
        </p:grpSp>
        <p:grpSp>
          <p:nvGrpSpPr>
            <p:cNvPr id="58" name="Group 57">
              <a:extLst>
                <a:ext uri="{FF2B5EF4-FFF2-40B4-BE49-F238E27FC236}">
                  <a16:creationId xmlns:a16="http://schemas.microsoft.com/office/drawing/2014/main" id="{139A76B1-4884-43A1-84E6-0D5E2AD31761}"/>
                </a:ext>
              </a:extLst>
            </p:cNvPr>
            <p:cNvGrpSpPr/>
            <p:nvPr/>
          </p:nvGrpSpPr>
          <p:grpSpPr>
            <a:xfrm>
              <a:off x="9211444" y="925462"/>
              <a:ext cx="2417890" cy="5116262"/>
              <a:chOff x="1407745" y="925462"/>
              <a:chExt cx="2417890" cy="5116262"/>
            </a:xfrm>
          </p:grpSpPr>
          <p:sp>
            <p:nvSpPr>
              <p:cNvPr id="59" name="Rectangle: Rounded Corners 58">
                <a:extLst>
                  <a:ext uri="{FF2B5EF4-FFF2-40B4-BE49-F238E27FC236}">
                    <a16:creationId xmlns:a16="http://schemas.microsoft.com/office/drawing/2014/main" id="{7BEA1F36-FCF5-4ED3-97F0-AB71061EBC12}"/>
                  </a:ext>
                </a:extLst>
              </p:cNvPr>
              <p:cNvSpPr/>
              <p:nvPr/>
            </p:nvSpPr>
            <p:spPr>
              <a:xfrm>
                <a:off x="1911566" y="5639586"/>
                <a:ext cx="1415042" cy="40213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0" name="Freeform: Shape 59">
                <a:extLst>
                  <a:ext uri="{FF2B5EF4-FFF2-40B4-BE49-F238E27FC236}">
                    <a16:creationId xmlns:a16="http://schemas.microsoft.com/office/drawing/2014/main" id="{797B293B-0BE5-4FBF-868C-2064D5E37617}"/>
                  </a:ext>
                </a:extLst>
              </p:cNvPr>
              <p:cNvSpPr/>
              <p:nvPr/>
            </p:nvSpPr>
            <p:spPr>
              <a:xfrm rot="5400000" flipV="1">
                <a:off x="743244" y="2655926"/>
                <a:ext cx="3751686" cy="1546147"/>
              </a:xfrm>
              <a:custGeom>
                <a:avLst/>
                <a:gdLst>
                  <a:gd name="connsiteX0" fmla="*/ 295130 w 7518400"/>
                  <a:gd name="connsiteY0" fmla="*/ 5 h 1770754"/>
                  <a:gd name="connsiteX1" fmla="*/ 2977886 w 7518400"/>
                  <a:gd name="connsiteY1" fmla="*/ 693647 h 1770754"/>
                  <a:gd name="connsiteX2" fmla="*/ 7223270 w 7518400"/>
                  <a:gd name="connsiteY2" fmla="*/ 5 h 1770754"/>
                  <a:gd name="connsiteX3" fmla="*/ 7518400 w 7518400"/>
                  <a:gd name="connsiteY3" fmla="*/ 295135 h 1770754"/>
                  <a:gd name="connsiteX4" fmla="*/ 7518400 w 7518400"/>
                  <a:gd name="connsiteY4" fmla="*/ 885377 h 1770754"/>
                  <a:gd name="connsiteX5" fmla="*/ 7518400 w 7518400"/>
                  <a:gd name="connsiteY5" fmla="*/ 1475619 h 1770754"/>
                  <a:gd name="connsiteX6" fmla="*/ 7223270 w 7518400"/>
                  <a:gd name="connsiteY6" fmla="*/ 1770749 h 1770754"/>
                  <a:gd name="connsiteX7" fmla="*/ 2977886 w 7518400"/>
                  <a:gd name="connsiteY7" fmla="*/ 1077107 h 1770754"/>
                  <a:gd name="connsiteX8" fmla="*/ 295130 w 7518400"/>
                  <a:gd name="connsiteY8" fmla="*/ 1770749 h 1770754"/>
                  <a:gd name="connsiteX9" fmla="*/ 0 w 7518400"/>
                  <a:gd name="connsiteY9" fmla="*/ 1475619 h 1770754"/>
                  <a:gd name="connsiteX10" fmla="*/ 0 w 7518400"/>
                  <a:gd name="connsiteY10" fmla="*/ 885377 h 1770754"/>
                  <a:gd name="connsiteX11" fmla="*/ 0 w 7518400"/>
                  <a:gd name="connsiteY11" fmla="*/ 295135 h 1770754"/>
                  <a:gd name="connsiteX12" fmla="*/ 295130 w 7518400"/>
                  <a:gd name="connsiteY12" fmla="*/ 5 h 177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8400" h="1770754">
                    <a:moveTo>
                      <a:pt x="295130" y="5"/>
                    </a:moveTo>
                    <a:cubicBezTo>
                      <a:pt x="1189382" y="-2297"/>
                      <a:pt x="2083634" y="695949"/>
                      <a:pt x="2977886" y="693647"/>
                    </a:cubicBezTo>
                    <a:cubicBezTo>
                      <a:pt x="4393014" y="695949"/>
                      <a:pt x="5808142" y="-2297"/>
                      <a:pt x="7223270" y="5"/>
                    </a:cubicBezTo>
                    <a:cubicBezTo>
                      <a:pt x="7386266" y="5"/>
                      <a:pt x="7518400" y="132139"/>
                      <a:pt x="7518400" y="295135"/>
                    </a:cubicBezTo>
                    <a:lnTo>
                      <a:pt x="7518400" y="885377"/>
                    </a:lnTo>
                    <a:lnTo>
                      <a:pt x="7518400" y="1475619"/>
                    </a:lnTo>
                    <a:cubicBezTo>
                      <a:pt x="7518400" y="1638615"/>
                      <a:pt x="7386266" y="1770749"/>
                      <a:pt x="7223270" y="1770749"/>
                    </a:cubicBezTo>
                    <a:cubicBezTo>
                      <a:pt x="5808142" y="1773051"/>
                      <a:pt x="4393014" y="1074805"/>
                      <a:pt x="2977886" y="1077107"/>
                    </a:cubicBezTo>
                    <a:cubicBezTo>
                      <a:pt x="2083634" y="1074805"/>
                      <a:pt x="1189382" y="1773051"/>
                      <a:pt x="295130" y="1770749"/>
                    </a:cubicBezTo>
                    <a:cubicBezTo>
                      <a:pt x="132134" y="1770749"/>
                      <a:pt x="0" y="1638615"/>
                      <a:pt x="0" y="1475619"/>
                    </a:cubicBezTo>
                    <a:lnTo>
                      <a:pt x="0" y="885377"/>
                    </a:lnTo>
                    <a:lnTo>
                      <a:pt x="0" y="295135"/>
                    </a:lnTo>
                    <a:cubicBezTo>
                      <a:pt x="0" y="132139"/>
                      <a:pt x="132134" y="5"/>
                      <a:pt x="295130" y="5"/>
                    </a:cubicBezTo>
                    <a:close/>
                  </a:path>
                </a:pathLst>
              </a:custGeom>
              <a:solidFill>
                <a:srgbClr val="0070C0"/>
              </a:solidFill>
              <a:ln>
                <a:noFill/>
              </a:ln>
              <a:effectLst>
                <a:outerShdw blurRad="381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1" name="Oval 60">
                <a:extLst>
                  <a:ext uri="{FF2B5EF4-FFF2-40B4-BE49-F238E27FC236}">
                    <a16:creationId xmlns:a16="http://schemas.microsoft.com/office/drawing/2014/main" id="{4EF49CB5-270B-4B54-8F76-58DAFE4602CB}"/>
                  </a:ext>
                </a:extLst>
              </p:cNvPr>
              <p:cNvSpPr/>
              <p:nvPr/>
            </p:nvSpPr>
            <p:spPr>
              <a:xfrm>
                <a:off x="1846014" y="925462"/>
                <a:ext cx="1546147" cy="1546147"/>
              </a:xfrm>
              <a:prstGeom prst="ellipse">
                <a:avLst/>
              </a:prstGeom>
              <a:solidFill>
                <a:schemeClr val="bg1"/>
              </a:solidFill>
              <a:ln>
                <a:noFill/>
              </a:ln>
              <a:effectLst>
                <a:outerShdw blurRad="368300" dist="38100" dir="2700000" sx="111000" sy="111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2" name="Oval 61">
                <a:extLst>
                  <a:ext uri="{FF2B5EF4-FFF2-40B4-BE49-F238E27FC236}">
                    <a16:creationId xmlns:a16="http://schemas.microsoft.com/office/drawing/2014/main" id="{CAF07A04-74D5-4A99-862E-EDC74B530680}"/>
                  </a:ext>
                </a:extLst>
              </p:cNvPr>
              <p:cNvSpPr/>
              <p:nvPr/>
            </p:nvSpPr>
            <p:spPr>
              <a:xfrm>
                <a:off x="2108226" y="1187674"/>
                <a:ext cx="1021723" cy="1021723"/>
              </a:xfrm>
              <a:prstGeom prst="ellipse">
                <a:avLst/>
              </a:prstGeom>
              <a:solidFill>
                <a:srgbClr val="0070C0"/>
              </a:solidFill>
              <a:ln>
                <a:noFill/>
              </a:ln>
              <a:effectLst>
                <a:outerShdw blurRad="381000" dist="38100" dir="2700000" algn="tl" rotWithShape="0">
                  <a:schemeClr val="tx1">
                    <a:lumMod val="75000"/>
                    <a:lumOff val="25000"/>
                    <a:alpha val="40000"/>
                  </a:schemeClr>
                </a:outerShdw>
              </a:effectLst>
              <a:scene3d>
                <a:camera prst="orthographicFront"/>
                <a:lightRig rig="threePt" dir="t"/>
              </a:scene3d>
              <a:sp3d prstMaterial="metal">
                <a:bevelT w="107950" h="6350"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3" name="Oval 62">
                <a:extLst>
                  <a:ext uri="{FF2B5EF4-FFF2-40B4-BE49-F238E27FC236}">
                    <a16:creationId xmlns:a16="http://schemas.microsoft.com/office/drawing/2014/main" id="{731ACE11-31AC-4E42-BA73-D847042E37FD}"/>
                  </a:ext>
                </a:extLst>
              </p:cNvPr>
              <p:cNvSpPr/>
              <p:nvPr/>
            </p:nvSpPr>
            <p:spPr>
              <a:xfrm>
                <a:off x="1407745" y="3538186"/>
                <a:ext cx="2409118" cy="2503537"/>
              </a:xfrm>
              <a:prstGeom prst="ellipse">
                <a:avLst/>
              </a:prstGeom>
              <a:gradFill flip="none" rotWithShape="1">
                <a:gsLst>
                  <a:gs pos="38000">
                    <a:srgbClr val="E4EAEC"/>
                  </a:gs>
                  <a:gs pos="100000">
                    <a:schemeClr val="bg1"/>
                  </a:gs>
                </a:gsLst>
                <a:lin ang="16200000" scaled="1"/>
                <a:tileRect/>
              </a:gradFill>
              <a:ln>
                <a:noFill/>
              </a:ln>
              <a:effectLst>
                <a:outerShdw blurRad="3810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4" name="Freeform: Shape 63">
                <a:extLst>
                  <a:ext uri="{FF2B5EF4-FFF2-40B4-BE49-F238E27FC236}">
                    <a16:creationId xmlns:a16="http://schemas.microsoft.com/office/drawing/2014/main" id="{893E6010-C2E6-44AE-A694-1D9FBC4218F7}"/>
                  </a:ext>
                </a:extLst>
              </p:cNvPr>
              <p:cNvSpPr/>
              <p:nvPr/>
            </p:nvSpPr>
            <p:spPr>
              <a:xfrm>
                <a:off x="2020923" y="5304843"/>
                <a:ext cx="1196328" cy="736881"/>
              </a:xfrm>
              <a:custGeom>
                <a:avLst/>
                <a:gdLst>
                  <a:gd name="connsiteX0" fmla="*/ 851423 w 1702846"/>
                  <a:gd name="connsiteY0" fmla="*/ 0 h 790500"/>
                  <a:gd name="connsiteX1" fmla="*/ 1692240 w 1702846"/>
                  <a:gd name="connsiteY1" fmla="*/ 685285 h 790500"/>
                  <a:gd name="connsiteX2" fmla="*/ 1702846 w 1702846"/>
                  <a:gd name="connsiteY2" fmla="*/ 790500 h 790500"/>
                  <a:gd name="connsiteX3" fmla="*/ 0 w 1702846"/>
                  <a:gd name="connsiteY3" fmla="*/ 790500 h 790500"/>
                  <a:gd name="connsiteX4" fmla="*/ 10607 w 1702846"/>
                  <a:gd name="connsiteY4" fmla="*/ 685285 h 790500"/>
                  <a:gd name="connsiteX5" fmla="*/ 851423 w 1702846"/>
                  <a:gd name="connsiteY5" fmla="*/ 0 h 7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846" h="790500">
                    <a:moveTo>
                      <a:pt x="851423" y="0"/>
                    </a:moveTo>
                    <a:cubicBezTo>
                      <a:pt x="1266173" y="0"/>
                      <a:pt x="1612211" y="294194"/>
                      <a:pt x="1692240" y="685285"/>
                    </a:cubicBezTo>
                    <a:lnTo>
                      <a:pt x="1702846" y="790500"/>
                    </a:lnTo>
                    <a:lnTo>
                      <a:pt x="0" y="790500"/>
                    </a:lnTo>
                    <a:lnTo>
                      <a:pt x="10607" y="685285"/>
                    </a:lnTo>
                    <a:cubicBezTo>
                      <a:pt x="90636" y="294194"/>
                      <a:pt x="436673" y="0"/>
                      <a:pt x="851423" y="0"/>
                    </a:cubicBezTo>
                    <a:close/>
                  </a:path>
                </a:pathLst>
              </a:custGeom>
              <a:solidFill>
                <a:srgbClr val="0070C0"/>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Verdana" panose="020B0604030504040204" pitchFamily="34" charset="0"/>
                  <a:ea typeface="Verdana" panose="020B0604030504040204" pitchFamily="34" charset="0"/>
                </a:endParaRPr>
              </a:p>
            </p:txBody>
          </p:sp>
          <p:sp>
            <p:nvSpPr>
              <p:cNvPr id="65" name="TextBox 64">
                <a:extLst>
                  <a:ext uri="{FF2B5EF4-FFF2-40B4-BE49-F238E27FC236}">
                    <a16:creationId xmlns:a16="http://schemas.microsoft.com/office/drawing/2014/main" id="{8E61F3DC-6CAD-43DE-9269-8C65AD44A461}"/>
                  </a:ext>
                </a:extLst>
              </p:cNvPr>
              <p:cNvSpPr txBox="1"/>
              <p:nvPr/>
            </p:nvSpPr>
            <p:spPr>
              <a:xfrm>
                <a:off x="1416517" y="3693565"/>
                <a:ext cx="2409118" cy="461665"/>
              </a:xfrm>
              <a:prstGeom prst="rect">
                <a:avLst/>
              </a:prstGeom>
              <a:noFill/>
            </p:spPr>
            <p:txBody>
              <a:bodyPr wrap="square" rtlCol="0">
                <a:spAutoFit/>
              </a:bodyPr>
              <a:lstStyle/>
              <a:p>
                <a:pPr algn="ctr"/>
                <a:r>
                  <a:rPr lang="en-IN" sz="1200" b="1">
                    <a:latin typeface="Verdana" panose="020B0604030504040204" pitchFamily="34" charset="0"/>
                    <a:ea typeface="Verdana" panose="020B0604030504040204" pitchFamily="34" charset="0"/>
                  </a:rPr>
                  <a:t>Other</a:t>
                </a:r>
              </a:p>
              <a:p>
                <a:pPr algn="ctr"/>
                <a:r>
                  <a:rPr lang="en-IN" sz="1200" b="1">
                    <a:latin typeface="Verdana" panose="020B0604030504040204" pitchFamily="34" charset="0"/>
                    <a:ea typeface="Verdana" panose="020B0604030504040204" pitchFamily="34" charset="0"/>
                  </a:rPr>
                  <a:t>Security</a:t>
                </a:r>
              </a:p>
            </p:txBody>
          </p:sp>
          <p:sp>
            <p:nvSpPr>
              <p:cNvPr id="66" name="TextBox 65">
                <a:extLst>
                  <a:ext uri="{FF2B5EF4-FFF2-40B4-BE49-F238E27FC236}">
                    <a16:creationId xmlns:a16="http://schemas.microsoft.com/office/drawing/2014/main" id="{AE21D9F0-2241-4AAE-8A91-ECD0E252F44A}"/>
                  </a:ext>
                </a:extLst>
              </p:cNvPr>
              <p:cNvSpPr txBox="1"/>
              <p:nvPr/>
            </p:nvSpPr>
            <p:spPr>
              <a:xfrm>
                <a:off x="1789575" y="4194217"/>
                <a:ext cx="1659023" cy="707886"/>
              </a:xfrm>
              <a:prstGeom prst="rect">
                <a:avLst/>
              </a:prstGeom>
              <a:noFill/>
            </p:spPr>
            <p:txBody>
              <a:bodyPr wrap="square" rtlCol="0">
                <a:spAutoFit/>
              </a:bodyPr>
              <a:lstStyle/>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Reverse Proxy Server</a:t>
                </a:r>
              </a:p>
              <a:p>
                <a:pPr marL="171450" indent="-171450">
                  <a:spcBef>
                    <a:spcPts val="1200"/>
                  </a:spcBef>
                  <a:buFont typeface="Arial" panose="020B0604020202020204" pitchFamily="34" charset="0"/>
                  <a:buChar char="•"/>
                </a:pPr>
                <a:r>
                  <a:rPr lang="en-IN" sz="1000">
                    <a:latin typeface="Verdana" panose="020B0604030504040204" pitchFamily="34" charset="0"/>
                    <a:ea typeface="Verdana" panose="020B0604030504040204" pitchFamily="34" charset="0"/>
                  </a:rPr>
                  <a:t>Encryption</a:t>
                </a:r>
              </a:p>
            </p:txBody>
          </p:sp>
        </p:grpSp>
      </p:grpSp>
      <p:sp>
        <p:nvSpPr>
          <p:cNvPr id="69" name="TextBox 68">
            <a:extLst>
              <a:ext uri="{FF2B5EF4-FFF2-40B4-BE49-F238E27FC236}">
                <a16:creationId xmlns:a16="http://schemas.microsoft.com/office/drawing/2014/main" id="{765CBC65-5972-4B73-B0E4-B2045622F71B}"/>
              </a:ext>
            </a:extLst>
          </p:cNvPr>
          <p:cNvSpPr txBox="1"/>
          <p:nvPr/>
        </p:nvSpPr>
        <p:spPr>
          <a:xfrm>
            <a:off x="333375" y="247650"/>
            <a:ext cx="1114425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FIRE AND FORGET –  SECURITY </a:t>
            </a:r>
          </a:p>
        </p:txBody>
      </p:sp>
      <p:sp>
        <p:nvSpPr>
          <p:cNvPr id="71" name="General_Fill_50">
            <a:extLst>
              <a:ext uri="{FF2B5EF4-FFF2-40B4-BE49-F238E27FC236}">
                <a16:creationId xmlns:a16="http://schemas.microsoft.com/office/drawing/2014/main" id="{39090996-D275-4F0B-B335-600A2295BFD6}"/>
              </a:ext>
            </a:extLst>
          </p:cNvPr>
          <p:cNvSpPr>
            <a:spLocks noChangeAspect="1" noEditPoints="1"/>
          </p:cNvSpPr>
          <p:nvPr/>
        </p:nvSpPr>
        <p:spPr bwMode="auto">
          <a:xfrm>
            <a:off x="1427844" y="1290067"/>
            <a:ext cx="789841" cy="789841"/>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5" name="General_Fill_18">
            <a:extLst>
              <a:ext uri="{FF2B5EF4-FFF2-40B4-BE49-F238E27FC236}">
                <a16:creationId xmlns:a16="http://schemas.microsoft.com/office/drawing/2014/main" id="{DA6B9667-1BF5-47F4-8F90-D4C05B6168C8}"/>
              </a:ext>
            </a:extLst>
          </p:cNvPr>
          <p:cNvSpPr>
            <a:spLocks noChangeAspect="1" noEditPoints="1"/>
          </p:cNvSpPr>
          <p:nvPr/>
        </p:nvSpPr>
        <p:spPr bwMode="auto">
          <a:xfrm>
            <a:off x="4293508" y="1315547"/>
            <a:ext cx="786294" cy="78629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7" name="General_Fill_48">
            <a:extLst>
              <a:ext uri="{FF2B5EF4-FFF2-40B4-BE49-F238E27FC236}">
                <a16:creationId xmlns:a16="http://schemas.microsoft.com/office/drawing/2014/main" id="{9CC45A46-B456-4106-826B-72C2380AB294}"/>
              </a:ext>
            </a:extLst>
          </p:cNvPr>
          <p:cNvSpPr>
            <a:spLocks noChangeAspect="1" noEditPoints="1"/>
          </p:cNvSpPr>
          <p:nvPr/>
        </p:nvSpPr>
        <p:spPr bwMode="auto">
          <a:xfrm>
            <a:off x="7171008" y="1309643"/>
            <a:ext cx="787744" cy="787744"/>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78" name="General_Fill_85">
            <a:extLst>
              <a:ext uri="{FF2B5EF4-FFF2-40B4-BE49-F238E27FC236}">
                <a16:creationId xmlns:a16="http://schemas.microsoft.com/office/drawing/2014/main" id="{B25D1287-1848-49ED-8DEE-614E49701951}"/>
              </a:ext>
            </a:extLst>
          </p:cNvPr>
          <p:cNvSpPr>
            <a:spLocks noChangeAspect="1" noEditPoints="1"/>
          </p:cNvSpPr>
          <p:nvPr/>
        </p:nvSpPr>
        <p:spPr bwMode="auto">
          <a:xfrm>
            <a:off x="10024285" y="1308245"/>
            <a:ext cx="783436" cy="783436"/>
          </a:xfrm>
          <a:custGeom>
            <a:avLst/>
            <a:gdLst>
              <a:gd name="T0" fmla="*/ 118 w 512"/>
              <a:gd name="T1" fmla="*/ 275 h 512"/>
              <a:gd name="T2" fmla="*/ 134 w 512"/>
              <a:gd name="T3" fmla="*/ 256 h 512"/>
              <a:gd name="T4" fmla="*/ 211 w 512"/>
              <a:gd name="T5" fmla="*/ 387 h 512"/>
              <a:gd name="T6" fmla="*/ 176 w 512"/>
              <a:gd name="T7" fmla="*/ 369 h 512"/>
              <a:gd name="T8" fmla="*/ 300 w 512"/>
              <a:gd name="T9" fmla="*/ 124 h 512"/>
              <a:gd name="T10" fmla="*/ 336 w 512"/>
              <a:gd name="T11" fmla="*/ 142 h 512"/>
              <a:gd name="T12" fmla="*/ 157 w 512"/>
              <a:gd name="T13" fmla="*/ 158 h 512"/>
              <a:gd name="T14" fmla="*/ 188 w 512"/>
              <a:gd name="T15" fmla="*/ 135 h 512"/>
              <a:gd name="T16" fmla="*/ 219 w 512"/>
              <a:gd name="T17" fmla="*/ 256 h 512"/>
              <a:gd name="T18" fmla="*/ 274 w 512"/>
              <a:gd name="T19" fmla="*/ 288 h 512"/>
              <a:gd name="T20" fmla="*/ 274 w 512"/>
              <a:gd name="T21" fmla="*/ 224 h 512"/>
              <a:gd name="T22" fmla="*/ 323 w 512"/>
              <a:gd name="T23" fmla="*/ 377 h 512"/>
              <a:gd name="T24" fmla="*/ 330 w 512"/>
              <a:gd name="T25" fmla="*/ 353 h 512"/>
              <a:gd name="T26" fmla="*/ 512 w 512"/>
              <a:gd name="T27" fmla="*/ 256 h 512"/>
              <a:gd name="T28" fmla="*/ 0 w 512"/>
              <a:gd name="T29" fmla="*/ 256 h 512"/>
              <a:gd name="T30" fmla="*/ 512 w 512"/>
              <a:gd name="T31" fmla="*/ 256 h 512"/>
              <a:gd name="T32" fmla="*/ 306 w 512"/>
              <a:gd name="T33" fmla="*/ 104 h 512"/>
              <a:gd name="T34" fmla="*/ 104 w 512"/>
              <a:gd name="T35" fmla="*/ 206 h 512"/>
              <a:gd name="T36" fmla="*/ 206 w 512"/>
              <a:gd name="T37" fmla="*/ 408 h 512"/>
              <a:gd name="T38" fmla="*/ 328 w 512"/>
              <a:gd name="T39" fmla="*/ 399 h 512"/>
              <a:gd name="T40" fmla="*/ 399 w 512"/>
              <a:gd name="T41" fmla="*/ 184 h 512"/>
              <a:gd name="T42" fmla="*/ 393 w 512"/>
              <a:gd name="T43" fmla="*/ 276 h 512"/>
              <a:gd name="T44" fmla="*/ 378 w 512"/>
              <a:gd name="T45" fmla="*/ 256 h 512"/>
              <a:gd name="T46" fmla="*/ 386 w 512"/>
              <a:gd name="T47" fmla="*/ 303 h 512"/>
              <a:gd name="T48" fmla="*/ 322 w 512"/>
              <a:gd name="T49" fmla="*/ 331 h 512"/>
              <a:gd name="T50" fmla="*/ 298 w 512"/>
              <a:gd name="T51" fmla="*/ 388 h 512"/>
              <a:gd name="T52" fmla="*/ 217 w 512"/>
              <a:gd name="T53" fmla="*/ 348 h 512"/>
              <a:gd name="T54" fmla="*/ 155 w 512"/>
              <a:gd name="T55" fmla="*/ 351 h 512"/>
              <a:gd name="T56" fmla="*/ 125 w 512"/>
              <a:gd name="T57" fmla="*/ 301 h 512"/>
              <a:gd name="T58" fmla="*/ 156 w 512"/>
              <a:gd name="T59" fmla="*/ 249 h 512"/>
              <a:gd name="T60" fmla="*/ 140 w 512"/>
              <a:gd name="T61" fmla="*/ 180 h 512"/>
              <a:gd name="T62" fmla="*/ 190 w 512"/>
              <a:gd name="T63" fmla="*/ 181 h 512"/>
              <a:gd name="T64" fmla="*/ 214 w 512"/>
              <a:gd name="T65" fmla="*/ 124 h 512"/>
              <a:gd name="T66" fmla="*/ 274 w 512"/>
              <a:gd name="T67" fmla="*/ 118 h 512"/>
              <a:gd name="T68" fmla="*/ 304 w 512"/>
              <a:gd name="T69" fmla="*/ 169 h 512"/>
              <a:gd name="T70" fmla="*/ 356 w 512"/>
              <a:gd name="T71" fmla="*/ 160 h 512"/>
              <a:gd name="T72" fmla="*/ 386 w 512"/>
              <a:gd name="T73" fmla="*/ 210 h 512"/>
              <a:gd name="T74" fmla="*/ 356 w 512"/>
              <a:gd name="T75" fmla="*/ 262 h 512"/>
              <a:gd name="T76" fmla="*/ 290 w 512"/>
              <a:gd name="T77" fmla="*/ 208 h 512"/>
              <a:gd name="T78" fmla="*/ 231 w 512"/>
              <a:gd name="T79" fmla="*/ 202 h 512"/>
              <a:gd name="T80" fmla="*/ 197 w 512"/>
              <a:gd name="T81" fmla="*/ 250 h 512"/>
              <a:gd name="T82" fmla="*/ 222 w 512"/>
              <a:gd name="T83" fmla="*/ 304 h 512"/>
              <a:gd name="T84" fmla="*/ 280 w 512"/>
              <a:gd name="T85" fmla="*/ 309 h 512"/>
              <a:gd name="T86" fmla="*/ 314 w 512"/>
              <a:gd name="T87"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134" y="256"/>
                </a:moveTo>
                <a:cubicBezTo>
                  <a:pt x="118" y="275"/>
                  <a:pt x="118" y="275"/>
                  <a:pt x="118" y="275"/>
                </a:cubicBezTo>
                <a:cubicBezTo>
                  <a:pt x="117" y="262"/>
                  <a:pt x="117" y="249"/>
                  <a:pt x="119" y="235"/>
                </a:cubicBezTo>
                <a:lnTo>
                  <a:pt x="134" y="256"/>
                </a:lnTo>
                <a:close/>
                <a:moveTo>
                  <a:pt x="176" y="369"/>
                </a:moveTo>
                <a:cubicBezTo>
                  <a:pt x="186" y="377"/>
                  <a:pt x="198" y="383"/>
                  <a:pt x="211" y="387"/>
                </a:cubicBezTo>
                <a:cubicBezTo>
                  <a:pt x="201" y="365"/>
                  <a:pt x="201" y="365"/>
                  <a:pt x="201" y="365"/>
                </a:cubicBezTo>
                <a:lnTo>
                  <a:pt x="176" y="369"/>
                </a:lnTo>
                <a:close/>
                <a:moveTo>
                  <a:pt x="336" y="142"/>
                </a:moveTo>
                <a:cubicBezTo>
                  <a:pt x="325" y="135"/>
                  <a:pt x="313" y="129"/>
                  <a:pt x="300" y="124"/>
                </a:cubicBezTo>
                <a:cubicBezTo>
                  <a:pt x="311" y="147"/>
                  <a:pt x="311" y="147"/>
                  <a:pt x="311" y="147"/>
                </a:cubicBezTo>
                <a:lnTo>
                  <a:pt x="336" y="142"/>
                </a:lnTo>
                <a:close/>
                <a:moveTo>
                  <a:pt x="188" y="135"/>
                </a:moveTo>
                <a:cubicBezTo>
                  <a:pt x="177" y="141"/>
                  <a:pt x="166" y="149"/>
                  <a:pt x="157" y="158"/>
                </a:cubicBezTo>
                <a:cubicBezTo>
                  <a:pt x="182" y="159"/>
                  <a:pt x="182" y="159"/>
                  <a:pt x="182" y="159"/>
                </a:cubicBezTo>
                <a:lnTo>
                  <a:pt x="188" y="135"/>
                </a:lnTo>
                <a:close/>
                <a:moveTo>
                  <a:pt x="237" y="224"/>
                </a:moveTo>
                <a:cubicBezTo>
                  <a:pt x="219" y="256"/>
                  <a:pt x="219" y="256"/>
                  <a:pt x="219" y="256"/>
                </a:cubicBezTo>
                <a:cubicBezTo>
                  <a:pt x="237" y="288"/>
                  <a:pt x="237" y="288"/>
                  <a:pt x="237" y="288"/>
                </a:cubicBezTo>
                <a:cubicBezTo>
                  <a:pt x="274" y="288"/>
                  <a:pt x="274" y="288"/>
                  <a:pt x="274" y="288"/>
                </a:cubicBezTo>
                <a:cubicBezTo>
                  <a:pt x="293" y="256"/>
                  <a:pt x="293" y="256"/>
                  <a:pt x="293" y="256"/>
                </a:cubicBezTo>
                <a:cubicBezTo>
                  <a:pt x="274" y="224"/>
                  <a:pt x="274" y="224"/>
                  <a:pt x="274" y="224"/>
                </a:cubicBezTo>
                <a:lnTo>
                  <a:pt x="237" y="224"/>
                </a:lnTo>
                <a:close/>
                <a:moveTo>
                  <a:pt x="323" y="377"/>
                </a:moveTo>
                <a:cubicBezTo>
                  <a:pt x="335" y="370"/>
                  <a:pt x="345" y="362"/>
                  <a:pt x="354" y="353"/>
                </a:cubicBezTo>
                <a:cubicBezTo>
                  <a:pt x="330" y="353"/>
                  <a:pt x="330" y="353"/>
                  <a:pt x="330" y="353"/>
                </a:cubicBezTo>
                <a:lnTo>
                  <a:pt x="323" y="3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9" y="184"/>
                </a:moveTo>
                <a:cubicBezTo>
                  <a:pt x="379" y="145"/>
                  <a:pt x="346" y="117"/>
                  <a:pt x="306" y="104"/>
                </a:cubicBezTo>
                <a:cubicBezTo>
                  <a:pt x="265" y="90"/>
                  <a:pt x="222" y="94"/>
                  <a:pt x="184" y="113"/>
                </a:cubicBezTo>
                <a:cubicBezTo>
                  <a:pt x="145" y="132"/>
                  <a:pt x="117" y="165"/>
                  <a:pt x="104" y="206"/>
                </a:cubicBezTo>
                <a:cubicBezTo>
                  <a:pt x="90" y="246"/>
                  <a:pt x="94" y="290"/>
                  <a:pt x="113" y="328"/>
                </a:cubicBezTo>
                <a:cubicBezTo>
                  <a:pt x="132" y="366"/>
                  <a:pt x="165" y="394"/>
                  <a:pt x="206" y="408"/>
                </a:cubicBezTo>
                <a:cubicBezTo>
                  <a:pt x="222" y="413"/>
                  <a:pt x="239" y="416"/>
                  <a:pt x="256" y="416"/>
                </a:cubicBezTo>
                <a:cubicBezTo>
                  <a:pt x="281" y="416"/>
                  <a:pt x="305" y="410"/>
                  <a:pt x="328" y="399"/>
                </a:cubicBezTo>
                <a:cubicBezTo>
                  <a:pt x="366" y="379"/>
                  <a:pt x="394" y="346"/>
                  <a:pt x="408" y="306"/>
                </a:cubicBezTo>
                <a:cubicBezTo>
                  <a:pt x="421" y="265"/>
                  <a:pt x="418" y="222"/>
                  <a:pt x="399" y="184"/>
                </a:cubicBezTo>
                <a:close/>
                <a:moveTo>
                  <a:pt x="378" y="256"/>
                </a:moveTo>
                <a:cubicBezTo>
                  <a:pt x="393" y="276"/>
                  <a:pt x="393" y="276"/>
                  <a:pt x="393" y="276"/>
                </a:cubicBezTo>
                <a:cubicBezTo>
                  <a:pt x="395" y="263"/>
                  <a:pt x="395" y="249"/>
                  <a:pt x="393" y="236"/>
                </a:cubicBezTo>
                <a:lnTo>
                  <a:pt x="378" y="256"/>
                </a:lnTo>
                <a:close/>
                <a:moveTo>
                  <a:pt x="356" y="262"/>
                </a:moveTo>
                <a:cubicBezTo>
                  <a:pt x="386" y="303"/>
                  <a:pt x="386" y="303"/>
                  <a:pt x="386" y="303"/>
                </a:cubicBezTo>
                <a:cubicBezTo>
                  <a:pt x="382" y="313"/>
                  <a:pt x="377" y="323"/>
                  <a:pt x="372" y="332"/>
                </a:cubicBezTo>
                <a:cubicBezTo>
                  <a:pt x="322" y="331"/>
                  <a:pt x="322" y="331"/>
                  <a:pt x="322" y="331"/>
                </a:cubicBezTo>
                <a:cubicBezTo>
                  <a:pt x="317" y="331"/>
                  <a:pt x="313" y="334"/>
                  <a:pt x="312" y="339"/>
                </a:cubicBezTo>
                <a:cubicBezTo>
                  <a:pt x="298" y="388"/>
                  <a:pt x="298" y="388"/>
                  <a:pt x="298" y="388"/>
                </a:cubicBezTo>
                <a:cubicBezTo>
                  <a:pt x="278" y="394"/>
                  <a:pt x="258" y="396"/>
                  <a:pt x="238" y="393"/>
                </a:cubicBezTo>
                <a:cubicBezTo>
                  <a:pt x="217" y="348"/>
                  <a:pt x="217" y="348"/>
                  <a:pt x="217" y="348"/>
                </a:cubicBezTo>
                <a:cubicBezTo>
                  <a:pt x="215" y="344"/>
                  <a:pt x="210" y="341"/>
                  <a:pt x="205" y="342"/>
                </a:cubicBezTo>
                <a:cubicBezTo>
                  <a:pt x="155" y="351"/>
                  <a:pt x="155" y="351"/>
                  <a:pt x="155" y="351"/>
                </a:cubicBezTo>
                <a:cubicBezTo>
                  <a:pt x="146" y="341"/>
                  <a:pt x="138" y="330"/>
                  <a:pt x="132" y="318"/>
                </a:cubicBezTo>
                <a:cubicBezTo>
                  <a:pt x="129" y="313"/>
                  <a:pt x="127" y="307"/>
                  <a:pt x="125" y="301"/>
                </a:cubicBezTo>
                <a:cubicBezTo>
                  <a:pt x="155" y="262"/>
                  <a:pt x="155" y="262"/>
                  <a:pt x="155" y="262"/>
                </a:cubicBezTo>
                <a:cubicBezTo>
                  <a:pt x="158" y="259"/>
                  <a:pt x="158" y="253"/>
                  <a:pt x="156" y="249"/>
                </a:cubicBezTo>
                <a:cubicBezTo>
                  <a:pt x="125" y="209"/>
                  <a:pt x="125" y="209"/>
                  <a:pt x="125" y="209"/>
                </a:cubicBezTo>
                <a:cubicBezTo>
                  <a:pt x="129" y="198"/>
                  <a:pt x="134" y="189"/>
                  <a:pt x="140" y="180"/>
                </a:cubicBezTo>
                <a:cubicBezTo>
                  <a:pt x="189" y="181"/>
                  <a:pt x="189" y="181"/>
                  <a:pt x="189" y="181"/>
                </a:cubicBezTo>
                <a:cubicBezTo>
                  <a:pt x="189" y="181"/>
                  <a:pt x="190" y="181"/>
                  <a:pt x="190" y="181"/>
                </a:cubicBezTo>
                <a:cubicBezTo>
                  <a:pt x="194" y="181"/>
                  <a:pt x="198" y="177"/>
                  <a:pt x="200" y="173"/>
                </a:cubicBezTo>
                <a:cubicBezTo>
                  <a:pt x="214" y="124"/>
                  <a:pt x="214" y="124"/>
                  <a:pt x="214" y="124"/>
                </a:cubicBezTo>
                <a:cubicBezTo>
                  <a:pt x="227" y="120"/>
                  <a:pt x="241" y="117"/>
                  <a:pt x="256" y="117"/>
                </a:cubicBezTo>
                <a:cubicBezTo>
                  <a:pt x="262" y="117"/>
                  <a:pt x="268" y="117"/>
                  <a:pt x="274" y="118"/>
                </a:cubicBezTo>
                <a:cubicBezTo>
                  <a:pt x="295" y="163"/>
                  <a:pt x="295" y="163"/>
                  <a:pt x="295" y="163"/>
                </a:cubicBezTo>
                <a:cubicBezTo>
                  <a:pt x="297" y="167"/>
                  <a:pt x="300" y="169"/>
                  <a:pt x="304" y="169"/>
                </a:cubicBezTo>
                <a:cubicBezTo>
                  <a:pt x="305" y="169"/>
                  <a:pt x="306" y="169"/>
                  <a:pt x="306" y="169"/>
                </a:cubicBezTo>
                <a:cubicBezTo>
                  <a:pt x="356" y="160"/>
                  <a:pt x="356" y="160"/>
                  <a:pt x="356" y="160"/>
                </a:cubicBezTo>
                <a:cubicBezTo>
                  <a:pt x="366" y="170"/>
                  <a:pt x="373" y="181"/>
                  <a:pt x="379" y="193"/>
                </a:cubicBezTo>
                <a:cubicBezTo>
                  <a:pt x="382" y="199"/>
                  <a:pt x="384" y="204"/>
                  <a:pt x="386" y="210"/>
                </a:cubicBezTo>
                <a:cubicBezTo>
                  <a:pt x="356" y="249"/>
                  <a:pt x="356" y="249"/>
                  <a:pt x="356" y="249"/>
                </a:cubicBezTo>
                <a:cubicBezTo>
                  <a:pt x="353" y="253"/>
                  <a:pt x="353" y="258"/>
                  <a:pt x="356" y="262"/>
                </a:cubicBezTo>
                <a:close/>
                <a:moveTo>
                  <a:pt x="314" y="250"/>
                </a:moveTo>
                <a:cubicBezTo>
                  <a:pt x="290" y="208"/>
                  <a:pt x="290" y="208"/>
                  <a:pt x="290" y="208"/>
                </a:cubicBezTo>
                <a:cubicBezTo>
                  <a:pt x="288" y="204"/>
                  <a:pt x="284" y="202"/>
                  <a:pt x="280" y="202"/>
                </a:cubicBezTo>
                <a:cubicBezTo>
                  <a:pt x="231" y="202"/>
                  <a:pt x="231" y="202"/>
                  <a:pt x="231" y="202"/>
                </a:cubicBezTo>
                <a:cubicBezTo>
                  <a:pt x="227" y="202"/>
                  <a:pt x="224" y="204"/>
                  <a:pt x="222" y="208"/>
                </a:cubicBezTo>
                <a:cubicBezTo>
                  <a:pt x="197" y="250"/>
                  <a:pt x="197" y="250"/>
                  <a:pt x="197" y="250"/>
                </a:cubicBezTo>
                <a:cubicBezTo>
                  <a:pt x="195" y="254"/>
                  <a:pt x="195" y="258"/>
                  <a:pt x="197" y="261"/>
                </a:cubicBezTo>
                <a:cubicBezTo>
                  <a:pt x="222" y="304"/>
                  <a:pt x="222" y="304"/>
                  <a:pt x="222" y="304"/>
                </a:cubicBezTo>
                <a:cubicBezTo>
                  <a:pt x="224" y="307"/>
                  <a:pt x="227" y="309"/>
                  <a:pt x="231" y="309"/>
                </a:cubicBezTo>
                <a:cubicBezTo>
                  <a:pt x="280" y="309"/>
                  <a:pt x="280" y="309"/>
                  <a:pt x="280" y="309"/>
                </a:cubicBezTo>
                <a:cubicBezTo>
                  <a:pt x="284" y="309"/>
                  <a:pt x="288" y="307"/>
                  <a:pt x="290" y="304"/>
                </a:cubicBezTo>
                <a:cubicBezTo>
                  <a:pt x="314" y="261"/>
                  <a:pt x="314" y="261"/>
                  <a:pt x="314" y="261"/>
                </a:cubicBezTo>
                <a:cubicBezTo>
                  <a:pt x="316" y="258"/>
                  <a:pt x="316" y="254"/>
                  <a:pt x="314" y="250"/>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latin typeface="Verdana" panose="020B0604030504040204" pitchFamily="34" charset="0"/>
              <a:ea typeface="Verdana" panose="020B0604030504040204" pitchFamily="34" charset="0"/>
            </a:endParaRPr>
          </a:p>
        </p:txBody>
      </p:sp>
      <p:sp>
        <p:nvSpPr>
          <p:cNvPr id="57" name="Text Placeholder 23">
            <a:extLst>
              <a:ext uri="{FF2B5EF4-FFF2-40B4-BE49-F238E27FC236}">
                <a16:creationId xmlns:a16="http://schemas.microsoft.com/office/drawing/2014/main" id="{D4B510F4-F001-44DC-AAE6-9DD24A696E7F}"/>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41371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20250" y="771524"/>
            <a:ext cx="11157375" cy="5838825"/>
            <a:chOff x="1015786" y="2504573"/>
            <a:chExt cx="7460286" cy="3928311"/>
          </a:xfrm>
          <a:effectLst>
            <a:reflection blurRad="139700" stA="33000" endPos="12000" dir="5400000" sy="-100000" algn="bl" rotWithShape="0"/>
          </a:effectLst>
        </p:grpSpPr>
        <p:grpSp>
          <p:nvGrpSpPr>
            <p:cNvPr id="31" name="Group 30"/>
            <p:cNvGrpSpPr/>
            <p:nvPr/>
          </p:nvGrpSpPr>
          <p:grpSpPr>
            <a:xfrm>
              <a:off x="1015786" y="2504573"/>
              <a:ext cx="2357942" cy="3928311"/>
              <a:chOff x="1015786" y="2504573"/>
              <a:chExt cx="2357942" cy="3928311"/>
            </a:xfrm>
            <a:effectLst>
              <a:reflection stA="56000" endPos="12000" dir="5400000" sy="-100000" algn="bl" rotWithShape="0"/>
            </a:effectLst>
          </p:grpSpPr>
          <p:sp>
            <p:nvSpPr>
              <p:cNvPr id="19" name="Rectangle: Rounded Corners 18"/>
              <p:cNvSpPr/>
              <p:nvPr/>
            </p:nvSpPr>
            <p:spPr>
              <a:xfrm>
                <a:off x="1024562" y="2504573"/>
                <a:ext cx="2349166" cy="1571625"/>
              </a:xfrm>
              <a:prstGeom prst="roundRect">
                <a:avLst>
                  <a:gd name="adj" fmla="val 7480"/>
                </a:avLst>
              </a:prstGeom>
              <a:gradFill flip="none" rotWithShape="1">
                <a:gsLst>
                  <a:gs pos="0">
                    <a:srgbClr val="DB57A0"/>
                  </a:gs>
                  <a:gs pos="100000">
                    <a:srgbClr val="A6228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2563703" y="2828910"/>
                <a:ext cx="129713" cy="866274"/>
              </a:xfrm>
              <a:prstGeom prst="roundRect">
                <a:avLst/>
              </a:prstGeom>
              <a:solidFill>
                <a:srgbClr val="DB57A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iagonal Stripe 24"/>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p:cNvSpPr txBox="1"/>
              <p:nvPr/>
            </p:nvSpPr>
            <p:spPr>
              <a:xfrm>
                <a:off x="1015786" y="3089076"/>
                <a:ext cx="1572734"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Mandatory</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a:t>
                </a:r>
              </a:p>
            </p:txBody>
          </p:sp>
          <p:sp>
            <p:nvSpPr>
              <p:cNvPr id="30" name="TextBox 29"/>
              <p:cNvSpPr txBox="1"/>
              <p:nvPr/>
            </p:nvSpPr>
            <p:spPr>
              <a:xfrm>
                <a:off x="1032959" y="3924451"/>
                <a:ext cx="2340768" cy="1283615"/>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End system should have an ability for queuing and buffering the data</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Asynchronous transport protocol is required</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Transactionality (encryption, signing, reliable delivery, transaction management)</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Long Polling(for Platform Events)</a:t>
                </a:r>
                <a:endParaRPr lang="en-IN" sz="1000">
                  <a:latin typeface="Verdana" panose="020B0604030504040204" pitchFamily="34" charset="0"/>
                  <a:ea typeface="Verdana" panose="020B0604030504040204" pitchFamily="34" charset="0"/>
                </a:endParaRPr>
              </a:p>
            </p:txBody>
          </p:sp>
        </p:grpSp>
        <p:grpSp>
          <p:nvGrpSpPr>
            <p:cNvPr id="34" name="Group 33"/>
            <p:cNvGrpSpPr/>
            <p:nvPr/>
          </p:nvGrpSpPr>
          <p:grpSpPr>
            <a:xfrm>
              <a:off x="3575733" y="2504573"/>
              <a:ext cx="2349167" cy="3928311"/>
              <a:chOff x="1024561" y="2504573"/>
              <a:chExt cx="2349167" cy="3928311"/>
            </a:xfrm>
            <a:effectLst>
              <a:reflection stA="56000" endPos="12000" dir="5400000" sy="-100000" algn="bl" rotWithShape="0"/>
            </a:effectLst>
          </p:grpSpPr>
          <p:sp>
            <p:nvSpPr>
              <p:cNvPr id="35" name="Rectangle: Rounded Corners 34"/>
              <p:cNvSpPr/>
              <p:nvPr/>
            </p:nvSpPr>
            <p:spPr>
              <a:xfrm>
                <a:off x="1024562" y="2504573"/>
                <a:ext cx="2349166" cy="1571625"/>
              </a:xfrm>
              <a:prstGeom prst="roundRect">
                <a:avLst>
                  <a:gd name="adj" fmla="val 748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p:cNvSpPr/>
              <p:nvPr/>
            </p:nvSpPr>
            <p:spPr>
              <a:xfrm flipH="1">
                <a:off x="2653445" y="2816891"/>
                <a:ext cx="135491" cy="866274"/>
              </a:xfrm>
              <a:prstGeom prst="roundRect">
                <a:avLst/>
              </a:prstGeom>
              <a:solidFill>
                <a:srgbClr val="92D050"/>
              </a:soli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iagonal Stripe 37"/>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1066463" y="3079253"/>
                <a:ext cx="1562369"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Desirable</a:t>
                </a:r>
              </a:p>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a:t>
                </a:r>
              </a:p>
            </p:txBody>
          </p:sp>
          <p:sp>
            <p:nvSpPr>
              <p:cNvPr id="42" name="TextBox 41"/>
              <p:cNvSpPr txBox="1"/>
              <p:nvPr/>
            </p:nvSpPr>
            <p:spPr>
              <a:xfrm>
                <a:off x="1024561" y="3933786"/>
                <a:ext cx="2349166" cy="1387150"/>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Event handling</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Protocol conversion</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Translation and transformation</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Mediation routing</a:t>
                </a:r>
              </a:p>
              <a:p>
                <a:pPr marL="285750" indent="-2857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Process choreography and service orchestration</a:t>
                </a:r>
                <a:endParaRPr lang="en-IN" sz="1000">
                  <a:latin typeface="Verdana" panose="020B0604030504040204" pitchFamily="34" charset="0"/>
                  <a:ea typeface="Verdana" panose="020B0604030504040204" pitchFamily="34" charset="0"/>
                </a:endParaRPr>
              </a:p>
            </p:txBody>
          </p:sp>
        </p:grpSp>
        <p:grpSp>
          <p:nvGrpSpPr>
            <p:cNvPr id="44" name="Group 43"/>
            <p:cNvGrpSpPr/>
            <p:nvPr/>
          </p:nvGrpSpPr>
          <p:grpSpPr>
            <a:xfrm>
              <a:off x="6126906" y="2504573"/>
              <a:ext cx="2349166" cy="3928311"/>
              <a:chOff x="1024562" y="2504573"/>
              <a:chExt cx="2349166" cy="3928311"/>
            </a:xfrm>
            <a:effectLst>
              <a:reflection stA="56000" endPos="12000" dir="5400000" sy="-100000" algn="bl" rotWithShape="0"/>
            </a:effectLst>
          </p:grpSpPr>
          <p:sp>
            <p:nvSpPr>
              <p:cNvPr id="45" name="Rectangle: Rounded Corners 44"/>
              <p:cNvSpPr/>
              <p:nvPr/>
            </p:nvSpPr>
            <p:spPr>
              <a:xfrm>
                <a:off x="1024562" y="2504573"/>
                <a:ext cx="2349166" cy="1571625"/>
              </a:xfrm>
              <a:prstGeom prst="roundRect">
                <a:avLst>
                  <a:gd name="adj" fmla="val 7480"/>
                </a:avLst>
              </a:prstGeom>
              <a:gradFill flip="none" rotWithShape="1">
                <a:gsLst>
                  <a:gs pos="0">
                    <a:srgbClr val="715CA4"/>
                  </a:gs>
                  <a:gs pos="100000">
                    <a:srgbClr val="473E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p:cNvSpPr/>
              <p:nvPr/>
            </p:nvSpPr>
            <p:spPr>
              <a:xfrm>
                <a:off x="1024562" y="3924299"/>
                <a:ext cx="2349166" cy="1571625"/>
              </a:xfrm>
              <a:prstGeom prst="roundRect">
                <a:avLst>
                  <a:gd name="adj" fmla="val 0"/>
                </a:avLst>
              </a:prstGeom>
              <a:gradFill flip="none" rotWithShape="1">
                <a:gsLst>
                  <a:gs pos="100000">
                    <a:srgbClr val="FFFFFF"/>
                  </a:gs>
                  <a:gs pos="0">
                    <a:srgbClr val="E7E8E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Diagonal Stripe 47"/>
              <p:cNvSpPr/>
              <p:nvPr/>
            </p:nvSpPr>
            <p:spPr>
              <a:xfrm>
                <a:off x="2134288" y="5495923"/>
                <a:ext cx="1239440" cy="936961"/>
              </a:xfrm>
              <a:prstGeom prst="diagStripe">
                <a:avLst>
                  <a:gd name="adj" fmla="val 20545"/>
                </a:avLst>
              </a:prstGeom>
              <a:gradFill flip="none" rotWithShape="1">
                <a:gsLst>
                  <a:gs pos="100000">
                    <a:srgbClr val="FFFFFF"/>
                  </a:gs>
                  <a:gs pos="0">
                    <a:srgbClr val="E7E8E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TextBox 48"/>
              <p:cNvSpPr txBox="1"/>
              <p:nvPr/>
            </p:nvSpPr>
            <p:spPr>
              <a:xfrm>
                <a:off x="1108987" y="3086038"/>
                <a:ext cx="1540323" cy="310604"/>
              </a:xfrm>
              <a:prstGeom prst="rect">
                <a:avLst/>
              </a:prstGeom>
              <a:noFill/>
            </p:spPr>
            <p:txBody>
              <a:bodyPr wrap="square" rtlCol="0">
                <a:spAutoFit/>
              </a:bodyPr>
              <a:lstStyle/>
              <a:p>
                <a:pPr algn="ctr"/>
                <a:r>
                  <a:rPr lang="en-IN" sz="1200" b="1">
                    <a:solidFill>
                      <a:schemeClr val="bg1"/>
                    </a:solidFill>
                    <a:latin typeface="Verdana" panose="020B0604030504040204" pitchFamily="34" charset="0"/>
                    <a:ea typeface="Verdana" panose="020B0604030504040204" pitchFamily="34" charset="0"/>
                    <a:cs typeface="Roboto Medium" panose="02000000000000000000" pitchFamily="2" charset="0"/>
                  </a:rPr>
                  <a:t>Capabilities not Required</a:t>
                </a:r>
              </a:p>
            </p:txBody>
          </p:sp>
          <p:sp>
            <p:nvSpPr>
              <p:cNvPr id="52" name="TextBox 51"/>
              <p:cNvSpPr txBox="1"/>
              <p:nvPr/>
            </p:nvSpPr>
            <p:spPr>
              <a:xfrm>
                <a:off x="1171074" y="4156408"/>
                <a:ext cx="2085473" cy="211474"/>
              </a:xfrm>
              <a:prstGeom prst="rect">
                <a:avLst/>
              </a:prstGeom>
              <a:noFill/>
            </p:spPr>
            <p:txBody>
              <a:bodyPr wrap="square" rtlCol="0">
                <a:spAutoFit/>
              </a:bodyPr>
              <a:lstStyle/>
              <a:p>
                <a:pPr algn="ctr"/>
                <a:endParaRPr lang="en-IN" sz="1200" spc="300">
                  <a:solidFill>
                    <a:srgbClr val="A4ABAE"/>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3" name="TextBox 52"/>
              <p:cNvSpPr txBox="1"/>
              <p:nvPr/>
            </p:nvSpPr>
            <p:spPr>
              <a:xfrm>
                <a:off x="1024562" y="3933786"/>
                <a:ext cx="2349166" cy="714174"/>
              </a:xfrm>
              <a:prstGeom prst="rect">
                <a:avLst/>
              </a:prstGeom>
              <a:noFill/>
            </p:spPr>
            <p:txBody>
              <a:bodyPr wrap="square" rtlCol="0">
                <a:spAutoFit/>
              </a:bodyPr>
              <a:lstStyle/>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Synchronous transport protocols</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Routing</a:t>
                </a:r>
              </a:p>
              <a:p>
                <a:pPr marL="171450" indent="-171450">
                  <a:lnSpc>
                    <a:spcPct val="150000"/>
                  </a:lnSpc>
                  <a:spcBef>
                    <a:spcPts val="1200"/>
                  </a:spcBef>
                  <a:buFont typeface="Arial" panose="020B0604020202020204" pitchFamily="34" charset="0"/>
                  <a:buChar char="•"/>
                </a:pPr>
                <a:r>
                  <a:rPr lang="en-US" sz="1000">
                    <a:latin typeface="Verdana" panose="020B0604030504040204" pitchFamily="34" charset="0"/>
                    <a:ea typeface="Verdana" panose="020B0604030504040204" pitchFamily="34" charset="0"/>
                  </a:rPr>
                  <a:t>Extract, transform and load</a:t>
                </a:r>
                <a:endParaRPr lang="en-IN" sz="1000">
                  <a:latin typeface="Verdana" panose="020B0604030504040204" pitchFamily="34" charset="0"/>
                  <a:ea typeface="Verdana" panose="020B0604030504040204" pitchFamily="34" charset="0"/>
                </a:endParaRPr>
              </a:p>
            </p:txBody>
          </p:sp>
        </p:grpSp>
      </p:grpSp>
      <p:sp>
        <p:nvSpPr>
          <p:cNvPr id="64" name="TextBox 63">
            <a:extLst>
              <a:ext uri="{FF2B5EF4-FFF2-40B4-BE49-F238E27FC236}">
                <a16:creationId xmlns:a16="http://schemas.microsoft.com/office/drawing/2014/main" id="{B951ADAC-B1BD-48E2-9E25-431033C59123}"/>
              </a:ext>
            </a:extLst>
          </p:cNvPr>
          <p:cNvSpPr txBox="1"/>
          <p:nvPr/>
        </p:nvSpPr>
        <p:spPr>
          <a:xfrm>
            <a:off x="333375" y="247650"/>
            <a:ext cx="1114425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FIRE AND FORGET – MIDDLEWARE CAPABILITIES </a:t>
            </a:r>
          </a:p>
        </p:txBody>
      </p:sp>
      <p:sp>
        <p:nvSpPr>
          <p:cNvPr id="29" name="Rectangle: Rounded Corners 28">
            <a:extLst>
              <a:ext uri="{FF2B5EF4-FFF2-40B4-BE49-F238E27FC236}">
                <a16:creationId xmlns:a16="http://schemas.microsoft.com/office/drawing/2014/main" id="{C14194C3-8CCB-46E3-A164-0975EE462AB2}"/>
              </a:ext>
            </a:extLst>
          </p:cNvPr>
          <p:cNvSpPr/>
          <p:nvPr/>
        </p:nvSpPr>
        <p:spPr>
          <a:xfrm flipH="1">
            <a:off x="10443946" y="1253601"/>
            <a:ext cx="171859" cy="1287582"/>
          </a:xfrm>
          <a:prstGeom prst="roundRect">
            <a:avLst/>
          </a:prstGeom>
          <a:gradFill>
            <a:gsLst>
              <a:gs pos="0">
                <a:srgbClr val="6B58A1"/>
              </a:gs>
              <a:gs pos="100000">
                <a:srgbClr val="8A78B6"/>
              </a:gs>
            </a:gsLst>
            <a:lin ang="0" scaled="0"/>
          </a:gradFill>
          <a:ln>
            <a:noFill/>
          </a:ln>
          <a:effectLst>
            <a:innerShdw blurRad="88900" dist="25400">
              <a:schemeClr val="tx1">
                <a:lumMod val="65000"/>
                <a:lumOff val="35000"/>
                <a:alpha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eneral_Border_60">
            <a:extLst>
              <a:ext uri="{FF2B5EF4-FFF2-40B4-BE49-F238E27FC236}">
                <a16:creationId xmlns:a16="http://schemas.microsoft.com/office/drawing/2014/main" id="{C0810ACF-36A3-40B4-93A6-07488858CC9F}"/>
              </a:ext>
            </a:extLst>
          </p:cNvPr>
          <p:cNvGrpSpPr>
            <a:grpSpLocks noChangeAspect="1"/>
          </p:cNvGrpSpPr>
          <p:nvPr/>
        </p:nvGrpSpPr>
        <p:grpSpPr bwMode="auto">
          <a:xfrm>
            <a:off x="2956732" y="1580081"/>
            <a:ext cx="635000" cy="635000"/>
            <a:chOff x="5187" y="3469"/>
            <a:chExt cx="340" cy="340"/>
          </a:xfrm>
          <a:solidFill>
            <a:schemeClr val="accent4"/>
          </a:solidFill>
        </p:grpSpPr>
        <p:sp>
          <p:nvSpPr>
            <p:cNvPr id="41" name="Freeform 800">
              <a:extLst>
                <a:ext uri="{FF2B5EF4-FFF2-40B4-BE49-F238E27FC236}">
                  <a16:creationId xmlns:a16="http://schemas.microsoft.com/office/drawing/2014/main" id="{442AB3DF-7B1B-4560-8083-2AF547D350B2}"/>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0" name="Freeform 801">
              <a:extLst>
                <a:ext uri="{FF2B5EF4-FFF2-40B4-BE49-F238E27FC236}">
                  <a16:creationId xmlns:a16="http://schemas.microsoft.com/office/drawing/2014/main" id="{659F698C-AF47-4C01-B542-ED421037B6E2}"/>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grpSp>
        <p:nvGrpSpPr>
          <p:cNvPr id="51" name="General_Border_63">
            <a:extLst>
              <a:ext uri="{FF2B5EF4-FFF2-40B4-BE49-F238E27FC236}">
                <a16:creationId xmlns:a16="http://schemas.microsoft.com/office/drawing/2014/main" id="{4D7E11E1-C945-4A2C-BD1D-93603DB794D0}"/>
              </a:ext>
            </a:extLst>
          </p:cNvPr>
          <p:cNvGrpSpPr>
            <a:grpSpLocks noChangeAspect="1"/>
          </p:cNvGrpSpPr>
          <p:nvPr/>
        </p:nvGrpSpPr>
        <p:grpSpPr bwMode="auto">
          <a:xfrm>
            <a:off x="10696321" y="1584907"/>
            <a:ext cx="635000" cy="635000"/>
            <a:chOff x="3805" y="3387"/>
            <a:chExt cx="340" cy="340"/>
          </a:xfrm>
          <a:solidFill>
            <a:schemeClr val="accent1"/>
          </a:solidFill>
        </p:grpSpPr>
        <p:sp>
          <p:nvSpPr>
            <p:cNvPr id="54" name="Freeform 782">
              <a:extLst>
                <a:ext uri="{FF2B5EF4-FFF2-40B4-BE49-F238E27FC236}">
                  <a16:creationId xmlns:a16="http://schemas.microsoft.com/office/drawing/2014/main" id="{4DE58993-7375-4B75-96B9-F55694EEF073}"/>
                </a:ext>
              </a:extLst>
            </p:cNvPr>
            <p:cNvSpPr>
              <a:spLocks noEditPoints="1"/>
            </p:cNvSpPr>
            <p:nvPr/>
          </p:nvSpPr>
          <p:spPr bwMode="auto">
            <a:xfrm>
              <a:off x="3805" y="338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5" name="Freeform 783">
              <a:extLst>
                <a:ext uri="{FF2B5EF4-FFF2-40B4-BE49-F238E27FC236}">
                  <a16:creationId xmlns:a16="http://schemas.microsoft.com/office/drawing/2014/main" id="{555827C3-3101-44FB-8CC3-CA06C212EBA6}"/>
                </a:ext>
              </a:extLst>
            </p:cNvPr>
            <p:cNvSpPr>
              <a:spLocks noEditPoints="1"/>
            </p:cNvSpPr>
            <p:nvPr/>
          </p:nvSpPr>
          <p:spPr bwMode="auto">
            <a:xfrm>
              <a:off x="3883" y="3451"/>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184 w 277"/>
                <a:gd name="T69" fmla="*/ 130 h 298"/>
                <a:gd name="T70" fmla="*/ 154 w 277"/>
                <a:gd name="T71" fmla="*/ 160 h 298"/>
                <a:gd name="T72" fmla="*/ 184 w 277"/>
                <a:gd name="T73" fmla="*/ 190 h 298"/>
                <a:gd name="T74" fmla="*/ 184 w 277"/>
                <a:gd name="T75" fmla="*/ 205 h 298"/>
                <a:gd name="T76" fmla="*/ 176 w 277"/>
                <a:gd name="T77" fmla="*/ 208 h 298"/>
                <a:gd name="T78" fmla="*/ 169 w 277"/>
                <a:gd name="T79" fmla="*/ 205 h 298"/>
                <a:gd name="T80" fmla="*/ 139 w 277"/>
                <a:gd name="T81" fmla="*/ 175 h 298"/>
                <a:gd name="T82" fmla="*/ 108 w 277"/>
                <a:gd name="T83" fmla="*/ 205 h 298"/>
                <a:gd name="T84" fmla="*/ 101 w 277"/>
                <a:gd name="T85" fmla="*/ 208 h 298"/>
                <a:gd name="T86" fmla="*/ 93 w 277"/>
                <a:gd name="T87" fmla="*/ 205 h 298"/>
                <a:gd name="T88" fmla="*/ 93 w 277"/>
                <a:gd name="T89" fmla="*/ 190 h 298"/>
                <a:gd name="T90" fmla="*/ 124 w 277"/>
                <a:gd name="T91" fmla="*/ 160 h 298"/>
                <a:gd name="T92" fmla="*/ 93 w 277"/>
                <a:gd name="T93" fmla="*/ 130 h 298"/>
                <a:gd name="T94" fmla="*/ 93 w 277"/>
                <a:gd name="T95" fmla="*/ 114 h 298"/>
                <a:gd name="T96" fmla="*/ 108 w 277"/>
                <a:gd name="T97" fmla="*/ 114 h 298"/>
                <a:gd name="T98" fmla="*/ 139 w 277"/>
                <a:gd name="T99" fmla="*/ 145 h 298"/>
                <a:gd name="T100" fmla="*/ 169 w 277"/>
                <a:gd name="T101" fmla="*/ 114 h 298"/>
                <a:gd name="T102" fmla="*/ 184 w 277"/>
                <a:gd name="T103" fmla="*/ 114 h 298"/>
                <a:gd name="T104" fmla="*/ 184 w 277"/>
                <a:gd name="T105" fmla="*/ 13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184" y="130"/>
                  </a:moveTo>
                  <a:cubicBezTo>
                    <a:pt x="154" y="160"/>
                    <a:pt x="154" y="160"/>
                    <a:pt x="154" y="160"/>
                  </a:cubicBezTo>
                  <a:cubicBezTo>
                    <a:pt x="184" y="190"/>
                    <a:pt x="184" y="190"/>
                    <a:pt x="184" y="190"/>
                  </a:cubicBezTo>
                  <a:cubicBezTo>
                    <a:pt x="188" y="194"/>
                    <a:pt x="188" y="201"/>
                    <a:pt x="184" y="205"/>
                  </a:cubicBezTo>
                  <a:cubicBezTo>
                    <a:pt x="182" y="207"/>
                    <a:pt x="179" y="208"/>
                    <a:pt x="176" y="208"/>
                  </a:cubicBezTo>
                  <a:cubicBezTo>
                    <a:pt x="174" y="208"/>
                    <a:pt x="171" y="207"/>
                    <a:pt x="169" y="205"/>
                  </a:cubicBezTo>
                  <a:cubicBezTo>
                    <a:pt x="139" y="175"/>
                    <a:pt x="139" y="175"/>
                    <a:pt x="139" y="175"/>
                  </a:cubicBezTo>
                  <a:cubicBezTo>
                    <a:pt x="108" y="205"/>
                    <a:pt x="108" y="205"/>
                    <a:pt x="108" y="205"/>
                  </a:cubicBezTo>
                  <a:cubicBezTo>
                    <a:pt x="106" y="207"/>
                    <a:pt x="104" y="208"/>
                    <a:pt x="101" y="208"/>
                  </a:cubicBezTo>
                  <a:cubicBezTo>
                    <a:pt x="98" y="208"/>
                    <a:pt x="95" y="207"/>
                    <a:pt x="93" y="205"/>
                  </a:cubicBezTo>
                  <a:cubicBezTo>
                    <a:pt x="89" y="201"/>
                    <a:pt x="89" y="194"/>
                    <a:pt x="93" y="190"/>
                  </a:cubicBezTo>
                  <a:cubicBezTo>
                    <a:pt x="124" y="160"/>
                    <a:pt x="124" y="160"/>
                    <a:pt x="124" y="160"/>
                  </a:cubicBezTo>
                  <a:cubicBezTo>
                    <a:pt x="93" y="130"/>
                    <a:pt x="93" y="130"/>
                    <a:pt x="93" y="130"/>
                  </a:cubicBezTo>
                  <a:cubicBezTo>
                    <a:pt x="89" y="125"/>
                    <a:pt x="89" y="119"/>
                    <a:pt x="93" y="114"/>
                  </a:cubicBezTo>
                  <a:cubicBezTo>
                    <a:pt x="98" y="110"/>
                    <a:pt x="104" y="110"/>
                    <a:pt x="108" y="114"/>
                  </a:cubicBezTo>
                  <a:cubicBezTo>
                    <a:pt x="139" y="145"/>
                    <a:pt x="139" y="145"/>
                    <a:pt x="139" y="145"/>
                  </a:cubicBezTo>
                  <a:cubicBezTo>
                    <a:pt x="169" y="114"/>
                    <a:pt x="169" y="114"/>
                    <a:pt x="169" y="114"/>
                  </a:cubicBezTo>
                  <a:cubicBezTo>
                    <a:pt x="173" y="110"/>
                    <a:pt x="180" y="110"/>
                    <a:pt x="184" y="114"/>
                  </a:cubicBezTo>
                  <a:cubicBezTo>
                    <a:pt x="188" y="119"/>
                    <a:pt x="188" y="125"/>
                    <a:pt x="184" y="13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grpSp>
      <p:sp>
        <p:nvSpPr>
          <p:cNvPr id="56" name="General_Border_103">
            <a:extLst>
              <a:ext uri="{FF2B5EF4-FFF2-40B4-BE49-F238E27FC236}">
                <a16:creationId xmlns:a16="http://schemas.microsoft.com/office/drawing/2014/main" id="{70569666-3708-462C-AEA7-4B3A6E3BB74E}"/>
              </a:ext>
            </a:extLst>
          </p:cNvPr>
          <p:cNvSpPr>
            <a:spLocks noChangeAspect="1" noEditPoints="1"/>
          </p:cNvSpPr>
          <p:nvPr/>
        </p:nvSpPr>
        <p:spPr bwMode="auto">
          <a:xfrm>
            <a:off x="6885630" y="1580081"/>
            <a:ext cx="635000" cy="635000"/>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43" name="Text Placeholder 23">
            <a:extLst>
              <a:ext uri="{FF2B5EF4-FFF2-40B4-BE49-F238E27FC236}">
                <a16:creationId xmlns:a16="http://schemas.microsoft.com/office/drawing/2014/main" id="{9885B5E0-8834-4CC5-A256-9D0E398AD763}"/>
              </a:ext>
            </a:extLst>
          </p:cNvPr>
          <p:cNvSpPr txBox="1">
            <a:spLocks/>
          </p:cNvSpPr>
          <p:nvPr/>
        </p:nvSpPr>
        <p:spPr>
          <a:xfrm>
            <a:off x="11024171" y="6705600"/>
            <a:ext cx="1167829" cy="1524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spc="0">
                <a:latin typeface="Verdana" panose="020B0604030504040204" pitchFamily="34" charset="0"/>
                <a:ea typeface="Verdana" panose="020B0604030504040204" pitchFamily="34" charset="0"/>
              </a:rPr>
              <a:t>Integration HUB</a:t>
            </a:r>
          </a:p>
        </p:txBody>
      </p:sp>
    </p:spTree>
    <p:extLst>
      <p:ext uri="{BB962C8B-B14F-4D97-AF65-F5344CB8AC3E}">
        <p14:creationId xmlns:p14="http://schemas.microsoft.com/office/powerpoint/2010/main" val="2347782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pshV7UJR8WNRhzszkos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QDIMwTlQ3yFciHRdir1mQ"/>
</p:tagLst>
</file>

<file path=ppt/theme/theme1.xml><?xml version="1.0" encoding="utf-8"?>
<a:theme xmlns:a="http://schemas.openxmlformats.org/drawingml/2006/main" name="Office Theme">
  <a:themeElements>
    <a:clrScheme name="Custom 5">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E58FC"/>
      </a:accent4>
      <a:accent5>
        <a:srgbClr val="0097A9"/>
      </a:accent5>
      <a:accent6>
        <a:srgbClr val="75787B"/>
      </a:accent6>
      <a:hlink>
        <a:srgbClr val="00A3E0"/>
      </a:hlink>
      <a:folHlink>
        <a:srgbClr val="53565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B0B98E7A751F42AC29FE72DA03AF5F" ma:contentTypeVersion="4" ma:contentTypeDescription="Create a new document." ma:contentTypeScope="" ma:versionID="ce64e859257b41e8f5eaf7f1d96cad45">
  <xsd:schema xmlns:xsd="http://www.w3.org/2001/XMLSchema" xmlns:xs="http://www.w3.org/2001/XMLSchema" xmlns:p="http://schemas.microsoft.com/office/2006/metadata/properties" xmlns:ns2="b5834823-9197-477c-b035-398e37fe9ec3" targetNamespace="http://schemas.microsoft.com/office/2006/metadata/properties" ma:root="true" ma:fieldsID="66ee9e9d3dba7136b9e423f57ecc814e" ns2:_="">
    <xsd:import namespace="b5834823-9197-477c-b035-398e37fe9e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34823-9197-477c-b035-398e37fe9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0FD513-2FF1-4AF0-93AF-25591841B8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34823-9197-477c-b035-398e37fe9e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96A819-B11E-45C1-9A93-9E8B216D62F7}">
  <ds:schemaRefs>
    <ds:schemaRef ds:uri="http://schemas.openxmlformats.org/package/2006/metadata/core-properties"/>
    <ds:schemaRef ds:uri="b5834823-9197-477c-b035-398e37fe9ec3"/>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52F757E-81B2-4812-BC23-5D90C2DD3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24218</TotalTime>
  <Words>3088</Words>
  <Application>Microsoft Office PowerPoint</Application>
  <PresentationFormat>Widescreen</PresentationFormat>
  <Paragraphs>470</Paragraphs>
  <Slides>29</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Calibri Light</vt:lpstr>
      <vt:lpstr>Chronicle Display Black</vt:lpstr>
      <vt:lpstr>Open Sans</vt:lpstr>
      <vt:lpstr>Orator Std</vt:lpstr>
      <vt:lpstr>Roboto Medium</vt:lpstr>
      <vt:lpstr>Verdana</vt:lpstr>
      <vt:lpstr>Office Theme</vt:lpstr>
      <vt:lpstr>think-cell Slide</vt:lpstr>
      <vt:lpstr>PowerPoint Presentation</vt:lpstr>
      <vt:lpstr>AGENDA</vt:lpstr>
      <vt:lpstr>INTEGRATION HUB </vt:lpstr>
      <vt:lpstr>INTEGRATION PATTERN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Devaraju, Manu Devaraju</dc:creator>
  <cp:lastModifiedBy>Ishaan</cp:lastModifiedBy>
  <cp:revision>48</cp:revision>
  <dcterms:created xsi:type="dcterms:W3CDTF">2020-07-25T02:59:01Z</dcterms:created>
  <dcterms:modified xsi:type="dcterms:W3CDTF">2021-03-25T07:11:30Z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0x010100F4B0B98E7A751F42AC29FE72DA03AF5F</vt:lpwstr>
  </property>
</Properties>
</file>