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p:cNvSpPr/>
          <p:nvPr/>
        </p:nvSpPr>
        <p:spPr>
          <a:xfrm>
            <a:off x="12243851" y="-94687"/>
            <a:ext cx="12266222" cy="13905374"/>
          </a:xfrm>
          <a:prstGeom prst="rect">
            <a:avLst/>
          </a:prstGeom>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0" name="Rectangle"/>
          <p:cNvSpPr/>
          <p:nvPr/>
        </p:nvSpPr>
        <p:spPr>
          <a:xfrm>
            <a:off x="-27054" y="-94687"/>
            <a:ext cx="12266222" cy="13905374"/>
          </a:xfrm>
          <a:prstGeom prst="rect">
            <a:avLst/>
          </a:prstGeom>
          <a:gradFill>
            <a:gsLst>
              <a:gs pos="0">
                <a:schemeClr val="accent1">
                  <a:lumOff val="16847"/>
                </a:schemeClr>
              </a:gs>
              <a:gs pos="100000">
                <a:srgbClr val="00C4C6"/>
              </a:gs>
            </a:gsLst>
            <a:lin ang="5400000"/>
          </a:gra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1" name="EXPOSYS DATA LABS"/>
          <p:cNvSpPr txBox="1"/>
          <p:nvPr>
            <p:ph type="ctrTitle"/>
          </p:nvPr>
        </p:nvSpPr>
        <p:spPr>
          <a:xfrm>
            <a:off x="566054" y="3561354"/>
            <a:ext cx="11009823" cy="1594519"/>
          </a:xfrm>
          <a:prstGeom prst="rect">
            <a:avLst/>
          </a:prstGeom>
        </p:spPr>
        <p:txBody>
          <a:bodyPr/>
          <a:lstStyle>
            <a:lvl1pPr>
              <a:defRPr sz="8200">
                <a:solidFill>
                  <a:srgbClr val="FFFFFF"/>
                </a:solidFill>
              </a:defRPr>
            </a:lvl1pPr>
          </a:lstStyle>
          <a:p>
            <a:pPr/>
            <a:r>
              <a:t>EXPOSYS DATA LABS</a:t>
            </a:r>
          </a:p>
        </p:txBody>
      </p:sp>
      <p:sp>
        <p:nvSpPr>
          <p:cNvPr id="122" name="Web Development (Internship)…"/>
          <p:cNvSpPr txBox="1"/>
          <p:nvPr/>
        </p:nvSpPr>
        <p:spPr>
          <a:xfrm>
            <a:off x="13181803" y="3472131"/>
            <a:ext cx="9966794" cy="464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6900"/>
            </a:pPr>
            <a:r>
              <a:t>Web Development (Internship)</a:t>
            </a:r>
          </a:p>
          <a:p>
            <a:pPr>
              <a:defRPr b="0" sz="6900"/>
            </a:pPr>
          </a:p>
          <a:p>
            <a:pPr>
              <a:defRPr b="0" sz="6900"/>
            </a:pPr>
            <a:r>
              <a:t>(Video Chatting App)</a:t>
            </a:r>
          </a:p>
        </p:txBody>
      </p:sp>
      <p:sp>
        <p:nvSpPr>
          <p:cNvPr id="123" name="Ishaan Misra…"/>
          <p:cNvSpPr txBox="1"/>
          <p:nvPr/>
        </p:nvSpPr>
        <p:spPr>
          <a:xfrm>
            <a:off x="-62145" y="10948520"/>
            <a:ext cx="15643308" cy="1913214"/>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l" defTabSz="536575">
              <a:defRPr b="0" sz="4030"/>
            </a:pPr>
            <a:r>
              <a:t>  Ishaan Misra </a:t>
            </a:r>
          </a:p>
          <a:p>
            <a:pPr algn="l" defTabSz="536575">
              <a:defRPr b="0" sz="4030"/>
            </a:pPr>
            <a:r>
              <a:t>  Indian Institute of Technology(IIT-BHU),      </a:t>
            </a:r>
          </a:p>
          <a:p>
            <a:pPr algn="l" defTabSz="536575">
              <a:defRPr b="0" sz="4030"/>
            </a:pPr>
            <a:r>
              <a:t>  Varanasi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93" name="IMPLEMENTATION"/>
          <p:cNvSpPr txBox="1"/>
          <p:nvPr>
            <p:ph type="title"/>
          </p:nvPr>
        </p:nvSpPr>
        <p:spPr>
          <a:xfrm>
            <a:off x="1689100" y="-291049"/>
            <a:ext cx="21005800" cy="2286001"/>
          </a:xfrm>
          <a:prstGeom prst="rect">
            <a:avLst/>
          </a:prstGeom>
        </p:spPr>
        <p:txBody>
          <a:bodyPr/>
          <a:lstStyle/>
          <a:p>
            <a:pPr/>
            <a:r>
              <a:t>IMPLEMENTATION</a:t>
            </a:r>
          </a:p>
        </p:txBody>
      </p:sp>
      <p:pic>
        <p:nvPicPr>
          <p:cNvPr id="194" name="Screenshot 2021-11-11 at 7.11.39 PM.png" descr="Screenshot 2021-11-11 at 7.11.39 PM.png"/>
          <p:cNvPicPr>
            <a:picLocks noChangeAspect="1"/>
          </p:cNvPicPr>
          <p:nvPr/>
        </p:nvPicPr>
        <p:blipFill>
          <a:blip r:embed="rId2">
            <a:extLst/>
          </a:blip>
          <a:stretch>
            <a:fillRect/>
          </a:stretch>
        </p:blipFill>
        <p:spPr>
          <a:xfrm>
            <a:off x="875355" y="1573966"/>
            <a:ext cx="19319034" cy="12074398"/>
          </a:xfrm>
          <a:prstGeom prst="rect">
            <a:avLst/>
          </a:prstGeom>
          <a:ln w="12700">
            <a:miter lim="400000"/>
          </a:ln>
        </p:spPr>
      </p:pic>
      <p:sp>
        <p:nvSpPr>
          <p:cNvPr id="195" name="Line"/>
          <p:cNvSpPr/>
          <p:nvPr/>
        </p:nvSpPr>
        <p:spPr>
          <a:xfrm>
            <a:off x="3611393" y="1735806"/>
            <a:ext cx="8420457" cy="2216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516" y="20818"/>
                </a:lnTo>
                <a:lnTo>
                  <a:pt x="16342" y="0"/>
                </a:lnTo>
                <a:lnTo>
                  <a:pt x="0" y="371"/>
                </a:lnTo>
              </a:path>
            </a:pathLst>
          </a:custGeom>
          <a:ln w="76200">
            <a:solidFill>
              <a:srgbClr val="FFFFFF"/>
            </a:solidFill>
            <a:miter lim="400000"/>
            <a:tailEnd type="triangle"/>
          </a:ln>
        </p:spPr>
        <p:txBody>
          <a:bodyPr lIns="50800" tIns="50800" rIns="50800" bIns="50800" anchor="ctr"/>
          <a:lstStyle/>
          <a:p>
            <a:pPr/>
          </a:p>
        </p:txBody>
      </p:sp>
      <p:sp>
        <p:nvSpPr>
          <p:cNvPr id="196" name="Line"/>
          <p:cNvSpPr/>
          <p:nvPr/>
        </p:nvSpPr>
        <p:spPr>
          <a:xfrm>
            <a:off x="370239" y="5067553"/>
            <a:ext cx="4078914" cy="2523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9"/>
                </a:moveTo>
                <a:lnTo>
                  <a:pt x="0" y="0"/>
                </a:lnTo>
                <a:lnTo>
                  <a:pt x="33" y="21248"/>
                </a:lnTo>
                <a:lnTo>
                  <a:pt x="4434" y="21600"/>
                </a:lnTo>
              </a:path>
            </a:pathLst>
          </a:custGeom>
          <a:ln w="76200">
            <a:solidFill>
              <a:srgbClr val="FFFFFF"/>
            </a:solidFill>
            <a:miter lim="400000"/>
            <a:tailEnd type="triangle"/>
          </a:ln>
        </p:spPr>
        <p:txBody>
          <a:bodyPr lIns="50800" tIns="50800" rIns="50800" bIns="50800" anchor="ctr"/>
          <a:lstStyle/>
          <a:p>
            <a:pPr/>
          </a:p>
        </p:txBody>
      </p:sp>
      <p:sp>
        <p:nvSpPr>
          <p:cNvPr id="197" name="Line"/>
          <p:cNvSpPr/>
          <p:nvPr/>
        </p:nvSpPr>
        <p:spPr>
          <a:xfrm>
            <a:off x="8735304" y="5371067"/>
            <a:ext cx="2237679" cy="2055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8"/>
                </a:moveTo>
                <a:lnTo>
                  <a:pt x="21182" y="0"/>
                </a:lnTo>
                <a:lnTo>
                  <a:pt x="21600" y="21600"/>
                </a:lnTo>
              </a:path>
            </a:pathLst>
          </a:custGeom>
          <a:ln w="76200">
            <a:solidFill>
              <a:srgbClr val="FFFFFF"/>
            </a:solidFill>
            <a:miter lim="400000"/>
            <a:tailEnd type="triangle"/>
          </a:ln>
        </p:spPr>
        <p:txBody>
          <a:bodyPr lIns="50800" tIns="50800" rIns="50800" bIns="50800" anchor="ctr"/>
          <a:lstStyle/>
          <a:p>
            <a:pPr/>
          </a:p>
        </p:txBody>
      </p:sp>
      <p:sp>
        <p:nvSpPr>
          <p:cNvPr id="198" name="Index.js"/>
          <p:cNvSpPr txBox="1"/>
          <p:nvPr/>
        </p:nvSpPr>
        <p:spPr>
          <a:xfrm>
            <a:off x="22130493" y="2008781"/>
            <a:ext cx="152514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Index.js</a:t>
            </a:r>
          </a:p>
        </p:txBody>
      </p:sp>
      <p:sp>
        <p:nvSpPr>
          <p:cNvPr id="199" name="App.js"/>
          <p:cNvSpPr txBox="1"/>
          <p:nvPr/>
        </p:nvSpPr>
        <p:spPr>
          <a:xfrm>
            <a:off x="22264414" y="3819095"/>
            <a:ext cx="1257301"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App.js</a:t>
            </a:r>
          </a:p>
        </p:txBody>
      </p:sp>
      <p:sp>
        <p:nvSpPr>
          <p:cNvPr id="200" name="Home.js"/>
          <p:cNvSpPr txBox="1"/>
          <p:nvPr/>
        </p:nvSpPr>
        <p:spPr>
          <a:xfrm>
            <a:off x="20644194" y="5622645"/>
            <a:ext cx="160972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Home.js</a:t>
            </a:r>
          </a:p>
        </p:txBody>
      </p:sp>
      <p:sp>
        <p:nvSpPr>
          <p:cNvPr id="201" name="Video.js"/>
          <p:cNvSpPr txBox="1"/>
          <p:nvPr/>
        </p:nvSpPr>
        <p:spPr>
          <a:xfrm>
            <a:off x="22896103" y="5839071"/>
            <a:ext cx="1546480"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Video.js</a:t>
            </a:r>
          </a:p>
        </p:txBody>
      </p:sp>
      <p:sp>
        <p:nvSpPr>
          <p:cNvPr id="202" name="Line"/>
          <p:cNvSpPr/>
          <p:nvPr/>
        </p:nvSpPr>
        <p:spPr>
          <a:xfrm>
            <a:off x="22714963" y="2530456"/>
            <a:ext cx="1" cy="1482912"/>
          </a:xfrm>
          <a:prstGeom prst="line">
            <a:avLst/>
          </a:prstGeom>
          <a:ln w="25400">
            <a:solidFill>
              <a:srgbClr val="000000"/>
            </a:solidFill>
            <a:miter lim="400000"/>
            <a:tailEnd type="triangle"/>
          </a:ln>
        </p:spPr>
        <p:txBody>
          <a:bodyPr lIns="50800" tIns="50800" rIns="50800" bIns="50800" anchor="ctr"/>
          <a:lstStyle/>
          <a:p>
            <a:pPr/>
          </a:p>
        </p:txBody>
      </p:sp>
      <p:sp>
        <p:nvSpPr>
          <p:cNvPr id="203" name="Line"/>
          <p:cNvSpPr/>
          <p:nvPr/>
        </p:nvSpPr>
        <p:spPr>
          <a:xfrm flipH="1">
            <a:off x="21583180" y="4364817"/>
            <a:ext cx="1131785" cy="1131785"/>
          </a:xfrm>
          <a:prstGeom prst="line">
            <a:avLst/>
          </a:prstGeom>
          <a:ln w="25400">
            <a:solidFill>
              <a:srgbClr val="000000"/>
            </a:solidFill>
            <a:miter lim="400000"/>
            <a:tailEnd type="triangle"/>
          </a:ln>
        </p:spPr>
        <p:txBody>
          <a:bodyPr lIns="50800" tIns="50800" rIns="50800" bIns="50800" anchor="ctr"/>
          <a:lstStyle/>
          <a:p>
            <a:pPr/>
          </a:p>
        </p:txBody>
      </p:sp>
      <p:sp>
        <p:nvSpPr>
          <p:cNvPr id="204" name="Line"/>
          <p:cNvSpPr/>
          <p:nvPr/>
        </p:nvSpPr>
        <p:spPr>
          <a:xfrm>
            <a:off x="22841964" y="4474308"/>
            <a:ext cx="1278980" cy="1278979"/>
          </a:xfrm>
          <a:prstGeom prst="line">
            <a:avLst/>
          </a:prstGeom>
          <a:ln w="25400">
            <a:solidFill>
              <a:srgbClr val="000000"/>
            </a:solidFill>
            <a:miter lim="400000"/>
            <a:tailEnd type="triangle"/>
          </a:ln>
        </p:spPr>
        <p:txBody>
          <a:bodyPr lIns="50800" tIns="50800" rIns="50800" bIns="50800" anchor="ctr"/>
          <a:lstStyle/>
          <a:p>
            <a:pPr/>
          </a:p>
        </p:txBody>
      </p:sp>
      <p:sp>
        <p:nvSpPr>
          <p:cNvPr id="207" name="Connection Line"/>
          <p:cNvSpPr/>
          <p:nvPr/>
        </p:nvSpPr>
        <p:spPr>
          <a:xfrm>
            <a:off x="21529630" y="6548937"/>
            <a:ext cx="2108660" cy="724724"/>
          </a:xfrm>
          <a:custGeom>
            <a:avLst/>
            <a:gdLst/>
            <a:ahLst/>
            <a:cxnLst>
              <a:cxn ang="0">
                <a:pos x="wd2" y="hd2"/>
              </a:cxn>
              <a:cxn ang="5400000">
                <a:pos x="wd2" y="hd2"/>
              </a:cxn>
              <a:cxn ang="10800000">
                <a:pos x="wd2" y="hd2"/>
              </a:cxn>
              <a:cxn ang="16200000">
                <a:pos x="wd2" y="hd2"/>
              </a:cxn>
            </a:cxnLst>
            <a:rect l="0" t="0" r="r" b="b"/>
            <a:pathLst>
              <a:path w="21600" h="16217" fill="norm" stroke="1" extrusionOk="0">
                <a:moveTo>
                  <a:pt x="0" y="0"/>
                </a:moveTo>
                <a:cubicBezTo>
                  <a:pt x="7180" y="20923"/>
                  <a:pt x="14380" y="21600"/>
                  <a:pt x="21600" y="2031"/>
                </a:cubicBezTo>
              </a:path>
            </a:pathLst>
          </a:custGeom>
          <a:ln w="25400">
            <a:solidFill>
              <a:srgbClr val="000000"/>
            </a:solidFill>
            <a:miter lim="400000"/>
            <a:headEnd type="triangle"/>
            <a:tailEnd type="triangle"/>
          </a:ln>
        </p:spPr>
        <p:txBody>
          <a:bodyPr/>
          <a:lstStyle/>
          <a:p>
            <a:pPr/>
          </a:p>
        </p:txBody>
      </p:sp>
      <p:sp>
        <p:nvSpPr>
          <p:cNvPr id="206" name="Ishaan Misra…"/>
          <p:cNvSpPr txBox="1"/>
          <p:nvPr/>
        </p:nvSpPr>
        <p:spPr>
          <a:xfrm>
            <a:off x="20823478" y="12115777"/>
            <a:ext cx="3183256"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(IIT-BHU) Varanasi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209" name="CONCLUSION"/>
          <p:cNvSpPr txBox="1"/>
          <p:nvPr>
            <p:ph type="title"/>
          </p:nvPr>
        </p:nvSpPr>
        <p:spPr>
          <a:prstGeom prst="rect">
            <a:avLst/>
          </a:prstGeom>
        </p:spPr>
        <p:txBody>
          <a:bodyPr/>
          <a:lstStyle/>
          <a:p>
            <a:pPr/>
            <a:r>
              <a:t>CONCLUSION</a:t>
            </a:r>
          </a:p>
        </p:txBody>
      </p:sp>
      <p:sp>
        <p:nvSpPr>
          <p:cNvPr id="210" name="In the end, this is a Google Meet / Zoom clone in a few lines of code.…"/>
          <p:cNvSpPr txBox="1"/>
          <p:nvPr>
            <p:ph type="body" idx="1"/>
          </p:nvPr>
        </p:nvSpPr>
        <p:spPr>
          <a:prstGeom prst="rect">
            <a:avLst/>
          </a:prstGeom>
        </p:spPr>
        <p:txBody>
          <a:bodyPr anchor="t"/>
          <a:lstStyle/>
          <a:p>
            <a:pPr marL="0" indent="0">
              <a:buSzTx/>
              <a:buNone/>
              <a:defRPr>
                <a:latin typeface="Arial"/>
                <a:ea typeface="Arial"/>
                <a:cs typeface="Arial"/>
                <a:sym typeface="Arial"/>
              </a:defRPr>
            </a:pPr>
            <a:r>
              <a:t>In the end, this is a Google Meet / Zoom clone in a few lines of code.</a:t>
            </a:r>
          </a:p>
          <a:p>
            <a:pPr marL="0" indent="0" defTabSz="457200">
              <a:spcBef>
                <a:spcPts val="0"/>
              </a:spcBef>
              <a:buSzTx/>
              <a:buNone/>
              <a:defRPr b="1" sz="4400">
                <a:latin typeface="Arial"/>
                <a:ea typeface="Arial"/>
                <a:cs typeface="Arial"/>
                <a:sym typeface="Arial"/>
              </a:defRPr>
            </a:pPr>
            <a:r>
              <a:t>### Features</a:t>
            </a:r>
          </a:p>
          <a:p>
            <a:pPr marL="0" indent="0" defTabSz="457200">
              <a:spcBef>
                <a:spcPts val="0"/>
              </a:spcBef>
              <a:buSzTx/>
              <a:buNone/>
              <a:defRPr sz="4400">
                <a:latin typeface="Arial"/>
                <a:ea typeface="Arial"/>
                <a:cs typeface="Arial"/>
                <a:sym typeface="Arial"/>
              </a:defRPr>
            </a:pPr>
            <a:r>
              <a:t>- No account needed</a:t>
            </a:r>
          </a:p>
          <a:p>
            <a:pPr marL="0" indent="0" defTabSz="457200">
              <a:spcBef>
                <a:spcPts val="0"/>
              </a:spcBef>
              <a:buSzTx/>
              <a:buNone/>
              <a:defRPr sz="4400">
                <a:latin typeface="Arial"/>
                <a:ea typeface="Arial"/>
                <a:cs typeface="Arial"/>
                <a:sym typeface="Arial"/>
              </a:defRPr>
            </a:pPr>
            <a:r>
              <a:t>- Unlimited users</a:t>
            </a:r>
          </a:p>
          <a:p>
            <a:pPr marL="0" indent="0" defTabSz="457200">
              <a:spcBef>
                <a:spcPts val="0"/>
              </a:spcBef>
              <a:buSzTx/>
              <a:buNone/>
              <a:defRPr sz="4400">
                <a:latin typeface="Arial"/>
                <a:ea typeface="Arial"/>
                <a:cs typeface="Arial"/>
                <a:sym typeface="Arial"/>
              </a:defRPr>
            </a:pPr>
            <a:r>
              <a:t>- Messaging chat and video streaming in real-time</a:t>
            </a:r>
          </a:p>
          <a:p>
            <a:pPr marL="0" indent="0" defTabSz="457200">
              <a:spcBef>
                <a:spcPts val="0"/>
              </a:spcBef>
              <a:buSzTx/>
              <a:buNone/>
              <a:defRPr sz="4400">
                <a:latin typeface="Arial"/>
                <a:ea typeface="Arial"/>
                <a:cs typeface="Arial"/>
                <a:sym typeface="Arial"/>
              </a:defRPr>
            </a:pPr>
            <a:r>
              <a:t>- Screen sharing to present documents, slides, and more</a:t>
            </a:r>
          </a:p>
          <a:p>
            <a:pPr marL="0" indent="0" defTabSz="457200">
              <a:spcBef>
                <a:spcPts val="0"/>
              </a:spcBef>
              <a:buSzTx/>
              <a:buNone/>
              <a:defRPr sz="4400">
                <a:latin typeface="Arial"/>
                <a:ea typeface="Arial"/>
                <a:cs typeface="Arial"/>
                <a:sym typeface="Arial"/>
              </a:defRPr>
            </a:pPr>
            <a:r>
              <a:t>- Everything is peer-to-peer thanks to webrtc</a:t>
            </a:r>
          </a:p>
          <a:p>
            <a:pPr marL="0" indent="0" defTabSz="457200">
              <a:spcBef>
                <a:spcPts val="0"/>
              </a:spcBef>
              <a:buSzTx/>
              <a:buNone/>
              <a:defRPr sz="4400">
                <a:latin typeface="Arial"/>
                <a:ea typeface="Arial"/>
                <a:cs typeface="Arial"/>
                <a:sym typeface="Arial"/>
              </a:defRPr>
            </a:pPr>
          </a:p>
          <a:p>
            <a:pPr marL="0" indent="0" defTabSz="457200">
              <a:spcBef>
                <a:spcPts val="0"/>
              </a:spcBef>
              <a:buSzTx/>
              <a:buNone/>
              <a:defRPr sz="4400">
                <a:latin typeface="Arial"/>
                <a:ea typeface="Arial"/>
                <a:cs typeface="Arial"/>
                <a:sym typeface="Arial"/>
              </a:defRPr>
            </a:pPr>
            <a:r>
              <a:t>To run this on your local server just use the following code on your terminal/cmd inside this directory</a:t>
            </a:r>
          </a:p>
          <a:p>
            <a:pPr marL="0" indent="0" defTabSz="457200">
              <a:spcBef>
                <a:spcPts val="0"/>
              </a:spcBef>
              <a:buSzTx/>
              <a:buNone/>
              <a:defRPr sz="4400">
                <a:latin typeface="Arial"/>
                <a:ea typeface="Arial"/>
                <a:cs typeface="Arial"/>
                <a:sym typeface="Arial"/>
              </a:defRPr>
            </a:pPr>
            <a:r>
              <a:t>-“npm run dev” or </a:t>
            </a:r>
          </a:p>
          <a:p>
            <a:pPr marL="0" indent="0" defTabSz="457200">
              <a:spcBef>
                <a:spcPts val="0"/>
              </a:spcBef>
              <a:buSzTx/>
              <a:buNone/>
              <a:defRPr sz="4400">
                <a:latin typeface="Arial"/>
                <a:ea typeface="Arial"/>
                <a:cs typeface="Arial"/>
                <a:sym typeface="Arial"/>
              </a:defRPr>
            </a:pPr>
            <a:r>
              <a:t>-“yarn install” and then “yarn dev”</a:t>
            </a:r>
          </a:p>
          <a:p>
            <a:pPr marL="0" indent="0" defTabSz="457200">
              <a:spcBef>
                <a:spcPts val="0"/>
              </a:spcBef>
              <a:buSzTx/>
              <a:buNone/>
              <a:defRPr sz="4400">
                <a:latin typeface="Arial"/>
                <a:ea typeface="Arial"/>
                <a:cs typeface="Arial"/>
                <a:sym typeface="Arial"/>
              </a:defRPr>
            </a:pPr>
          </a:p>
          <a:p>
            <a:pPr marL="0" indent="0" defTabSz="457200">
              <a:spcBef>
                <a:spcPts val="0"/>
              </a:spcBef>
              <a:buSzTx/>
              <a:buNone/>
              <a:defRPr sz="4400">
                <a:latin typeface="Arial"/>
                <a:ea typeface="Arial"/>
                <a:cs typeface="Arial"/>
                <a:sym typeface="Arial"/>
              </a:defRPr>
            </a:pPr>
            <a:r>
              <a:t>THANK YOU!!</a:t>
            </a:r>
          </a:p>
        </p:txBody>
      </p:sp>
      <p:sp>
        <p:nvSpPr>
          <p:cNvPr id="211" name="Ishaan Misra…"/>
          <p:cNvSpPr txBox="1"/>
          <p:nvPr/>
        </p:nvSpPr>
        <p:spPr>
          <a:xfrm>
            <a:off x="15031408" y="11621700"/>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25" name="ABSTRACT"/>
          <p:cNvSpPr txBox="1"/>
          <p:nvPr>
            <p:ph type="title"/>
          </p:nvPr>
        </p:nvSpPr>
        <p:spPr>
          <a:prstGeom prst="rect">
            <a:avLst/>
          </a:prstGeom>
        </p:spPr>
        <p:txBody>
          <a:bodyPr/>
          <a:lstStyle/>
          <a:p>
            <a:pPr/>
            <a:r>
              <a:t>ABSTRACT</a:t>
            </a:r>
          </a:p>
        </p:txBody>
      </p:sp>
      <p:sp>
        <p:nvSpPr>
          <p:cNvPr id="126" name="This presentation is about video chatting webapp where you can connect with your friends and have one to one video chat with them. It also tells us about technical aspects of the app.…"/>
          <p:cNvSpPr txBox="1"/>
          <p:nvPr>
            <p:ph type="body" sz="half" idx="1"/>
          </p:nvPr>
        </p:nvSpPr>
        <p:spPr>
          <a:xfrm>
            <a:off x="11336487" y="3098800"/>
            <a:ext cx="12672556" cy="9296400"/>
          </a:xfrm>
          <a:prstGeom prst="rect">
            <a:avLst/>
          </a:prstGeom>
        </p:spPr>
        <p:txBody>
          <a:bodyPr anchor="t"/>
          <a:lstStyle/>
          <a:p>
            <a:pPr marL="0" indent="0">
              <a:buSzTx/>
              <a:buNone/>
              <a:defRPr sz="5200"/>
            </a:pPr>
            <a:r>
              <a:t>This presentation is about video chatting webapp where you can connect with your friends and have one to one video chat with them. It also tells us about technical aspects of the app. </a:t>
            </a:r>
          </a:p>
          <a:p>
            <a:pPr marL="0" indent="0">
              <a:buSzTx/>
              <a:buNone/>
              <a:defRPr sz="5200"/>
            </a:pPr>
            <a:r>
              <a:t>So let’s dive right in!!</a:t>
            </a:r>
          </a:p>
        </p:txBody>
      </p:sp>
      <p:sp>
        <p:nvSpPr>
          <p:cNvPr id="127" name="Ishaan Misra…"/>
          <p:cNvSpPr txBox="1"/>
          <p:nvPr/>
        </p:nvSpPr>
        <p:spPr>
          <a:xfrm>
            <a:off x="15031408" y="11621700"/>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pic>
        <p:nvPicPr>
          <p:cNvPr id="128" name="8-superstar-video-conferencing-chat-apps-for-business-5de073204c94e.png" descr="8-superstar-video-conferencing-chat-apps-for-business-5de073204c94e.png"/>
          <p:cNvPicPr>
            <a:picLocks noChangeAspect="1"/>
          </p:cNvPicPr>
          <p:nvPr/>
        </p:nvPicPr>
        <p:blipFill>
          <a:blip r:embed="rId2">
            <a:extLst/>
          </a:blip>
          <a:stretch>
            <a:fillRect/>
          </a:stretch>
        </p:blipFill>
        <p:spPr>
          <a:xfrm>
            <a:off x="581741" y="3504345"/>
            <a:ext cx="9920198" cy="520810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30" name="Table Of Contents"/>
          <p:cNvSpPr txBox="1"/>
          <p:nvPr>
            <p:ph type="title"/>
          </p:nvPr>
        </p:nvSpPr>
        <p:spPr>
          <a:prstGeom prst="rect">
            <a:avLst/>
          </a:prstGeom>
        </p:spPr>
        <p:txBody>
          <a:bodyPr/>
          <a:lstStyle/>
          <a:p>
            <a:pPr/>
            <a:r>
              <a:t>Table Of Contents</a:t>
            </a:r>
          </a:p>
        </p:txBody>
      </p:sp>
      <p:sp>
        <p:nvSpPr>
          <p:cNvPr id="131" name="Introduction…"/>
          <p:cNvSpPr txBox="1"/>
          <p:nvPr>
            <p:ph type="body" sz="half" idx="1"/>
          </p:nvPr>
        </p:nvSpPr>
        <p:spPr>
          <a:xfrm>
            <a:off x="13639094" y="3387295"/>
            <a:ext cx="9282679" cy="8993100"/>
          </a:xfrm>
          <a:prstGeom prst="rect">
            <a:avLst/>
          </a:prstGeom>
          <a:solidFill>
            <a:srgbClr val="FFFFFF"/>
          </a:solidFill>
        </p:spPr>
        <p:txBody>
          <a:bodyPr/>
          <a:lstStyle/>
          <a:p>
            <a:pPr marL="558800" indent="-558800">
              <a:defRPr sz="5200"/>
            </a:pPr>
            <a:r>
              <a:t>Introduction</a:t>
            </a:r>
          </a:p>
          <a:p>
            <a:pPr marL="558800" indent="-558800">
              <a:defRPr sz="5200"/>
            </a:pPr>
            <a:r>
              <a:t>Existing Method</a:t>
            </a:r>
          </a:p>
          <a:p>
            <a:pPr marL="558800" indent="-558800">
              <a:defRPr sz="5200"/>
            </a:pPr>
            <a:r>
              <a:t>Architecture of used method</a:t>
            </a:r>
          </a:p>
          <a:p>
            <a:pPr marL="558800" indent="-558800">
              <a:defRPr sz="5200"/>
            </a:pPr>
            <a:r>
              <a:t>Methodology</a:t>
            </a:r>
          </a:p>
          <a:p>
            <a:pPr marL="558800" indent="-558800">
              <a:defRPr sz="5200"/>
            </a:pPr>
            <a:r>
              <a:t>Implementation</a:t>
            </a:r>
          </a:p>
          <a:p>
            <a:pPr marL="558800" indent="-558800">
              <a:defRPr sz="5200"/>
            </a:pPr>
            <a:r>
              <a:t>Conclusion</a:t>
            </a:r>
          </a:p>
        </p:txBody>
      </p:sp>
      <p:pic>
        <p:nvPicPr>
          <p:cNvPr id="132" name="Screenshot 2021-11-11 at 12.50.34 PM.png" descr="Screenshot 2021-11-11 at 12.50.34 PM.png"/>
          <p:cNvPicPr>
            <a:picLocks noChangeAspect="1"/>
          </p:cNvPicPr>
          <p:nvPr/>
        </p:nvPicPr>
        <p:blipFill>
          <a:blip r:embed="rId2">
            <a:extLst/>
          </a:blip>
          <a:stretch>
            <a:fillRect/>
          </a:stretch>
        </p:blipFill>
        <p:spPr>
          <a:xfrm>
            <a:off x="1617021" y="3787055"/>
            <a:ext cx="11536174" cy="7315122"/>
          </a:xfrm>
          <a:prstGeom prst="rect">
            <a:avLst/>
          </a:prstGeom>
          <a:ln w="12700">
            <a:miter lim="400000"/>
          </a:ln>
        </p:spPr>
      </p:pic>
      <p:sp>
        <p:nvSpPr>
          <p:cNvPr id="133" name="Ishaan Misra…"/>
          <p:cNvSpPr txBox="1"/>
          <p:nvPr/>
        </p:nvSpPr>
        <p:spPr>
          <a:xfrm>
            <a:off x="15695085" y="12457442"/>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35" name="Introduction"/>
          <p:cNvSpPr txBox="1"/>
          <p:nvPr>
            <p:ph type="title"/>
          </p:nvPr>
        </p:nvSpPr>
        <p:spPr>
          <a:prstGeom prst="rect">
            <a:avLst/>
          </a:prstGeom>
        </p:spPr>
        <p:txBody>
          <a:bodyPr/>
          <a:lstStyle/>
          <a:p>
            <a:pPr/>
            <a:r>
              <a:t>Introduction</a:t>
            </a:r>
          </a:p>
        </p:txBody>
      </p:sp>
      <p:sp>
        <p:nvSpPr>
          <p:cNvPr id="136" name="Video calls have become an integral part of today's communication. Only in the first four months of the COVID-19 pandemic was a 500% increase in search impressions for web and video conferencing software. And video chat apps continue growing in popularit"/>
          <p:cNvSpPr txBox="1"/>
          <p:nvPr>
            <p:ph type="body" sz="half" idx="1"/>
          </p:nvPr>
        </p:nvSpPr>
        <p:spPr>
          <a:xfrm>
            <a:off x="11521713" y="2888629"/>
            <a:ext cx="12074954" cy="9296401"/>
          </a:xfrm>
          <a:prstGeom prst="rect">
            <a:avLst/>
          </a:prstGeom>
        </p:spPr>
        <p:txBody>
          <a:bodyPr anchor="t"/>
          <a:lstStyle/>
          <a:p>
            <a:pPr marL="0" indent="0" defTabSz="457200">
              <a:spcBef>
                <a:spcPts val="1200"/>
              </a:spcBef>
              <a:buSzTx/>
              <a:buNone/>
              <a:defRPr sz="4500">
                <a:solidFill>
                  <a:srgbClr val="FFFFFF"/>
                </a:solidFill>
                <a:latin typeface="Arial"/>
                <a:ea typeface="Arial"/>
                <a:cs typeface="Arial"/>
                <a:sym typeface="Arial"/>
              </a:defRPr>
            </a:pPr>
            <a:r>
              <a:t>Video calls have become an integral part of today's communication. Only in the first four months of the COVID-19 pandemic was a 500% increase in search impressions for web and video conferencing software. And video chat apps continue growing in popularity with incredible speed both for businesses and personal use. </a:t>
            </a:r>
            <a:endParaRPr>
              <a:latin typeface="Times Roman"/>
              <a:ea typeface="Times Roman"/>
              <a:cs typeface="Times Roman"/>
              <a:sym typeface="Times Roman"/>
            </a:endParaRPr>
          </a:p>
          <a:p>
            <a:pPr marL="0" indent="0" defTabSz="457200">
              <a:spcBef>
                <a:spcPts val="1200"/>
              </a:spcBef>
              <a:buSzTx/>
              <a:buNone/>
              <a:defRPr sz="4500">
                <a:solidFill>
                  <a:srgbClr val="FFFFFF"/>
                </a:solidFill>
                <a:latin typeface="Arial"/>
                <a:ea typeface="Arial"/>
                <a:cs typeface="Arial"/>
                <a:sym typeface="Arial"/>
              </a:defRPr>
            </a:pPr>
            <a:r>
              <a:t>The worldwide web conferencing market is expected to grow by around $19 billion by 2025. These stats are telling. Video conferencing app development is on the rise. </a:t>
            </a:r>
          </a:p>
        </p:txBody>
      </p:sp>
      <p:pic>
        <p:nvPicPr>
          <p:cNvPr id="137" name="Untitled_Design.png" descr="Untitled_Design.png"/>
          <p:cNvPicPr>
            <a:picLocks noChangeAspect="1"/>
          </p:cNvPicPr>
          <p:nvPr/>
        </p:nvPicPr>
        <p:blipFill>
          <a:blip r:embed="rId2">
            <a:extLst/>
          </a:blip>
          <a:stretch>
            <a:fillRect/>
          </a:stretch>
        </p:blipFill>
        <p:spPr>
          <a:xfrm>
            <a:off x="1476651" y="3110314"/>
            <a:ext cx="9670143" cy="8058452"/>
          </a:xfrm>
          <a:prstGeom prst="rect">
            <a:avLst/>
          </a:prstGeom>
          <a:ln w="12700">
            <a:miter lim="400000"/>
          </a:ln>
        </p:spPr>
      </p:pic>
      <p:sp>
        <p:nvSpPr>
          <p:cNvPr id="138" name="Ishaan Misra…"/>
          <p:cNvSpPr txBox="1"/>
          <p:nvPr/>
        </p:nvSpPr>
        <p:spPr>
          <a:xfrm>
            <a:off x="15031408" y="11621700"/>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40" name="Existing Method"/>
          <p:cNvSpPr txBox="1"/>
          <p:nvPr>
            <p:ph type="title"/>
          </p:nvPr>
        </p:nvSpPr>
        <p:spPr>
          <a:prstGeom prst="rect">
            <a:avLst/>
          </a:prstGeom>
        </p:spPr>
        <p:txBody>
          <a:bodyPr/>
          <a:lstStyle/>
          <a:p>
            <a:pPr/>
            <a:r>
              <a:t>Existing Method</a:t>
            </a:r>
          </a:p>
        </p:txBody>
      </p:sp>
      <p:sp>
        <p:nvSpPr>
          <p:cNvPr id="141" name="Most of the video chatting apps that are in use in the present use use webRTC technology to help users connect with each other via video and audio methods. The existing method uses a few components like…"/>
          <p:cNvSpPr txBox="1"/>
          <p:nvPr>
            <p:ph type="body" sz="half" idx="1"/>
          </p:nvPr>
        </p:nvSpPr>
        <p:spPr>
          <a:xfrm>
            <a:off x="13463229" y="2928374"/>
            <a:ext cx="10223501" cy="9296401"/>
          </a:xfrm>
          <a:prstGeom prst="rect">
            <a:avLst/>
          </a:prstGeom>
        </p:spPr>
        <p:txBody>
          <a:bodyPr anchor="t"/>
          <a:lstStyle/>
          <a:p>
            <a:pPr marL="0" indent="0">
              <a:buSzTx/>
              <a:buNone/>
            </a:pPr>
            <a:r>
              <a:t>Most of the video chatting apps that are in use in the present use use webRTC technology to help users connect with each other via video and audio methods. The existing method uses a few components like</a:t>
            </a:r>
          </a:p>
          <a:p>
            <a:pPr marL="502708" indent="-502708"/>
            <a:r>
              <a:t>UI/UX design</a:t>
            </a:r>
          </a:p>
          <a:p>
            <a:pPr marL="502708" indent="-502708"/>
            <a:r>
              <a:t>Backend Development</a:t>
            </a:r>
          </a:p>
          <a:p>
            <a:pPr marL="502708" indent="-502708"/>
            <a:r>
              <a:t>Video streaming protocol integration</a:t>
            </a:r>
          </a:p>
        </p:txBody>
      </p:sp>
      <p:pic>
        <p:nvPicPr>
          <p:cNvPr id="142" name="Screenshot 2021-11-11 at 2.08.33 PM.png" descr="Screenshot 2021-11-11 at 2.08.33 PM.png"/>
          <p:cNvPicPr>
            <a:picLocks noChangeAspect="1"/>
          </p:cNvPicPr>
          <p:nvPr/>
        </p:nvPicPr>
        <p:blipFill>
          <a:blip r:embed="rId2">
            <a:extLst/>
          </a:blip>
          <a:stretch>
            <a:fillRect/>
          </a:stretch>
        </p:blipFill>
        <p:spPr>
          <a:xfrm>
            <a:off x="956221" y="3137820"/>
            <a:ext cx="11625758" cy="6063844"/>
          </a:xfrm>
          <a:prstGeom prst="rect">
            <a:avLst/>
          </a:prstGeom>
          <a:ln w="12700">
            <a:miter lim="400000"/>
          </a:ln>
        </p:spPr>
      </p:pic>
      <p:sp>
        <p:nvSpPr>
          <p:cNvPr id="143" name="Ishaan Misra…"/>
          <p:cNvSpPr txBox="1"/>
          <p:nvPr/>
        </p:nvSpPr>
        <p:spPr>
          <a:xfrm>
            <a:off x="15031408" y="11621700"/>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45" name="Architecture of method used"/>
          <p:cNvSpPr txBox="1"/>
          <p:nvPr>
            <p:ph type="title"/>
          </p:nvPr>
        </p:nvSpPr>
        <p:spPr>
          <a:prstGeom prst="rect">
            <a:avLst/>
          </a:prstGeom>
        </p:spPr>
        <p:txBody>
          <a:bodyPr/>
          <a:lstStyle/>
          <a:p>
            <a:pPr/>
            <a:r>
              <a:t>Architecture of method used</a:t>
            </a:r>
          </a:p>
        </p:txBody>
      </p:sp>
      <p:sp>
        <p:nvSpPr>
          <p:cNvPr id="146" name="I have Developed the app with ReactJS, Node.js and SocketIO.…"/>
          <p:cNvSpPr txBox="1"/>
          <p:nvPr>
            <p:ph type="body" sz="half" idx="1"/>
          </p:nvPr>
        </p:nvSpPr>
        <p:spPr>
          <a:xfrm>
            <a:off x="13733615" y="2633406"/>
            <a:ext cx="10223501" cy="9296401"/>
          </a:xfrm>
          <a:prstGeom prst="rect">
            <a:avLst/>
          </a:prstGeom>
        </p:spPr>
        <p:txBody>
          <a:bodyPr anchor="t"/>
          <a:lstStyle/>
          <a:p>
            <a:pPr marL="0" indent="0" defTabSz="457200">
              <a:spcBef>
                <a:spcPts val="1200"/>
              </a:spcBef>
              <a:buSzTx/>
              <a:buNone/>
              <a:defRPr sz="3600">
                <a:solidFill>
                  <a:srgbClr val="24292F"/>
                </a:solidFill>
                <a:latin typeface="Arial"/>
                <a:ea typeface="Arial"/>
                <a:cs typeface="Arial"/>
                <a:sym typeface="Arial"/>
              </a:defRPr>
            </a:pPr>
            <a:r>
              <a:rPr>
                <a:solidFill>
                  <a:srgbClr val="333333"/>
                </a:solidFill>
              </a:rPr>
              <a:t>I have </a:t>
            </a:r>
            <a:r>
              <a:t>Developed the app with ReactJS, Node.js and SocketIO. </a:t>
            </a:r>
          </a:p>
          <a:p>
            <a:pPr marL="0" indent="0" defTabSz="457200">
              <a:spcBef>
                <a:spcPts val="1200"/>
              </a:spcBef>
              <a:buSzTx/>
              <a:buNone/>
              <a:defRPr sz="3600">
                <a:solidFill>
                  <a:srgbClr val="24292F"/>
                </a:solidFill>
                <a:latin typeface="Arial"/>
                <a:ea typeface="Arial"/>
                <a:cs typeface="Arial"/>
                <a:sym typeface="Arial"/>
              </a:defRPr>
            </a:pPr>
            <a:r>
              <a:t>Some other libraries that I have used are:</a:t>
            </a:r>
          </a:p>
          <a:p>
            <a:pPr marL="476250" indent="-476250" defTabSz="457200">
              <a:spcBef>
                <a:spcPts val="1200"/>
              </a:spcBef>
              <a:defRPr sz="3600">
                <a:solidFill>
                  <a:srgbClr val="24292F"/>
                </a:solidFill>
                <a:latin typeface="Arial"/>
                <a:ea typeface="Arial"/>
                <a:cs typeface="Arial"/>
                <a:sym typeface="Arial"/>
              </a:defRPr>
            </a:pPr>
            <a:r>
              <a:t>Ant Design</a:t>
            </a:r>
          </a:p>
          <a:p>
            <a:pPr marL="476250" indent="-476250" defTabSz="457200">
              <a:spcBef>
                <a:spcPts val="1200"/>
              </a:spcBef>
              <a:defRPr sz="3600">
                <a:solidFill>
                  <a:srgbClr val="24292F"/>
                </a:solidFill>
                <a:latin typeface="Arial"/>
                <a:ea typeface="Arial"/>
                <a:cs typeface="Arial"/>
                <a:sym typeface="Arial"/>
              </a:defRPr>
            </a:pPr>
            <a:r>
              <a:t>Material UI</a:t>
            </a:r>
          </a:p>
          <a:p>
            <a:pPr marL="476250" indent="-476250" defTabSz="457200">
              <a:spcBef>
                <a:spcPts val="1200"/>
              </a:spcBef>
              <a:defRPr sz="3600">
                <a:solidFill>
                  <a:srgbClr val="24292F"/>
                </a:solidFill>
                <a:latin typeface="Arial"/>
                <a:ea typeface="Arial"/>
                <a:cs typeface="Arial"/>
                <a:sym typeface="Arial"/>
              </a:defRPr>
            </a:pPr>
            <a:r>
              <a:t>Bootstrap</a:t>
            </a:r>
          </a:p>
          <a:p>
            <a:pPr marL="0" indent="0" defTabSz="457200">
              <a:spcBef>
                <a:spcPts val="1200"/>
              </a:spcBef>
              <a:buSzTx/>
              <a:buNone/>
              <a:defRPr sz="3600">
                <a:solidFill>
                  <a:srgbClr val="24292F"/>
                </a:solidFill>
                <a:latin typeface="Arial"/>
                <a:ea typeface="Arial"/>
                <a:cs typeface="Arial"/>
                <a:sym typeface="Arial"/>
              </a:defRPr>
            </a:pPr>
            <a:r>
              <a:t>Other libraries can be seen here in the picture attached ===&gt;</a:t>
            </a:r>
          </a:p>
        </p:txBody>
      </p:sp>
      <p:pic>
        <p:nvPicPr>
          <p:cNvPr id="147" name="Screenshot 2021-11-11 at 3.25.41 PM.png" descr="Screenshot 2021-11-11 at 3.25.41 PM.png"/>
          <p:cNvPicPr>
            <a:picLocks noChangeAspect="1"/>
          </p:cNvPicPr>
          <p:nvPr/>
        </p:nvPicPr>
        <p:blipFill>
          <a:blip r:embed="rId2">
            <a:extLst/>
          </a:blip>
          <a:stretch>
            <a:fillRect/>
          </a:stretch>
        </p:blipFill>
        <p:spPr>
          <a:xfrm>
            <a:off x="1852609" y="2691110"/>
            <a:ext cx="11029550" cy="8333780"/>
          </a:xfrm>
          <a:prstGeom prst="rect">
            <a:avLst/>
          </a:prstGeom>
          <a:ln w="25400">
            <a:miter lim="400000"/>
          </a:ln>
          <a:effectLst>
            <a:reflection blurRad="0" stA="54976" stPos="0" endA="0" endPos="40000" dist="0" dir="5400000" fadeDir="5400000" sx="100000" sy="-100000" kx="0" ky="0" algn="bl" rotWithShape="0"/>
          </a:effectLst>
        </p:spPr>
      </p:pic>
      <p:sp>
        <p:nvSpPr>
          <p:cNvPr id="148" name="Ishaan Misra…"/>
          <p:cNvSpPr txBox="1"/>
          <p:nvPr/>
        </p:nvSpPr>
        <p:spPr>
          <a:xfrm>
            <a:off x="15608923" y="12302343"/>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pic>
        <p:nvPicPr>
          <p:cNvPr id="150" name="Screenshot 2021-11-11 at 3.28.20 PM.png" descr="Screenshot 2021-11-11 at 3.28.20 PM.png"/>
          <p:cNvPicPr>
            <a:picLocks noChangeAspect="1"/>
          </p:cNvPicPr>
          <p:nvPr/>
        </p:nvPicPr>
        <p:blipFill>
          <a:blip r:embed="rId2">
            <a:extLst/>
          </a:blip>
          <a:stretch>
            <a:fillRect/>
          </a:stretch>
        </p:blipFill>
        <p:spPr>
          <a:xfrm>
            <a:off x="1659604" y="2483761"/>
            <a:ext cx="14689684" cy="8748478"/>
          </a:xfrm>
          <a:prstGeom prst="rect">
            <a:avLst/>
          </a:prstGeom>
          <a:ln w="12700">
            <a:miter lim="400000"/>
          </a:ln>
        </p:spPr>
      </p:pic>
      <p:sp>
        <p:nvSpPr>
          <p:cNvPr id="151" name="Methodology"/>
          <p:cNvSpPr txBox="1"/>
          <p:nvPr>
            <p:ph type="title"/>
          </p:nvPr>
        </p:nvSpPr>
        <p:spPr>
          <a:prstGeom prst="rect">
            <a:avLst/>
          </a:prstGeom>
        </p:spPr>
        <p:txBody>
          <a:bodyPr/>
          <a:lstStyle/>
          <a:p>
            <a:pPr/>
            <a:r>
              <a:t>Methodology</a:t>
            </a:r>
          </a:p>
        </p:txBody>
      </p:sp>
      <p:sp>
        <p:nvSpPr>
          <p:cNvPr id="157" name="Connection Line"/>
          <p:cNvSpPr/>
          <p:nvPr/>
        </p:nvSpPr>
        <p:spPr>
          <a:xfrm>
            <a:off x="8665214" y="4088007"/>
            <a:ext cx="8449877" cy="2515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622" y="10015"/>
                  <a:pt x="14822" y="2815"/>
                  <a:pt x="21600" y="0"/>
                </a:cubicBezTo>
              </a:path>
            </a:pathLst>
          </a:custGeom>
          <a:ln w="25400">
            <a:solidFill>
              <a:srgbClr val="000000"/>
            </a:solidFill>
            <a:miter lim="400000"/>
          </a:ln>
        </p:spPr>
        <p:txBody>
          <a:bodyPr/>
          <a:lstStyle/>
          <a:p>
            <a:pPr/>
          </a:p>
        </p:txBody>
      </p:sp>
      <p:sp>
        <p:nvSpPr>
          <p:cNvPr id="153" name="Step 1:…"/>
          <p:cNvSpPr txBox="1"/>
          <p:nvPr/>
        </p:nvSpPr>
        <p:spPr>
          <a:xfrm>
            <a:off x="17552751" y="3223104"/>
            <a:ext cx="6463607" cy="4243833"/>
          </a:xfrm>
          <a:prstGeom prst="rect">
            <a:avLst/>
          </a:prstGeom>
          <a:gradFill>
            <a:gsLst>
              <a:gs pos="0">
                <a:schemeClr val="accent1">
                  <a:lumOff val="16847"/>
                </a:schemeClr>
              </a:gs>
              <a:gs pos="54877">
                <a:srgbClr val="2BC3E2"/>
              </a:gs>
              <a:gs pos="100000">
                <a:srgbClr val="00C4C6"/>
              </a:gs>
            </a:gsLst>
            <a:lin ang="5400000"/>
          </a:gra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Step 1:</a:t>
            </a:r>
          </a:p>
          <a:p>
            <a:pPr algn="l">
              <a:defRPr b="0"/>
            </a:pPr>
            <a:r>
              <a:t>CREATE A MEET CODE </a:t>
            </a:r>
          </a:p>
          <a:p>
            <a:pPr>
              <a:defRPr b="0"/>
            </a:pPr>
            <a:r>
              <a:t>OR</a:t>
            </a:r>
          </a:p>
          <a:p>
            <a:pPr algn="l">
              <a:defRPr b="0"/>
            </a:pPr>
            <a:r>
              <a:t>PASTE THE URL TO JOIN THE MEETING.</a:t>
            </a:r>
          </a:p>
          <a:p>
            <a:pPr algn="l">
              <a:defRPr b="0"/>
            </a:pPr>
          </a:p>
          <a:p>
            <a:pPr algn="l">
              <a:defRPr b="0"/>
            </a:pPr>
            <a:r>
              <a:t>CLICK THE “JOIN/CREATE” BUTTON TO START/JOIN THE MEET.</a:t>
            </a:r>
          </a:p>
        </p:txBody>
      </p:sp>
      <p:sp>
        <p:nvSpPr>
          <p:cNvPr id="154" name="Oval"/>
          <p:cNvSpPr/>
          <p:nvPr/>
        </p:nvSpPr>
        <p:spPr>
          <a:xfrm>
            <a:off x="17929544" y="8603686"/>
            <a:ext cx="4459253" cy="4097502"/>
          </a:xfrm>
          <a:prstGeom prst="ellipse">
            <a:avLst/>
          </a:prstGeom>
          <a:gradFill>
            <a:gsLst>
              <a:gs pos="0">
                <a:schemeClr val="accent1">
                  <a:lumOff val="16847"/>
                </a:schemeClr>
              </a:gs>
              <a:gs pos="100000">
                <a:srgbClr val="00C4C6"/>
              </a:gs>
            </a:gsLst>
            <a:lin ang="2015563"/>
          </a:gradFill>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55" name="It automatically generates a meeting URL if you do not enter the starting meeting code."/>
          <p:cNvSpPr txBox="1"/>
          <p:nvPr/>
        </p:nvSpPr>
        <p:spPr>
          <a:xfrm>
            <a:off x="18303620" y="9463970"/>
            <a:ext cx="3902692" cy="2376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lvl1pPr>
          </a:lstStyle>
          <a:p>
            <a:pPr/>
            <a:r>
              <a:t>It automatically generates a meeting URL if you do not enter the starting meeting code.</a:t>
            </a:r>
          </a:p>
        </p:txBody>
      </p:sp>
      <p:sp>
        <p:nvSpPr>
          <p:cNvPr id="156" name="Ishaan Misra…"/>
          <p:cNvSpPr txBox="1"/>
          <p:nvPr/>
        </p:nvSpPr>
        <p:spPr>
          <a:xfrm>
            <a:off x="15897679" y="12508598"/>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pic>
        <p:nvPicPr>
          <p:cNvPr id="159" name="img.jpg" descr="img.jpg"/>
          <p:cNvPicPr>
            <a:picLocks noChangeAspect="1"/>
          </p:cNvPicPr>
          <p:nvPr/>
        </p:nvPicPr>
        <p:blipFill>
          <a:blip r:embed="rId2">
            <a:extLst/>
          </a:blip>
          <a:stretch>
            <a:fillRect/>
          </a:stretch>
        </p:blipFill>
        <p:spPr>
          <a:xfrm>
            <a:off x="455548" y="3141630"/>
            <a:ext cx="15533166" cy="8262783"/>
          </a:xfrm>
          <a:prstGeom prst="rect">
            <a:avLst/>
          </a:prstGeom>
          <a:ln w="12700">
            <a:miter lim="400000"/>
          </a:ln>
        </p:spPr>
      </p:pic>
      <p:sp>
        <p:nvSpPr>
          <p:cNvPr id="160" name="Methodology"/>
          <p:cNvSpPr txBox="1"/>
          <p:nvPr>
            <p:ph type="title"/>
          </p:nvPr>
        </p:nvSpPr>
        <p:spPr>
          <a:prstGeom prst="rect">
            <a:avLst/>
          </a:prstGeom>
        </p:spPr>
        <p:txBody>
          <a:bodyPr/>
          <a:lstStyle/>
          <a:p>
            <a:pPr/>
            <a:r>
              <a:t>Methodology</a:t>
            </a:r>
          </a:p>
        </p:txBody>
      </p:sp>
      <p:sp>
        <p:nvSpPr>
          <p:cNvPr id="161" name="Step 2:…"/>
          <p:cNvSpPr txBox="1"/>
          <p:nvPr/>
        </p:nvSpPr>
        <p:spPr>
          <a:xfrm>
            <a:off x="17576798" y="3308021"/>
            <a:ext cx="6463606" cy="1957833"/>
          </a:xfrm>
          <a:prstGeom prst="rect">
            <a:avLst/>
          </a:prstGeom>
          <a:gradFill>
            <a:gsLst>
              <a:gs pos="0">
                <a:schemeClr val="accent1">
                  <a:lumOff val="16847"/>
                </a:schemeClr>
              </a:gs>
              <a:gs pos="54877">
                <a:srgbClr val="2BC3E2"/>
              </a:gs>
              <a:gs pos="100000">
                <a:srgbClr val="00C4C6"/>
              </a:gs>
            </a:gsLst>
            <a:lin ang="5400000"/>
          </a:gradFill>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Step 2:</a:t>
            </a:r>
          </a:p>
          <a:p>
            <a:pPr algn="l">
              <a:defRPr b="0"/>
            </a:pPr>
            <a:r>
              <a:t>SET YOUR USERNAME AND THEN CLICK THE “CONNECT” BUTTON TO JOIN THE MEET.</a:t>
            </a:r>
          </a:p>
        </p:txBody>
      </p:sp>
      <p:sp>
        <p:nvSpPr>
          <p:cNvPr id="162" name="Oval"/>
          <p:cNvSpPr/>
          <p:nvPr/>
        </p:nvSpPr>
        <p:spPr>
          <a:xfrm>
            <a:off x="17929544" y="8603686"/>
            <a:ext cx="4459253" cy="4097502"/>
          </a:xfrm>
          <a:prstGeom prst="ellipse">
            <a:avLst/>
          </a:prstGeom>
          <a:gradFill>
            <a:gsLst>
              <a:gs pos="0">
                <a:schemeClr val="accent1">
                  <a:lumOff val="16847"/>
                </a:schemeClr>
              </a:gs>
              <a:gs pos="100000">
                <a:srgbClr val="00C4C6"/>
              </a:gs>
            </a:gsLst>
            <a:lin ang="2015563"/>
          </a:gradFill>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63" name="It automatically generates an alias username if you do not want to use your username."/>
          <p:cNvSpPr txBox="1"/>
          <p:nvPr/>
        </p:nvSpPr>
        <p:spPr>
          <a:xfrm>
            <a:off x="18303620" y="9463970"/>
            <a:ext cx="3902692" cy="2376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lvl1pPr>
          </a:lstStyle>
          <a:p>
            <a:pPr/>
            <a:r>
              <a:t>It automatically generates an alias username if you do not want to use your username.</a:t>
            </a:r>
          </a:p>
        </p:txBody>
      </p:sp>
      <p:sp>
        <p:nvSpPr>
          <p:cNvPr id="166" name="Connection Line"/>
          <p:cNvSpPr/>
          <p:nvPr/>
        </p:nvSpPr>
        <p:spPr>
          <a:xfrm>
            <a:off x="7883427" y="2981039"/>
            <a:ext cx="9293453" cy="663046"/>
          </a:xfrm>
          <a:custGeom>
            <a:avLst/>
            <a:gdLst/>
            <a:ahLst/>
            <a:cxnLst>
              <a:cxn ang="0">
                <a:pos x="wd2" y="hd2"/>
              </a:cxn>
              <a:cxn ang="5400000">
                <a:pos x="wd2" y="hd2"/>
              </a:cxn>
              <a:cxn ang="10800000">
                <a:pos x="wd2" y="hd2"/>
              </a:cxn>
              <a:cxn ang="16200000">
                <a:pos x="wd2" y="hd2"/>
              </a:cxn>
            </a:cxnLst>
            <a:rect l="0" t="0" r="r" b="b"/>
            <a:pathLst>
              <a:path w="21600" h="17564" fill="norm" stroke="1" extrusionOk="0">
                <a:moveTo>
                  <a:pt x="0" y="17564"/>
                </a:moveTo>
                <a:cubicBezTo>
                  <a:pt x="7885" y="672"/>
                  <a:pt x="15085" y="-4036"/>
                  <a:pt x="21600" y="3441"/>
                </a:cubicBezTo>
              </a:path>
            </a:pathLst>
          </a:custGeom>
          <a:ln w="25400">
            <a:solidFill>
              <a:srgbClr val="000000"/>
            </a:solidFill>
            <a:miter lim="400000"/>
          </a:ln>
        </p:spPr>
        <p:txBody>
          <a:bodyPr/>
          <a:lstStyle/>
          <a:p>
            <a:pPr/>
          </a:p>
        </p:txBody>
      </p:sp>
      <p:sp>
        <p:nvSpPr>
          <p:cNvPr id="165" name="Ishaan Misra…"/>
          <p:cNvSpPr txBox="1"/>
          <p:nvPr/>
        </p:nvSpPr>
        <p:spPr>
          <a:xfrm>
            <a:off x="15835804" y="12529223"/>
            <a:ext cx="8172451"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Indian Institute of Technology(IIT-BHU) Varanasi</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1">
                <a:lumOff val="16847"/>
              </a:schemeClr>
            </a:gs>
            <a:gs pos="100000">
              <a:srgbClr val="00C4C6"/>
            </a:gs>
          </a:gsLst>
          <a:lin ang="5400000" scaled="0"/>
        </a:gradFill>
      </p:bgPr>
    </p:bg>
    <p:spTree>
      <p:nvGrpSpPr>
        <p:cNvPr id="1" name=""/>
        <p:cNvGrpSpPr/>
        <p:nvPr/>
      </p:nvGrpSpPr>
      <p:grpSpPr>
        <a:xfrm>
          <a:off x="0" y="0"/>
          <a:ext cx="0" cy="0"/>
          <a:chOff x="0" y="0"/>
          <a:chExt cx="0" cy="0"/>
        </a:xfrm>
      </p:grpSpPr>
      <p:sp>
        <p:nvSpPr>
          <p:cNvPr id="168" name="Methodology"/>
          <p:cNvSpPr txBox="1"/>
          <p:nvPr>
            <p:ph type="title"/>
          </p:nvPr>
        </p:nvSpPr>
        <p:spPr>
          <a:prstGeom prst="rect">
            <a:avLst/>
          </a:prstGeom>
        </p:spPr>
        <p:txBody>
          <a:bodyPr/>
          <a:lstStyle/>
          <a:p>
            <a:pPr/>
            <a:r>
              <a:t>Methodology</a:t>
            </a:r>
          </a:p>
        </p:txBody>
      </p:sp>
      <p:pic>
        <p:nvPicPr>
          <p:cNvPr id="169" name="img.jpg" descr="img.jpg"/>
          <p:cNvPicPr>
            <a:picLocks noChangeAspect="1"/>
          </p:cNvPicPr>
          <p:nvPr/>
        </p:nvPicPr>
        <p:blipFill>
          <a:blip r:embed="rId2">
            <a:extLst/>
          </a:blip>
          <a:stretch>
            <a:fillRect/>
          </a:stretch>
        </p:blipFill>
        <p:spPr>
          <a:xfrm>
            <a:off x="3914948" y="2700744"/>
            <a:ext cx="17177773" cy="10675059"/>
          </a:xfrm>
          <a:prstGeom prst="rect">
            <a:avLst/>
          </a:prstGeom>
          <a:ln w="12700">
            <a:miter lim="400000"/>
          </a:ln>
        </p:spPr>
      </p:pic>
      <p:sp>
        <p:nvSpPr>
          <p:cNvPr id="170" name="WINDOW 1"/>
          <p:cNvSpPr txBox="1"/>
          <p:nvPr/>
        </p:nvSpPr>
        <p:spPr>
          <a:xfrm>
            <a:off x="1169894" y="2982390"/>
            <a:ext cx="2229206" cy="585113"/>
          </a:xfrm>
          <a:prstGeom prst="rect">
            <a:avLst/>
          </a:prstGeom>
          <a:gradFill>
            <a:gsLst>
              <a:gs pos="0">
                <a:schemeClr val="accent1">
                  <a:lumOff val="16847"/>
                </a:schemeClr>
              </a:gs>
              <a:gs pos="100000">
                <a:srgbClr val="00C4C6"/>
              </a:gs>
            </a:gsLst>
            <a:lin ang="5400000"/>
          </a:gra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WINDOW 1</a:t>
            </a:r>
          </a:p>
        </p:txBody>
      </p:sp>
      <p:sp>
        <p:nvSpPr>
          <p:cNvPr id="171" name="WINDOW 2"/>
          <p:cNvSpPr txBox="1"/>
          <p:nvPr/>
        </p:nvSpPr>
        <p:spPr>
          <a:xfrm>
            <a:off x="21608569" y="2814059"/>
            <a:ext cx="2229207" cy="585113"/>
          </a:xfrm>
          <a:prstGeom prst="rect">
            <a:avLst/>
          </a:prstGeom>
          <a:gradFill>
            <a:gsLst>
              <a:gs pos="0">
                <a:schemeClr val="accent1">
                  <a:lumOff val="16847"/>
                </a:schemeClr>
              </a:gs>
              <a:gs pos="100000">
                <a:srgbClr val="00C4C6"/>
              </a:gs>
            </a:gsLst>
            <a:lin ang="5400000"/>
          </a:gra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FFFFFF"/>
                </a:solidFill>
                <a:latin typeface="+mn-lt"/>
                <a:ea typeface="+mn-ea"/>
                <a:cs typeface="+mn-cs"/>
                <a:sym typeface="Helvetica Neue Medium"/>
              </a:defRPr>
            </a:lvl1pPr>
          </a:lstStyle>
          <a:p>
            <a:pPr/>
            <a:r>
              <a:t>WINDOW 2</a:t>
            </a:r>
          </a:p>
        </p:txBody>
      </p:sp>
      <p:sp>
        <p:nvSpPr>
          <p:cNvPr id="189" name="Connection Line"/>
          <p:cNvSpPr/>
          <p:nvPr/>
        </p:nvSpPr>
        <p:spPr>
          <a:xfrm>
            <a:off x="1548482" y="2099803"/>
            <a:ext cx="3166399" cy="590032"/>
          </a:xfrm>
          <a:custGeom>
            <a:avLst/>
            <a:gdLst/>
            <a:ahLst/>
            <a:cxnLst>
              <a:cxn ang="0">
                <a:pos x="wd2" y="hd2"/>
              </a:cxn>
              <a:cxn ang="5400000">
                <a:pos x="wd2" y="hd2"/>
              </a:cxn>
              <a:cxn ang="10800000">
                <a:pos x="wd2" y="hd2"/>
              </a:cxn>
              <a:cxn ang="16200000">
                <a:pos x="wd2" y="hd2"/>
              </a:cxn>
            </a:cxnLst>
            <a:rect l="0" t="0" r="r" b="b"/>
            <a:pathLst>
              <a:path w="21600" h="16642" fill="norm" stroke="1" extrusionOk="0">
                <a:moveTo>
                  <a:pt x="0" y="16642"/>
                </a:moveTo>
                <a:cubicBezTo>
                  <a:pt x="6548" y="-1931"/>
                  <a:pt x="13748" y="-4958"/>
                  <a:pt x="21600" y="7562"/>
                </a:cubicBezTo>
              </a:path>
            </a:pathLst>
          </a:custGeom>
          <a:ln w="25400">
            <a:solidFill>
              <a:srgbClr val="000000"/>
            </a:solidFill>
            <a:miter lim="400000"/>
          </a:ln>
        </p:spPr>
        <p:txBody>
          <a:bodyPr/>
          <a:lstStyle/>
          <a:p>
            <a:pPr/>
          </a:p>
        </p:txBody>
      </p:sp>
      <p:sp>
        <p:nvSpPr>
          <p:cNvPr id="190" name="Connection Line"/>
          <p:cNvSpPr/>
          <p:nvPr/>
        </p:nvSpPr>
        <p:spPr>
          <a:xfrm>
            <a:off x="20868611" y="2010883"/>
            <a:ext cx="2134383" cy="728034"/>
          </a:xfrm>
          <a:custGeom>
            <a:avLst/>
            <a:gdLst/>
            <a:ahLst/>
            <a:cxnLst>
              <a:cxn ang="0">
                <a:pos x="wd2" y="hd2"/>
              </a:cxn>
              <a:cxn ang="5400000">
                <a:pos x="wd2" y="hd2"/>
              </a:cxn>
              <a:cxn ang="10800000">
                <a:pos x="wd2" y="hd2"/>
              </a:cxn>
              <a:cxn ang="16200000">
                <a:pos x="wd2" y="hd2"/>
              </a:cxn>
            </a:cxnLst>
            <a:rect l="0" t="0" r="r" b="b"/>
            <a:pathLst>
              <a:path w="21600" h="16552" fill="norm" stroke="1" extrusionOk="0">
                <a:moveTo>
                  <a:pt x="0" y="8306"/>
                </a:moveTo>
                <a:cubicBezTo>
                  <a:pt x="8418" y="-5048"/>
                  <a:pt x="15618" y="-2299"/>
                  <a:pt x="21600" y="16552"/>
                </a:cubicBezTo>
              </a:path>
            </a:pathLst>
          </a:custGeom>
          <a:ln w="25400">
            <a:solidFill>
              <a:srgbClr val="000000"/>
            </a:solidFill>
            <a:miter lim="400000"/>
          </a:ln>
        </p:spPr>
        <p:txBody>
          <a:bodyPr/>
          <a:lstStyle/>
          <a:p>
            <a:pPr/>
          </a:p>
        </p:txBody>
      </p:sp>
      <p:sp>
        <p:nvSpPr>
          <p:cNvPr id="174" name="Line"/>
          <p:cNvSpPr/>
          <p:nvPr/>
        </p:nvSpPr>
        <p:spPr>
          <a:xfrm>
            <a:off x="3139979" y="12684028"/>
            <a:ext cx="4931136" cy="1"/>
          </a:xfrm>
          <a:prstGeom prst="line">
            <a:avLst/>
          </a:prstGeom>
          <a:ln w="25400">
            <a:solidFill>
              <a:srgbClr val="000000"/>
            </a:solidFill>
            <a:miter lim="400000"/>
          </a:ln>
        </p:spPr>
        <p:txBody>
          <a:bodyPr lIns="50800" tIns="50800" rIns="50800" bIns="50800" anchor="ctr"/>
          <a:lstStyle/>
          <a:p>
            <a:pPr/>
          </a:p>
        </p:txBody>
      </p:sp>
      <p:sp>
        <p:nvSpPr>
          <p:cNvPr id="175" name="Line"/>
          <p:cNvSpPr/>
          <p:nvPr/>
        </p:nvSpPr>
        <p:spPr>
          <a:xfrm>
            <a:off x="8084108" y="12655272"/>
            <a:ext cx="1" cy="310176"/>
          </a:xfrm>
          <a:prstGeom prst="line">
            <a:avLst/>
          </a:prstGeom>
          <a:ln w="25400">
            <a:solidFill>
              <a:srgbClr val="000000"/>
            </a:solidFill>
            <a:miter lim="400000"/>
            <a:tailEnd type="triangle"/>
          </a:ln>
        </p:spPr>
        <p:txBody>
          <a:bodyPr lIns="50800" tIns="50800" rIns="50800" bIns="50800" anchor="ctr"/>
          <a:lstStyle/>
          <a:p>
            <a:pPr/>
          </a:p>
        </p:txBody>
      </p:sp>
      <p:sp>
        <p:nvSpPr>
          <p:cNvPr id="176" name="Line"/>
          <p:cNvSpPr/>
          <p:nvPr/>
        </p:nvSpPr>
        <p:spPr>
          <a:xfrm>
            <a:off x="6940972" y="12655272"/>
            <a:ext cx="1" cy="310176"/>
          </a:xfrm>
          <a:prstGeom prst="line">
            <a:avLst/>
          </a:prstGeom>
          <a:ln w="25400">
            <a:solidFill>
              <a:srgbClr val="000000"/>
            </a:solidFill>
            <a:miter lim="400000"/>
            <a:tailEnd type="triangle"/>
          </a:ln>
        </p:spPr>
        <p:txBody>
          <a:bodyPr lIns="50800" tIns="50800" rIns="50800" bIns="50800" anchor="ctr"/>
          <a:lstStyle/>
          <a:p>
            <a:pPr/>
          </a:p>
        </p:txBody>
      </p:sp>
      <p:sp>
        <p:nvSpPr>
          <p:cNvPr id="177" name="TURN ON/OFF AUDIO AND VIDEO"/>
          <p:cNvSpPr txBox="1"/>
          <p:nvPr/>
        </p:nvSpPr>
        <p:spPr>
          <a:xfrm>
            <a:off x="-57865" y="12057930"/>
            <a:ext cx="3202938" cy="7040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000"/>
            </a:lvl1pPr>
          </a:lstStyle>
          <a:p>
            <a:pPr/>
            <a:r>
              <a:t>TURN ON/OFF AUDIO AND VIDEO</a:t>
            </a:r>
          </a:p>
        </p:txBody>
      </p:sp>
      <p:sp>
        <p:nvSpPr>
          <p:cNvPr id="178" name="Line"/>
          <p:cNvSpPr/>
          <p:nvPr/>
        </p:nvSpPr>
        <p:spPr>
          <a:xfrm>
            <a:off x="2684211" y="13573111"/>
            <a:ext cx="4931136" cy="1"/>
          </a:xfrm>
          <a:prstGeom prst="line">
            <a:avLst/>
          </a:prstGeom>
          <a:ln w="25400">
            <a:solidFill>
              <a:srgbClr val="000000"/>
            </a:solidFill>
            <a:miter lim="400000"/>
          </a:ln>
        </p:spPr>
        <p:txBody>
          <a:bodyPr lIns="50800" tIns="50800" rIns="50800" bIns="50800" anchor="ctr"/>
          <a:lstStyle/>
          <a:p>
            <a:pPr/>
          </a:p>
        </p:txBody>
      </p:sp>
      <p:sp>
        <p:nvSpPr>
          <p:cNvPr id="179" name="Line"/>
          <p:cNvSpPr/>
          <p:nvPr/>
        </p:nvSpPr>
        <p:spPr>
          <a:xfrm flipV="1">
            <a:off x="7605912" y="13249120"/>
            <a:ext cx="1" cy="310176"/>
          </a:xfrm>
          <a:prstGeom prst="line">
            <a:avLst/>
          </a:prstGeom>
          <a:ln w="25400">
            <a:solidFill>
              <a:srgbClr val="000000"/>
            </a:solidFill>
            <a:miter lim="400000"/>
            <a:tailEnd type="triangle"/>
          </a:ln>
        </p:spPr>
        <p:txBody>
          <a:bodyPr lIns="50800" tIns="50800" rIns="50800" bIns="50800" anchor="ctr"/>
          <a:lstStyle/>
          <a:p>
            <a:pPr/>
          </a:p>
        </p:txBody>
      </p:sp>
      <p:sp>
        <p:nvSpPr>
          <p:cNvPr id="180" name="END CALL"/>
          <p:cNvSpPr txBox="1"/>
          <p:nvPr/>
        </p:nvSpPr>
        <p:spPr>
          <a:xfrm>
            <a:off x="572625" y="13130142"/>
            <a:ext cx="194195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END CALL</a:t>
            </a:r>
          </a:p>
        </p:txBody>
      </p:sp>
      <p:sp>
        <p:nvSpPr>
          <p:cNvPr id="191" name="Connection Line"/>
          <p:cNvSpPr/>
          <p:nvPr/>
        </p:nvSpPr>
        <p:spPr>
          <a:xfrm>
            <a:off x="18042199" y="6908765"/>
            <a:ext cx="3677314" cy="5920742"/>
          </a:xfrm>
          <a:custGeom>
            <a:avLst/>
            <a:gdLst/>
            <a:ahLst/>
            <a:cxnLst>
              <a:cxn ang="0">
                <a:pos x="wd2" y="hd2"/>
              </a:cxn>
              <a:cxn ang="5400000">
                <a:pos x="wd2" y="hd2"/>
              </a:cxn>
              <a:cxn ang="10800000">
                <a:pos x="wd2" y="hd2"/>
              </a:cxn>
              <a:cxn ang="16200000">
                <a:pos x="wd2" y="hd2"/>
              </a:cxn>
            </a:cxnLst>
            <a:rect l="0" t="0" r="r" b="b"/>
            <a:pathLst>
              <a:path w="16392" h="21600" fill="norm" stroke="1" extrusionOk="0">
                <a:moveTo>
                  <a:pt x="6327" y="0"/>
                </a:moveTo>
                <a:cubicBezTo>
                  <a:pt x="21600" y="6666"/>
                  <a:pt x="19491" y="13866"/>
                  <a:pt x="0" y="21600"/>
                </a:cubicBezTo>
              </a:path>
            </a:pathLst>
          </a:custGeom>
          <a:ln w="25400">
            <a:solidFill>
              <a:srgbClr val="000000"/>
            </a:solidFill>
            <a:miter lim="400000"/>
          </a:ln>
        </p:spPr>
        <p:txBody>
          <a:bodyPr/>
          <a:lstStyle/>
          <a:p>
            <a:pPr/>
          </a:p>
        </p:txBody>
      </p:sp>
      <p:sp>
        <p:nvSpPr>
          <p:cNvPr id="182" name="CHAT BOX"/>
          <p:cNvSpPr txBox="1"/>
          <p:nvPr/>
        </p:nvSpPr>
        <p:spPr>
          <a:xfrm>
            <a:off x="21862764" y="9060809"/>
            <a:ext cx="1984249"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CHAT BOX</a:t>
            </a:r>
          </a:p>
        </p:txBody>
      </p:sp>
      <p:sp>
        <p:nvSpPr>
          <p:cNvPr id="183" name="Line"/>
          <p:cNvSpPr/>
          <p:nvPr/>
        </p:nvSpPr>
        <p:spPr>
          <a:xfrm>
            <a:off x="17409855" y="11380645"/>
            <a:ext cx="4662230" cy="1"/>
          </a:xfrm>
          <a:prstGeom prst="line">
            <a:avLst/>
          </a:prstGeom>
          <a:ln w="25400">
            <a:solidFill>
              <a:srgbClr val="000000"/>
            </a:solidFill>
            <a:miter lim="400000"/>
          </a:ln>
        </p:spPr>
        <p:txBody>
          <a:bodyPr lIns="50800" tIns="50800" rIns="50800" bIns="50800" anchor="ctr"/>
          <a:lstStyle/>
          <a:p>
            <a:pPr/>
          </a:p>
        </p:txBody>
      </p:sp>
      <p:sp>
        <p:nvSpPr>
          <p:cNvPr id="184" name="Line"/>
          <p:cNvSpPr/>
          <p:nvPr/>
        </p:nvSpPr>
        <p:spPr>
          <a:xfrm>
            <a:off x="17461818" y="11394703"/>
            <a:ext cx="1" cy="1462533"/>
          </a:xfrm>
          <a:prstGeom prst="line">
            <a:avLst/>
          </a:prstGeom>
          <a:ln w="25400">
            <a:solidFill>
              <a:srgbClr val="000000"/>
            </a:solidFill>
            <a:miter lim="400000"/>
            <a:tailEnd type="triangle"/>
          </a:ln>
        </p:spPr>
        <p:txBody>
          <a:bodyPr lIns="50800" tIns="50800" rIns="50800" bIns="50800" anchor="ctr"/>
          <a:lstStyle/>
          <a:p>
            <a:pPr/>
          </a:p>
        </p:txBody>
      </p:sp>
      <p:sp>
        <p:nvSpPr>
          <p:cNvPr id="185" name="SCREEN SHARING BUTTON"/>
          <p:cNvSpPr txBox="1"/>
          <p:nvPr/>
        </p:nvSpPr>
        <p:spPr>
          <a:xfrm>
            <a:off x="21608569" y="11252438"/>
            <a:ext cx="3112224" cy="14625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a:lvl1pPr>
          </a:lstStyle>
          <a:p>
            <a:pPr/>
            <a:r>
              <a:t>SCREEN SHARING BUTTON</a:t>
            </a:r>
          </a:p>
        </p:txBody>
      </p:sp>
      <p:sp>
        <p:nvSpPr>
          <p:cNvPr id="186" name="THIS LINK CAN BE SHARED AND PASTED IN ANOTHER WINDOW TO JOIN THE SAME MEET"/>
          <p:cNvSpPr txBox="1"/>
          <p:nvPr/>
        </p:nvSpPr>
        <p:spPr>
          <a:xfrm>
            <a:off x="143087" y="3930030"/>
            <a:ext cx="3695554" cy="2834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a:lvl1pPr>
          </a:lstStyle>
          <a:p>
            <a:pPr/>
            <a:r>
              <a:t>THIS LINK CAN BE SHARED AND PASTED IN ANOTHER WINDOW TO JOIN THE SAME MEET</a:t>
            </a:r>
          </a:p>
        </p:txBody>
      </p:sp>
      <p:sp>
        <p:nvSpPr>
          <p:cNvPr id="187" name="Line"/>
          <p:cNvSpPr/>
          <p:nvPr/>
        </p:nvSpPr>
        <p:spPr>
          <a:xfrm>
            <a:off x="3923760" y="4151981"/>
            <a:ext cx="2152047" cy="1"/>
          </a:xfrm>
          <a:prstGeom prst="line">
            <a:avLst/>
          </a:prstGeom>
          <a:ln w="25400">
            <a:solidFill>
              <a:srgbClr val="000000"/>
            </a:solidFill>
            <a:miter lim="400000"/>
            <a:tailEnd type="triangle"/>
          </a:ln>
        </p:spPr>
        <p:txBody>
          <a:bodyPr lIns="50800" tIns="50800" rIns="50800" bIns="50800" anchor="ctr"/>
          <a:lstStyle/>
          <a:p>
            <a:pPr/>
          </a:p>
        </p:txBody>
      </p:sp>
      <p:sp>
        <p:nvSpPr>
          <p:cNvPr id="188" name="Ishaan Misra…"/>
          <p:cNvSpPr txBox="1"/>
          <p:nvPr/>
        </p:nvSpPr>
        <p:spPr>
          <a:xfrm>
            <a:off x="21131544" y="12612508"/>
            <a:ext cx="3183256" cy="10053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0"/>
            </a:pPr>
            <a:r>
              <a:t>Ishaan Misra</a:t>
            </a:r>
          </a:p>
          <a:p>
            <a:pPr algn="r">
              <a:defRPr b="0"/>
            </a:pPr>
            <a:r>
              <a:t>(IIT-BHU) Varanasi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