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lay"/>
      <p:regular r:id="rId14"/>
      <p:bold r:id="rId15"/>
    </p:embeddedFont>
    <p:embeddedFont>
      <p:font typeface="Constantia"/>
      <p:regular r:id="rId16"/>
      <p:bold r:id="rId17"/>
      <p:italic r:id="rId18"/>
      <p:boldItalic r:id="rId19"/>
    </p:embeddedFont>
    <p:embeddedFont>
      <p:font typeface="Oswald Light"/>
      <p:regular r:id="rId20"/>
      <p:bold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Light-regular.fntdata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Oswald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7" Type="http://schemas.openxmlformats.org/officeDocument/2006/relationships/font" Target="fonts/Constantia-bold.fntdata"/><Relationship Id="rId16" Type="http://schemas.openxmlformats.org/officeDocument/2006/relationships/font" Target="fonts/Constantia-regular.fntdata"/><Relationship Id="rId5" Type="http://schemas.openxmlformats.org/officeDocument/2006/relationships/slide" Target="slides/slide1.xml"/><Relationship Id="rId19" Type="http://schemas.openxmlformats.org/officeDocument/2006/relationships/font" Target="fonts/Constantia-boldItalic.fntdata"/><Relationship Id="rId6" Type="http://schemas.openxmlformats.org/officeDocument/2006/relationships/slide" Target="slides/slide2.xml"/><Relationship Id="rId18" Type="http://schemas.openxmlformats.org/officeDocument/2006/relationships/font" Target="fonts/Constanti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ebcaa56c1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ebcaa56c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b="1" sz="18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b="1" sz="18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6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5" pos="48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orstenoplo/Deutsche-Bank-dashboard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429612" y="2087884"/>
            <a:ext cx="7714500" cy="3260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onstantia"/>
              <a:buNone/>
            </a:pPr>
            <a:r>
              <a:rPr b="1" lang="en-US" sz="5200">
                <a:latin typeface="Constantia"/>
                <a:ea typeface="Constantia"/>
                <a:cs typeface="Constantia"/>
                <a:sym typeface="Constantia"/>
              </a:rPr>
              <a:t>FINANCIAL PULSE</a:t>
            </a:r>
            <a:br>
              <a:rPr b="1" lang="en-US" sz="5200">
                <a:latin typeface="Constantia"/>
                <a:ea typeface="Constantia"/>
                <a:cs typeface="Constantia"/>
                <a:sym typeface="Constantia"/>
              </a:rPr>
            </a:br>
            <a:endParaRPr b="1" sz="48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429612" y="4848464"/>
            <a:ext cx="7714500" cy="10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333"/>
              <a:buFont typeface="Constantia"/>
              <a:buNone/>
            </a:pPr>
            <a:r>
              <a:rPr b="1" lang="en-US" sz="4800">
                <a:latin typeface="Constantia"/>
                <a:ea typeface="Constantia"/>
                <a:cs typeface="Constantia"/>
                <a:sym typeface="Constantia"/>
              </a:rPr>
              <a:t>MONITORING LIQUIDITY AND CASH FLOW THROUGH ECONOMIC INDICATORS</a:t>
            </a:r>
            <a:endParaRPr b="1" sz="48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1492908" y="3219853"/>
            <a:ext cx="629700" cy="42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13816" y="4447451"/>
            <a:ext cx="10722864" cy="1578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</a:pPr>
            <a:r>
              <a:rPr lang="en-US" sz="4800"/>
              <a:t>CHALLENGES IN THE INVESTMENT BANKING PROCESS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893836" y="1396922"/>
            <a:ext cx="10260001" cy="2160000"/>
            <a:chOff x="293380" y="683027"/>
            <a:chExt cx="10260001" cy="2160000"/>
          </a:xfrm>
        </p:grpSpPr>
        <p:sp>
          <p:nvSpPr>
            <p:cNvPr id="99" name="Google Shape;99;p14"/>
            <p:cNvSpPr/>
            <p:nvPr/>
          </p:nvSpPr>
          <p:spPr>
            <a:xfrm>
              <a:off x="644380" y="683027"/>
              <a:ext cx="1098000" cy="109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78380" y="917027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93380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293380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Play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FORECASTING</a:t>
              </a:r>
              <a:r>
                <a:rPr b="0" i="0" lang="en-US" sz="1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 LIQUIDITY NEEDS AND MANAGING CASH FLOW DURING MARKET FLUCTUATIONS</a:t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759380" y="683027"/>
              <a:ext cx="1098000" cy="109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993380" y="917027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408380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2408380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swald Light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DELAYS IN RESPONDING TO MARKET EVENTS THAT COULD IMPACT FINANCIAL POSITIONS</a:t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874381" y="683027"/>
              <a:ext cx="1098000" cy="109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108381" y="917027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523381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4523381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swald Light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  </a:t>
              </a:r>
              <a:r>
                <a:rPr lang="en-US" sz="1100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INVESTMENT D</a:t>
              </a:r>
              <a:r>
                <a:rPr b="0" i="0" lang="en-US" sz="1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ECISIONS DUE TO THE LACK OF INTEGRATED REAL-TIME DATA AND INSIGHTS</a:t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989381" y="683027"/>
              <a:ext cx="1098000" cy="109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223381" y="917027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638381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638381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swald Light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CHALLENGES IN MONITORING RELEVANT NEWS AND EVENTS THAT</a:t>
              </a:r>
              <a:endParaRPr b="0" i="0" sz="11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swald Light"/>
                <a:buNone/>
              </a:pPr>
              <a:r>
                <a:rPr lang="en-US" sz="1100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MAY AFFECT LIQUIDITY</a:t>
              </a:r>
              <a:endParaRPr sz="11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9104381" y="683027"/>
              <a:ext cx="1098000" cy="109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9338381" y="917027"/>
              <a:ext cx="630000" cy="630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753381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8753381" y="2123027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Oswald Light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FRAGMENTED DATA SOURCES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k with productivity items" id="123" name="Google Shape;123;p15"/>
          <p:cNvPicPr preferRelativeResize="0"/>
          <p:nvPr/>
        </p:nvPicPr>
        <p:blipFill rotWithShape="1">
          <a:blip r:embed="rId3">
            <a:alphaModFix amt="35000"/>
          </a:blip>
          <a:srcRect b="15730" l="0" r="0" t="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>
            <p:ph type="title"/>
          </p:nvPr>
        </p:nvSpPr>
        <p:spPr>
          <a:xfrm>
            <a:off x="-793509" y="546138"/>
            <a:ext cx="6052955" cy="4152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Oswald"/>
              <a:buNone/>
            </a:pPr>
            <a:r>
              <a:rPr lang="en-US" sz="6800"/>
              <a:t>PROPOSED</a:t>
            </a:r>
            <a:br>
              <a:rPr lang="en-US" sz="6800"/>
            </a:br>
            <a:r>
              <a:rPr lang="en-US" sz="6800"/>
              <a:t>SOLUTION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5321699" y="1259842"/>
            <a:ext cx="6702262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40"/>
              <a:buNone/>
            </a:pPr>
            <a:r>
              <a:rPr lang="en-US" sz="2400">
                <a:solidFill>
                  <a:srgbClr val="FFFFFF"/>
                </a:solidFill>
              </a:rPr>
              <a:t>Develop an AI-driven, real-time treasury management solution that integrates liquidity forecasting, legal entity analysis based on news events, and decision-support tools for optimizing cash flow and investment strategies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>
            <a:off x="5245511" y="2431025"/>
            <a:ext cx="29495" cy="2389237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571393" y="1402613"/>
            <a:ext cx="11291484" cy="4052775"/>
            <a:chOff x="1378" y="747128"/>
            <a:chExt cx="11291484" cy="4052775"/>
          </a:xfrm>
        </p:grpSpPr>
        <p:sp>
          <p:nvSpPr>
            <p:cNvPr id="132" name="Google Shape;132;p16"/>
            <p:cNvSpPr/>
            <p:nvPr/>
          </p:nvSpPr>
          <p:spPr>
            <a:xfrm>
              <a:off x="8426563" y="3187392"/>
              <a:ext cx="1910866" cy="454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7664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3" name="Google Shape;133;p16"/>
            <p:cNvSpPr/>
            <p:nvPr/>
          </p:nvSpPr>
          <p:spPr>
            <a:xfrm>
              <a:off x="8380843" y="3187392"/>
              <a:ext cx="91440" cy="45469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27664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4" name="Google Shape;134;p16"/>
            <p:cNvSpPr/>
            <p:nvPr/>
          </p:nvSpPr>
          <p:spPr>
            <a:xfrm>
              <a:off x="6515696" y="3187392"/>
              <a:ext cx="1910866" cy="4546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27664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5" name="Google Shape;135;p16"/>
            <p:cNvSpPr/>
            <p:nvPr/>
          </p:nvSpPr>
          <p:spPr>
            <a:xfrm>
              <a:off x="5560263" y="1739910"/>
              <a:ext cx="2866299" cy="454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3593B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6" name="Google Shape;136;p16"/>
            <p:cNvSpPr/>
            <p:nvPr/>
          </p:nvSpPr>
          <p:spPr>
            <a:xfrm>
              <a:off x="2693963" y="3187392"/>
              <a:ext cx="1910866" cy="454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7664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7" name="Google Shape;137;p16"/>
            <p:cNvSpPr/>
            <p:nvPr/>
          </p:nvSpPr>
          <p:spPr>
            <a:xfrm>
              <a:off x="2648243" y="3187392"/>
              <a:ext cx="91440" cy="45469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27664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8" name="Google Shape;138;p16"/>
            <p:cNvSpPr/>
            <p:nvPr/>
          </p:nvSpPr>
          <p:spPr>
            <a:xfrm>
              <a:off x="783096" y="3187392"/>
              <a:ext cx="1910866" cy="4546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27664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9" name="Google Shape;139;p16"/>
            <p:cNvSpPr/>
            <p:nvPr/>
          </p:nvSpPr>
          <p:spPr>
            <a:xfrm>
              <a:off x="2693963" y="1739910"/>
              <a:ext cx="2866299" cy="4546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23593B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40" name="Google Shape;140;p16"/>
            <p:cNvSpPr/>
            <p:nvPr/>
          </p:nvSpPr>
          <p:spPr>
            <a:xfrm>
              <a:off x="4778545" y="747128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52260" y="912158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4981338" y="941236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Software</a:t>
              </a:r>
              <a:endParaRPr b="0" i="0" sz="19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912245" y="2194610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085960" y="2359639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2115038" y="2388717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Frontend</a:t>
              </a:r>
              <a:endParaRPr b="0" i="0" sz="19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378" y="364209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75093" y="380712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204171" y="3836199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Intuitive </a:t>
              </a:r>
              <a:endParaRPr b="0" i="0" sz="19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912245" y="364209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085960" y="380712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2115038" y="3836199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Professional Design</a:t>
              </a:r>
              <a:endParaRPr b="0" i="0" sz="19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823111" y="364209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996827" y="380712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025905" y="3836199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Accessible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644845" y="2194610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818560" y="2359639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847638" y="2388717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Backend</a:t>
              </a:r>
              <a:endParaRPr b="0" i="0" sz="19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733978" y="364209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907693" y="380712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5936771" y="3836199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Scrapes throughout the internet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644845" y="364209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818560" y="380712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7847638" y="3836199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Database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9555711" y="364209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rgbClr val="2D71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729426" y="3807121"/>
              <a:ext cx="1563436" cy="99278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2D71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9758504" y="3836199"/>
              <a:ext cx="1505280" cy="93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Oswald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AI Integrated</a:t>
              </a:r>
              <a:endParaRPr b="0" i="0" sz="19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</p:grpSp>
      <p:sp>
        <p:nvSpPr>
          <p:cNvPr id="167" name="Google Shape;167;p16"/>
          <p:cNvSpPr txBox="1"/>
          <p:nvPr/>
        </p:nvSpPr>
        <p:spPr>
          <a:xfrm>
            <a:off x="659580" y="524386"/>
            <a:ext cx="47727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Our Submission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838200" y="557188"/>
            <a:ext cx="10515600" cy="11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</a:pPr>
            <a:r>
              <a:rPr lang="en-US" sz="5200"/>
              <a:t>AI INTEGRATED BACKEND</a:t>
            </a:r>
            <a:endParaRPr/>
          </a:p>
        </p:txBody>
      </p:sp>
      <p:grpSp>
        <p:nvGrpSpPr>
          <p:cNvPr id="173" name="Google Shape;173;p17"/>
          <p:cNvGrpSpPr/>
          <p:nvPr/>
        </p:nvGrpSpPr>
        <p:grpSpPr>
          <a:xfrm>
            <a:off x="1260548" y="1577680"/>
            <a:ext cx="9670903" cy="4771160"/>
            <a:chOff x="422348" y="-251120"/>
            <a:chExt cx="9670903" cy="4771160"/>
          </a:xfrm>
        </p:grpSpPr>
        <p:sp>
          <p:nvSpPr>
            <p:cNvPr id="174" name="Google Shape;174;p17"/>
            <p:cNvSpPr/>
            <p:nvPr/>
          </p:nvSpPr>
          <p:spPr>
            <a:xfrm>
              <a:off x="422348" y="1109898"/>
              <a:ext cx="2585802" cy="21327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C79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471428" y="1158978"/>
              <a:ext cx="2487642" cy="1577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-19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swald Light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lay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Scrapes through URLs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 of news that impacts cash flows based on keywords to integrate fragmented data sources</a:t>
              </a:r>
              <a:endParaRPr b="0" i="0" sz="15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846026" y="1511990"/>
              <a:ext cx="3008050" cy="3008050"/>
            </a:xfrm>
            <a:custGeom>
              <a:rect b="b" l="l" r="r" t="t"/>
              <a:pathLst>
                <a:path extrusionOk="0" h="120000" w="120000">
                  <a:moveTo>
                    <a:pt x="10379" y="88179"/>
                  </a:moveTo>
                  <a:lnTo>
                    <a:pt x="14210" y="86004"/>
                  </a:lnTo>
                  <a:lnTo>
                    <a:pt x="14210" y="86004"/>
                  </a:lnTo>
                  <a:cubicBezTo>
                    <a:pt x="22924" y="101350"/>
                    <a:pt x="38747" y="111310"/>
                    <a:pt x="56353" y="112533"/>
                  </a:cubicBezTo>
                  <a:cubicBezTo>
                    <a:pt x="73959" y="113755"/>
                    <a:pt x="91006" y="106076"/>
                    <a:pt x="101758" y="92082"/>
                  </a:cubicBezTo>
                  <a:lnTo>
                    <a:pt x="99223" y="90642"/>
                  </a:lnTo>
                  <a:lnTo>
                    <a:pt x="107706" y="87092"/>
                  </a:lnTo>
                  <a:lnTo>
                    <a:pt x="108159" y="95717"/>
                  </a:lnTo>
                  <a:lnTo>
                    <a:pt x="105623" y="94277"/>
                  </a:lnTo>
                  <a:cubicBezTo>
                    <a:pt x="94070" y="109654"/>
                    <a:pt x="75548" y="118176"/>
                    <a:pt x="56354" y="116948"/>
                  </a:cubicBezTo>
                  <a:cubicBezTo>
                    <a:pt x="37160" y="115719"/>
                    <a:pt x="19877" y="104904"/>
                    <a:pt x="10379" y="88179"/>
                  </a:cubicBezTo>
                  <a:close/>
                </a:path>
              </a:pathLst>
            </a:custGeom>
            <a:solidFill>
              <a:srgbClr val="1C79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996971" y="2785628"/>
              <a:ext cx="2298491" cy="914034"/>
            </a:xfrm>
            <a:prstGeom prst="roundRect">
              <a:avLst>
                <a:gd fmla="val 10000" name="adj"/>
              </a:avLst>
            </a:prstGeom>
            <a:solidFill>
              <a:srgbClr val="1C798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1023742" y="2812399"/>
              <a:ext cx="2244949" cy="860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59050" spcFirstLastPara="1" rIns="590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Oswald"/>
                <a:buNone/>
              </a:pPr>
              <a:r>
                <a:rPr lang="en-US" sz="31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Web Scraper</a:t>
              </a:r>
              <a:r>
                <a:rPr lang="en-US" sz="31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 </a:t>
              </a:r>
              <a:endParaRPr sz="31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21242" y="1109898"/>
              <a:ext cx="2585802" cy="21327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376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3870322" y="1615995"/>
              <a:ext cx="2487642" cy="1577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-19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swald Light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lay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Stores scraped data in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MongoDB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 is a readable format for further use</a:t>
              </a:r>
              <a:endParaRPr b="0" i="0" sz="15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223372" y="-251120"/>
              <a:ext cx="3338458" cy="3338458"/>
            </a:xfrm>
            <a:custGeom>
              <a:rect b="b" l="l" r="r" t="t"/>
              <a:pathLst>
                <a:path extrusionOk="0" h="120000" w="120000">
                  <a:moveTo>
                    <a:pt x="10127" y="31678"/>
                  </a:moveTo>
                  <a:lnTo>
                    <a:pt x="10127" y="31678"/>
                  </a:lnTo>
                  <a:cubicBezTo>
                    <a:pt x="19739" y="14752"/>
                    <a:pt x="37280" y="3857"/>
                    <a:pt x="56713" y="2741"/>
                  </a:cubicBezTo>
                  <a:cubicBezTo>
                    <a:pt x="76145" y="1625"/>
                    <a:pt x="94818" y="10442"/>
                    <a:pt x="106304" y="26156"/>
                  </a:cubicBezTo>
                  <a:lnTo>
                    <a:pt x="108593" y="24856"/>
                  </a:lnTo>
                  <a:lnTo>
                    <a:pt x="108147" y="32658"/>
                  </a:lnTo>
                  <a:lnTo>
                    <a:pt x="100540" y="29430"/>
                  </a:lnTo>
                  <a:lnTo>
                    <a:pt x="102828" y="28130"/>
                  </a:lnTo>
                  <a:cubicBezTo>
                    <a:pt x="92061" y="13660"/>
                    <a:pt x="74714" y="5605"/>
                    <a:pt x="56712" y="6716"/>
                  </a:cubicBezTo>
                  <a:cubicBezTo>
                    <a:pt x="38709" y="7827"/>
                    <a:pt x="22485" y="17953"/>
                    <a:pt x="13578" y="33638"/>
                  </a:cubicBezTo>
                  <a:close/>
                </a:path>
              </a:pathLst>
            </a:custGeom>
            <a:solidFill>
              <a:srgbClr val="0B66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95865" y="652881"/>
              <a:ext cx="2298491" cy="914034"/>
            </a:xfrm>
            <a:prstGeom prst="roundRect">
              <a:avLst>
                <a:gd fmla="val 10000" name="adj"/>
              </a:avLst>
            </a:prstGeom>
            <a:solidFill>
              <a:srgbClr val="13767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4422636" y="679652"/>
              <a:ext cx="2244949" cy="860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59050" spcFirstLastPara="1" rIns="590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Oswald"/>
                <a:buNone/>
              </a:pPr>
              <a:r>
                <a:rPr lang="en-US" sz="31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Database </a:t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7220137" y="1109898"/>
              <a:ext cx="2585802" cy="21327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B665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7269217" y="1158978"/>
              <a:ext cx="2487642" cy="1577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-19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swald Light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lay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Uses BART model 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 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Hugging Face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API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 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pre-trained on CNN news 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to interpret the data for the user and help in financial decisions</a:t>
              </a:r>
              <a:endParaRPr b="0" i="0" sz="15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7794760" y="2785628"/>
              <a:ext cx="2298491" cy="914034"/>
            </a:xfrm>
            <a:prstGeom prst="roundRect">
              <a:avLst>
                <a:gd fmla="val 10000" name="adj"/>
              </a:avLst>
            </a:prstGeom>
            <a:solidFill>
              <a:srgbClr val="0B665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7821531" y="2812399"/>
              <a:ext cx="2244949" cy="860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59050" spcFirstLastPara="1" rIns="590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Oswald"/>
                <a:buNone/>
              </a:pPr>
              <a:r>
                <a:rPr lang="en-US" sz="31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AI Integration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1492908" y="3219853"/>
            <a:ext cx="629700" cy="42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4225" y="-135200"/>
            <a:ext cx="12587251" cy="71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1838966" y="205345"/>
            <a:ext cx="9238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USER FRIENDLY FRONTEND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1838975" y="5961675"/>
            <a:ext cx="9238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/>
              <a:t>Accessibility : Sound feature to help visually challenged users</a:t>
            </a:r>
            <a:endParaRPr/>
          </a:p>
        </p:txBody>
      </p:sp>
      <p:sp>
        <p:nvSpPr>
          <p:cNvPr id="200" name="Google Shape;200;p19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 cap="none">
                <a:solidFill>
                  <a:schemeClr val="lt1"/>
                </a:solidFill>
              </a:rPr>
              <a:t>10/20/2024</a:t>
            </a:r>
            <a:endParaRPr/>
          </a:p>
        </p:txBody>
      </p:sp>
      <p:sp>
        <p:nvSpPr>
          <p:cNvPr id="201" name="Google Shape;201;p19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3810" l="630" r="-629" t="-3810"/>
          <a:stretch/>
        </p:blipFill>
        <p:spPr>
          <a:xfrm>
            <a:off x="77063" y="1063038"/>
            <a:ext cx="121920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92340" y="463704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92341" y="1401098"/>
            <a:ext cx="11614561" cy="517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"/>
              <a:buChar char="•"/>
            </a:pPr>
            <a:r>
              <a:rPr b="1" lang="en-US" sz="1600"/>
              <a:t>Enhanced AI Algorithms:</a:t>
            </a:r>
            <a:r>
              <a:rPr lang="en-US" sz="1600"/>
              <a:t> Improve the accuracy of forecasting models with advanced machine learning techniques and natural language processing for better news analysis.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Char char="•"/>
            </a:pPr>
            <a:r>
              <a:rPr b="1" lang="en-US" sz="1600"/>
              <a:t>Scalability and Performance Optimization:</a:t>
            </a:r>
            <a:r>
              <a:rPr lang="en-US" sz="1600"/>
              <a:t> Expand the solution to handle larger datasets, multiple legal entities, and higher transaction volumes without compromising performance.</a:t>
            </a:r>
            <a:endParaRPr sz="1600"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Char char="•"/>
            </a:pPr>
            <a:r>
              <a:rPr b="1" lang="en-US" sz="1600"/>
              <a:t>Expansion of Data Sources:</a:t>
            </a:r>
            <a:r>
              <a:rPr lang="en-US" sz="1600"/>
              <a:t> Integrate additional data sources, such as social media, regulatory filings, and financial reports, for a more comprehensive view of market events.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Char char="•"/>
            </a:pPr>
            <a:r>
              <a:rPr b="1" lang="en-US" sz="1600"/>
              <a:t>Automated Compliance Monitoring:</a:t>
            </a:r>
            <a:r>
              <a:rPr lang="en-US" sz="1600"/>
              <a:t> Develop automated tools for tracking regulatory changes and assessing their impact on liquidity and treasury operations.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Char char="•"/>
            </a:pPr>
            <a:r>
              <a:rPr b="1" lang="en-US" sz="1600"/>
              <a:t>Scenario Simulation and Stress Testing:</a:t>
            </a:r>
            <a:r>
              <a:rPr lang="en-US" sz="1600"/>
              <a:t> Implement more sophisticated scenario analysis tools to simulate various market conditions and perform stress testing for risk management.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Char char="•"/>
            </a:pPr>
            <a:r>
              <a:rPr b="1" lang="en-US" sz="1600"/>
              <a:t>User-Centric Interface Enhancements:</a:t>
            </a:r>
            <a:r>
              <a:rPr lang="en-US" sz="1600"/>
              <a:t> Improve the user interface based on feedback to make decision-support tools more intuitive and customizable.</a:t>
            </a:r>
            <a:endParaRPr/>
          </a:p>
        </p:txBody>
      </p:sp>
      <p:sp>
        <p:nvSpPr>
          <p:cNvPr id="210" name="Google Shape;210;p20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 cap="none">
                <a:solidFill>
                  <a:schemeClr val="lt1"/>
                </a:solidFill>
              </a:rPr>
              <a:t>10/20/2024</a:t>
            </a:r>
            <a:endParaRPr/>
          </a:p>
        </p:txBody>
      </p:sp>
      <p:sp>
        <p:nvSpPr>
          <p:cNvPr id="211" name="Google Shape;211;p20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869046" y="944090"/>
            <a:ext cx="9238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</a:pPr>
            <a:r>
              <a:rPr lang="en-US" sz="5400"/>
              <a:t>THANK YOU</a:t>
            </a:r>
            <a:endParaRPr/>
          </a:p>
        </p:txBody>
      </p:sp>
      <p:sp>
        <p:nvSpPr>
          <p:cNvPr id="218" name="Google Shape;218;p2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 cap="none">
                <a:solidFill>
                  <a:schemeClr val="lt1"/>
                </a:solidFill>
              </a:rPr>
              <a:t>10/20/2024</a:t>
            </a:r>
            <a:endParaRPr/>
          </a:p>
        </p:txBody>
      </p:sp>
      <p:sp>
        <p:nvSpPr>
          <p:cNvPr id="219" name="Google Shape;219;p2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220" name="Google Shape;220;p2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1108600" y="2557600"/>
            <a:ext cx="85167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Github URL</a:t>
            </a:r>
            <a:br>
              <a:rPr lang="en-US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en-US" sz="1800" u="sng">
                <a:solidFill>
                  <a:schemeClr val="hlink"/>
                </a:solidFill>
                <a:latin typeface="Oswald Light"/>
                <a:ea typeface="Oswald Light"/>
                <a:cs typeface="Oswald Light"/>
                <a:sym typeface="Oswald Light"/>
                <a:hlinkClick r:id="rId3"/>
              </a:rPr>
              <a:t>https://github.com/lorstenoplo/Deutsche-Bank-dashboard/tree/main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Demo Video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https://drive.google.com/file/d/10OWAJnRGKeUWSPYBDBuJBsWaH7j7ryC6/view?usp=sharing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alVTI">
  <a:themeElements>
    <a:clrScheme name="PortalVTI">
      <a:dk1>
        <a:srgbClr val="000000"/>
      </a:dk1>
      <a:lt1>
        <a:srgbClr val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