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1679" y="530936"/>
            <a:ext cx="716864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879" y="1708213"/>
            <a:ext cx="11226241" cy="408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3366516" cy="13304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900" y="1759585"/>
            <a:ext cx="5522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>
                <a:latin typeface="Calibri" panose="020F0502020204030204"/>
                <a:cs typeface="Calibri" panose="020F0502020204030204"/>
              </a:rPr>
              <a:t>Python</a:t>
            </a:r>
            <a:r>
              <a:rPr sz="4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4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4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5" dirty="0">
                <a:latin typeface="Calibri" panose="020F0502020204030204"/>
                <a:cs typeface="Calibri" panose="020F0502020204030204"/>
              </a:rPr>
              <a:t>INT216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329" y="2524023"/>
            <a:ext cx="5891530" cy="3628390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5"/>
              </a:spcBef>
            </a:pPr>
            <a:r>
              <a:rPr sz="4000" dirty="0">
                <a:latin typeface="Segoe UI Symbol" panose="020B0502040204020203"/>
                <a:cs typeface="Segoe UI Symbol" panose="020B0502040204020203"/>
              </a:rPr>
              <a:t>Uber</a:t>
            </a:r>
            <a:r>
              <a:rPr sz="4000" spc="-114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000" spc="-10" dirty="0">
                <a:latin typeface="Segoe UI Symbol" panose="020B0502040204020203"/>
                <a:cs typeface="Segoe UI Symbol" panose="020B0502040204020203"/>
              </a:rPr>
              <a:t>Supply-Demand</a:t>
            </a:r>
            <a:r>
              <a:rPr sz="4000" spc="-185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000" spc="-5" dirty="0">
                <a:latin typeface="Segoe UI Symbol" panose="020B0502040204020203"/>
                <a:cs typeface="Segoe UI Symbol" panose="020B0502040204020203"/>
              </a:rPr>
              <a:t>Gap</a:t>
            </a:r>
            <a:endParaRPr sz="4000">
              <a:latin typeface="Segoe UI Symbol" panose="020B0502040204020203"/>
              <a:cs typeface="Segoe UI Symbol" panose="020B0502040204020203"/>
            </a:endParaRPr>
          </a:p>
          <a:p>
            <a:pPr marL="209550" algn="ctr">
              <a:lnSpc>
                <a:spcPct val="100000"/>
              </a:lnSpc>
              <a:spcBef>
                <a:spcPts val="1995"/>
              </a:spcBef>
            </a:pPr>
            <a:r>
              <a:rPr sz="4000" spc="-5" dirty="0">
                <a:latin typeface="Segoe UI Symbol" panose="020B0502040204020203"/>
                <a:cs typeface="Segoe UI Symbol" panose="020B0502040204020203"/>
              </a:rPr>
              <a:t>Case</a:t>
            </a:r>
            <a:r>
              <a:rPr sz="4000" spc="-190" dirty="0">
                <a:latin typeface="Segoe UI Symbol" panose="020B0502040204020203"/>
                <a:cs typeface="Segoe UI Symbol" panose="020B0502040204020203"/>
              </a:rPr>
              <a:t> </a:t>
            </a:r>
            <a:r>
              <a:rPr sz="4000" spc="-5" dirty="0">
                <a:latin typeface="Segoe UI Symbol" panose="020B0502040204020203"/>
                <a:cs typeface="Segoe UI Symbol" panose="020B0502040204020203"/>
              </a:rPr>
              <a:t>study</a:t>
            </a:r>
            <a:endParaRPr sz="4000">
              <a:latin typeface="Segoe UI Symbol" panose="020B0502040204020203"/>
              <a:cs typeface="Segoe UI Symbol" panose="020B0502040204020203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Segoe UI Symbol" panose="020B0502040204020203"/>
              <a:cs typeface="Segoe UI Symbol" panose="020B0502040204020203"/>
            </a:endParaRPr>
          </a:p>
          <a:p>
            <a:pPr marL="1014730" marR="1159510">
              <a:lnSpc>
                <a:spcPct val="100000"/>
              </a:lnSpc>
            </a:pPr>
            <a:r>
              <a:rPr lang="en-US" sz="2800" b="1" spc="-20" dirty="0">
                <a:latin typeface="Calibri" panose="020F0502020204030204"/>
                <a:cs typeface="Calibri" panose="020F0502020204030204"/>
              </a:rPr>
              <a:t>Ishaant Kumar Singh</a:t>
            </a:r>
            <a:endParaRPr lang="en-US" sz="2800" b="1" spc="-20" dirty="0">
              <a:latin typeface="Calibri" panose="020F0502020204030204"/>
              <a:cs typeface="Calibri" panose="020F0502020204030204"/>
            </a:endParaRPr>
          </a:p>
          <a:p>
            <a:pPr marL="1014730" marR="1159510">
              <a:lnSpc>
                <a:spcPct val="100000"/>
              </a:lnSpc>
            </a:pPr>
            <a:r>
              <a:rPr sz="2800" b="1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122</a:t>
            </a:r>
            <a:r>
              <a:rPr lang="en-US" sz="2800" b="1" spc="-5" dirty="0">
                <a:latin typeface="Calibri" panose="020F0502020204030204"/>
                <a:cs typeface="Calibri" panose="020F0502020204030204"/>
              </a:rPr>
              <a:t>03987</a:t>
            </a:r>
            <a:endParaRPr lang="en-US" sz="2800" b="1" spc="-5" dirty="0">
              <a:latin typeface="Calibri" panose="020F0502020204030204"/>
              <a:cs typeface="Calibri" panose="020F0502020204030204"/>
            </a:endParaRPr>
          </a:p>
          <a:p>
            <a:pPr marL="1014730" marR="1159510">
              <a:lnSpc>
                <a:spcPct val="100000"/>
              </a:lnSpc>
            </a:pPr>
            <a:r>
              <a:rPr sz="2800" b="1" spc="-15" dirty="0">
                <a:latin typeface="Calibri" panose="020F0502020204030204"/>
                <a:cs typeface="Calibri" panose="020F0502020204030204"/>
              </a:rPr>
              <a:t>Roll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No.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4</a:t>
            </a:r>
            <a:r>
              <a:rPr lang="en-US" sz="2800" b="1" spc="-5" dirty="0">
                <a:latin typeface="Calibri" panose="020F0502020204030204"/>
                <a:cs typeface="Calibri" panose="020F0502020204030204"/>
              </a:rPr>
              <a:t>7</a:t>
            </a:r>
            <a:endParaRPr lang="en-US" sz="2800" b="1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282" y="922527"/>
            <a:ext cx="42468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30" dirty="0">
                <a:uFill>
                  <a:solidFill>
                    <a:srgbClr val="565656"/>
                  </a:solidFill>
                </a:uFill>
              </a:rPr>
              <a:t>Possible</a:t>
            </a:r>
            <a:r>
              <a:rPr sz="2800" u="heavy" spc="-10" dirty="0">
                <a:uFill>
                  <a:solidFill>
                    <a:srgbClr val="565656"/>
                  </a:solidFill>
                </a:uFill>
              </a:rPr>
              <a:t> </a:t>
            </a:r>
            <a:r>
              <a:rPr sz="2800" u="heavy" spc="-15" dirty="0">
                <a:uFill>
                  <a:solidFill>
                    <a:srgbClr val="565656"/>
                  </a:solidFill>
                </a:uFill>
              </a:rPr>
              <a:t>reasons</a:t>
            </a:r>
            <a:r>
              <a:rPr sz="2800" u="heavy" spc="-80" dirty="0">
                <a:uFill>
                  <a:solidFill>
                    <a:srgbClr val="565656"/>
                  </a:solidFill>
                </a:uFill>
              </a:rPr>
              <a:t> </a:t>
            </a:r>
            <a:r>
              <a:rPr sz="2800" u="heavy" spc="-35" dirty="0">
                <a:uFill>
                  <a:solidFill>
                    <a:srgbClr val="565656"/>
                  </a:solidFill>
                </a:uFill>
              </a:rPr>
              <a:t>for</a:t>
            </a:r>
            <a:r>
              <a:rPr sz="2800" u="heavy" spc="-100" dirty="0">
                <a:uFill>
                  <a:solidFill>
                    <a:srgbClr val="565656"/>
                  </a:solidFill>
                </a:uFill>
              </a:rPr>
              <a:t> </a:t>
            </a:r>
            <a:r>
              <a:rPr sz="2800" u="heavy" spc="-10" dirty="0">
                <a:uFill>
                  <a:solidFill>
                    <a:srgbClr val="565656"/>
                  </a:solidFill>
                </a:uFill>
              </a:rPr>
              <a:t>the</a:t>
            </a:r>
            <a:r>
              <a:rPr sz="2800" u="heavy" spc="-20" dirty="0">
                <a:uFill>
                  <a:solidFill>
                    <a:srgbClr val="565656"/>
                  </a:solidFill>
                </a:uFill>
              </a:rPr>
              <a:t> </a:t>
            </a:r>
            <a:r>
              <a:rPr sz="2800" u="heavy" spc="-5" dirty="0">
                <a:uFill>
                  <a:solidFill>
                    <a:srgbClr val="565656"/>
                  </a:solidFill>
                </a:uFill>
              </a:rPr>
              <a:t>issue: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3275" y="2101799"/>
            <a:ext cx="9658350" cy="247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00"/>
              </a:spcBef>
              <a:buSzPct val="89000"/>
              <a:buFont typeface="Wingdings" panose="05000000000000000000"/>
              <a:buChar char=""/>
              <a:tabLst>
                <a:tab pos="19621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In</a:t>
            </a:r>
            <a:r>
              <a:rPr sz="1800" u="heavy" spc="-4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the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morning</a:t>
            </a:r>
            <a:r>
              <a:rPr sz="1800" u="heavy" spc="-6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3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hours: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Though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there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high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demand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cabs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city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airport,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vice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versa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true.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Hence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driver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tends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'cancel'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request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getting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return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trip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airport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city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would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tough.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700">
              <a:latin typeface="Calibri" panose="020F0502020204030204"/>
              <a:cs typeface="Calibri" panose="020F0502020204030204"/>
            </a:endParaRPr>
          </a:p>
          <a:p>
            <a:pPr marL="247650" indent="-234950">
              <a:lnSpc>
                <a:spcPct val="100000"/>
              </a:lnSpc>
              <a:spcBef>
                <a:spcPts val="5"/>
              </a:spcBef>
              <a:buSzPct val="89000"/>
              <a:buFont typeface="Wingdings" panose="05000000000000000000"/>
              <a:buChar char=""/>
              <a:tabLst>
                <a:tab pos="24765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In</a:t>
            </a: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the</a:t>
            </a:r>
            <a:r>
              <a:rPr sz="1800" u="heavy" spc="-2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evening</a:t>
            </a:r>
            <a:r>
              <a:rPr sz="1800" u="heavy" spc="-6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hours: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46812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Though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there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high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demand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cabs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airport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65" dirty="0">
                <a:latin typeface="Calibri" panose="020F0502020204030204"/>
                <a:cs typeface="Calibri" panose="020F0502020204030204"/>
              </a:rPr>
              <a:t>city,</a:t>
            </a:r>
            <a:r>
              <a:rPr sz="1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vice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versa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again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true.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Hence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'no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cars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available'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airport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highest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evening.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This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brings</a:t>
            </a:r>
            <a:r>
              <a:rPr sz="1800" spc="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us</a:t>
            </a:r>
            <a:r>
              <a:rPr sz="1800" spc="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solution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recommendation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18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problem!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879" y="1708213"/>
            <a:ext cx="10857865" cy="40868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800"/>
              </a:spcBef>
              <a:buSzPct val="92000"/>
              <a:buFont typeface="Wingdings" panose="05000000000000000000"/>
              <a:buChar char=""/>
              <a:tabLst>
                <a:tab pos="254000" algn="l"/>
              </a:tabLst>
            </a:pPr>
            <a:r>
              <a:rPr sz="2400" spc="-50" dirty="0">
                <a:latin typeface="Calibri Light" panose="020F0302020204030204"/>
                <a:cs typeface="Calibri Light" panose="020F0302020204030204"/>
              </a:rPr>
              <a:t>Provide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 incentives</a:t>
            </a:r>
            <a:r>
              <a:rPr sz="24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for</a:t>
            </a:r>
            <a:r>
              <a:rPr sz="24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airport</a:t>
            </a:r>
            <a:r>
              <a:rPr sz="24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trips</a:t>
            </a:r>
            <a:r>
              <a:rPr sz="24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during</a:t>
            </a:r>
            <a:r>
              <a:rPr sz="24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peak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time.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54000" indent="-241300">
              <a:lnSpc>
                <a:spcPct val="100000"/>
              </a:lnSpc>
              <a:spcBef>
                <a:spcPts val="700"/>
              </a:spcBef>
              <a:buSzPct val="92000"/>
              <a:buFont typeface="Wingdings" panose="05000000000000000000"/>
              <a:buChar char=""/>
              <a:tabLst>
                <a:tab pos="254000" algn="l"/>
              </a:tabLst>
            </a:pPr>
            <a:r>
              <a:rPr sz="2400" spc="-5" dirty="0">
                <a:latin typeface="Calibri Light" panose="020F0302020204030204"/>
                <a:cs typeface="Calibri Light" panose="020F0302020204030204"/>
              </a:rPr>
              <a:t>Assigning</a:t>
            </a:r>
            <a:r>
              <a:rPr sz="24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65" dirty="0">
                <a:latin typeface="Calibri Light" panose="020F0302020204030204"/>
                <a:cs typeface="Calibri Light" panose="020F0302020204030204"/>
              </a:rPr>
              <a:t>few</a:t>
            </a:r>
            <a:r>
              <a:rPr sz="24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extra</a:t>
            </a:r>
            <a:r>
              <a:rPr sz="24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cabs</a:t>
            </a:r>
            <a:r>
              <a:rPr sz="24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specially</a:t>
            </a:r>
            <a:r>
              <a:rPr sz="24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5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24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24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airport</a:t>
            </a:r>
            <a:r>
              <a:rPr sz="24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trips.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41935" marR="5080" indent="-228600">
              <a:lnSpc>
                <a:spcPts val="2590"/>
              </a:lnSpc>
              <a:spcBef>
                <a:spcPts val="1135"/>
              </a:spcBef>
              <a:buSzPct val="92000"/>
              <a:buFont typeface="Wingdings" panose="05000000000000000000"/>
              <a:buChar char=""/>
              <a:tabLst>
                <a:tab pos="241935" algn="l"/>
              </a:tabLst>
            </a:pPr>
            <a:r>
              <a:rPr sz="2400" spc="-5" dirty="0">
                <a:latin typeface="Calibri Light" panose="020F0302020204030204"/>
                <a:cs typeface="Calibri Light" panose="020F0302020204030204"/>
              </a:rPr>
              <a:t>Fixing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base</a:t>
            </a:r>
            <a:r>
              <a:rPr sz="24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price</a:t>
            </a:r>
            <a:r>
              <a:rPr sz="24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for</a:t>
            </a:r>
            <a:r>
              <a:rPr sz="24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drivers</a:t>
            </a:r>
            <a:r>
              <a:rPr sz="24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idle</a:t>
            </a:r>
            <a:r>
              <a:rPr sz="24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time in</a:t>
            </a:r>
            <a:r>
              <a:rPr sz="24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airport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or</a:t>
            </a:r>
            <a:r>
              <a:rPr sz="24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5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24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come</a:t>
            </a:r>
            <a:r>
              <a:rPr sz="24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back</a:t>
            </a:r>
            <a:r>
              <a:rPr sz="24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24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24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city</a:t>
            </a:r>
            <a:r>
              <a:rPr sz="24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without </a:t>
            </a:r>
            <a:r>
              <a:rPr sz="2400" spc="-5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45" dirty="0">
                <a:latin typeface="Calibri Light" panose="020F0302020204030204"/>
                <a:cs typeface="Calibri Light" panose="020F0302020204030204"/>
              </a:rPr>
              <a:t>any</a:t>
            </a:r>
            <a:r>
              <a:rPr sz="24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80" dirty="0">
                <a:latin typeface="Calibri Light" panose="020F0302020204030204"/>
                <a:cs typeface="Calibri Light" panose="020F0302020204030204"/>
              </a:rPr>
              <a:t>passenger.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41935" marR="882650" indent="-228600">
              <a:lnSpc>
                <a:spcPts val="2590"/>
              </a:lnSpc>
              <a:spcBef>
                <a:spcPts val="1015"/>
              </a:spcBef>
              <a:buSzPct val="92000"/>
              <a:buFont typeface="Wingdings" panose="05000000000000000000"/>
              <a:buChar char=""/>
              <a:tabLst>
                <a:tab pos="241935" algn="l"/>
              </a:tabLst>
            </a:pPr>
            <a:r>
              <a:rPr sz="2400" spc="-10" dirty="0">
                <a:latin typeface="Calibri Light" panose="020F0302020204030204"/>
                <a:cs typeface="Calibri Light" panose="020F0302020204030204"/>
              </a:rPr>
              <a:t>Impose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penalty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for</a:t>
            </a:r>
            <a:r>
              <a:rPr sz="24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cancellation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45" dirty="0">
                <a:latin typeface="Calibri Light" panose="020F0302020204030204"/>
                <a:cs typeface="Calibri Light" panose="020F0302020204030204"/>
              </a:rPr>
              <a:t>requests</a:t>
            </a:r>
            <a:r>
              <a:rPr sz="24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by</a:t>
            </a:r>
            <a:r>
              <a:rPr sz="24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24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drivers.</a:t>
            </a:r>
            <a:r>
              <a:rPr sz="24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Set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threshold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for</a:t>
            </a:r>
            <a:r>
              <a:rPr sz="24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the </a:t>
            </a:r>
            <a:r>
              <a:rPr sz="2400" spc="-5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maximum</a:t>
            </a:r>
            <a:r>
              <a:rPr sz="24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cancellation</a:t>
            </a:r>
            <a:r>
              <a:rPr sz="24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per </a:t>
            </a:r>
            <a:r>
              <a:rPr sz="2400" spc="-140" dirty="0">
                <a:latin typeface="Calibri Light" panose="020F0302020204030204"/>
                <a:cs typeface="Calibri Light" panose="020F0302020204030204"/>
              </a:rPr>
              <a:t>day.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54000" indent="-241300">
              <a:lnSpc>
                <a:spcPct val="100000"/>
              </a:lnSpc>
              <a:spcBef>
                <a:spcPts val="600"/>
              </a:spcBef>
              <a:buSzPct val="92000"/>
              <a:buFont typeface="Wingdings" panose="05000000000000000000"/>
              <a:buChar char=""/>
              <a:tabLst>
                <a:tab pos="254000" algn="l"/>
              </a:tabLst>
            </a:pPr>
            <a:r>
              <a:rPr sz="2400" spc="-55" dirty="0">
                <a:latin typeface="Calibri Light" panose="020F0302020204030204"/>
                <a:cs typeface="Calibri Light" panose="020F0302020204030204"/>
              </a:rPr>
              <a:t>Promote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 continuous</a:t>
            </a:r>
            <a:r>
              <a:rPr sz="24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trip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5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24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airport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with</a:t>
            </a:r>
            <a:r>
              <a:rPr sz="24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incentives.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41935" marR="112395" indent="-228600">
              <a:lnSpc>
                <a:spcPts val="2590"/>
              </a:lnSpc>
              <a:spcBef>
                <a:spcPts val="1095"/>
              </a:spcBef>
              <a:buSzPct val="92000"/>
              <a:buFont typeface="Wingdings" panose="05000000000000000000"/>
              <a:buChar char=""/>
              <a:tabLst>
                <a:tab pos="241935" algn="l"/>
              </a:tabLst>
            </a:pPr>
            <a:r>
              <a:rPr sz="2400" spc="-55" dirty="0">
                <a:latin typeface="Calibri Light" panose="020F0302020204030204"/>
                <a:cs typeface="Calibri Light" panose="020F0302020204030204"/>
              </a:rPr>
              <a:t>Promote 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advance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booking </a:t>
            </a:r>
            <a:r>
              <a:rPr sz="2400" spc="-25" dirty="0">
                <a:latin typeface="Calibri Light" panose="020F0302020204030204"/>
                <a:cs typeface="Calibri Light" panose="020F0302020204030204"/>
              </a:rPr>
              <a:t>to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airports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and </a:t>
            </a:r>
            <a:r>
              <a:rPr sz="2400" spc="-25" dirty="0">
                <a:latin typeface="Calibri Light" panose="020F0302020204030204"/>
                <a:cs typeface="Calibri Light" panose="020F0302020204030204"/>
              </a:rPr>
              <a:t>at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the 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same time 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keeping drivers 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updated 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with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24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flight</a:t>
            </a:r>
            <a:r>
              <a:rPr sz="24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schedule</a:t>
            </a:r>
            <a:r>
              <a:rPr sz="24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will</a:t>
            </a:r>
            <a:r>
              <a:rPr sz="24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help</a:t>
            </a:r>
            <a:r>
              <a:rPr sz="24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them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plan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their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5" dirty="0">
                <a:latin typeface="Calibri Light" panose="020F0302020204030204"/>
                <a:cs typeface="Calibri Light" panose="020F0302020204030204"/>
              </a:rPr>
              <a:t>work</a:t>
            </a:r>
            <a:r>
              <a:rPr sz="24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24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they</a:t>
            </a:r>
            <a:r>
              <a:rPr sz="24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can</a:t>
            </a:r>
            <a:r>
              <a:rPr sz="24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accept</a:t>
            </a:r>
            <a:r>
              <a:rPr sz="24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24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45" dirty="0">
                <a:latin typeface="Calibri Light" panose="020F0302020204030204"/>
                <a:cs typeface="Calibri Light" panose="020F0302020204030204"/>
              </a:rPr>
              <a:t>request </a:t>
            </a:r>
            <a:r>
              <a:rPr sz="2400" spc="-5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as</a:t>
            </a:r>
            <a:r>
              <a:rPr sz="24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per their</a:t>
            </a:r>
            <a:r>
              <a:rPr sz="24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25" dirty="0">
                <a:latin typeface="Calibri Light" panose="020F0302020204030204"/>
                <a:cs typeface="Calibri Light" panose="020F0302020204030204"/>
              </a:rPr>
              <a:t>work</a:t>
            </a:r>
            <a:r>
              <a:rPr sz="24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plan.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9382" y="640029"/>
            <a:ext cx="826643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Possible</a:t>
            </a:r>
            <a:r>
              <a:rPr sz="4000" spc="-50" dirty="0"/>
              <a:t> </a:t>
            </a:r>
            <a:r>
              <a:rPr sz="4000" spc="-10" dirty="0"/>
              <a:t>solutions</a:t>
            </a:r>
            <a:r>
              <a:rPr sz="4000" spc="-80" dirty="0"/>
              <a:t> </a:t>
            </a:r>
            <a:r>
              <a:rPr sz="4000" dirty="0"/>
              <a:t>and</a:t>
            </a:r>
            <a:r>
              <a:rPr sz="4000" spc="5" dirty="0"/>
              <a:t> </a:t>
            </a:r>
            <a:r>
              <a:rPr sz="4000" spc="-35" dirty="0"/>
              <a:t>recommendations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324" y="2107692"/>
            <a:ext cx="9393555" cy="339090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u="heavy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P</a:t>
            </a:r>
            <a:r>
              <a:rPr sz="1800" u="heavy" spc="-2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r</a:t>
            </a:r>
            <a:r>
              <a:rPr sz="1800" u="heavy" spc="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o</a:t>
            </a:r>
            <a:r>
              <a:rPr sz="1800" u="heavy" spc="-1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b</a:t>
            </a:r>
            <a:r>
              <a:rPr sz="1800" u="heavy" spc="-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l</a:t>
            </a:r>
            <a:r>
              <a:rPr sz="1800" u="heavy" spc="-1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e</a:t>
            </a:r>
            <a:r>
              <a:rPr sz="1800" u="heavy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m</a:t>
            </a:r>
            <a:r>
              <a:rPr sz="1800" u="heavy" spc="-9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6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s</a:t>
            </a:r>
            <a:r>
              <a:rPr sz="1800" u="heavy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tat</a:t>
            </a:r>
            <a:r>
              <a:rPr sz="1800" u="heavy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e</a:t>
            </a:r>
            <a:r>
              <a:rPr sz="1800" u="heavy" spc="-2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m</a:t>
            </a:r>
            <a:r>
              <a:rPr sz="1800" u="heavy" spc="-1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e</a:t>
            </a:r>
            <a:r>
              <a:rPr sz="1800" u="heavy" spc="-6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n</a:t>
            </a:r>
            <a:r>
              <a:rPr sz="1800" u="heavy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t: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6000"/>
              </a:lnSpc>
              <a:spcBef>
                <a:spcPts val="920"/>
              </a:spcBef>
            </a:pPr>
            <a:r>
              <a:rPr sz="1800" spc="-5" dirty="0">
                <a:latin typeface="Calibri Light" panose="020F0302020204030204"/>
                <a:cs typeface="Calibri Light" panose="020F0302020204030204"/>
              </a:rPr>
              <a:t>Uber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is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facing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driver cancellation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and non-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availability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cabs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to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and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fro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airport leading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to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impact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on the </a:t>
            </a:r>
            <a:r>
              <a:rPr sz="1800" spc="-3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business</a:t>
            </a:r>
            <a:r>
              <a:rPr sz="18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loss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potential</a:t>
            </a:r>
            <a:r>
              <a:rPr sz="18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revenue.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</a:pPr>
            <a:r>
              <a:rPr sz="1800" u="heavy" spc="-1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Objective: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16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1800" spc="-2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identify</a:t>
            </a:r>
            <a:r>
              <a:rPr sz="18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root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cause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 the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supply-demand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gap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cabs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to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and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fro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airport.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</a:pPr>
            <a:r>
              <a:rPr sz="1800" u="heavy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D</a:t>
            </a:r>
            <a:r>
              <a:rPr sz="1800" u="heavy" spc="-6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at</a:t>
            </a:r>
            <a:r>
              <a:rPr sz="1800" u="heavy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a</a:t>
            </a:r>
            <a:r>
              <a:rPr sz="1800" u="heavy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1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u</a:t>
            </a:r>
            <a:r>
              <a:rPr sz="1800" u="heavy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s</a:t>
            </a:r>
            <a:r>
              <a:rPr sz="1800" u="heavy" spc="-1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e</a:t>
            </a:r>
            <a:r>
              <a:rPr sz="1800" u="heavy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d</a:t>
            </a:r>
            <a:r>
              <a:rPr sz="1800" u="heavy" spc="-3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7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f</a:t>
            </a:r>
            <a:r>
              <a:rPr sz="1800" u="heavy" spc="-3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o</a:t>
            </a:r>
            <a:r>
              <a:rPr sz="1800" u="heavy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r</a:t>
            </a:r>
            <a:r>
              <a:rPr sz="1800" u="heavy" spc="-7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800" u="heavy" spc="-1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ana</a:t>
            </a:r>
            <a:r>
              <a:rPr sz="1800" u="heavy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l</a:t>
            </a:r>
            <a:r>
              <a:rPr sz="1800" u="heavy" spc="-3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y</a:t>
            </a:r>
            <a:r>
              <a:rPr sz="1800" u="heavy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sis</a:t>
            </a:r>
            <a:r>
              <a:rPr sz="1800" u="heavy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6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7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us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ed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nl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7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airp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spa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6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7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is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5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d</a:t>
            </a:r>
            <a:r>
              <a:rPr sz="1800" spc="-7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.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0344" y="338607"/>
            <a:ext cx="27952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5" dirty="0">
                <a:solidFill>
                  <a:srgbClr val="766E6E"/>
                </a:solidFill>
              </a:rPr>
              <a:t>A</a:t>
            </a:r>
            <a:r>
              <a:rPr sz="6600" spc="-45" dirty="0">
                <a:solidFill>
                  <a:srgbClr val="766E6E"/>
                </a:solidFill>
              </a:rPr>
              <a:t>b</a:t>
            </a:r>
            <a:r>
              <a:rPr sz="6600" spc="-110" dirty="0">
                <a:solidFill>
                  <a:srgbClr val="766E6E"/>
                </a:solidFill>
              </a:rPr>
              <a:t>s</a:t>
            </a:r>
            <a:r>
              <a:rPr sz="6600" spc="-35" dirty="0">
                <a:solidFill>
                  <a:srgbClr val="766E6E"/>
                </a:solidFill>
              </a:rPr>
              <a:t>t</a:t>
            </a:r>
            <a:r>
              <a:rPr sz="6600" spc="-145" dirty="0">
                <a:solidFill>
                  <a:srgbClr val="766E6E"/>
                </a:solidFill>
              </a:rPr>
              <a:t>r</a:t>
            </a:r>
            <a:r>
              <a:rPr sz="6600" spc="-45" dirty="0">
                <a:solidFill>
                  <a:srgbClr val="766E6E"/>
                </a:solidFill>
              </a:rPr>
              <a:t>a</a:t>
            </a:r>
            <a:r>
              <a:rPr sz="6600" spc="-30" dirty="0">
                <a:solidFill>
                  <a:srgbClr val="766E6E"/>
                </a:solidFill>
              </a:rPr>
              <a:t>c</a:t>
            </a:r>
            <a:r>
              <a:rPr sz="6600" dirty="0">
                <a:solidFill>
                  <a:srgbClr val="766E6E"/>
                </a:solidFill>
              </a:rPr>
              <a:t>t</a:t>
            </a:r>
            <a:endParaRPr sz="6600"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254" y="490169"/>
            <a:ext cx="8171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5" dirty="0"/>
              <a:t>Problem</a:t>
            </a:r>
            <a:r>
              <a:rPr sz="5400" spc="-70" dirty="0"/>
              <a:t> </a:t>
            </a:r>
            <a:r>
              <a:rPr sz="5400" spc="-10" dirty="0"/>
              <a:t>solving</a:t>
            </a:r>
            <a:r>
              <a:rPr sz="5400" spc="-100" dirty="0"/>
              <a:t> </a:t>
            </a:r>
            <a:r>
              <a:rPr sz="5400" spc="-15" dirty="0"/>
              <a:t>methodology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627888" y="2075687"/>
            <a:ext cx="3051175" cy="3779520"/>
          </a:xfrm>
          <a:custGeom>
            <a:avLst/>
            <a:gdLst/>
            <a:ahLst/>
            <a:cxnLst/>
            <a:rect l="l" t="t" r="r" b="b"/>
            <a:pathLst>
              <a:path w="3051175" h="3779520">
                <a:moveTo>
                  <a:pt x="3050781" y="254"/>
                </a:moveTo>
                <a:lnTo>
                  <a:pt x="3050540" y="254"/>
                </a:lnTo>
                <a:lnTo>
                  <a:pt x="3050540" y="0"/>
                </a:lnTo>
                <a:lnTo>
                  <a:pt x="3038348" y="0"/>
                </a:lnTo>
                <a:lnTo>
                  <a:pt x="3038348" y="254"/>
                </a:lnTo>
                <a:lnTo>
                  <a:pt x="3038348" y="12446"/>
                </a:lnTo>
                <a:lnTo>
                  <a:pt x="3038348" y="3766921"/>
                </a:lnTo>
                <a:lnTo>
                  <a:pt x="12192" y="3766921"/>
                </a:lnTo>
                <a:lnTo>
                  <a:pt x="12192" y="12446"/>
                </a:lnTo>
                <a:lnTo>
                  <a:pt x="3038348" y="12446"/>
                </a:lnTo>
                <a:lnTo>
                  <a:pt x="3038348" y="254"/>
                </a:lnTo>
                <a:lnTo>
                  <a:pt x="12192" y="254"/>
                </a:lnTo>
                <a:lnTo>
                  <a:pt x="12192" y="0"/>
                </a:lnTo>
                <a:lnTo>
                  <a:pt x="0" y="0"/>
                </a:lnTo>
                <a:lnTo>
                  <a:pt x="0" y="3779367"/>
                </a:lnTo>
                <a:lnTo>
                  <a:pt x="12192" y="3779367"/>
                </a:lnTo>
                <a:lnTo>
                  <a:pt x="12192" y="3779113"/>
                </a:lnTo>
                <a:lnTo>
                  <a:pt x="3038348" y="3779113"/>
                </a:lnTo>
                <a:lnTo>
                  <a:pt x="3038348" y="3779367"/>
                </a:lnTo>
                <a:lnTo>
                  <a:pt x="3050540" y="3779367"/>
                </a:lnTo>
                <a:lnTo>
                  <a:pt x="3050540" y="3779113"/>
                </a:lnTo>
                <a:lnTo>
                  <a:pt x="3050781" y="3779113"/>
                </a:lnTo>
                <a:lnTo>
                  <a:pt x="3050781" y="3766921"/>
                </a:lnTo>
                <a:lnTo>
                  <a:pt x="3050540" y="3766921"/>
                </a:lnTo>
                <a:lnTo>
                  <a:pt x="3050540" y="12446"/>
                </a:lnTo>
                <a:lnTo>
                  <a:pt x="3050781" y="12446"/>
                </a:lnTo>
                <a:lnTo>
                  <a:pt x="3050781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1491" y="2089277"/>
            <a:ext cx="263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at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lle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ct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le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nin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174" y="2623007"/>
            <a:ext cx="272986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Import</a:t>
            </a:r>
            <a:r>
              <a:rPr sz="18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data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marR="5080" indent="-28702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ti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qualit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y 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issues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clean</a:t>
            </a:r>
            <a:r>
              <a:rPr sz="18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data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marR="455295" indent="-287020">
              <a:lnSpc>
                <a:spcPct val="100000"/>
              </a:lnSpc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 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variables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marR="502285" indent="-287020">
              <a:lnSpc>
                <a:spcPct val="100000"/>
              </a:lnSpc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x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 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qu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85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is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5176" y="2078735"/>
            <a:ext cx="3352800" cy="3751579"/>
          </a:xfrm>
          <a:custGeom>
            <a:avLst/>
            <a:gdLst/>
            <a:ahLst/>
            <a:cxnLst/>
            <a:rect l="l" t="t" r="r" b="b"/>
            <a:pathLst>
              <a:path w="3352800" h="3751579">
                <a:moveTo>
                  <a:pt x="3352546" y="254"/>
                </a:moveTo>
                <a:lnTo>
                  <a:pt x="3352292" y="254"/>
                </a:lnTo>
                <a:lnTo>
                  <a:pt x="3352292" y="0"/>
                </a:lnTo>
                <a:lnTo>
                  <a:pt x="3340100" y="0"/>
                </a:lnTo>
                <a:lnTo>
                  <a:pt x="3340100" y="254"/>
                </a:lnTo>
                <a:lnTo>
                  <a:pt x="3340100" y="12446"/>
                </a:lnTo>
                <a:lnTo>
                  <a:pt x="3340100" y="3739019"/>
                </a:lnTo>
                <a:lnTo>
                  <a:pt x="12446" y="3739019"/>
                </a:lnTo>
                <a:lnTo>
                  <a:pt x="12446" y="12446"/>
                </a:lnTo>
                <a:lnTo>
                  <a:pt x="3340100" y="12446"/>
                </a:lnTo>
                <a:lnTo>
                  <a:pt x="3340100" y="254"/>
                </a:lnTo>
                <a:lnTo>
                  <a:pt x="12446" y="254"/>
                </a:lnTo>
                <a:lnTo>
                  <a:pt x="12446" y="0"/>
                </a:lnTo>
                <a:lnTo>
                  <a:pt x="254" y="0"/>
                </a:lnTo>
                <a:lnTo>
                  <a:pt x="254" y="254"/>
                </a:lnTo>
                <a:lnTo>
                  <a:pt x="0" y="254"/>
                </a:lnTo>
                <a:lnTo>
                  <a:pt x="0" y="12446"/>
                </a:lnTo>
                <a:lnTo>
                  <a:pt x="254" y="12446"/>
                </a:lnTo>
                <a:lnTo>
                  <a:pt x="254" y="3739019"/>
                </a:lnTo>
                <a:lnTo>
                  <a:pt x="0" y="3739019"/>
                </a:lnTo>
                <a:lnTo>
                  <a:pt x="0" y="3751211"/>
                </a:lnTo>
                <a:lnTo>
                  <a:pt x="254" y="3751211"/>
                </a:lnTo>
                <a:lnTo>
                  <a:pt x="254" y="3751465"/>
                </a:lnTo>
                <a:lnTo>
                  <a:pt x="12446" y="3751465"/>
                </a:lnTo>
                <a:lnTo>
                  <a:pt x="12446" y="3751211"/>
                </a:lnTo>
                <a:lnTo>
                  <a:pt x="3340100" y="3751211"/>
                </a:lnTo>
                <a:lnTo>
                  <a:pt x="3340100" y="3751465"/>
                </a:lnTo>
                <a:lnTo>
                  <a:pt x="3352292" y="3751465"/>
                </a:lnTo>
                <a:lnTo>
                  <a:pt x="3352292" y="3751211"/>
                </a:lnTo>
                <a:lnTo>
                  <a:pt x="3352546" y="3751211"/>
                </a:lnTo>
                <a:lnTo>
                  <a:pt x="3352546" y="3739019"/>
                </a:lnTo>
                <a:lnTo>
                  <a:pt x="3352292" y="3739019"/>
                </a:lnTo>
                <a:lnTo>
                  <a:pt x="3352292" y="12446"/>
                </a:lnTo>
                <a:lnTo>
                  <a:pt x="3352546" y="12446"/>
                </a:lnTo>
                <a:lnTo>
                  <a:pt x="3352546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60265" y="2075941"/>
            <a:ext cx="277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x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y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9630" y="2624531"/>
            <a:ext cx="301371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z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6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85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marR="535940" indent="-28702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z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  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different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time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slots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marR="5080" indent="-287020">
              <a:lnSpc>
                <a:spcPct val="100000"/>
              </a:lnSpc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Identify</a:t>
            </a:r>
            <a:r>
              <a:rPr sz="18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types</a:t>
            </a:r>
            <a:r>
              <a:rPr sz="18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requests, </a:t>
            </a:r>
            <a:r>
              <a:rPr sz="1800" spc="-3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time slots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and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locations that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ti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85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supp</a:t>
            </a:r>
            <a:r>
              <a:rPr sz="1800" spc="5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y 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demand</a:t>
            </a:r>
            <a:r>
              <a:rPr sz="18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gap.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80960" y="2090927"/>
            <a:ext cx="3498850" cy="3696970"/>
          </a:xfrm>
          <a:custGeom>
            <a:avLst/>
            <a:gdLst/>
            <a:ahLst/>
            <a:cxnLst/>
            <a:rect l="l" t="t" r="r" b="b"/>
            <a:pathLst>
              <a:path w="3498850" h="3696970">
                <a:moveTo>
                  <a:pt x="3498850" y="254"/>
                </a:moveTo>
                <a:lnTo>
                  <a:pt x="3498596" y="254"/>
                </a:lnTo>
                <a:lnTo>
                  <a:pt x="3498596" y="0"/>
                </a:lnTo>
                <a:lnTo>
                  <a:pt x="3486404" y="0"/>
                </a:lnTo>
                <a:lnTo>
                  <a:pt x="3486404" y="254"/>
                </a:lnTo>
                <a:lnTo>
                  <a:pt x="3486404" y="12446"/>
                </a:lnTo>
                <a:lnTo>
                  <a:pt x="3486404" y="3684320"/>
                </a:lnTo>
                <a:lnTo>
                  <a:pt x="12446" y="3684320"/>
                </a:lnTo>
                <a:lnTo>
                  <a:pt x="12446" y="12446"/>
                </a:lnTo>
                <a:lnTo>
                  <a:pt x="3486404" y="12446"/>
                </a:lnTo>
                <a:lnTo>
                  <a:pt x="3486404" y="254"/>
                </a:lnTo>
                <a:lnTo>
                  <a:pt x="12446" y="254"/>
                </a:lnTo>
                <a:lnTo>
                  <a:pt x="12446" y="0"/>
                </a:lnTo>
                <a:lnTo>
                  <a:pt x="254" y="0"/>
                </a:lnTo>
                <a:lnTo>
                  <a:pt x="254" y="254"/>
                </a:lnTo>
                <a:lnTo>
                  <a:pt x="0" y="254"/>
                </a:lnTo>
                <a:lnTo>
                  <a:pt x="0" y="12446"/>
                </a:lnTo>
                <a:lnTo>
                  <a:pt x="254" y="12446"/>
                </a:lnTo>
                <a:lnTo>
                  <a:pt x="254" y="3684320"/>
                </a:lnTo>
                <a:lnTo>
                  <a:pt x="0" y="3684320"/>
                </a:lnTo>
                <a:lnTo>
                  <a:pt x="0" y="3696512"/>
                </a:lnTo>
                <a:lnTo>
                  <a:pt x="254" y="3696512"/>
                </a:lnTo>
                <a:lnTo>
                  <a:pt x="254" y="3696766"/>
                </a:lnTo>
                <a:lnTo>
                  <a:pt x="12446" y="3696766"/>
                </a:lnTo>
                <a:lnTo>
                  <a:pt x="12446" y="3696512"/>
                </a:lnTo>
                <a:lnTo>
                  <a:pt x="3486404" y="3696512"/>
                </a:lnTo>
                <a:lnTo>
                  <a:pt x="3486404" y="3696766"/>
                </a:lnTo>
                <a:lnTo>
                  <a:pt x="3498596" y="3696766"/>
                </a:lnTo>
                <a:lnTo>
                  <a:pt x="3498596" y="3696512"/>
                </a:lnTo>
                <a:lnTo>
                  <a:pt x="3498850" y="3696512"/>
                </a:lnTo>
                <a:lnTo>
                  <a:pt x="3498850" y="3684320"/>
                </a:lnTo>
                <a:lnTo>
                  <a:pt x="3498596" y="3684320"/>
                </a:lnTo>
                <a:lnTo>
                  <a:pt x="3498596" y="12446"/>
                </a:lnTo>
                <a:lnTo>
                  <a:pt x="3498850" y="12446"/>
                </a:lnTo>
                <a:lnTo>
                  <a:pt x="3498850" y="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69732" y="2089277"/>
            <a:ext cx="3041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mm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nd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9097" y="2637993"/>
            <a:ext cx="32029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 Light" panose="020F0302020204030204"/>
                <a:cs typeface="Calibri Light" panose="020F0302020204030204"/>
              </a:rPr>
              <a:t>Visualizing</a:t>
            </a:r>
            <a:r>
              <a:rPr sz="18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problem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tin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ti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marR="5080" indent="-287020">
              <a:lnSpc>
                <a:spcPct val="100000"/>
              </a:lnSpc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2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nd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so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 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problem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1776" y="3621023"/>
            <a:ext cx="4340225" cy="417830"/>
          </a:xfrm>
          <a:custGeom>
            <a:avLst/>
            <a:gdLst/>
            <a:ahLst/>
            <a:cxnLst/>
            <a:rect l="l" t="t" r="r" b="b"/>
            <a:pathLst>
              <a:path w="4340225" h="417829">
                <a:moveTo>
                  <a:pt x="752348" y="208661"/>
                </a:moveTo>
                <a:lnTo>
                  <a:pt x="543306" y="0"/>
                </a:lnTo>
                <a:lnTo>
                  <a:pt x="543306" y="104267"/>
                </a:lnTo>
                <a:lnTo>
                  <a:pt x="0" y="104267"/>
                </a:lnTo>
                <a:lnTo>
                  <a:pt x="0" y="312928"/>
                </a:lnTo>
                <a:lnTo>
                  <a:pt x="543306" y="312928"/>
                </a:lnTo>
                <a:lnTo>
                  <a:pt x="543306" y="417322"/>
                </a:lnTo>
                <a:lnTo>
                  <a:pt x="752348" y="208661"/>
                </a:lnTo>
                <a:close/>
              </a:path>
              <a:path w="4340225" h="417829">
                <a:moveTo>
                  <a:pt x="4339971" y="208661"/>
                </a:moveTo>
                <a:lnTo>
                  <a:pt x="4130294" y="0"/>
                </a:lnTo>
                <a:lnTo>
                  <a:pt x="4130294" y="104267"/>
                </a:lnTo>
                <a:lnTo>
                  <a:pt x="3718560" y="104267"/>
                </a:lnTo>
                <a:lnTo>
                  <a:pt x="3718560" y="312928"/>
                </a:lnTo>
                <a:lnTo>
                  <a:pt x="4130294" y="312928"/>
                </a:lnTo>
                <a:lnTo>
                  <a:pt x="4130294" y="417322"/>
                </a:lnTo>
                <a:lnTo>
                  <a:pt x="4339971" y="208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14" name="object 14"/>
            <p:cNvSpPr/>
            <p:nvPr/>
          </p:nvSpPr>
          <p:spPr>
            <a:xfrm>
              <a:off x="3535680" y="3614953"/>
              <a:ext cx="4352290" cy="429895"/>
            </a:xfrm>
            <a:custGeom>
              <a:avLst/>
              <a:gdLst/>
              <a:ahLst/>
              <a:cxnLst/>
              <a:rect l="l" t="t" r="r" b="b"/>
              <a:pathLst>
                <a:path w="4352290" h="429895">
                  <a:moveTo>
                    <a:pt x="764463" y="213779"/>
                  </a:moveTo>
                  <a:lnTo>
                    <a:pt x="763866" y="211963"/>
                  </a:lnTo>
                  <a:lnTo>
                    <a:pt x="762749" y="210413"/>
                  </a:lnTo>
                  <a:lnTo>
                    <a:pt x="749808" y="197497"/>
                  </a:lnTo>
                  <a:lnTo>
                    <a:pt x="749808" y="214731"/>
                  </a:lnTo>
                  <a:lnTo>
                    <a:pt x="555498" y="408698"/>
                  </a:lnTo>
                  <a:lnTo>
                    <a:pt x="555498" y="325094"/>
                  </a:lnTo>
                  <a:lnTo>
                    <a:pt x="555498" y="318998"/>
                  </a:lnTo>
                  <a:lnTo>
                    <a:pt x="555193" y="317119"/>
                  </a:lnTo>
                  <a:lnTo>
                    <a:pt x="554329" y="315417"/>
                  </a:lnTo>
                  <a:lnTo>
                    <a:pt x="552983" y="314071"/>
                  </a:lnTo>
                  <a:lnTo>
                    <a:pt x="551281" y="313194"/>
                  </a:lnTo>
                  <a:lnTo>
                    <a:pt x="549402" y="312902"/>
                  </a:lnTo>
                  <a:lnTo>
                    <a:pt x="12192" y="312902"/>
                  </a:lnTo>
                  <a:lnTo>
                    <a:pt x="12192" y="116433"/>
                  </a:lnTo>
                  <a:lnTo>
                    <a:pt x="549402" y="116433"/>
                  </a:lnTo>
                  <a:lnTo>
                    <a:pt x="551281" y="116141"/>
                  </a:lnTo>
                  <a:lnTo>
                    <a:pt x="552983" y="115265"/>
                  </a:lnTo>
                  <a:lnTo>
                    <a:pt x="554329" y="113919"/>
                  </a:lnTo>
                  <a:lnTo>
                    <a:pt x="555193" y="112217"/>
                  </a:lnTo>
                  <a:lnTo>
                    <a:pt x="555498" y="110337"/>
                  </a:lnTo>
                  <a:lnTo>
                    <a:pt x="555498" y="104241"/>
                  </a:lnTo>
                  <a:lnTo>
                    <a:pt x="555498" y="20777"/>
                  </a:lnTo>
                  <a:lnTo>
                    <a:pt x="749808" y="214731"/>
                  </a:lnTo>
                  <a:lnTo>
                    <a:pt x="749808" y="197497"/>
                  </a:lnTo>
                  <a:lnTo>
                    <a:pt x="558025" y="6070"/>
                  </a:lnTo>
                  <a:lnTo>
                    <a:pt x="553707" y="1752"/>
                  </a:lnTo>
                  <a:lnTo>
                    <a:pt x="552272" y="698"/>
                  </a:lnTo>
                  <a:lnTo>
                    <a:pt x="550583" y="88"/>
                  </a:lnTo>
                  <a:lnTo>
                    <a:pt x="548805" y="0"/>
                  </a:lnTo>
                  <a:lnTo>
                    <a:pt x="547065" y="444"/>
                  </a:lnTo>
                  <a:lnTo>
                    <a:pt x="545528" y="1358"/>
                  </a:lnTo>
                  <a:lnTo>
                    <a:pt x="544334" y="2679"/>
                  </a:lnTo>
                  <a:lnTo>
                    <a:pt x="543572" y="4305"/>
                  </a:lnTo>
                  <a:lnTo>
                    <a:pt x="543306" y="6070"/>
                  </a:lnTo>
                  <a:lnTo>
                    <a:pt x="543306" y="104241"/>
                  </a:lnTo>
                  <a:lnTo>
                    <a:pt x="6096" y="104241"/>
                  </a:lnTo>
                  <a:lnTo>
                    <a:pt x="0" y="110337"/>
                  </a:lnTo>
                  <a:lnTo>
                    <a:pt x="0" y="318998"/>
                  </a:lnTo>
                  <a:lnTo>
                    <a:pt x="6096" y="325094"/>
                  </a:lnTo>
                  <a:lnTo>
                    <a:pt x="543306" y="325094"/>
                  </a:lnTo>
                  <a:lnTo>
                    <a:pt x="543306" y="423392"/>
                  </a:lnTo>
                  <a:lnTo>
                    <a:pt x="548805" y="429463"/>
                  </a:lnTo>
                  <a:lnTo>
                    <a:pt x="550583" y="429374"/>
                  </a:lnTo>
                  <a:lnTo>
                    <a:pt x="552272" y="428777"/>
                  </a:lnTo>
                  <a:lnTo>
                    <a:pt x="553707" y="427710"/>
                  </a:lnTo>
                  <a:lnTo>
                    <a:pt x="558025" y="423392"/>
                  </a:lnTo>
                  <a:lnTo>
                    <a:pt x="762749" y="219049"/>
                  </a:lnTo>
                  <a:lnTo>
                    <a:pt x="763866" y="217500"/>
                  </a:lnTo>
                  <a:lnTo>
                    <a:pt x="764463" y="215684"/>
                  </a:lnTo>
                  <a:lnTo>
                    <a:pt x="764463" y="213779"/>
                  </a:lnTo>
                  <a:close/>
                </a:path>
                <a:path w="4352290" h="429895">
                  <a:moveTo>
                    <a:pt x="4352087" y="213779"/>
                  </a:moveTo>
                  <a:lnTo>
                    <a:pt x="4351490" y="211950"/>
                  </a:lnTo>
                  <a:lnTo>
                    <a:pt x="4350359" y="210413"/>
                  </a:lnTo>
                  <a:lnTo>
                    <a:pt x="4337418" y="197535"/>
                  </a:lnTo>
                  <a:lnTo>
                    <a:pt x="4337418" y="214731"/>
                  </a:lnTo>
                  <a:lnTo>
                    <a:pt x="4142486" y="408724"/>
                  </a:lnTo>
                  <a:lnTo>
                    <a:pt x="4142486" y="325094"/>
                  </a:lnTo>
                  <a:lnTo>
                    <a:pt x="4142486" y="318998"/>
                  </a:lnTo>
                  <a:lnTo>
                    <a:pt x="4142181" y="317119"/>
                  </a:lnTo>
                  <a:lnTo>
                    <a:pt x="4141317" y="315417"/>
                  </a:lnTo>
                  <a:lnTo>
                    <a:pt x="4139971" y="314071"/>
                  </a:lnTo>
                  <a:lnTo>
                    <a:pt x="4138269" y="313194"/>
                  </a:lnTo>
                  <a:lnTo>
                    <a:pt x="4136390" y="312902"/>
                  </a:lnTo>
                  <a:lnTo>
                    <a:pt x="3730752" y="312902"/>
                  </a:lnTo>
                  <a:lnTo>
                    <a:pt x="3730752" y="116433"/>
                  </a:lnTo>
                  <a:lnTo>
                    <a:pt x="4136390" y="116433"/>
                  </a:lnTo>
                  <a:lnTo>
                    <a:pt x="4138269" y="116141"/>
                  </a:lnTo>
                  <a:lnTo>
                    <a:pt x="4139971" y="115265"/>
                  </a:lnTo>
                  <a:lnTo>
                    <a:pt x="4141317" y="113919"/>
                  </a:lnTo>
                  <a:lnTo>
                    <a:pt x="4142181" y="112217"/>
                  </a:lnTo>
                  <a:lnTo>
                    <a:pt x="4142486" y="110337"/>
                  </a:lnTo>
                  <a:lnTo>
                    <a:pt x="4142486" y="104241"/>
                  </a:lnTo>
                  <a:lnTo>
                    <a:pt x="4142486" y="20751"/>
                  </a:lnTo>
                  <a:lnTo>
                    <a:pt x="4337418" y="214731"/>
                  </a:lnTo>
                  <a:lnTo>
                    <a:pt x="4337418" y="197535"/>
                  </a:lnTo>
                  <a:lnTo>
                    <a:pt x="4145026" y="6070"/>
                  </a:lnTo>
                  <a:lnTo>
                    <a:pt x="4140695" y="1752"/>
                  </a:lnTo>
                  <a:lnTo>
                    <a:pt x="4139247" y="685"/>
                  </a:lnTo>
                  <a:lnTo>
                    <a:pt x="4137571" y="88"/>
                  </a:lnTo>
                  <a:lnTo>
                    <a:pt x="4135780" y="0"/>
                  </a:lnTo>
                  <a:lnTo>
                    <a:pt x="4134053" y="444"/>
                  </a:lnTo>
                  <a:lnTo>
                    <a:pt x="4132516" y="1358"/>
                  </a:lnTo>
                  <a:lnTo>
                    <a:pt x="4131322" y="2692"/>
                  </a:lnTo>
                  <a:lnTo>
                    <a:pt x="4130560" y="4305"/>
                  </a:lnTo>
                  <a:lnTo>
                    <a:pt x="4130294" y="6070"/>
                  </a:lnTo>
                  <a:lnTo>
                    <a:pt x="4130294" y="104241"/>
                  </a:lnTo>
                  <a:lnTo>
                    <a:pt x="3724656" y="104241"/>
                  </a:lnTo>
                  <a:lnTo>
                    <a:pt x="3718560" y="110337"/>
                  </a:lnTo>
                  <a:lnTo>
                    <a:pt x="3718560" y="318998"/>
                  </a:lnTo>
                  <a:lnTo>
                    <a:pt x="3724656" y="325094"/>
                  </a:lnTo>
                  <a:lnTo>
                    <a:pt x="4130294" y="325094"/>
                  </a:lnTo>
                  <a:lnTo>
                    <a:pt x="4130294" y="423392"/>
                  </a:lnTo>
                  <a:lnTo>
                    <a:pt x="4135780" y="429463"/>
                  </a:lnTo>
                  <a:lnTo>
                    <a:pt x="4137571" y="429374"/>
                  </a:lnTo>
                  <a:lnTo>
                    <a:pt x="4139247" y="428777"/>
                  </a:lnTo>
                  <a:lnTo>
                    <a:pt x="4140695" y="427710"/>
                  </a:lnTo>
                  <a:lnTo>
                    <a:pt x="4145026" y="423392"/>
                  </a:lnTo>
                  <a:lnTo>
                    <a:pt x="4350359" y="219049"/>
                  </a:lnTo>
                  <a:lnTo>
                    <a:pt x="4351490" y="217512"/>
                  </a:lnTo>
                  <a:lnTo>
                    <a:pt x="4352087" y="215684"/>
                  </a:lnTo>
                  <a:lnTo>
                    <a:pt x="4352087" y="213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738" y="422478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2400" spc="-12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Calibri" panose="020F0502020204030204"/>
                <a:cs typeface="Calibri" panose="020F0502020204030204"/>
              </a:rPr>
              <a:t>em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9446" y="5663387"/>
            <a:ext cx="56997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al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qu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is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sa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cit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airp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indent="-287020">
              <a:lnSpc>
                <a:spcPct val="100000"/>
              </a:lnSpc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qu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,</a:t>
            </a:r>
            <a:r>
              <a:rPr sz="18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un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19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%</a:t>
            </a:r>
            <a:r>
              <a:rPr sz="1800" spc="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c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anc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ll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d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indent="-287020">
              <a:lnSpc>
                <a:spcPct val="100000"/>
              </a:lnSpc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qu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,</a:t>
            </a:r>
            <a:r>
              <a:rPr sz="18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un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39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%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ot 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ailabl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.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30952" y="1179575"/>
              <a:ext cx="6266688" cy="39867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4" y="1179575"/>
              <a:ext cx="4849368" cy="42031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1184" y="5895340"/>
            <a:ext cx="4748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%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cabs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that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get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cancelled</a:t>
            </a:r>
            <a:r>
              <a:rPr sz="18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from</a:t>
            </a:r>
            <a:r>
              <a:rPr sz="18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city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is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16%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indent="-28702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‘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6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ailabl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’</a:t>
            </a:r>
            <a:r>
              <a:rPr sz="18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is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ainl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airp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–</a:t>
            </a:r>
            <a:r>
              <a:rPr sz="18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25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%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3208" y="1194816"/>
            <a:ext cx="9476232" cy="44439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1066" y="549783"/>
            <a:ext cx="459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Further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analysis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problem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based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location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626" y="429971"/>
            <a:ext cx="426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Further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based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time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5632" y="1011936"/>
            <a:ext cx="11009376" cy="48615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46401" y="6073952"/>
            <a:ext cx="766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cabs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that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get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cancelled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1800" spc="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city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are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during</a:t>
            </a:r>
            <a:r>
              <a:rPr sz="1800" spc="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morning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hours(5am to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9am)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indent="-287020">
              <a:lnSpc>
                <a:spcPct val="100000"/>
              </a:lnSpc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 Light" panose="020F0302020204030204"/>
                <a:cs typeface="Calibri Light" panose="020F0302020204030204"/>
              </a:rPr>
              <a:t>No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cars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are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available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18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airport</a:t>
            </a:r>
            <a:r>
              <a:rPr sz="1800" spc="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are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during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evening</a:t>
            </a:r>
            <a:r>
              <a:rPr sz="1800" spc="-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hours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(5pm</a:t>
            </a:r>
            <a:r>
              <a:rPr sz="18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10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pm)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673" y="191338"/>
            <a:ext cx="439483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Analysis</a:t>
            </a:r>
            <a:r>
              <a:rPr sz="2800" spc="-110" dirty="0"/>
              <a:t> </a:t>
            </a:r>
            <a:r>
              <a:rPr sz="2800" spc="-5" dirty="0"/>
              <a:t>of</a:t>
            </a:r>
            <a:r>
              <a:rPr sz="2800" spc="-30" dirty="0"/>
              <a:t> </a:t>
            </a:r>
            <a:r>
              <a:rPr sz="2800" spc="-5" dirty="0"/>
              <a:t>supply-demand</a:t>
            </a:r>
            <a:r>
              <a:rPr sz="2800" spc="-75" dirty="0"/>
              <a:t> </a:t>
            </a:r>
            <a:r>
              <a:rPr sz="2800" spc="-25" dirty="0"/>
              <a:t>gap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87095" y="1091183"/>
            <a:ext cx="10967085" cy="3672840"/>
            <a:chOff x="387095" y="1091183"/>
            <a:chExt cx="10967085" cy="36728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7095" y="1097279"/>
              <a:ext cx="3038856" cy="3666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087" y="1091183"/>
              <a:ext cx="6839711" cy="35478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34003" y="5783173"/>
            <a:ext cx="57232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20" dirty="0">
                <a:latin typeface="Calibri Light" panose="020F0302020204030204"/>
                <a:cs typeface="Calibri Light" panose="020F0302020204030204"/>
              </a:rPr>
              <a:t>There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is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gap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58%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supply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 cabs.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marR="5080" indent="-28702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that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58%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: 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15%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gap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happens</a:t>
            </a:r>
            <a:r>
              <a:rPr sz="18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1800" spc="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morning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1800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evening </a:t>
            </a:r>
            <a:r>
              <a:rPr sz="1800" spc="-3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timeslot</a:t>
            </a:r>
            <a:r>
              <a:rPr sz="18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each.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6120" y="2356865"/>
            <a:ext cx="33521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 Light" panose="020F0302020204030204"/>
                <a:cs typeface="Calibri Light" panose="020F0302020204030204"/>
              </a:rPr>
              <a:t>As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we 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saw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that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15% of the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gap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th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6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x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spc="-65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th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mo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rnin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du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o 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cancellation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marR="252730" indent="-287020">
              <a:lnSpc>
                <a:spcPct val="100000"/>
              </a:lnSpc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 Light" panose="020F0302020204030204"/>
                <a:cs typeface="Calibri Light" panose="020F0302020204030204"/>
              </a:rPr>
              <a:t>15%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gap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that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exist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 </a:t>
            </a:r>
            <a:r>
              <a:rPr sz="1800" spc="-3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evening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is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due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to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no 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cars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availability.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719" y="1606296"/>
            <a:ext cx="7254240" cy="50017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3800" y="530936"/>
            <a:ext cx="634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Supply-demand</a:t>
            </a:r>
            <a:r>
              <a:rPr spc="-95" dirty="0"/>
              <a:t> </a:t>
            </a:r>
            <a:r>
              <a:rPr spc="-30" dirty="0"/>
              <a:t>gap</a:t>
            </a:r>
            <a:r>
              <a:rPr spc="-85" dirty="0"/>
              <a:t> </a:t>
            </a:r>
            <a:r>
              <a:rPr spc="-5" dirty="0"/>
              <a:t>based</a:t>
            </a:r>
            <a:r>
              <a:rPr spc="-50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10" dirty="0"/>
              <a:t>time</a:t>
            </a:r>
            <a:endParaRPr spc="-10" dirty="0"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2855" y="1466088"/>
            <a:ext cx="10884408" cy="36636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84857" y="5432044"/>
            <a:ext cx="7366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 Light" panose="020F0302020204030204"/>
                <a:cs typeface="Calibri Light" panose="020F0302020204030204"/>
              </a:rPr>
              <a:t>15%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gap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that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exist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morning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 due</a:t>
            </a:r>
            <a:r>
              <a:rPr sz="180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cancellation</a:t>
            </a:r>
            <a:r>
              <a:rPr sz="1800" spc="-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is </a:t>
            </a:r>
            <a:r>
              <a:rPr sz="1800" spc="-25" dirty="0">
                <a:latin typeface="Calibri Light" panose="020F0302020204030204"/>
                <a:cs typeface="Calibri Light" panose="020F0302020204030204"/>
              </a:rPr>
              <a:t>at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City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99720" indent="-287020">
              <a:lnSpc>
                <a:spcPct val="100000"/>
              </a:lnSpc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 Light" panose="020F0302020204030204"/>
                <a:cs typeface="Calibri Light" panose="020F0302020204030204"/>
              </a:rPr>
              <a:t>15% of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 </a:t>
            </a:r>
            <a:r>
              <a:rPr sz="1800" spc="-35" dirty="0">
                <a:latin typeface="Calibri Light" panose="020F0302020204030204"/>
                <a:cs typeface="Calibri Light" panose="020F0302020204030204"/>
              </a:rPr>
              <a:t>gap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that</a:t>
            </a:r>
            <a:r>
              <a:rPr sz="1800" spc="-5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40" dirty="0">
                <a:latin typeface="Calibri Light" panose="020F0302020204030204"/>
                <a:cs typeface="Calibri Light" panose="020F0302020204030204"/>
              </a:rPr>
              <a:t>exist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 in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1800" spc="-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evening</a:t>
            </a:r>
            <a:r>
              <a:rPr sz="18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due</a:t>
            </a:r>
            <a:r>
              <a:rPr sz="1800" spc="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no </a:t>
            </a:r>
            <a:r>
              <a:rPr sz="1800" spc="-45" dirty="0">
                <a:latin typeface="Calibri Light" panose="020F0302020204030204"/>
                <a:cs typeface="Calibri Light" panose="020F0302020204030204"/>
              </a:rPr>
              <a:t>cars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availability</a:t>
            </a:r>
            <a:r>
              <a:rPr sz="18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dirty="0">
                <a:latin typeface="Calibri Light" panose="020F0302020204030204"/>
                <a:cs typeface="Calibri Light" panose="020F0302020204030204"/>
              </a:rPr>
              <a:t>is </a:t>
            </a:r>
            <a:r>
              <a:rPr sz="1800" spc="-20" dirty="0">
                <a:latin typeface="Calibri Light" panose="020F0302020204030204"/>
                <a:cs typeface="Calibri Light" panose="020F0302020204030204"/>
              </a:rPr>
              <a:t>at</a:t>
            </a:r>
            <a:r>
              <a:rPr sz="1800" spc="-1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spc="-5" dirty="0">
                <a:latin typeface="Calibri Light" panose="020F0302020204030204"/>
                <a:cs typeface="Calibri Light" panose="020F0302020204030204"/>
              </a:rPr>
              <a:t>Airport.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Supply-demand</a:t>
            </a:r>
            <a:r>
              <a:rPr spc="-80" dirty="0"/>
              <a:t> </a:t>
            </a:r>
            <a:r>
              <a:rPr spc="-30" dirty="0"/>
              <a:t>gap</a:t>
            </a:r>
            <a:r>
              <a:rPr spc="-100" dirty="0"/>
              <a:t> </a:t>
            </a:r>
            <a:r>
              <a:rPr spc="-5" dirty="0"/>
              <a:t>based</a:t>
            </a:r>
            <a:r>
              <a:rPr spc="-35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15" dirty="0"/>
              <a:t>location</a:t>
            </a:r>
            <a:endParaRPr spc="-15" dirty="0"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3120</Words>
  <Application>WPS Presentation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Segoe UI Symbol</vt:lpstr>
      <vt:lpstr>Arial MT</vt:lpstr>
      <vt:lpstr>Wingdings</vt:lpstr>
      <vt:lpstr>Microsoft YaHei</vt:lpstr>
      <vt:lpstr>Arial Unicode MS</vt:lpstr>
      <vt:lpstr>Office Theme</vt:lpstr>
      <vt:lpstr>Python Project - INT216</vt:lpstr>
      <vt:lpstr>Abstract</vt:lpstr>
      <vt:lpstr>Problem solving methodology</vt:lpstr>
      <vt:lpstr>Problem</vt:lpstr>
      <vt:lpstr>Further analysis of the problem based on location</vt:lpstr>
      <vt:lpstr>Further analysis of the problem based on time</vt:lpstr>
      <vt:lpstr>Analysis of supply-demand gap</vt:lpstr>
      <vt:lpstr>Supply-demand gap based on time</vt:lpstr>
      <vt:lpstr>Supply-demand gap based on location</vt:lpstr>
      <vt:lpstr>Possible reasons for the issue:</vt:lpstr>
      <vt:lpstr>Possible solutions and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- INT216</dc:title>
  <dc:creator/>
  <cp:lastModifiedBy>ishaa</cp:lastModifiedBy>
  <cp:revision>1</cp:revision>
  <dcterms:created xsi:type="dcterms:W3CDTF">2023-11-06T17:37:58Z</dcterms:created>
  <dcterms:modified xsi:type="dcterms:W3CDTF">2023-11-06T17:37:58Z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2023-11-06T05:30:00Z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2023-11-06T05:30:00Z</vt:filetime>
  </property>
  <property fmtid="{D5CDD505-2E9C-101B-9397-08002B2CF9AE}" pid="5" name="ICV">
    <vt:lpwstr>09EF48E6041841CE8D4C0E24E42188D0_12</vt:lpwstr>
  </property>
  <property fmtid="{D5CDD505-2E9C-101B-9397-08002B2CF9AE}" pid="6" name="KSOProductBuildVer">
    <vt:lpwstr>1033-12.2.0.13266</vt:lpwstr>
  </property>
</Properties>
</file>