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0" r:id="rId6"/>
    <p:sldId id="261" r:id="rId7"/>
    <p:sldId id="305" r:id="rId8"/>
    <p:sldId id="306" r:id="rId9"/>
    <p:sldId id="262" r:id="rId10"/>
    <p:sldId id="263" r:id="rId11"/>
    <p:sldId id="264" r:id="rId12"/>
    <p:sldId id="265" r:id="rId13"/>
    <p:sldId id="267" r:id="rId14"/>
    <p:sldId id="268" r:id="rId15"/>
    <p:sldId id="269" r:id="rId16"/>
    <p:sldId id="270" r:id="rId17"/>
    <p:sldId id="273" r:id="rId18"/>
    <p:sldId id="274" r:id="rId19"/>
    <p:sldId id="266" r:id="rId20"/>
  </p:sldIdLst>
  <p:sldSz cx="9144000" cy="5143500"/>
  <p:notesSz cx="6858000" cy="9144000"/>
  <p:embeddedFontLst>
    <p:embeddedFont>
      <p:font typeface="Fjalla One"/>
      <p:regular r:id="rId24"/>
    </p:embeddedFont>
    <p:embeddedFont>
      <p:font typeface="Barlow Semi Condensed Medium" panose="00000606000000000000"/>
      <p:regular r:id="rId25"/>
    </p:embeddedFont>
    <p:embeddedFont>
      <p:font typeface="Barlow Semi Condensed" panose="00000506000000000000"/>
      <p:regular r:id="rId26"/>
    </p:embeddedFont>
    <p:embeddedFont>
      <p:font typeface="Fjalla One" charset="0"/>
      <p:regular r:id="rId27"/>
    </p:embeddedFont>
    <p:embeddedFont>
      <p:font typeface="Barlow Semi Condensed" panose="00000506000000000000"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6" name="Shape 1686"/>
        <p:cNvGrpSpPr/>
        <p:nvPr/>
      </p:nvGrpSpPr>
      <p:grpSpPr>
        <a:xfrm>
          <a:off x="0" y="0"/>
          <a:ext cx="0" cy="0"/>
          <a:chOff x="0" y="0"/>
          <a:chExt cx="0" cy="0"/>
        </a:xfrm>
      </p:grpSpPr>
      <p:sp>
        <p:nvSpPr>
          <p:cNvPr id="1687" name="Google Shape;168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2" name="Shape 2322"/>
        <p:cNvGrpSpPr/>
        <p:nvPr/>
      </p:nvGrpSpPr>
      <p:grpSpPr>
        <a:xfrm>
          <a:off x="0" y="0"/>
          <a:ext cx="0" cy="0"/>
          <a:chOff x="0" y="0"/>
          <a:chExt cx="0" cy="0"/>
        </a:xfrm>
      </p:grpSpPr>
      <p:sp>
        <p:nvSpPr>
          <p:cNvPr id="2323" name="Google Shape;2323;g8714a43093_3_68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7" name="Shape 2337"/>
        <p:cNvGrpSpPr/>
        <p:nvPr/>
      </p:nvGrpSpPr>
      <p:grpSpPr>
        <a:xfrm>
          <a:off x="0" y="0"/>
          <a:ext cx="0" cy="0"/>
          <a:chOff x="0" y="0"/>
          <a:chExt cx="0" cy="0"/>
        </a:xfrm>
      </p:grpSpPr>
      <p:sp>
        <p:nvSpPr>
          <p:cNvPr id="2338" name="Google Shape;2338;g86fa6133bc_4_215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9" name="Google Shape;2339;g86fa6133bc_4_215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6" name="Shape 2616"/>
        <p:cNvGrpSpPr/>
        <p:nvPr/>
      </p:nvGrpSpPr>
      <p:grpSpPr>
        <a:xfrm>
          <a:off x="0" y="0"/>
          <a:ext cx="0" cy="0"/>
          <a:chOff x="0" y="0"/>
          <a:chExt cx="0" cy="0"/>
        </a:xfrm>
      </p:grpSpPr>
      <p:sp>
        <p:nvSpPr>
          <p:cNvPr id="2617" name="Google Shape;2617;g8714a43093_5_5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5" name="Shape 2635"/>
        <p:cNvGrpSpPr/>
        <p:nvPr/>
      </p:nvGrpSpPr>
      <p:grpSpPr>
        <a:xfrm>
          <a:off x="0" y="0"/>
          <a:ext cx="0" cy="0"/>
          <a:chOff x="0" y="0"/>
          <a:chExt cx="0" cy="0"/>
        </a:xfrm>
      </p:grpSpPr>
      <p:sp>
        <p:nvSpPr>
          <p:cNvPr id="2636" name="Google Shape;2636;g8714a43093_1_1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7" name="Google Shape;2637;g8714a43093_1_1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0" name="Shape 2690"/>
        <p:cNvGrpSpPr/>
        <p:nvPr/>
      </p:nvGrpSpPr>
      <p:grpSpPr>
        <a:xfrm>
          <a:off x="0" y="0"/>
          <a:ext cx="0" cy="0"/>
          <a:chOff x="0" y="0"/>
          <a:chExt cx="0" cy="0"/>
        </a:xfrm>
      </p:grpSpPr>
      <p:sp>
        <p:nvSpPr>
          <p:cNvPr id="2691" name="Google Shape;2691;g8714a43093_1_2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8714a43093_1_2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0" name="Shape 2970"/>
        <p:cNvGrpSpPr/>
        <p:nvPr/>
      </p:nvGrpSpPr>
      <p:grpSpPr>
        <a:xfrm>
          <a:off x="0" y="0"/>
          <a:ext cx="0" cy="0"/>
          <a:chOff x="0" y="0"/>
          <a:chExt cx="0" cy="0"/>
        </a:xfrm>
      </p:grpSpPr>
      <p:sp>
        <p:nvSpPr>
          <p:cNvPr id="2971" name="Google Shape;2971;g8714a43093_1_6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5" name="Shape 3005"/>
        <p:cNvGrpSpPr/>
        <p:nvPr/>
      </p:nvGrpSpPr>
      <p:grpSpPr>
        <a:xfrm>
          <a:off x="0" y="0"/>
          <a:ext cx="0" cy="0"/>
          <a:chOff x="0" y="0"/>
          <a:chExt cx="0" cy="0"/>
        </a:xfrm>
      </p:grpSpPr>
      <p:sp>
        <p:nvSpPr>
          <p:cNvPr id="3006" name="Google Shape;3006;g8714a43093_1_8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2" name="Shape 2332"/>
        <p:cNvGrpSpPr/>
        <p:nvPr/>
      </p:nvGrpSpPr>
      <p:grpSpPr>
        <a:xfrm>
          <a:off x="0" y="0"/>
          <a:ext cx="0" cy="0"/>
          <a:chOff x="0" y="0"/>
          <a:chExt cx="0" cy="0"/>
        </a:xfrm>
      </p:grpSpPr>
      <p:sp>
        <p:nvSpPr>
          <p:cNvPr id="2333" name="Google Shape;2333;g8728718f4e_1_13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2" name="Shape 1892"/>
        <p:cNvGrpSpPr/>
        <p:nvPr/>
      </p:nvGrpSpPr>
      <p:grpSpPr>
        <a:xfrm>
          <a:off x="0" y="0"/>
          <a:ext cx="0" cy="0"/>
          <a:chOff x="0" y="0"/>
          <a:chExt cx="0" cy="0"/>
        </a:xfrm>
      </p:grpSpPr>
      <p:sp>
        <p:nvSpPr>
          <p:cNvPr id="1893" name="Google Shape;1893;g804e9800b4_0_8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8" name="Shape 2158"/>
        <p:cNvGrpSpPr/>
        <p:nvPr/>
      </p:nvGrpSpPr>
      <p:grpSpPr>
        <a:xfrm>
          <a:off x="0" y="0"/>
          <a:ext cx="0" cy="0"/>
          <a:chOff x="0" y="0"/>
          <a:chExt cx="0" cy="0"/>
        </a:xfrm>
      </p:grpSpPr>
      <p:sp>
        <p:nvSpPr>
          <p:cNvPr id="2159" name="Google Shape;2159;g804e9800b4_0_11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9" name="Shape 2179"/>
        <p:cNvGrpSpPr/>
        <p:nvPr/>
      </p:nvGrpSpPr>
      <p:grpSpPr>
        <a:xfrm>
          <a:off x="0" y="0"/>
          <a:ext cx="0" cy="0"/>
          <a:chOff x="0" y="0"/>
          <a:chExt cx="0" cy="0"/>
        </a:xfrm>
      </p:grpSpPr>
      <p:sp>
        <p:nvSpPr>
          <p:cNvPr id="2180" name="Google Shape;2180;g804e9800b4_0_11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0" name="Shape 2220"/>
        <p:cNvGrpSpPr/>
        <p:nvPr/>
      </p:nvGrpSpPr>
      <p:grpSpPr>
        <a:xfrm>
          <a:off x="0" y="0"/>
          <a:ext cx="0" cy="0"/>
          <a:chOff x="0" y="0"/>
          <a:chExt cx="0" cy="0"/>
        </a:xfrm>
      </p:grpSpPr>
      <p:sp>
        <p:nvSpPr>
          <p:cNvPr id="2221" name="Google Shape;2221;g804e9800b4_0_13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7" name="Shape 2237"/>
        <p:cNvGrpSpPr/>
        <p:nvPr/>
      </p:nvGrpSpPr>
      <p:grpSpPr>
        <a:xfrm>
          <a:off x="0" y="0"/>
          <a:ext cx="0" cy="0"/>
          <a:chOff x="0" y="0"/>
          <a:chExt cx="0" cy="0"/>
        </a:xfrm>
      </p:grpSpPr>
      <p:sp>
        <p:nvSpPr>
          <p:cNvPr id="2238" name="Google Shape;2238;g86fa6133bc_4_1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3" name="Shape 2303"/>
        <p:cNvGrpSpPr/>
        <p:nvPr/>
      </p:nvGrpSpPr>
      <p:grpSpPr>
        <a:xfrm>
          <a:off x="0" y="0"/>
          <a:ext cx="0" cy="0"/>
          <a:chOff x="0" y="0"/>
          <a:chExt cx="0" cy="0"/>
        </a:xfrm>
      </p:grpSpPr>
      <p:sp>
        <p:nvSpPr>
          <p:cNvPr id="2304" name="Google Shape;2304;g86fa6133bc_4_211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p:txBody>
      </p:sp>
      <p:sp>
        <p:nvSpPr>
          <p:cNvPr id="9" name="Google Shape;9;p2"/>
          <p:cNvSpPr txBox="1"/>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rtl="0">
              <a:lnSpc>
                <a:spcPct val="100000"/>
              </a:lnSpc>
              <a:spcBef>
                <a:spcPts val="0"/>
              </a:spcBef>
              <a:spcAft>
                <a:spcPts val="0"/>
              </a:spcAft>
              <a:buClr>
                <a:schemeClr val="accent1"/>
              </a:buClr>
              <a:buSzPts val="2800"/>
              <a:buFont typeface="Barlow Semi Condensed Medium" panose="00000606000000000000"/>
              <a:buNone/>
              <a:defRPr sz="2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0" name="Google Shape;550;p11"/>
          <p:cNvSpPr txBox="1"/>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21" name="Google Shape;621;p11"/>
          <p:cNvSpPr txBox="1"/>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p:txBody>
      </p:sp>
      <p:sp>
        <p:nvSpPr>
          <p:cNvPr id="625" name="Google Shape;625;p13"/>
          <p:cNvSpPr txBox="1"/>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26" name="Google Shape;626;p13"/>
          <p:cNvSpPr txBox="1"/>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27" name="Google Shape;627;p13"/>
          <p:cNvSpPr txBox="1"/>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28" name="Google Shape;628;p13"/>
          <p:cNvSpPr txBox="1"/>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29" name="Google Shape;629;p13"/>
          <p:cNvSpPr txBox="1"/>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30" name="Google Shape;630;p13"/>
          <p:cNvSpPr txBox="1"/>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31" name="Google Shape;631;p13"/>
          <p:cNvSpPr txBox="1"/>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32" name="Google Shape;632;p13"/>
          <p:cNvSpPr txBox="1"/>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33" name="Google Shape;633;p13"/>
          <p:cNvSpPr txBox="1"/>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39" name="Google Shape;639;p14"/>
          <p:cNvSpPr txBox="1"/>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0" name="Google Shape;640;p14"/>
          <p:cNvSpPr txBox="1"/>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1" name="Google Shape;641;p14"/>
          <p:cNvSpPr txBox="1"/>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42" name="Google Shape;642;p14"/>
          <p:cNvSpPr txBox="1"/>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43" name="Google Shape;643;p14"/>
          <p:cNvSpPr txBox="1"/>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44" name="Google Shape;644;p14"/>
          <p:cNvSpPr txBox="1"/>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667" name="Google Shape;667;p15"/>
          <p:cNvSpPr txBox="1"/>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68" name="Google Shape;668;p15"/>
          <p:cNvSpPr txBox="1"/>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69" name="Google Shape;669;p15"/>
          <p:cNvSpPr txBox="1"/>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0" name="Google Shape;670;p15"/>
          <p:cNvSpPr txBox="1"/>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71" name="Google Shape;671;p15"/>
          <p:cNvSpPr txBox="1"/>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2" name="Google Shape;672;p15"/>
          <p:cNvSpPr txBox="1"/>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673" name="Google Shape;673;p15"/>
          <p:cNvSpPr txBox="1"/>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4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674" name="Google Shape;674;p15"/>
          <p:cNvSpPr txBox="1"/>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54" name="Google Shape;754;p16"/>
          <p:cNvSpPr txBox="1"/>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5" name="Google Shape;755;p16"/>
          <p:cNvSpPr txBox="1"/>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6" name="Google Shape;756;p16"/>
          <p:cNvSpPr txBox="1"/>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57" name="Google Shape;757;p16"/>
          <p:cNvSpPr txBox="1"/>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p:txBody>
      </p:sp>
      <p:sp>
        <p:nvSpPr>
          <p:cNvPr id="758" name="Google Shape;758;p16"/>
          <p:cNvSpPr txBox="1"/>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59" name="Google Shape;759;p16"/>
          <p:cNvSpPr txBox="1"/>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3" name="Google Shape;763;p17"/>
          <p:cNvSpPr txBox="1"/>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4" name="Google Shape;764;p17"/>
          <p:cNvSpPr txBox="1"/>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5" name="Google Shape;765;p17"/>
          <p:cNvSpPr txBox="1"/>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accent1"/>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6" name="Google Shape;766;p17"/>
          <p:cNvSpPr txBox="1"/>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7" name="Google Shape;767;p17"/>
          <p:cNvSpPr txBox="1"/>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68" name="Google Shape;768;p17"/>
          <p:cNvSpPr txBox="1"/>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69" name="Google Shape;769;p17"/>
          <p:cNvSpPr txBox="1"/>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70" name="Google Shape;770;p17"/>
          <p:cNvSpPr txBox="1"/>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71" name="Google Shape;771;p17"/>
          <p:cNvSpPr txBox="1"/>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772" name="Google Shape;772;p17"/>
          <p:cNvSpPr txBox="1"/>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773" name="Google Shape;773;p17"/>
          <p:cNvSpPr txBox="1"/>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11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CREDITS:</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This presentation template was created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2"/>
              </a:rPr>
              <a:t>Slidesgo</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including icons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3"/>
              </a:rPr>
              <a:t>Flaticon</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infographics &amp; images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4"/>
              </a:rPr>
              <a:t>Freepik</a:t>
            </a:r>
            <a:r>
              <a:rPr lang="en-GB" sz="11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 and illustrations by </a:t>
            </a:r>
            <a:r>
              <a:rPr lang="en-GB" sz="1100">
                <a:solidFill>
                  <a:schemeClr val="accent1"/>
                </a:solidFill>
                <a:uFill>
                  <a:noFill/>
                </a:u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hlinkClick r:id="rId5"/>
              </a:rPr>
              <a:t>Stories</a:t>
            </a:r>
            <a:endParaRPr>
              <a:solidFill>
                <a:schemeClr val="dk2"/>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a:p>
            <a:pPr marL="0" lvl="0" indent="0" algn="ctr" rtl="0">
              <a:spcBef>
                <a:spcPts val="0"/>
              </a:spcBef>
              <a:spcAft>
                <a:spcPts val="0"/>
              </a:spcAft>
              <a:buNone/>
            </a:pPr>
            <a:endPara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88" name="Google Shape;988;p20"/>
          <p:cNvSpPr txBox="1"/>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990" name="Google Shape;990;p20"/>
          <p:cNvSpPr txBox="1"/>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 name="Google Shape;47;p3"/>
          <p:cNvSpPr txBox="1"/>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8" name="Google Shape;48;p3"/>
          <p:cNvSpPr txBox="1"/>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084" name="Google Shape;1084;p21"/>
          <p:cNvSpPr txBox="1"/>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5" name="Google Shape;1085;p21"/>
          <p:cNvSpPr txBox="1"/>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086" name="Google Shape;1086;p21"/>
          <p:cNvSpPr txBox="1"/>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7" name="Google Shape;1087;p21"/>
          <p:cNvSpPr txBox="1"/>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088" name="Google Shape;1088;p21"/>
          <p:cNvSpPr txBox="1"/>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089" name="Google Shape;1089;p21"/>
          <p:cNvSpPr txBox="1"/>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3" name="Google Shape;1133;p22"/>
          <p:cNvSpPr txBox="1"/>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4" name="Google Shape;1134;p22"/>
          <p:cNvSpPr txBox="1"/>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5" name="Google Shape;1135;p22"/>
          <p:cNvSpPr txBox="1"/>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ctr" rtl="0">
              <a:spcBef>
                <a:spcPts val="0"/>
              </a:spcBef>
              <a:spcAft>
                <a:spcPts val="0"/>
              </a:spcAft>
              <a:buNone/>
              <a:defRPr sz="18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sp>
        <p:nvSpPr>
          <p:cNvPr id="1136" name="Google Shape;1136;p22"/>
          <p:cNvSpPr txBox="1"/>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137" name="Google Shape;1137;p22"/>
          <p:cNvSpPr txBox="1"/>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138" name="Google Shape;1138;p22"/>
          <p:cNvSpPr txBox="1"/>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1141" name="Google Shape;1141;p23"/>
          <p:cNvSpPr txBox="1"/>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panose="00000606000000000000"/>
              <a:buAutoNum type="arabicPeriod"/>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09" name="Shape 109"/>
        <p:cNvGrpSpPr/>
        <p:nvPr/>
      </p:nvGrpSpPr>
      <p:grpSpPr>
        <a:xfrm>
          <a:off x="0" y="0"/>
          <a:ext cx="0" cy="0"/>
          <a:chOff x="0" y="0"/>
          <a:chExt cx="0" cy="0"/>
        </a:xfrm>
      </p:grpSpPr>
      <p:sp>
        <p:nvSpPr>
          <p:cNvPr id="110" name="Google Shape;110;p4"/>
          <p:cNvSpPr txBox="1"/>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rtl="0">
              <a:spcBef>
                <a:spcPts val="0"/>
              </a:spcBef>
              <a:spcAft>
                <a:spcPts val="0"/>
              </a:spcAft>
              <a:buNone/>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5" name="Google Shape;115;p4"/>
          <p:cNvSpPr txBox="1"/>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50" name="Google Shape;1550;p31"/>
          <p:cNvSpPr txBox="1"/>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618" name="Google Shape;1618;p31"/>
          <p:cNvSpPr txBox="1"/>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21" name="Google Shape;1621;p32"/>
          <p:cNvSpPr txBox="1"/>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rtl="0">
              <a:spcBef>
                <a:spcPts val="0"/>
              </a:spcBef>
              <a:spcAft>
                <a:spcPts val="0"/>
              </a:spcAft>
              <a:buSzPts val="1400"/>
              <a:buChar char="■"/>
              <a:defRPr>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622" name="Google Shape;1622;p32"/>
          <p:cNvSpPr txBox="1"/>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
        <p:nvSpPr>
          <p:cNvPr id="177" name="Google Shape;177;p5"/>
          <p:cNvSpPr txBox="1"/>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8" name="Google Shape;178;p5"/>
          <p:cNvSpPr txBox="1"/>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lgn="ctr" rtl="0">
              <a:spcBef>
                <a:spcPts val="0"/>
              </a:spcBef>
              <a:spcAft>
                <a:spcPts val="0"/>
              </a:spcAft>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179" name="Google Shape;179;p5"/>
          <p:cNvSpPr txBox="1"/>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0" name="Google Shape;180;p5"/>
          <p:cNvSpPr txBox="1"/>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p:txBody>
      </p:sp>
      <p:sp>
        <p:nvSpPr>
          <p:cNvPr id="181" name="Google Shape;181;p5"/>
          <p:cNvSpPr txBox="1"/>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lvl="1">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lvl="2">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lvl="3">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lvl="4">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lvl="5">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lvl="6">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lvl="7">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lvl="8">
              <a:spcBef>
                <a:spcPts val="0"/>
              </a:spcBef>
              <a:spcAft>
                <a:spcPts val="0"/>
              </a:spcAft>
              <a:buNone/>
              <a:defRPr sz="19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sp>
        <p:nvSpPr>
          <p:cNvPr id="305" name="Google Shape;305;p7"/>
          <p:cNvSpPr txBox="1"/>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lvl="1"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lvl="2"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lvl="3"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lvl="4"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lvl="5"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lvl="6"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lvl="7"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lvl="8" algn="r">
              <a:spcBef>
                <a:spcPts val="0"/>
              </a:spcBef>
              <a:spcAft>
                <a:spcPts val="0"/>
              </a:spcAft>
              <a:buClr>
                <a:schemeClr val="accent1"/>
              </a:buClr>
              <a:buSzPts val="1600"/>
              <a:buFont typeface="Barlow Semi Condensed Medium" panose="00000606000000000000"/>
              <a:buNone/>
              <a:defRPr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0" name="Google Shape;370;p8"/>
          <p:cNvSpPr txBox="1"/>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L="914400" lvl="1"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L="1371600" lvl="2"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L="1828800" lvl="3"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L="2286000" lvl="4"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L="2743200" lvl="5"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L="3200400" lvl="6"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L="3657600" lvl="7"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L="4114800" lvl="8" indent="-317500">
              <a:spcBef>
                <a:spcPts val="0"/>
              </a:spcBef>
              <a:spcAft>
                <a:spcPts val="0"/>
              </a:spcAft>
              <a:buClr>
                <a:schemeClr val="accent5"/>
              </a:buClr>
              <a:buSzPts val="1400"/>
              <a:buFont typeface="Barlow Semi Condensed" panose="00000506000000000000"/>
              <a:buChar char="■"/>
              <a:defRPr>
                <a:solidFill>
                  <a:schemeClr val="accent5"/>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01" name="Shape 501"/>
        <p:cNvGrpSpPr/>
        <p:nvPr/>
      </p:nvGrpSpPr>
      <p:grpSpPr>
        <a:xfrm>
          <a:off x="0" y="0"/>
          <a:ext cx="0" cy="0"/>
          <a:chOff x="0" y="0"/>
          <a:chExt cx="0" cy="0"/>
        </a:xfrm>
      </p:grpSpPr>
      <p:sp>
        <p:nvSpPr>
          <p:cNvPr id="502" name="Google Shape;502;p10"/>
          <p:cNvSpPr txBox="1"/>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panose="00000506000000000000"/>
              <a:buNone/>
              <a:defRPr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stStyle>
          <a:p/>
        </p:txBody>
      </p:sp>
      <p:sp>
        <p:nvSpPr>
          <p:cNvPr id="503" name="Google Shape;503;p10"/>
          <p:cNvSpPr txBox="1"/>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89" name="Shape 1689"/>
        <p:cNvGrpSpPr/>
        <p:nvPr/>
      </p:nvGrpSpPr>
      <p:grpSpPr>
        <a:xfrm>
          <a:off x="0" y="0"/>
          <a:ext cx="0" cy="0"/>
          <a:chOff x="0" y="0"/>
          <a:chExt cx="0" cy="0"/>
        </a:xfrm>
      </p:grpSpPr>
      <p:grpSp>
        <p:nvGrpSpPr>
          <p:cNvPr id="1690" name="Google Shape;1690;p35"/>
          <p:cNvGrpSpPr/>
          <p:nvPr/>
        </p:nvGrpSpPr>
        <p:grpSpPr>
          <a:xfrm>
            <a:off x="-1905" y="1972310"/>
            <a:ext cx="4090670" cy="313309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84" name="Google Shape;1884;p35"/>
          <p:cNvSpPr txBox="1"/>
          <p:nvPr>
            <p:ph type="ctrTitle"/>
          </p:nvPr>
        </p:nvSpPr>
        <p:spPr>
          <a:xfrm>
            <a:off x="107950" y="205740"/>
            <a:ext cx="4984750" cy="13150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US" sz="4000">
                <a:solidFill>
                  <a:schemeClr val="dk2"/>
                </a:solidFill>
              </a:rPr>
              <a:t>Customer Segmentation Report</a:t>
            </a:r>
            <a:endParaRPr lang="en-US" altLang="en-US" sz="4000">
              <a:solidFill>
                <a:schemeClr val="dk2"/>
              </a:solidFill>
            </a:endParaRPr>
          </a:p>
        </p:txBody>
      </p:sp>
      <p:sp>
        <p:nvSpPr>
          <p:cNvPr id="1885" name="Google Shape;1885;p35"/>
          <p:cNvSpPr txBox="1"/>
          <p:nvPr>
            <p:ph type="subTitle" idx="1"/>
          </p:nvPr>
        </p:nvSpPr>
        <p:spPr>
          <a:xfrm>
            <a:off x="3112135" y="1468755"/>
            <a:ext cx="5131435" cy="16421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IN" altLang="en-US" sz="2600" b="1">
                <a:solidFill>
                  <a:schemeClr val="tx1"/>
                </a:solidFill>
              </a:rPr>
              <a:t>Topic :-</a:t>
            </a:r>
            <a:r>
              <a:rPr lang="en-IN" altLang="en-US" sz="2300">
                <a:solidFill>
                  <a:schemeClr val="accent1"/>
                </a:solidFill>
              </a:rPr>
              <a:t> </a:t>
            </a:r>
            <a:endParaRPr lang="en-IN" altLang="en-US" sz="2300">
              <a:solidFill>
                <a:schemeClr val="accent1"/>
              </a:solidFill>
            </a:endParaRPr>
          </a:p>
          <a:p>
            <a:pPr marL="457200" lvl="1" indent="0" algn="l" rtl="0">
              <a:spcBef>
                <a:spcPts val="0"/>
              </a:spcBef>
              <a:spcAft>
                <a:spcPts val="0"/>
              </a:spcAft>
              <a:buClr>
                <a:schemeClr val="dk1"/>
              </a:buClr>
              <a:buSzPts val="1100"/>
              <a:buFont typeface="Arial" panose="020B0604020202020204"/>
              <a:buNone/>
            </a:pPr>
            <a:r>
              <a:rPr lang="en-US" altLang="en-US" sz="2300">
                <a:solidFill>
                  <a:schemeClr val="accent1"/>
                </a:solidFill>
              </a:rPr>
              <a:t>Identify customer segments for online retail with the use of K-means clustering</a:t>
            </a:r>
            <a:endParaRPr lang="en-US" altLang="en-US" sz="2300">
              <a:solidFill>
                <a:schemeClr val="accent1"/>
              </a:solidFill>
            </a:endParaRPr>
          </a:p>
          <a:p>
            <a:pPr marL="0" lvl="0" indent="0" algn="l" rtl="0">
              <a:spcBef>
                <a:spcPts val="0"/>
              </a:spcBef>
              <a:spcAft>
                <a:spcPts val="0"/>
              </a:spcAft>
              <a:buClr>
                <a:schemeClr val="dk1"/>
              </a:buClr>
              <a:buSzPts val="1100"/>
              <a:buFont typeface="Arial" panose="020B0604020202020204"/>
              <a:buNone/>
            </a:pPr>
            <a:endParaRPr lang="en-US" altLang="en-US" sz="2300">
              <a:solidFill>
                <a:schemeClr val="accent1"/>
              </a:solidFill>
            </a:endParaRPr>
          </a:p>
        </p:txBody>
      </p:sp>
      <p:sp>
        <p:nvSpPr>
          <p:cNvPr id="2" name="Google Shape;1885;p35"/>
          <p:cNvSpPr txBox="1"/>
          <p:nvPr/>
        </p:nvSpPr>
        <p:spPr>
          <a:xfrm>
            <a:off x="4830445" y="3820160"/>
            <a:ext cx="3413125" cy="895985"/>
          </a:xfrm>
          <a:prstGeom prst="rect">
            <a:avLst/>
          </a:prstGeom>
        </p:spPr>
        <p:txBody>
          <a:bodyPr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1pPr>
            <a:lvl2pPr marR="0" lvl="1"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2pPr>
            <a:lvl3pPr marR="0" lvl="2"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3pPr>
            <a:lvl4pPr marR="0" lvl="3"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4pPr>
            <a:lvl5pPr marR="0" lvl="4"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5pPr>
            <a:lvl6pPr marR="0" lvl="5"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6pPr>
            <a:lvl7pPr marR="0" lvl="6"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7pPr>
            <a:lvl8pPr marR="0" lvl="7"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8pPr>
            <a:lvl9pPr marR="0" lvl="8" algn="r" rtl="0">
              <a:lnSpc>
                <a:spcPct val="100000"/>
              </a:lnSpc>
              <a:spcBef>
                <a:spcPts val="0"/>
              </a:spcBef>
              <a:spcAft>
                <a:spcPts val="0"/>
              </a:spcAft>
              <a:buClr>
                <a:schemeClr val="accent1"/>
              </a:buClr>
              <a:buSzPts val="2800"/>
              <a:buFont typeface="Barlow Semi Condensed Medium" panose="00000606000000000000"/>
              <a:buNone/>
              <a:defRPr sz="2800" b="0" i="0" u="none" strike="noStrike" cap="none">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defRPr>
            </a:lvl9pPr>
          </a:lstStyle>
          <a:p>
            <a:pPr marL="0" lvl="0" indent="0" algn="l" rtl="0">
              <a:spcBef>
                <a:spcPts val="0"/>
              </a:spcBef>
              <a:spcAft>
                <a:spcPts val="0"/>
              </a:spcAft>
              <a:buClr>
                <a:schemeClr val="dk1"/>
              </a:buClr>
              <a:buSzPts val="1100"/>
              <a:buFont typeface="Arial" panose="020B0604020202020204"/>
              <a:buNone/>
            </a:pPr>
            <a:r>
              <a:rPr lang="en-US" altLang="en-US" sz="1800">
                <a:solidFill>
                  <a:schemeClr val="accent1"/>
                </a:solidFill>
              </a:rPr>
              <a:t>Date - 29/09/25</a:t>
            </a:r>
            <a:endParaRPr lang="en-US" altLang="en-US" sz="1800">
              <a:solidFill>
                <a:schemeClr val="accent1"/>
              </a:solidFill>
            </a:endParaRPr>
          </a:p>
          <a:p>
            <a:pPr marL="0" lvl="0" indent="0" algn="l" rtl="0">
              <a:spcBef>
                <a:spcPts val="0"/>
              </a:spcBef>
              <a:spcAft>
                <a:spcPts val="0"/>
              </a:spcAft>
              <a:buClr>
                <a:schemeClr val="dk1"/>
              </a:buClr>
              <a:buSzPts val="1100"/>
              <a:buFont typeface="Arial" panose="020B0604020202020204"/>
              <a:buNone/>
            </a:pPr>
            <a:r>
              <a:rPr lang="en-US" altLang="en-US" sz="1800">
                <a:solidFill>
                  <a:schemeClr val="accent1"/>
                </a:solidFill>
              </a:rPr>
              <a:t>by Ishaant Kumar Singh (12203987)</a:t>
            </a:r>
            <a:endParaRPr lang="en-US" altLang="en-US" sz="18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25" name="Shape 2325"/>
        <p:cNvGrpSpPr/>
        <p:nvPr/>
      </p:nvGrpSpPr>
      <p:grpSpPr>
        <a:xfrm>
          <a:off x="0" y="0"/>
          <a:ext cx="0" cy="0"/>
          <a:chOff x="0" y="0"/>
          <a:chExt cx="0" cy="0"/>
        </a:xfrm>
      </p:grpSpPr>
      <p:sp>
        <p:nvSpPr>
          <p:cNvPr id="2329" name="Google Shape;2329;p44"/>
          <p:cNvSpPr txBox="1"/>
          <p:nvPr>
            <p:ph type="title"/>
          </p:nvPr>
        </p:nvSpPr>
        <p:spPr>
          <a:xfrm>
            <a:off x="1115822" y="1463167"/>
            <a:ext cx="32919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US">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Cluster 0 – Regular Shoppers</a:t>
            </a:r>
            <a:endParaRPr lang="en-US" altLang="en-US">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330" name="Google Shape;2330;p44"/>
          <p:cNvSpPr txBox="1"/>
          <p:nvPr>
            <p:ph type="subTitle" idx="1"/>
          </p:nvPr>
        </p:nvSpPr>
        <p:spPr>
          <a:xfrm>
            <a:off x="1259840" y="1779905"/>
            <a:ext cx="3590925" cy="200723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Avg Recency: ~44 days → moderately recent</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Avg Frequency: ~3–4 purchases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Avg Spend: ~₹1359</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Largest group: </a:t>
            </a:r>
            <a:r>
              <a:rPr lang="en-US" altLang="en-US" sz="1200">
                <a:latin typeface="Barlow Semi Condensed" panose="00000506000000000000" charset="0"/>
                <a:cs typeface="Barlow Semi Condensed" panose="00000506000000000000" charset="0"/>
                <a:sym typeface="+mn-ea"/>
              </a:rPr>
              <a:t>255959 </a:t>
            </a: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customers (mass market)</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Behavior: Active but average-value customers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308" name="Google Shape;2308;p43"/>
          <p:cNvSpPr txBox="1"/>
          <p:nvPr/>
        </p:nvSpPr>
        <p:spPr>
          <a:xfrm>
            <a:off x="1822840" y="771398"/>
            <a:ext cx="54969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lvl="0" indent="0" algn="ctr" rtl="0">
              <a:spcBef>
                <a:spcPts val="0"/>
              </a:spcBef>
              <a:spcAft>
                <a:spcPts val="0"/>
              </a:spcAft>
              <a:buNone/>
            </a:pPr>
            <a:r>
              <a:rPr lang="en-US" altLang="en-US"/>
              <a:t>Cluster Deep Dive</a:t>
            </a:r>
            <a:endParaRPr lang="en-US" altLang="en-US"/>
          </a:p>
        </p:txBody>
      </p:sp>
      <p:sp>
        <p:nvSpPr>
          <p:cNvPr id="4" name="Google Shape;2330;p44"/>
          <p:cNvSpPr txBox="1"/>
          <p:nvPr/>
        </p:nvSpPr>
        <p:spPr>
          <a:xfrm>
            <a:off x="4716145" y="1779905"/>
            <a:ext cx="4202430" cy="268224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Font typeface="Arial" panose="020B0604020202020204"/>
              <a:buNone/>
              <a:defRPr sz="19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spcBef>
                <a:spcPts val="0"/>
              </a:spcBef>
              <a:spcAft>
                <a:spcPts val="0"/>
              </a:spcAft>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Business Implication:</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Low spend per customer, but large volume = stable revenue base</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Can be nudged towards higher frequency and spend</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 Recommendation:</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Personalized product recommendations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Upsell/cross-sell campaigns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Targeted discounts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40" name="Shape 2340"/>
        <p:cNvGrpSpPr/>
        <p:nvPr/>
      </p:nvGrpSpPr>
      <p:grpSpPr>
        <a:xfrm>
          <a:off x="0" y="0"/>
          <a:ext cx="0" cy="0"/>
          <a:chOff x="0" y="0"/>
          <a:chExt cx="0" cy="0"/>
        </a:xfrm>
      </p:grpSpPr>
      <p:sp>
        <p:nvSpPr>
          <p:cNvPr id="2614" name="Google Shape;2614;p46"/>
          <p:cNvSpPr txBox="1"/>
          <p:nvPr/>
        </p:nvSpPr>
        <p:spPr>
          <a:xfrm>
            <a:off x="755777" y="1005840"/>
            <a:ext cx="31548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Cluster 1 – At-Risk Customers</a:t>
            </a:r>
            <a:endPar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615" name="Google Shape;2615;p46"/>
          <p:cNvSpPr txBox="1"/>
          <p:nvPr/>
        </p:nvSpPr>
        <p:spPr>
          <a:xfrm>
            <a:off x="971550" y="1491615"/>
            <a:ext cx="3884295" cy="1461135"/>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Recency: ~248 days → haven’t purchased in a long time</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Frequency: 1.5 purchases → very low</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Spend: ~₹481 → very low</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charset="0"/>
                <a:cs typeface="Barlow Semi Condensed" panose="00000506000000000000" charset="0"/>
                <a:sym typeface="+mn-ea"/>
              </a:rPr>
              <a:t>30623 </a:t>
            </a: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customers → significant chunk at risk</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 name="Google Shape;2615;p46"/>
          <p:cNvSpPr txBox="1"/>
          <p:nvPr/>
        </p:nvSpPr>
        <p:spPr>
          <a:xfrm>
            <a:off x="3996055" y="2067560"/>
            <a:ext cx="4907915" cy="2310130"/>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Behavior: Once engaged but now largely inactive</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Business Implication: Losing them means losing potential future revenue</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Recommendation:</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Reactivation campaigns (email, SMS)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Limited-time offers to bring them back</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“We miss you” personalized outreach</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619" name="Shape 2619"/>
        <p:cNvGrpSpPr/>
        <p:nvPr/>
      </p:nvGrpSpPr>
      <p:grpSpPr>
        <a:xfrm>
          <a:off x="0" y="0"/>
          <a:ext cx="0" cy="0"/>
          <a:chOff x="0" y="0"/>
          <a:chExt cx="0" cy="0"/>
        </a:xfrm>
      </p:grpSpPr>
      <p:sp>
        <p:nvSpPr>
          <p:cNvPr id="2614" name="Google Shape;2614;p46"/>
          <p:cNvSpPr txBox="1"/>
          <p:nvPr/>
        </p:nvSpPr>
        <p:spPr>
          <a:xfrm>
            <a:off x="1404112" y="280035"/>
            <a:ext cx="3154800" cy="347400"/>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Cluster 2 – VIP Customers</a:t>
            </a:r>
            <a:endPar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615" name="Google Shape;2615;p46"/>
          <p:cNvSpPr txBox="1"/>
          <p:nvPr/>
        </p:nvSpPr>
        <p:spPr>
          <a:xfrm>
            <a:off x="1907540" y="627380"/>
            <a:ext cx="3884295" cy="1461135"/>
          </a:xfrm>
          <a:prstGeom prst="rect">
            <a:avLst/>
          </a:prstGeom>
          <a:noFill/>
          <a:ln>
            <a:noFill/>
          </a:ln>
        </p:spPr>
        <p:txBody>
          <a:bodyPr spcFirstLastPara="1" wrap="square" lIns="91425" tIns="91425" rIns="91425" bIns="91425" anchor="t" anchorCtr="0">
            <a:noAutofit/>
          </a:bodyPr>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Recency: ~7 days → very recent buyers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Frequency: 82 purchases (!!)</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Spend: ~₹127K → extremely high</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Very small: only </a:t>
            </a:r>
            <a:r>
              <a:rPr lang="en-US" altLang="en-US" sz="1200">
                <a:latin typeface="Barlow Semi Condensed" panose="00000506000000000000" charset="0"/>
                <a:cs typeface="Barlow Semi Condensed" panose="00000506000000000000" charset="0"/>
                <a:sym typeface="+mn-ea"/>
              </a:rPr>
              <a:t>28480 </a:t>
            </a: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customers, but outsized contribution</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7" name="Google Shape;2615;p46"/>
          <p:cNvSpPr txBox="1"/>
          <p:nvPr/>
        </p:nvSpPr>
        <p:spPr>
          <a:xfrm>
            <a:off x="2699385" y="2355215"/>
            <a:ext cx="5965825" cy="2453640"/>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Behavior: Super loyal, high-value customers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Business Implication: Critical to protect this group, they are the top revenue drivers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Recommendation:</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White-glove service (priority support, exclusive previews)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Exclusive offers &amp; early access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Personal account manager</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38" name="Shape 2638"/>
        <p:cNvGrpSpPr/>
        <p:nvPr/>
      </p:nvGrpSpPr>
      <p:grpSpPr>
        <a:xfrm>
          <a:off x="0" y="0"/>
          <a:ext cx="0" cy="0"/>
          <a:chOff x="0" y="0"/>
          <a:chExt cx="0" cy="0"/>
        </a:xfrm>
      </p:grpSpPr>
      <p:sp>
        <p:nvSpPr>
          <p:cNvPr id="2642" name="Google Shape;2642;p48"/>
          <p:cNvSpPr txBox="1"/>
          <p:nvPr/>
        </p:nvSpPr>
        <p:spPr>
          <a:xfrm>
            <a:off x="1124712" y="915797"/>
            <a:ext cx="3218700" cy="32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Cluster 3 – Loyal Customers</a:t>
            </a:r>
            <a:endParaRPr lang="en-US" altLang="en-US" sz="1600">
              <a:solidFill>
                <a:schemeClr val="accen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648" name="Google Shape;2648;p48"/>
          <p:cNvSpPr txBox="1"/>
          <p:nvPr/>
        </p:nvSpPr>
        <p:spPr>
          <a:xfrm>
            <a:off x="1259840" y="1419860"/>
            <a:ext cx="3216910" cy="140843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Recency: ~15 days → recent</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Frequency: 22 purchases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Avg Spend: ~₹12.7K → high</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latin typeface="Barlow Semi Condensed" panose="00000506000000000000" charset="0"/>
                <a:cs typeface="Barlow Semi Condensed" panose="00000506000000000000" charset="0"/>
                <a:sym typeface="+mn-ea"/>
              </a:rPr>
              <a:t>82822 </a:t>
            </a: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customers → small but valuable</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 name="Google Shape;2648;p48"/>
          <p:cNvSpPr txBox="1"/>
          <p:nvPr/>
        </p:nvSpPr>
        <p:spPr>
          <a:xfrm>
            <a:off x="4181475" y="2252980"/>
            <a:ext cx="4491990" cy="2405380"/>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Behavior: Strong loyalty, consistent spenders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Business Implication: Can help in brand advocacy &amp; referrals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Recommendation:</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buNone/>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Loyalty program enrollment</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Referral incentives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Keep them engaged with new arrivals</a:t>
            </a:r>
            <a:endParaRPr lang="en-US" altLang="en-US" sz="12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93" name="Shape 2693"/>
        <p:cNvGrpSpPr/>
        <p:nvPr/>
      </p:nvGrpSpPr>
      <p:grpSpPr>
        <a:xfrm>
          <a:off x="0" y="0"/>
          <a:ext cx="0" cy="0"/>
          <a:chOff x="0" y="0"/>
          <a:chExt cx="0" cy="0"/>
        </a:xfrm>
      </p:grpSpPr>
      <p:sp>
        <p:nvSpPr>
          <p:cNvPr id="2694" name="Google Shape;2694;p49"/>
          <p:cNvSpPr txBox="1"/>
          <p:nvPr>
            <p:ph type="title"/>
          </p:nvPr>
        </p:nvSpPr>
        <p:spPr>
          <a:xfrm>
            <a:off x="1823475" y="831088"/>
            <a:ext cx="5496900" cy="572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altLang="en-US"/>
              <a:t>Key Insights</a:t>
            </a:r>
            <a:endParaRPr lang="en-US" altLang="en-US"/>
          </a:p>
        </p:txBody>
      </p:sp>
      <p:sp>
        <p:nvSpPr>
          <p:cNvPr id="2695" name="Google Shape;2695;p49"/>
          <p:cNvSpPr txBox="1"/>
          <p:nvPr/>
        </p:nvSpPr>
        <p:spPr>
          <a:xfrm>
            <a:off x="1108075" y="1635760"/>
            <a:ext cx="6927850" cy="2111375"/>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Font typeface="Arial" panose="020B0604020202020204" pitchFamily="34" charset="0"/>
              <a:buChar char="•"/>
            </a:pPr>
            <a:r>
              <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Cluster 2 (VIPs): Tiny group, massive value → must retain</a:t>
            </a: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r>
              <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Cluster 3 (Loyalists): Smaller group, consistent contributors → brand advocates</a:t>
            </a: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r>
              <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Cluster 0 (Regulars): Big base, stable revenue, growth potential</a:t>
            </a: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lnSpc>
                <a:spcPct val="100000"/>
              </a:lnSpc>
              <a:spcBef>
                <a:spcPts val="0"/>
              </a:spcBef>
              <a:spcAft>
                <a:spcPts val="0"/>
              </a:spcAft>
              <a:buFont typeface="Arial" panose="020B0604020202020204" pitchFamily="34" charset="0"/>
              <a:buChar char="•"/>
            </a:pPr>
            <a:r>
              <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rPr>
              <a:t>Cluster 1 (At-Risk): Need reactivation → biggest challenge</a:t>
            </a:r>
            <a:endParaRPr lang="en-US" altLang="en-US" sz="1600">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73" name="Shape 2973"/>
        <p:cNvGrpSpPr/>
        <p:nvPr/>
      </p:nvGrpSpPr>
      <p:grpSpPr>
        <a:xfrm>
          <a:off x="0" y="0"/>
          <a:ext cx="0" cy="0"/>
          <a:chOff x="0" y="0"/>
          <a:chExt cx="0" cy="0"/>
        </a:xfrm>
      </p:grpSpPr>
      <p:sp>
        <p:nvSpPr>
          <p:cNvPr id="2979" name="Google Shape;2979;p52"/>
          <p:cNvSpPr txBox="1"/>
          <p:nvPr>
            <p:ph type="subTitle" idx="2"/>
          </p:nvPr>
        </p:nvSpPr>
        <p:spPr>
          <a:xfrm>
            <a:off x="1259840" y="1635760"/>
            <a:ext cx="5525135" cy="176911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VIPs → Retain at all costs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Loyal Customers→ Turn into promoters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Regular Shoppers → Upsell + grow spend</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At-Risk → Win-back campaigns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980" name="Google Shape;2980;p52"/>
          <p:cNvSpPr txBox="1"/>
          <p:nvPr>
            <p:ph type="title"/>
          </p:nvPr>
        </p:nvSpPr>
        <p:spPr>
          <a:xfrm>
            <a:off x="1127760" y="771525"/>
            <a:ext cx="4925695" cy="5759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t>Business Recommendations</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008" name="Shape 3008"/>
        <p:cNvGrpSpPr/>
        <p:nvPr/>
      </p:nvGrpSpPr>
      <p:grpSpPr>
        <a:xfrm>
          <a:off x="0" y="0"/>
          <a:ext cx="0" cy="0"/>
          <a:chOff x="0" y="0"/>
          <a:chExt cx="0" cy="0"/>
        </a:xfrm>
      </p:grpSpPr>
      <p:sp>
        <p:nvSpPr>
          <p:cNvPr id="3012" name="Google Shape;3012;p53"/>
          <p:cNvSpPr txBox="1"/>
          <p:nvPr>
            <p:ph type="title"/>
          </p:nvPr>
        </p:nvSpPr>
        <p:spPr>
          <a:xfrm>
            <a:off x="1115441" y="699643"/>
            <a:ext cx="3218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altLang="en-US"/>
              <a:t>Conclusion</a:t>
            </a:r>
            <a:endParaRPr lang="en-US" altLang="en-US"/>
          </a:p>
        </p:txBody>
      </p:sp>
      <p:sp>
        <p:nvSpPr>
          <p:cNvPr id="3151" name="Google Shape;3151;p53"/>
          <p:cNvSpPr txBox="1"/>
          <p:nvPr>
            <p:ph type="subTitle" idx="2"/>
          </p:nvPr>
        </p:nvSpPr>
        <p:spPr>
          <a:xfrm>
            <a:off x="1408430" y="1336675"/>
            <a:ext cx="5871845" cy="231965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RFM-based segmentation uncovered 4 distinct clusters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High-value small groups (VIPs + Loyalists) need retention focus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Large mass (Regulars) = growth opportunity</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At-risk customers require re-engagement</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Data-driven approach → better customer lifetime value &amp; retention</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335" name="Shape 2335"/>
        <p:cNvGrpSpPr/>
        <p:nvPr/>
      </p:nvGrpSpPr>
      <p:grpSpPr>
        <a:xfrm>
          <a:off x="0" y="0"/>
          <a:ext cx="0" cy="0"/>
          <a:chOff x="0" y="0"/>
          <a:chExt cx="0" cy="0"/>
        </a:xfrm>
      </p:grpSpPr>
      <p:sp>
        <p:nvSpPr>
          <p:cNvPr id="3012" name="Google Shape;3012;p53"/>
          <p:cNvSpPr txBox="1"/>
          <p:nvPr>
            <p:ph type="title"/>
          </p:nvPr>
        </p:nvSpPr>
        <p:spPr>
          <a:xfrm>
            <a:off x="1689735" y="1923415"/>
            <a:ext cx="5764530" cy="1372870"/>
          </a:xfrm>
          <a:prstGeom prst="rect">
            <a:avLst/>
          </a:prstGeom>
        </p:spPr>
        <p:txBody>
          <a:bodyPr spcFirstLastPara="1" wrap="square" lIns="91425" tIns="91425" rIns="91425" bIns="91425" anchor="t" anchorCtr="0">
            <a:noAutofit/>
          </a:bodyPr>
          <a:p>
            <a:pPr marL="0" lvl="0" indent="0" algn="ctr" rtl="0">
              <a:spcBef>
                <a:spcPts val="0"/>
              </a:spcBef>
              <a:spcAft>
                <a:spcPts val="0"/>
              </a:spcAft>
              <a:buClr>
                <a:schemeClr val="dk1"/>
              </a:buClr>
              <a:buSzPts val="1100"/>
              <a:buFont typeface="Arial" panose="020B0604020202020204"/>
              <a:buNone/>
            </a:pPr>
            <a:r>
              <a:rPr lang="en-US" altLang="en-US"/>
              <a:t>Thank You</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95" name="Shape 1895"/>
        <p:cNvGrpSpPr/>
        <p:nvPr/>
      </p:nvGrpSpPr>
      <p:grpSpPr>
        <a:xfrm>
          <a:off x="0" y="0"/>
          <a:ext cx="0" cy="0"/>
          <a:chOff x="0" y="0"/>
          <a:chExt cx="0" cy="0"/>
        </a:xfrm>
      </p:grpSpPr>
      <p:grpSp>
        <p:nvGrpSpPr>
          <p:cNvPr id="1896" name="Google Shape;1896;p37"/>
          <p:cNvGrpSpPr/>
          <p:nvPr/>
        </p:nvGrpSpPr>
        <p:grpSpPr>
          <a:xfrm>
            <a:off x="4592768" y="1015793"/>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38" name="Google Shape;2138;p37"/>
          <p:cNvSpPr txBox="1"/>
          <p:nvPr>
            <p:ph type="title"/>
          </p:nvPr>
        </p:nvSpPr>
        <p:spPr>
          <a:xfrm>
            <a:off x="540004" y="555371"/>
            <a:ext cx="26151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Table of Contents</a:t>
            </a:r>
            <a:endParaRPr lang="en-GB"/>
          </a:p>
        </p:txBody>
      </p:sp>
      <p:sp>
        <p:nvSpPr>
          <p:cNvPr id="2139" name="Google Shape;2139;p37"/>
          <p:cNvSpPr txBox="1"/>
          <p:nvPr>
            <p:ph type="subTitle" idx="2"/>
          </p:nvPr>
        </p:nvSpPr>
        <p:spPr>
          <a:xfrm>
            <a:off x="769620" y="1059815"/>
            <a:ext cx="4613275" cy="3449955"/>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Business Objective</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Methodology (RFM + Clustering)</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Segmentation Output</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Deep Dive into Customer Segments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Key Insights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Recommendations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342900" lvl="0" indent="-342900" algn="l" rtl="0">
              <a:spcBef>
                <a:spcPts val="0"/>
              </a:spcBef>
              <a:spcAft>
                <a:spcPts val="0"/>
              </a:spcAft>
              <a:buClr>
                <a:schemeClr val="dk1"/>
              </a:buClr>
              <a:buSzPts val="1100"/>
              <a:buFont typeface="Arial" panose="020B0604020202020204"/>
              <a:buAutoNum type="arabicPeriod"/>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Conclusion</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61" name="Shape 2161"/>
        <p:cNvGrpSpPr/>
        <p:nvPr/>
      </p:nvGrpSpPr>
      <p:grpSpPr>
        <a:xfrm>
          <a:off x="0" y="0"/>
          <a:ext cx="0" cy="0"/>
          <a:chOff x="0" y="0"/>
          <a:chExt cx="0" cy="0"/>
        </a:xfrm>
      </p:grpSpPr>
      <p:sp>
        <p:nvSpPr>
          <p:cNvPr id="2177" name="Google Shape;2177;p39"/>
          <p:cNvSpPr txBox="1"/>
          <p:nvPr>
            <p:ph type="title"/>
          </p:nvPr>
        </p:nvSpPr>
        <p:spPr>
          <a:xfrm>
            <a:off x="1115568" y="195834"/>
            <a:ext cx="48096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t>Business Objective</a:t>
            </a:r>
            <a:endParaRPr lang="en-US" altLang="en-US"/>
          </a:p>
        </p:txBody>
      </p:sp>
      <p:sp>
        <p:nvSpPr>
          <p:cNvPr id="2178" name="Google Shape;2178;p39"/>
          <p:cNvSpPr txBox="1"/>
          <p:nvPr>
            <p:ph type="subTitle" idx="1"/>
          </p:nvPr>
        </p:nvSpPr>
        <p:spPr>
          <a:xfrm>
            <a:off x="1187450" y="988060"/>
            <a:ext cx="4809490" cy="173037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Understand customer behavior through purchasing patterns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Segment customers into meaningful groups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Drive personalized marketing &amp; better customer experience</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Improve retention &amp; repeat business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 name="Google Shape;2178;p39"/>
          <p:cNvSpPr txBox="1"/>
          <p:nvPr/>
        </p:nvSpPr>
        <p:spPr>
          <a:xfrm>
            <a:off x="1259840" y="2931795"/>
            <a:ext cx="4809490" cy="121983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l" rtl="0">
              <a:lnSpc>
                <a:spcPct val="100000"/>
              </a:lnSpc>
              <a:spcBef>
                <a:spcPts val="0"/>
              </a:spcBef>
              <a:spcAft>
                <a:spcPts val="0"/>
              </a:spcAft>
              <a:buClr>
                <a:srgbClr val="000000"/>
              </a:buClr>
              <a:buFont typeface="Arial" panose="020B0604020202020204"/>
              <a:buNone/>
              <a:defRPr sz="14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spcBef>
                <a:spcPts val="0"/>
              </a:spcBef>
              <a:spcAft>
                <a:spcPts val="0"/>
              </a:spcAft>
              <a:buFont typeface="Arial" panose="020B0604020202020204" pitchFamily="34" charset="0"/>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For acheving the all the business objectives we are going to apply RFM analysis combined with clustering to identify distinct customer groups and generate business recommendations for customer retention and growth.</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5" name="Google Shape;2195;p40"/>
          <p:cNvSpPr txBox="1"/>
          <p:nvPr>
            <p:ph type="title"/>
          </p:nvPr>
        </p:nvSpPr>
        <p:spPr>
          <a:xfrm>
            <a:off x="777367" y="338328"/>
            <a:ext cx="5577900" cy="59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t>Methodology</a:t>
            </a:r>
            <a:endParaRPr lang="en-US" altLang="en-US"/>
          </a:p>
        </p:txBody>
      </p:sp>
      <p:sp>
        <p:nvSpPr>
          <p:cNvPr id="2196" name="Google Shape;2196;p40"/>
          <p:cNvSpPr txBox="1"/>
          <p:nvPr>
            <p:ph type="subTitle" idx="1"/>
          </p:nvPr>
        </p:nvSpPr>
        <p:spPr>
          <a:xfrm>
            <a:off x="899795" y="3220085"/>
            <a:ext cx="3812540"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2: Data Cleaning &amp; Preprocessing</a:t>
            </a:r>
            <a:endParaRPr lang="en-US" altLang="en-US">
              <a:solidFill>
                <a:schemeClr val="accent1"/>
              </a:solidFill>
            </a:endParaRPr>
          </a:p>
        </p:txBody>
      </p:sp>
      <p:sp>
        <p:nvSpPr>
          <p:cNvPr id="2197" name="Google Shape;2197;p40"/>
          <p:cNvSpPr txBox="1"/>
          <p:nvPr>
            <p:ph type="subTitle" idx="2"/>
          </p:nvPr>
        </p:nvSpPr>
        <p:spPr>
          <a:xfrm>
            <a:off x="899795" y="1779905"/>
            <a:ext cx="2364105"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1: Data Loading</a:t>
            </a:r>
            <a:endParaRPr lang="en-US" altLang="en-US">
              <a:solidFill>
                <a:schemeClr val="accent1"/>
              </a:solidFill>
            </a:endParaRPr>
          </a:p>
        </p:txBody>
      </p:sp>
      <p:sp>
        <p:nvSpPr>
          <p:cNvPr id="2199" name="Google Shape;2199;p40"/>
          <p:cNvSpPr txBox="1"/>
          <p:nvPr>
            <p:ph type="subTitle" idx="4"/>
          </p:nvPr>
        </p:nvSpPr>
        <p:spPr>
          <a:xfrm>
            <a:off x="1043940" y="3507740"/>
            <a:ext cx="6665595" cy="145542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Removed duplicate and canceled transactions (credit notes).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Handled missing values in CustomerID and other key fields.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Filtered only valid sales transactions (positive quantities and amounts).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200" name="Google Shape;2200;p40"/>
          <p:cNvSpPr txBox="1"/>
          <p:nvPr>
            <p:ph type="subTitle" idx="5"/>
          </p:nvPr>
        </p:nvSpPr>
        <p:spPr>
          <a:xfrm>
            <a:off x="1047750" y="2067560"/>
            <a:ext cx="6250305" cy="10788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Imported the transactional dataset (invoices, customers, purchase details).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Used Python libraries (pandas, numpy) for handling structured data.</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4" name="Google Shape;2200;p40"/>
          <p:cNvSpPr txBox="1"/>
          <p:nvPr/>
        </p:nvSpPr>
        <p:spPr>
          <a:xfrm>
            <a:off x="1115695" y="843915"/>
            <a:ext cx="6250305" cy="9359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1pPr>
            <a:lvl2pPr marR="0" lvl="1"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2pPr>
            <a:lvl3pPr marR="0" lvl="2"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3pPr>
            <a:lvl4pPr marR="0" lvl="3"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4pPr>
            <a:lvl5pPr marR="0" lvl="4"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5pPr>
            <a:lvl6pPr marR="0" lvl="5"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6pPr>
            <a:lvl7pPr marR="0" lvl="6"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7pPr>
            <a:lvl8pPr marR="0" lvl="7"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8pPr>
            <a:lvl9pPr marR="0" lvl="8" algn="ctr" rtl="0">
              <a:lnSpc>
                <a:spcPct val="100000"/>
              </a:lnSpc>
              <a:spcBef>
                <a:spcPts val="0"/>
              </a:spcBef>
              <a:spcAft>
                <a:spcPts val="0"/>
              </a:spcAft>
              <a:buClr>
                <a:srgbClr val="000000"/>
              </a:buClr>
              <a:buFont typeface="Arial" panose="020B0604020202020204"/>
              <a:buNone/>
              <a:defRPr sz="1600" b="0" i="0" u="none" strike="noStrike" cap="none">
                <a:solidFill>
                  <a:schemeClr val="dk2"/>
                </a:solidFill>
                <a:latin typeface="Barlow Semi Condensed" panose="00000506000000000000"/>
                <a:ea typeface="Barlow Semi Condensed" panose="00000506000000000000"/>
                <a:cs typeface="Barlow Semi Condensed" panose="00000506000000000000"/>
                <a:sym typeface="Barlow Semi Condensed" panose="00000506000000000000"/>
              </a:defRPr>
            </a:lvl9pPr>
          </a:lstStyle>
          <a:p>
            <a:pPr marL="0" lvl="0" indent="0" algn="l" rtl="0">
              <a:spcBef>
                <a:spcPts val="0"/>
              </a:spcBef>
              <a:spcAft>
                <a:spcPts val="0"/>
              </a:spcAft>
            </a:pPr>
            <a:r>
              <a:rPr lang="en-US" altLang="en-US" b="1">
                <a:latin typeface="Barlow Semi Condensed" panose="00000506000000000000"/>
                <a:ea typeface="Barlow Semi Condensed" panose="00000506000000000000"/>
                <a:cs typeface="Barlow Semi Condensed" panose="00000506000000000000"/>
                <a:sym typeface="Barlow Semi Condensed" panose="00000506000000000000"/>
              </a:rPr>
              <a:t>Work Flow :-</a:t>
            </a:r>
            <a:endParaRPr lang="en-US" altLang="en-US" b="1">
              <a:latin typeface="Barlow Semi Condensed" panose="00000506000000000000"/>
              <a:ea typeface="Barlow Semi Condensed" panose="00000506000000000000"/>
              <a:cs typeface="Barlow Semi Condensed" panose="00000506000000000000"/>
              <a:sym typeface="Barlow Semi Condensed" panose="00000506000000000000"/>
            </a:endParaRPr>
          </a:p>
          <a:p>
            <a:pPr marL="0" lvl="0" indent="0" algn="l" rtl="0">
              <a:spcBef>
                <a:spcPts val="0"/>
              </a:spcBef>
              <a:spcAft>
                <a:spcPts val="0"/>
              </a:spcAft>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Raw Data → Cleaning → Feature Engineering (RFM) → Scaling → KMeans → Segments → Profiling</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6" name="Google Shape;2196;p40"/>
          <p:cNvSpPr txBox="1"/>
          <p:nvPr>
            <p:ph type="subTitle" idx="1"/>
          </p:nvPr>
        </p:nvSpPr>
        <p:spPr>
          <a:xfrm>
            <a:off x="899795" y="2571750"/>
            <a:ext cx="3812540"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4: Data Normalization</a:t>
            </a:r>
            <a:endParaRPr lang="en-US" altLang="en-US">
              <a:solidFill>
                <a:schemeClr val="accent1"/>
              </a:solidFill>
            </a:endParaRPr>
          </a:p>
        </p:txBody>
      </p:sp>
      <p:sp>
        <p:nvSpPr>
          <p:cNvPr id="2197" name="Google Shape;2197;p40"/>
          <p:cNvSpPr txBox="1"/>
          <p:nvPr>
            <p:ph type="subTitle" idx="2"/>
          </p:nvPr>
        </p:nvSpPr>
        <p:spPr>
          <a:xfrm>
            <a:off x="899795" y="932815"/>
            <a:ext cx="6814185"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3: Feature Engineering (RFM Metric Calculation)</a:t>
            </a:r>
            <a:endParaRPr lang="en-US" altLang="en-US">
              <a:solidFill>
                <a:schemeClr val="accent1"/>
              </a:solidFill>
            </a:endParaRPr>
          </a:p>
        </p:txBody>
      </p:sp>
      <p:sp>
        <p:nvSpPr>
          <p:cNvPr id="2199" name="Google Shape;2199;p40"/>
          <p:cNvSpPr txBox="1"/>
          <p:nvPr>
            <p:ph type="subTitle" idx="4"/>
          </p:nvPr>
        </p:nvSpPr>
        <p:spPr>
          <a:xfrm>
            <a:off x="1047750" y="2900680"/>
            <a:ext cx="6665595" cy="94996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Applied StandardScaler to normalize Recency, Frequency, and Monetary.</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Removed scale differences (₹ values vs counts vs days).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200" name="Google Shape;2200;p40"/>
          <p:cNvSpPr txBox="1"/>
          <p:nvPr>
            <p:ph type="subTitle" idx="5"/>
          </p:nvPr>
        </p:nvSpPr>
        <p:spPr>
          <a:xfrm>
            <a:off x="1047750" y="1203960"/>
            <a:ext cx="6957695" cy="107886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Recency (R): Days since the customer’s most recent purchase.</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Frequency (F): Total number of purchase transactions.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Monetary (M): Total money spent.</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82" name="Shape 2182"/>
        <p:cNvGrpSpPr/>
        <p:nvPr/>
      </p:nvGrpSpPr>
      <p:grpSpPr>
        <a:xfrm>
          <a:off x="0" y="0"/>
          <a:ext cx="0" cy="0"/>
          <a:chOff x="0" y="0"/>
          <a:chExt cx="0" cy="0"/>
        </a:xfrm>
      </p:grpSpPr>
      <p:sp>
        <p:nvSpPr>
          <p:cNvPr id="2196" name="Google Shape;2196;p40"/>
          <p:cNvSpPr txBox="1"/>
          <p:nvPr>
            <p:ph type="subTitle" idx="1"/>
          </p:nvPr>
        </p:nvSpPr>
        <p:spPr>
          <a:xfrm>
            <a:off x="899795" y="2571750"/>
            <a:ext cx="6174740"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7: Customer Segmentation &amp; Profiling</a:t>
            </a:r>
            <a:endParaRPr lang="en-US" altLang="en-US">
              <a:solidFill>
                <a:schemeClr val="accent1"/>
              </a:solidFill>
            </a:endParaRPr>
          </a:p>
        </p:txBody>
      </p:sp>
      <p:sp>
        <p:nvSpPr>
          <p:cNvPr id="2197" name="Google Shape;2197;p40"/>
          <p:cNvSpPr txBox="1"/>
          <p:nvPr>
            <p:ph type="subTitle" idx="2"/>
          </p:nvPr>
        </p:nvSpPr>
        <p:spPr>
          <a:xfrm>
            <a:off x="899795" y="932815"/>
            <a:ext cx="6814185" cy="328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accent1"/>
                </a:solidFill>
              </a:rPr>
              <a:t>Step 5: Clustering (KMeans)</a:t>
            </a:r>
            <a:endParaRPr lang="en-US" altLang="en-US">
              <a:solidFill>
                <a:schemeClr val="accent1"/>
              </a:solidFill>
            </a:endParaRPr>
          </a:p>
        </p:txBody>
      </p:sp>
      <p:sp>
        <p:nvSpPr>
          <p:cNvPr id="2199" name="Google Shape;2199;p40"/>
          <p:cNvSpPr txBox="1"/>
          <p:nvPr>
            <p:ph type="subTitle" idx="4"/>
          </p:nvPr>
        </p:nvSpPr>
        <p:spPr>
          <a:xfrm>
            <a:off x="1047750" y="2900680"/>
            <a:ext cx="7710170" cy="209994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Aggregated Recency, Frequency, and Monetary by cluster.</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Labeled segments: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742950" lvl="1" indent="-2857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Clusters 0 --&gt; Active but Low Value Customers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742950" lvl="1" indent="-2857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Clusters 1 --&gt; Inactive Customers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742950" lvl="1" indent="-2857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Clusters 2 --&gt; VIP Customers</a:t>
            </a:r>
            <a:endPar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endParaRPr>
          </a:p>
          <a:p>
            <a:pPr marL="742950" lvl="1" indent="-285750" algn="l" rtl="0">
              <a:spcBef>
                <a:spcPts val="0"/>
              </a:spcBef>
              <a:spcAft>
                <a:spcPts val="0"/>
              </a:spcAft>
              <a:buFont typeface="Arial" panose="020B0604020202020204" pitchFamily="34" charset="0"/>
              <a:buChar char="•"/>
            </a:pPr>
            <a:r>
              <a:rPr lang="en-US" altLang="en-US" sz="1200">
                <a:latin typeface="Barlow Semi Condensed" panose="00000506000000000000"/>
                <a:ea typeface="Barlow Semi Condensed" panose="00000506000000000000"/>
                <a:cs typeface="Barlow Semi Condensed" panose="00000506000000000000"/>
                <a:sym typeface="Barlow Semi Condensed" panose="00000506000000000000"/>
              </a:rPr>
              <a:t>Clusters 3 --&gt; Loyal Customers</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Analyzed size, behavior, and business value of each group.</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
        <p:nvSpPr>
          <p:cNvPr id="2200" name="Google Shape;2200;p40"/>
          <p:cNvSpPr txBox="1"/>
          <p:nvPr>
            <p:ph type="subTitle" idx="5"/>
          </p:nvPr>
        </p:nvSpPr>
        <p:spPr>
          <a:xfrm>
            <a:off x="1047750" y="1203960"/>
            <a:ext cx="6957695" cy="136779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Tested multiple values of k (1–10) using the Elbow Method.</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Chose k=4 clusters as optimal balance between cohesion and separation.</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285750" lvl="0" indent="-2857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Assigned each customer to a cluster based on their RFM profile.</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23" name="Shape 2223"/>
        <p:cNvGrpSpPr/>
        <p:nvPr/>
      </p:nvGrpSpPr>
      <p:grpSpPr>
        <a:xfrm>
          <a:off x="0" y="0"/>
          <a:ext cx="0" cy="0"/>
          <a:chOff x="0" y="0"/>
          <a:chExt cx="0" cy="0"/>
        </a:xfrm>
      </p:grpSpPr>
      <p:sp>
        <p:nvSpPr>
          <p:cNvPr id="2224" name="Google Shape;2224;p41"/>
          <p:cNvSpPr txBox="1"/>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US"/>
              <a:t>Cluster Distribution</a:t>
            </a:r>
            <a:endParaRPr lang="en-US" altLang="en-US"/>
          </a:p>
        </p:txBody>
      </p:sp>
      <p:sp>
        <p:nvSpPr>
          <p:cNvPr id="2225" name="Google Shape;2225;p41"/>
          <p:cNvSpPr txBox="1"/>
          <p:nvPr>
            <p:ph type="subTitle" idx="1"/>
          </p:nvPr>
        </p:nvSpPr>
        <p:spPr>
          <a:xfrm>
            <a:off x="1115568" y="1037971"/>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1800">
                <a:solidFill>
                  <a:schemeClr val="accent1"/>
                </a:solidFill>
              </a:rPr>
              <a:t>Cluster Sizes:</a:t>
            </a:r>
            <a:endParaRPr lang="en-US" altLang="en-US" sz="1800">
              <a:solidFill>
                <a:schemeClr val="accent1"/>
              </a:solidFill>
            </a:endParaRPr>
          </a:p>
        </p:txBody>
      </p:sp>
      <p:sp>
        <p:nvSpPr>
          <p:cNvPr id="2226" name="Google Shape;2226;p41"/>
          <p:cNvSpPr txBox="1"/>
          <p:nvPr>
            <p:ph type="subTitle" idx="2"/>
          </p:nvPr>
        </p:nvSpPr>
        <p:spPr>
          <a:xfrm>
            <a:off x="1259840" y="1412875"/>
            <a:ext cx="1945005" cy="15176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Cluster 0 → 255959</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Cluster 1 → 30623</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Cluster 2 → 28480</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a:p>
            <a:pPr marL="171450" lvl="0" indent="-171450" algn="l" rtl="0">
              <a:spcBef>
                <a:spcPts val="0"/>
              </a:spcBef>
              <a:spcAft>
                <a:spcPts val="0"/>
              </a:spcAft>
              <a:buFont typeface="Arial" panose="020B0604020202020204" pitchFamily="34" charset="0"/>
              <a:buChar char="•"/>
            </a:pPr>
            <a:r>
              <a:rPr lang="en-US" altLang="en-US">
                <a:latin typeface="Barlow Semi Condensed" panose="00000506000000000000"/>
                <a:ea typeface="Barlow Semi Condensed" panose="00000506000000000000"/>
                <a:cs typeface="Barlow Semi Condensed" panose="00000506000000000000"/>
                <a:sym typeface="Barlow Semi Condensed" panose="00000506000000000000"/>
              </a:rPr>
              <a:t>Cluster 3 → 82822</a:t>
            </a:r>
            <a:endParaRPr lang="en-US" altLang="en-US">
              <a:latin typeface="Barlow Semi Condensed" panose="00000506000000000000"/>
              <a:ea typeface="Barlow Semi Condensed" panose="00000506000000000000"/>
              <a:cs typeface="Barlow Semi Condensed" panose="00000506000000000000"/>
              <a:sym typeface="Barlow Semi Condensed" panose="00000506000000000000"/>
            </a:endParaRPr>
          </a:p>
        </p:txBody>
      </p:sp>
      <p:pic>
        <p:nvPicPr>
          <p:cNvPr id="7" name="Picture 6"/>
          <p:cNvPicPr>
            <a:picLocks noChangeAspect="1"/>
          </p:cNvPicPr>
          <p:nvPr/>
        </p:nvPicPr>
        <p:blipFill>
          <a:blip r:embed="rId1"/>
          <a:stretch>
            <a:fillRect/>
          </a:stretch>
        </p:blipFill>
        <p:spPr>
          <a:xfrm>
            <a:off x="1259840" y="2930525"/>
            <a:ext cx="7038975" cy="1800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40" name="Shape 2240"/>
        <p:cNvGrpSpPr/>
        <p:nvPr/>
      </p:nvGrpSpPr>
      <p:grpSpPr>
        <a:xfrm>
          <a:off x="0" y="0"/>
          <a:ext cx="0" cy="0"/>
          <a:chOff x="0" y="0"/>
          <a:chExt cx="0" cy="0"/>
        </a:xfrm>
      </p:grpSpPr>
      <p:sp>
        <p:nvSpPr>
          <p:cNvPr id="2241" name="Google Shape;2241;p42"/>
          <p:cNvSpPr txBox="1"/>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Cluster Visualization Using Bar Plot</a:t>
            </a:r>
            <a:endParaRPr lang="en-US" altLang="en-GB"/>
          </a:p>
        </p:txBody>
      </p:sp>
      <p:pic>
        <p:nvPicPr>
          <p:cNvPr id="2" name="Picture 1"/>
          <p:cNvPicPr>
            <a:picLocks noChangeAspect="1"/>
          </p:cNvPicPr>
          <p:nvPr/>
        </p:nvPicPr>
        <p:blipFill>
          <a:blip r:embed="rId1"/>
          <a:stretch>
            <a:fillRect/>
          </a:stretch>
        </p:blipFill>
        <p:spPr>
          <a:xfrm>
            <a:off x="2052320" y="988060"/>
            <a:ext cx="5039995" cy="34880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06" name="Shape 2306"/>
        <p:cNvGrpSpPr/>
        <p:nvPr/>
      </p:nvGrpSpPr>
      <p:grpSpPr>
        <a:xfrm>
          <a:off x="0" y="0"/>
          <a:ext cx="0" cy="0"/>
          <a:chOff x="0" y="0"/>
          <a:chExt cx="0" cy="0"/>
        </a:xfrm>
      </p:grpSpPr>
      <p:sp>
        <p:nvSpPr>
          <p:cNvPr id="2308" name="Google Shape;2308;p43"/>
          <p:cNvSpPr txBox="1"/>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US"/>
              <a:t>Cluster Profiles</a:t>
            </a:r>
            <a:endParaRPr lang="en-US" altLang="en-US"/>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30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45K</a:t>
            </a:r>
            <a:endParaRPr sz="30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317" name="Google Shape;2317;p43"/>
          <p:cNvSpPr txBox="1"/>
          <p:nvPr/>
        </p:nvSpPr>
        <p:spPr>
          <a:xfrm>
            <a:off x="6372177" y="1362456"/>
            <a:ext cx="877800" cy="53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7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a:t>
            </a:r>
            <a:r>
              <a:rPr lang="en-GB" sz="27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20K</a:t>
            </a:r>
            <a:endParaRPr sz="27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7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rPr>
              <a:t>10%</a:t>
            </a:r>
            <a:endParaRPr sz="2700">
              <a:solidFill>
                <a:schemeClr val="lt1"/>
              </a:solidFill>
              <a:latin typeface="Barlow Semi Condensed Medium" panose="00000606000000000000"/>
              <a:ea typeface="Barlow Semi Condensed Medium" panose="00000606000000000000"/>
              <a:cs typeface="Barlow Semi Condensed Medium" panose="00000606000000000000"/>
              <a:sym typeface="Barlow Semi Condensed Medium" panose="00000606000000000000"/>
            </a:endParaRPr>
          </a:p>
        </p:txBody>
      </p:sp>
      <p:graphicFrame>
        <p:nvGraphicFramePr>
          <p:cNvPr id="3" name="Table 2"/>
          <p:cNvGraphicFramePr/>
          <p:nvPr/>
        </p:nvGraphicFramePr>
        <p:xfrm>
          <a:off x="1371600" y="1619250"/>
          <a:ext cx="6400165" cy="1905000"/>
        </p:xfrm>
        <a:graphic>
          <a:graphicData uri="http://schemas.openxmlformats.org/drawingml/2006/table">
            <a:tbl>
              <a:tblPr firstRow="1" bandRow="1">
                <a:tableStyleId>{5C22544A-7EE6-4342-B048-85BDC9FD1C3A}</a:tableStyleId>
              </a:tblPr>
              <a:tblGrid>
                <a:gridCol w="1279525"/>
                <a:gridCol w="1279525"/>
                <a:gridCol w="1279525"/>
                <a:gridCol w="1279525"/>
                <a:gridCol w="1279525"/>
              </a:tblGrid>
              <a:tr h="381000">
                <a:tc>
                  <a:txBody>
                    <a:bodyPr/>
                    <a:p>
                      <a:pPr>
                        <a:buNone/>
                      </a:pPr>
                      <a:r>
                        <a:rPr lang="en-US" altLang="en-US">
                          <a:latin typeface="Fjalla One" charset="0"/>
                          <a:cs typeface="Fjalla One" charset="0"/>
                        </a:rPr>
                        <a:t>Cluster</a:t>
                      </a:r>
                      <a:endParaRPr lang="en-US" altLang="en-US">
                        <a:latin typeface="Fjalla One" charset="0"/>
                        <a:cs typeface="Fjalla One" charset="0"/>
                      </a:endParaRPr>
                    </a:p>
                  </a:txBody>
                  <a:tcPr/>
                </a:tc>
                <a:tc>
                  <a:txBody>
                    <a:bodyPr/>
                    <a:p>
                      <a:pPr>
                        <a:buNone/>
                      </a:pPr>
                      <a:r>
                        <a:rPr lang="en-US" altLang="en-US">
                          <a:latin typeface="Fjalla One" charset="0"/>
                          <a:cs typeface="Fjalla One" charset="0"/>
                        </a:rPr>
                        <a:t>Recency</a:t>
                      </a:r>
                      <a:endParaRPr lang="en-US" altLang="en-US">
                        <a:latin typeface="Fjalla One" charset="0"/>
                        <a:cs typeface="Fjalla One" charset="0"/>
                      </a:endParaRPr>
                    </a:p>
                  </a:txBody>
                  <a:tcPr/>
                </a:tc>
                <a:tc>
                  <a:txBody>
                    <a:bodyPr/>
                    <a:p>
                      <a:pPr>
                        <a:buNone/>
                      </a:pPr>
                      <a:r>
                        <a:rPr lang="en-US" altLang="en-US">
                          <a:latin typeface="Fjalla One" charset="0"/>
                          <a:cs typeface="Fjalla One" charset="0"/>
                        </a:rPr>
                        <a:t>Frequency</a:t>
                      </a:r>
                      <a:endParaRPr lang="en-US" altLang="en-US">
                        <a:latin typeface="Fjalla One" charset="0"/>
                        <a:cs typeface="Fjalla One" charset="0"/>
                      </a:endParaRPr>
                    </a:p>
                  </a:txBody>
                  <a:tcPr/>
                </a:tc>
                <a:tc>
                  <a:txBody>
                    <a:bodyPr/>
                    <a:p>
                      <a:pPr>
                        <a:buNone/>
                      </a:pPr>
                      <a:r>
                        <a:rPr lang="en-US" altLang="en-US">
                          <a:latin typeface="Fjalla One" charset="0"/>
                          <a:cs typeface="Fjalla One" charset="0"/>
                        </a:rPr>
                        <a:t>Monetary</a:t>
                      </a:r>
                      <a:endParaRPr lang="en-US" altLang="en-US">
                        <a:latin typeface="Fjalla One" charset="0"/>
                        <a:cs typeface="Fjalla One" charset="0"/>
                      </a:endParaRPr>
                    </a:p>
                  </a:txBody>
                  <a:tcPr/>
                </a:tc>
                <a:tc>
                  <a:txBody>
                    <a:bodyPr/>
                    <a:p>
                      <a:pPr>
                        <a:buNone/>
                      </a:pPr>
                      <a:r>
                        <a:rPr lang="en-US" altLang="en-US">
                          <a:latin typeface="Fjalla One" charset="0"/>
                          <a:cs typeface="Fjalla One" charset="0"/>
                        </a:rPr>
                        <a:t>Customers</a:t>
                      </a:r>
                      <a:endParaRPr lang="en-US" altLang="en-US">
                        <a:latin typeface="Fjalla One" charset="0"/>
                        <a:cs typeface="Fjalla One" charset="0"/>
                      </a:endParaRPr>
                    </a:p>
                  </a:txBody>
                  <a:tcPr/>
                </a:tc>
              </a:tr>
              <a:tr h="381000">
                <a:tc>
                  <a:txBody>
                    <a:bodyPr/>
                    <a:p>
                      <a:pPr algn="ctr">
                        <a:buNone/>
                      </a:pPr>
                      <a:r>
                        <a:rPr lang="en-US" altLang="en-US" sz="1400">
                          <a:latin typeface="Fjalla One" charset="0"/>
                          <a:cs typeface="Fjalla One" charset="0"/>
                        </a:rPr>
                        <a:t>0</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43.7</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3.68</a:t>
                      </a:r>
                      <a:endParaRPr lang="en-US" altLang="en-US" sz="1400">
                        <a:latin typeface="Fjalla One" charset="0"/>
                        <a:cs typeface="Fjalla One" charset="0"/>
                      </a:endParaRPr>
                    </a:p>
                  </a:txBody>
                  <a:tcPr/>
                </a:tc>
                <a:tc>
                  <a:txBody>
                    <a:bodyPr/>
                    <a:p>
                      <a:pPr algn="ctr"/>
                      <a:r>
                        <a:rPr lang="en-US" altLang="zh-CN" sz="1400">
                          <a:latin typeface="Fjalla One" charset="0"/>
                          <a:cs typeface="Fjalla One" charset="0"/>
                        </a:rPr>
                        <a:t>1359</a:t>
                      </a:r>
                      <a:endParaRPr lang="en-US" altLang="zh-CN" sz="1400">
                        <a:latin typeface="Fjalla One" charset="0"/>
                        <a:cs typeface="Fjalla One" charset="0"/>
                      </a:endParaRPr>
                    </a:p>
                  </a:txBody>
                  <a:tcPr marL="0" marR="0" marT="0" marB="0" anchor="ctr" anchorCtr="0"/>
                </a:tc>
                <a:tc>
                  <a:txBody>
                    <a:bodyPr/>
                    <a:p>
                      <a:pPr algn="ctr">
                        <a:buNone/>
                      </a:pPr>
                      <a:r>
                        <a:rPr lang="en-US" altLang="en-US" sz="1400">
                          <a:latin typeface="Fjalla One" charset="0"/>
                          <a:cs typeface="Fjalla One" charset="0"/>
                        </a:rPr>
                        <a:t>255959</a:t>
                      </a:r>
                      <a:endParaRPr lang="en-US" altLang="en-US" sz="1400">
                        <a:latin typeface="Fjalla One" charset="0"/>
                        <a:cs typeface="Fjalla One" charset="0"/>
                      </a:endParaRPr>
                    </a:p>
                  </a:txBody>
                  <a:tcPr/>
                </a:tc>
              </a:tr>
              <a:tr h="381000">
                <a:tc>
                  <a:txBody>
                    <a:bodyPr/>
                    <a:p>
                      <a:pPr algn="ctr">
                        <a:buNone/>
                      </a:pPr>
                      <a:r>
                        <a:rPr lang="en-US" altLang="en-US" sz="1400">
                          <a:latin typeface="Fjalla One" charset="0"/>
                          <a:cs typeface="Fjalla One" charset="0"/>
                        </a:rPr>
                        <a:t>1</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248</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1.55</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481</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30623</a:t>
                      </a:r>
                      <a:endParaRPr lang="en-US" altLang="en-US" sz="1400">
                        <a:latin typeface="Fjalla One" charset="0"/>
                        <a:cs typeface="Fjalla One" charset="0"/>
                      </a:endParaRPr>
                    </a:p>
                  </a:txBody>
                  <a:tcPr/>
                </a:tc>
              </a:tr>
              <a:tr h="381000">
                <a:tc>
                  <a:txBody>
                    <a:bodyPr/>
                    <a:p>
                      <a:pPr algn="ctr">
                        <a:buNone/>
                      </a:pPr>
                      <a:r>
                        <a:rPr lang="en-US" altLang="en-US" sz="1400">
                          <a:latin typeface="Fjalla One" charset="0"/>
                          <a:cs typeface="Fjalla One" charset="0"/>
                        </a:rPr>
                        <a:t>2</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7.38</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82.5</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127338</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28480</a:t>
                      </a:r>
                      <a:endParaRPr lang="en-US" altLang="en-US" sz="1400">
                        <a:latin typeface="Fjalla One" charset="0"/>
                        <a:cs typeface="Fjalla One" charset="0"/>
                      </a:endParaRPr>
                    </a:p>
                  </a:txBody>
                  <a:tcPr/>
                </a:tc>
              </a:tr>
              <a:tr h="381000">
                <a:tc>
                  <a:txBody>
                    <a:bodyPr/>
                    <a:p>
                      <a:pPr algn="ctr"/>
                      <a:r>
                        <a:rPr lang="en-US" altLang="zh-CN" sz="1400">
                          <a:latin typeface="Fjalla One" charset="0"/>
                          <a:cs typeface="Fjalla One" charset="0"/>
                        </a:rPr>
                        <a:t>3</a:t>
                      </a:r>
                      <a:endParaRPr lang="en-US" altLang="zh-CN" sz="1400">
                        <a:latin typeface="Fjalla One" charset="0"/>
                        <a:cs typeface="Fjalla One" charset="0"/>
                      </a:endParaRPr>
                    </a:p>
                  </a:txBody>
                  <a:tcPr marL="0" marR="0" marT="0" marB="0" anchor="ctr" anchorCtr="0"/>
                </a:tc>
                <a:tc>
                  <a:txBody>
                    <a:bodyPr/>
                    <a:p>
                      <a:pPr algn="ctr">
                        <a:buNone/>
                      </a:pPr>
                      <a:r>
                        <a:rPr lang="en-US" altLang="en-US" sz="1400">
                          <a:latin typeface="Fjalla One" charset="0"/>
                          <a:cs typeface="Fjalla One" charset="0"/>
                        </a:rPr>
                        <a:t>15.5</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22.3</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12709</a:t>
                      </a:r>
                      <a:endParaRPr lang="en-US" altLang="en-US" sz="1400">
                        <a:latin typeface="Fjalla One" charset="0"/>
                        <a:cs typeface="Fjalla One" charset="0"/>
                      </a:endParaRPr>
                    </a:p>
                  </a:txBody>
                  <a:tcPr/>
                </a:tc>
                <a:tc>
                  <a:txBody>
                    <a:bodyPr/>
                    <a:p>
                      <a:pPr algn="ctr">
                        <a:buNone/>
                      </a:pPr>
                      <a:r>
                        <a:rPr lang="en-US" altLang="en-US" sz="1400">
                          <a:latin typeface="Fjalla One" charset="0"/>
                          <a:cs typeface="Fjalla One" charset="0"/>
                        </a:rPr>
                        <a:t>82822</a:t>
                      </a:r>
                      <a:endParaRPr lang="en-US" altLang="en-US" sz="1400">
                        <a:latin typeface="Fjalla One" charset="0"/>
                        <a:cs typeface="Fjalla One" charset="0"/>
                      </a:endParaRPr>
                    </a:p>
                  </a:txBody>
                  <a:tcPr/>
                </a:tc>
              </a:tr>
            </a:tbl>
          </a:graphicData>
        </a:graphic>
      </p:graphicFrame>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4769</Words>
  <Application>WPS Presentation</Application>
  <PresentationFormat/>
  <Paragraphs>289</Paragraphs>
  <Slides>17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SimSun</vt:lpstr>
      <vt:lpstr>Wingdings</vt:lpstr>
      <vt:lpstr>Arial</vt:lpstr>
      <vt:lpstr>Fjalla One</vt:lpstr>
      <vt:lpstr>Barlow Semi Condensed Medium</vt:lpstr>
      <vt:lpstr>Barlow Semi Condensed</vt:lpstr>
      <vt:lpstr>Roboto Condensed Light</vt:lpstr>
      <vt:lpstr>Segoe Print</vt:lpstr>
      <vt:lpstr>Fjalla One</vt:lpstr>
      <vt:lpstr>Barlow Semi Condensed</vt:lpstr>
      <vt:lpstr>Microsoft YaHei</vt:lpstr>
      <vt:lpstr>Arial Unicode MS</vt:lpstr>
      <vt:lpstr>Technology Consulting by Slidesgo</vt:lpstr>
      <vt:lpstr>Customer Segmentation Report</vt:lpstr>
      <vt:lpstr>Table of Contents</vt:lpstr>
      <vt:lpstr>Business Objective</vt:lpstr>
      <vt:lpstr>Methodology</vt:lpstr>
      <vt:lpstr>PowerPoint 演示文稿</vt:lpstr>
      <vt:lpstr>PowerPoint 演示文稿</vt:lpstr>
      <vt:lpstr>Cluster Distribution</vt:lpstr>
      <vt:lpstr>Cluster Visualization Using Bar Plot</vt:lpstr>
      <vt:lpstr>Cluster Profiles</vt:lpstr>
      <vt:lpstr>Cluster 0 – Regular Shoppers</vt:lpstr>
      <vt:lpstr>PowerPoint 演示文稿</vt:lpstr>
      <vt:lpstr>PowerPoint 演示文稿</vt:lpstr>
      <vt:lpstr>PowerPoint 演示文稿</vt:lpstr>
      <vt:lpstr>Key Insights</vt:lpstr>
      <vt:lpstr>Business Recommendations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Report</dc:title>
  <dc:creator/>
  <cp:lastModifiedBy>ISHAANT KUMAR SINGH</cp:lastModifiedBy>
  <cp:revision>4</cp:revision>
  <dcterms:created xsi:type="dcterms:W3CDTF">2025-09-29T09:22:00Z</dcterms:created>
  <dcterms:modified xsi:type="dcterms:W3CDTF">2025-09-30T14:05:16Z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257B0D4618D147E5A086679E0C0E5BD5_12</vt:lpwstr>
  </property>
  <property fmtid="{D5CDD505-2E9C-101B-9397-08002B2CF9AE}" pid="3" name="KSOProductBuildVer">
    <vt:lpwstr>1033-12.2.0.22549</vt:lpwstr>
  </property>
</Properties>
</file>