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305" r:id="rId8"/>
    <p:sldId id="306" r:id="rId9"/>
    <p:sldId id="262" r:id="rId10"/>
    <p:sldId id="263" r:id="rId11"/>
    <p:sldId id="264" r:id="rId12"/>
    <p:sldId id="265" r:id="rId13"/>
    <p:sldId id="267" r:id="rId14"/>
    <p:sldId id="268" r:id="rId15"/>
    <p:sldId id="269" r:id="rId16"/>
    <p:sldId id="270" r:id="rId17"/>
    <p:sldId id="273" r:id="rId18"/>
    <p:sldId id="274" r:id="rId19"/>
    <p:sldId id="266" r:id="rId20"/>
  </p:sldIdLst>
  <p:sldSz cx="9144000" cy="5143500"/>
  <p:notesSz cx="6858000" cy="9144000"/>
  <p:embeddedFontLst>
    <p:embeddedFont>
      <p:font typeface="Fjalla One"/>
      <p:regular r:id="rId24"/>
    </p:embeddedFont>
    <p:embeddedFont>
      <p:font typeface="Barlow Semi Condensed Medium" panose="00000606000000000000"/>
      <p:regular r:id="rId25"/>
    </p:embeddedFont>
    <p:embeddedFont>
      <p:font typeface="Barlow Semi Condensed" panose="00000506000000000000"/>
      <p:regular r:id="rId26"/>
    </p:embeddedFont>
    <p:embeddedFont>
      <p:font typeface="Fjalla One" charset="0"/>
      <p:regular r:id="rId27"/>
    </p:embeddedFont>
    <p:embeddedFont>
      <p:font typeface="Barlow Semi Condensed" panose="00000506000000000000"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2" name="Shape 2322"/>
        <p:cNvGrpSpPr/>
        <p:nvPr/>
      </p:nvGrpSpPr>
      <p:grpSpPr>
        <a:xfrm>
          <a:off x="0" y="0"/>
          <a:ext cx="0" cy="0"/>
          <a:chOff x="0" y="0"/>
          <a:chExt cx="0" cy="0"/>
        </a:xfrm>
      </p:grpSpPr>
      <p:sp>
        <p:nvSpPr>
          <p:cNvPr id="2323" name="Google Shape;2323;g8714a43093_3_6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7" name="Shape 2337"/>
        <p:cNvGrpSpPr/>
        <p:nvPr/>
      </p:nvGrpSpPr>
      <p:grpSpPr>
        <a:xfrm>
          <a:off x="0" y="0"/>
          <a:ext cx="0" cy="0"/>
          <a:chOff x="0" y="0"/>
          <a:chExt cx="0" cy="0"/>
        </a:xfrm>
      </p:grpSpPr>
      <p:sp>
        <p:nvSpPr>
          <p:cNvPr id="2338" name="Google Shape;2338;g86fa6133bc_4_215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6" name="Shape 2616"/>
        <p:cNvGrpSpPr/>
        <p:nvPr/>
      </p:nvGrpSpPr>
      <p:grpSpPr>
        <a:xfrm>
          <a:off x="0" y="0"/>
          <a:ext cx="0" cy="0"/>
          <a:chOff x="0" y="0"/>
          <a:chExt cx="0" cy="0"/>
        </a:xfrm>
      </p:grpSpPr>
      <p:sp>
        <p:nvSpPr>
          <p:cNvPr id="2617" name="Google Shape;2617;g8714a43093_5_5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5" name="Shape 2635"/>
        <p:cNvGrpSpPr/>
        <p:nvPr/>
      </p:nvGrpSpPr>
      <p:grpSpPr>
        <a:xfrm>
          <a:off x="0" y="0"/>
          <a:ext cx="0" cy="0"/>
          <a:chOff x="0" y="0"/>
          <a:chExt cx="0" cy="0"/>
        </a:xfrm>
      </p:grpSpPr>
      <p:sp>
        <p:nvSpPr>
          <p:cNvPr id="2636" name="Google Shape;2636;g8714a43093_1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0" name="Shape 2690"/>
        <p:cNvGrpSpPr/>
        <p:nvPr/>
      </p:nvGrpSpPr>
      <p:grpSpPr>
        <a:xfrm>
          <a:off x="0" y="0"/>
          <a:ext cx="0" cy="0"/>
          <a:chOff x="0" y="0"/>
          <a:chExt cx="0" cy="0"/>
        </a:xfrm>
      </p:grpSpPr>
      <p:sp>
        <p:nvSpPr>
          <p:cNvPr id="2691" name="Google Shape;2691;g8714a43093_1_2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0" name="Shape 2970"/>
        <p:cNvGrpSpPr/>
        <p:nvPr/>
      </p:nvGrpSpPr>
      <p:grpSpPr>
        <a:xfrm>
          <a:off x="0" y="0"/>
          <a:ext cx="0" cy="0"/>
          <a:chOff x="0" y="0"/>
          <a:chExt cx="0" cy="0"/>
        </a:xfrm>
      </p:grpSpPr>
      <p:sp>
        <p:nvSpPr>
          <p:cNvPr id="2971" name="Google Shape;2971;g8714a43093_1_6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5" name="Shape 3005"/>
        <p:cNvGrpSpPr/>
        <p:nvPr/>
      </p:nvGrpSpPr>
      <p:grpSpPr>
        <a:xfrm>
          <a:off x="0" y="0"/>
          <a:ext cx="0" cy="0"/>
          <a:chOff x="0" y="0"/>
          <a:chExt cx="0" cy="0"/>
        </a:xfrm>
      </p:grpSpPr>
      <p:sp>
        <p:nvSpPr>
          <p:cNvPr id="3006" name="Google Shape;3006;g8714a43093_1_8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2" name="Shape 2332"/>
        <p:cNvGrpSpPr/>
        <p:nvPr/>
      </p:nvGrpSpPr>
      <p:grpSpPr>
        <a:xfrm>
          <a:off x="0" y="0"/>
          <a:ext cx="0" cy="0"/>
          <a:chOff x="0" y="0"/>
          <a:chExt cx="0" cy="0"/>
        </a:xfrm>
      </p:grpSpPr>
      <p:sp>
        <p:nvSpPr>
          <p:cNvPr id="2333" name="Google Shape;2333;g8728718f4e_1_13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804e9800b4_0_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7" name="Shape 2237"/>
        <p:cNvGrpSpPr/>
        <p:nvPr/>
      </p:nvGrpSpPr>
      <p:grpSpPr>
        <a:xfrm>
          <a:off x="0" y="0"/>
          <a:ext cx="0" cy="0"/>
          <a:chOff x="0" y="0"/>
          <a:chExt cx="0" cy="0"/>
        </a:xfrm>
      </p:grpSpPr>
      <p:sp>
        <p:nvSpPr>
          <p:cNvPr id="2238" name="Google Shape;2238;g86fa6133bc_4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3" name="Shape 2303"/>
        <p:cNvGrpSpPr/>
        <p:nvPr/>
      </p:nvGrpSpPr>
      <p:grpSpPr>
        <a:xfrm>
          <a:off x="0" y="0"/>
          <a:ext cx="0" cy="0"/>
          <a:chOff x="0" y="0"/>
          <a:chExt cx="0" cy="0"/>
        </a:xfrm>
      </p:grpSpPr>
      <p:sp>
        <p:nvSpPr>
          <p:cNvPr id="2304" name="Google Shape;2304;g86fa6133bc_4_21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ctr" rtl="0">
              <a:spcBef>
                <a:spcPts val="0"/>
              </a:spcBef>
              <a:spcAft>
                <a:spcPts val="0"/>
              </a:spcAft>
              <a:buNone/>
            </a:pP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panose="00000606000000000000"/>
              <a:buAutoNum type="arabicPeriod"/>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panose="00000506000000000000"/>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5248910" y="590550"/>
            <a:ext cx="3667125" cy="24834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sz="5000">
                <a:solidFill>
                  <a:schemeClr val="dk2"/>
                </a:solidFill>
              </a:rPr>
              <a:t>Customer Segmentation Report</a:t>
            </a:r>
            <a:endParaRPr lang="en-US" altLang="en-US" sz="5000">
              <a:solidFill>
                <a:schemeClr val="dk2"/>
              </a:solidFill>
            </a:endParaRPr>
          </a:p>
        </p:txBody>
      </p:sp>
      <p:sp>
        <p:nvSpPr>
          <p:cNvPr id="1885" name="Google Shape;1885;p35"/>
          <p:cNvSpPr txBox="1"/>
          <p:nvPr>
            <p:ph type="subTitle" idx="1"/>
          </p:nvPr>
        </p:nvSpPr>
        <p:spPr>
          <a:xfrm>
            <a:off x="5393436" y="2976753"/>
            <a:ext cx="3264300" cy="89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sz="2300">
                <a:solidFill>
                  <a:schemeClr val="accent1"/>
                </a:solidFill>
              </a:rPr>
              <a:t>RFM Analysis &amp; Business Insights</a:t>
            </a:r>
            <a:endParaRPr lang="en-US" altLang="en-US" sz="2300">
              <a:solidFill>
                <a:schemeClr val="accent1"/>
              </a:solidFill>
            </a:endParaRPr>
          </a:p>
        </p:txBody>
      </p:sp>
      <p:sp>
        <p:nvSpPr>
          <p:cNvPr id="2" name="Google Shape;1885;p35"/>
          <p:cNvSpPr txBox="1"/>
          <p:nvPr/>
        </p:nvSpPr>
        <p:spPr>
          <a:xfrm>
            <a:off x="5646801" y="3877183"/>
            <a:ext cx="3264300" cy="896100"/>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spcBef>
                <a:spcPts val="0"/>
              </a:spcBef>
              <a:spcAft>
                <a:spcPts val="0"/>
              </a:spcAft>
              <a:buClr>
                <a:schemeClr val="dk1"/>
              </a:buClr>
              <a:buSzPts val="1100"/>
              <a:buFont typeface="Arial" panose="020B0604020202020204"/>
              <a:buNone/>
            </a:pPr>
            <a:r>
              <a:rPr lang="en-US" altLang="en-US" sz="1800">
                <a:solidFill>
                  <a:schemeClr val="accent1"/>
                </a:solidFill>
              </a:rPr>
              <a:t>Date - 29/09/25</a:t>
            </a:r>
            <a:endParaRPr lang="en-US" altLang="en-US" sz="18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altLang="en-US" sz="1800">
                <a:solidFill>
                  <a:schemeClr val="accent1"/>
                </a:solidFill>
              </a:rPr>
              <a:t>by Ishaant Kumar Singh</a:t>
            </a:r>
            <a:endParaRPr lang="en-US" altLang="en-US"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25" name="Shape 2325"/>
        <p:cNvGrpSpPr/>
        <p:nvPr/>
      </p:nvGrpSpPr>
      <p:grpSpPr>
        <a:xfrm>
          <a:off x="0" y="0"/>
          <a:ext cx="0" cy="0"/>
          <a:chOff x="0" y="0"/>
          <a:chExt cx="0" cy="0"/>
        </a:xfrm>
      </p:grpSpPr>
      <p:sp>
        <p:nvSpPr>
          <p:cNvPr id="2329" name="Google Shape;2329;p44"/>
          <p:cNvSpPr txBox="1"/>
          <p:nvPr>
            <p:ph type="title"/>
          </p:nvPr>
        </p:nvSpPr>
        <p:spPr>
          <a:xfrm>
            <a:off x="1115822" y="1463167"/>
            <a:ext cx="32919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0 – Regular Shoppers</a:t>
            </a:r>
            <a:endParaRPr lang="en-US" altLang="en-US">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30" name="Google Shape;2330;p44"/>
          <p:cNvSpPr txBox="1"/>
          <p:nvPr>
            <p:ph type="subTitle" idx="1"/>
          </p:nvPr>
        </p:nvSpPr>
        <p:spPr>
          <a:xfrm>
            <a:off x="1259840" y="1779905"/>
            <a:ext cx="3590925" cy="200723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Recency: ~44 days → moderately recent</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Frequency: ~3–4 purchases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Spend: ~₹1359</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Largest group: </a:t>
            </a:r>
            <a:r>
              <a:rPr lang="en-US" altLang="en-US" sz="1200">
                <a:latin typeface="Barlow Semi Condensed" panose="00000506000000000000" charset="0"/>
                <a:cs typeface="Barlow Semi Condensed" panose="00000506000000000000" charset="0"/>
                <a:sym typeface="+mn-ea"/>
              </a:rPr>
              <a:t>255959 </a:t>
            </a: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customers (mass market)</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Behavior: Active but average-value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308" name="Google Shape;2308;p43"/>
          <p:cNvSpPr txBox="1"/>
          <p:nvPr/>
        </p:nvSpPr>
        <p:spPr>
          <a:xfrm>
            <a:off x="1822840" y="771398"/>
            <a:ext cx="54969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altLang="en-US"/>
              <a:t>Cluster Deep Dive</a:t>
            </a:r>
            <a:endParaRPr lang="en-US" altLang="en-US"/>
          </a:p>
        </p:txBody>
      </p:sp>
      <p:sp>
        <p:nvSpPr>
          <p:cNvPr id="4" name="Google Shape;2330;p44"/>
          <p:cNvSpPr txBox="1"/>
          <p:nvPr/>
        </p:nvSpPr>
        <p:spPr>
          <a:xfrm>
            <a:off x="4716145" y="1779905"/>
            <a:ext cx="4202430" cy="2682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Business Implication:</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Low spend per customer, but large volume = stable revenue base</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Can be nudged towards higher frequency and spend</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 Recommendation:</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Personalized product recommendations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Upsell/cross-sell campaigns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Targeted discounts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40" name="Shape 2340"/>
        <p:cNvGrpSpPr/>
        <p:nvPr/>
      </p:nvGrpSpPr>
      <p:grpSpPr>
        <a:xfrm>
          <a:off x="0" y="0"/>
          <a:ext cx="0" cy="0"/>
          <a:chOff x="0" y="0"/>
          <a:chExt cx="0" cy="0"/>
        </a:xfrm>
      </p:grpSpPr>
      <p:sp>
        <p:nvSpPr>
          <p:cNvPr id="2614" name="Google Shape;2614;p46"/>
          <p:cNvSpPr txBox="1"/>
          <p:nvPr/>
        </p:nvSpPr>
        <p:spPr>
          <a:xfrm>
            <a:off x="755777" y="1005840"/>
            <a:ext cx="31548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1 – At-Risk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15" name="Google Shape;2615;p46"/>
          <p:cNvSpPr txBox="1"/>
          <p:nvPr/>
        </p:nvSpPr>
        <p:spPr>
          <a:xfrm>
            <a:off x="971550" y="1491615"/>
            <a:ext cx="3884295" cy="1461135"/>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~248 days → haven’t purchased in a long time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1.5 purchases → very low</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~₹481 → very low</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charset="0"/>
                <a:cs typeface="Barlow Semi Condensed" panose="00000506000000000000" charset="0"/>
                <a:sym typeface="+mn-ea"/>
              </a:rPr>
              <a:t>30623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 significant chunk at risk</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615;p46"/>
          <p:cNvSpPr txBox="1"/>
          <p:nvPr/>
        </p:nvSpPr>
        <p:spPr>
          <a:xfrm>
            <a:off x="3996055" y="2067560"/>
            <a:ext cx="4907915" cy="231013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Once engaged but now largely inactive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Losing them means losing potential future revenue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Reactivation campaigns (email, SMS)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Limited-time offers to bring them back</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“We miss you” personalized outreach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19" name="Shape 2619"/>
        <p:cNvGrpSpPr/>
        <p:nvPr/>
      </p:nvGrpSpPr>
      <p:grpSpPr>
        <a:xfrm>
          <a:off x="0" y="0"/>
          <a:ext cx="0" cy="0"/>
          <a:chOff x="0" y="0"/>
          <a:chExt cx="0" cy="0"/>
        </a:xfrm>
      </p:grpSpPr>
      <p:sp>
        <p:nvSpPr>
          <p:cNvPr id="2614" name="Google Shape;2614;p46"/>
          <p:cNvSpPr txBox="1"/>
          <p:nvPr/>
        </p:nvSpPr>
        <p:spPr>
          <a:xfrm>
            <a:off x="1404112" y="280035"/>
            <a:ext cx="3154800" cy="34740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2 – VIP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15" name="Google Shape;2615;p46"/>
          <p:cNvSpPr txBox="1"/>
          <p:nvPr/>
        </p:nvSpPr>
        <p:spPr>
          <a:xfrm>
            <a:off x="1907540" y="627380"/>
            <a:ext cx="3884295" cy="1461135"/>
          </a:xfrm>
          <a:prstGeom prst="rect">
            <a:avLst/>
          </a:prstGeom>
          <a:noFill/>
          <a:ln>
            <a:noFill/>
          </a:ln>
        </p:spPr>
        <p:txBody>
          <a:bodyPr spcFirstLastPara="1" wrap="square" lIns="91425" tIns="91425" rIns="91425" bIns="91425" anchor="t" anchorCtr="0">
            <a:noAutofit/>
          </a:bodyPr>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~7 days → very recent buyers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82 purchases (!!)</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~₹127K → extremely high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Very small: only </a:t>
            </a:r>
            <a:r>
              <a:rPr lang="en-US" altLang="en-US" sz="1200">
                <a:latin typeface="Barlow Semi Condensed" panose="00000506000000000000" charset="0"/>
                <a:cs typeface="Barlow Semi Condensed" panose="00000506000000000000" charset="0"/>
                <a:sym typeface="+mn-ea"/>
              </a:rPr>
              <a:t>28480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but outsized contribution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7" name="Google Shape;2615;p46"/>
          <p:cNvSpPr txBox="1"/>
          <p:nvPr/>
        </p:nvSpPr>
        <p:spPr>
          <a:xfrm>
            <a:off x="2699385" y="2355215"/>
            <a:ext cx="5965825" cy="245364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Super loyal, high-value customers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Critical to protect this group, they are the top revenue drivers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White-glove service (priority support, exclusive previews)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Exclusive offers &amp; early access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Personal account manager</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38" name="Shape 2638"/>
        <p:cNvGrpSpPr/>
        <p:nvPr/>
      </p:nvGrpSpPr>
      <p:grpSpPr>
        <a:xfrm>
          <a:off x="0" y="0"/>
          <a:ext cx="0" cy="0"/>
          <a:chOff x="0" y="0"/>
          <a:chExt cx="0" cy="0"/>
        </a:xfrm>
      </p:grpSpPr>
      <p:sp>
        <p:nvSpPr>
          <p:cNvPr id="2642" name="Google Shape;2642;p48"/>
          <p:cNvSpPr txBox="1"/>
          <p:nvPr/>
        </p:nvSpPr>
        <p:spPr>
          <a:xfrm>
            <a:off x="1124712" y="915797"/>
            <a:ext cx="32187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3 – Loyal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48" name="Google Shape;2648;p48"/>
          <p:cNvSpPr txBox="1"/>
          <p:nvPr/>
        </p:nvSpPr>
        <p:spPr>
          <a:xfrm>
            <a:off x="1259840" y="1419860"/>
            <a:ext cx="3216910" cy="140843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~15 days → recent</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22 purchases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~₹12.7K → high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charset="0"/>
                <a:cs typeface="Barlow Semi Condensed" panose="00000506000000000000" charset="0"/>
                <a:sym typeface="+mn-ea"/>
              </a:rPr>
              <a:t>82822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 small but valuable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648;p48"/>
          <p:cNvSpPr txBox="1"/>
          <p:nvPr/>
        </p:nvSpPr>
        <p:spPr>
          <a:xfrm>
            <a:off x="4181475" y="2252980"/>
            <a:ext cx="4491990" cy="240538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Strong loyalty, consistent spenders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Can help in brand advocacy &amp; referrals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Loyalty program enrollment</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Referral incentives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Keep them engaged with new arrivals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93" name="Shape 2693"/>
        <p:cNvGrpSpPr/>
        <p:nvPr/>
      </p:nvGrpSpPr>
      <p:grpSpPr>
        <a:xfrm>
          <a:off x="0" y="0"/>
          <a:ext cx="0" cy="0"/>
          <a:chOff x="0" y="0"/>
          <a:chExt cx="0" cy="0"/>
        </a:xfrm>
      </p:grpSpPr>
      <p:sp>
        <p:nvSpPr>
          <p:cNvPr id="2694" name="Google Shape;2694;p49"/>
          <p:cNvSpPr txBox="1"/>
          <p:nvPr>
            <p:ph type="title"/>
          </p:nvPr>
        </p:nvSpPr>
        <p:spPr>
          <a:xfrm>
            <a:off x="1823475" y="83108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altLang="en-US"/>
              <a:t>Key Insights</a:t>
            </a:r>
            <a:endParaRPr lang="en-US" altLang="en-US"/>
          </a:p>
        </p:txBody>
      </p:sp>
      <p:sp>
        <p:nvSpPr>
          <p:cNvPr id="2695" name="Google Shape;2695;p49"/>
          <p:cNvSpPr txBox="1"/>
          <p:nvPr/>
        </p:nvSpPr>
        <p:spPr>
          <a:xfrm>
            <a:off x="1108075" y="1635760"/>
            <a:ext cx="6927850" cy="211137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2 (VIPs): Tiny group, massive value → must retain</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3 (Loyalists): Smaller group, consistent contributors → brand advocates</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0 (Regulars): Big base, stable revenue, growth potential</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1 (At-Risk): Need reactivation → biggest challenge</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73" name="Shape 2973"/>
        <p:cNvGrpSpPr/>
        <p:nvPr/>
      </p:nvGrpSpPr>
      <p:grpSpPr>
        <a:xfrm>
          <a:off x="0" y="0"/>
          <a:ext cx="0" cy="0"/>
          <a:chOff x="0" y="0"/>
          <a:chExt cx="0" cy="0"/>
        </a:xfrm>
      </p:grpSpPr>
      <p:sp>
        <p:nvSpPr>
          <p:cNvPr id="2979" name="Google Shape;2979;p52"/>
          <p:cNvSpPr txBox="1"/>
          <p:nvPr>
            <p:ph type="subTitle" idx="2"/>
          </p:nvPr>
        </p:nvSpPr>
        <p:spPr>
          <a:xfrm>
            <a:off x="1259840" y="1635760"/>
            <a:ext cx="5525135" cy="17691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VIPs → Retain at all costs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Loyal Customers→ Turn into promoters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Regular Shoppers → Upsell + grow spend</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At-Risk → Win-back campaigns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980" name="Google Shape;2980;p52"/>
          <p:cNvSpPr txBox="1"/>
          <p:nvPr>
            <p:ph type="title"/>
          </p:nvPr>
        </p:nvSpPr>
        <p:spPr>
          <a:xfrm>
            <a:off x="1127760" y="771525"/>
            <a:ext cx="4925695" cy="575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Business Recommendations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08" name="Shape 3008"/>
        <p:cNvGrpSpPr/>
        <p:nvPr/>
      </p:nvGrpSpPr>
      <p:grpSpPr>
        <a:xfrm>
          <a:off x="0" y="0"/>
          <a:ext cx="0" cy="0"/>
          <a:chOff x="0" y="0"/>
          <a:chExt cx="0" cy="0"/>
        </a:xfrm>
      </p:grpSpPr>
      <p:sp>
        <p:nvSpPr>
          <p:cNvPr id="3012" name="Google Shape;3012;p53"/>
          <p:cNvSpPr txBox="1"/>
          <p:nvPr>
            <p:ph type="title"/>
          </p:nvPr>
        </p:nvSpPr>
        <p:spPr>
          <a:xfrm>
            <a:off x="1115441" y="699643"/>
            <a:ext cx="321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t>Conclusion</a:t>
            </a:r>
            <a:endParaRPr lang="en-US" altLang="en-US"/>
          </a:p>
        </p:txBody>
      </p:sp>
      <p:sp>
        <p:nvSpPr>
          <p:cNvPr id="3151" name="Google Shape;3151;p53"/>
          <p:cNvSpPr txBox="1"/>
          <p:nvPr>
            <p:ph type="subTitle" idx="2"/>
          </p:nvPr>
        </p:nvSpPr>
        <p:spPr>
          <a:xfrm>
            <a:off x="1408430" y="1336675"/>
            <a:ext cx="5871845" cy="231965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RFM-based segmentation uncovered 4 distinct clusters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High-value small groups (VIPs + Loyalists) need retention focus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Large mass (Regulars) = growth opportunity</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At-risk customers require re-engagement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Data-driven approach → better customer lifetime value &amp; retention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35" name="Shape 2335"/>
        <p:cNvGrpSpPr/>
        <p:nvPr/>
      </p:nvGrpSpPr>
      <p:grpSpPr>
        <a:xfrm>
          <a:off x="0" y="0"/>
          <a:ext cx="0" cy="0"/>
          <a:chOff x="0" y="0"/>
          <a:chExt cx="0" cy="0"/>
        </a:xfrm>
      </p:grpSpPr>
      <p:sp>
        <p:nvSpPr>
          <p:cNvPr id="3012" name="Google Shape;3012;p53"/>
          <p:cNvSpPr txBox="1"/>
          <p:nvPr>
            <p:ph type="title"/>
          </p:nvPr>
        </p:nvSpPr>
        <p:spPr>
          <a:xfrm>
            <a:off x="1689735" y="1923415"/>
            <a:ext cx="5764530" cy="1372870"/>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dk1"/>
              </a:buClr>
              <a:buSzPts val="1100"/>
              <a:buFont typeface="Arial" panose="020B0604020202020204"/>
              <a:buNone/>
            </a:pPr>
            <a:r>
              <a:rPr lang="en-US" altLang="en-US"/>
              <a:t>Thank You</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grpSp>
        <p:nvGrpSpPr>
          <p:cNvPr id="1896" name="Google Shape;1896;p37"/>
          <p:cNvGrpSpPr/>
          <p:nvPr/>
        </p:nvGrpSpPr>
        <p:grpSpPr>
          <a:xfrm>
            <a:off x="4592768" y="1015793"/>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38" name="Google Shape;2138;p37"/>
          <p:cNvSpPr txBox="1"/>
          <p:nvPr>
            <p:ph type="title"/>
          </p:nvPr>
        </p:nvSpPr>
        <p:spPr>
          <a:xfrm>
            <a:off x="540004" y="555371"/>
            <a:ext cx="26151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Table of Contents</a:t>
            </a:r>
            <a:endParaRPr lang="en-GB"/>
          </a:p>
        </p:txBody>
      </p:sp>
      <p:sp>
        <p:nvSpPr>
          <p:cNvPr id="2139" name="Google Shape;2139;p37"/>
          <p:cNvSpPr txBox="1"/>
          <p:nvPr>
            <p:ph type="subTitle" idx="2"/>
          </p:nvPr>
        </p:nvSpPr>
        <p:spPr>
          <a:xfrm>
            <a:off x="769620" y="1059815"/>
            <a:ext cx="4613275" cy="344995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Business Objective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Methodology (RFM + Clustering)</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Segmentation Output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Deep Dive into Customer Segments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Key Insights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Recommendations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Conclusion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1115568" y="19583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Business Objective</a:t>
            </a:r>
            <a:endParaRPr lang="en-US" altLang="en-US"/>
          </a:p>
        </p:txBody>
      </p:sp>
      <p:sp>
        <p:nvSpPr>
          <p:cNvPr id="2178" name="Google Shape;2178;p39"/>
          <p:cNvSpPr txBox="1"/>
          <p:nvPr>
            <p:ph type="subTitle" idx="1"/>
          </p:nvPr>
        </p:nvSpPr>
        <p:spPr>
          <a:xfrm>
            <a:off x="1187450" y="988060"/>
            <a:ext cx="4809490" cy="17303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Understand customer behavior through purchasing patterns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Segment customers into meaningful groups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Drive personalized marketing &amp; better customer experience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Improve retention &amp; repeat business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178;p39"/>
          <p:cNvSpPr txBox="1"/>
          <p:nvPr/>
        </p:nvSpPr>
        <p:spPr>
          <a:xfrm>
            <a:off x="1259840" y="2931795"/>
            <a:ext cx="4809490" cy="12198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buFont typeface="Arial" panose="020B0604020202020204" pitchFamily="34" charset="0"/>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For acheving the all the business objectives we are going to apply RFM analysis combined with clustering to identify distinct customer groups and generate business recommendations for customer retention and growth.</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777367" y="338328"/>
            <a:ext cx="55779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Methodology</a:t>
            </a:r>
            <a:endParaRPr lang="en-US" altLang="en-US"/>
          </a:p>
        </p:txBody>
      </p:sp>
      <p:sp>
        <p:nvSpPr>
          <p:cNvPr id="2196" name="Google Shape;2196;p40"/>
          <p:cNvSpPr txBox="1"/>
          <p:nvPr>
            <p:ph type="subTitle" idx="1"/>
          </p:nvPr>
        </p:nvSpPr>
        <p:spPr>
          <a:xfrm>
            <a:off x="899795" y="3220085"/>
            <a:ext cx="38125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2: Data Cleaning &amp; Preprocessing</a:t>
            </a:r>
            <a:endParaRPr lang="en-US" altLang="en-US">
              <a:solidFill>
                <a:schemeClr val="accent1"/>
              </a:solidFill>
            </a:endParaRPr>
          </a:p>
        </p:txBody>
      </p:sp>
      <p:sp>
        <p:nvSpPr>
          <p:cNvPr id="2197" name="Google Shape;2197;p40"/>
          <p:cNvSpPr txBox="1"/>
          <p:nvPr>
            <p:ph type="subTitle" idx="2"/>
          </p:nvPr>
        </p:nvSpPr>
        <p:spPr>
          <a:xfrm>
            <a:off x="899795" y="1779905"/>
            <a:ext cx="236410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1: Data Loading</a:t>
            </a:r>
            <a:endParaRPr lang="en-US" altLang="en-US">
              <a:solidFill>
                <a:schemeClr val="accent1"/>
              </a:solidFill>
            </a:endParaRPr>
          </a:p>
        </p:txBody>
      </p:sp>
      <p:sp>
        <p:nvSpPr>
          <p:cNvPr id="2199" name="Google Shape;2199;p40"/>
          <p:cNvSpPr txBox="1"/>
          <p:nvPr>
            <p:ph type="subTitle" idx="4"/>
          </p:nvPr>
        </p:nvSpPr>
        <p:spPr>
          <a:xfrm>
            <a:off x="1043940" y="3507740"/>
            <a:ext cx="6665595" cy="145542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Removed duplicate and canceled transactions (credit notes).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Handled missing values in CustomerID and other key fields.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Filtered only valid sales transactions (positive quantities and amounts).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2067560"/>
            <a:ext cx="6250305" cy="10788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Imported the transactional dataset (invoices, customers, purchase details).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Used Python libraries (pandas, numpy) for handling structured data.</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4" name="Google Shape;2200;p40"/>
          <p:cNvSpPr txBox="1"/>
          <p:nvPr/>
        </p:nvSpPr>
        <p:spPr>
          <a:xfrm>
            <a:off x="1115695" y="843915"/>
            <a:ext cx="6250305" cy="9359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pPr>
            <a:r>
              <a:rPr lang="en-US" altLang="en-US" b="1">
                <a:latin typeface="Barlow Semi Condensed" panose="00000506000000000000"/>
                <a:ea typeface="Barlow Semi Condensed" panose="00000506000000000000"/>
                <a:cs typeface="Barlow Semi Condensed" panose="00000506000000000000"/>
                <a:sym typeface="Barlow Semi Condensed" panose="00000506000000000000"/>
              </a:rPr>
              <a:t>Work Flow :-</a:t>
            </a:r>
            <a:endParaRPr lang="en-US" altLang="en-US" b="1">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Raw Data → Cleaning → Feature Engineering (RFM) → Scaling → KMeans → Segments → Profiling</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6" name="Google Shape;2196;p40"/>
          <p:cNvSpPr txBox="1"/>
          <p:nvPr>
            <p:ph type="subTitle" idx="1"/>
          </p:nvPr>
        </p:nvSpPr>
        <p:spPr>
          <a:xfrm>
            <a:off x="899795" y="2571750"/>
            <a:ext cx="38125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4: Data Normalization</a:t>
            </a:r>
            <a:endParaRPr lang="en-US" altLang="en-US">
              <a:solidFill>
                <a:schemeClr val="accent1"/>
              </a:solidFill>
            </a:endParaRPr>
          </a:p>
        </p:txBody>
      </p:sp>
      <p:sp>
        <p:nvSpPr>
          <p:cNvPr id="2197" name="Google Shape;2197;p40"/>
          <p:cNvSpPr txBox="1"/>
          <p:nvPr>
            <p:ph type="subTitle" idx="2"/>
          </p:nvPr>
        </p:nvSpPr>
        <p:spPr>
          <a:xfrm>
            <a:off x="899795" y="932815"/>
            <a:ext cx="681418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3: Feature Engineering (RFM Metric Calculation)</a:t>
            </a:r>
            <a:endParaRPr lang="en-US" altLang="en-US">
              <a:solidFill>
                <a:schemeClr val="accent1"/>
              </a:solidFill>
            </a:endParaRPr>
          </a:p>
        </p:txBody>
      </p:sp>
      <p:sp>
        <p:nvSpPr>
          <p:cNvPr id="2199" name="Google Shape;2199;p40"/>
          <p:cNvSpPr txBox="1"/>
          <p:nvPr>
            <p:ph type="subTitle" idx="4"/>
          </p:nvPr>
        </p:nvSpPr>
        <p:spPr>
          <a:xfrm>
            <a:off x="1047750" y="2900680"/>
            <a:ext cx="6665595" cy="94996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Applied StandardScaler to normalize Recency, Frequency, and Monetary.</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Removed scale differences (₹ values vs counts vs days).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1203960"/>
            <a:ext cx="6957695" cy="10788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Recency (R): Days since the customer’s most recent purchase.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Frequency (F): Total number of purchase transactions.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Monetary (M): Total money spent.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6" name="Google Shape;2196;p40"/>
          <p:cNvSpPr txBox="1"/>
          <p:nvPr>
            <p:ph type="subTitle" idx="1"/>
          </p:nvPr>
        </p:nvSpPr>
        <p:spPr>
          <a:xfrm>
            <a:off x="899795" y="2571750"/>
            <a:ext cx="61747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7: Customer Segmentation &amp; Profiling</a:t>
            </a:r>
            <a:endParaRPr lang="en-US" altLang="en-US">
              <a:solidFill>
                <a:schemeClr val="accent1"/>
              </a:solidFill>
            </a:endParaRPr>
          </a:p>
        </p:txBody>
      </p:sp>
      <p:sp>
        <p:nvSpPr>
          <p:cNvPr id="2197" name="Google Shape;2197;p40"/>
          <p:cNvSpPr txBox="1"/>
          <p:nvPr>
            <p:ph type="subTitle" idx="2"/>
          </p:nvPr>
        </p:nvSpPr>
        <p:spPr>
          <a:xfrm>
            <a:off x="899795" y="932815"/>
            <a:ext cx="681418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5: Clustering (KMeans)</a:t>
            </a:r>
            <a:endParaRPr lang="en-US" altLang="en-US">
              <a:solidFill>
                <a:schemeClr val="accent1"/>
              </a:solidFill>
            </a:endParaRPr>
          </a:p>
        </p:txBody>
      </p:sp>
      <p:sp>
        <p:nvSpPr>
          <p:cNvPr id="2199" name="Google Shape;2199;p40"/>
          <p:cNvSpPr txBox="1"/>
          <p:nvPr>
            <p:ph type="subTitle" idx="4"/>
          </p:nvPr>
        </p:nvSpPr>
        <p:spPr>
          <a:xfrm>
            <a:off x="1047750" y="2900680"/>
            <a:ext cx="7710170" cy="20999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Aggregated Recency, Frequency, and Monetary by cluster.</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Labeled segments: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0 --&gt; Active but Low Value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1 --&gt; Inactive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2 --&gt; VIP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3 --&gt; Loyal Customers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Analyzed size, behavior, and business value of each group.</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1203960"/>
            <a:ext cx="6957695" cy="136779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Tested multiple values of k (1–10) using the Elbow Method.</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Chose k=4 clusters as optimal balance between cohesion and separation.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Assigned each customer to a cluster based on their RFM profile.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224" name="Google Shape;2224;p41"/>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Cluster Distribution</a:t>
            </a:r>
            <a:endParaRPr lang="en-US" altLang="en-US"/>
          </a:p>
        </p:txBody>
      </p:sp>
      <p:sp>
        <p:nvSpPr>
          <p:cNvPr id="2225" name="Google Shape;2225;p41"/>
          <p:cNvSpPr txBox="1"/>
          <p:nvPr>
            <p:ph type="subTitle" idx="1"/>
          </p:nvPr>
        </p:nvSpPr>
        <p:spPr>
          <a:xfrm>
            <a:off x="1115568" y="1037971"/>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a:solidFill>
                  <a:schemeClr val="accent1"/>
                </a:solidFill>
              </a:rPr>
              <a:t>Cluster Sizes:</a:t>
            </a:r>
            <a:endParaRPr lang="en-US" altLang="en-US" sz="1800">
              <a:solidFill>
                <a:schemeClr val="accent1"/>
              </a:solidFill>
            </a:endParaRPr>
          </a:p>
        </p:txBody>
      </p:sp>
      <p:sp>
        <p:nvSpPr>
          <p:cNvPr id="2226" name="Google Shape;2226;p41"/>
          <p:cNvSpPr txBox="1"/>
          <p:nvPr>
            <p:ph type="subTitle" idx="2"/>
          </p:nvPr>
        </p:nvSpPr>
        <p:spPr>
          <a:xfrm>
            <a:off x="1259840" y="1412875"/>
            <a:ext cx="1945005" cy="15176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0 → 255959</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1 → 30623</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2 → 28480</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3 → 82822</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7" name="Picture 6"/>
          <p:cNvPicPr>
            <a:picLocks noChangeAspect="1"/>
          </p:cNvPicPr>
          <p:nvPr/>
        </p:nvPicPr>
        <p:blipFill>
          <a:blip r:embed="rId1"/>
          <a:stretch>
            <a:fillRect/>
          </a:stretch>
        </p:blipFill>
        <p:spPr>
          <a:xfrm>
            <a:off x="1259840" y="2930525"/>
            <a:ext cx="7038975" cy="1800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40" name="Shape 2240"/>
        <p:cNvGrpSpPr/>
        <p:nvPr/>
      </p:nvGrpSpPr>
      <p:grpSpPr>
        <a:xfrm>
          <a:off x="0" y="0"/>
          <a:ext cx="0" cy="0"/>
          <a:chOff x="0" y="0"/>
          <a:chExt cx="0" cy="0"/>
        </a:xfrm>
      </p:grpSpPr>
      <p:sp>
        <p:nvSpPr>
          <p:cNvPr id="2241" name="Google Shape;2241;p42"/>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Cluster Visualization Using Bar Plot</a:t>
            </a:r>
            <a:endParaRPr lang="en-US" altLang="en-GB"/>
          </a:p>
        </p:txBody>
      </p:sp>
      <p:pic>
        <p:nvPicPr>
          <p:cNvPr id="1" name="Picture 0"/>
          <p:cNvPicPr>
            <a:picLocks noChangeAspect="1"/>
          </p:cNvPicPr>
          <p:nvPr/>
        </p:nvPicPr>
        <p:blipFill>
          <a:blip r:embed="rId1"/>
          <a:stretch>
            <a:fillRect/>
          </a:stretch>
        </p:blipFill>
        <p:spPr>
          <a:xfrm>
            <a:off x="2052320" y="988060"/>
            <a:ext cx="5039995" cy="3488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06" name="Shape 2306"/>
        <p:cNvGrpSpPr/>
        <p:nvPr/>
      </p:nvGrpSpPr>
      <p:grpSpPr>
        <a:xfrm>
          <a:off x="0" y="0"/>
          <a:ext cx="0" cy="0"/>
          <a:chOff x="0" y="0"/>
          <a:chExt cx="0" cy="0"/>
        </a:xfrm>
      </p:grpSpPr>
      <p:sp>
        <p:nvSpPr>
          <p:cNvPr id="2308" name="Google Shape;2308;p43"/>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Cluster Profiles</a:t>
            </a:r>
            <a:endParaRPr lang="en-US" altLang="en-US"/>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45K</a:t>
            </a:r>
            <a:endParaRPr sz="30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a:t>
            </a: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20K</a:t>
            </a:r>
            <a:endParaRPr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10%</a:t>
            </a:r>
            <a:endParaRPr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graphicFrame>
        <p:nvGraphicFramePr>
          <p:cNvPr id="3" name="Table 2"/>
          <p:cNvGraphicFramePr/>
          <p:nvPr/>
        </p:nvGraphicFramePr>
        <p:xfrm>
          <a:off x="1371600" y="1619250"/>
          <a:ext cx="6400165" cy="1905000"/>
        </p:xfrm>
        <a:graphic>
          <a:graphicData uri="http://schemas.openxmlformats.org/drawingml/2006/table">
            <a:tbl>
              <a:tblPr firstRow="1" bandRow="1">
                <a:tableStyleId>{5C22544A-7EE6-4342-B048-85BDC9FD1C3A}</a:tableStyleId>
              </a:tblPr>
              <a:tblGrid>
                <a:gridCol w="1279525"/>
                <a:gridCol w="1279525"/>
                <a:gridCol w="1279525"/>
                <a:gridCol w="1279525"/>
                <a:gridCol w="1279525"/>
              </a:tblGrid>
              <a:tr h="381000">
                <a:tc>
                  <a:txBody>
                    <a:bodyPr/>
                    <a:p>
                      <a:pPr>
                        <a:buNone/>
                      </a:pPr>
                      <a:r>
                        <a:rPr lang="en-US" altLang="en-US">
                          <a:latin typeface="Fjalla One" charset="0"/>
                          <a:cs typeface="Fjalla One" charset="0"/>
                        </a:rPr>
                        <a:t>Cluster</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Recency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Frequency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Monetary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Customers</a:t>
                      </a:r>
                      <a:endParaRPr lang="en-US" altLang="en-US">
                        <a:latin typeface="Fjalla One" charset="0"/>
                        <a:cs typeface="Fjalla One" charset="0"/>
                      </a:endParaRPr>
                    </a:p>
                  </a:txBody>
                  <a:tcPr/>
                </a:tc>
              </a:tr>
              <a:tr h="381000">
                <a:tc>
                  <a:txBody>
                    <a:bodyPr/>
                    <a:p>
                      <a:pPr algn="ctr">
                        <a:buNone/>
                      </a:pPr>
                      <a:r>
                        <a:rPr lang="en-US" altLang="en-US" sz="1400">
                          <a:latin typeface="Fjalla One" charset="0"/>
                          <a:cs typeface="Fjalla One" charset="0"/>
                        </a:rPr>
                        <a:t>0</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43.7</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3.68</a:t>
                      </a:r>
                      <a:endParaRPr lang="en-US" altLang="en-US" sz="1400">
                        <a:latin typeface="Fjalla One" charset="0"/>
                        <a:cs typeface="Fjalla One" charset="0"/>
                      </a:endParaRPr>
                    </a:p>
                  </a:txBody>
                  <a:tcPr/>
                </a:tc>
                <a:tc>
                  <a:txBody>
                    <a:bodyPr/>
                    <a:p>
                      <a:pPr algn="ctr"/>
                      <a:r>
                        <a:rPr lang="en-US" altLang="zh-CN" sz="1400">
                          <a:latin typeface="Fjalla One" charset="0"/>
                          <a:cs typeface="Fjalla One" charset="0"/>
                        </a:rPr>
                        <a:t>1359</a:t>
                      </a:r>
                      <a:endParaRPr lang="en-US" altLang="zh-CN" sz="1400">
                        <a:latin typeface="Fjalla One" charset="0"/>
                        <a:cs typeface="Fjalla One" charset="0"/>
                      </a:endParaRPr>
                    </a:p>
                  </a:txBody>
                  <a:tcPr marL="0" marR="0" marT="0" marB="0" anchor="ctr" anchorCtr="0"/>
                </a:tc>
                <a:tc>
                  <a:txBody>
                    <a:bodyPr/>
                    <a:p>
                      <a:pPr algn="ctr">
                        <a:buNone/>
                      </a:pPr>
                      <a:r>
                        <a:rPr lang="en-US" altLang="en-US" sz="1400">
                          <a:latin typeface="Fjalla One" charset="0"/>
                          <a:cs typeface="Fjalla One" charset="0"/>
                        </a:rPr>
                        <a:t>255959</a:t>
                      </a:r>
                      <a:endParaRPr lang="en-US" altLang="en-US" sz="1400">
                        <a:latin typeface="Fjalla One" charset="0"/>
                        <a:cs typeface="Fjalla One" charset="0"/>
                      </a:endParaRPr>
                    </a:p>
                  </a:txBody>
                  <a:tcPr/>
                </a:tc>
              </a:tr>
              <a:tr h="381000">
                <a:tc>
                  <a:txBody>
                    <a:bodyPr/>
                    <a:p>
                      <a:pPr algn="ctr">
                        <a:buNone/>
                      </a:pPr>
                      <a:r>
                        <a:rPr lang="en-US" altLang="en-US" sz="1400">
                          <a:latin typeface="Fjalla One" charset="0"/>
                          <a:cs typeface="Fjalla One" charset="0"/>
                        </a:rPr>
                        <a:t>1</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248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1.55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481</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30623</a:t>
                      </a:r>
                      <a:endParaRPr lang="en-US" altLang="en-US" sz="1400">
                        <a:latin typeface="Fjalla One" charset="0"/>
                        <a:cs typeface="Fjalla One" charset="0"/>
                      </a:endParaRPr>
                    </a:p>
                  </a:txBody>
                  <a:tcPr/>
                </a:tc>
              </a:tr>
              <a:tr h="381000">
                <a:tc>
                  <a:txBody>
                    <a:bodyPr/>
                    <a:p>
                      <a:pPr algn="ctr">
                        <a:buNone/>
                      </a:pPr>
                      <a:r>
                        <a:rPr lang="en-US" altLang="en-US" sz="1400">
                          <a:latin typeface="Fjalla One" charset="0"/>
                          <a:cs typeface="Fjalla One" charset="0"/>
                        </a:rPr>
                        <a:t>2</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7.38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82.5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127338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28480</a:t>
                      </a:r>
                      <a:endParaRPr lang="en-US" altLang="en-US" sz="1400">
                        <a:latin typeface="Fjalla One" charset="0"/>
                        <a:cs typeface="Fjalla One" charset="0"/>
                      </a:endParaRPr>
                    </a:p>
                  </a:txBody>
                  <a:tcPr/>
                </a:tc>
              </a:tr>
              <a:tr h="381000">
                <a:tc>
                  <a:txBody>
                    <a:bodyPr/>
                    <a:p>
                      <a:pPr algn="ctr"/>
                      <a:r>
                        <a:rPr lang="en-US" altLang="zh-CN" sz="1400">
                          <a:latin typeface="Fjalla One" charset="0"/>
                          <a:cs typeface="Fjalla One" charset="0"/>
                        </a:rPr>
                        <a:t>3</a:t>
                      </a:r>
                      <a:endParaRPr lang="en-US" altLang="zh-CN" sz="1400">
                        <a:latin typeface="Fjalla One" charset="0"/>
                        <a:cs typeface="Fjalla One" charset="0"/>
                      </a:endParaRPr>
                    </a:p>
                  </a:txBody>
                  <a:tcPr marL="0" marR="0" marT="0" marB="0" anchor="ctr" anchorCtr="0"/>
                </a:tc>
                <a:tc>
                  <a:txBody>
                    <a:bodyPr/>
                    <a:p>
                      <a:pPr algn="ctr">
                        <a:buNone/>
                      </a:pPr>
                      <a:r>
                        <a:rPr lang="en-US" altLang="en-US" sz="1400">
                          <a:latin typeface="Fjalla One" charset="0"/>
                          <a:cs typeface="Fjalla One" charset="0"/>
                        </a:rPr>
                        <a:t>15.5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22.3</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12709</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82822</a:t>
                      </a:r>
                      <a:endParaRPr lang="en-US" altLang="en-US" sz="1400">
                        <a:latin typeface="Fjalla One" charset="0"/>
                        <a:cs typeface="Fjalla One" charset="0"/>
                      </a:endParaRPr>
                    </a:p>
                  </a:txBody>
                  <a:tcPr/>
                </a:tc>
              </a:tr>
            </a:tbl>
          </a:graphicData>
        </a:graphic>
      </p:graphicFrame>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4702</Words>
  <Application>WPS Presentation</Application>
  <PresentationFormat/>
  <Paragraphs>287</Paragraphs>
  <Slides>17</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17</vt:i4>
      </vt:variant>
    </vt:vector>
  </HeadingPairs>
  <TitlesOfParts>
    <vt:vector size="38" baseType="lpstr">
      <vt:lpstr>Arial</vt:lpstr>
      <vt:lpstr>SimSun</vt:lpstr>
      <vt:lpstr>Wingdings</vt:lpstr>
      <vt:lpstr>Arial</vt:lpstr>
      <vt:lpstr>Fjalla One</vt:lpstr>
      <vt:lpstr>Barlow Semi Condensed Medium</vt:lpstr>
      <vt:lpstr>Barlow Semi Condensed</vt:lpstr>
      <vt:lpstr>Roboto Condensed Light</vt:lpstr>
      <vt:lpstr>Segoe Print</vt:lpstr>
      <vt:lpstr>Proxima Nova Semibold</vt:lpstr>
      <vt:lpstr>Proxima Nova</vt:lpstr>
      <vt:lpstr>Microsoft YaHei</vt:lpstr>
      <vt:lpstr>Arial Unicode MS</vt:lpstr>
      <vt:lpstr>Barlow Semi Condensed Light</vt:lpstr>
      <vt:lpstr>Calibri</vt:lpstr>
      <vt:lpstr>Amatic SC</vt:lpstr>
      <vt:lpstr>Roboto Medium</vt:lpstr>
      <vt:lpstr>Wide Latin</vt:lpstr>
      <vt:lpstr>Fjalla One</vt:lpstr>
      <vt:lpstr>Barlow Semi Condensed</vt:lpstr>
      <vt:lpstr>Technology Consulting by Slidesgo</vt:lpstr>
      <vt:lpstr>Customer Segmentation Report</vt:lpstr>
      <vt:lpstr>04</vt:lpstr>
      <vt:lpstr>Business Objective</vt:lpstr>
      <vt:lpstr>Methodology</vt:lpstr>
      <vt:lpstr>PowerPoint 演示文稿</vt:lpstr>
      <vt:lpstr>PowerPoint 演示文稿</vt:lpstr>
      <vt:lpstr>Our Solutions</vt:lpstr>
      <vt:lpstr>Main Competitors</vt:lpstr>
      <vt:lpstr>Market Research</vt:lpstr>
      <vt:lpstr>Cluster Profiles</vt:lpstr>
      <vt:lpstr>Analysis</vt:lpstr>
      <vt:lpstr>386,000 km</vt:lpstr>
      <vt:lpstr>Target</vt:lpstr>
      <vt:lpstr>Our Process</vt:lpstr>
      <vt:lpstr>Our Partners</vt:lpstr>
      <vt:lpstr>Testimonials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Report</dc:title>
  <dc:creator/>
  <cp:lastModifiedBy>ISHAANT KUMAR SINGH</cp:lastModifiedBy>
  <cp:revision>2</cp:revision>
  <dcterms:created xsi:type="dcterms:W3CDTF">2025-09-29T09:22:00Z</dcterms:created>
  <dcterms:modified xsi:type="dcterms:W3CDTF">2025-09-29T13:47:23Z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257B0D4618D147E5A086679E0C0E5BD5_12</vt:lpwstr>
  </property>
  <property fmtid="{D5CDD505-2E9C-101B-9397-08002B2CF9AE}" pid="3" name="KSOProductBuildVer">
    <vt:lpwstr>1033-12.2.0.22549</vt:lpwstr>
  </property>
</Properties>
</file>