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71" r:id="rId4"/>
    <p:sldId id="258" r:id="rId5"/>
    <p:sldId id="259" r:id="rId6"/>
    <p:sldId id="262" r:id="rId7"/>
    <p:sldId id="272" r:id="rId8"/>
    <p:sldId id="260"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8532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9929-277C-4DAD-B2AE-3B452E4180F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425822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11021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334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44322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283693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966344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859371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54147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14265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21446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09929-277C-4DAD-B2AE-3B452E4180F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7087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09929-277C-4DAD-B2AE-3B452E4180F4}"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57924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95892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4592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B09929-277C-4DAD-B2AE-3B452E4180F4}" type="datetimeFigureOut">
              <a:rPr lang="en-IN" smtClean="0"/>
              <a:t>16-01-2023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52470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9929-277C-4DAD-B2AE-3B452E4180F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1461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B09929-277C-4DAD-B2AE-3B452E4180F4}" type="datetimeFigureOut">
              <a:rPr lang="en-IN" smtClean="0"/>
              <a:t>16-01-2023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429363-C462-43F0-877D-262DA98B12BF}" type="slidenum">
              <a:rPr lang="en-IN" smtClean="0"/>
              <a:t>‹#›</a:t>
            </a:fld>
            <a:endParaRPr lang="en-IN"/>
          </a:p>
        </p:txBody>
      </p:sp>
    </p:spTree>
    <p:extLst>
      <p:ext uri="{BB962C8B-B14F-4D97-AF65-F5344CB8AC3E}">
        <p14:creationId xmlns:p14="http://schemas.microsoft.com/office/powerpoint/2010/main" val="360742378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0AF9-316B-CC4F-00AD-F952ADFEA01A}"/>
              </a:ext>
            </a:extLst>
          </p:cNvPr>
          <p:cNvSpPr>
            <a:spLocks noGrp="1"/>
          </p:cNvSpPr>
          <p:nvPr>
            <p:ph type="ctrTitle"/>
          </p:nvPr>
        </p:nvSpPr>
        <p:spPr>
          <a:xfrm>
            <a:off x="1039528" y="1447800"/>
            <a:ext cx="8941085" cy="1805539"/>
          </a:xfrm>
        </p:spPr>
        <p:txBody>
          <a:bodyPr/>
          <a:lstStyle/>
          <a:p>
            <a:r>
              <a:rPr lang="en-IN" dirty="0"/>
              <a:t>Health -Recorder</a:t>
            </a:r>
          </a:p>
        </p:txBody>
      </p:sp>
      <p:sp>
        <p:nvSpPr>
          <p:cNvPr id="3" name="Subtitle 2">
            <a:extLst>
              <a:ext uri="{FF2B5EF4-FFF2-40B4-BE49-F238E27FC236}">
                <a16:creationId xmlns:a16="http://schemas.microsoft.com/office/drawing/2014/main" id="{5FE0E84A-062A-4363-4FD9-E3E2C23D1B9F}"/>
              </a:ext>
            </a:extLst>
          </p:cNvPr>
          <p:cNvSpPr>
            <a:spLocks noGrp="1"/>
          </p:cNvSpPr>
          <p:nvPr>
            <p:ph type="subTitle" idx="1"/>
          </p:nvPr>
        </p:nvSpPr>
        <p:spPr>
          <a:xfrm>
            <a:off x="1154955" y="3531204"/>
            <a:ext cx="9899897" cy="1940682"/>
          </a:xfrm>
        </p:spPr>
        <p:txBody>
          <a:bodyPr>
            <a:normAutofit/>
          </a:bodyPr>
          <a:lstStyle/>
          <a:p>
            <a:r>
              <a:rPr lang="en-IN" dirty="0"/>
              <a:t>Training :-2(Python with data science)</a:t>
            </a:r>
          </a:p>
          <a:p>
            <a:endParaRPr lang="en-IN" dirty="0"/>
          </a:p>
          <a:p>
            <a:r>
              <a:rPr lang="en-IN" dirty="0" err="1"/>
              <a:t>Gurmannat</a:t>
            </a:r>
            <a:r>
              <a:rPr lang="en-IN" dirty="0"/>
              <a:t> </a:t>
            </a:r>
            <a:r>
              <a:rPr lang="en-IN" dirty="0" err="1"/>
              <a:t>walia</a:t>
            </a:r>
            <a:r>
              <a:rPr lang="en-IN" dirty="0"/>
              <a:t> -2004912</a:t>
            </a:r>
          </a:p>
        </p:txBody>
      </p:sp>
    </p:spTree>
    <p:extLst>
      <p:ext uri="{BB962C8B-B14F-4D97-AF65-F5344CB8AC3E}">
        <p14:creationId xmlns:p14="http://schemas.microsoft.com/office/powerpoint/2010/main" val="329898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3BF3-8290-ED00-A818-096D28906DAC}"/>
              </a:ext>
            </a:extLst>
          </p:cNvPr>
          <p:cNvSpPr>
            <a:spLocks noGrp="1"/>
          </p:cNvSpPr>
          <p:nvPr>
            <p:ph type="title"/>
          </p:nvPr>
        </p:nvSpPr>
        <p:spPr/>
        <p:txBody>
          <a:bodyPr/>
          <a:lstStyle/>
          <a:p>
            <a:pPr>
              <a:lnSpc>
                <a:spcPct val="200000"/>
              </a:lnSpc>
            </a:pPr>
            <a:r>
              <a:rPr lang="en-IN" dirty="0"/>
              <a:t>Pandas:</a:t>
            </a:r>
          </a:p>
        </p:txBody>
      </p:sp>
      <p:sp>
        <p:nvSpPr>
          <p:cNvPr id="3" name="Content Placeholder 2">
            <a:extLst>
              <a:ext uri="{FF2B5EF4-FFF2-40B4-BE49-F238E27FC236}">
                <a16:creationId xmlns:a16="http://schemas.microsoft.com/office/drawing/2014/main" id="{8D756CBE-49FD-B544-173C-BE95952D0E7A}"/>
              </a:ext>
            </a:extLst>
          </p:cNvPr>
          <p:cNvSpPr>
            <a:spLocks noGrp="1"/>
          </p:cNvSpPr>
          <p:nvPr>
            <p:ph idx="1"/>
          </p:nvPr>
        </p:nvSpPr>
        <p:spPr/>
        <p:txBody>
          <a:bodyPr>
            <a:normAutofit/>
          </a:bodyPr>
          <a:lstStyle/>
          <a:p>
            <a:pPr>
              <a:lnSpc>
                <a:spcPct val="200000"/>
              </a:lnSpc>
            </a:pPr>
            <a:r>
              <a:rPr lang="en-US" sz="2400" b="0" i="0" dirty="0">
                <a:effectLst/>
                <a:latin typeface="Nunito" pitchFamily="2" charset="0"/>
              </a:rPr>
              <a:t>Pandas is one of the powerful open source libraries in the Python programming language used for data analysis and data manipulation. If you want to work with any tabular data, such as data from a database or any other forms (Like CSV, JSON, Excel, etc.,) then pandas is the best tool.</a:t>
            </a:r>
            <a:endParaRPr lang="en-IN" sz="2400" dirty="0"/>
          </a:p>
        </p:txBody>
      </p:sp>
    </p:spTree>
    <p:extLst>
      <p:ext uri="{BB962C8B-B14F-4D97-AF65-F5344CB8AC3E}">
        <p14:creationId xmlns:p14="http://schemas.microsoft.com/office/powerpoint/2010/main" val="37368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7D7-50B4-9CC7-613C-C0734289D707}"/>
              </a:ext>
            </a:extLst>
          </p:cNvPr>
          <p:cNvSpPr>
            <a:spLocks noGrp="1"/>
          </p:cNvSpPr>
          <p:nvPr>
            <p:ph type="title"/>
          </p:nvPr>
        </p:nvSpPr>
        <p:spPr/>
        <p:txBody>
          <a:bodyPr/>
          <a:lstStyle/>
          <a:p>
            <a:r>
              <a:rPr lang="en-IN" dirty="0"/>
              <a:t>      Matplotlib:</a:t>
            </a:r>
          </a:p>
        </p:txBody>
      </p:sp>
      <p:sp>
        <p:nvSpPr>
          <p:cNvPr id="3" name="Content Placeholder 2">
            <a:extLst>
              <a:ext uri="{FF2B5EF4-FFF2-40B4-BE49-F238E27FC236}">
                <a16:creationId xmlns:a16="http://schemas.microsoft.com/office/drawing/2014/main" id="{CE080879-F5AF-A093-4974-14E7DCCF2D9C}"/>
              </a:ext>
            </a:extLst>
          </p:cNvPr>
          <p:cNvSpPr>
            <a:spLocks noGrp="1"/>
          </p:cNvSpPr>
          <p:nvPr>
            <p:ph idx="1"/>
          </p:nvPr>
        </p:nvSpPr>
        <p:spPr/>
        <p:txBody>
          <a:bodyPr/>
          <a:lstStyle/>
          <a:p>
            <a:pPr marL="1259840" marR="442595" fontAlgn="base">
              <a:lnSpc>
                <a:spcPct val="200000"/>
              </a:lnSpc>
              <a:spcBef>
                <a:spcPts val="250"/>
              </a:spcBef>
              <a:spcAft>
                <a:spcPts val="130"/>
              </a:spcAft>
            </a:pPr>
            <a:r>
              <a:rPr lang="en-IN" sz="1800" spc="10" dirty="0">
                <a:effectLst/>
                <a:latin typeface="Times New Roman" panose="02020603050405020304" pitchFamily="18" charset="0"/>
                <a:ea typeface="Times New Roman" panose="02020603050405020304" pitchFamily="18" charset="0"/>
              </a:rPr>
              <a:t>Matplotlib is an amazing visualization library in Python for 2D plots of arrays. Matplotlib is a multi-platform data visualization library built on NumPy arrays and designed to work with the broader SciPy stack. It was introduced by John Hunter in the year 2002.</a:t>
            </a:r>
            <a:endParaRPr lang="en-IN" sz="1800" dirty="0">
              <a:effectLst/>
              <a:latin typeface="Times New Roman" panose="02020603050405020304" pitchFamily="18" charset="0"/>
              <a:ea typeface="Times New Roman" panose="02020603050405020304" pitchFamily="18" charset="0"/>
            </a:endParaRPr>
          </a:p>
          <a:p>
            <a:pPr marL="1259840" marR="442595" fontAlgn="base">
              <a:lnSpc>
                <a:spcPct val="200000"/>
              </a:lnSpc>
              <a:spcBef>
                <a:spcPts val="250"/>
              </a:spcBef>
              <a:spcAft>
                <a:spcPts val="130"/>
              </a:spcAft>
            </a:pPr>
            <a:r>
              <a:rPr lang="en-IN" sz="1800" spc="10" dirty="0">
                <a:effectLst/>
                <a:latin typeface="Times New Roman" panose="02020603050405020304" pitchFamily="18" charset="0"/>
                <a:ea typeface="Times New Roman" panose="02020603050405020304" pitchFamily="18" charset="0"/>
              </a:rPr>
              <a:t>One of the greatest benefits of visualization is that it allows us visual access to huge amounts of data in easily digestible visuals. Matplotlib consists of several plots like line, bar, scatter, histogram etc.</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6824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4953-5975-F786-50FC-B730C6A903A3}"/>
              </a:ext>
            </a:extLst>
          </p:cNvPr>
          <p:cNvSpPr>
            <a:spLocks noGrp="1"/>
          </p:cNvSpPr>
          <p:nvPr>
            <p:ph type="title"/>
          </p:nvPr>
        </p:nvSpPr>
        <p:spPr/>
        <p:txBody>
          <a:bodyPr/>
          <a:lstStyle/>
          <a:p>
            <a:r>
              <a:rPr lang="en-IN" dirty="0"/>
              <a:t>Visualization:</a:t>
            </a:r>
          </a:p>
        </p:txBody>
      </p:sp>
      <p:pic>
        <p:nvPicPr>
          <p:cNvPr id="3" name="Picture 2">
            <a:extLst>
              <a:ext uri="{FF2B5EF4-FFF2-40B4-BE49-F238E27FC236}">
                <a16:creationId xmlns:a16="http://schemas.microsoft.com/office/drawing/2014/main" id="{59268ED0-EB8C-9232-5875-713B093C8F4D}"/>
              </a:ext>
            </a:extLst>
          </p:cNvPr>
          <p:cNvPicPr>
            <a:picLocks noChangeAspect="1"/>
          </p:cNvPicPr>
          <p:nvPr/>
        </p:nvPicPr>
        <p:blipFill rotWithShape="1">
          <a:blip r:embed="rId2"/>
          <a:srcRect l="-924" r="-1077" b="8119"/>
          <a:stretch/>
        </p:blipFill>
        <p:spPr bwMode="auto">
          <a:xfrm>
            <a:off x="2693537" y="1853248"/>
            <a:ext cx="6122670" cy="3869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25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76403-04BA-1B6F-6B67-27300C4386CC}"/>
              </a:ext>
            </a:extLst>
          </p:cNvPr>
          <p:cNvPicPr>
            <a:picLocks noChangeAspect="1"/>
          </p:cNvPicPr>
          <p:nvPr/>
        </p:nvPicPr>
        <p:blipFill>
          <a:blip r:embed="rId2"/>
          <a:stretch>
            <a:fillRect/>
          </a:stretch>
        </p:blipFill>
        <p:spPr>
          <a:xfrm>
            <a:off x="2167414" y="1054100"/>
            <a:ext cx="7468711" cy="4178300"/>
          </a:xfrm>
          <a:prstGeom prst="rect">
            <a:avLst/>
          </a:prstGeom>
        </p:spPr>
      </p:pic>
    </p:spTree>
    <p:extLst>
      <p:ext uri="{BB962C8B-B14F-4D97-AF65-F5344CB8AC3E}">
        <p14:creationId xmlns:p14="http://schemas.microsoft.com/office/powerpoint/2010/main" val="75236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D47BF9-F2EB-8511-6FF8-49E04C943381}"/>
              </a:ext>
            </a:extLst>
          </p:cNvPr>
          <p:cNvPicPr>
            <a:picLocks noChangeAspect="1"/>
          </p:cNvPicPr>
          <p:nvPr/>
        </p:nvPicPr>
        <p:blipFill>
          <a:blip r:embed="rId2"/>
          <a:stretch>
            <a:fillRect/>
          </a:stretch>
        </p:blipFill>
        <p:spPr>
          <a:xfrm>
            <a:off x="1566683" y="1047750"/>
            <a:ext cx="8165890" cy="4762500"/>
          </a:xfrm>
          <a:prstGeom prst="rect">
            <a:avLst/>
          </a:prstGeom>
        </p:spPr>
      </p:pic>
    </p:spTree>
    <p:extLst>
      <p:ext uri="{BB962C8B-B14F-4D97-AF65-F5344CB8AC3E}">
        <p14:creationId xmlns:p14="http://schemas.microsoft.com/office/powerpoint/2010/main" val="272291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24F4-79BE-31FB-0A52-862E020569A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EACB9A1-3F89-08C1-B716-DB0FC009E191}"/>
              </a:ext>
            </a:extLst>
          </p:cNvPr>
          <p:cNvSpPr>
            <a:spLocks noGrp="1"/>
          </p:cNvSpPr>
          <p:nvPr>
            <p:ph idx="1"/>
          </p:nvPr>
        </p:nvSpPr>
        <p:spPr>
          <a:xfrm>
            <a:off x="115741" y="2020369"/>
            <a:ext cx="9404723" cy="4940299"/>
          </a:xfrm>
        </p:spPr>
        <p:txBody>
          <a:bodyPr/>
          <a:lstStyle/>
          <a:p>
            <a:pPr marL="1259840" marR="442595" fontAlgn="base">
              <a:spcBef>
                <a:spcPts val="250"/>
              </a:spcBef>
              <a:spcAft>
                <a:spcPts val="130"/>
              </a:spcAft>
            </a:pPr>
            <a:r>
              <a:rPr lang="en-IN" sz="2400" dirty="0">
                <a:effectLst/>
                <a:latin typeface="Times New Roman" panose="02020603050405020304" pitchFamily="18" charset="0"/>
                <a:ea typeface="Times New Roman" panose="02020603050405020304" pitchFamily="18" charset="0"/>
              </a:rPr>
              <a:t>The aim of the project was to analyse the number of  people suffering from the diseases and to compare the ratio of number of male to the number of female and from  which disease people are suffering the most and in which state the health rate is low.</a:t>
            </a:r>
          </a:p>
          <a:p>
            <a:pPr marL="1259840" marR="442595" fontAlgn="base">
              <a:spcBef>
                <a:spcPts val="250"/>
              </a:spcBef>
              <a:spcAft>
                <a:spcPts val="130"/>
              </a:spcAft>
            </a:pPr>
            <a:r>
              <a:rPr lang="en-IN" sz="2400" dirty="0">
                <a:effectLst/>
                <a:latin typeface="Times New Roman" panose="02020603050405020304" pitchFamily="18" charset="0"/>
                <a:ea typeface="Times New Roman" panose="02020603050405020304" pitchFamily="18" charset="0"/>
              </a:rPr>
              <a:t>And we depict the above mentioned characteristics from the graph.</a:t>
            </a:r>
          </a:p>
          <a:p>
            <a:endParaRPr lang="en-IN" dirty="0"/>
          </a:p>
        </p:txBody>
      </p:sp>
    </p:spTree>
    <p:extLst>
      <p:ext uri="{BB962C8B-B14F-4D97-AF65-F5344CB8AC3E}">
        <p14:creationId xmlns:p14="http://schemas.microsoft.com/office/powerpoint/2010/main" val="409593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F093-6C86-F4F5-EB8A-6DC68CB6E39A}"/>
              </a:ext>
            </a:extLst>
          </p:cNvPr>
          <p:cNvSpPr>
            <a:spLocks noGrp="1"/>
          </p:cNvSpPr>
          <p:nvPr>
            <p:ph type="title"/>
          </p:nvPr>
        </p:nvSpPr>
        <p:spPr>
          <a:xfrm>
            <a:off x="4089400" y="2535518"/>
            <a:ext cx="9109261" cy="1376082"/>
          </a:xfrm>
        </p:spPr>
        <p:txBody>
          <a:bodyPr/>
          <a:lstStyle/>
          <a:p>
            <a:r>
              <a:rPr lang="en-IN" sz="6000" b="1" i="1" dirty="0"/>
              <a:t>Thank you</a:t>
            </a:r>
          </a:p>
        </p:txBody>
      </p:sp>
    </p:spTree>
    <p:extLst>
      <p:ext uri="{BB962C8B-B14F-4D97-AF65-F5344CB8AC3E}">
        <p14:creationId xmlns:p14="http://schemas.microsoft.com/office/powerpoint/2010/main" val="372674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EAC8-D18E-4E97-0DC4-6A3AAC015C46}"/>
              </a:ext>
            </a:extLst>
          </p:cNvPr>
          <p:cNvSpPr>
            <a:spLocks noGrp="1"/>
          </p:cNvSpPr>
          <p:nvPr>
            <p:ph type="title"/>
          </p:nvPr>
        </p:nvSpPr>
        <p:spPr/>
        <p:txBody>
          <a:bodyPr/>
          <a:lstStyle/>
          <a:p>
            <a:r>
              <a:rPr lang="en-IN" sz="4900" dirty="0"/>
              <a:t>OVERVIEW</a:t>
            </a:r>
          </a:p>
        </p:txBody>
      </p:sp>
      <p:sp>
        <p:nvSpPr>
          <p:cNvPr id="3" name="Content Placeholder 2">
            <a:extLst>
              <a:ext uri="{FF2B5EF4-FFF2-40B4-BE49-F238E27FC236}">
                <a16:creationId xmlns:a16="http://schemas.microsoft.com/office/drawing/2014/main" id="{99ED4788-8C34-D875-CB46-05C7BA38539C}"/>
              </a:ext>
            </a:extLst>
          </p:cNvPr>
          <p:cNvSpPr>
            <a:spLocks noGrp="1"/>
          </p:cNvSpPr>
          <p:nvPr>
            <p:ph idx="1"/>
          </p:nvPr>
        </p:nvSpPr>
        <p:spPr/>
        <p:txBody>
          <a:bodyPr>
            <a:normAutofit/>
          </a:bodyPr>
          <a:lstStyle/>
          <a:p>
            <a:r>
              <a:rPr lang="en-IN" sz="2200" dirty="0"/>
              <a:t>To record and collect information of  diseases.</a:t>
            </a:r>
          </a:p>
          <a:p>
            <a:r>
              <a:rPr lang="en-IN" sz="2200" dirty="0"/>
              <a:t>Plotting the graphs .</a:t>
            </a:r>
          </a:p>
          <a:p>
            <a:r>
              <a:rPr lang="en-IN" sz="2200" dirty="0"/>
              <a:t>Analysing the statistics obtained.</a:t>
            </a:r>
          </a:p>
        </p:txBody>
      </p:sp>
    </p:spTree>
    <p:extLst>
      <p:ext uri="{BB962C8B-B14F-4D97-AF65-F5344CB8AC3E}">
        <p14:creationId xmlns:p14="http://schemas.microsoft.com/office/powerpoint/2010/main" val="162699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AC29-9184-8384-2519-47705F08C307}"/>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	Topics to be covered:</a:t>
            </a:r>
            <a:endParaRPr lang="en-IN" dirty="0"/>
          </a:p>
        </p:txBody>
      </p:sp>
      <p:sp>
        <p:nvSpPr>
          <p:cNvPr id="3" name="Content Placeholder 2">
            <a:extLst>
              <a:ext uri="{FF2B5EF4-FFF2-40B4-BE49-F238E27FC236}">
                <a16:creationId xmlns:a16="http://schemas.microsoft.com/office/drawing/2014/main" id="{8F0F13B1-F016-C62C-352F-40C602DDAF66}"/>
              </a:ext>
            </a:extLst>
          </p:cNvPr>
          <p:cNvSpPr txBox="1">
            <a:spLocks/>
          </p:cNvSpPr>
          <p:nvPr/>
        </p:nvSpPr>
        <p:spPr>
          <a:xfrm>
            <a:off x="924026" y="1424540"/>
            <a:ext cx="9125828" cy="4823860"/>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Creating a web application using python.</a:t>
            </a:r>
          </a:p>
          <a:p>
            <a:r>
              <a:rPr lang="en-IN" dirty="0"/>
              <a:t>Steps to be followed for creating an application.</a:t>
            </a:r>
          </a:p>
          <a:p>
            <a:r>
              <a:rPr lang="en-IN" dirty="0"/>
              <a:t>Extracting data.</a:t>
            </a:r>
          </a:p>
          <a:p>
            <a:r>
              <a:rPr lang="en-IN" dirty="0"/>
              <a:t>Google </a:t>
            </a:r>
            <a:r>
              <a:rPr lang="en-IN" dirty="0" err="1"/>
              <a:t>Colab</a:t>
            </a:r>
            <a:endParaRPr lang="en-IN" dirty="0"/>
          </a:p>
          <a:p>
            <a:r>
              <a:rPr lang="en-IN" dirty="0"/>
              <a:t>Pandas</a:t>
            </a:r>
          </a:p>
          <a:p>
            <a:r>
              <a:rPr lang="en-IN"/>
              <a:t>Matplotlib</a:t>
            </a:r>
          </a:p>
          <a:p>
            <a:r>
              <a:rPr lang="en-IN"/>
              <a:t>Visualisation</a:t>
            </a:r>
          </a:p>
          <a:p>
            <a:r>
              <a:rPr lang="en-IN"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967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17C0-AA4D-859C-D963-AFD2309522E6}"/>
              </a:ext>
            </a:extLst>
          </p:cNvPr>
          <p:cNvSpPr>
            <a:spLocks noGrp="1"/>
          </p:cNvSpPr>
          <p:nvPr>
            <p:ph type="title"/>
          </p:nvPr>
        </p:nvSpPr>
        <p:spPr/>
        <p:txBody>
          <a:bodyPr/>
          <a:lstStyle/>
          <a:p>
            <a:r>
              <a:rPr lang="en-IN" sz="4000" dirty="0"/>
              <a:t>Creating a web application using python:</a:t>
            </a:r>
          </a:p>
        </p:txBody>
      </p:sp>
      <p:sp>
        <p:nvSpPr>
          <p:cNvPr id="3" name="Content Placeholder 2">
            <a:extLst>
              <a:ext uri="{FF2B5EF4-FFF2-40B4-BE49-F238E27FC236}">
                <a16:creationId xmlns:a16="http://schemas.microsoft.com/office/drawing/2014/main" id="{095F4934-5DF6-FC35-20B8-B538589319EC}"/>
              </a:ext>
            </a:extLst>
          </p:cNvPr>
          <p:cNvSpPr>
            <a:spLocks noGrp="1"/>
          </p:cNvSpPr>
          <p:nvPr>
            <p:ph idx="1"/>
          </p:nvPr>
        </p:nvSpPr>
        <p:spPr/>
        <p:txBody>
          <a:bodyPr>
            <a:normAutofit/>
          </a:bodyPr>
          <a:lstStyle/>
          <a:p>
            <a:r>
              <a:rPr lang="en-US" sz="2500" b="0" i="0" dirty="0">
                <a:effectLst/>
                <a:latin typeface="Inter"/>
              </a:rPr>
              <a:t>Flask is a small and lightweight Python web framework that provides useful tools and features that make creating web applications in Python easier. It gives developers flexibility and is a more accessible framework for new developers since you can build a web application quickly using only a single Python file.</a:t>
            </a:r>
          </a:p>
          <a:p>
            <a:endParaRPr lang="en-US" sz="2500" dirty="0">
              <a:latin typeface="Inter"/>
            </a:endParaRPr>
          </a:p>
          <a:p>
            <a:r>
              <a:rPr lang="en-US" sz="2500" dirty="0">
                <a:latin typeface="Inter"/>
              </a:rPr>
              <a:t>The following steps were followed to create an application.</a:t>
            </a:r>
            <a:endParaRPr lang="en-IN" sz="2500" dirty="0"/>
          </a:p>
        </p:txBody>
      </p:sp>
    </p:spTree>
    <p:extLst>
      <p:ext uri="{BB962C8B-B14F-4D97-AF65-F5344CB8AC3E}">
        <p14:creationId xmlns:p14="http://schemas.microsoft.com/office/powerpoint/2010/main" val="343677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E612-3F68-61E2-548B-3065760AEB18}"/>
              </a:ext>
            </a:extLst>
          </p:cNvPr>
          <p:cNvSpPr>
            <a:spLocks noGrp="1"/>
          </p:cNvSpPr>
          <p:nvPr>
            <p:ph type="title"/>
          </p:nvPr>
        </p:nvSpPr>
        <p:spPr>
          <a:xfrm>
            <a:off x="646111" y="452718"/>
            <a:ext cx="11063289" cy="5313082"/>
          </a:xfrm>
        </p:spPr>
        <p:txBody>
          <a:bodyPr/>
          <a:lstStyle/>
          <a:p>
            <a:pPr>
              <a:lnSpc>
                <a:spcPct val="200000"/>
              </a:lnSpc>
            </a:pPr>
            <a:r>
              <a:rPr lang="en-IN" sz="2800" dirty="0"/>
              <a:t>Step-1: Installing Flask</a:t>
            </a:r>
            <a:br>
              <a:rPr lang="en-IN" sz="2800" dirty="0"/>
            </a:br>
            <a:r>
              <a:rPr lang="en-IN" sz="2800" dirty="0"/>
              <a:t>Step-2: Creating a Base Application</a:t>
            </a:r>
            <a:br>
              <a:rPr lang="en-IN" sz="2800" dirty="0"/>
            </a:br>
            <a:r>
              <a:rPr lang="en-IN" sz="2800" dirty="0"/>
              <a:t>Step-3: Using HTML templates</a:t>
            </a:r>
            <a:br>
              <a:rPr lang="en-IN" sz="2800" dirty="0"/>
            </a:br>
            <a:r>
              <a:rPr lang="en-IN" sz="2800" dirty="0"/>
              <a:t>Step -4: Setting up the data base</a:t>
            </a:r>
            <a:br>
              <a:rPr lang="en-IN" sz="2800" dirty="0"/>
            </a:br>
            <a:r>
              <a:rPr lang="en-IN" sz="2800" dirty="0"/>
              <a:t>Step -5 : Displaying All Posts</a:t>
            </a:r>
          </a:p>
        </p:txBody>
      </p:sp>
    </p:spTree>
    <p:extLst>
      <p:ext uri="{BB962C8B-B14F-4D97-AF65-F5344CB8AC3E}">
        <p14:creationId xmlns:p14="http://schemas.microsoft.com/office/powerpoint/2010/main" val="211193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7F8602-1A96-F675-D689-8DFFE9806081}"/>
              </a:ext>
            </a:extLst>
          </p:cNvPr>
          <p:cNvPicPr>
            <a:picLocks noChangeAspect="1"/>
          </p:cNvPicPr>
          <p:nvPr/>
        </p:nvPicPr>
        <p:blipFill>
          <a:blip r:embed="rId2"/>
          <a:stretch>
            <a:fillRect/>
          </a:stretch>
        </p:blipFill>
        <p:spPr>
          <a:xfrm>
            <a:off x="1511301" y="927236"/>
            <a:ext cx="8611076" cy="4698864"/>
          </a:xfrm>
          <a:prstGeom prst="rect">
            <a:avLst/>
          </a:prstGeom>
        </p:spPr>
      </p:pic>
    </p:spTree>
    <p:extLst>
      <p:ext uri="{BB962C8B-B14F-4D97-AF65-F5344CB8AC3E}">
        <p14:creationId xmlns:p14="http://schemas.microsoft.com/office/powerpoint/2010/main" val="285825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4142-D806-1344-6BEE-7DEC3835CBC8}"/>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Firebase(Database):</a:t>
            </a:r>
            <a:br>
              <a:rPr lang="en-IN"/>
            </a:br>
            <a:endParaRPr lang="en-IN" dirty="0"/>
          </a:p>
        </p:txBody>
      </p:sp>
      <p:sp>
        <p:nvSpPr>
          <p:cNvPr id="3" name="Content Placeholder 2">
            <a:extLst>
              <a:ext uri="{FF2B5EF4-FFF2-40B4-BE49-F238E27FC236}">
                <a16:creationId xmlns:a16="http://schemas.microsoft.com/office/drawing/2014/main" id="{64C3DB53-4C33-60E5-76C9-83E1159F12BB}"/>
              </a:ext>
            </a:extLst>
          </p:cNvPr>
          <p:cNvSpPr txBox="1">
            <a:spLocks/>
          </p:cNvSpPr>
          <p:nvPr/>
        </p:nvSpPr>
        <p:spPr>
          <a:xfrm>
            <a:off x="1103312" y="2052918"/>
            <a:ext cx="8946541" cy="419548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2400">
                <a:latin typeface="Roboto" panose="02000000000000000000" pitchFamily="2" charset="0"/>
              </a:rPr>
              <a:t>The Firebase Realtime Database is a cloud-hosted database. Data is stored as JSON and synchronized in realtime to every connected client. When you build cross-platform apps with our Apple platforms, Android, and JavaScript SDKs, all of your clients share one Realtime Database instance and automatically receive updates with the newest data.</a:t>
            </a:r>
            <a:endParaRPr lang="en-IN" sz="2400" dirty="0"/>
          </a:p>
        </p:txBody>
      </p:sp>
    </p:spTree>
    <p:extLst>
      <p:ext uri="{BB962C8B-B14F-4D97-AF65-F5344CB8AC3E}">
        <p14:creationId xmlns:p14="http://schemas.microsoft.com/office/powerpoint/2010/main" val="132848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8073-F5C6-F961-E0EE-D653C0C3F5E8}"/>
              </a:ext>
            </a:extLst>
          </p:cNvPr>
          <p:cNvSpPr>
            <a:spLocks noGrp="1"/>
          </p:cNvSpPr>
          <p:nvPr>
            <p:ph type="ctrTitle"/>
          </p:nvPr>
        </p:nvSpPr>
        <p:spPr>
          <a:xfrm>
            <a:off x="1116061" y="1130300"/>
            <a:ext cx="8420845" cy="1790700"/>
          </a:xfrm>
        </p:spPr>
        <p:txBody>
          <a:bodyPr/>
          <a:lstStyle/>
          <a:p>
            <a:r>
              <a:rPr lang="en-IN" sz="2600" dirty="0"/>
              <a:t>The data that has been recorded in the data base which is in the dictionary format is now collected in the csv file which is in the form of tables.</a:t>
            </a:r>
          </a:p>
        </p:txBody>
      </p:sp>
      <p:sp>
        <p:nvSpPr>
          <p:cNvPr id="3" name="Subtitle 2">
            <a:extLst>
              <a:ext uri="{FF2B5EF4-FFF2-40B4-BE49-F238E27FC236}">
                <a16:creationId xmlns:a16="http://schemas.microsoft.com/office/drawing/2014/main" id="{9F0BE00F-D312-99AA-06DB-F0C7DD3315C3}"/>
              </a:ext>
            </a:extLst>
          </p:cNvPr>
          <p:cNvSpPr>
            <a:spLocks noGrp="1"/>
          </p:cNvSpPr>
          <p:nvPr>
            <p:ph type="subTitle" idx="1"/>
          </p:nvPr>
        </p:nvSpPr>
        <p:spPr>
          <a:xfrm>
            <a:off x="913655" y="383180"/>
            <a:ext cx="8825658" cy="861420"/>
          </a:xfrm>
        </p:spPr>
        <p:txBody>
          <a:bodyPr>
            <a:normAutofit/>
          </a:bodyPr>
          <a:lstStyle/>
          <a:p>
            <a:r>
              <a:rPr lang="en-IN" sz="4000" b="1" dirty="0">
                <a:solidFill>
                  <a:schemeClr val="tx1"/>
                </a:solidFill>
              </a:rPr>
              <a:t>Extracting Data:</a:t>
            </a:r>
          </a:p>
        </p:txBody>
      </p:sp>
      <p:pic>
        <p:nvPicPr>
          <p:cNvPr id="4" name="Picture 3">
            <a:extLst>
              <a:ext uri="{FF2B5EF4-FFF2-40B4-BE49-F238E27FC236}">
                <a16:creationId xmlns:a16="http://schemas.microsoft.com/office/drawing/2014/main" id="{3E310E99-44F0-155E-64A4-55119097EA69}"/>
              </a:ext>
            </a:extLst>
          </p:cNvPr>
          <p:cNvPicPr>
            <a:picLocks noChangeAspect="1"/>
          </p:cNvPicPr>
          <p:nvPr/>
        </p:nvPicPr>
        <p:blipFill>
          <a:blip r:embed="rId2"/>
          <a:stretch>
            <a:fillRect/>
          </a:stretch>
        </p:blipFill>
        <p:spPr>
          <a:xfrm>
            <a:off x="1849120" y="3401420"/>
            <a:ext cx="7779558" cy="2453280"/>
          </a:xfrm>
          <a:prstGeom prst="rect">
            <a:avLst/>
          </a:prstGeom>
        </p:spPr>
      </p:pic>
    </p:spTree>
    <p:extLst>
      <p:ext uri="{BB962C8B-B14F-4D97-AF65-F5344CB8AC3E}">
        <p14:creationId xmlns:p14="http://schemas.microsoft.com/office/powerpoint/2010/main" val="196674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4F7A-C415-008E-19A3-9B0F7824A6DF}"/>
              </a:ext>
            </a:extLst>
          </p:cNvPr>
          <p:cNvSpPr>
            <a:spLocks noGrp="1"/>
          </p:cNvSpPr>
          <p:nvPr>
            <p:ph type="title"/>
          </p:nvPr>
        </p:nvSpPr>
        <p:spPr>
          <a:xfrm>
            <a:off x="646111" y="452718"/>
            <a:ext cx="9894889" cy="5516282"/>
          </a:xfrm>
        </p:spPr>
        <p:txBody>
          <a:bodyPr/>
          <a:lstStyle/>
          <a:p>
            <a:pPr>
              <a:lnSpc>
                <a:spcPct val="200000"/>
              </a:lnSpc>
            </a:pPr>
            <a:r>
              <a:rPr lang="en-IN" dirty="0"/>
              <a:t>Google </a:t>
            </a:r>
            <a:r>
              <a:rPr lang="en-IN" dirty="0" err="1"/>
              <a:t>Colab</a:t>
            </a:r>
            <a:r>
              <a:rPr lang="en-IN" dirty="0"/>
              <a:t>:</a:t>
            </a:r>
            <a:br>
              <a:rPr lang="en-IN" dirty="0"/>
            </a:br>
            <a:r>
              <a:rPr lang="en-IN" sz="2000" dirty="0">
                <a:effectLst/>
                <a:latin typeface="Calibri" panose="020F0502020204030204" pitchFamily="34" charset="0"/>
                <a:ea typeface="Calibri" panose="020F0502020204030204" pitchFamily="34" charset="0"/>
                <a:cs typeface="Times New Roman" panose="02020603050405020304" pitchFamily="18" charset="0"/>
              </a:rPr>
              <a:t>With Google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2000" dirty="0">
                <a:effectLst/>
                <a:latin typeface="Calibri" panose="020F0502020204030204" pitchFamily="34" charset="0"/>
                <a:ea typeface="Calibri" panose="020F0502020204030204" pitchFamily="34" charset="0"/>
                <a:cs typeface="Times New Roman" panose="02020603050405020304" pitchFamily="18" charset="0"/>
              </a:rPr>
              <a:t>, you can code without having to worry about setting up a local environment. All you need is a browser and an internet connection. Plus,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you can access powerful hardware resources that you wouldn’t otherwise have access to</a:t>
            </a:r>
            <a:r>
              <a:rPr lang="en-IN" sz="2000" dirty="0">
                <a:effectLst/>
                <a:latin typeface="Calibri" panose="020F0502020204030204" pitchFamily="34" charset="0"/>
                <a:ea typeface="Calibri" panose="020F0502020204030204" pitchFamily="34" charset="0"/>
                <a:cs typeface="Times New Roman" panose="02020603050405020304" pitchFamily="18" charset="0"/>
              </a:rPr>
              <a:t>. So if you’re looking to get into coding, or want to level up your skills, Google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2000" dirty="0">
                <a:effectLst/>
                <a:latin typeface="Calibri" panose="020F0502020204030204" pitchFamily="34" charset="0"/>
                <a:ea typeface="Calibri" panose="020F0502020204030204" pitchFamily="34" charset="0"/>
                <a:cs typeface="Times New Roman" panose="02020603050405020304" pitchFamily="18" charset="0"/>
              </a:rPr>
              <a:t> is a great place to start</a:t>
            </a:r>
            <a:endParaRPr lang="en-IN" sz="2000" dirty="0"/>
          </a:p>
        </p:txBody>
      </p:sp>
    </p:spTree>
    <p:extLst>
      <p:ext uri="{BB962C8B-B14F-4D97-AF65-F5344CB8AC3E}">
        <p14:creationId xmlns:p14="http://schemas.microsoft.com/office/powerpoint/2010/main" val="35124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554</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Inter</vt:lpstr>
      <vt:lpstr>Nunito</vt:lpstr>
      <vt:lpstr>Roboto</vt:lpstr>
      <vt:lpstr>Times New Roman</vt:lpstr>
      <vt:lpstr>Wingdings 3</vt:lpstr>
      <vt:lpstr>Ion</vt:lpstr>
      <vt:lpstr>Health -Recorder</vt:lpstr>
      <vt:lpstr>OVERVIEW</vt:lpstr>
      <vt:lpstr>PowerPoint Presentation</vt:lpstr>
      <vt:lpstr>Creating a web application using python:</vt:lpstr>
      <vt:lpstr>Step-1: Installing Flask Step-2: Creating a Base Application Step-3: Using HTML templates Step -4: Setting up the data base Step -5 : Displaying All Posts</vt:lpstr>
      <vt:lpstr>PowerPoint Presentation</vt:lpstr>
      <vt:lpstr>PowerPoint Presentation</vt:lpstr>
      <vt:lpstr>The data that has been recorded in the data base which is in the dictionary format is now collected in the csv file which is in the form of tables.</vt:lpstr>
      <vt:lpstr>Google Colab: With Google Colab, you can code without having to worry about setting up a local environment. All you need is a browser and an internet connection. Plus, you can access powerful hardware resources that you wouldn’t otherwise have access to. So if you’re looking to get into coding, or want to level up your skills, Google Colab is a great place to start</vt:lpstr>
      <vt:lpstr>Pandas:</vt:lpstr>
      <vt:lpstr>      Matplotlib:</vt:lpstr>
      <vt:lpstr>Visualization: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-Recorder</dc:title>
  <dc:creator>aroraisha779@gmail.com</dc:creator>
  <cp:lastModifiedBy>aroraisha779@gmail.com</cp:lastModifiedBy>
  <cp:revision>6</cp:revision>
  <dcterms:created xsi:type="dcterms:W3CDTF">2023-01-11T07:48:13Z</dcterms:created>
  <dcterms:modified xsi:type="dcterms:W3CDTF">2023-01-16T05:03:18Z</dcterms:modified>
</cp:coreProperties>
</file>