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0" r:id="rId13"/>
    <p:sldId id="271" r:id="rId14"/>
    <p:sldId id="268" r:id="rId15"/>
    <p:sldId id="269" r:id="rId16"/>
    <p:sldId id="272" r:id="rId17"/>
    <p:sldId id="273" r:id="rId18"/>
    <p:sldId id="274" r:id="rId19"/>
    <p:sldId id="267"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98" r:id="rId33"/>
    <p:sldId id="275" r:id="rId34"/>
    <p:sldId id="289" r:id="rId35"/>
    <p:sldId id="290" r:id="rId36"/>
    <p:sldId id="291" r:id="rId37"/>
    <p:sldId id="288" r:id="rId38"/>
    <p:sldId id="293" r:id="rId39"/>
    <p:sldId id="294" r:id="rId40"/>
    <p:sldId id="295" r:id="rId41"/>
    <p:sldId id="296" r:id="rId42"/>
    <p:sldId id="292" r:id="rId43"/>
    <p:sldId id="297"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57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06143D7-515F-4C4F-BB23-68B9A2980527}" type="datetimeFigureOut">
              <a:rPr lang="en-US" smtClean="0"/>
              <a:pPr/>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9F99F9-7485-4A03-B311-6FA16E574A0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6143D7-515F-4C4F-BB23-68B9A2980527}" type="datetimeFigureOut">
              <a:rPr lang="en-US" smtClean="0"/>
              <a:pPr/>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9F99F9-7485-4A03-B311-6FA16E574A0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6143D7-515F-4C4F-BB23-68B9A2980527}" type="datetimeFigureOut">
              <a:rPr lang="en-US" smtClean="0"/>
              <a:pPr/>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9F99F9-7485-4A03-B311-6FA16E574A0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6143D7-515F-4C4F-BB23-68B9A2980527}" type="datetimeFigureOut">
              <a:rPr lang="en-US" smtClean="0"/>
              <a:pPr/>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9F99F9-7485-4A03-B311-6FA16E574A0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06143D7-515F-4C4F-BB23-68B9A2980527}" type="datetimeFigureOut">
              <a:rPr lang="en-US" smtClean="0"/>
              <a:pPr/>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9F99F9-7485-4A03-B311-6FA16E574A0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06143D7-515F-4C4F-BB23-68B9A2980527}" type="datetimeFigureOut">
              <a:rPr lang="en-US" smtClean="0"/>
              <a:pPr/>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9F99F9-7485-4A03-B311-6FA16E574A0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06143D7-515F-4C4F-BB23-68B9A2980527}" type="datetimeFigureOut">
              <a:rPr lang="en-US" smtClean="0"/>
              <a:pPr/>
              <a:t>11/1/2022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9F99F9-7485-4A03-B311-6FA16E574A0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06143D7-515F-4C4F-BB23-68B9A2980527}" type="datetimeFigureOut">
              <a:rPr lang="en-US" smtClean="0"/>
              <a:pPr/>
              <a:t>11/1/2022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9F99F9-7485-4A03-B311-6FA16E574A0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6143D7-515F-4C4F-BB23-68B9A2980527}" type="datetimeFigureOut">
              <a:rPr lang="en-US" smtClean="0"/>
              <a:pPr/>
              <a:t>11/1/2022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9F99F9-7485-4A03-B311-6FA16E574A0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6143D7-515F-4C4F-BB23-68B9A2980527}" type="datetimeFigureOut">
              <a:rPr lang="en-US" smtClean="0"/>
              <a:pPr/>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9F99F9-7485-4A03-B311-6FA16E574A0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6143D7-515F-4C4F-BB23-68B9A2980527}" type="datetimeFigureOut">
              <a:rPr lang="en-US" smtClean="0"/>
              <a:pPr/>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9F99F9-7485-4A03-B311-6FA16E574A0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6143D7-515F-4C4F-BB23-68B9A2980527}" type="datetimeFigureOut">
              <a:rPr lang="en-US" smtClean="0"/>
              <a:pPr/>
              <a:t>11/1/2022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9F99F9-7485-4A03-B311-6FA16E574A0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monster.com/career-advice/article/ways-to-overcome-fear-of-failure-in-career"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monster.com/career-advice/article/deductive-reasoning-inductive-reasoning"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monster.com/career-advice/article/deductive-reasoning-inductive-reasonin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monster.com/career-advice/article/how-to-handle-most-common-workplace-conflict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monster.com/career-advice/article/learn-from-mistakes-0517"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Business Intelligence</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Learn from Your Mistakes</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a:hlinkClick r:id="rId2"/>
              </a:rPr>
              <a:t>Embracing failure</a:t>
            </a:r>
            <a:r>
              <a:rPr lang="en-US" dirty="0"/>
              <a:t> is integral to growing as a professional while also improving your decision-making skills. </a:t>
            </a:r>
            <a:endParaRPr lang="en-US" dirty="0" smtClean="0"/>
          </a:p>
          <a:p>
            <a:r>
              <a:rPr lang="en-US" dirty="0" smtClean="0"/>
              <a:t>One </a:t>
            </a:r>
            <a:r>
              <a:rPr lang="en-US" dirty="0"/>
              <a:t>blunder doesn't make you a bad employee. </a:t>
            </a:r>
            <a:endParaRPr lang="en-US" dirty="0" smtClean="0"/>
          </a:p>
          <a:p>
            <a:r>
              <a:rPr lang="en-US" dirty="0" smtClean="0"/>
              <a:t>Developing </a:t>
            </a:r>
            <a:r>
              <a:rPr lang="en-US" dirty="0"/>
              <a:t>a tough skin, especially if you're working in a cutthroat industry, is a must. Everyone makes mistakes—learning from them is what matters.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Get Help Making Good Choices for Your Career</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dirty="0"/>
              <a:t>It's not easy to know what to do in every given situation you face, but knowledge is indeed power. </a:t>
            </a:r>
            <a:endParaRPr lang="en-US" dirty="0" smtClean="0"/>
          </a:p>
          <a:p>
            <a:r>
              <a:rPr lang="en-US" dirty="0" smtClean="0"/>
              <a:t>Need </a:t>
            </a:r>
            <a:r>
              <a:rPr lang="en-US" dirty="0"/>
              <a:t>help making important career choices, like determining how to ask for a raise, when to look for a new job, or how to hone your other professional skills?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Intelligence</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Demand and technology are driving competition to its best if not to the edge, blurring the industrial boundaries and resulting in a substantial re-arrangement of businesses.</a:t>
            </a:r>
          </a:p>
          <a:p>
            <a:pPr algn="just"/>
            <a:r>
              <a:rPr lang="en-US" dirty="0" smtClean="0"/>
              <a:t> The advancement in information technology has also made it possible for </a:t>
            </a:r>
            <a:r>
              <a:rPr lang="en-US" dirty="0" err="1" smtClean="0"/>
              <a:t>organisations</a:t>
            </a:r>
            <a:r>
              <a:rPr lang="en-US" dirty="0" smtClean="0"/>
              <a:t> to hoard large volumes of data from multiple sources through their business processes</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To remain competitive in the face of these changing times and fierce competition, </a:t>
            </a:r>
          </a:p>
          <a:p>
            <a:r>
              <a:rPr lang="en-US" dirty="0" smtClean="0"/>
              <a:t>Tool is needed which has the capability to allow a holistic view of the operating environment of the </a:t>
            </a:r>
            <a:r>
              <a:rPr lang="en-US" dirty="0" err="1" smtClean="0"/>
              <a:t>organisation</a:t>
            </a:r>
            <a:r>
              <a:rPr lang="en-US" dirty="0" smtClean="0"/>
              <a:t>, by taking advantage of the huge body of accumulated data.</a:t>
            </a:r>
          </a:p>
          <a:p>
            <a:r>
              <a:rPr lang="en-US" dirty="0" smtClean="0"/>
              <a:t>Thereby allowing decision makers to be spontaneous with their decision-making</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Intelligence</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a:t>Business intelligence, or BI, processes help you organize your data so it can be easily accessed and analyzed. </a:t>
            </a:r>
            <a:endParaRPr lang="en-US" dirty="0" smtClean="0"/>
          </a:p>
          <a:p>
            <a:pPr algn="just"/>
            <a:r>
              <a:rPr lang="en-US" dirty="0" smtClean="0"/>
              <a:t>Decision-makers </a:t>
            </a:r>
            <a:r>
              <a:rPr lang="en-US" dirty="0"/>
              <a:t>can then dig in and get the information they need quickly, empowering them to make informed decisions. </a:t>
            </a:r>
            <a:endParaRPr lang="en-US" dirty="0" smtClean="0"/>
          </a:p>
          <a:p>
            <a:pPr algn="just"/>
            <a:r>
              <a:rPr lang="en-US" dirty="0" smtClean="0"/>
              <a:t>But</a:t>
            </a:r>
            <a:r>
              <a:rPr lang="en-US" dirty="0"/>
              <a:t> </a:t>
            </a:r>
            <a:r>
              <a:rPr lang="en-US" b="1" dirty="0"/>
              <a:t>improved decision-making</a:t>
            </a:r>
            <a:r>
              <a:rPr lang="en-US" dirty="0"/>
              <a:t> is just one benefit of business intelligence</a:t>
            </a:r>
            <a:r>
              <a:rPr lang="en-US" dirty="0" smtClean="0"/>
              <a:t>.</a:t>
            </a:r>
          </a:p>
          <a:p>
            <a:pPr algn="just"/>
            <a:r>
              <a:rPr lang="en-US" dirty="0" smtClean="0"/>
              <a:t>Business Intelligence offers these capabilities and more, for instance the possibility to perform analytics operations about event(s) that demands more clarity on their </a:t>
            </a:r>
            <a:r>
              <a:rPr lang="en-US" dirty="0" err="1" smtClean="0"/>
              <a:t>behaviour</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the need of business intelligence?</a:t>
            </a:r>
          </a:p>
        </p:txBody>
      </p:sp>
      <p:sp>
        <p:nvSpPr>
          <p:cNvPr id="3" name="Content Placeholder 2"/>
          <p:cNvSpPr>
            <a:spLocks noGrp="1"/>
          </p:cNvSpPr>
          <p:nvPr>
            <p:ph idx="1"/>
          </p:nvPr>
        </p:nvSpPr>
        <p:spPr/>
        <p:txBody>
          <a:bodyPr/>
          <a:lstStyle/>
          <a:p>
            <a:pPr algn="just"/>
            <a:r>
              <a:rPr lang="en-US" dirty="0"/>
              <a:t>Business Intelligence </a:t>
            </a:r>
            <a:r>
              <a:rPr lang="en-US" b="1" dirty="0"/>
              <a:t>enables businesses to have insight into what their competitors are doing and enables them to make informed and educated decisions for plans</a:t>
            </a:r>
            <a:r>
              <a:rPr lang="en-US" dirty="0"/>
              <a:t>. </a:t>
            </a:r>
            <a:endParaRPr lang="en-US" dirty="0" smtClean="0"/>
          </a:p>
          <a:p>
            <a:pPr algn="just"/>
            <a:r>
              <a:rPr lang="en-US" dirty="0" smtClean="0"/>
              <a:t>Also</a:t>
            </a:r>
            <a:r>
              <a:rPr lang="en-US" dirty="0"/>
              <a:t>, a company that keeps an eye on its internal systems at all times, stays ahead of a company that doesn't.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Business Analytics Spectrum</a:t>
            </a:r>
            <a:endParaRPr lang="en-US" dirty="0"/>
          </a:p>
        </p:txBody>
      </p:sp>
      <p:sp>
        <p:nvSpPr>
          <p:cNvPr id="3" name="Content Placeholder 2"/>
          <p:cNvSpPr>
            <a:spLocks noGrp="1"/>
          </p:cNvSpPr>
          <p:nvPr>
            <p:ph idx="1"/>
          </p:nvPr>
        </p:nvSpPr>
        <p:spPr/>
        <p:txBody>
          <a:bodyPr/>
          <a:lstStyle/>
          <a:p>
            <a:pPr algn="just"/>
            <a:r>
              <a:rPr lang="en-US" dirty="0" smtClean="0"/>
              <a:t>Analyze, prepare reports and present to Leadership team on a defined frequency</a:t>
            </a:r>
          </a:p>
          <a:p>
            <a:pPr algn="just">
              <a:buNone/>
            </a:pPr>
            <a:r>
              <a:rPr lang="en-US" dirty="0" smtClean="0"/>
              <a:t>                               or</a:t>
            </a:r>
          </a:p>
          <a:p>
            <a:pPr algn="just"/>
            <a:r>
              <a:rPr lang="en-US" dirty="0" smtClean="0"/>
              <a:t>Lead multiple analytical projects and business planning to assist Leadership team deliver business performance.</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142844" y="428604"/>
            <a:ext cx="8715436" cy="642939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5768997"/>
          </a:xfrm>
        </p:spPr>
        <p:txBody>
          <a:bodyPr/>
          <a:lstStyle/>
          <a:p>
            <a:pPr algn="just"/>
            <a:r>
              <a:rPr lang="en-US" dirty="0" smtClean="0"/>
              <a:t>The domain of Analytics starts from answering a simple question – </a:t>
            </a:r>
            <a:r>
              <a:rPr lang="en-US" b="1" dirty="0" smtClean="0">
                <a:solidFill>
                  <a:srgbClr val="FF0000"/>
                </a:solidFill>
              </a:rPr>
              <a:t>What happened? </a:t>
            </a:r>
          </a:p>
          <a:p>
            <a:pPr algn="just"/>
            <a:r>
              <a:rPr lang="en-US" dirty="0" smtClean="0"/>
              <a:t>This activity is typically known as reporting.</a:t>
            </a:r>
          </a:p>
          <a:p>
            <a:pPr algn="just"/>
            <a:r>
              <a:rPr lang="en-US" dirty="0" smtClean="0"/>
              <a:t> These are typically the MIS which people want to receive first thing in the morning.</a:t>
            </a:r>
          </a:p>
          <a:p>
            <a:pPr algn="just"/>
            <a:r>
              <a:rPr lang="en-US" dirty="0" smtClean="0"/>
              <a:t> It is a snapshot of what has happened.</a:t>
            </a:r>
          </a:p>
          <a:p>
            <a:pPr algn="just"/>
            <a:r>
              <a:rPr lang="en-US" dirty="0" smtClean="0"/>
              <a:t> Following is an example of how a typical report might look like:</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357158" y="357167"/>
            <a:ext cx="8429684" cy="607223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Improvement in Decision Making Process</a:t>
            </a:r>
            <a:endParaRPr lang="en-US" dirty="0"/>
          </a:p>
        </p:txBody>
      </p:sp>
      <p:sp>
        <p:nvSpPr>
          <p:cNvPr id="3" name="Content Placeholder 2"/>
          <p:cNvSpPr>
            <a:spLocks noGrp="1"/>
          </p:cNvSpPr>
          <p:nvPr>
            <p:ph idx="1"/>
          </p:nvPr>
        </p:nvSpPr>
        <p:spPr/>
        <p:txBody>
          <a:bodyPr>
            <a:normAutofit lnSpcReduction="10000"/>
          </a:bodyPr>
          <a:lstStyle/>
          <a:p>
            <a:r>
              <a:rPr lang="en-US" dirty="0"/>
              <a:t>We make decisions every day at work. </a:t>
            </a:r>
            <a:endParaRPr lang="en-US" dirty="0" smtClean="0"/>
          </a:p>
          <a:p>
            <a:r>
              <a:rPr lang="en-US" dirty="0" smtClean="0"/>
              <a:t>Some </a:t>
            </a:r>
            <a:r>
              <a:rPr lang="en-US" dirty="0"/>
              <a:t>are small (“What will I have for lunch today?”) and some are big (“Should I ask for a raise?”). </a:t>
            </a:r>
            <a:endParaRPr lang="en-US" dirty="0" smtClean="0"/>
          </a:p>
          <a:p>
            <a:r>
              <a:rPr lang="en-US" dirty="0" smtClean="0"/>
              <a:t>And</a:t>
            </a:r>
            <a:r>
              <a:rPr lang="en-US" dirty="0"/>
              <a:t>, naturally, some people are better than others at making smart choices and achieving desirable outcomes. </a:t>
            </a:r>
            <a:endParaRPr lang="en-US" dirty="0" smtClean="0"/>
          </a:p>
          <a:p>
            <a:r>
              <a:rPr lang="en-US" dirty="0" smtClean="0"/>
              <a:t>But </a:t>
            </a:r>
            <a:r>
              <a:rPr lang="en-US" dirty="0"/>
              <a:t>with a little effort, you can improve your decision-making skills.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5911873"/>
          </a:xfrm>
        </p:spPr>
        <p:txBody>
          <a:bodyPr>
            <a:normAutofit fontScale="92500" lnSpcReduction="10000"/>
          </a:bodyPr>
          <a:lstStyle/>
          <a:p>
            <a:r>
              <a:rPr lang="en-US" b="1" dirty="0" smtClean="0"/>
              <a:t>Tools used in reporting:</a:t>
            </a:r>
            <a:endParaRPr lang="en-US" dirty="0" smtClean="0"/>
          </a:p>
          <a:p>
            <a:pPr algn="just"/>
            <a:r>
              <a:rPr lang="en-US" dirty="0" smtClean="0"/>
              <a:t>Majority of elementary reporting happens on MS Excel across the globe. More evolved Organizations might pull the data through databases using tools like SQL, MS Access or Oracle. But typically, the dissemination of reports happens through Excel.</a:t>
            </a:r>
          </a:p>
          <a:p>
            <a:pPr algn="just"/>
            <a:r>
              <a:rPr lang="en-US" b="1" dirty="0" smtClean="0"/>
              <a:t>Skills required for reporting:</a:t>
            </a:r>
            <a:endParaRPr lang="en-US" dirty="0" smtClean="0"/>
          </a:p>
          <a:p>
            <a:pPr algn="just"/>
            <a:r>
              <a:rPr lang="en-US" dirty="0" smtClean="0"/>
              <a:t>MS excel</a:t>
            </a:r>
          </a:p>
          <a:p>
            <a:pPr algn="just"/>
            <a:r>
              <a:rPr lang="en-US" dirty="0" smtClean="0"/>
              <a:t>Business understanding</a:t>
            </a:r>
          </a:p>
          <a:p>
            <a:pPr algn="just"/>
            <a:r>
              <a:rPr lang="en-US" dirty="0" smtClean="0"/>
              <a:t>Ability to perform monotonous task with diligence</a:t>
            </a:r>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Detective Analysis</a:t>
            </a:r>
            <a:endParaRPr lang="en-US" dirty="0">
              <a:solidFill>
                <a:srgbClr val="FF0000"/>
              </a:solidFill>
            </a:endParaRPr>
          </a:p>
        </p:txBody>
      </p:sp>
      <p:sp>
        <p:nvSpPr>
          <p:cNvPr id="3" name="Content Placeholder 2"/>
          <p:cNvSpPr>
            <a:spLocks noGrp="1"/>
          </p:cNvSpPr>
          <p:nvPr>
            <p:ph idx="1"/>
          </p:nvPr>
        </p:nvSpPr>
        <p:spPr/>
        <p:txBody>
          <a:bodyPr>
            <a:normAutofit fontScale="92500" lnSpcReduction="20000"/>
          </a:bodyPr>
          <a:lstStyle/>
          <a:p>
            <a:pPr algn="just"/>
            <a:r>
              <a:rPr lang="en-US" dirty="0" smtClean="0"/>
              <a:t>Detective Analysis starts where reporting ends. </a:t>
            </a:r>
          </a:p>
          <a:p>
            <a:pPr algn="just"/>
            <a:r>
              <a:rPr lang="en-US" dirty="0" smtClean="0"/>
              <a:t>You start looking for reasons for unexpected changes. </a:t>
            </a:r>
          </a:p>
          <a:p>
            <a:pPr algn="just"/>
            <a:r>
              <a:rPr lang="en-US" b="1" dirty="0" smtClean="0">
                <a:solidFill>
                  <a:srgbClr val="FF0000"/>
                </a:solidFill>
              </a:rPr>
              <a:t>Typical  problems you work on are “Why did the Sales drop in last 2 months?” or “Why did the latest campaign under-perform or over-perform?”. </a:t>
            </a:r>
          </a:p>
          <a:p>
            <a:pPr algn="just"/>
            <a:r>
              <a:rPr lang="en-US" dirty="0" smtClean="0"/>
              <a:t>In order to find out answers to these questions, you look at past trends or you look at distribution changes to find out the reasons for the changes. </a:t>
            </a:r>
          </a:p>
          <a:p>
            <a:pPr algn="just"/>
            <a:r>
              <a:rPr lang="en-US" dirty="0" smtClean="0"/>
              <a:t>However, all of this is backward looking.</a:t>
            </a:r>
          </a:p>
          <a:p>
            <a:pPr algn="just"/>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Tools used in Detective Analysis</a:t>
            </a:r>
            <a:endParaRPr lang="en-US" b="1" dirty="0"/>
          </a:p>
        </p:txBody>
      </p:sp>
      <p:sp>
        <p:nvSpPr>
          <p:cNvPr id="3" name="Content Placeholder 2"/>
          <p:cNvSpPr>
            <a:spLocks noGrp="1"/>
          </p:cNvSpPr>
          <p:nvPr>
            <p:ph idx="1"/>
          </p:nvPr>
        </p:nvSpPr>
        <p:spPr/>
        <p:txBody>
          <a:bodyPr>
            <a:normAutofit lnSpcReduction="10000"/>
          </a:bodyPr>
          <a:lstStyle/>
          <a:p>
            <a:pPr algn="just"/>
            <a:r>
              <a:rPr lang="en-US" dirty="0" smtClean="0"/>
              <a:t>Typically used tools are MS excel, MS Access, Minitab, R (basic regression). You tend to use advanced Excel and Pivot tables while dealing with these problems and typically creating time series graphs helps a lot.</a:t>
            </a:r>
          </a:p>
          <a:p>
            <a:pPr algn="just"/>
            <a:r>
              <a:rPr lang="en-US" b="1" dirty="0" smtClean="0"/>
              <a:t>Skills required for detective analysis:</a:t>
            </a:r>
            <a:endParaRPr lang="en-US" dirty="0" smtClean="0"/>
          </a:p>
          <a:p>
            <a:pPr algn="just"/>
            <a:r>
              <a:rPr lang="en-US" dirty="0" smtClean="0"/>
              <a:t>Structured thinking</a:t>
            </a:r>
          </a:p>
          <a:p>
            <a:pPr algn="just"/>
            <a:r>
              <a:rPr lang="en-US" dirty="0" smtClean="0"/>
              <a:t>MS Access, Excel, basic regression</a:t>
            </a:r>
          </a:p>
          <a:p>
            <a:pPr algn="just"/>
            <a:r>
              <a:rPr lang="en-US" dirty="0" smtClean="0"/>
              <a:t>Business understanding</a:t>
            </a:r>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Dashboard</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Dashboard is an Organized and well presented summary of key business metrics.</a:t>
            </a:r>
          </a:p>
          <a:p>
            <a:pPr algn="just"/>
            <a:r>
              <a:rPr lang="en-US" dirty="0" smtClean="0"/>
              <a:t>They are usually interactive so that the user can find out the exact information he is looking for. </a:t>
            </a:r>
          </a:p>
          <a:p>
            <a:pPr algn="just"/>
            <a:r>
              <a:rPr lang="en-US" dirty="0" smtClean="0"/>
              <a:t>Dashboard, in ideal state should provide real time information about performance. Following is an example of how a dashboard might look like:</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5" name="Picture 3"/>
          <p:cNvPicPr>
            <a:picLocks noGrp="1" noChangeAspect="1" noChangeArrowheads="1"/>
          </p:cNvPicPr>
          <p:nvPr>
            <p:ph idx="1"/>
          </p:nvPr>
        </p:nvPicPr>
        <p:blipFill>
          <a:blip r:embed="rId2"/>
          <a:srcRect/>
          <a:stretch>
            <a:fillRect/>
          </a:stretch>
        </p:blipFill>
        <p:spPr bwMode="auto">
          <a:xfrm>
            <a:off x="285720" y="357166"/>
            <a:ext cx="8643997" cy="628654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5911873"/>
          </a:xfrm>
        </p:spPr>
        <p:txBody>
          <a:bodyPr/>
          <a:lstStyle/>
          <a:p>
            <a:pPr algn="just"/>
            <a:r>
              <a:rPr lang="en-US" b="1" dirty="0" smtClean="0"/>
              <a:t>Skills required for creating dashboards:</a:t>
            </a:r>
            <a:endParaRPr lang="en-US" dirty="0" smtClean="0"/>
          </a:p>
          <a:p>
            <a:pPr algn="just"/>
            <a:r>
              <a:rPr lang="en-US" dirty="0" smtClean="0"/>
              <a:t>Strong structured thinking: The person will need to create the entire architecture and data model</a:t>
            </a:r>
          </a:p>
          <a:p>
            <a:pPr algn="just"/>
            <a:r>
              <a:rPr lang="en-US" dirty="0" smtClean="0"/>
              <a:t>Business Understanding: If you don’t understand what you want to represent, God help you!</a:t>
            </a:r>
          </a:p>
          <a:p>
            <a:pPr algn="just">
              <a:buNone/>
            </a:pPr>
            <a:endParaRPr lang="en-US" dirty="0" smtClean="0"/>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Predictive Modeling – Answer to What is likely to happen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This is where you take all your historical trends and information and apply it to predict the future. </a:t>
            </a:r>
          </a:p>
          <a:p>
            <a:r>
              <a:rPr lang="en-US" dirty="0" smtClean="0"/>
              <a:t>You try and predict customer behavior based on past information. </a:t>
            </a:r>
          </a:p>
          <a:p>
            <a:r>
              <a:rPr lang="en-US" dirty="0" smtClean="0"/>
              <a:t>Please note that there is a fine difference in forecasting and predictive modeling.</a:t>
            </a:r>
          </a:p>
          <a:p>
            <a:r>
              <a:rPr lang="en-US" dirty="0" smtClean="0"/>
              <a:t> Forecasting is typically done at aggregate level, where as predictive modeling is typically done at a customer / instance level</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Tools used for Predictive modeling:</a:t>
            </a:r>
            <a:r>
              <a:rPr lang="en-US" dirty="0" smtClean="0"/>
              <a:t/>
            </a:r>
            <a:br>
              <a:rPr lang="en-US" dirty="0" smtClean="0"/>
            </a:br>
            <a:endParaRPr lang="en-US" dirty="0"/>
          </a:p>
        </p:txBody>
      </p:sp>
      <p:sp>
        <p:nvSpPr>
          <p:cNvPr id="3" name="Content Placeholder 2"/>
          <p:cNvSpPr>
            <a:spLocks noGrp="1"/>
          </p:cNvSpPr>
          <p:nvPr>
            <p:ph idx="1"/>
          </p:nvPr>
        </p:nvSpPr>
        <p:spPr>
          <a:xfrm>
            <a:off x="285720" y="1071546"/>
            <a:ext cx="8401080" cy="5429288"/>
          </a:xfrm>
        </p:spPr>
        <p:txBody>
          <a:bodyPr/>
          <a:lstStyle/>
          <a:p>
            <a:pPr algn="just"/>
            <a:r>
              <a:rPr lang="en-US" dirty="0" smtClean="0"/>
              <a:t>SAS has the highest market share among tools used for predictive modeling followed by SPSS, R, MATLAB.</a:t>
            </a:r>
          </a:p>
          <a:p>
            <a:pPr algn="just"/>
            <a:r>
              <a:rPr lang="en-US" b="1" dirty="0" smtClean="0"/>
              <a:t>Skills required for Predictive modeling:</a:t>
            </a:r>
            <a:endParaRPr lang="en-US" dirty="0" smtClean="0"/>
          </a:p>
          <a:p>
            <a:pPr algn="just"/>
            <a:r>
              <a:rPr lang="en-US" dirty="0" smtClean="0"/>
              <a:t>Strong structured thinking</a:t>
            </a:r>
          </a:p>
          <a:p>
            <a:pPr algn="just"/>
            <a:r>
              <a:rPr lang="en-US" dirty="0" smtClean="0"/>
              <a:t>Business Understanding</a:t>
            </a:r>
          </a:p>
          <a:p>
            <a:pPr algn="just"/>
            <a:r>
              <a:rPr lang="en-US" dirty="0" smtClean="0"/>
              <a:t>Problem Solving</a:t>
            </a:r>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Big data – Answer to What can happen, given the </a:t>
            </a:r>
            <a:r>
              <a:rPr lang="en-US" sz="3200" b="1" dirty="0" err="1" smtClean="0"/>
              <a:t>behaviour</a:t>
            </a:r>
            <a:r>
              <a:rPr lang="en-US" sz="3200" b="1" dirty="0" smtClean="0"/>
              <a:t> of the community?</a:t>
            </a:r>
            <a:endParaRPr lang="en-US" sz="3200" dirty="0"/>
          </a:p>
        </p:txBody>
      </p:sp>
      <p:sp>
        <p:nvSpPr>
          <p:cNvPr id="3" name="Content Placeholder 2"/>
          <p:cNvSpPr>
            <a:spLocks noGrp="1"/>
          </p:cNvSpPr>
          <p:nvPr>
            <p:ph idx="1"/>
          </p:nvPr>
        </p:nvSpPr>
        <p:spPr/>
        <p:txBody>
          <a:bodyPr>
            <a:normAutofit fontScale="92500" lnSpcReduction="20000"/>
          </a:bodyPr>
          <a:lstStyle/>
          <a:p>
            <a:pPr algn="just"/>
            <a:r>
              <a:rPr lang="en-US" dirty="0" smtClean="0"/>
              <a:t>Imagine applying predictive modeling with a microscope in hand. </a:t>
            </a:r>
          </a:p>
          <a:p>
            <a:pPr algn="just"/>
            <a:r>
              <a:rPr lang="en-US" dirty="0" smtClean="0"/>
              <a:t>What if you can store, analyze and make sense out of every information about the customer. </a:t>
            </a:r>
          </a:p>
          <a:p>
            <a:pPr algn="just"/>
            <a:r>
              <a:rPr lang="en-US" dirty="0" smtClean="0"/>
              <a:t>What kind of social media community he is attached to? </a:t>
            </a:r>
          </a:p>
          <a:p>
            <a:pPr algn="just"/>
            <a:r>
              <a:rPr lang="en-US" dirty="0" smtClean="0"/>
              <a:t>What kind of searches is he performing? </a:t>
            </a:r>
          </a:p>
          <a:p>
            <a:pPr algn="just"/>
            <a:r>
              <a:rPr lang="en-US" dirty="0" smtClean="0"/>
              <a:t>Big data problems arise when data has grown on all three Vs (Volume, Velocity and Variety). </a:t>
            </a:r>
          </a:p>
          <a:p>
            <a:pPr algn="just"/>
            <a:r>
              <a:rPr lang="en-US" dirty="0" smtClean="0"/>
              <a:t>You need data scientists to mine this data.</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Tools used in Big data:</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smtClean="0"/>
              <a:t>This is a very dynamic domain right now.</a:t>
            </a:r>
          </a:p>
          <a:p>
            <a:r>
              <a:rPr lang="en-US" dirty="0" smtClean="0"/>
              <a:t> A tool which used to be market leader 6 months back is no longer the best. </a:t>
            </a:r>
          </a:p>
          <a:p>
            <a:r>
              <a:rPr lang="en-US" dirty="0" smtClean="0"/>
              <a:t>Hence, it is difficult to pin down specific tools. </a:t>
            </a:r>
          </a:p>
          <a:p>
            <a:r>
              <a:rPr lang="en-US" dirty="0" smtClean="0"/>
              <a:t>These tools typically work on </a:t>
            </a:r>
            <a:r>
              <a:rPr lang="en-US" dirty="0" err="1" smtClean="0"/>
              <a:t>Hadoop</a:t>
            </a:r>
            <a:r>
              <a:rPr lang="en-US" dirty="0" smtClean="0"/>
              <a:t> to store the data.</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Strong Decision-Making Skills</a:t>
            </a:r>
            <a:br>
              <a:rPr lang="en-US" dirty="0"/>
            </a:br>
            <a:endParaRPr lang="en-US" dirty="0"/>
          </a:p>
        </p:txBody>
      </p:sp>
      <p:sp>
        <p:nvSpPr>
          <p:cNvPr id="3" name="Content Placeholder 2"/>
          <p:cNvSpPr>
            <a:spLocks noGrp="1"/>
          </p:cNvSpPr>
          <p:nvPr>
            <p:ph idx="1"/>
          </p:nvPr>
        </p:nvSpPr>
        <p:spPr>
          <a:xfrm>
            <a:off x="457200" y="1600200"/>
            <a:ext cx="8229600" cy="4972072"/>
          </a:xfrm>
        </p:spPr>
        <p:txBody>
          <a:bodyPr>
            <a:normAutofit fontScale="85000" lnSpcReduction="20000"/>
          </a:bodyPr>
          <a:lstStyle/>
          <a:p>
            <a:r>
              <a:rPr lang="en-US" dirty="0"/>
              <a:t>Active listening</a:t>
            </a:r>
          </a:p>
          <a:p>
            <a:r>
              <a:rPr lang="en-US" dirty="0"/>
              <a:t>Adaptability</a:t>
            </a:r>
          </a:p>
          <a:p>
            <a:r>
              <a:rPr lang="en-US" dirty="0"/>
              <a:t>Clear communication</a:t>
            </a:r>
          </a:p>
          <a:p>
            <a:r>
              <a:rPr lang="en-US" dirty="0"/>
              <a:t>Creativity</a:t>
            </a:r>
          </a:p>
          <a:p>
            <a:r>
              <a:rPr lang="en-US" dirty="0"/>
              <a:t>Critical thinking</a:t>
            </a:r>
          </a:p>
          <a:p>
            <a:r>
              <a:rPr lang="en-US" dirty="0"/>
              <a:t>Leadership</a:t>
            </a:r>
          </a:p>
          <a:p>
            <a:r>
              <a:rPr lang="en-US" dirty="0"/>
              <a:t>Logic and </a:t>
            </a:r>
            <a:r>
              <a:rPr lang="en-US" dirty="0">
                <a:hlinkClick r:id="rId2"/>
              </a:rPr>
              <a:t>reasoning</a:t>
            </a:r>
            <a:endParaRPr lang="en-US" dirty="0"/>
          </a:p>
          <a:p>
            <a:r>
              <a:rPr lang="en-US" dirty="0"/>
              <a:t>Problem solving</a:t>
            </a:r>
          </a:p>
          <a:p>
            <a:r>
              <a:rPr lang="en-US" dirty="0"/>
              <a:t>Teamwork</a:t>
            </a:r>
          </a:p>
          <a:p>
            <a:r>
              <a:rPr lang="en-US" dirty="0"/>
              <a:t>Time management</a:t>
            </a:r>
          </a:p>
          <a:p>
            <a:r>
              <a:rPr lang="en-US" dirty="0"/>
              <a:t>Willingness to learn</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smtClean="0"/>
              <a:t>Skills required for harnessing big data:</a:t>
            </a:r>
            <a:r>
              <a:rPr lang="en-US" dirty="0" smtClean="0"/>
              <a:t/>
            </a:r>
            <a:br>
              <a:rPr lang="en-US" dirty="0" smtClean="0"/>
            </a:b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Strong structured thinking</a:t>
            </a:r>
          </a:p>
          <a:p>
            <a:pPr algn="just"/>
            <a:r>
              <a:rPr lang="en-US" dirty="0" smtClean="0"/>
              <a:t>Advanced Data Architecture knowledge</a:t>
            </a:r>
          </a:p>
          <a:p>
            <a:pPr algn="just"/>
            <a:r>
              <a:rPr lang="en-US" dirty="0" smtClean="0"/>
              <a:t>Ability to work with unstructured data</a:t>
            </a:r>
          </a:p>
          <a:p>
            <a:pPr algn="just"/>
            <a:r>
              <a:rPr lang="en-US" dirty="0" smtClean="0"/>
              <a:t>So, now that you understand the Analytics spectrum, if you come across a role which is not clear to you, please spend the necessary time understanding which domain does it refer to and does it fit right with what you want to achieve.</a:t>
            </a:r>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Value Drivers and information use</a:t>
            </a:r>
            <a:endParaRPr lang="en-US" dirty="0">
              <a:solidFill>
                <a:srgbClr val="FF0000"/>
              </a:solidFill>
            </a:endParaRPr>
          </a:p>
        </p:txBody>
      </p:sp>
      <p:sp>
        <p:nvSpPr>
          <p:cNvPr id="3" name="Content Placeholder 2"/>
          <p:cNvSpPr>
            <a:spLocks noGrp="1"/>
          </p:cNvSpPr>
          <p:nvPr>
            <p:ph idx="1"/>
          </p:nvPr>
        </p:nvSpPr>
        <p:spPr/>
        <p:txBody>
          <a:bodyPr/>
          <a:lstStyle/>
          <a:p>
            <a:pPr algn="just"/>
            <a:r>
              <a:rPr lang="en-US" dirty="0" smtClean="0"/>
              <a:t>A value driver is an activity or capability that adds worth to a product, service or brand. </a:t>
            </a:r>
          </a:p>
          <a:p>
            <a:pPr algn="just"/>
            <a:r>
              <a:rPr lang="en-US" dirty="0" smtClean="0"/>
              <a:t>More specifically, a value driver refers to those activities or capabilities that add profitability, reduce risk, and promote growth in accordance with strategic goals. </a:t>
            </a:r>
          </a:p>
          <a:p>
            <a:pPr algn="just"/>
            <a:r>
              <a:rPr lang="en-US" dirty="0" smtClean="0"/>
              <a:t>Such goals can include increasing shareholder value, competitive edge and customer appeal.</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214290"/>
            <a:ext cx="8472518" cy="6357982"/>
          </a:xfrm>
        </p:spPr>
        <p:txBody>
          <a:bodyPr>
            <a:normAutofit/>
          </a:bodyPr>
          <a:lstStyle/>
          <a:p>
            <a:pPr algn="just"/>
            <a:r>
              <a:rPr lang="en-US" dirty="0" smtClean="0"/>
              <a:t>Value drivers are the factors that are likely to have the greatest impact on a company's success, and they are specific to different industries and companies.</a:t>
            </a:r>
          </a:p>
          <a:p>
            <a:pPr algn="just"/>
            <a:r>
              <a:rPr lang="en-US" dirty="0" smtClean="0"/>
              <a:t>For example, the value drivers motivating a healthcare company to move certain </a:t>
            </a:r>
            <a:r>
              <a:rPr lang="en-US" u="sng" dirty="0" smtClean="0"/>
              <a:t>business processes</a:t>
            </a:r>
            <a:r>
              <a:rPr lang="en-US" dirty="0" smtClean="0"/>
              <a:t> from on-premises to cloud-based systems would be different than those motivating a manufacturing company seeking to implement </a:t>
            </a:r>
            <a:r>
              <a:rPr lang="en-US" u="sng" dirty="0" smtClean="0"/>
              <a:t>digital manufacturing</a:t>
            </a:r>
            <a:r>
              <a:rPr lang="en-US" dirty="0" smtClean="0"/>
              <a:t> technology and link different data silos and processes of the manufacturing lifecycle. </a:t>
            </a:r>
          </a:p>
          <a:p>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5840435"/>
          </a:xfrm>
        </p:spPr>
        <p:txBody>
          <a:bodyPr>
            <a:normAutofit/>
          </a:bodyPr>
          <a:lstStyle/>
          <a:p>
            <a:pPr algn="just"/>
            <a:r>
              <a:rPr lang="en-US" dirty="0" smtClean="0"/>
              <a:t>Determining a true value driver requires thinking of long-term gains, and not getting swayed by trendy processes or technologies that don't add tangible value or are only a short-term win.</a:t>
            </a:r>
          </a:p>
          <a:p>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Performance metrics and key Performance indicators (KPI)</a:t>
            </a:r>
            <a:endParaRPr lang="en-US" b="1" dirty="0"/>
          </a:p>
        </p:txBody>
      </p:sp>
      <p:sp>
        <p:nvSpPr>
          <p:cNvPr id="3" name="Content Placeholder 2"/>
          <p:cNvSpPr>
            <a:spLocks noGrp="1"/>
          </p:cNvSpPr>
          <p:nvPr>
            <p:ph idx="1"/>
          </p:nvPr>
        </p:nvSpPr>
        <p:spPr/>
        <p:txBody>
          <a:bodyPr>
            <a:normAutofit fontScale="92500" lnSpcReduction="10000"/>
          </a:bodyPr>
          <a:lstStyle/>
          <a:p>
            <a:pPr algn="just"/>
            <a:r>
              <a:rPr lang="en-US" dirty="0" smtClean="0"/>
              <a:t>Metrics and </a:t>
            </a:r>
            <a:r>
              <a:rPr lang="en-US" u="sng" dirty="0" smtClean="0"/>
              <a:t>KPIs are often confused, </a:t>
            </a:r>
            <a:r>
              <a:rPr lang="en-US" dirty="0" smtClean="0"/>
              <a:t>but the clear difference is KPIs are the key measures that will have the most impact in moving your organization forward. </a:t>
            </a:r>
          </a:p>
          <a:p>
            <a:pPr algn="just"/>
            <a:r>
              <a:rPr lang="en-US" dirty="0" smtClean="0"/>
              <a:t>They clearly articulate and provide insight into what your organization needs to measure and achieve to reach your long-term objectives. </a:t>
            </a:r>
          </a:p>
          <a:p>
            <a:pPr algn="just"/>
            <a:r>
              <a:rPr lang="en-US" dirty="0" smtClean="0"/>
              <a:t>Great strategic plans have 5-7 clear Key Performance Indicators that keep the pulse on how you’re performing against your plan.</a:t>
            </a:r>
          </a:p>
          <a:p>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571480"/>
            <a:ext cx="8401080" cy="5554683"/>
          </a:xfrm>
        </p:spPr>
        <p:txBody>
          <a:bodyPr>
            <a:normAutofit fontScale="92500" lnSpcReduction="20000"/>
          </a:bodyPr>
          <a:lstStyle/>
          <a:p>
            <a:pPr algn="just"/>
            <a:r>
              <a:rPr lang="en-US" dirty="0" smtClean="0"/>
              <a:t>Metrics also track and provide data on your organization’s standard business processes but</a:t>
            </a:r>
            <a:r>
              <a:rPr lang="en-US" b="1" dirty="0" smtClean="0"/>
              <a:t> are not the </a:t>
            </a:r>
            <a:r>
              <a:rPr lang="en-US" dirty="0" smtClean="0"/>
              <a:t>most important metrics your organization needs to measure, monitor, and perform against to make progress against your strategic plan.</a:t>
            </a:r>
          </a:p>
          <a:p>
            <a:pPr algn="just"/>
            <a:r>
              <a:rPr lang="en-US" dirty="0" smtClean="0"/>
              <a:t>It’s easy to use the two terms interchangeably, but here is a good way to think about it. </a:t>
            </a:r>
          </a:p>
          <a:p>
            <a:pPr algn="just"/>
            <a:r>
              <a:rPr lang="en-US" dirty="0" smtClean="0"/>
              <a:t>Key Performance Indicators help define your strategy and clear focus. </a:t>
            </a:r>
          </a:p>
          <a:p>
            <a:pPr algn="just"/>
            <a:r>
              <a:rPr lang="en-US" dirty="0" smtClean="0"/>
              <a:t>Metrics are your “business as usual” measures that still add value to your organization but aren’t the critical measure you need to achieve. </a:t>
            </a:r>
          </a:p>
          <a:p>
            <a:pPr algn="just"/>
            <a:r>
              <a:rPr lang="en-US" dirty="0" smtClean="0"/>
              <a:t>Every KPI is a metric, but not every metric is a KPI.</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357166"/>
            <a:ext cx="8229600" cy="4622804"/>
          </a:xfrm>
          <a:prstGeom prst="rect">
            <a:avLst/>
          </a:prstGeom>
        </p:spPr>
        <p:txBody>
          <a:bodyPr wrap="square">
            <a:spAutoFit/>
          </a:bodyPr>
          <a:lstStyle/>
          <a:p>
            <a:r>
              <a:rPr lang="en-US" dirty="0" smtClean="0"/>
              <a:t>KPIs are comprised of four key attributes and your output should be 5-7 clear KPIs for your plan. Remember the following:</a:t>
            </a:r>
          </a:p>
          <a:p>
            <a:r>
              <a:rPr lang="en-US" b="1" dirty="0" smtClean="0"/>
              <a:t>1) Define Your Measure – </a:t>
            </a:r>
            <a:r>
              <a:rPr lang="en-US" dirty="0" smtClean="0"/>
              <a:t>This sounds obvious, but every KPI must have a clear expression of what you need to measure. The more descriptive your performance measure, the better.  You can categorize performance measures into these categories</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5840435"/>
          </a:xfrm>
        </p:spPr>
        <p:txBody>
          <a:bodyPr>
            <a:normAutofit/>
          </a:bodyPr>
          <a:lstStyle/>
          <a:p>
            <a:pPr algn="just"/>
            <a:r>
              <a:rPr lang="en-US" b="1" dirty="0" smtClean="0"/>
              <a:t>Activity Measures –</a:t>
            </a:r>
            <a:r>
              <a:rPr lang="en-US" dirty="0" smtClean="0"/>
              <a:t>This measures activity and can include a percentage, number, currency and activities, or processes. An example of this measure would be the number of leads in your pipeline.</a:t>
            </a:r>
          </a:p>
          <a:p>
            <a:pPr algn="just"/>
            <a:r>
              <a:rPr lang="en-US" b="1" dirty="0" smtClean="0"/>
              <a:t>Outcome Measure – </a:t>
            </a:r>
            <a:r>
              <a:rPr lang="en-US" dirty="0" smtClean="0"/>
              <a:t>This measures progress against a defined outcome, often expressed as a percentage increase, change, or results from an outcome. An example of this would be % increase in revenue compared to last year.</a:t>
            </a:r>
          </a:p>
          <a:p>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5697559"/>
          </a:xfrm>
        </p:spPr>
        <p:txBody>
          <a:bodyPr>
            <a:normAutofit/>
          </a:bodyPr>
          <a:lstStyle/>
          <a:p>
            <a:pPr algn="just"/>
            <a:r>
              <a:rPr lang="en-US" b="1" dirty="0" smtClean="0"/>
              <a:t>Project Measure – </a:t>
            </a:r>
            <a:r>
              <a:rPr lang="en-US" dirty="0" smtClean="0"/>
              <a:t>This measures the progress of a project, often expressed as percent complete, a deliverable, activity, or process the owner can influence. An example would be % complete to complete XX strategic project.</a:t>
            </a:r>
          </a:p>
          <a:p>
            <a:pPr algn="just"/>
            <a:r>
              <a:rPr lang="en-US" b="1" dirty="0" smtClean="0"/>
              <a:t>Target Structure – </a:t>
            </a:r>
            <a:r>
              <a:rPr lang="en-US" dirty="0" smtClean="0"/>
              <a:t>These represent a numeric result against a date. A perfect example would be $XXXM in revenue by the end date of a strategic objective.</a:t>
            </a:r>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5840435"/>
          </a:xfrm>
        </p:spPr>
        <p:txBody>
          <a:bodyPr>
            <a:normAutofit/>
          </a:bodyPr>
          <a:lstStyle/>
          <a:p>
            <a:pPr algn="just"/>
            <a:r>
              <a:rPr lang="en-US" b="1" dirty="0" smtClean="0"/>
              <a:t>2) Define Your Target – </a:t>
            </a:r>
            <a:r>
              <a:rPr lang="en-US" dirty="0" smtClean="0"/>
              <a:t>Your target is the numeric value you’re setting out to achieve. Targets need to match your measurement type and due date. </a:t>
            </a:r>
          </a:p>
          <a:p>
            <a:pPr algn="just"/>
            <a:r>
              <a:rPr lang="en-US" dirty="0" smtClean="0"/>
              <a:t>If your measure is a percentage, your target needs to be a percentage. If your measure is a raw number, the target should be a raw number.</a:t>
            </a:r>
          </a:p>
          <a:p>
            <a:pPr algn="just">
              <a:buNone/>
            </a:pPr>
            <a:r>
              <a:rPr lang="en-US" dirty="0" smtClean="0"/>
              <a:t/>
            </a:r>
            <a:br>
              <a:rPr lang="en-US" dirty="0" smtClean="0"/>
            </a:b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Take Your Time</a:t>
            </a:r>
            <a:br>
              <a:rPr lang="en-US" dirty="0" smtClean="0"/>
            </a:br>
            <a:endParaRPr lang="en-US" dirty="0"/>
          </a:p>
        </p:txBody>
      </p:sp>
      <p:sp>
        <p:nvSpPr>
          <p:cNvPr id="3" name="Content Placeholder 2"/>
          <p:cNvSpPr>
            <a:spLocks noGrp="1"/>
          </p:cNvSpPr>
          <p:nvPr>
            <p:ph idx="1"/>
          </p:nvPr>
        </p:nvSpPr>
        <p:spPr>
          <a:xfrm>
            <a:off x="457200" y="1214422"/>
            <a:ext cx="8229600" cy="4911741"/>
          </a:xfrm>
        </p:spPr>
        <p:txBody>
          <a:bodyPr>
            <a:normAutofit/>
          </a:bodyPr>
          <a:lstStyle/>
          <a:p>
            <a:r>
              <a:rPr lang="en-US" dirty="0" smtClean="0"/>
              <a:t>Patience </a:t>
            </a:r>
            <a:r>
              <a:rPr lang="en-US" dirty="0"/>
              <a:t>more likely falls under character traits than it does decision-making skills, but it's a huge help. </a:t>
            </a:r>
            <a:endParaRPr lang="en-US" dirty="0" smtClean="0"/>
          </a:p>
          <a:p>
            <a:r>
              <a:rPr lang="en-US" dirty="0" smtClean="0"/>
              <a:t>Most </a:t>
            </a:r>
            <a:r>
              <a:rPr lang="en-US" dirty="0"/>
              <a:t>problems don't require you to make a split-second decision. </a:t>
            </a:r>
            <a:endParaRPr lang="en-US" dirty="0" smtClean="0"/>
          </a:p>
          <a:p>
            <a:r>
              <a:rPr lang="en-US" dirty="0" smtClean="0"/>
              <a:t>Sure</a:t>
            </a:r>
            <a:r>
              <a:rPr lang="en-US" dirty="0"/>
              <a:t>, the occasional emergency pops up, but most work issues allow you time to gather information so that you can weigh your options effectively and make smart choices</a:t>
            </a:r>
            <a:r>
              <a:rPr lang="en-US" dirty="0" smtClean="0"/>
              <a:t>.</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b="1" dirty="0" smtClean="0"/>
              <a:t>3) Outline the Data Source –</a:t>
            </a:r>
            <a:r>
              <a:rPr lang="en-US" dirty="0" smtClean="0"/>
              <a:t> Every KPI needs to have a clear data source. </a:t>
            </a:r>
          </a:p>
          <a:p>
            <a:pPr algn="just"/>
            <a:r>
              <a:rPr lang="en-US" dirty="0" smtClean="0"/>
              <a:t>Make sure you articulate where you are pulling your data from and what the calculations are so everyone is on the same page.</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28596" y="1643050"/>
            <a:ext cx="8229600" cy="4525963"/>
          </a:xfrm>
        </p:spPr>
        <p:txBody>
          <a:bodyPr/>
          <a:lstStyle/>
          <a:p>
            <a:pPr algn="just"/>
            <a:r>
              <a:rPr lang="en-US" b="1" dirty="0" smtClean="0"/>
              <a:t>4) Define an Owner and Tracking Frequency – </a:t>
            </a:r>
            <a:r>
              <a:rPr lang="en-US" dirty="0" smtClean="0"/>
              <a:t>As with any SMART goal, a KPI needs to have a clear owner and defined tracking frequency.</a:t>
            </a:r>
          </a:p>
          <a:p>
            <a:pPr algn="just"/>
            <a:r>
              <a:rPr lang="en-US" dirty="0" smtClean="0"/>
              <a:t> So, make sure someone is accountable for pulling the data and updating performance on a defined frequency. </a:t>
            </a:r>
          </a:p>
          <a:p>
            <a:pPr algn="just"/>
            <a:r>
              <a:rPr lang="en-US" dirty="0" smtClean="0"/>
              <a:t>We recommend monthly in most cases.</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5697559"/>
          </a:xfrm>
        </p:spPr>
        <p:txBody>
          <a:bodyPr/>
          <a:lstStyle/>
          <a:p>
            <a:pPr algn="just"/>
            <a:r>
              <a:rPr lang="en-US" b="1" dirty="0" smtClean="0"/>
              <a:t>KPIs measure performance based on key business goals while metrics measure performance or progress for specific business activities</a:t>
            </a:r>
            <a:r>
              <a:rPr lang="en-US" dirty="0" smtClean="0"/>
              <a:t>. </a:t>
            </a:r>
          </a:p>
          <a:p>
            <a:pPr algn="just"/>
            <a:r>
              <a:rPr lang="en-US" dirty="0" smtClean="0"/>
              <a:t>KPIs are strategic while metrics are often operational or tactical.</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Performance metrics are </a:t>
            </a:r>
            <a:r>
              <a:rPr lang="en-US" b="1" dirty="0" smtClean="0"/>
              <a:t>data used to track processes within a business</a:t>
            </a:r>
            <a:r>
              <a:rPr lang="en-US" dirty="0" smtClean="0"/>
              <a:t>. </a:t>
            </a:r>
          </a:p>
          <a:p>
            <a:r>
              <a:rPr lang="en-US" dirty="0" smtClean="0"/>
              <a:t>This is achieved using activities, employee behavior, and productivity as key metrics. These metrics are then used by employers to evaluate performance. </a:t>
            </a:r>
          </a:p>
          <a:p>
            <a:r>
              <a:rPr lang="en-US" dirty="0" smtClean="0"/>
              <a:t>This is in relation to an established goal such as employee productivity or sales objectives.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smtClean="0"/>
              <a:t>Also, by avoiding making impulsive or emotionally-charged decisions, you'll be better equipped to use </a:t>
            </a:r>
            <a:r>
              <a:rPr lang="en-US" dirty="0" smtClean="0">
                <a:hlinkClick r:id="rId2"/>
              </a:rPr>
              <a:t>rational thinking</a:t>
            </a:r>
            <a:r>
              <a:rPr lang="en-US" dirty="0" smtClean="0"/>
              <a:t> when assessing a situation, which will help prevent you from making costly mistakes. </a:t>
            </a:r>
          </a:p>
          <a:p>
            <a:r>
              <a:rPr lang="en-US" dirty="0" smtClean="0"/>
              <a:t>So, if you're feeling pressure from a co-worker to make a decision, don't be afraid to say, “I need some time to take a step back and gather information before I give you an answer.”</a:t>
            </a:r>
          </a:p>
          <a:p>
            <a:endParaRPr lang="en-US"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Start with the Desired Outcome</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a:t>Before you evaluate your options, figure out what a successful outcome looks like. </a:t>
            </a:r>
            <a:endParaRPr lang="en-US" dirty="0" smtClean="0"/>
          </a:p>
          <a:p>
            <a:r>
              <a:rPr lang="en-US" dirty="0" smtClean="0"/>
              <a:t>Looking </a:t>
            </a:r>
            <a:r>
              <a:rPr lang="en-US" dirty="0"/>
              <a:t>to address a data breach? </a:t>
            </a:r>
            <a:endParaRPr lang="en-US" dirty="0" smtClean="0"/>
          </a:p>
          <a:p>
            <a:r>
              <a:rPr lang="en-US" dirty="0" smtClean="0"/>
              <a:t>Think </a:t>
            </a:r>
            <a:r>
              <a:rPr lang="en-US" dirty="0"/>
              <a:t>about what level of security measures you're looking to install. </a:t>
            </a:r>
            <a:endParaRPr lang="en-US" dirty="0" smtClean="0"/>
          </a:p>
          <a:p>
            <a:r>
              <a:rPr lang="en-US" dirty="0" smtClean="0"/>
              <a:t>Need </a:t>
            </a:r>
            <a:r>
              <a:rPr lang="en-US" dirty="0"/>
              <a:t>to </a:t>
            </a:r>
            <a:r>
              <a:rPr lang="en-US" dirty="0">
                <a:hlinkClick r:id="rId2"/>
              </a:rPr>
              <a:t>resolve a conflict</a:t>
            </a:r>
            <a:r>
              <a:rPr lang="en-US" dirty="0"/>
              <a:t> with a co-worker? Picture what kind of relationship you're looking to build. </a:t>
            </a:r>
            <a:endParaRPr lang="en-US" dirty="0" smtClean="0"/>
          </a:p>
          <a:p>
            <a:r>
              <a:rPr lang="en-US" dirty="0" smtClean="0"/>
              <a:t>Having </a:t>
            </a:r>
            <a:r>
              <a:rPr lang="en-US" dirty="0"/>
              <a:t>that kind of goal clarity upfront will help you reach the result that you want to achieve.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Weigh the Pros and Cons</a:t>
            </a:r>
            <a:br>
              <a:rPr lang="en-US" dirty="0"/>
            </a:br>
            <a:endParaRPr lang="en-US" dirty="0"/>
          </a:p>
        </p:txBody>
      </p:sp>
      <p:sp>
        <p:nvSpPr>
          <p:cNvPr id="3" name="Content Placeholder 2"/>
          <p:cNvSpPr>
            <a:spLocks noGrp="1"/>
          </p:cNvSpPr>
          <p:nvPr>
            <p:ph idx="1"/>
          </p:nvPr>
        </p:nvSpPr>
        <p:spPr/>
        <p:txBody>
          <a:bodyPr/>
          <a:lstStyle/>
          <a:p>
            <a:r>
              <a:rPr lang="en-US" dirty="0"/>
              <a:t>Running a cost-benefit analysis of each possible decision will enable you to make smart choices. </a:t>
            </a:r>
            <a:endParaRPr lang="en-US" dirty="0" smtClean="0"/>
          </a:p>
          <a:p>
            <a:r>
              <a:rPr lang="en-US" dirty="0" smtClean="0"/>
              <a:t>One </a:t>
            </a:r>
            <a:r>
              <a:rPr lang="en-US" dirty="0"/>
              <a:t>way to effectively envision the consequences of your actions is to put pen to paper and make a list of each action's pros and cons that you can then use to narrow your options.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Use Past Experience as a Guideline</a:t>
            </a:r>
            <a:br>
              <a:rPr lang="en-US" dirty="0"/>
            </a:br>
            <a:endParaRPr lang="en-US" dirty="0"/>
          </a:p>
        </p:txBody>
      </p:sp>
      <p:sp>
        <p:nvSpPr>
          <p:cNvPr id="3" name="Content Placeholder 2"/>
          <p:cNvSpPr>
            <a:spLocks noGrp="1"/>
          </p:cNvSpPr>
          <p:nvPr>
            <p:ph idx="1"/>
          </p:nvPr>
        </p:nvSpPr>
        <p:spPr/>
        <p:txBody>
          <a:bodyPr/>
          <a:lstStyle/>
          <a:p>
            <a:r>
              <a:rPr lang="en-US" dirty="0"/>
              <a:t>Think about whether you've faced a similar dilemma in the past (there's a good chance you have), and analyze whether the decision you made achieved successful results. </a:t>
            </a:r>
            <a:endParaRPr lang="en-US" dirty="0" smtClean="0"/>
          </a:p>
          <a:p>
            <a:r>
              <a:rPr lang="en-US" dirty="0" smtClean="0">
                <a:hlinkClick r:id="rId2"/>
              </a:rPr>
              <a:t>Learning </a:t>
            </a:r>
            <a:r>
              <a:rPr lang="en-US" dirty="0">
                <a:hlinkClick r:id="rId2"/>
              </a:rPr>
              <a:t>from mistakes</a:t>
            </a:r>
            <a:r>
              <a:rPr lang="en-US" dirty="0"/>
              <a:t> helps you make better choices in the future.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Measure the Results</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a:t>Remember how we said data is your friend? Once you've made a decision and acted on it, you must evaluate the outcome. </a:t>
            </a:r>
            <a:endParaRPr lang="en-US" dirty="0" smtClean="0"/>
          </a:p>
          <a:p>
            <a:r>
              <a:rPr lang="en-US" dirty="0" smtClean="0"/>
              <a:t>Survey </a:t>
            </a:r>
            <a:r>
              <a:rPr lang="en-US" dirty="0"/>
              <a:t>client satisfaction rates</a:t>
            </a:r>
            <a:r>
              <a:rPr lang="en-US" dirty="0" smtClean="0"/>
              <a:t>.</a:t>
            </a:r>
          </a:p>
          <a:p>
            <a:r>
              <a:rPr lang="en-US" dirty="0" smtClean="0"/>
              <a:t> </a:t>
            </a:r>
            <a:r>
              <a:rPr lang="en-US" dirty="0"/>
              <a:t>Did lowering the price of a product increase sales? </a:t>
            </a:r>
            <a:endParaRPr lang="en-US" dirty="0" smtClean="0"/>
          </a:p>
          <a:p>
            <a:r>
              <a:rPr lang="en-US" dirty="0" smtClean="0"/>
              <a:t>Which </a:t>
            </a:r>
            <a:r>
              <a:rPr lang="en-US" dirty="0"/>
              <a:t>efforts of your fundraising campaign raised the most money? Use the results to inform future decisions.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TotalTime>
  <Words>1528</Words>
  <Application>Microsoft Office PowerPoint</Application>
  <PresentationFormat>On-screen Show (4:3)</PresentationFormat>
  <Paragraphs>159</Paragraphs>
  <Slides>43</Slides>
  <Notes>0</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Office Theme</vt:lpstr>
      <vt:lpstr>Business Intelligence</vt:lpstr>
      <vt:lpstr>Improvement in Decision Making Process</vt:lpstr>
      <vt:lpstr>Strong Decision-Making Skills </vt:lpstr>
      <vt:lpstr>Take Your Time </vt:lpstr>
      <vt:lpstr>Slide 5</vt:lpstr>
      <vt:lpstr>Start with the Desired Outcome </vt:lpstr>
      <vt:lpstr>Weigh the Pros and Cons </vt:lpstr>
      <vt:lpstr>Use Past Experience as a Guideline </vt:lpstr>
      <vt:lpstr>Measure the Results </vt:lpstr>
      <vt:lpstr>Learn from Your Mistakes </vt:lpstr>
      <vt:lpstr>Get Help Making Good Choices for Your Career </vt:lpstr>
      <vt:lpstr>Business Intelligence</vt:lpstr>
      <vt:lpstr>Slide 13</vt:lpstr>
      <vt:lpstr>Business Intelligence</vt:lpstr>
      <vt:lpstr>What is the need of business intelligence?</vt:lpstr>
      <vt:lpstr>Business Analytics Spectrum</vt:lpstr>
      <vt:lpstr>Slide 17</vt:lpstr>
      <vt:lpstr>Slide 18</vt:lpstr>
      <vt:lpstr>Slide 19</vt:lpstr>
      <vt:lpstr>Slide 20</vt:lpstr>
      <vt:lpstr>Detective Analysis</vt:lpstr>
      <vt:lpstr>Tools used in Detective Analysis</vt:lpstr>
      <vt:lpstr>Dashboard</vt:lpstr>
      <vt:lpstr>Slide 24</vt:lpstr>
      <vt:lpstr>Slide 25</vt:lpstr>
      <vt:lpstr>Predictive Modeling – Answer to What is likely to happen</vt:lpstr>
      <vt:lpstr>Tools used for Predictive modeling: </vt:lpstr>
      <vt:lpstr>Big data – Answer to What can happen, given the behaviour of the community?</vt:lpstr>
      <vt:lpstr>Tools used in Big data: </vt:lpstr>
      <vt:lpstr>Skills required for harnessing big data: </vt:lpstr>
      <vt:lpstr>Value Drivers and information use</vt:lpstr>
      <vt:lpstr>Slide 32</vt:lpstr>
      <vt:lpstr>Slide 33</vt:lpstr>
      <vt:lpstr>Performance metrics and key Performance indicators (KPI)</vt:lpstr>
      <vt:lpstr>Slide 35</vt:lpstr>
      <vt:lpstr>Slide 36</vt:lpstr>
      <vt:lpstr>Slide 37</vt:lpstr>
      <vt:lpstr>Slide 38</vt:lpstr>
      <vt:lpstr>Slide 39</vt:lpstr>
      <vt:lpstr>Slide 40</vt:lpstr>
      <vt:lpstr>Slide 41</vt:lpstr>
      <vt:lpstr>Slide 42</vt:lpstr>
      <vt:lpstr>Slide 43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Intelligence</dc:title>
  <dc:creator>AMIT</dc:creator>
  <cp:lastModifiedBy>AMIT</cp:lastModifiedBy>
  <cp:revision>10</cp:revision>
  <dcterms:created xsi:type="dcterms:W3CDTF">2022-10-14T04:28:15Z</dcterms:created>
  <dcterms:modified xsi:type="dcterms:W3CDTF">2022-11-01T04:52:04Z</dcterms:modified>
</cp:coreProperties>
</file>