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6" r:id="rId30"/>
    <p:sldId id="288" r:id="rId31"/>
    <p:sldId id="289" r:id="rId32"/>
    <p:sldId id="28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186046-1AC3-48AE-BE4A-70D93503FDDF}"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D6AEF-6324-4A8C-A78D-F926E13751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186046-1AC3-48AE-BE4A-70D93503FDDF}"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D6AEF-6324-4A8C-A78D-F926E13751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186046-1AC3-48AE-BE4A-70D93503FDDF}"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D6AEF-6324-4A8C-A78D-F926E13751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186046-1AC3-48AE-BE4A-70D93503FDDF}"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D6AEF-6324-4A8C-A78D-F926E13751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186046-1AC3-48AE-BE4A-70D93503FDDF}"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D6AEF-6324-4A8C-A78D-F926E13751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186046-1AC3-48AE-BE4A-70D93503FDDF}"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D6AEF-6324-4A8C-A78D-F926E13751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186046-1AC3-48AE-BE4A-70D93503FDDF}" type="datetimeFigureOut">
              <a:rPr lang="en-US" smtClean="0"/>
              <a:pPr/>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D6AEF-6324-4A8C-A78D-F926E13751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186046-1AC3-48AE-BE4A-70D93503FDDF}" type="datetimeFigureOut">
              <a:rPr lang="en-US" smtClean="0"/>
              <a:pPr/>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1D6AEF-6324-4A8C-A78D-F926E13751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186046-1AC3-48AE-BE4A-70D93503FDDF}" type="datetimeFigureOut">
              <a:rPr lang="en-US" smtClean="0"/>
              <a:pPr/>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1D6AEF-6324-4A8C-A78D-F926E13751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186046-1AC3-48AE-BE4A-70D93503FDDF}"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D6AEF-6324-4A8C-A78D-F926E13751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186046-1AC3-48AE-BE4A-70D93503FDDF}"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D6AEF-6324-4A8C-A78D-F926E13751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86046-1AC3-48AE-BE4A-70D93503FDDF}" type="datetimeFigureOut">
              <a:rPr lang="en-US" smtClean="0"/>
              <a:pPr/>
              <a:t>11/9/2022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1D6AEF-6324-4A8C-A78D-F926E13751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Classification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a:bodyPr>
          <a:lstStyle/>
          <a:p>
            <a:pPr fontAlgn="base"/>
            <a:r>
              <a:rPr lang="en-US" b="1" dirty="0"/>
              <a:t>Continuous</a:t>
            </a:r>
            <a:r>
              <a:rPr lang="en-US" dirty="0"/>
              <a:t>: May have an infinite number of values, it is in float type </a:t>
            </a:r>
            <a:br>
              <a:rPr lang="en-US" dirty="0"/>
            </a:br>
            <a:r>
              <a:rPr lang="en-US" dirty="0"/>
              <a:t>Example: Measuring the weight of few Students in a sequence or orderly manner i.e. 50, 51, 52, 53 </a:t>
            </a:r>
            <a:br>
              <a:rPr lang="en-US" dirty="0"/>
            </a:br>
            <a:r>
              <a:rPr lang="en-US" dirty="0"/>
              <a:t>Weight: 50, 51, 52, 53</a:t>
            </a:r>
          </a:p>
          <a:p>
            <a:pPr fontAlgn="base"/>
            <a:r>
              <a:rPr lang="en-US" b="1" dirty="0"/>
              <a:t>Discrete</a:t>
            </a:r>
            <a:r>
              <a:rPr lang="en-US" dirty="0"/>
              <a:t>: Finite number of values. </a:t>
            </a:r>
            <a:br>
              <a:rPr lang="en-US" dirty="0"/>
            </a:br>
            <a:r>
              <a:rPr lang="en-US" dirty="0"/>
              <a:t>Example: Marks of a Student in a few subjects: 65, 70, 75, 80, 90 </a:t>
            </a:r>
            <a:br>
              <a:rPr lang="en-US" dirty="0"/>
            </a:br>
            <a:r>
              <a:rPr lang="en-US" dirty="0"/>
              <a:t>Marks: 65, 70, 75, 80, 90</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Classifiers can be categorized into two major types: </a:t>
            </a:r>
          </a:p>
        </p:txBody>
      </p:sp>
      <p:sp>
        <p:nvSpPr>
          <p:cNvPr id="3" name="Content Placeholder 2"/>
          <p:cNvSpPr>
            <a:spLocks noGrp="1"/>
          </p:cNvSpPr>
          <p:nvPr>
            <p:ph idx="1"/>
          </p:nvPr>
        </p:nvSpPr>
        <p:spPr/>
        <p:txBody>
          <a:bodyPr/>
          <a:lstStyle/>
          <a:p>
            <a:r>
              <a:rPr lang="en-US" b="1" dirty="0"/>
              <a:t>Discriminative</a:t>
            </a:r>
            <a:r>
              <a:rPr lang="en-US" dirty="0"/>
              <a:t>: It is a very basic classifier and determines just one class for each row of data. It tries to model just by depending on the observed data, depends heavily on the quality of data rather than on distributions. </a:t>
            </a:r>
            <a:br>
              <a:rPr lang="en-US" dirty="0"/>
            </a:br>
            <a:r>
              <a:rPr lang="en-US" b="1" dirty="0"/>
              <a:t>Example</a:t>
            </a:r>
            <a:r>
              <a:rPr lang="en-US" dirty="0"/>
              <a:t>: Logistic Regression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Generative</a:t>
            </a:r>
            <a:r>
              <a:rPr lang="en-US" dirty="0"/>
              <a:t>: It models the distribution of individual classes and tries to learn the model that generates the data behind the scenes by estimating assumptions and distributions of the model. Used to predict the unseen data. </a:t>
            </a:r>
            <a:r>
              <a:rPr lang="en-US" dirty="0" smtClean="0"/>
              <a:t/>
            </a:r>
            <a:br>
              <a:rPr lang="en-US" dirty="0" smtClean="0"/>
            </a:br>
            <a:r>
              <a:rPr lang="en-US" b="1" dirty="0"/>
              <a:t>Example</a:t>
            </a:r>
            <a:r>
              <a:rPr lang="en-US" dirty="0"/>
              <a:t>: Naive </a:t>
            </a:r>
            <a:r>
              <a:rPr lang="en-US" dirty="0" err="1"/>
              <a:t>Bayes</a:t>
            </a:r>
            <a:r>
              <a:rPr lang="en-US" dirty="0"/>
              <a:t> Classifier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401080" cy="6572272"/>
          </a:xfrm>
        </p:spPr>
        <p:txBody>
          <a:bodyPr>
            <a:normAutofit fontScale="92500" lnSpcReduction="10000"/>
          </a:bodyPr>
          <a:lstStyle/>
          <a:p>
            <a:r>
              <a:rPr lang="en-US" dirty="0"/>
              <a:t>Detecting Spam emails by looking at the previous data. </a:t>
            </a:r>
            <a:endParaRPr lang="en-US" dirty="0" smtClean="0"/>
          </a:p>
          <a:p>
            <a:r>
              <a:rPr lang="en-US" dirty="0" smtClean="0"/>
              <a:t>Suppose </a:t>
            </a:r>
            <a:r>
              <a:rPr lang="en-US" dirty="0"/>
              <a:t>100 emails and that too divided in 1:4 i.e. Class A: 25%(Spam emails) and Class B: 75%(Non-Spam emails). </a:t>
            </a:r>
            <a:endParaRPr lang="en-US" dirty="0" smtClean="0"/>
          </a:p>
          <a:p>
            <a:r>
              <a:rPr lang="en-US" dirty="0" smtClean="0"/>
              <a:t>Now </a:t>
            </a:r>
            <a:r>
              <a:rPr lang="en-US" dirty="0"/>
              <a:t>if a user wants to check that if an email contains the word cheap, then that may be termed as Spam. </a:t>
            </a:r>
            <a:r>
              <a:rPr lang="en-US" dirty="0" smtClean="0"/>
              <a:t/>
            </a:r>
            <a:br>
              <a:rPr lang="en-US" dirty="0" smtClean="0"/>
            </a:br>
            <a:r>
              <a:rPr lang="en-US" dirty="0"/>
              <a:t>It seems to be that in Class A(i.e. in 25% of data), 20 out of 25 emails are spam and rest not. </a:t>
            </a:r>
            <a:endParaRPr lang="en-US" dirty="0" smtClean="0"/>
          </a:p>
          <a:p>
            <a:r>
              <a:rPr lang="en-US" dirty="0" smtClean="0"/>
              <a:t>And </a:t>
            </a:r>
            <a:r>
              <a:rPr lang="en-US" dirty="0"/>
              <a:t>in Class B(i.e. in 75% of data), 70 out of 75 </a:t>
            </a:r>
            <a:r>
              <a:rPr lang="en-US" dirty="0" smtClean="0"/>
              <a:t>emails </a:t>
            </a:r>
            <a:r>
              <a:rPr lang="en-US" dirty="0"/>
              <a:t>are not spam and rest are spam. </a:t>
            </a:r>
            <a:r>
              <a:rPr lang="en-US" dirty="0" smtClean="0"/>
              <a:t/>
            </a:r>
            <a:br>
              <a:rPr lang="en-US" dirty="0" smtClean="0"/>
            </a:br>
            <a:r>
              <a:rPr lang="en-US" dirty="0"/>
              <a:t>So, if the email contains the word cheap, what is the probability of it being spam ?? (= 80%)</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Classifiers Of Machine Learning</a:t>
            </a:r>
            <a:endParaRPr lang="en-US" dirty="0"/>
          </a:p>
        </p:txBody>
      </p:sp>
      <p:sp>
        <p:nvSpPr>
          <p:cNvPr id="3" name="Content Placeholder 2"/>
          <p:cNvSpPr>
            <a:spLocks noGrp="1"/>
          </p:cNvSpPr>
          <p:nvPr>
            <p:ph idx="1"/>
          </p:nvPr>
        </p:nvSpPr>
        <p:spPr/>
        <p:txBody>
          <a:bodyPr>
            <a:normAutofit/>
          </a:bodyPr>
          <a:lstStyle/>
          <a:p>
            <a:pPr fontAlgn="base"/>
            <a:r>
              <a:rPr lang="en-US" dirty="0" smtClean="0"/>
              <a:t>Decision </a:t>
            </a:r>
            <a:r>
              <a:rPr lang="en-US" dirty="0"/>
              <a:t>Trees</a:t>
            </a:r>
          </a:p>
          <a:p>
            <a:pPr fontAlgn="base"/>
            <a:r>
              <a:rPr lang="en-US" dirty="0"/>
              <a:t>Bayesian Classifiers</a:t>
            </a:r>
          </a:p>
          <a:p>
            <a:pPr fontAlgn="base"/>
            <a:r>
              <a:rPr lang="en-US" dirty="0"/>
              <a:t>Neural Networks</a:t>
            </a:r>
          </a:p>
          <a:p>
            <a:pPr fontAlgn="base"/>
            <a:r>
              <a:rPr lang="en-US" dirty="0"/>
              <a:t>K-Nearest </a:t>
            </a:r>
            <a:r>
              <a:rPr lang="en-US" dirty="0" err="1"/>
              <a:t>Neighbour</a:t>
            </a:r>
            <a:endParaRPr lang="en-US" dirty="0"/>
          </a:p>
          <a:p>
            <a:pPr fontAlgn="base"/>
            <a:r>
              <a:rPr lang="en-US" dirty="0"/>
              <a:t>Support Vector Machines</a:t>
            </a:r>
          </a:p>
          <a:p>
            <a:pPr fontAlgn="base"/>
            <a:r>
              <a:rPr lang="en-US" dirty="0"/>
              <a:t>Linear Regression</a:t>
            </a:r>
          </a:p>
          <a:p>
            <a:pPr fontAlgn="base"/>
            <a:r>
              <a:rPr lang="en-US" dirty="0"/>
              <a:t>Logistic Regression</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fontAlgn="base"/>
            <a:r>
              <a:rPr lang="en-US" b="1" dirty="0"/>
              <a:t>Associated Tools and Languages:</a:t>
            </a:r>
            <a:r>
              <a:rPr lang="en-US" dirty="0"/>
              <a:t> Used to mine/ extract useful information from raw data. </a:t>
            </a:r>
          </a:p>
          <a:p>
            <a:pPr fontAlgn="base"/>
            <a:r>
              <a:rPr lang="en-US" b="1" dirty="0"/>
              <a:t>Main Languages used</a:t>
            </a:r>
            <a:r>
              <a:rPr lang="en-US" dirty="0"/>
              <a:t>: R, SAS, Python, SQL</a:t>
            </a:r>
          </a:p>
          <a:p>
            <a:pPr fontAlgn="base"/>
            <a:r>
              <a:rPr lang="en-US" b="1" dirty="0"/>
              <a:t>Major Tools used</a:t>
            </a:r>
            <a:r>
              <a:rPr lang="en-US" dirty="0"/>
              <a:t>: </a:t>
            </a:r>
            <a:r>
              <a:rPr lang="en-US" dirty="0" err="1"/>
              <a:t>RapidMiner</a:t>
            </a:r>
            <a:r>
              <a:rPr lang="en-US" dirty="0"/>
              <a:t>, Orange, KNIME, Spark, </a:t>
            </a:r>
            <a:r>
              <a:rPr lang="en-US" dirty="0" err="1"/>
              <a:t>Weka</a:t>
            </a:r>
            <a:endParaRPr lang="en-US" dirty="0"/>
          </a:p>
          <a:p>
            <a:pPr fontAlgn="base"/>
            <a:r>
              <a:rPr lang="en-US" b="1" dirty="0"/>
              <a:t>Libraries used</a:t>
            </a:r>
            <a:r>
              <a:rPr lang="en-US" dirty="0"/>
              <a:t>: </a:t>
            </a:r>
            <a:r>
              <a:rPr lang="en-US" dirty="0" err="1"/>
              <a:t>Jupyter</a:t>
            </a:r>
            <a:r>
              <a:rPr lang="en-US" dirty="0"/>
              <a:t>, </a:t>
            </a:r>
            <a:r>
              <a:rPr lang="en-US" dirty="0" err="1"/>
              <a:t>NumPy</a:t>
            </a:r>
            <a:r>
              <a:rPr lang="en-US" dirty="0"/>
              <a:t>, </a:t>
            </a:r>
            <a:r>
              <a:rPr lang="en-US" dirty="0" err="1"/>
              <a:t>Matplotlib</a:t>
            </a:r>
            <a:r>
              <a:rPr lang="en-US" dirty="0"/>
              <a:t>, Pandas, </a:t>
            </a:r>
            <a:r>
              <a:rPr lang="en-US" dirty="0" err="1"/>
              <a:t>ScikitLearn</a:t>
            </a:r>
            <a:r>
              <a:rPr lang="en-US" dirty="0"/>
              <a:t>, NLTK, </a:t>
            </a:r>
            <a:r>
              <a:rPr lang="en-US" dirty="0" err="1"/>
              <a:t>TensorFlow</a:t>
            </a:r>
            <a:r>
              <a:rPr lang="en-US" dirty="0"/>
              <a:t>, </a:t>
            </a:r>
            <a:r>
              <a:rPr lang="en-US" dirty="0" err="1"/>
              <a:t>Seaborn</a:t>
            </a:r>
            <a:r>
              <a:rPr lang="en-US" dirty="0"/>
              <a:t>, </a:t>
            </a:r>
            <a:r>
              <a:rPr lang="en-US" dirty="0" err="1"/>
              <a:t>Basemap</a:t>
            </a:r>
            <a:r>
              <a:rPr lang="en-US" dirty="0"/>
              <a:t>, etc.</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Supervised learning, as the name indicates, has the presence of a supervisor as a teacher. </a:t>
            </a:r>
            <a:endParaRPr lang="en-US" dirty="0" smtClean="0"/>
          </a:p>
          <a:p>
            <a:r>
              <a:rPr lang="en-US" dirty="0" smtClean="0"/>
              <a:t>Basically </a:t>
            </a:r>
            <a:r>
              <a:rPr lang="en-US" dirty="0"/>
              <a:t>supervised learning is when we teach or train the machine using data that is well </a:t>
            </a:r>
            <a:r>
              <a:rPr lang="en-US" dirty="0" err="1"/>
              <a:t>labelled</a:t>
            </a:r>
            <a:r>
              <a:rPr lang="en-US" dirty="0" smtClean="0"/>
              <a:t>.</a:t>
            </a:r>
          </a:p>
          <a:p>
            <a:r>
              <a:rPr lang="en-US" dirty="0" smtClean="0"/>
              <a:t> </a:t>
            </a:r>
            <a:r>
              <a:rPr lang="en-US" dirty="0"/>
              <a:t>Which means some data is already tagged with the correct answer</a:t>
            </a:r>
            <a:r>
              <a:rPr lang="en-US" dirty="0" smtClean="0"/>
              <a:t>.</a:t>
            </a:r>
          </a:p>
          <a:p>
            <a:r>
              <a:rPr lang="en-US" dirty="0" smtClean="0"/>
              <a:t> </a:t>
            </a:r>
            <a:r>
              <a:rPr lang="en-US" dirty="0"/>
              <a:t>After that, the machine is provided with a new set of examples(data) so that the supervised learning algorithm analyses the training data(set of training examples) and produces a correct outcome from </a:t>
            </a:r>
            <a:r>
              <a:rPr lang="en-US" dirty="0" err="1"/>
              <a:t>labelled</a:t>
            </a:r>
            <a:r>
              <a:rPr lang="en-US" dirty="0"/>
              <a:t> data.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b="1" dirty="0"/>
              <a:t>For instance</a:t>
            </a:r>
            <a:r>
              <a:rPr lang="en-US" dirty="0"/>
              <a:t>, suppose you are given a basket filled with different kinds of fruits. Now the first step is to train the machine with all the different fruits one by one like this: </a:t>
            </a:r>
            <a:endParaRPr lang="en-US" dirty="0" smtClean="0"/>
          </a:p>
          <a:p>
            <a:pPr fontAlgn="base"/>
            <a:r>
              <a:rPr lang="en-US" dirty="0"/>
              <a:t>If the shape of the object is rounded and has a depression at the top, is red in color, then it will be labeled as –</a:t>
            </a:r>
            <a:r>
              <a:rPr lang="en-US" b="1" dirty="0"/>
              <a:t>Apple</a:t>
            </a:r>
            <a:r>
              <a:rPr lang="en-US" dirty="0"/>
              <a:t>.</a:t>
            </a:r>
          </a:p>
          <a:p>
            <a:pPr fontAlgn="base"/>
            <a:r>
              <a:rPr lang="en-US" dirty="0"/>
              <a:t>If the shape of the object is a long curving cylinder having Green-Yellow color, then it will be labeled as –</a:t>
            </a:r>
            <a:r>
              <a:rPr lang="en-US" b="1" dirty="0"/>
              <a:t>Banana</a:t>
            </a:r>
            <a:r>
              <a:rPr lang="en-US" dirty="0"/>
              <a:t>. </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Supervised learning is classified into two categories of algorithms: </a:t>
            </a:r>
          </a:p>
          <a:p>
            <a:pPr fontAlgn="base"/>
            <a:r>
              <a:rPr lang="en-US" b="1" dirty="0"/>
              <a:t>Classification</a:t>
            </a:r>
            <a:r>
              <a:rPr lang="en-US" dirty="0"/>
              <a:t>: A classification problem is when the output variable is a category, such as “Red” or “blue” , “disease” or “no disease”.</a:t>
            </a:r>
          </a:p>
          <a:p>
            <a:pPr fontAlgn="base"/>
            <a:r>
              <a:rPr lang="en-US" b="1" dirty="0"/>
              <a:t>Regression</a:t>
            </a:r>
            <a:r>
              <a:rPr lang="en-US" dirty="0"/>
              <a:t>: A regression problem is when the output variable is a real value, such as “dollars” or “weight”.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fontScale="92500"/>
          </a:bodyPr>
          <a:lstStyle/>
          <a:p>
            <a:pPr algn="just"/>
            <a:r>
              <a:rPr lang="en-US" dirty="0"/>
              <a:t>Now suppose after training the data, you have given a new separate fruit, say Banana from the basket, and asked to identify it. </a:t>
            </a:r>
            <a:endParaRPr lang="en-US" dirty="0" smtClean="0"/>
          </a:p>
          <a:p>
            <a:pPr algn="just"/>
            <a:r>
              <a:rPr lang="en-US" dirty="0"/>
              <a:t>Since the machine has already learned the things from previous data and this time has to use it wisely. </a:t>
            </a:r>
            <a:endParaRPr lang="en-US" dirty="0" smtClean="0"/>
          </a:p>
          <a:p>
            <a:pPr algn="just"/>
            <a:r>
              <a:rPr lang="en-US" dirty="0" smtClean="0"/>
              <a:t>It </a:t>
            </a:r>
            <a:r>
              <a:rPr lang="en-US" dirty="0"/>
              <a:t>will first classify the fruit with its shape and color and would confirm the fruit name as BANANA and put it in the Banana category. </a:t>
            </a:r>
            <a:endParaRPr lang="en-US" dirty="0" smtClean="0"/>
          </a:p>
          <a:p>
            <a:pPr algn="just"/>
            <a:r>
              <a:rPr lang="en-US" dirty="0" smtClean="0"/>
              <a:t>Thus </a:t>
            </a:r>
            <a:r>
              <a:rPr lang="en-US" dirty="0"/>
              <a:t>the machine learns the things from training data(basket containing fruits) and then applies the knowledge to test data(new fruit).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5983311"/>
          </a:xfrm>
        </p:spPr>
        <p:txBody>
          <a:bodyPr>
            <a:normAutofit/>
          </a:bodyPr>
          <a:lstStyle/>
          <a:p>
            <a:pPr fontAlgn="base"/>
            <a:r>
              <a:rPr lang="en-US" b="1" dirty="0"/>
              <a:t>Data Mining</a:t>
            </a:r>
            <a:r>
              <a:rPr lang="en-US" dirty="0"/>
              <a:t>: Data mining in general terms means mining or digging deep into data that is in different forms to gain patterns, and to gain knowledge on that pattern</a:t>
            </a:r>
            <a:r>
              <a:rPr lang="en-US" dirty="0" smtClean="0"/>
              <a:t>.</a:t>
            </a:r>
          </a:p>
          <a:p>
            <a:pPr fontAlgn="base"/>
            <a:r>
              <a:rPr lang="en-US" dirty="0" smtClean="0"/>
              <a:t> </a:t>
            </a:r>
            <a:r>
              <a:rPr lang="en-US" dirty="0"/>
              <a:t>In the process of data mining, large data sets are first sorted, then patterns are identified and relationships are established to perform data analysis and solve problems. </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Unsupervised learning is the training of a machine using information that is neither classified nor labeled and allowing the algorithm to act on that information without guidance. Here the task of the machine is to group unsorted information according to similarities, patterns, and differences without any prior training of data. </a:t>
            </a:r>
          </a:p>
          <a:p>
            <a:pPr fontAlgn="base"/>
            <a:r>
              <a:rPr lang="en-US" dirty="0"/>
              <a:t>Unlike supervised learning, no teacher is provided that means no training will be given to the machine. Therefore the machine is restricted to find the hidden structure in unlabeled data by itself.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401080" cy="6357982"/>
          </a:xfrm>
        </p:spPr>
        <p:txBody>
          <a:bodyPr>
            <a:normAutofit fontScale="92500" lnSpcReduction="10000"/>
          </a:bodyPr>
          <a:lstStyle/>
          <a:p>
            <a:pPr algn="just"/>
            <a:r>
              <a:rPr lang="en-US" b="1" dirty="0"/>
              <a:t>For instance</a:t>
            </a:r>
            <a:r>
              <a:rPr lang="en-US" dirty="0"/>
              <a:t>, suppose it is given an image having both dogs and cats which it has never seen. </a:t>
            </a:r>
            <a:endParaRPr lang="en-US" dirty="0" smtClean="0"/>
          </a:p>
          <a:p>
            <a:pPr algn="just"/>
            <a:r>
              <a:rPr lang="en-US" dirty="0"/>
              <a:t>Thus the machine has no idea about the features of dogs and cats so we can’t categorize it as ‘dogs and cats ‘. </a:t>
            </a:r>
            <a:endParaRPr lang="en-US" dirty="0" smtClean="0"/>
          </a:p>
          <a:p>
            <a:pPr algn="just"/>
            <a:r>
              <a:rPr lang="en-US" dirty="0" smtClean="0"/>
              <a:t>But </a:t>
            </a:r>
            <a:r>
              <a:rPr lang="en-US" dirty="0"/>
              <a:t>it can categorize them according to their similarities, patterns, and differences, i.e., we can easily categorize the above picture into two parts</a:t>
            </a:r>
            <a:r>
              <a:rPr lang="en-US" dirty="0" smtClean="0"/>
              <a:t>.</a:t>
            </a:r>
          </a:p>
          <a:p>
            <a:pPr algn="just"/>
            <a:r>
              <a:rPr lang="en-US" dirty="0" smtClean="0"/>
              <a:t> </a:t>
            </a:r>
            <a:r>
              <a:rPr lang="en-US" dirty="0"/>
              <a:t>The first may contain all </a:t>
            </a:r>
            <a:r>
              <a:rPr lang="en-US" dirty="0" err="1"/>
              <a:t>pics</a:t>
            </a:r>
            <a:r>
              <a:rPr lang="en-US" dirty="0"/>
              <a:t> having </a:t>
            </a:r>
            <a:r>
              <a:rPr lang="en-US" b="1" dirty="0"/>
              <a:t>dogs</a:t>
            </a:r>
            <a:r>
              <a:rPr lang="en-US" dirty="0"/>
              <a:t> in them and the second part may contain all </a:t>
            </a:r>
            <a:r>
              <a:rPr lang="en-US" dirty="0" err="1"/>
              <a:t>pics</a:t>
            </a:r>
            <a:r>
              <a:rPr lang="en-US" dirty="0"/>
              <a:t> having </a:t>
            </a:r>
            <a:r>
              <a:rPr lang="en-US" b="1" dirty="0"/>
              <a:t>cats</a:t>
            </a:r>
            <a:r>
              <a:rPr lang="en-US" dirty="0"/>
              <a:t> in them. </a:t>
            </a:r>
            <a:endParaRPr lang="en-US" dirty="0" smtClean="0"/>
          </a:p>
          <a:p>
            <a:pPr algn="just"/>
            <a:r>
              <a:rPr lang="en-US" dirty="0" smtClean="0"/>
              <a:t>Here </a:t>
            </a:r>
            <a:r>
              <a:rPr lang="en-US" dirty="0"/>
              <a:t>you didn’t learn anything before, which means no training data or examples.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401080" cy="5768997"/>
          </a:xfrm>
        </p:spPr>
        <p:txBody>
          <a:bodyPr>
            <a:normAutofit fontScale="92500" lnSpcReduction="10000"/>
          </a:bodyPr>
          <a:lstStyle/>
          <a:p>
            <a:pPr algn="just" fontAlgn="base"/>
            <a:r>
              <a:rPr lang="en-US" dirty="0"/>
              <a:t>It allows the model to work on its own to discover patterns and information that was previously undetected. It mainly deals with unlabelled data.</a:t>
            </a:r>
          </a:p>
          <a:p>
            <a:pPr algn="just" fontAlgn="base"/>
            <a:r>
              <a:rPr lang="en-US" dirty="0"/>
              <a:t>Unsupervised learning is classified into two categories of algorithms: </a:t>
            </a:r>
          </a:p>
          <a:p>
            <a:pPr algn="just" fontAlgn="base"/>
            <a:r>
              <a:rPr lang="en-US" b="1" dirty="0"/>
              <a:t>Clustering</a:t>
            </a:r>
            <a:r>
              <a:rPr lang="en-US" dirty="0"/>
              <a:t>: A clustering problem is where you want to discover the inherent groupings in the data, such as grouping customers by purchasing behavior.</a:t>
            </a:r>
          </a:p>
          <a:p>
            <a:pPr algn="just" fontAlgn="base"/>
            <a:r>
              <a:rPr lang="en-US" b="1" dirty="0"/>
              <a:t>Association</a:t>
            </a:r>
            <a:r>
              <a:rPr lang="en-US" dirty="0"/>
              <a:t>: An association rule learning problem is where you want to discover rules that describe large portions of your data, such as people that buy X also tend to buy Y.</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Tree Introduction </a:t>
            </a:r>
            <a:br>
              <a:rPr lang="en-US" b="1" dirty="0"/>
            </a:br>
            <a:endParaRPr lang="en-US" dirty="0"/>
          </a:p>
        </p:txBody>
      </p:sp>
      <p:sp>
        <p:nvSpPr>
          <p:cNvPr id="3" name="Content Placeholder 2"/>
          <p:cNvSpPr>
            <a:spLocks noGrp="1"/>
          </p:cNvSpPr>
          <p:nvPr>
            <p:ph idx="1"/>
          </p:nvPr>
        </p:nvSpPr>
        <p:spPr>
          <a:xfrm>
            <a:off x="457200" y="1071546"/>
            <a:ext cx="8229600" cy="5054617"/>
          </a:xfrm>
        </p:spPr>
        <p:txBody>
          <a:bodyPr>
            <a:normAutofit fontScale="92500" lnSpcReduction="10000"/>
          </a:bodyPr>
          <a:lstStyle/>
          <a:p>
            <a:pPr algn="just" fontAlgn="base"/>
            <a:r>
              <a:rPr lang="en-US" dirty="0"/>
              <a:t>Decision tree algorithm falls under the category of supervised learning. </a:t>
            </a:r>
            <a:endParaRPr lang="en-US" dirty="0" smtClean="0"/>
          </a:p>
          <a:p>
            <a:pPr algn="just" fontAlgn="base"/>
            <a:r>
              <a:rPr lang="en-US" dirty="0" smtClean="0"/>
              <a:t>They </a:t>
            </a:r>
            <a:r>
              <a:rPr lang="en-US" dirty="0"/>
              <a:t>can be used to solve both regression and classification problems.</a:t>
            </a:r>
          </a:p>
          <a:p>
            <a:pPr algn="just" fontAlgn="base"/>
            <a:r>
              <a:rPr lang="en-US" dirty="0"/>
              <a:t>Decision tree uses the tree representation to solve the problem in which each leaf node corresponds to a class label and attributes are represented on the internal node of the tree.</a:t>
            </a:r>
          </a:p>
          <a:p>
            <a:pPr algn="just" fontAlgn="base"/>
            <a:r>
              <a:rPr lang="en-US" dirty="0"/>
              <a:t>We can represent any </a:t>
            </a:r>
            <a:r>
              <a:rPr lang="en-US" dirty="0" smtClean="0"/>
              <a:t>Boolean </a:t>
            </a:r>
            <a:r>
              <a:rPr lang="en-US" dirty="0"/>
              <a:t>function on discrete attributes using the decision tree</a:t>
            </a:r>
            <a:r>
              <a:rPr lang="en-US" dirty="0" smtClean="0"/>
              <a:t>.</a:t>
            </a:r>
            <a:br>
              <a:rPr lang="en-US" dirty="0" smtClean="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57158" y="285728"/>
            <a:ext cx="8572560" cy="6143667"/>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lnSpcReduction="10000"/>
          </a:bodyPr>
          <a:lstStyle/>
          <a:p>
            <a:pPr algn="just" fontAlgn="base"/>
            <a:r>
              <a:rPr lang="en-US" b="1" dirty="0"/>
              <a:t>Below are some assumptions that we made while using decision tree:</a:t>
            </a:r>
            <a:endParaRPr lang="en-US" dirty="0"/>
          </a:p>
          <a:p>
            <a:pPr algn="just" fontAlgn="base"/>
            <a:r>
              <a:rPr lang="en-US" dirty="0"/>
              <a:t>At the beginning, we consider the whole training set as the root.</a:t>
            </a:r>
          </a:p>
          <a:p>
            <a:pPr algn="just" fontAlgn="base"/>
            <a:r>
              <a:rPr lang="en-US" dirty="0"/>
              <a:t>Feature values are preferred to be categorical. If the values are continuous then they are </a:t>
            </a:r>
            <a:r>
              <a:rPr lang="en-US" dirty="0" err="1"/>
              <a:t>discretized</a:t>
            </a:r>
            <a:r>
              <a:rPr lang="en-US" dirty="0"/>
              <a:t> prior to building the model.</a:t>
            </a:r>
          </a:p>
          <a:p>
            <a:pPr algn="just" fontAlgn="base"/>
            <a:r>
              <a:rPr lang="en-US" dirty="0"/>
              <a:t>On the basis of attribute values records are distributed recursively.</a:t>
            </a:r>
          </a:p>
          <a:p>
            <a:pPr algn="just" fontAlgn="base"/>
            <a:r>
              <a:rPr lang="en-US" dirty="0"/>
              <a:t>We use statistical methods for ordering attributes as root or the internal node.</a:t>
            </a:r>
          </a:p>
          <a:p>
            <a:pPr algn="just"/>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457200" y="500042"/>
            <a:ext cx="8229600" cy="6143667"/>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pPr algn="just" fontAlgn="base"/>
            <a:r>
              <a:rPr lang="en-US" dirty="0"/>
              <a:t>As you can see from the above image that Decision Tree works on the Sum of Product form which is also known as </a:t>
            </a:r>
            <a:r>
              <a:rPr lang="en-US" i="1" dirty="0"/>
              <a:t>Disjunctive Normal Form</a:t>
            </a:r>
            <a:r>
              <a:rPr lang="en-US" dirty="0"/>
              <a:t>. In the above image, we are predicting the use of computer in the daily life of the people.</a:t>
            </a:r>
          </a:p>
          <a:p>
            <a:pPr algn="just" fontAlgn="base"/>
            <a:r>
              <a:rPr lang="en-US" dirty="0"/>
              <a:t>In Decision Tree the major challenge is to identification of the attribute for the root node in each level. This process is known as attribute selection.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We have two popular attribute selection measures:</a:t>
            </a:r>
            <a:br>
              <a:rPr lang="en-US" sz="3600" b="1" dirty="0" smtClean="0"/>
            </a:br>
            <a:endParaRPr lang="en-US" sz="3600" b="1" dirty="0"/>
          </a:p>
        </p:txBody>
      </p:sp>
      <p:sp>
        <p:nvSpPr>
          <p:cNvPr id="3" name="Content Placeholder 2"/>
          <p:cNvSpPr>
            <a:spLocks noGrp="1"/>
          </p:cNvSpPr>
          <p:nvPr>
            <p:ph idx="1"/>
          </p:nvPr>
        </p:nvSpPr>
        <p:spPr/>
        <p:txBody>
          <a:bodyPr/>
          <a:lstStyle/>
          <a:p>
            <a:pPr fontAlgn="base"/>
            <a:r>
              <a:rPr lang="en-US" dirty="0"/>
              <a:t>Information Gain</a:t>
            </a:r>
          </a:p>
          <a:p>
            <a:pPr fontAlgn="base"/>
            <a:r>
              <a:rPr lang="en-US" dirty="0" err="1"/>
              <a:t>Gini</a:t>
            </a:r>
            <a:r>
              <a:rPr lang="en-US" dirty="0"/>
              <a:t> Index</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1. Information Gain</a:t>
            </a:r>
            <a:r>
              <a:rPr lang="en-US" dirty="0" smtClean="0"/>
              <a:t/>
            </a:r>
            <a:br>
              <a:rPr lang="en-US" dirty="0" smtClean="0"/>
            </a:br>
            <a:r>
              <a:rPr lang="en-US" dirty="0"/>
              <a:t>When we use a node in a decision tree to partition the training instances into smaller subsets the entropy changes. Information gain is a measure of this change in entropy.</a:t>
            </a:r>
            <a:r>
              <a:rPr lang="en-US" dirty="0" smtClean="0"/>
              <a:t/>
            </a:r>
            <a:br>
              <a:rPr lang="en-US" dirty="0" smtClean="0"/>
            </a:br>
            <a:r>
              <a:rPr lang="en-US" b="1" i="1" dirty="0"/>
              <a:t>Definition</a:t>
            </a:r>
            <a:r>
              <a:rPr lang="en-US" dirty="0"/>
              <a:t>: Suppose S is a set of instances, A is an attribute, </a:t>
            </a:r>
            <a:r>
              <a:rPr lang="en-US" dirty="0" err="1"/>
              <a:t>S</a:t>
            </a:r>
            <a:r>
              <a:rPr lang="en-US" baseline="-25000" dirty="0" err="1"/>
              <a:t>v</a:t>
            </a:r>
            <a:r>
              <a:rPr lang="en-US" dirty="0"/>
              <a:t> is the subset of S with A = v, and Values (A) is the set of all possible values of A, </a:t>
            </a:r>
            <a:r>
              <a:rPr lang="en-US" dirty="0" smtClean="0"/>
              <a:t>then</a:t>
            </a:r>
          </a:p>
          <a:p>
            <a:r>
              <a:rPr lang="en-US" dirty="0" smtClean="0"/>
              <a:t/>
            </a:r>
            <a:br>
              <a:rPr lang="en-US" dirty="0" smtClean="0"/>
            </a:br>
            <a:endParaRPr lang="en-US" dirty="0"/>
          </a:p>
        </p:txBody>
      </p:sp>
      <p:pic>
        <p:nvPicPr>
          <p:cNvPr id="6" name="Picture 5" descr="1.JPG"/>
          <p:cNvPicPr>
            <a:picLocks noChangeAspect="1"/>
          </p:cNvPicPr>
          <p:nvPr/>
        </p:nvPicPr>
        <p:blipFill>
          <a:blip r:embed="rId2"/>
          <a:stretch>
            <a:fillRect/>
          </a:stretch>
        </p:blipFill>
        <p:spPr>
          <a:xfrm>
            <a:off x="857224" y="5286388"/>
            <a:ext cx="7572428" cy="10715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Classification</a:t>
            </a:r>
            <a:endParaRPr lang="en-US" dirty="0"/>
          </a:p>
        </p:txBody>
      </p:sp>
      <p:sp>
        <p:nvSpPr>
          <p:cNvPr id="3" name="Content Placeholder 2"/>
          <p:cNvSpPr>
            <a:spLocks noGrp="1"/>
          </p:cNvSpPr>
          <p:nvPr>
            <p:ph idx="1"/>
          </p:nvPr>
        </p:nvSpPr>
        <p:spPr/>
        <p:txBody>
          <a:bodyPr/>
          <a:lstStyle/>
          <a:p>
            <a:r>
              <a:rPr lang="en-US" dirty="0" smtClean="0"/>
              <a:t>It </a:t>
            </a:r>
            <a:r>
              <a:rPr lang="en-US" dirty="0"/>
              <a:t>is a data analysis task, i.e. the process of finding a model that describes and distinguishes data classes and concepts</a:t>
            </a:r>
            <a:r>
              <a:rPr lang="en-US" dirty="0" smtClean="0"/>
              <a:t>.</a:t>
            </a:r>
          </a:p>
          <a:p>
            <a:r>
              <a:rPr lang="en-US" dirty="0" smtClean="0"/>
              <a:t>Classification </a:t>
            </a:r>
            <a:r>
              <a:rPr lang="en-US" dirty="0"/>
              <a:t>is the problem of identifying to which of a set of categories (subpopulations), a new observation belongs to, on the basis of a training set of data containing observations and whose categories membership is known.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JPG"/>
          <p:cNvPicPr>
            <a:picLocks noGrp="1" noChangeAspect="1"/>
          </p:cNvPicPr>
          <p:nvPr>
            <p:ph idx="1"/>
          </p:nvPr>
        </p:nvPicPr>
        <p:blipFill>
          <a:blip r:embed="rId2"/>
          <a:stretch>
            <a:fillRect/>
          </a:stretch>
        </p:blipFill>
        <p:spPr>
          <a:xfrm>
            <a:off x="214282" y="214290"/>
            <a:ext cx="8715435" cy="642942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lstStyle/>
          <a:p>
            <a:r>
              <a:rPr lang="en-US" dirty="0"/>
              <a:t>Before starting any project, we need to check its feasibility. </a:t>
            </a:r>
            <a:endParaRPr lang="en-US" dirty="0" smtClean="0"/>
          </a:p>
          <a:p>
            <a:r>
              <a:rPr lang="en-US" dirty="0" smtClean="0"/>
              <a:t>In </a:t>
            </a:r>
            <a:r>
              <a:rPr lang="en-US" dirty="0"/>
              <a:t>this case, a classifier is required to predict class labels such as ‘Safe’ and ‘Risky’ for adopting the Project and to further approve it. It is a two-step process such as: </a:t>
            </a:r>
            <a:endParaRPr lang="en-US" dirty="0" smtClean="0"/>
          </a:p>
          <a:p>
            <a:r>
              <a:rPr lang="en-US" dirty="0" smtClean="0"/>
              <a:t>Learning </a:t>
            </a:r>
          </a:p>
          <a:p>
            <a:r>
              <a:rPr lang="en-US" dirty="0" smtClean="0"/>
              <a:t>Classification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p:spPr>
        <p:txBody>
          <a:bodyPr>
            <a:normAutofit/>
          </a:bodyPr>
          <a:lstStyle/>
          <a:p>
            <a:pPr fontAlgn="base"/>
            <a:r>
              <a:rPr lang="en-US" b="1" dirty="0"/>
              <a:t>Learning Step (Training Phase)</a:t>
            </a:r>
            <a:r>
              <a:rPr lang="en-US" dirty="0"/>
              <a:t>: Construction of Classification </a:t>
            </a:r>
            <a:r>
              <a:rPr lang="en-US" dirty="0" smtClean="0"/>
              <a:t>Model.</a:t>
            </a:r>
          </a:p>
          <a:p>
            <a:pPr fontAlgn="base"/>
            <a:r>
              <a:rPr lang="en-US" dirty="0" smtClean="0"/>
              <a:t>Different </a:t>
            </a:r>
            <a:r>
              <a:rPr lang="en-US" dirty="0"/>
              <a:t>Algorithms are used to build a classifier by making the model learn using the training set available. </a:t>
            </a:r>
            <a:endParaRPr lang="en-US" dirty="0" smtClean="0"/>
          </a:p>
          <a:p>
            <a:pPr fontAlgn="base"/>
            <a:r>
              <a:rPr lang="en-US" dirty="0" smtClean="0"/>
              <a:t>The </a:t>
            </a:r>
            <a:r>
              <a:rPr lang="en-US" dirty="0"/>
              <a:t>model has to be trained for the prediction of accurate results.</a:t>
            </a:r>
          </a:p>
          <a:p>
            <a:pPr fontAlgn="base"/>
            <a:r>
              <a:rPr lang="en-US" b="1" dirty="0"/>
              <a:t>Classification Step</a:t>
            </a:r>
            <a:r>
              <a:rPr lang="en-US" dirty="0"/>
              <a:t>: Model used to predict class labels and testing the constructed model on test data and hence estimate the accuracy of the classification rules.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Training and Testing:</a:t>
            </a:r>
            <a:r>
              <a:rPr lang="en-US" dirty="0"/>
              <a:t> </a:t>
            </a:r>
          </a:p>
        </p:txBody>
      </p:sp>
      <p:sp>
        <p:nvSpPr>
          <p:cNvPr id="3" name="Content Placeholder 2"/>
          <p:cNvSpPr>
            <a:spLocks noGrp="1"/>
          </p:cNvSpPr>
          <p:nvPr>
            <p:ph idx="1"/>
          </p:nvPr>
        </p:nvSpPr>
        <p:spPr/>
        <p:txBody>
          <a:bodyPr>
            <a:normAutofit fontScale="85000" lnSpcReduction="10000"/>
          </a:bodyPr>
          <a:lstStyle/>
          <a:p>
            <a:r>
              <a:rPr lang="en-US" dirty="0"/>
              <a:t>Suppose there is a person who is sitting under a fan and the fan starts falling on him, he should get aside in order not to get hurt. So, this is his training part to move away. </a:t>
            </a:r>
            <a:endParaRPr lang="en-US" dirty="0" smtClean="0"/>
          </a:p>
          <a:p>
            <a:r>
              <a:rPr lang="en-US" dirty="0" smtClean="0"/>
              <a:t>While </a:t>
            </a:r>
            <a:r>
              <a:rPr lang="en-US" dirty="0"/>
              <a:t>Testing if the person sees any heavy object coming towards him or falling on him and moves aside then the system is tested positively and if the person does not move aside then the system is negatively tested. </a:t>
            </a:r>
            <a:r>
              <a:rPr lang="en-US" dirty="0" smtClean="0"/>
              <a:t/>
            </a:r>
            <a:br>
              <a:rPr lang="en-US" dirty="0" smtClean="0"/>
            </a:br>
            <a:r>
              <a:rPr lang="en-US" dirty="0"/>
              <a:t>The same is the case with the data, it should be trained in order to get the accurate and best results.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are certain data types associated with data mining that actually tells us the format of the file (whether it is in text format or in numerical format).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92500" lnSpcReduction="10000"/>
          </a:bodyPr>
          <a:lstStyle/>
          <a:p>
            <a:pPr fontAlgn="base"/>
            <a:r>
              <a:rPr lang="en-US" dirty="0"/>
              <a:t>Attributes – Represents different features of an object. Different types of attributes are:  </a:t>
            </a:r>
          </a:p>
          <a:p>
            <a:pPr fontAlgn="base"/>
            <a:r>
              <a:rPr lang="en-US" b="1" dirty="0"/>
              <a:t>Binary</a:t>
            </a:r>
            <a:r>
              <a:rPr lang="en-US" dirty="0"/>
              <a:t>: Possesses only two values i.e. True or False </a:t>
            </a:r>
            <a:br>
              <a:rPr lang="en-US" dirty="0"/>
            </a:br>
            <a:r>
              <a:rPr lang="en-US" dirty="0"/>
              <a:t>Example: Suppose there is a survey evaluating some products. We need to check whether it’s useful or not. So, the Customer has to answer it in Yes or No. </a:t>
            </a:r>
            <a:br>
              <a:rPr lang="en-US" dirty="0"/>
            </a:br>
            <a:r>
              <a:rPr lang="en-US" dirty="0"/>
              <a:t>Product usefulness: Yes / No</a:t>
            </a:r>
          </a:p>
          <a:p>
            <a:pPr lvl="1" fontAlgn="base"/>
            <a:r>
              <a:rPr lang="en-US" b="1" dirty="0"/>
              <a:t>Symmetric</a:t>
            </a:r>
            <a:r>
              <a:rPr lang="en-US" dirty="0"/>
              <a:t>: Both values are equally important in all aspects</a:t>
            </a:r>
          </a:p>
          <a:p>
            <a:pPr lvl="1" fontAlgn="base"/>
            <a:r>
              <a:rPr lang="en-US" b="1" dirty="0"/>
              <a:t>Asymmetric</a:t>
            </a:r>
            <a:r>
              <a:rPr lang="en-US" dirty="0"/>
              <a:t>: When both the values may not be important.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92500" lnSpcReduction="10000"/>
          </a:bodyPr>
          <a:lstStyle/>
          <a:p>
            <a:r>
              <a:rPr lang="en-US" b="1" dirty="0"/>
              <a:t>Nominal</a:t>
            </a:r>
            <a:r>
              <a:rPr lang="en-US" dirty="0"/>
              <a:t>: When more than two outcomes are possible. It is in Alphabet form rather than being in Integer form. </a:t>
            </a:r>
            <a:r>
              <a:rPr lang="en-US" dirty="0" smtClean="0"/>
              <a:t/>
            </a:r>
            <a:br>
              <a:rPr lang="en-US" dirty="0" smtClean="0"/>
            </a:br>
            <a:r>
              <a:rPr lang="en-US" b="1" dirty="0"/>
              <a:t>Example</a:t>
            </a:r>
            <a:r>
              <a:rPr lang="en-US" dirty="0"/>
              <a:t>: One needs to choose some material but of different colors. So, the color might be Yellow, Green, Black, Red. </a:t>
            </a:r>
            <a:r>
              <a:rPr lang="en-US" dirty="0" smtClean="0"/>
              <a:t/>
            </a:r>
            <a:br>
              <a:rPr lang="en-US" dirty="0" smtClean="0"/>
            </a:br>
            <a:r>
              <a:rPr lang="en-US" dirty="0"/>
              <a:t>Different Colors: Red, Green, Black, </a:t>
            </a:r>
            <a:r>
              <a:rPr lang="en-US" dirty="0" smtClean="0"/>
              <a:t>Yellow</a:t>
            </a:r>
          </a:p>
          <a:p>
            <a:r>
              <a:rPr lang="en-US" b="1" dirty="0"/>
              <a:t>Ordinal</a:t>
            </a:r>
            <a:r>
              <a:rPr lang="en-US" dirty="0"/>
              <a:t>: Values that must have some meaningful order. </a:t>
            </a:r>
            <a:br>
              <a:rPr lang="en-US" dirty="0"/>
            </a:br>
            <a:r>
              <a:rPr lang="en-US" dirty="0"/>
              <a:t>Example: Suppose there are grade sheets of few students which might contain different grades as per their performance such as A, B, C, D </a:t>
            </a:r>
            <a:br>
              <a:rPr lang="en-US" dirty="0"/>
            </a:br>
            <a:r>
              <a:rPr lang="en-US" dirty="0"/>
              <a:t>Grades: A, B, C, D</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1052</Words>
  <Application>Microsoft Office PowerPoint</Application>
  <PresentationFormat>On-screen Show (4:3)</PresentationFormat>
  <Paragraphs>90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Classification</vt:lpstr>
      <vt:lpstr>Slide 2</vt:lpstr>
      <vt:lpstr>Classification</vt:lpstr>
      <vt:lpstr>Slide 4</vt:lpstr>
      <vt:lpstr>Slide 5</vt:lpstr>
      <vt:lpstr>Training and Testing: </vt:lpstr>
      <vt:lpstr>Slide 7</vt:lpstr>
      <vt:lpstr>Slide 8</vt:lpstr>
      <vt:lpstr>Slide 9</vt:lpstr>
      <vt:lpstr>Slide 10</vt:lpstr>
      <vt:lpstr>Classifiers can be categorized into two major types: </vt:lpstr>
      <vt:lpstr>Slide 12</vt:lpstr>
      <vt:lpstr>Slide 13</vt:lpstr>
      <vt:lpstr>Classifiers Of Machine Learning</vt:lpstr>
      <vt:lpstr>Slide 15</vt:lpstr>
      <vt:lpstr>Supervised learning</vt:lpstr>
      <vt:lpstr>Slide 17</vt:lpstr>
      <vt:lpstr>Slide 18</vt:lpstr>
      <vt:lpstr>Slide 19</vt:lpstr>
      <vt:lpstr>Unsupervised learning</vt:lpstr>
      <vt:lpstr>Slide 21</vt:lpstr>
      <vt:lpstr>Slide 22</vt:lpstr>
      <vt:lpstr>Decision Tree Introduction  </vt:lpstr>
      <vt:lpstr>Slide 24</vt:lpstr>
      <vt:lpstr>Slide 25</vt:lpstr>
      <vt:lpstr>Slide 26</vt:lpstr>
      <vt:lpstr>Slide 27</vt:lpstr>
      <vt:lpstr>We have two popular attribute selection measures: </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dc:title>
  <dc:creator>AMIT</dc:creator>
  <cp:lastModifiedBy>AMIT</cp:lastModifiedBy>
  <cp:revision>4</cp:revision>
  <dcterms:created xsi:type="dcterms:W3CDTF">2022-10-31T05:13:02Z</dcterms:created>
  <dcterms:modified xsi:type="dcterms:W3CDTF">2022-11-09T04:47:49Z</dcterms:modified>
</cp:coreProperties>
</file>