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handoutMasterIdLst>
    <p:handoutMasterId r:id="rId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23" r:id="rId15"/>
    <p:sldId id="270" r:id="rId16"/>
    <p:sldId id="271" r:id="rId17"/>
    <p:sldId id="325" r:id="rId18"/>
    <p:sldId id="272" r:id="rId19"/>
    <p:sldId id="273" r:id="rId20"/>
    <p:sldId id="327" r:id="rId21"/>
    <p:sldId id="275" r:id="rId22"/>
    <p:sldId id="276" r:id="rId23"/>
    <p:sldId id="32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28" r:id="rId50"/>
    <p:sldId id="302" r:id="rId51"/>
    <p:sldId id="303" r:id="rId52"/>
    <p:sldId id="304" r:id="rId53"/>
    <p:sldId id="305" r:id="rId54"/>
    <p:sldId id="306" r:id="rId55"/>
    <p:sldId id="307" r:id="rId56"/>
    <p:sldId id="308" r:id="rId57"/>
    <p:sldId id="309" r:id="rId58"/>
    <p:sldId id="310" r:id="rId59"/>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8" autoAdjust="0"/>
    <p:restoredTop sz="90969" autoAdjust="0"/>
  </p:normalViewPr>
  <p:slideViewPr>
    <p:cSldViewPr>
      <p:cViewPr>
        <p:scale>
          <a:sx n="50" d="100"/>
          <a:sy n="50" d="100"/>
        </p:scale>
        <p:origin x="-1722" y="-4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E1163A57-D600-FB4F-E983-3962F938EECB}"/>
              </a:ext>
            </a:extLst>
          </p:cNvPr>
          <p:cNvSpPr>
            <a:spLocks noGrp="1" noRot="1" noChangeAspect="1" noChangeArrowheads="1" noTextEdit="1"/>
          </p:cNvSpPr>
          <p:nvPr>
            <p:ph type="sldImg" idx="2"/>
          </p:nvPr>
        </p:nvSpPr>
        <p:spPr bwMode="auto">
          <a:xfrm>
            <a:off x="1149350" y="857250"/>
            <a:ext cx="4559300" cy="3416300"/>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51" name="Rectangle 3">
            <a:extLst>
              <a:ext uri="{FF2B5EF4-FFF2-40B4-BE49-F238E27FC236}">
                <a16:creationId xmlns:a16="http://schemas.microsoft.com/office/drawing/2014/main" xmlns="" id="{E87CD26A-B9BC-2B16-F9AD-045202A0AE62}"/>
              </a:ext>
            </a:extLst>
          </p:cNvPr>
          <p:cNvSpPr>
            <a:spLocks noGrp="1" noChangeArrowheads="1"/>
          </p:cNvSpPr>
          <p:nvPr>
            <p:ph type="body" sz="quarter" idx="3"/>
          </p:nvPr>
        </p:nvSpPr>
        <p:spPr bwMode="auto">
          <a:xfrm>
            <a:off x="947738" y="4633913"/>
            <a:ext cx="4975225" cy="411797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390F4577-37EA-FEA9-C4C9-FF01A13C1546}"/>
              </a:ext>
            </a:extLst>
          </p:cNvPr>
          <p:cNvSpPr>
            <a:spLocks noChangeArrowheads="1"/>
          </p:cNvSpPr>
          <p:nvPr/>
        </p:nvSpPr>
        <p:spPr bwMode="auto">
          <a:xfrm>
            <a:off x="3868738" y="0"/>
            <a:ext cx="300196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200" b="1"/>
              <a:t>September 98</a:t>
            </a:r>
          </a:p>
        </p:txBody>
      </p:sp>
      <p:sp>
        <p:nvSpPr>
          <p:cNvPr id="63491" name="Rectangle 3">
            <a:extLst>
              <a:ext uri="{FF2B5EF4-FFF2-40B4-BE49-F238E27FC236}">
                <a16:creationId xmlns:a16="http://schemas.microsoft.com/office/drawing/2014/main" xmlns="" id="{DA8FCF61-2D24-00DB-61B1-86DB4B799810}"/>
              </a:ext>
            </a:extLst>
          </p:cNvPr>
          <p:cNvSpPr>
            <a:spLocks noChangeArrowheads="1"/>
          </p:cNvSpPr>
          <p:nvPr/>
        </p:nvSpPr>
        <p:spPr bwMode="auto">
          <a:xfrm>
            <a:off x="3868738" y="9261475"/>
            <a:ext cx="3001962" cy="531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200" b="1"/>
              <a:t>1</a:t>
            </a:r>
          </a:p>
        </p:txBody>
      </p:sp>
      <p:sp>
        <p:nvSpPr>
          <p:cNvPr id="63492" name="Rectangle 4">
            <a:extLst>
              <a:ext uri="{FF2B5EF4-FFF2-40B4-BE49-F238E27FC236}">
                <a16:creationId xmlns:a16="http://schemas.microsoft.com/office/drawing/2014/main" xmlns="" id="{3D310786-BE67-AB5B-EE0F-E3ACE647BB1C}"/>
              </a:ext>
            </a:extLst>
          </p:cNvPr>
          <p:cNvSpPr>
            <a:spLocks noChangeArrowheads="1"/>
          </p:cNvSpPr>
          <p:nvPr/>
        </p:nvSpPr>
        <p:spPr bwMode="auto">
          <a:xfrm>
            <a:off x="0" y="9261475"/>
            <a:ext cx="3000375" cy="531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3" name="Rectangle 5">
            <a:extLst>
              <a:ext uri="{FF2B5EF4-FFF2-40B4-BE49-F238E27FC236}">
                <a16:creationId xmlns:a16="http://schemas.microsoft.com/office/drawing/2014/main" xmlns="" id="{2E56CA56-1EFD-0881-2D88-C4EFAF2BB9A3}"/>
              </a:ext>
            </a:extLst>
          </p:cNvPr>
          <p:cNvSpPr>
            <a:spLocks noChangeArrowheads="1"/>
          </p:cNvSpPr>
          <p:nvPr/>
        </p:nvSpPr>
        <p:spPr bwMode="auto">
          <a:xfrm>
            <a:off x="0" y="0"/>
            <a:ext cx="300037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200" b="1"/>
              <a:t>Chapter Name</a:t>
            </a:r>
          </a:p>
        </p:txBody>
      </p:sp>
      <p:sp>
        <p:nvSpPr>
          <p:cNvPr id="63494" name="Rectangle 6">
            <a:extLst>
              <a:ext uri="{FF2B5EF4-FFF2-40B4-BE49-F238E27FC236}">
                <a16:creationId xmlns:a16="http://schemas.microsoft.com/office/drawing/2014/main" xmlns="" id="{6718432B-9E55-7E99-4EE4-5812412EBA89}"/>
              </a:ext>
            </a:extLst>
          </p:cNvPr>
          <p:cNvSpPr>
            <a:spLocks noGrp="1" noRot="1" noChangeAspect="1" noChangeArrowheads="1" noTextEdit="1"/>
          </p:cNvSpPr>
          <p:nvPr>
            <p:ph type="sldImg"/>
          </p:nvPr>
        </p:nvSpPr>
        <p:spPr>
          <a:xfrm>
            <a:off x="1150938" y="857250"/>
            <a:ext cx="4556125" cy="3416300"/>
          </a:xfrm>
          <a:ln cap="flat"/>
        </p:spPr>
      </p:sp>
      <p:sp>
        <p:nvSpPr>
          <p:cNvPr id="63495" name="Rectangle 7">
            <a:extLst>
              <a:ext uri="{FF2B5EF4-FFF2-40B4-BE49-F238E27FC236}">
                <a16:creationId xmlns:a16="http://schemas.microsoft.com/office/drawing/2014/main" xmlns="" id="{FC38CF94-5CE4-3413-7816-06B70AA11342}"/>
              </a:ext>
            </a:extLst>
          </p:cNvPr>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Line 1026">
            <a:extLst>
              <a:ext uri="{FF2B5EF4-FFF2-40B4-BE49-F238E27FC236}">
                <a16:creationId xmlns:a16="http://schemas.microsoft.com/office/drawing/2014/main" xmlns="" id="{74B3C28A-FDF2-A388-2D8A-3E8000064499}"/>
              </a:ext>
            </a:extLst>
          </p:cNvPr>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defRPr/>
            </a:pPr>
            <a:endParaRPr lang="en-US"/>
          </a:p>
        </p:txBody>
      </p:sp>
      <p:sp>
        <p:nvSpPr>
          <p:cNvPr id="72707" name="Rectangle 1027"/>
          <p:cNvSpPr>
            <a:spLocks noGrp="1" noChangeArrowheads="1"/>
          </p:cNvSpPr>
          <p:nvPr>
            <p:ph type="ctrTitle" sz="quarter"/>
          </p:nvPr>
        </p:nvSpPr>
        <p:spPr>
          <a:xfrm>
            <a:off x="381000" y="2286000"/>
            <a:ext cx="7772400" cy="1143000"/>
          </a:xfrm>
        </p:spPr>
        <p:txBody>
          <a:bodyPr/>
          <a:lstStyle>
            <a:lvl1pPr>
              <a:defRPr/>
            </a:lvl1pPr>
          </a:lstStyle>
          <a:p>
            <a:r>
              <a:rPr lang="en-GB"/>
              <a:t>Click to edit Master title style</a:t>
            </a:r>
          </a:p>
        </p:txBody>
      </p:sp>
      <p:sp>
        <p:nvSpPr>
          <p:cNvPr id="72708" name="Rectangle 1028"/>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r>
              <a:rPr lang="en-GB"/>
              <a:t>Click to edit Master subtitle style</a:t>
            </a:r>
          </a:p>
        </p:txBody>
      </p:sp>
      <p:sp>
        <p:nvSpPr>
          <p:cNvPr id="3" name="Rectangle 1029">
            <a:extLst>
              <a:ext uri="{FF2B5EF4-FFF2-40B4-BE49-F238E27FC236}">
                <a16:creationId xmlns:a16="http://schemas.microsoft.com/office/drawing/2014/main" xmlns="" id="{7F68F8C8-3861-4AF8-2B34-D76D8D0E8C18}"/>
              </a:ext>
            </a:extLst>
          </p:cNvPr>
          <p:cNvSpPr>
            <a:spLocks noGrp="1" noChangeArrowheads="1"/>
          </p:cNvSpPr>
          <p:nvPr>
            <p:ph type="dt" sz="quarter" idx="10"/>
          </p:nvPr>
        </p:nvSpPr>
        <p:spPr bwMode="auto">
          <a:xfrm>
            <a:off x="3810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defRPr sz="1400" smtClean="0"/>
            </a:lvl1pPr>
          </a:lstStyle>
          <a:p>
            <a:pPr>
              <a:defRPr/>
            </a:pPr>
            <a:endParaRPr lang="en-GB"/>
          </a:p>
        </p:txBody>
      </p:sp>
      <p:sp>
        <p:nvSpPr>
          <p:cNvPr id="4" name="Rectangle 1030">
            <a:extLst>
              <a:ext uri="{FF2B5EF4-FFF2-40B4-BE49-F238E27FC236}">
                <a16:creationId xmlns:a16="http://schemas.microsoft.com/office/drawing/2014/main" xmlns="" id="{617CB5C4-6E2C-5C16-ED7B-F7CC3804A028}"/>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sz="1400" smtClean="0"/>
            </a:lvl1pPr>
          </a:lstStyle>
          <a:p>
            <a:pPr>
              <a:defRPr/>
            </a:pPr>
            <a:endParaRPr lang="en-GB"/>
          </a:p>
        </p:txBody>
      </p:sp>
      <p:sp>
        <p:nvSpPr>
          <p:cNvPr id="5" name="Rectangle 1031">
            <a:extLst>
              <a:ext uri="{FF2B5EF4-FFF2-40B4-BE49-F238E27FC236}">
                <a16:creationId xmlns:a16="http://schemas.microsoft.com/office/drawing/2014/main" xmlns="" id="{CC0EB5C9-6343-255D-4F9A-499530FCF86B}"/>
              </a:ext>
            </a:extLst>
          </p:cNvPr>
          <p:cNvSpPr>
            <a:spLocks noGrp="1" noChangeArrowheads="1"/>
          </p:cNvSpPr>
          <p:nvPr>
            <p:ph type="sldNum" sz="quarter" idx="12"/>
          </p:nvPr>
        </p:nvSpPr>
        <p:spPr>
          <a:xfrm>
            <a:off x="6858000" y="6248400"/>
            <a:ext cx="1905000" cy="457200"/>
          </a:xfrm>
        </p:spPr>
        <p:txBody>
          <a:bodyPr/>
          <a:lstStyle>
            <a:lvl1pPr>
              <a:defRPr sz="1400"/>
            </a:lvl1pPr>
          </a:lstStyle>
          <a:p>
            <a:fld id="{1F7D7415-72FA-4A87-B07A-81BDC875AB5F}" type="slidenum">
              <a:rPr lang="en-GB" altLang="en-US"/>
              <a:pPr/>
              <a:t>‹#›</a:t>
            </a:fld>
            <a:endParaRPr lang="en-GB" altLang="en-US"/>
          </a:p>
        </p:txBody>
      </p:sp>
    </p:spTree>
    <p:extLst>
      <p:ext uri="{BB962C8B-B14F-4D97-AF65-F5344CB8AC3E}">
        <p14:creationId xmlns:p14="http://schemas.microsoft.com/office/powerpoint/2010/main" xmlns="" val="398915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xmlns="" id="{9690020D-88E0-625E-7193-E12AE5351E46}"/>
              </a:ext>
            </a:extLst>
          </p:cNvPr>
          <p:cNvSpPr>
            <a:spLocks noGrp="1" noChangeArrowheads="1"/>
          </p:cNvSpPr>
          <p:nvPr>
            <p:ph type="sldNum" sz="quarter" idx="10"/>
          </p:nvPr>
        </p:nvSpPr>
        <p:spPr>
          <a:ln/>
        </p:spPr>
        <p:txBody>
          <a:bodyPr/>
          <a:lstStyle>
            <a:lvl1pPr>
              <a:defRPr/>
            </a:lvl1pPr>
          </a:lstStyle>
          <a:p>
            <a:fld id="{81D3C6F8-5103-4CAB-9A18-C9F011051D9D}" type="slidenum">
              <a:rPr lang="en-GB" altLang="en-US"/>
              <a:pPr/>
              <a:t>‹#›</a:t>
            </a:fld>
            <a:endParaRPr lang="en-GB" altLang="en-US"/>
          </a:p>
        </p:txBody>
      </p:sp>
    </p:spTree>
    <p:extLst>
      <p:ext uri="{BB962C8B-B14F-4D97-AF65-F5344CB8AC3E}">
        <p14:creationId xmlns:p14="http://schemas.microsoft.com/office/powerpoint/2010/main" xmlns="" val="239514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66700"/>
            <a:ext cx="2095500" cy="5524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66700"/>
            <a:ext cx="6134100" cy="5524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xmlns="" id="{D928CE9A-0604-DD58-12BF-0BD1239ADAC4}"/>
              </a:ext>
            </a:extLst>
          </p:cNvPr>
          <p:cNvSpPr>
            <a:spLocks noGrp="1" noChangeArrowheads="1"/>
          </p:cNvSpPr>
          <p:nvPr>
            <p:ph type="sldNum" sz="quarter" idx="10"/>
          </p:nvPr>
        </p:nvSpPr>
        <p:spPr>
          <a:ln/>
        </p:spPr>
        <p:txBody>
          <a:bodyPr/>
          <a:lstStyle>
            <a:lvl1pPr>
              <a:defRPr/>
            </a:lvl1pPr>
          </a:lstStyle>
          <a:p>
            <a:fld id="{1C0F6893-3D78-4578-B0AD-272E968BCD57}" type="slidenum">
              <a:rPr lang="en-GB" altLang="en-US"/>
              <a:pPr/>
              <a:t>‹#›</a:t>
            </a:fld>
            <a:endParaRPr lang="en-GB" altLang="en-US"/>
          </a:p>
        </p:txBody>
      </p:sp>
    </p:spTree>
    <p:extLst>
      <p:ext uri="{BB962C8B-B14F-4D97-AF65-F5344CB8AC3E}">
        <p14:creationId xmlns:p14="http://schemas.microsoft.com/office/powerpoint/2010/main" xmlns="" val="1329575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p>
        </p:txBody>
      </p:sp>
      <p:sp>
        <p:nvSpPr>
          <p:cNvPr id="3" name="Text Placeholder 2"/>
          <p:cNvSpPr>
            <a:spLocks noGrp="1"/>
          </p:cNvSpPr>
          <p:nvPr>
            <p:ph type="body" sz="half" idx="1"/>
          </p:nvPr>
        </p:nvSpPr>
        <p:spPr>
          <a:xfrm>
            <a:off x="1035050" y="1676400"/>
            <a:ext cx="3787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5225" y="1676400"/>
            <a:ext cx="3787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xmlns="" id="{3B05FFA3-369D-1A7B-DDA5-EECDD2A82EB7}"/>
              </a:ext>
            </a:extLst>
          </p:cNvPr>
          <p:cNvSpPr>
            <a:spLocks noGrp="1" noChangeArrowheads="1"/>
          </p:cNvSpPr>
          <p:nvPr>
            <p:ph type="sldNum" sz="quarter" idx="10"/>
          </p:nvPr>
        </p:nvSpPr>
        <p:spPr>
          <a:ln/>
        </p:spPr>
        <p:txBody>
          <a:bodyPr/>
          <a:lstStyle>
            <a:lvl1pPr>
              <a:defRPr/>
            </a:lvl1pPr>
          </a:lstStyle>
          <a:p>
            <a:fld id="{6D801EE4-B2A9-42AD-8A3A-686BBCAAA49D}" type="slidenum">
              <a:rPr lang="en-GB" altLang="en-US"/>
              <a:pPr/>
              <a:t>‹#›</a:t>
            </a:fld>
            <a:endParaRPr lang="en-GB" altLang="en-US"/>
          </a:p>
        </p:txBody>
      </p:sp>
    </p:spTree>
    <p:extLst>
      <p:ext uri="{BB962C8B-B14F-4D97-AF65-F5344CB8AC3E}">
        <p14:creationId xmlns:p14="http://schemas.microsoft.com/office/powerpoint/2010/main" xmlns="" val="9206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xmlns="" id="{25C0622A-9375-0421-853B-218F9D93F487}"/>
              </a:ext>
            </a:extLst>
          </p:cNvPr>
          <p:cNvSpPr>
            <a:spLocks noGrp="1" noChangeArrowheads="1"/>
          </p:cNvSpPr>
          <p:nvPr>
            <p:ph type="sldNum" sz="quarter" idx="10"/>
          </p:nvPr>
        </p:nvSpPr>
        <p:spPr>
          <a:ln/>
        </p:spPr>
        <p:txBody>
          <a:bodyPr/>
          <a:lstStyle>
            <a:lvl1pPr>
              <a:defRPr/>
            </a:lvl1pPr>
          </a:lstStyle>
          <a:p>
            <a:fld id="{96110DED-C24D-4795-AB1D-010BF11DAE5E}" type="slidenum">
              <a:rPr lang="en-GB" altLang="en-US"/>
              <a:pPr/>
              <a:t>‹#›</a:t>
            </a:fld>
            <a:endParaRPr lang="en-GB" altLang="en-US"/>
          </a:p>
        </p:txBody>
      </p:sp>
    </p:spTree>
    <p:extLst>
      <p:ext uri="{BB962C8B-B14F-4D97-AF65-F5344CB8AC3E}">
        <p14:creationId xmlns:p14="http://schemas.microsoft.com/office/powerpoint/2010/main" xmlns="" val="39612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xmlns="" id="{87F15B0D-AB24-2EBE-A30F-1B2C7C2CD3C4}"/>
              </a:ext>
            </a:extLst>
          </p:cNvPr>
          <p:cNvSpPr>
            <a:spLocks noGrp="1" noChangeArrowheads="1"/>
          </p:cNvSpPr>
          <p:nvPr>
            <p:ph type="sldNum" sz="quarter" idx="10"/>
          </p:nvPr>
        </p:nvSpPr>
        <p:spPr>
          <a:ln/>
        </p:spPr>
        <p:txBody>
          <a:bodyPr/>
          <a:lstStyle>
            <a:lvl1pPr>
              <a:defRPr/>
            </a:lvl1pPr>
          </a:lstStyle>
          <a:p>
            <a:fld id="{303BDEC5-F6DE-4243-81C8-7055F10E3CBF}" type="slidenum">
              <a:rPr lang="en-GB" altLang="en-US"/>
              <a:pPr/>
              <a:t>‹#›</a:t>
            </a:fld>
            <a:endParaRPr lang="en-GB" altLang="en-US"/>
          </a:p>
        </p:txBody>
      </p:sp>
    </p:spTree>
    <p:extLst>
      <p:ext uri="{BB962C8B-B14F-4D97-AF65-F5344CB8AC3E}">
        <p14:creationId xmlns:p14="http://schemas.microsoft.com/office/powerpoint/2010/main" xmlns="" val="426566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xmlns="" id="{3F8BCCD6-F5F1-C254-135C-D1BD47EBF554}"/>
              </a:ext>
            </a:extLst>
          </p:cNvPr>
          <p:cNvSpPr>
            <a:spLocks noGrp="1" noChangeArrowheads="1"/>
          </p:cNvSpPr>
          <p:nvPr>
            <p:ph type="sldNum" sz="quarter" idx="10"/>
          </p:nvPr>
        </p:nvSpPr>
        <p:spPr>
          <a:ln/>
        </p:spPr>
        <p:txBody>
          <a:bodyPr/>
          <a:lstStyle>
            <a:lvl1pPr>
              <a:defRPr/>
            </a:lvl1pPr>
          </a:lstStyle>
          <a:p>
            <a:fld id="{596FD3BD-C720-4B82-BA0D-2C6D5C1912D4}" type="slidenum">
              <a:rPr lang="en-GB" altLang="en-US"/>
              <a:pPr/>
              <a:t>‹#›</a:t>
            </a:fld>
            <a:endParaRPr lang="en-GB" altLang="en-US"/>
          </a:p>
        </p:txBody>
      </p:sp>
    </p:spTree>
    <p:extLst>
      <p:ext uri="{BB962C8B-B14F-4D97-AF65-F5344CB8AC3E}">
        <p14:creationId xmlns:p14="http://schemas.microsoft.com/office/powerpoint/2010/main" xmlns="" val="200668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xmlns="" id="{2AC0E8D0-834C-61E9-CEB4-323BCFCFAD80}"/>
              </a:ext>
            </a:extLst>
          </p:cNvPr>
          <p:cNvSpPr>
            <a:spLocks noGrp="1" noChangeArrowheads="1"/>
          </p:cNvSpPr>
          <p:nvPr>
            <p:ph type="sldNum" sz="quarter" idx="10"/>
          </p:nvPr>
        </p:nvSpPr>
        <p:spPr>
          <a:ln/>
        </p:spPr>
        <p:txBody>
          <a:bodyPr/>
          <a:lstStyle>
            <a:lvl1pPr>
              <a:defRPr/>
            </a:lvl1pPr>
          </a:lstStyle>
          <a:p>
            <a:fld id="{1604E3BC-09EB-4C37-9492-D3F003A57904}" type="slidenum">
              <a:rPr lang="en-GB" altLang="en-US"/>
              <a:pPr/>
              <a:t>‹#›</a:t>
            </a:fld>
            <a:endParaRPr lang="en-GB" altLang="en-US"/>
          </a:p>
        </p:txBody>
      </p:sp>
    </p:spTree>
    <p:extLst>
      <p:ext uri="{BB962C8B-B14F-4D97-AF65-F5344CB8AC3E}">
        <p14:creationId xmlns:p14="http://schemas.microsoft.com/office/powerpoint/2010/main" xmlns="" val="123167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xmlns="" id="{8137758D-872F-5B39-B844-7508AD3A79F9}"/>
              </a:ext>
            </a:extLst>
          </p:cNvPr>
          <p:cNvSpPr>
            <a:spLocks noGrp="1" noChangeArrowheads="1"/>
          </p:cNvSpPr>
          <p:nvPr>
            <p:ph type="sldNum" sz="quarter" idx="10"/>
          </p:nvPr>
        </p:nvSpPr>
        <p:spPr>
          <a:ln/>
        </p:spPr>
        <p:txBody>
          <a:bodyPr/>
          <a:lstStyle>
            <a:lvl1pPr>
              <a:defRPr/>
            </a:lvl1pPr>
          </a:lstStyle>
          <a:p>
            <a:fld id="{D31A9BD9-0EA7-49AE-89FC-1B96833BD8B2}" type="slidenum">
              <a:rPr lang="en-GB" altLang="en-US"/>
              <a:pPr/>
              <a:t>‹#›</a:t>
            </a:fld>
            <a:endParaRPr lang="en-GB" altLang="en-US"/>
          </a:p>
        </p:txBody>
      </p:sp>
    </p:spTree>
    <p:extLst>
      <p:ext uri="{BB962C8B-B14F-4D97-AF65-F5344CB8AC3E}">
        <p14:creationId xmlns:p14="http://schemas.microsoft.com/office/powerpoint/2010/main" xmlns="" val="396903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xmlns="" id="{14139CE3-844E-F238-6525-64B237824A10}"/>
              </a:ext>
            </a:extLst>
          </p:cNvPr>
          <p:cNvSpPr>
            <a:spLocks noGrp="1" noChangeArrowheads="1"/>
          </p:cNvSpPr>
          <p:nvPr>
            <p:ph type="sldNum" sz="quarter" idx="10"/>
          </p:nvPr>
        </p:nvSpPr>
        <p:spPr>
          <a:ln/>
        </p:spPr>
        <p:txBody>
          <a:bodyPr/>
          <a:lstStyle>
            <a:lvl1pPr>
              <a:defRPr/>
            </a:lvl1pPr>
          </a:lstStyle>
          <a:p>
            <a:fld id="{70598168-AC48-44D0-BEFB-A87A0753554B}" type="slidenum">
              <a:rPr lang="en-GB" altLang="en-US"/>
              <a:pPr/>
              <a:t>‹#›</a:t>
            </a:fld>
            <a:endParaRPr lang="en-GB" altLang="en-US"/>
          </a:p>
        </p:txBody>
      </p:sp>
    </p:spTree>
    <p:extLst>
      <p:ext uri="{BB962C8B-B14F-4D97-AF65-F5344CB8AC3E}">
        <p14:creationId xmlns:p14="http://schemas.microsoft.com/office/powerpoint/2010/main" xmlns="" val="67333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xmlns="" id="{F1262610-82BB-3994-C86E-56967ABB5464}"/>
              </a:ext>
            </a:extLst>
          </p:cNvPr>
          <p:cNvSpPr>
            <a:spLocks noGrp="1" noChangeArrowheads="1"/>
          </p:cNvSpPr>
          <p:nvPr>
            <p:ph type="sldNum" sz="quarter" idx="10"/>
          </p:nvPr>
        </p:nvSpPr>
        <p:spPr>
          <a:ln/>
        </p:spPr>
        <p:txBody>
          <a:bodyPr/>
          <a:lstStyle>
            <a:lvl1pPr>
              <a:defRPr/>
            </a:lvl1pPr>
          </a:lstStyle>
          <a:p>
            <a:fld id="{18DC4D8B-CE8D-4D9B-8FE2-1C94974E61CB}" type="slidenum">
              <a:rPr lang="en-GB" altLang="en-US"/>
              <a:pPr/>
              <a:t>‹#›</a:t>
            </a:fld>
            <a:endParaRPr lang="en-GB" altLang="en-US"/>
          </a:p>
        </p:txBody>
      </p:sp>
    </p:spTree>
    <p:extLst>
      <p:ext uri="{BB962C8B-B14F-4D97-AF65-F5344CB8AC3E}">
        <p14:creationId xmlns:p14="http://schemas.microsoft.com/office/powerpoint/2010/main" xmlns="" val="145713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xmlns="" id="{009F677B-5D93-BBA4-0C0A-64F405B12212}"/>
              </a:ext>
            </a:extLst>
          </p:cNvPr>
          <p:cNvSpPr>
            <a:spLocks noGrp="1" noChangeArrowheads="1"/>
          </p:cNvSpPr>
          <p:nvPr>
            <p:ph type="sldNum" sz="quarter" idx="10"/>
          </p:nvPr>
        </p:nvSpPr>
        <p:spPr>
          <a:ln/>
        </p:spPr>
        <p:txBody>
          <a:bodyPr/>
          <a:lstStyle>
            <a:lvl1pPr>
              <a:defRPr/>
            </a:lvl1pPr>
          </a:lstStyle>
          <a:p>
            <a:fld id="{E5B93061-167A-4E40-9798-B6AE6986BA49}" type="slidenum">
              <a:rPr lang="en-GB" altLang="en-US"/>
              <a:pPr/>
              <a:t>‹#›</a:t>
            </a:fld>
            <a:endParaRPr lang="en-GB" altLang="en-US"/>
          </a:p>
        </p:txBody>
      </p:sp>
    </p:spTree>
    <p:extLst>
      <p:ext uri="{BB962C8B-B14F-4D97-AF65-F5344CB8AC3E}">
        <p14:creationId xmlns:p14="http://schemas.microsoft.com/office/powerpoint/2010/main" xmlns="" val="70094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Line 1026">
            <a:extLst>
              <a:ext uri="{FF2B5EF4-FFF2-40B4-BE49-F238E27FC236}">
                <a16:creationId xmlns:a16="http://schemas.microsoft.com/office/drawing/2014/main" xmlns="" id="{66803C97-8B7C-3052-F10B-93DCCA3F55B9}"/>
              </a:ext>
            </a:extLst>
          </p:cNvPr>
          <p:cNvSpPr>
            <a:spLocks noChangeShapeType="1"/>
          </p:cNvSpPr>
          <p:nvPr/>
        </p:nvSpPr>
        <p:spPr bwMode="auto">
          <a:xfrm>
            <a:off x="0" y="1371600"/>
            <a:ext cx="8026400" cy="0"/>
          </a:xfrm>
          <a:prstGeom prst="line">
            <a:avLst/>
          </a:prstGeom>
          <a:noFill/>
          <a:ln w="50800">
            <a:solidFill>
              <a:schemeClr val="accent2"/>
            </a:solidFill>
            <a:round/>
            <a:headEnd type="none" w="sm" len="sm"/>
            <a:tailEnd type="none" w="sm" len="sm"/>
          </a:ln>
          <a:effectLst/>
        </p:spPr>
        <p:txBody>
          <a:bodyPr wrap="none" anchor="ctr"/>
          <a:lstStyle/>
          <a:p>
            <a:pPr>
              <a:defRPr/>
            </a:pPr>
            <a:endParaRPr lang="en-US"/>
          </a:p>
        </p:txBody>
      </p:sp>
      <p:sp>
        <p:nvSpPr>
          <p:cNvPr id="1027" name="Rectangle 1027">
            <a:extLst>
              <a:ext uri="{FF2B5EF4-FFF2-40B4-BE49-F238E27FC236}">
                <a16:creationId xmlns:a16="http://schemas.microsoft.com/office/drawing/2014/main" xmlns="" id="{25F23419-34F8-810D-CC5D-08D719AA58D4}"/>
              </a:ext>
            </a:extLst>
          </p:cNvPr>
          <p:cNvSpPr>
            <a:spLocks noGrp="1" noChangeArrowheads="1"/>
          </p:cNvSpPr>
          <p:nvPr>
            <p:ph type="title"/>
          </p:nvPr>
        </p:nvSpPr>
        <p:spPr bwMode="auto">
          <a:xfrm>
            <a:off x="381000" y="266700"/>
            <a:ext cx="7772400"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GB" altLang="en-US"/>
              <a:t>Click to edit Master title style</a:t>
            </a:r>
          </a:p>
        </p:txBody>
      </p:sp>
      <p:sp>
        <p:nvSpPr>
          <p:cNvPr id="1028" name="Rectangle 1028">
            <a:extLst>
              <a:ext uri="{FF2B5EF4-FFF2-40B4-BE49-F238E27FC236}">
                <a16:creationId xmlns:a16="http://schemas.microsoft.com/office/drawing/2014/main" xmlns="" id="{78076704-1634-A563-A59B-CDB32B68DAC9}"/>
              </a:ext>
            </a:extLst>
          </p:cNvPr>
          <p:cNvSpPr>
            <a:spLocks noGrp="1" noChangeArrowheads="1"/>
          </p:cNvSpPr>
          <p:nvPr>
            <p:ph type="body" idx="1"/>
          </p:nvPr>
        </p:nvSpPr>
        <p:spPr bwMode="auto">
          <a:xfrm>
            <a:off x="1035050" y="1676400"/>
            <a:ext cx="772795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71685" name="Rectangle 1029">
            <a:extLst>
              <a:ext uri="{FF2B5EF4-FFF2-40B4-BE49-F238E27FC236}">
                <a16:creationId xmlns:a16="http://schemas.microsoft.com/office/drawing/2014/main" xmlns="" id="{C73C31DE-FB00-C56C-F5C8-CCB67447C360}"/>
              </a:ext>
            </a:extLst>
          </p:cNvPr>
          <p:cNvSpPr>
            <a:spLocks noGrp="1" noChangeArrowheads="1"/>
          </p:cNvSpPr>
          <p:nvPr>
            <p:ph type="sldNum" sz="quarter" idx="4"/>
          </p:nvPr>
        </p:nvSpPr>
        <p:spPr bwMode="auto">
          <a:xfrm>
            <a:off x="6858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a:lvl1pPr>
          </a:lstStyle>
          <a:p>
            <a:fld id="{4C1CFC7A-590F-4235-8A54-E7CF20B6C5AE}" type="slidenum">
              <a:rPr lang="en-GB" altLang="en-US"/>
              <a:pPr/>
              <a:t>‹#›</a:t>
            </a:fld>
            <a:endParaRPr lang="en-GB" altLang="en-US"/>
          </a:p>
        </p:txBody>
      </p:sp>
    </p:spTree>
  </p:cSld>
  <p:clrMap bg1="dk2" tx1="lt1" bg2="dk1" tx2="lt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defRPr>
      </a:lvl2pPr>
      <a:lvl3pPr algn="l" rtl="0" eaLnBrk="0" fontAlgn="base" hangingPunct="0">
        <a:spcBef>
          <a:spcPct val="0"/>
        </a:spcBef>
        <a:spcAft>
          <a:spcPct val="0"/>
        </a:spcAft>
        <a:defRPr sz="3200">
          <a:solidFill>
            <a:schemeClr val="tx2"/>
          </a:solidFill>
          <a:latin typeface="Times New Roman" pitchFamily="18" charset="0"/>
        </a:defRPr>
      </a:lvl3pPr>
      <a:lvl4pPr algn="l" rtl="0" eaLnBrk="0" fontAlgn="base" hangingPunct="0">
        <a:spcBef>
          <a:spcPct val="0"/>
        </a:spcBef>
        <a:spcAft>
          <a:spcPct val="0"/>
        </a:spcAft>
        <a:defRPr sz="3200">
          <a:solidFill>
            <a:schemeClr val="tx2"/>
          </a:solidFill>
          <a:latin typeface="Times New Roman" pitchFamily="18" charset="0"/>
        </a:defRPr>
      </a:lvl4pPr>
      <a:lvl5pPr algn="l" rtl="0" eaLnBrk="0" fontAlgn="base" hangingPunct="0">
        <a:spcBef>
          <a:spcPct val="0"/>
        </a:spcBef>
        <a:spcAft>
          <a:spcPct val="0"/>
        </a:spcAft>
        <a:defRPr sz="3200">
          <a:solidFill>
            <a:schemeClr val="tx2"/>
          </a:solidFill>
          <a:latin typeface="Times New Roman" pitchFamily="18" charset="0"/>
        </a:defRPr>
      </a:lvl5pPr>
      <a:lvl6pPr marL="457200" algn="l" rtl="0" eaLnBrk="0" fontAlgn="base" hangingPunct="0">
        <a:spcBef>
          <a:spcPct val="0"/>
        </a:spcBef>
        <a:spcAft>
          <a:spcPct val="0"/>
        </a:spcAft>
        <a:defRPr sz="3200">
          <a:solidFill>
            <a:schemeClr val="tx2"/>
          </a:solidFill>
          <a:latin typeface="Times New Roman" pitchFamily="18" charset="0"/>
        </a:defRPr>
      </a:lvl6pPr>
      <a:lvl7pPr marL="914400" algn="l" rtl="0" eaLnBrk="0" fontAlgn="base" hangingPunct="0">
        <a:spcBef>
          <a:spcPct val="0"/>
        </a:spcBef>
        <a:spcAft>
          <a:spcPct val="0"/>
        </a:spcAft>
        <a:defRPr sz="3200">
          <a:solidFill>
            <a:schemeClr val="tx2"/>
          </a:solidFill>
          <a:latin typeface="Times New Roman" pitchFamily="18" charset="0"/>
        </a:defRPr>
      </a:lvl7pPr>
      <a:lvl8pPr marL="1371600" algn="l" rtl="0" eaLnBrk="0" fontAlgn="base" hangingPunct="0">
        <a:spcBef>
          <a:spcPct val="0"/>
        </a:spcBef>
        <a:spcAft>
          <a:spcPct val="0"/>
        </a:spcAft>
        <a:defRPr sz="3200">
          <a:solidFill>
            <a:schemeClr val="tx2"/>
          </a:solidFill>
          <a:latin typeface="Times New Roman" pitchFamily="18" charset="0"/>
        </a:defRPr>
      </a:lvl8pPr>
      <a:lvl9pPr marL="1828800" algn="l" rtl="0" eaLnBrk="0" fontAlgn="base" hangingPunct="0">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bg1"/>
        </a:solidFill>
        <a:effectLst/>
      </p:bgPr>
    </p:bg>
    <p:spTree>
      <p:nvGrpSpPr>
        <p:cNvPr id="1" name=""/>
        <p:cNvGrpSpPr/>
        <p:nvPr/>
      </p:nvGrpSpPr>
      <p:grpSpPr>
        <a:xfrm>
          <a:off x="0" y="0"/>
          <a:ext cx="0" cy="0"/>
          <a:chOff x="0" y="0"/>
          <a:chExt cx="0" cy="0"/>
        </a:xfrm>
      </p:grpSpPr>
      <p:sp>
        <p:nvSpPr>
          <p:cNvPr id="3074" name="Line 2">
            <a:extLst>
              <a:ext uri="{FF2B5EF4-FFF2-40B4-BE49-F238E27FC236}">
                <a16:creationId xmlns:a16="http://schemas.microsoft.com/office/drawing/2014/main" xmlns="" id="{417B4473-AACA-CF26-68B4-F8DE71CD87BC}"/>
              </a:ext>
            </a:extLst>
          </p:cNvPr>
          <p:cNvSpPr>
            <a:spLocks noChangeShapeType="1"/>
          </p:cNvSpPr>
          <p:nvPr/>
        </p:nvSpPr>
        <p:spPr bwMode="auto">
          <a:xfrm>
            <a:off x="26988" y="3429000"/>
            <a:ext cx="7974012" cy="0"/>
          </a:xfrm>
          <a:prstGeom prst="line">
            <a:avLst/>
          </a:prstGeom>
          <a:noFill/>
          <a:ln w="508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5" name="Rectangle 3">
            <a:extLst>
              <a:ext uri="{FF2B5EF4-FFF2-40B4-BE49-F238E27FC236}">
                <a16:creationId xmlns:a16="http://schemas.microsoft.com/office/drawing/2014/main" xmlns="" id="{8EB8B0E6-FEB3-D9DC-4EFB-1113C335CABF}"/>
              </a:ext>
            </a:extLst>
          </p:cNvPr>
          <p:cNvSpPr>
            <a:spLocks noGrp="1" noChangeArrowheads="1"/>
          </p:cNvSpPr>
          <p:nvPr>
            <p:ph type="ctrTitle"/>
          </p:nvPr>
        </p:nvSpPr>
        <p:spPr>
          <a:noFill/>
        </p:spPr>
        <p:txBody>
          <a:bodyPr lIns="90488" tIns="44450" rIns="90488" bIns="44450"/>
          <a:lstStyle/>
          <a:p>
            <a:endParaRPr lang="en-GB" altLang="en-US" b="1" dirty="0"/>
          </a:p>
        </p:txBody>
      </p:sp>
      <p:sp>
        <p:nvSpPr>
          <p:cNvPr id="4100" name="Rectangle 4">
            <a:extLst>
              <a:ext uri="{FF2B5EF4-FFF2-40B4-BE49-F238E27FC236}">
                <a16:creationId xmlns:a16="http://schemas.microsoft.com/office/drawing/2014/main" xmlns="" id="{C8E54424-3134-F4A4-F9A6-483D4CDC34EC}"/>
              </a:ext>
            </a:extLst>
          </p:cNvPr>
          <p:cNvSpPr>
            <a:spLocks noGrp="1" noChangeArrowheads="1"/>
          </p:cNvSpPr>
          <p:nvPr>
            <p:ph type="subTitle" idx="1"/>
          </p:nvPr>
        </p:nvSpPr>
        <p:spPr>
          <a:noFill/>
        </p:spPr>
        <p:txBody>
          <a:bodyPr lIns="90488" tIns="44450" rIns="90488" bIns="44450"/>
          <a:lstStyle/>
          <a:p>
            <a:r>
              <a:rPr lang="en-GB" altLang="en-US" b="1"/>
              <a:t>Data Warehousing Concepts</a:t>
            </a:r>
          </a:p>
          <a:p>
            <a:r>
              <a:rPr lang="en-GB" altLang="en-US" b="1"/>
              <a:t>Transparencies</a:t>
            </a:r>
          </a:p>
        </p:txBody>
      </p:sp>
      <p:sp>
        <p:nvSpPr>
          <p:cNvPr id="3077" name="Text Box 5">
            <a:extLst>
              <a:ext uri="{FF2B5EF4-FFF2-40B4-BE49-F238E27FC236}">
                <a16:creationId xmlns:a16="http://schemas.microsoft.com/office/drawing/2014/main" xmlns="" id="{EA1372B1-C12B-EBA9-94C0-5CA8BAEAAE05}"/>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xmlns="" id="{ECDAF009-F5B4-63C6-50D2-58578CAAD546}"/>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E942AC-E4B6-4C12-94DB-9A480F900DC9}" type="slidenum">
              <a:rPr lang="en-GB" altLang="en-US" sz="800"/>
              <a:pPr/>
              <a:t>10</a:t>
            </a:fld>
            <a:endParaRPr lang="en-GB" altLang="en-US" sz="800"/>
          </a:p>
        </p:txBody>
      </p:sp>
      <p:sp>
        <p:nvSpPr>
          <p:cNvPr id="12291" name="Rectangle 2">
            <a:extLst>
              <a:ext uri="{FF2B5EF4-FFF2-40B4-BE49-F238E27FC236}">
                <a16:creationId xmlns:a16="http://schemas.microsoft.com/office/drawing/2014/main" xmlns="" id="{2AEEE579-EE03-3007-B33B-27944589BA82}"/>
              </a:ext>
            </a:extLst>
          </p:cNvPr>
          <p:cNvSpPr>
            <a:spLocks noGrp="1" noChangeArrowheads="1"/>
          </p:cNvSpPr>
          <p:nvPr>
            <p:ph type="title"/>
          </p:nvPr>
        </p:nvSpPr>
        <p:spPr>
          <a:noFill/>
        </p:spPr>
        <p:txBody>
          <a:bodyPr lIns="90488" tIns="44450" rIns="90488" bIns="44450"/>
          <a:lstStyle/>
          <a:p>
            <a:r>
              <a:rPr lang="en-GB" altLang="en-US" b="1"/>
              <a:t>Subject-oriented Data</a:t>
            </a:r>
            <a:r>
              <a:rPr lang="en-GB" altLang="en-US" b="1" i="1"/>
              <a:t> </a:t>
            </a:r>
            <a:r>
              <a:rPr lang="en-GB" altLang="en-US" i="1"/>
              <a:t> </a:t>
            </a:r>
          </a:p>
        </p:txBody>
      </p:sp>
      <p:sp>
        <p:nvSpPr>
          <p:cNvPr id="12292" name="Rectangle 3">
            <a:extLst>
              <a:ext uri="{FF2B5EF4-FFF2-40B4-BE49-F238E27FC236}">
                <a16:creationId xmlns:a16="http://schemas.microsoft.com/office/drawing/2014/main" xmlns="" id="{5136E0B2-4DD0-8E5A-2CC9-95FB62F2BA05}"/>
              </a:ext>
            </a:extLst>
          </p:cNvPr>
          <p:cNvSpPr>
            <a:spLocks noGrp="1" noChangeArrowheads="1"/>
          </p:cNvSpPr>
          <p:nvPr>
            <p:ph type="body" idx="1"/>
          </p:nvPr>
        </p:nvSpPr>
        <p:spPr>
          <a:xfrm>
            <a:off x="838200" y="1676400"/>
            <a:ext cx="8108950" cy="4114800"/>
          </a:xfrm>
          <a:noFill/>
        </p:spPr>
        <p:txBody>
          <a:bodyPr lIns="90488" tIns="44450" rIns="90488" bIns="44450"/>
          <a:lstStyle/>
          <a:p>
            <a:r>
              <a:rPr lang="en-GB" altLang="en-US" b="1"/>
              <a:t>The warehouse is organized around the major subjects of the enterprise (e.g. customers, products, and sales) rather than the major application areas (e.g. customer invoicing, stock control, and product sales). </a:t>
            </a:r>
          </a:p>
          <a:p>
            <a:endParaRPr lang="en-GB" altLang="en-US"/>
          </a:p>
          <a:p>
            <a:r>
              <a:rPr lang="en-GB" altLang="en-US" b="1"/>
              <a:t>This is reflected in the need to store decision-support data rather than application-oriented data.</a:t>
            </a:r>
          </a:p>
        </p:txBody>
      </p:sp>
      <p:sp>
        <p:nvSpPr>
          <p:cNvPr id="12293" name="Text Box 4">
            <a:extLst>
              <a:ext uri="{FF2B5EF4-FFF2-40B4-BE49-F238E27FC236}">
                <a16:creationId xmlns:a16="http://schemas.microsoft.com/office/drawing/2014/main" xmlns="" id="{8F4F7E26-B0AF-1424-B5F0-E3C2E424B42C}"/>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xmlns="" id="{8CA19FB2-2C2A-AAF5-D3DC-9F928D7F29BC}"/>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25CF11-FBE7-4B30-8CBB-256811B9EACB}" type="slidenum">
              <a:rPr lang="en-GB" altLang="en-US" sz="800"/>
              <a:pPr/>
              <a:t>11</a:t>
            </a:fld>
            <a:endParaRPr lang="en-GB" altLang="en-US" sz="800"/>
          </a:p>
        </p:txBody>
      </p:sp>
      <p:sp>
        <p:nvSpPr>
          <p:cNvPr id="13315" name="Rectangle 2">
            <a:extLst>
              <a:ext uri="{FF2B5EF4-FFF2-40B4-BE49-F238E27FC236}">
                <a16:creationId xmlns:a16="http://schemas.microsoft.com/office/drawing/2014/main" xmlns="" id="{0B17D009-F872-DD13-88A7-9E898D2B099D}"/>
              </a:ext>
            </a:extLst>
          </p:cNvPr>
          <p:cNvSpPr>
            <a:spLocks noGrp="1" noChangeArrowheads="1"/>
          </p:cNvSpPr>
          <p:nvPr>
            <p:ph type="title"/>
          </p:nvPr>
        </p:nvSpPr>
        <p:spPr>
          <a:noFill/>
        </p:spPr>
        <p:txBody>
          <a:bodyPr lIns="90488" tIns="44450" rIns="90488" bIns="44450"/>
          <a:lstStyle/>
          <a:p>
            <a:r>
              <a:rPr lang="en-GB" altLang="en-US" b="1"/>
              <a:t>Integrated Data</a:t>
            </a:r>
          </a:p>
        </p:txBody>
      </p:sp>
      <p:sp>
        <p:nvSpPr>
          <p:cNvPr id="13316" name="Rectangle 3">
            <a:extLst>
              <a:ext uri="{FF2B5EF4-FFF2-40B4-BE49-F238E27FC236}">
                <a16:creationId xmlns:a16="http://schemas.microsoft.com/office/drawing/2014/main" xmlns="" id="{388F4BC8-72AE-BC4C-40E4-2B455A2644BE}"/>
              </a:ext>
            </a:extLst>
          </p:cNvPr>
          <p:cNvSpPr>
            <a:spLocks noGrp="1" noChangeArrowheads="1"/>
          </p:cNvSpPr>
          <p:nvPr>
            <p:ph type="body" idx="1"/>
          </p:nvPr>
        </p:nvSpPr>
        <p:spPr>
          <a:noFill/>
        </p:spPr>
        <p:txBody>
          <a:bodyPr lIns="90488" tIns="44450" rIns="90488" bIns="44450"/>
          <a:lstStyle/>
          <a:p>
            <a:r>
              <a:rPr lang="en-GB" altLang="en-US" b="1"/>
              <a:t>The data warehouse integrates corporate application-oriented data from different source systems, which often includes data that is inconsistent.</a:t>
            </a:r>
          </a:p>
          <a:p>
            <a:endParaRPr lang="en-GB" altLang="en-US" b="1"/>
          </a:p>
          <a:p>
            <a:r>
              <a:rPr lang="en-GB" altLang="en-US" b="1"/>
              <a:t>The integrated data source must be made consistent to present a unified view of the data to the users.</a:t>
            </a:r>
          </a:p>
        </p:txBody>
      </p:sp>
      <p:sp>
        <p:nvSpPr>
          <p:cNvPr id="13317" name="Text Box 4">
            <a:extLst>
              <a:ext uri="{FF2B5EF4-FFF2-40B4-BE49-F238E27FC236}">
                <a16:creationId xmlns:a16="http://schemas.microsoft.com/office/drawing/2014/main" xmlns="" id="{F7305358-47E5-08F3-0D66-EA731695182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xmlns="" id="{48CB76DF-8681-201D-1D8D-5D32E5F1B317}"/>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CD39F3-221D-4C4D-8A6F-DCC3C63980E7}" type="slidenum">
              <a:rPr lang="en-GB" altLang="en-US" sz="800"/>
              <a:pPr/>
              <a:t>12</a:t>
            </a:fld>
            <a:endParaRPr lang="en-GB" altLang="en-US" sz="800"/>
          </a:p>
        </p:txBody>
      </p:sp>
      <p:sp>
        <p:nvSpPr>
          <p:cNvPr id="14339" name="Rectangle 2">
            <a:extLst>
              <a:ext uri="{FF2B5EF4-FFF2-40B4-BE49-F238E27FC236}">
                <a16:creationId xmlns:a16="http://schemas.microsoft.com/office/drawing/2014/main" xmlns="" id="{F88D646E-5A2A-AB9D-8EC7-25870E3A1416}"/>
              </a:ext>
            </a:extLst>
          </p:cNvPr>
          <p:cNvSpPr>
            <a:spLocks noGrp="1" noChangeArrowheads="1"/>
          </p:cNvSpPr>
          <p:nvPr>
            <p:ph type="title"/>
          </p:nvPr>
        </p:nvSpPr>
        <p:spPr>
          <a:noFill/>
        </p:spPr>
        <p:txBody>
          <a:bodyPr lIns="90488" tIns="44450" rIns="90488" bIns="44450"/>
          <a:lstStyle/>
          <a:p>
            <a:r>
              <a:rPr lang="en-GB" altLang="en-US" b="1"/>
              <a:t>Time-variant Data</a:t>
            </a:r>
          </a:p>
        </p:txBody>
      </p:sp>
      <p:sp>
        <p:nvSpPr>
          <p:cNvPr id="14340" name="Rectangle 3">
            <a:extLst>
              <a:ext uri="{FF2B5EF4-FFF2-40B4-BE49-F238E27FC236}">
                <a16:creationId xmlns:a16="http://schemas.microsoft.com/office/drawing/2014/main" xmlns="" id="{59106C6D-581A-54E1-73FF-FB2F73715ED6}"/>
              </a:ext>
            </a:extLst>
          </p:cNvPr>
          <p:cNvSpPr>
            <a:spLocks noGrp="1" noChangeArrowheads="1"/>
          </p:cNvSpPr>
          <p:nvPr>
            <p:ph type="body" idx="1"/>
          </p:nvPr>
        </p:nvSpPr>
        <p:spPr>
          <a:noFill/>
        </p:spPr>
        <p:txBody>
          <a:bodyPr lIns="90488" tIns="44450" rIns="90488" bIns="44450"/>
          <a:lstStyle/>
          <a:p>
            <a:r>
              <a:rPr lang="en-GB" altLang="en-US" b="1"/>
              <a:t>Data in the warehouse is only accurate and valid at some point in time or over some time interval. </a:t>
            </a:r>
          </a:p>
          <a:p>
            <a:endParaRPr lang="en-GB" altLang="en-US"/>
          </a:p>
          <a:p>
            <a:r>
              <a:rPr lang="en-GB" altLang="en-US" b="1"/>
              <a:t>Time-variance is also shown in the extended time that the data is held, the implicit or explicit association of time with all data, and the fact that the data represents a series of snapshots.</a:t>
            </a:r>
          </a:p>
        </p:txBody>
      </p:sp>
      <p:sp>
        <p:nvSpPr>
          <p:cNvPr id="14341" name="Text Box 4">
            <a:extLst>
              <a:ext uri="{FF2B5EF4-FFF2-40B4-BE49-F238E27FC236}">
                <a16:creationId xmlns:a16="http://schemas.microsoft.com/office/drawing/2014/main" xmlns="" id="{B8AA5E8F-5C31-61C5-71F4-B24992BBE7A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xmlns="" id="{92887EC6-0714-F95A-623B-4260655DA291}"/>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874F3E-A9FD-4618-B569-C91F05F47D70}" type="slidenum">
              <a:rPr lang="en-GB" altLang="en-US" sz="800"/>
              <a:pPr/>
              <a:t>13</a:t>
            </a:fld>
            <a:endParaRPr lang="en-GB" altLang="en-US" sz="800"/>
          </a:p>
        </p:txBody>
      </p:sp>
      <p:sp>
        <p:nvSpPr>
          <p:cNvPr id="15363" name="Rectangle 2">
            <a:extLst>
              <a:ext uri="{FF2B5EF4-FFF2-40B4-BE49-F238E27FC236}">
                <a16:creationId xmlns:a16="http://schemas.microsoft.com/office/drawing/2014/main" xmlns="" id="{87B37D1C-F0C5-206E-CC21-4597B92C6C75}"/>
              </a:ext>
            </a:extLst>
          </p:cNvPr>
          <p:cNvSpPr>
            <a:spLocks noGrp="1" noChangeArrowheads="1"/>
          </p:cNvSpPr>
          <p:nvPr>
            <p:ph type="title"/>
          </p:nvPr>
        </p:nvSpPr>
        <p:spPr>
          <a:noFill/>
        </p:spPr>
        <p:txBody>
          <a:bodyPr lIns="90488" tIns="44450" rIns="90488" bIns="44450"/>
          <a:lstStyle/>
          <a:p>
            <a:r>
              <a:rPr lang="en-GB" altLang="en-US" b="1"/>
              <a:t>Non-volatile Data</a:t>
            </a:r>
          </a:p>
        </p:txBody>
      </p:sp>
      <p:sp>
        <p:nvSpPr>
          <p:cNvPr id="15364" name="Rectangle 3">
            <a:extLst>
              <a:ext uri="{FF2B5EF4-FFF2-40B4-BE49-F238E27FC236}">
                <a16:creationId xmlns:a16="http://schemas.microsoft.com/office/drawing/2014/main" xmlns="" id="{F3905501-11DD-3AB6-088B-498B1E33BA24}"/>
              </a:ext>
            </a:extLst>
          </p:cNvPr>
          <p:cNvSpPr>
            <a:spLocks noGrp="1" noChangeArrowheads="1"/>
          </p:cNvSpPr>
          <p:nvPr>
            <p:ph type="body" idx="1"/>
          </p:nvPr>
        </p:nvSpPr>
        <p:spPr>
          <a:noFill/>
        </p:spPr>
        <p:txBody>
          <a:bodyPr lIns="90488" tIns="44450" rIns="90488" bIns="44450"/>
          <a:lstStyle/>
          <a:p>
            <a:r>
              <a:rPr lang="en-GB" altLang="en-US" b="1"/>
              <a:t>Data in the warehouse is not updated in real-time but is refreshed from operational systems on a regular basis.</a:t>
            </a:r>
          </a:p>
          <a:p>
            <a:endParaRPr lang="en-GB" altLang="en-US" b="1"/>
          </a:p>
          <a:p>
            <a:r>
              <a:rPr lang="en-GB" altLang="en-US" b="1"/>
              <a:t>New data is always added as a supplement to the database, rather than a replacement.</a:t>
            </a:r>
          </a:p>
          <a:p>
            <a:endParaRPr lang="en-GB" altLang="en-US" b="1"/>
          </a:p>
        </p:txBody>
      </p:sp>
      <p:sp>
        <p:nvSpPr>
          <p:cNvPr id="15365" name="Text Box 4">
            <a:extLst>
              <a:ext uri="{FF2B5EF4-FFF2-40B4-BE49-F238E27FC236}">
                <a16:creationId xmlns:a16="http://schemas.microsoft.com/office/drawing/2014/main" xmlns="" id="{AA925FB6-CD88-178E-D6BA-B35B18BED899}"/>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xmlns="" id="{434656AF-4AC3-91ED-9C66-C1C2E275CD3E}"/>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06EFEC-E3A8-4DFF-8935-D339449F61DB}" type="slidenum">
              <a:rPr lang="en-GB" altLang="en-US" sz="800"/>
              <a:pPr/>
              <a:t>14</a:t>
            </a:fld>
            <a:endParaRPr lang="en-GB" altLang="en-US" sz="800"/>
          </a:p>
        </p:txBody>
      </p:sp>
      <p:sp>
        <p:nvSpPr>
          <p:cNvPr id="16387" name="Rectangle 2">
            <a:extLst>
              <a:ext uri="{FF2B5EF4-FFF2-40B4-BE49-F238E27FC236}">
                <a16:creationId xmlns:a16="http://schemas.microsoft.com/office/drawing/2014/main" xmlns="" id="{81374E32-36DD-0FEB-AEC0-B90E17A44B30}"/>
              </a:ext>
            </a:extLst>
          </p:cNvPr>
          <p:cNvSpPr>
            <a:spLocks noGrp="1" noChangeArrowheads="1"/>
          </p:cNvSpPr>
          <p:nvPr>
            <p:ph type="title"/>
          </p:nvPr>
        </p:nvSpPr>
        <p:spPr>
          <a:noFill/>
        </p:spPr>
        <p:txBody>
          <a:bodyPr lIns="90488" tIns="44450" rIns="90488" bIns="44450"/>
          <a:lstStyle/>
          <a:p>
            <a:r>
              <a:rPr lang="en-GB" altLang="en-US" b="1"/>
              <a:t>Data Webhouse</a:t>
            </a:r>
          </a:p>
        </p:txBody>
      </p:sp>
      <p:sp>
        <p:nvSpPr>
          <p:cNvPr id="16388" name="Rectangle 3">
            <a:extLst>
              <a:ext uri="{FF2B5EF4-FFF2-40B4-BE49-F238E27FC236}">
                <a16:creationId xmlns:a16="http://schemas.microsoft.com/office/drawing/2014/main" xmlns="" id="{2AB83C03-D6CD-009B-1AE0-C1163828D757}"/>
              </a:ext>
            </a:extLst>
          </p:cNvPr>
          <p:cNvSpPr>
            <a:spLocks noGrp="1" noChangeArrowheads="1"/>
          </p:cNvSpPr>
          <p:nvPr>
            <p:ph type="body" idx="1"/>
          </p:nvPr>
        </p:nvSpPr>
        <p:spPr>
          <a:noFill/>
        </p:spPr>
        <p:txBody>
          <a:bodyPr lIns="90488" tIns="44450" rIns="90488" bIns="44450"/>
          <a:lstStyle/>
          <a:p>
            <a:pPr>
              <a:lnSpc>
                <a:spcPct val="90000"/>
              </a:lnSpc>
            </a:pPr>
            <a:r>
              <a:rPr lang="en-US" altLang="en-US" b="1">
                <a:cs typeface="Times New Roman" panose="02020603050405020304" pitchFamily="18" charset="0"/>
              </a:rPr>
              <a:t>The Web is an immense source of behavioral data as individuals interact through their Web browsers with remote Web sites. The data generated by this behavior is called clickstream. </a:t>
            </a:r>
            <a:endParaRPr lang="en-GB" altLang="en-US" sz="2400" b="1"/>
          </a:p>
          <a:p>
            <a:pPr>
              <a:lnSpc>
                <a:spcPct val="90000"/>
              </a:lnSpc>
            </a:pPr>
            <a:endParaRPr lang="en-GB" altLang="en-US" sz="2400" b="1"/>
          </a:p>
          <a:p>
            <a:pPr>
              <a:lnSpc>
                <a:spcPct val="90000"/>
              </a:lnSpc>
            </a:pPr>
            <a:r>
              <a:rPr lang="en-US" altLang="en-US" b="1">
                <a:cs typeface="Times New Roman" panose="02020603050405020304" pitchFamily="18" charset="0"/>
              </a:rPr>
              <a:t>A data webhouse is a distributed data warehouse with no central data repository that is implemented over the Web to harness clickstream data.</a:t>
            </a:r>
            <a:endParaRPr lang="en-GB" altLang="en-US" sz="2400" b="1"/>
          </a:p>
        </p:txBody>
      </p:sp>
      <p:sp>
        <p:nvSpPr>
          <p:cNvPr id="16389" name="Text Box 4">
            <a:extLst>
              <a:ext uri="{FF2B5EF4-FFF2-40B4-BE49-F238E27FC236}">
                <a16:creationId xmlns:a16="http://schemas.microsoft.com/office/drawing/2014/main" xmlns="" id="{F4DB2031-F7F7-8573-7F91-FFEDF8FED22E}"/>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xmlns="" id="{677D990B-6A82-47C2-8835-1426264F4376}"/>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DFF787-3E23-4EA1-B09D-4439B9829B59}" type="slidenum">
              <a:rPr lang="en-GB" altLang="en-US" sz="800"/>
              <a:pPr/>
              <a:t>15</a:t>
            </a:fld>
            <a:endParaRPr lang="en-GB" altLang="en-US" sz="800"/>
          </a:p>
        </p:txBody>
      </p:sp>
      <p:sp>
        <p:nvSpPr>
          <p:cNvPr id="17411" name="Rectangle 2">
            <a:extLst>
              <a:ext uri="{FF2B5EF4-FFF2-40B4-BE49-F238E27FC236}">
                <a16:creationId xmlns:a16="http://schemas.microsoft.com/office/drawing/2014/main" xmlns="" id="{D9DA69F8-9132-0B15-970D-CADF5A43C4E6}"/>
              </a:ext>
            </a:extLst>
          </p:cNvPr>
          <p:cNvSpPr>
            <a:spLocks noGrp="1" noChangeArrowheads="1"/>
          </p:cNvSpPr>
          <p:nvPr>
            <p:ph type="title"/>
          </p:nvPr>
        </p:nvSpPr>
        <p:spPr>
          <a:noFill/>
        </p:spPr>
        <p:txBody>
          <a:bodyPr lIns="90488" tIns="44450" rIns="90488" bIns="44450"/>
          <a:lstStyle/>
          <a:p>
            <a:r>
              <a:rPr lang="en-GB" altLang="en-US" b="1"/>
              <a:t>Benefits of Data Warehousing</a:t>
            </a:r>
          </a:p>
        </p:txBody>
      </p:sp>
      <p:sp>
        <p:nvSpPr>
          <p:cNvPr id="17412" name="Rectangle 3">
            <a:extLst>
              <a:ext uri="{FF2B5EF4-FFF2-40B4-BE49-F238E27FC236}">
                <a16:creationId xmlns:a16="http://schemas.microsoft.com/office/drawing/2014/main" xmlns="" id="{264905CF-E12B-AD62-C8BE-37A016027231}"/>
              </a:ext>
            </a:extLst>
          </p:cNvPr>
          <p:cNvSpPr>
            <a:spLocks noGrp="1" noChangeArrowheads="1"/>
          </p:cNvSpPr>
          <p:nvPr>
            <p:ph type="body" idx="1"/>
          </p:nvPr>
        </p:nvSpPr>
        <p:spPr>
          <a:noFill/>
        </p:spPr>
        <p:txBody>
          <a:bodyPr lIns="90488" tIns="44450" rIns="90488" bIns="44450"/>
          <a:lstStyle/>
          <a:p>
            <a:r>
              <a:rPr lang="en-GB" altLang="en-US" b="1"/>
              <a:t>Potential high returns on investment</a:t>
            </a:r>
          </a:p>
          <a:p>
            <a:endParaRPr lang="en-GB" altLang="en-US" b="1"/>
          </a:p>
          <a:p>
            <a:r>
              <a:rPr lang="en-GB" altLang="en-US" b="1"/>
              <a:t>Competitive advantage</a:t>
            </a:r>
            <a:endParaRPr lang="en-GB" altLang="en-US" b="1">
              <a:solidFill>
                <a:srgbClr val="000000"/>
              </a:solidFill>
            </a:endParaRPr>
          </a:p>
          <a:p>
            <a:endParaRPr lang="en-GB" altLang="en-US" b="1">
              <a:solidFill>
                <a:srgbClr val="000000"/>
              </a:solidFill>
            </a:endParaRPr>
          </a:p>
          <a:p>
            <a:r>
              <a:rPr lang="en-GB" altLang="en-US" b="1"/>
              <a:t>Increased productivity of corporate decision-makers</a:t>
            </a:r>
          </a:p>
        </p:txBody>
      </p:sp>
      <p:sp>
        <p:nvSpPr>
          <p:cNvPr id="17413" name="Text Box 4">
            <a:extLst>
              <a:ext uri="{FF2B5EF4-FFF2-40B4-BE49-F238E27FC236}">
                <a16:creationId xmlns:a16="http://schemas.microsoft.com/office/drawing/2014/main" xmlns="" id="{480993EF-58EB-8C47-28F7-7EBB4E95E57F}"/>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xmlns="" id="{EFED885A-20F7-A144-1496-89D160833702}"/>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4A6190-2BA7-4008-B998-A4E87FF59C03}" type="slidenum">
              <a:rPr lang="en-GB" altLang="en-US" sz="800"/>
              <a:pPr/>
              <a:t>16</a:t>
            </a:fld>
            <a:endParaRPr lang="en-GB" altLang="en-US" sz="800"/>
          </a:p>
        </p:txBody>
      </p:sp>
      <p:sp>
        <p:nvSpPr>
          <p:cNvPr id="18435" name="Rectangle 2">
            <a:extLst>
              <a:ext uri="{FF2B5EF4-FFF2-40B4-BE49-F238E27FC236}">
                <a16:creationId xmlns:a16="http://schemas.microsoft.com/office/drawing/2014/main" xmlns="" id="{B3AB1ADB-5FB9-A38D-D0C6-EA5713D757AC}"/>
              </a:ext>
            </a:extLst>
          </p:cNvPr>
          <p:cNvSpPr>
            <a:spLocks noGrp="1" noChangeArrowheads="1"/>
          </p:cNvSpPr>
          <p:nvPr>
            <p:ph type="title"/>
          </p:nvPr>
        </p:nvSpPr>
        <p:spPr>
          <a:noFill/>
        </p:spPr>
        <p:txBody>
          <a:bodyPr lIns="90488" tIns="44450" rIns="90488" bIns="44450"/>
          <a:lstStyle/>
          <a:p>
            <a:r>
              <a:rPr lang="en-GB" altLang="en-US" b="1"/>
              <a:t>Comparison of OLTP Systems and Data Warehousing</a:t>
            </a:r>
          </a:p>
        </p:txBody>
      </p:sp>
      <p:pic>
        <p:nvPicPr>
          <p:cNvPr id="18436" name="Picture 7" descr="C31NT01">
            <a:extLst>
              <a:ext uri="{FF2B5EF4-FFF2-40B4-BE49-F238E27FC236}">
                <a16:creationId xmlns:a16="http://schemas.microsoft.com/office/drawing/2014/main" xmlns="" id="{672DD342-B54E-CCF3-6163-4B3F2C4D2E2C}"/>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a:xfrm>
            <a:off x="611188" y="1844675"/>
            <a:ext cx="7489825" cy="3811588"/>
          </a:xfrm>
          <a:noFill/>
        </p:spPr>
      </p:pic>
      <p:sp>
        <p:nvSpPr>
          <p:cNvPr id="18437" name="Text Box 10">
            <a:extLst>
              <a:ext uri="{FF2B5EF4-FFF2-40B4-BE49-F238E27FC236}">
                <a16:creationId xmlns:a16="http://schemas.microsoft.com/office/drawing/2014/main" xmlns="" id="{6E18BA87-C771-C293-7337-6F5D98662BF6}"/>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xmlns="" id="{C897CAA4-271C-5CD2-DE34-2FF8444F4330}"/>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2BB01C-0762-4A2D-89E8-CC2D660F8438}" type="slidenum">
              <a:rPr lang="en-GB" altLang="en-US" sz="800"/>
              <a:pPr/>
              <a:t>17</a:t>
            </a:fld>
            <a:endParaRPr lang="en-GB" altLang="en-US" sz="800"/>
          </a:p>
        </p:txBody>
      </p:sp>
      <p:sp>
        <p:nvSpPr>
          <p:cNvPr id="19459" name="Rectangle 2">
            <a:extLst>
              <a:ext uri="{FF2B5EF4-FFF2-40B4-BE49-F238E27FC236}">
                <a16:creationId xmlns:a16="http://schemas.microsoft.com/office/drawing/2014/main" xmlns="" id="{9C65C67A-A362-BEF3-FC52-8C7D37DE5995}"/>
              </a:ext>
            </a:extLst>
          </p:cNvPr>
          <p:cNvSpPr>
            <a:spLocks noGrp="1" noChangeArrowheads="1"/>
          </p:cNvSpPr>
          <p:nvPr>
            <p:ph type="title"/>
          </p:nvPr>
        </p:nvSpPr>
        <p:spPr>
          <a:noFill/>
        </p:spPr>
        <p:txBody>
          <a:bodyPr lIns="90488" tIns="44450" rIns="90488" bIns="44450"/>
          <a:lstStyle/>
          <a:p>
            <a:r>
              <a:rPr lang="en-GB" altLang="en-US" b="1"/>
              <a:t>Data Warehouse Queries</a:t>
            </a:r>
          </a:p>
        </p:txBody>
      </p:sp>
      <p:sp>
        <p:nvSpPr>
          <p:cNvPr id="19460" name="Rectangle 3">
            <a:extLst>
              <a:ext uri="{FF2B5EF4-FFF2-40B4-BE49-F238E27FC236}">
                <a16:creationId xmlns:a16="http://schemas.microsoft.com/office/drawing/2014/main" xmlns="" id="{8F12B3B8-BF90-A677-88FE-EFDEC5EE1FFA}"/>
              </a:ext>
            </a:extLst>
          </p:cNvPr>
          <p:cNvSpPr>
            <a:spLocks noGrp="1" noChangeArrowheads="1"/>
          </p:cNvSpPr>
          <p:nvPr>
            <p:ph type="body" idx="1"/>
          </p:nvPr>
        </p:nvSpPr>
        <p:spPr>
          <a:noFill/>
        </p:spPr>
        <p:txBody>
          <a:bodyPr lIns="90488" tIns="44450" rIns="90488" bIns="44450"/>
          <a:lstStyle/>
          <a:p>
            <a:pPr>
              <a:lnSpc>
                <a:spcPct val="90000"/>
              </a:lnSpc>
            </a:pPr>
            <a:r>
              <a:rPr lang="en-US" altLang="en-US" b="1">
                <a:cs typeface="Times New Roman" panose="02020603050405020304" pitchFamily="18" charset="0"/>
              </a:rPr>
              <a:t>The types of queries that a data warehouse is expected to answer ranges from the relatively simple to the highly complex and is dependent on the type of end-user access tools used. </a:t>
            </a:r>
            <a:endParaRPr lang="en-GB" altLang="en-US" b="1"/>
          </a:p>
          <a:p>
            <a:pPr>
              <a:lnSpc>
                <a:spcPct val="60000"/>
              </a:lnSpc>
            </a:pPr>
            <a:endParaRPr lang="en-GB" altLang="en-US"/>
          </a:p>
          <a:p>
            <a:pPr>
              <a:lnSpc>
                <a:spcPct val="90000"/>
              </a:lnSpc>
            </a:pPr>
            <a:r>
              <a:rPr lang="en-GB" altLang="en-US" b="1"/>
              <a:t>End-user access tools include:</a:t>
            </a:r>
          </a:p>
          <a:p>
            <a:pPr lvl="1">
              <a:lnSpc>
                <a:spcPct val="90000"/>
              </a:lnSpc>
            </a:pPr>
            <a:r>
              <a:rPr lang="en-GB" altLang="en-US" b="1"/>
              <a:t>Reporting, query, and application development tools</a:t>
            </a:r>
          </a:p>
          <a:p>
            <a:pPr lvl="1">
              <a:lnSpc>
                <a:spcPct val="90000"/>
              </a:lnSpc>
            </a:pPr>
            <a:r>
              <a:rPr lang="en-GB" altLang="en-US" b="1"/>
              <a:t>Executive information systems (EIS)</a:t>
            </a:r>
          </a:p>
          <a:p>
            <a:pPr lvl="1">
              <a:lnSpc>
                <a:spcPct val="90000"/>
              </a:lnSpc>
            </a:pPr>
            <a:r>
              <a:rPr lang="en-GB" altLang="en-US" b="1"/>
              <a:t>OLAP tools</a:t>
            </a:r>
          </a:p>
          <a:p>
            <a:pPr lvl="1">
              <a:lnSpc>
                <a:spcPct val="90000"/>
              </a:lnSpc>
            </a:pPr>
            <a:r>
              <a:rPr lang="en-GB" altLang="en-US" b="1"/>
              <a:t>Data mining tools</a:t>
            </a:r>
          </a:p>
        </p:txBody>
      </p:sp>
      <p:sp>
        <p:nvSpPr>
          <p:cNvPr id="19461" name="Text Box 4">
            <a:extLst>
              <a:ext uri="{FF2B5EF4-FFF2-40B4-BE49-F238E27FC236}">
                <a16:creationId xmlns:a16="http://schemas.microsoft.com/office/drawing/2014/main" xmlns="" id="{CF77711F-EFBA-D918-956C-1D6D82A2939E}"/>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xmlns="" id="{7EEAF047-9B8B-E3AA-99B4-F7BD041F4B19}"/>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6AB2B6-7F43-43BD-8D8D-EC35065A8DA1}" type="slidenum">
              <a:rPr lang="en-GB" altLang="en-US" sz="800"/>
              <a:pPr/>
              <a:t>18</a:t>
            </a:fld>
            <a:endParaRPr lang="en-GB" altLang="en-US" sz="800"/>
          </a:p>
        </p:txBody>
      </p:sp>
      <p:sp>
        <p:nvSpPr>
          <p:cNvPr id="20483" name="Rectangle 2">
            <a:extLst>
              <a:ext uri="{FF2B5EF4-FFF2-40B4-BE49-F238E27FC236}">
                <a16:creationId xmlns:a16="http://schemas.microsoft.com/office/drawing/2014/main" xmlns="" id="{94870324-E644-3B59-D08E-CDAB17EA76CF}"/>
              </a:ext>
            </a:extLst>
          </p:cNvPr>
          <p:cNvSpPr>
            <a:spLocks noGrp="1" noChangeArrowheads="1"/>
          </p:cNvSpPr>
          <p:nvPr>
            <p:ph type="title"/>
          </p:nvPr>
        </p:nvSpPr>
        <p:spPr>
          <a:xfrm>
            <a:off x="381000" y="266700"/>
            <a:ext cx="8382000" cy="1104900"/>
          </a:xfrm>
          <a:noFill/>
        </p:spPr>
        <p:txBody>
          <a:bodyPr lIns="90488" tIns="44450" rIns="90488" bIns="44450"/>
          <a:lstStyle/>
          <a:p>
            <a:r>
              <a:rPr lang="en-GB" altLang="en-US" b="1"/>
              <a:t>Examples of Typical Data Warehouse Queries</a:t>
            </a:r>
          </a:p>
        </p:txBody>
      </p:sp>
      <p:sp>
        <p:nvSpPr>
          <p:cNvPr id="20484" name="Rectangle 3">
            <a:extLst>
              <a:ext uri="{FF2B5EF4-FFF2-40B4-BE49-F238E27FC236}">
                <a16:creationId xmlns:a16="http://schemas.microsoft.com/office/drawing/2014/main" xmlns="" id="{03A492CD-1B44-A5BC-A922-CA0A3869792E}"/>
              </a:ext>
            </a:extLst>
          </p:cNvPr>
          <p:cNvSpPr>
            <a:spLocks noGrp="1" noChangeArrowheads="1"/>
          </p:cNvSpPr>
          <p:nvPr>
            <p:ph type="body" idx="1"/>
          </p:nvPr>
        </p:nvSpPr>
        <p:spPr>
          <a:noFill/>
        </p:spPr>
        <p:txBody>
          <a:bodyPr lIns="90488" tIns="44450" rIns="90488" bIns="44450"/>
          <a:lstStyle/>
          <a:p>
            <a:pPr>
              <a:lnSpc>
                <a:spcPct val="90000"/>
              </a:lnSpc>
            </a:pPr>
            <a:r>
              <a:rPr lang="en-US" altLang="en-US" sz="1800" b="1">
                <a:cs typeface="Times New Roman" panose="02020603050405020304" pitchFamily="18" charset="0"/>
              </a:rPr>
              <a:t>What was the total revenue for Scotland in the third quarter of 2004?</a:t>
            </a:r>
            <a:r>
              <a:rPr lang="en-GB" altLang="en-US" sz="1800" b="1"/>
              <a:t> </a:t>
            </a:r>
          </a:p>
          <a:p>
            <a:pPr>
              <a:lnSpc>
                <a:spcPct val="90000"/>
              </a:lnSpc>
            </a:pPr>
            <a:r>
              <a:rPr lang="en-US" altLang="en-US" sz="1800" b="1">
                <a:cs typeface="Times New Roman" panose="02020603050405020304" pitchFamily="18" charset="0"/>
              </a:rPr>
              <a:t>What was the total revenue for property sales for each type of property in Great Britain in 2003?</a:t>
            </a:r>
            <a:r>
              <a:rPr lang="en-GB" altLang="en-US" sz="1800" b="1"/>
              <a:t> </a:t>
            </a:r>
          </a:p>
          <a:p>
            <a:pPr>
              <a:lnSpc>
                <a:spcPct val="90000"/>
              </a:lnSpc>
            </a:pPr>
            <a:r>
              <a:rPr lang="en-US" altLang="en-US" sz="1800" b="1">
                <a:cs typeface="Times New Roman" panose="02020603050405020304" pitchFamily="18" charset="0"/>
              </a:rPr>
              <a:t>What are the three most popular areas in each city for the renting of property in 2004 and how does this compare with the figures for the previous two years?</a:t>
            </a:r>
            <a:r>
              <a:rPr lang="en-GB" altLang="en-US" sz="1800" b="1">
                <a:cs typeface="Times New Roman" panose="02020603050405020304" pitchFamily="18" charset="0"/>
              </a:rPr>
              <a:t> </a:t>
            </a:r>
          </a:p>
          <a:p>
            <a:pPr>
              <a:lnSpc>
                <a:spcPct val="90000"/>
              </a:lnSpc>
            </a:pPr>
            <a:r>
              <a:rPr lang="en-US" altLang="en-US" sz="1800" b="1">
                <a:cs typeface="Times New Roman" panose="02020603050405020304" pitchFamily="18" charset="0"/>
              </a:rPr>
              <a:t>What is the monthly revenue for property sales at each branch office, compared with rolling 12-monthly prior figures? </a:t>
            </a:r>
            <a:endParaRPr lang="en-GB" altLang="en-US" sz="1800" b="1"/>
          </a:p>
          <a:p>
            <a:pPr>
              <a:lnSpc>
                <a:spcPct val="90000"/>
              </a:lnSpc>
            </a:pPr>
            <a:r>
              <a:rPr lang="en-US" altLang="en-US" sz="1800" b="1">
                <a:cs typeface="Times New Roman" panose="02020603050405020304" pitchFamily="18" charset="0"/>
              </a:rPr>
              <a:t>What would be the effect on property sales in the different regions of Britain if legal costs went up by 3.5% and Government taxes went down by 1.5% for properties over £100,000? </a:t>
            </a:r>
          </a:p>
          <a:p>
            <a:pPr>
              <a:lnSpc>
                <a:spcPct val="90000"/>
              </a:lnSpc>
            </a:pPr>
            <a:r>
              <a:rPr lang="en-US" altLang="en-US" sz="1800" b="1">
                <a:cs typeface="Times New Roman" panose="02020603050405020304" pitchFamily="18" charset="0"/>
              </a:rPr>
              <a:t>Which type of property sells for prices above the average selling price for properties in the main cities of Great Britain and how does this correlate to demographic data?</a:t>
            </a:r>
            <a:r>
              <a:rPr lang="en-GB" altLang="en-US" sz="1800" b="1"/>
              <a:t> </a:t>
            </a:r>
          </a:p>
          <a:p>
            <a:pPr>
              <a:lnSpc>
                <a:spcPct val="90000"/>
              </a:lnSpc>
            </a:pPr>
            <a:r>
              <a:rPr lang="en-US" altLang="en-US" sz="1800" b="1">
                <a:cs typeface="Times New Roman" panose="02020603050405020304" pitchFamily="18" charset="0"/>
              </a:rPr>
              <a:t>What is the relationship between the total annual revenue generated by each branch office and the total number of sales staff assigned to each branch office?</a:t>
            </a:r>
            <a:r>
              <a:rPr lang="en-GB" altLang="en-US" sz="1800" b="1"/>
              <a:t> </a:t>
            </a:r>
            <a:endParaRPr lang="en-GB" altLang="en-US" sz="1800"/>
          </a:p>
        </p:txBody>
      </p:sp>
      <p:sp>
        <p:nvSpPr>
          <p:cNvPr id="20485" name="Text Box 4">
            <a:extLst>
              <a:ext uri="{FF2B5EF4-FFF2-40B4-BE49-F238E27FC236}">
                <a16:creationId xmlns:a16="http://schemas.microsoft.com/office/drawing/2014/main" xmlns="" id="{0267137A-7875-903C-A34D-99012FDF4A53}"/>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xmlns="" id="{A28E4F3B-5F18-9861-3CF5-85E4CF6667DA}"/>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0A3EEF-A097-4B4D-9AF4-ABB058310EB1}" type="slidenum">
              <a:rPr lang="en-GB" altLang="en-US" sz="800"/>
              <a:pPr/>
              <a:t>19</a:t>
            </a:fld>
            <a:endParaRPr lang="en-GB" altLang="en-US" sz="800"/>
          </a:p>
        </p:txBody>
      </p:sp>
      <p:sp>
        <p:nvSpPr>
          <p:cNvPr id="21507" name="Rectangle 2">
            <a:extLst>
              <a:ext uri="{FF2B5EF4-FFF2-40B4-BE49-F238E27FC236}">
                <a16:creationId xmlns:a16="http://schemas.microsoft.com/office/drawing/2014/main" xmlns="" id="{4E5D510C-9FC2-FFEE-CDF5-9FFE6A80BBDE}"/>
              </a:ext>
            </a:extLst>
          </p:cNvPr>
          <p:cNvSpPr>
            <a:spLocks noGrp="1" noChangeArrowheads="1"/>
          </p:cNvSpPr>
          <p:nvPr>
            <p:ph type="title"/>
          </p:nvPr>
        </p:nvSpPr>
        <p:spPr>
          <a:noFill/>
        </p:spPr>
        <p:txBody>
          <a:bodyPr lIns="90488" tIns="44450" rIns="90488" bIns="44450"/>
          <a:lstStyle/>
          <a:p>
            <a:r>
              <a:rPr lang="en-GB" altLang="en-US" b="1"/>
              <a:t>Problems of Data Warehousing</a:t>
            </a:r>
          </a:p>
        </p:txBody>
      </p:sp>
      <p:sp>
        <p:nvSpPr>
          <p:cNvPr id="21508" name="Rectangle 3">
            <a:extLst>
              <a:ext uri="{FF2B5EF4-FFF2-40B4-BE49-F238E27FC236}">
                <a16:creationId xmlns:a16="http://schemas.microsoft.com/office/drawing/2014/main" xmlns="" id="{E8E9A82E-D99A-F94C-577A-E9021CBB901E}"/>
              </a:ext>
            </a:extLst>
          </p:cNvPr>
          <p:cNvSpPr>
            <a:spLocks noGrp="1" noChangeArrowheads="1"/>
          </p:cNvSpPr>
          <p:nvPr>
            <p:ph type="body" idx="1"/>
          </p:nvPr>
        </p:nvSpPr>
        <p:spPr>
          <a:xfrm>
            <a:off x="533400" y="1524000"/>
            <a:ext cx="7727950" cy="4114800"/>
          </a:xfrm>
          <a:noFill/>
        </p:spPr>
        <p:txBody>
          <a:bodyPr lIns="90488" tIns="44450" rIns="90488" bIns="44450"/>
          <a:lstStyle/>
          <a:p>
            <a:pPr>
              <a:lnSpc>
                <a:spcPct val="90000"/>
              </a:lnSpc>
            </a:pPr>
            <a:r>
              <a:rPr lang="en-GB" altLang="en-US" b="1"/>
              <a:t>Underestimation of resources for data loading</a:t>
            </a:r>
          </a:p>
          <a:p>
            <a:pPr>
              <a:lnSpc>
                <a:spcPct val="90000"/>
              </a:lnSpc>
            </a:pPr>
            <a:endParaRPr lang="en-GB" altLang="en-US" b="1"/>
          </a:p>
          <a:p>
            <a:pPr>
              <a:lnSpc>
                <a:spcPct val="90000"/>
              </a:lnSpc>
            </a:pPr>
            <a:r>
              <a:rPr lang="en-GB" altLang="en-US" b="1"/>
              <a:t>Hidden problems with source systems</a:t>
            </a:r>
          </a:p>
          <a:p>
            <a:pPr>
              <a:lnSpc>
                <a:spcPct val="90000"/>
              </a:lnSpc>
            </a:pPr>
            <a:endParaRPr lang="en-GB" altLang="en-US" b="1"/>
          </a:p>
          <a:p>
            <a:pPr>
              <a:lnSpc>
                <a:spcPct val="90000"/>
              </a:lnSpc>
            </a:pPr>
            <a:r>
              <a:rPr lang="en-GB" altLang="en-US" b="1"/>
              <a:t>Required data not captured</a:t>
            </a:r>
          </a:p>
          <a:p>
            <a:pPr>
              <a:lnSpc>
                <a:spcPct val="90000"/>
              </a:lnSpc>
            </a:pPr>
            <a:endParaRPr lang="en-GB" altLang="en-US" b="1"/>
          </a:p>
          <a:p>
            <a:pPr>
              <a:lnSpc>
                <a:spcPct val="90000"/>
              </a:lnSpc>
            </a:pPr>
            <a:r>
              <a:rPr lang="en-GB" altLang="en-US" b="1"/>
              <a:t>Increased end-user demands</a:t>
            </a:r>
          </a:p>
          <a:p>
            <a:pPr>
              <a:lnSpc>
                <a:spcPct val="90000"/>
              </a:lnSpc>
            </a:pPr>
            <a:endParaRPr lang="en-GB" altLang="en-US" b="1"/>
          </a:p>
          <a:p>
            <a:pPr>
              <a:lnSpc>
                <a:spcPct val="90000"/>
              </a:lnSpc>
            </a:pPr>
            <a:r>
              <a:rPr lang="en-GB" altLang="en-US" b="1"/>
              <a:t>Data homogenization</a:t>
            </a:r>
          </a:p>
        </p:txBody>
      </p:sp>
      <p:sp>
        <p:nvSpPr>
          <p:cNvPr id="21509" name="Text Box 4">
            <a:extLst>
              <a:ext uri="{FF2B5EF4-FFF2-40B4-BE49-F238E27FC236}">
                <a16:creationId xmlns:a16="http://schemas.microsoft.com/office/drawing/2014/main" xmlns="" id="{B26CCA38-1114-F058-8B99-9F54F552FA07}"/>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xmlns="" id="{F994F290-917A-6C54-66A4-462AE25A7000}"/>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901EC1-E581-4BD8-B411-CC4B568C252E}" type="slidenum">
              <a:rPr lang="en-GB" altLang="en-US" sz="800"/>
              <a:pPr/>
              <a:t>2</a:t>
            </a:fld>
            <a:endParaRPr lang="en-GB" altLang="en-US" sz="800"/>
          </a:p>
        </p:txBody>
      </p:sp>
      <p:sp>
        <p:nvSpPr>
          <p:cNvPr id="4099" name="Rectangle 2">
            <a:extLst>
              <a:ext uri="{FF2B5EF4-FFF2-40B4-BE49-F238E27FC236}">
                <a16:creationId xmlns:a16="http://schemas.microsoft.com/office/drawing/2014/main" xmlns="" id="{CFAE57F0-12A6-B642-6528-2CB8853067DF}"/>
              </a:ext>
            </a:extLst>
          </p:cNvPr>
          <p:cNvSpPr>
            <a:spLocks noGrp="1" noChangeArrowheads="1"/>
          </p:cNvSpPr>
          <p:nvPr>
            <p:ph type="title"/>
          </p:nvPr>
        </p:nvSpPr>
        <p:spPr>
          <a:noFill/>
        </p:spPr>
        <p:txBody>
          <a:bodyPr lIns="90488" tIns="44450" rIns="90488" bIns="44450"/>
          <a:lstStyle/>
          <a:p>
            <a:r>
              <a:rPr lang="en-GB" altLang="en-US" b="1" dirty="0" smtClean="0"/>
              <a:t>- </a:t>
            </a:r>
            <a:r>
              <a:rPr lang="en-GB" altLang="en-US" b="1" dirty="0"/>
              <a:t>Objectives</a:t>
            </a:r>
          </a:p>
        </p:txBody>
      </p:sp>
      <p:sp>
        <p:nvSpPr>
          <p:cNvPr id="4100" name="Rectangle 3">
            <a:extLst>
              <a:ext uri="{FF2B5EF4-FFF2-40B4-BE49-F238E27FC236}">
                <a16:creationId xmlns:a16="http://schemas.microsoft.com/office/drawing/2014/main" xmlns="" id="{996DF53A-DF2B-7DEB-9851-FE57D9C27123}"/>
              </a:ext>
            </a:extLst>
          </p:cNvPr>
          <p:cNvSpPr>
            <a:spLocks noGrp="1" noChangeArrowheads="1"/>
          </p:cNvSpPr>
          <p:nvPr>
            <p:ph type="body" idx="1"/>
          </p:nvPr>
        </p:nvSpPr>
        <p:spPr>
          <a:noFill/>
        </p:spPr>
        <p:txBody>
          <a:bodyPr lIns="90488" tIns="44450" rIns="90488" bIns="44450"/>
          <a:lstStyle/>
          <a:p>
            <a:pPr>
              <a:lnSpc>
                <a:spcPct val="90000"/>
              </a:lnSpc>
            </a:pPr>
            <a:r>
              <a:rPr lang="en-GB" altLang="en-US" b="1"/>
              <a:t>How data warehousing evolved.</a:t>
            </a:r>
          </a:p>
          <a:p>
            <a:pPr>
              <a:lnSpc>
                <a:spcPct val="90000"/>
              </a:lnSpc>
            </a:pPr>
            <a:endParaRPr lang="en-GB" altLang="en-US" b="1"/>
          </a:p>
          <a:p>
            <a:pPr>
              <a:lnSpc>
                <a:spcPct val="90000"/>
              </a:lnSpc>
            </a:pPr>
            <a:r>
              <a:rPr lang="en-GB" altLang="en-US" b="1"/>
              <a:t>The main concepts and benefits associated with data warehousing.</a:t>
            </a:r>
          </a:p>
          <a:p>
            <a:pPr>
              <a:lnSpc>
                <a:spcPct val="90000"/>
              </a:lnSpc>
            </a:pPr>
            <a:endParaRPr lang="en-GB" altLang="en-US" b="1"/>
          </a:p>
          <a:p>
            <a:pPr>
              <a:lnSpc>
                <a:spcPct val="90000"/>
              </a:lnSpc>
            </a:pPr>
            <a:r>
              <a:rPr lang="en-GB" altLang="en-US" b="1"/>
              <a:t>How online transaction processing (OLTP) systems differ from data warehousing.</a:t>
            </a:r>
            <a:br>
              <a:rPr lang="en-GB" altLang="en-US" b="1"/>
            </a:br>
            <a:endParaRPr lang="en-GB" altLang="en-US" b="1"/>
          </a:p>
          <a:p>
            <a:pPr>
              <a:lnSpc>
                <a:spcPct val="90000"/>
              </a:lnSpc>
            </a:pPr>
            <a:r>
              <a:rPr lang="en-GB" altLang="en-US" b="1"/>
              <a:t>The problems associated with data warehousing.</a:t>
            </a:r>
          </a:p>
        </p:txBody>
      </p:sp>
      <p:sp>
        <p:nvSpPr>
          <p:cNvPr id="4101" name="Text Box 4">
            <a:extLst>
              <a:ext uri="{FF2B5EF4-FFF2-40B4-BE49-F238E27FC236}">
                <a16:creationId xmlns:a16="http://schemas.microsoft.com/office/drawing/2014/main" xmlns="" id="{F98D4D7D-AC0B-FA27-5C87-53B7400F6D79}"/>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xmlns="" id="{7DC939A3-F334-68C8-9F21-A03A89906DB8}"/>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DEDBBA-F5B0-4236-9B20-1843BEBD510A}" type="slidenum">
              <a:rPr lang="en-GB" altLang="en-US" sz="800"/>
              <a:pPr/>
              <a:t>20</a:t>
            </a:fld>
            <a:endParaRPr lang="en-GB" altLang="en-US" sz="800"/>
          </a:p>
        </p:txBody>
      </p:sp>
      <p:sp>
        <p:nvSpPr>
          <p:cNvPr id="22531" name="Rectangle 2">
            <a:extLst>
              <a:ext uri="{FF2B5EF4-FFF2-40B4-BE49-F238E27FC236}">
                <a16:creationId xmlns:a16="http://schemas.microsoft.com/office/drawing/2014/main" xmlns="" id="{CCAB3C91-1690-BD70-6A47-F6F1814A57FE}"/>
              </a:ext>
            </a:extLst>
          </p:cNvPr>
          <p:cNvSpPr>
            <a:spLocks noGrp="1" noChangeArrowheads="1"/>
          </p:cNvSpPr>
          <p:nvPr>
            <p:ph type="title"/>
          </p:nvPr>
        </p:nvSpPr>
        <p:spPr/>
        <p:txBody>
          <a:bodyPr/>
          <a:lstStyle/>
          <a:p>
            <a:r>
              <a:rPr lang="en-GB" altLang="en-US" b="1"/>
              <a:t>Problems of Data Warehousing</a:t>
            </a:r>
          </a:p>
        </p:txBody>
      </p:sp>
      <p:sp>
        <p:nvSpPr>
          <p:cNvPr id="22532" name="Rectangle 3">
            <a:extLst>
              <a:ext uri="{FF2B5EF4-FFF2-40B4-BE49-F238E27FC236}">
                <a16:creationId xmlns:a16="http://schemas.microsoft.com/office/drawing/2014/main" xmlns="" id="{F9D9CF49-19A9-7F56-15BB-8A53DD9A6021}"/>
              </a:ext>
            </a:extLst>
          </p:cNvPr>
          <p:cNvSpPr>
            <a:spLocks noGrp="1" noChangeArrowheads="1"/>
          </p:cNvSpPr>
          <p:nvPr>
            <p:ph type="body" idx="1"/>
          </p:nvPr>
        </p:nvSpPr>
        <p:spPr/>
        <p:txBody>
          <a:bodyPr/>
          <a:lstStyle/>
          <a:p>
            <a:pPr>
              <a:lnSpc>
                <a:spcPct val="90000"/>
              </a:lnSpc>
            </a:pPr>
            <a:r>
              <a:rPr lang="en-GB" altLang="en-US" b="1"/>
              <a:t>High demand for resources</a:t>
            </a:r>
          </a:p>
          <a:p>
            <a:pPr>
              <a:lnSpc>
                <a:spcPct val="90000"/>
              </a:lnSpc>
            </a:pPr>
            <a:endParaRPr lang="en-GB" altLang="en-US" b="1"/>
          </a:p>
          <a:p>
            <a:pPr>
              <a:lnSpc>
                <a:spcPct val="90000"/>
              </a:lnSpc>
            </a:pPr>
            <a:r>
              <a:rPr lang="en-GB" altLang="en-US" b="1"/>
              <a:t>Data ownership</a:t>
            </a:r>
          </a:p>
          <a:p>
            <a:pPr>
              <a:lnSpc>
                <a:spcPct val="90000"/>
              </a:lnSpc>
            </a:pPr>
            <a:endParaRPr lang="en-GB" altLang="en-US" b="1"/>
          </a:p>
          <a:p>
            <a:pPr>
              <a:lnSpc>
                <a:spcPct val="90000"/>
              </a:lnSpc>
            </a:pPr>
            <a:r>
              <a:rPr lang="en-GB" altLang="en-US" b="1"/>
              <a:t>High maintenance</a:t>
            </a:r>
          </a:p>
          <a:p>
            <a:pPr>
              <a:lnSpc>
                <a:spcPct val="90000"/>
              </a:lnSpc>
            </a:pPr>
            <a:endParaRPr lang="en-GB" altLang="en-US" b="1"/>
          </a:p>
          <a:p>
            <a:pPr>
              <a:lnSpc>
                <a:spcPct val="90000"/>
              </a:lnSpc>
            </a:pPr>
            <a:r>
              <a:rPr lang="en-GB" altLang="en-US" b="1"/>
              <a:t>Long duration projects</a:t>
            </a:r>
          </a:p>
          <a:p>
            <a:pPr>
              <a:lnSpc>
                <a:spcPct val="90000"/>
              </a:lnSpc>
            </a:pPr>
            <a:endParaRPr lang="en-GB" altLang="en-US" b="1"/>
          </a:p>
          <a:p>
            <a:pPr>
              <a:lnSpc>
                <a:spcPct val="90000"/>
              </a:lnSpc>
            </a:pPr>
            <a:r>
              <a:rPr lang="en-GB" altLang="en-US" b="1"/>
              <a:t>Complexity of integration</a:t>
            </a:r>
          </a:p>
        </p:txBody>
      </p:sp>
      <p:sp>
        <p:nvSpPr>
          <p:cNvPr id="22533" name="Text Box 4">
            <a:extLst>
              <a:ext uri="{FF2B5EF4-FFF2-40B4-BE49-F238E27FC236}">
                <a16:creationId xmlns:a16="http://schemas.microsoft.com/office/drawing/2014/main" xmlns="" id="{1E7A1244-3501-B408-9A8B-F548FD570E22}"/>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xmlns="" id="{08DFF296-7DB6-295E-4D06-1B51ED5C2A58}"/>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DB31E6-EF8B-49DB-B127-C2921CCEBDAD}" type="slidenum">
              <a:rPr lang="en-GB" altLang="en-US" sz="800"/>
              <a:pPr/>
              <a:t>21</a:t>
            </a:fld>
            <a:endParaRPr lang="en-GB" altLang="en-US" sz="800"/>
          </a:p>
        </p:txBody>
      </p:sp>
      <p:sp>
        <p:nvSpPr>
          <p:cNvPr id="23555" name="Rectangle 2">
            <a:extLst>
              <a:ext uri="{FF2B5EF4-FFF2-40B4-BE49-F238E27FC236}">
                <a16:creationId xmlns:a16="http://schemas.microsoft.com/office/drawing/2014/main" xmlns="" id="{E0CAF426-1792-56E1-4C34-3FF3543FEB84}"/>
              </a:ext>
            </a:extLst>
          </p:cNvPr>
          <p:cNvSpPr>
            <a:spLocks noGrp="1" noChangeArrowheads="1"/>
          </p:cNvSpPr>
          <p:nvPr>
            <p:ph type="title"/>
          </p:nvPr>
        </p:nvSpPr>
        <p:spPr>
          <a:noFill/>
        </p:spPr>
        <p:txBody>
          <a:bodyPr lIns="90488" tIns="44450" rIns="90488" bIns="44450"/>
          <a:lstStyle/>
          <a:p>
            <a:pPr algn="just"/>
            <a:r>
              <a:rPr lang="en-GB" altLang="en-US" b="1"/>
              <a:t>Typical Architecture of a Data Warehouse</a:t>
            </a:r>
          </a:p>
        </p:txBody>
      </p:sp>
      <p:pic>
        <p:nvPicPr>
          <p:cNvPr id="23556" name="Picture 8" descr="DS3-Figure 30-01">
            <a:extLst>
              <a:ext uri="{FF2B5EF4-FFF2-40B4-BE49-F238E27FC236}">
                <a16:creationId xmlns:a16="http://schemas.microsoft.com/office/drawing/2014/main" xmlns="" id="{52D5207A-AA24-4D3A-4D9D-018348F57FA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1524000"/>
            <a:ext cx="6781800" cy="459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7" name="Text Box 9">
            <a:extLst>
              <a:ext uri="{FF2B5EF4-FFF2-40B4-BE49-F238E27FC236}">
                <a16:creationId xmlns:a16="http://schemas.microsoft.com/office/drawing/2014/main" xmlns="" id="{7CDB7AB1-6EA8-08B3-C36A-BC1A3A12BFE2}"/>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xmlns="" id="{CC9FA193-4303-FAE1-ACF4-DE349C51F8F6}"/>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497927-9303-4385-AA30-8EFC8E5A7F66}" type="slidenum">
              <a:rPr lang="en-GB" altLang="en-US" sz="800"/>
              <a:pPr/>
              <a:t>22</a:t>
            </a:fld>
            <a:endParaRPr lang="en-GB" altLang="en-US" sz="800"/>
          </a:p>
        </p:txBody>
      </p:sp>
      <p:sp>
        <p:nvSpPr>
          <p:cNvPr id="24579" name="Rectangle 2">
            <a:extLst>
              <a:ext uri="{FF2B5EF4-FFF2-40B4-BE49-F238E27FC236}">
                <a16:creationId xmlns:a16="http://schemas.microsoft.com/office/drawing/2014/main" xmlns="" id="{CFC741FB-B4C7-7F99-5F9C-DD72728AAF65}"/>
              </a:ext>
            </a:extLst>
          </p:cNvPr>
          <p:cNvSpPr>
            <a:spLocks noGrp="1" noChangeArrowheads="1"/>
          </p:cNvSpPr>
          <p:nvPr>
            <p:ph type="title"/>
          </p:nvPr>
        </p:nvSpPr>
        <p:spPr>
          <a:noFill/>
        </p:spPr>
        <p:txBody>
          <a:bodyPr lIns="90488" tIns="44450" rIns="90488" bIns="44450"/>
          <a:lstStyle/>
          <a:p>
            <a:r>
              <a:rPr lang="en-GB" altLang="en-US" b="1"/>
              <a:t>Operational Data Sources</a:t>
            </a:r>
          </a:p>
        </p:txBody>
      </p:sp>
      <p:sp>
        <p:nvSpPr>
          <p:cNvPr id="24580" name="Rectangle 3">
            <a:extLst>
              <a:ext uri="{FF2B5EF4-FFF2-40B4-BE49-F238E27FC236}">
                <a16:creationId xmlns:a16="http://schemas.microsoft.com/office/drawing/2014/main" xmlns="" id="{0564E0A1-526B-9807-CE77-66F7AD389963}"/>
              </a:ext>
            </a:extLst>
          </p:cNvPr>
          <p:cNvSpPr>
            <a:spLocks noGrp="1" noChangeArrowheads="1"/>
          </p:cNvSpPr>
          <p:nvPr>
            <p:ph type="body" idx="1"/>
          </p:nvPr>
        </p:nvSpPr>
        <p:spPr>
          <a:xfrm>
            <a:off x="762000" y="1600200"/>
            <a:ext cx="8108950" cy="4114800"/>
          </a:xfrm>
          <a:noFill/>
        </p:spPr>
        <p:txBody>
          <a:bodyPr lIns="90488" tIns="44450" rIns="90488" bIns="44450"/>
          <a:lstStyle/>
          <a:p>
            <a:pPr>
              <a:lnSpc>
                <a:spcPct val="90000"/>
              </a:lnSpc>
            </a:pPr>
            <a:r>
              <a:rPr lang="en-GB" altLang="en-US" b="1"/>
              <a:t>Mainframe first generation hierarchical and network databases. </a:t>
            </a:r>
          </a:p>
          <a:p>
            <a:pPr>
              <a:lnSpc>
                <a:spcPct val="90000"/>
              </a:lnSpc>
            </a:pPr>
            <a:r>
              <a:rPr lang="en-GB" altLang="en-US" b="1"/>
              <a:t>Departmental propriety file systems (e.g. VSAM, RMS) and relational DBMSs (e.g. Informix, Oracle).</a:t>
            </a:r>
          </a:p>
          <a:p>
            <a:pPr>
              <a:lnSpc>
                <a:spcPct val="90000"/>
              </a:lnSpc>
            </a:pPr>
            <a:r>
              <a:rPr lang="en-GB" altLang="en-US" b="1"/>
              <a:t>Private workstations and servers.</a:t>
            </a:r>
          </a:p>
          <a:p>
            <a:pPr>
              <a:lnSpc>
                <a:spcPct val="90000"/>
              </a:lnSpc>
            </a:pPr>
            <a:r>
              <a:rPr lang="en-GB" altLang="en-US" b="1"/>
              <a:t>External systems such as the internet, commercially available databases, or databases associated with an organization’s suppliers or customers.</a:t>
            </a:r>
          </a:p>
          <a:p>
            <a:pPr>
              <a:lnSpc>
                <a:spcPct val="90000"/>
              </a:lnSpc>
            </a:pPr>
            <a:endParaRPr lang="en-GB" altLang="en-US" b="1"/>
          </a:p>
        </p:txBody>
      </p:sp>
      <p:sp>
        <p:nvSpPr>
          <p:cNvPr id="24581" name="Text Box 4">
            <a:extLst>
              <a:ext uri="{FF2B5EF4-FFF2-40B4-BE49-F238E27FC236}">
                <a16:creationId xmlns:a16="http://schemas.microsoft.com/office/drawing/2014/main" xmlns="" id="{1997B2DA-DD68-52BD-EB98-6BAEB8326244}"/>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xmlns="" id="{F5056AEB-F4F8-8904-83F8-5A4469324F86}"/>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0F8E8C-8250-4B79-B7D9-71148A72C85C}" type="slidenum">
              <a:rPr lang="en-GB" altLang="en-US" sz="800"/>
              <a:pPr/>
              <a:t>23</a:t>
            </a:fld>
            <a:endParaRPr lang="en-GB" altLang="en-US" sz="800"/>
          </a:p>
        </p:txBody>
      </p:sp>
      <p:sp>
        <p:nvSpPr>
          <p:cNvPr id="25603" name="Rectangle 2">
            <a:extLst>
              <a:ext uri="{FF2B5EF4-FFF2-40B4-BE49-F238E27FC236}">
                <a16:creationId xmlns:a16="http://schemas.microsoft.com/office/drawing/2014/main" xmlns="" id="{1D948854-21A4-BCDB-852F-7092443AC7B9}"/>
              </a:ext>
            </a:extLst>
          </p:cNvPr>
          <p:cNvSpPr>
            <a:spLocks noGrp="1" noChangeArrowheads="1"/>
          </p:cNvSpPr>
          <p:nvPr>
            <p:ph type="title"/>
          </p:nvPr>
        </p:nvSpPr>
        <p:spPr>
          <a:noFill/>
        </p:spPr>
        <p:txBody>
          <a:bodyPr lIns="90488" tIns="44450" rIns="90488" bIns="44450"/>
          <a:lstStyle/>
          <a:p>
            <a:r>
              <a:rPr lang="en-GB" altLang="en-US" b="1"/>
              <a:t>Operational Data Store (ODS)</a:t>
            </a:r>
          </a:p>
        </p:txBody>
      </p:sp>
      <p:sp>
        <p:nvSpPr>
          <p:cNvPr id="25604" name="Rectangle 3">
            <a:extLst>
              <a:ext uri="{FF2B5EF4-FFF2-40B4-BE49-F238E27FC236}">
                <a16:creationId xmlns:a16="http://schemas.microsoft.com/office/drawing/2014/main" xmlns="" id="{10B94F9A-1291-9475-26FF-C2A8CAB7F6AE}"/>
              </a:ext>
            </a:extLst>
          </p:cNvPr>
          <p:cNvSpPr>
            <a:spLocks noGrp="1" noChangeArrowheads="1"/>
          </p:cNvSpPr>
          <p:nvPr>
            <p:ph type="body" idx="1"/>
          </p:nvPr>
        </p:nvSpPr>
        <p:spPr>
          <a:xfrm>
            <a:off x="762000" y="1600200"/>
            <a:ext cx="8108950" cy="4114800"/>
          </a:xfrm>
          <a:noFill/>
        </p:spPr>
        <p:txBody>
          <a:bodyPr lIns="90488" tIns="44450" rIns="90488" bIns="44450"/>
          <a:lstStyle/>
          <a:p>
            <a:pPr>
              <a:lnSpc>
                <a:spcPct val="90000"/>
              </a:lnSpc>
            </a:pPr>
            <a:r>
              <a:rPr lang="en-US" altLang="en-US" b="1">
                <a:cs typeface="Times New Roman" panose="02020603050405020304" pitchFamily="18" charset="0"/>
              </a:rPr>
              <a:t>A repository of current and integrated operational data used for analysis. </a:t>
            </a:r>
            <a:endParaRPr lang="en-GB" altLang="en-US" b="1"/>
          </a:p>
          <a:p>
            <a:pPr>
              <a:lnSpc>
                <a:spcPct val="90000"/>
              </a:lnSpc>
            </a:pPr>
            <a:r>
              <a:rPr lang="en-US" altLang="en-US" b="1">
                <a:cs typeface="Times New Roman" panose="02020603050405020304" pitchFamily="18" charset="0"/>
              </a:rPr>
              <a:t>Often structured and supplied with data in the same way as the data warehouse.</a:t>
            </a:r>
            <a:r>
              <a:rPr lang="en-GB" altLang="en-US" b="1"/>
              <a:t> </a:t>
            </a:r>
          </a:p>
          <a:p>
            <a:pPr>
              <a:lnSpc>
                <a:spcPct val="90000"/>
              </a:lnSpc>
            </a:pPr>
            <a:r>
              <a:rPr lang="en-US" altLang="en-US" b="1">
                <a:cs typeface="Times New Roman" panose="02020603050405020304" pitchFamily="18" charset="0"/>
              </a:rPr>
              <a:t>May act simply as a staging area for data to be moved into the warehouse.</a:t>
            </a:r>
          </a:p>
          <a:p>
            <a:pPr>
              <a:lnSpc>
                <a:spcPct val="90000"/>
              </a:lnSpc>
            </a:pPr>
            <a:r>
              <a:rPr lang="en-US" altLang="en-US" b="1">
                <a:cs typeface="Times New Roman" panose="02020603050405020304" pitchFamily="18" charset="0"/>
              </a:rPr>
              <a:t>Often created when legacy operational systems are found to be incapable of achieving reporting requirements. </a:t>
            </a:r>
          </a:p>
          <a:p>
            <a:pPr>
              <a:lnSpc>
                <a:spcPct val="90000"/>
              </a:lnSpc>
            </a:pPr>
            <a:r>
              <a:rPr lang="en-US" altLang="en-US" b="1">
                <a:cs typeface="Times New Roman" panose="02020603050405020304" pitchFamily="18" charset="0"/>
              </a:rPr>
              <a:t>Provides users with the ease-of-use of a relational database while remaining distant from the decision support functions of the data warehouse.</a:t>
            </a:r>
            <a:endParaRPr lang="en-GB" altLang="en-US" b="1"/>
          </a:p>
        </p:txBody>
      </p:sp>
      <p:sp>
        <p:nvSpPr>
          <p:cNvPr id="25605" name="Text Box 4">
            <a:extLst>
              <a:ext uri="{FF2B5EF4-FFF2-40B4-BE49-F238E27FC236}">
                <a16:creationId xmlns:a16="http://schemas.microsoft.com/office/drawing/2014/main" xmlns="" id="{AB122951-45AC-D1DF-1B85-C070370013A7}"/>
              </a:ext>
            </a:extLst>
          </p:cNvPr>
          <p:cNvSpPr txBox="1">
            <a:spLocks noChangeArrowheads="1"/>
          </p:cNvSpPr>
          <p:nvPr/>
        </p:nvSpPr>
        <p:spPr bwMode="auto">
          <a:xfrm>
            <a:off x="3124200" y="6583363"/>
            <a:ext cx="32004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xmlns="" id="{C4235071-76EC-B557-CFBB-952A8C321D1B}"/>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9D24EE-247D-4A4F-88DA-0A798B392AA7}" type="slidenum">
              <a:rPr lang="en-GB" altLang="en-US" sz="800"/>
              <a:pPr/>
              <a:t>24</a:t>
            </a:fld>
            <a:endParaRPr lang="en-GB" altLang="en-US" sz="800"/>
          </a:p>
        </p:txBody>
      </p:sp>
      <p:sp>
        <p:nvSpPr>
          <p:cNvPr id="26627" name="Rectangle 2">
            <a:extLst>
              <a:ext uri="{FF2B5EF4-FFF2-40B4-BE49-F238E27FC236}">
                <a16:creationId xmlns:a16="http://schemas.microsoft.com/office/drawing/2014/main" xmlns="" id="{208900B6-4C97-3901-4AF0-A5CF5062B386}"/>
              </a:ext>
            </a:extLst>
          </p:cNvPr>
          <p:cNvSpPr>
            <a:spLocks noGrp="1" noChangeArrowheads="1"/>
          </p:cNvSpPr>
          <p:nvPr>
            <p:ph type="title"/>
          </p:nvPr>
        </p:nvSpPr>
        <p:spPr>
          <a:noFill/>
        </p:spPr>
        <p:txBody>
          <a:bodyPr lIns="90488" tIns="44450" rIns="90488" bIns="44450"/>
          <a:lstStyle/>
          <a:p>
            <a:r>
              <a:rPr lang="en-GB" altLang="en-US" b="1"/>
              <a:t>Load Manager</a:t>
            </a:r>
          </a:p>
        </p:txBody>
      </p:sp>
      <p:sp>
        <p:nvSpPr>
          <p:cNvPr id="26628" name="Rectangle 3">
            <a:extLst>
              <a:ext uri="{FF2B5EF4-FFF2-40B4-BE49-F238E27FC236}">
                <a16:creationId xmlns:a16="http://schemas.microsoft.com/office/drawing/2014/main" xmlns="" id="{239965ED-6DA7-2A97-E871-21A5BAF3EB52}"/>
              </a:ext>
            </a:extLst>
          </p:cNvPr>
          <p:cNvSpPr>
            <a:spLocks noGrp="1" noChangeArrowheads="1"/>
          </p:cNvSpPr>
          <p:nvPr>
            <p:ph type="body" idx="1"/>
          </p:nvPr>
        </p:nvSpPr>
        <p:spPr>
          <a:noFill/>
        </p:spPr>
        <p:txBody>
          <a:bodyPr lIns="90488" tIns="44450" rIns="90488" bIns="44450"/>
          <a:lstStyle/>
          <a:p>
            <a:r>
              <a:rPr lang="en-GB" altLang="en-US" b="1"/>
              <a:t>Performs all the operations associated with the extraction and loading of data into the warehouse. </a:t>
            </a:r>
          </a:p>
          <a:p>
            <a:endParaRPr lang="en-GB" altLang="en-US"/>
          </a:p>
          <a:p>
            <a:r>
              <a:rPr lang="en-GB" altLang="en-US" b="1"/>
              <a:t>Size and complexity will vary between data warehouses and may be constructed using a combination of vendor data loading tools and custom-built programs.</a:t>
            </a:r>
          </a:p>
          <a:p>
            <a:endParaRPr lang="en-GB" altLang="en-US" b="1"/>
          </a:p>
        </p:txBody>
      </p:sp>
      <p:sp>
        <p:nvSpPr>
          <p:cNvPr id="26629" name="Text Box 4">
            <a:extLst>
              <a:ext uri="{FF2B5EF4-FFF2-40B4-BE49-F238E27FC236}">
                <a16:creationId xmlns:a16="http://schemas.microsoft.com/office/drawing/2014/main" xmlns="" id="{9E43955C-A002-3A61-B767-111322028BC7}"/>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xmlns="" id="{F222A1F3-0A2E-36ED-1D1B-9C5B4332AECE}"/>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763A4D-C3E6-4C2E-A27D-B1C350463A07}" type="slidenum">
              <a:rPr lang="en-GB" altLang="en-US" sz="800"/>
              <a:pPr/>
              <a:t>25</a:t>
            </a:fld>
            <a:endParaRPr lang="en-GB" altLang="en-US" sz="800"/>
          </a:p>
        </p:txBody>
      </p:sp>
      <p:sp>
        <p:nvSpPr>
          <p:cNvPr id="27651" name="Rectangle 2">
            <a:extLst>
              <a:ext uri="{FF2B5EF4-FFF2-40B4-BE49-F238E27FC236}">
                <a16:creationId xmlns:a16="http://schemas.microsoft.com/office/drawing/2014/main" xmlns="" id="{8C15B425-6556-DFDF-D1CF-77B863C11A65}"/>
              </a:ext>
            </a:extLst>
          </p:cNvPr>
          <p:cNvSpPr>
            <a:spLocks noGrp="1" noChangeArrowheads="1"/>
          </p:cNvSpPr>
          <p:nvPr>
            <p:ph type="title"/>
          </p:nvPr>
        </p:nvSpPr>
        <p:spPr>
          <a:noFill/>
        </p:spPr>
        <p:txBody>
          <a:bodyPr lIns="90488" tIns="44450" rIns="90488" bIns="44450"/>
          <a:lstStyle/>
          <a:p>
            <a:r>
              <a:rPr lang="en-GB" altLang="en-US" b="1"/>
              <a:t>Warehouse Manager</a:t>
            </a:r>
          </a:p>
        </p:txBody>
      </p:sp>
      <p:sp>
        <p:nvSpPr>
          <p:cNvPr id="27652" name="Rectangle 3">
            <a:extLst>
              <a:ext uri="{FF2B5EF4-FFF2-40B4-BE49-F238E27FC236}">
                <a16:creationId xmlns:a16="http://schemas.microsoft.com/office/drawing/2014/main" xmlns="" id="{FBCAE309-9B27-F5A9-2ADA-3879C8506E77}"/>
              </a:ext>
            </a:extLst>
          </p:cNvPr>
          <p:cNvSpPr>
            <a:spLocks noGrp="1" noChangeArrowheads="1"/>
          </p:cNvSpPr>
          <p:nvPr>
            <p:ph type="body" idx="1"/>
          </p:nvPr>
        </p:nvSpPr>
        <p:spPr>
          <a:noFill/>
        </p:spPr>
        <p:txBody>
          <a:bodyPr lIns="90488" tIns="44450" rIns="90488" bIns="44450"/>
          <a:lstStyle/>
          <a:p>
            <a:r>
              <a:rPr lang="en-GB" altLang="en-US" b="1"/>
              <a:t>Performs all the operations associated with the management of the data in the warehouse. </a:t>
            </a:r>
          </a:p>
          <a:p>
            <a:endParaRPr lang="en-GB" altLang="en-US"/>
          </a:p>
          <a:p>
            <a:r>
              <a:rPr lang="en-GB" altLang="en-US" b="1"/>
              <a:t>Constructed using vendor data management tools and custom-built programs. </a:t>
            </a:r>
          </a:p>
        </p:txBody>
      </p:sp>
      <p:sp>
        <p:nvSpPr>
          <p:cNvPr id="27653" name="Text Box 4">
            <a:extLst>
              <a:ext uri="{FF2B5EF4-FFF2-40B4-BE49-F238E27FC236}">
                <a16:creationId xmlns:a16="http://schemas.microsoft.com/office/drawing/2014/main" xmlns="" id="{51167FE7-1894-592E-2FC1-FB9E8F9F1741}"/>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xmlns="" id="{F0E2CB82-25A1-F2AE-5F86-23F1D17F7D71}"/>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090635-1DEF-4C6F-85B7-60726EE6C477}" type="slidenum">
              <a:rPr lang="en-GB" altLang="en-US" sz="800"/>
              <a:pPr/>
              <a:t>26</a:t>
            </a:fld>
            <a:endParaRPr lang="en-GB" altLang="en-US" sz="800"/>
          </a:p>
        </p:txBody>
      </p:sp>
      <p:sp>
        <p:nvSpPr>
          <p:cNvPr id="28675" name="Rectangle 2">
            <a:extLst>
              <a:ext uri="{FF2B5EF4-FFF2-40B4-BE49-F238E27FC236}">
                <a16:creationId xmlns:a16="http://schemas.microsoft.com/office/drawing/2014/main" xmlns="" id="{D7433098-5F02-81AF-4A04-0337AFB586DA}"/>
              </a:ext>
            </a:extLst>
          </p:cNvPr>
          <p:cNvSpPr>
            <a:spLocks noGrp="1" noChangeArrowheads="1"/>
          </p:cNvSpPr>
          <p:nvPr>
            <p:ph type="title"/>
          </p:nvPr>
        </p:nvSpPr>
        <p:spPr>
          <a:noFill/>
        </p:spPr>
        <p:txBody>
          <a:bodyPr lIns="90488" tIns="44450" rIns="90488" bIns="44450"/>
          <a:lstStyle/>
          <a:p>
            <a:r>
              <a:rPr lang="en-GB" altLang="en-US" b="1"/>
              <a:t>Warehouse Manager</a:t>
            </a:r>
          </a:p>
        </p:txBody>
      </p:sp>
      <p:sp>
        <p:nvSpPr>
          <p:cNvPr id="28676" name="Rectangle 3">
            <a:extLst>
              <a:ext uri="{FF2B5EF4-FFF2-40B4-BE49-F238E27FC236}">
                <a16:creationId xmlns:a16="http://schemas.microsoft.com/office/drawing/2014/main" xmlns="" id="{34FB14A3-E249-1CD0-FBE6-3EEB31C41060}"/>
              </a:ext>
            </a:extLst>
          </p:cNvPr>
          <p:cNvSpPr>
            <a:spLocks noGrp="1" noChangeArrowheads="1"/>
          </p:cNvSpPr>
          <p:nvPr>
            <p:ph type="body" idx="1"/>
          </p:nvPr>
        </p:nvSpPr>
        <p:spPr>
          <a:xfrm>
            <a:off x="609600" y="1524000"/>
            <a:ext cx="8534400" cy="4114800"/>
          </a:xfrm>
          <a:noFill/>
        </p:spPr>
        <p:txBody>
          <a:bodyPr lIns="90488" tIns="44450" rIns="90488" bIns="44450"/>
          <a:lstStyle/>
          <a:p>
            <a:r>
              <a:rPr lang="en-GB" altLang="en-US" b="1"/>
              <a:t>Operations performed include</a:t>
            </a:r>
          </a:p>
          <a:p>
            <a:pPr lvl="1"/>
            <a:r>
              <a:rPr lang="en-GB" altLang="en-US" b="1"/>
              <a:t>Analysis of data to ensure consistency.</a:t>
            </a:r>
          </a:p>
          <a:p>
            <a:pPr lvl="1"/>
            <a:r>
              <a:rPr lang="en-GB" altLang="en-US" b="1"/>
              <a:t>Transformation and merging of source data from temporary storage into data warehouse tables.</a:t>
            </a:r>
          </a:p>
          <a:p>
            <a:pPr lvl="1"/>
            <a:r>
              <a:rPr lang="en-GB" altLang="en-US" b="1"/>
              <a:t>Creation of indexes and views on base tables.</a:t>
            </a:r>
          </a:p>
          <a:p>
            <a:pPr lvl="1"/>
            <a:r>
              <a:rPr lang="en-GB" altLang="en-US" b="1"/>
              <a:t>Generation of denormalizations, (if necessary).</a:t>
            </a:r>
          </a:p>
          <a:p>
            <a:pPr lvl="1"/>
            <a:r>
              <a:rPr lang="en-GB" altLang="en-US" b="1"/>
              <a:t>Generation of aggregations, (if necessary).</a:t>
            </a:r>
          </a:p>
          <a:p>
            <a:pPr lvl="1"/>
            <a:r>
              <a:rPr lang="en-GB" altLang="en-US" b="1"/>
              <a:t>Backing-up and archiving data. </a:t>
            </a:r>
          </a:p>
        </p:txBody>
      </p:sp>
      <p:sp>
        <p:nvSpPr>
          <p:cNvPr id="28677" name="Text Box 4">
            <a:extLst>
              <a:ext uri="{FF2B5EF4-FFF2-40B4-BE49-F238E27FC236}">
                <a16:creationId xmlns:a16="http://schemas.microsoft.com/office/drawing/2014/main" xmlns="" id="{4FF6E5F9-E4DB-F691-8427-4DEDFB791CA2}"/>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xmlns="" id="{4B649E2D-2A3F-FAF1-0B1B-4F34B2CA269C}"/>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EF132-9785-4663-AAF9-1CBB5AD95830}" type="slidenum">
              <a:rPr lang="en-GB" altLang="en-US" sz="800"/>
              <a:pPr/>
              <a:t>27</a:t>
            </a:fld>
            <a:endParaRPr lang="en-GB" altLang="en-US" sz="800"/>
          </a:p>
        </p:txBody>
      </p:sp>
      <p:sp>
        <p:nvSpPr>
          <p:cNvPr id="29699" name="Rectangle 2">
            <a:extLst>
              <a:ext uri="{FF2B5EF4-FFF2-40B4-BE49-F238E27FC236}">
                <a16:creationId xmlns:a16="http://schemas.microsoft.com/office/drawing/2014/main" xmlns="" id="{DD046EA1-2B4A-9A0F-ABBF-8DA79E998AB0}"/>
              </a:ext>
            </a:extLst>
          </p:cNvPr>
          <p:cNvSpPr>
            <a:spLocks noGrp="1" noChangeArrowheads="1"/>
          </p:cNvSpPr>
          <p:nvPr>
            <p:ph type="title"/>
          </p:nvPr>
        </p:nvSpPr>
        <p:spPr>
          <a:noFill/>
        </p:spPr>
        <p:txBody>
          <a:bodyPr lIns="90488" tIns="44450" rIns="90488" bIns="44450"/>
          <a:lstStyle/>
          <a:p>
            <a:r>
              <a:rPr lang="en-GB" altLang="en-US" b="1"/>
              <a:t>Warehouse Manager </a:t>
            </a:r>
          </a:p>
        </p:txBody>
      </p:sp>
      <p:sp>
        <p:nvSpPr>
          <p:cNvPr id="29700" name="Rectangle 3">
            <a:extLst>
              <a:ext uri="{FF2B5EF4-FFF2-40B4-BE49-F238E27FC236}">
                <a16:creationId xmlns:a16="http://schemas.microsoft.com/office/drawing/2014/main" xmlns="" id="{50234269-73EE-93EF-65AF-4E390E11AFBE}"/>
              </a:ext>
            </a:extLst>
          </p:cNvPr>
          <p:cNvSpPr>
            <a:spLocks noGrp="1" noChangeArrowheads="1"/>
          </p:cNvSpPr>
          <p:nvPr>
            <p:ph type="body" idx="1"/>
          </p:nvPr>
        </p:nvSpPr>
        <p:spPr>
          <a:noFill/>
        </p:spPr>
        <p:txBody>
          <a:bodyPr lIns="90488" tIns="44450" rIns="90488" bIns="44450"/>
          <a:lstStyle/>
          <a:p>
            <a:r>
              <a:rPr lang="en-GB" altLang="en-US" b="1"/>
              <a:t>In some cases, also generates query profiles to determine which indexes and aggregations are appropriate. </a:t>
            </a:r>
          </a:p>
          <a:p>
            <a:endParaRPr lang="en-GB" altLang="en-US" b="1"/>
          </a:p>
          <a:p>
            <a:r>
              <a:rPr lang="en-GB" altLang="en-US" b="1"/>
              <a:t>A query profile can be generated for each user, group of users, or the data warehouse and is based on information that describes the characteristics of the queries such as frequency, target table(s), and size of results set.</a:t>
            </a:r>
          </a:p>
        </p:txBody>
      </p:sp>
      <p:sp>
        <p:nvSpPr>
          <p:cNvPr id="29701" name="Text Box 4">
            <a:extLst>
              <a:ext uri="{FF2B5EF4-FFF2-40B4-BE49-F238E27FC236}">
                <a16:creationId xmlns:a16="http://schemas.microsoft.com/office/drawing/2014/main" xmlns="" id="{F6403150-E26F-86A3-A90C-49E039FEA9EE}"/>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xmlns="" id="{3614B431-EB37-746A-11EF-247DE903EFBF}"/>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94E5A0-9513-418C-8EA6-30ECB98E1A9D}" type="slidenum">
              <a:rPr lang="en-GB" altLang="en-US" sz="800"/>
              <a:pPr/>
              <a:t>28</a:t>
            </a:fld>
            <a:endParaRPr lang="en-GB" altLang="en-US" sz="800"/>
          </a:p>
        </p:txBody>
      </p:sp>
      <p:sp>
        <p:nvSpPr>
          <p:cNvPr id="30723" name="Rectangle 2">
            <a:extLst>
              <a:ext uri="{FF2B5EF4-FFF2-40B4-BE49-F238E27FC236}">
                <a16:creationId xmlns:a16="http://schemas.microsoft.com/office/drawing/2014/main" xmlns="" id="{DD6630CD-AE83-9730-6FFA-665E72185AE7}"/>
              </a:ext>
            </a:extLst>
          </p:cNvPr>
          <p:cNvSpPr>
            <a:spLocks noGrp="1" noChangeArrowheads="1"/>
          </p:cNvSpPr>
          <p:nvPr>
            <p:ph type="title"/>
          </p:nvPr>
        </p:nvSpPr>
        <p:spPr>
          <a:noFill/>
        </p:spPr>
        <p:txBody>
          <a:bodyPr lIns="90488" tIns="44450" rIns="90488" bIns="44450"/>
          <a:lstStyle/>
          <a:p>
            <a:r>
              <a:rPr lang="en-GB" altLang="en-US" b="1"/>
              <a:t>Query Manager</a:t>
            </a:r>
          </a:p>
        </p:txBody>
      </p:sp>
      <p:sp>
        <p:nvSpPr>
          <p:cNvPr id="30724" name="Rectangle 3">
            <a:extLst>
              <a:ext uri="{FF2B5EF4-FFF2-40B4-BE49-F238E27FC236}">
                <a16:creationId xmlns:a16="http://schemas.microsoft.com/office/drawing/2014/main" xmlns="" id="{C52ACEBE-2325-DDBF-39BA-EBA85A986146}"/>
              </a:ext>
            </a:extLst>
          </p:cNvPr>
          <p:cNvSpPr>
            <a:spLocks noGrp="1" noChangeArrowheads="1"/>
          </p:cNvSpPr>
          <p:nvPr>
            <p:ph type="body" idx="1"/>
          </p:nvPr>
        </p:nvSpPr>
        <p:spPr>
          <a:xfrm>
            <a:off x="838200" y="1600200"/>
            <a:ext cx="8305800" cy="4114800"/>
          </a:xfrm>
          <a:noFill/>
        </p:spPr>
        <p:txBody>
          <a:bodyPr lIns="90488" tIns="44450" rIns="90488" bIns="44450"/>
          <a:lstStyle/>
          <a:p>
            <a:r>
              <a:rPr lang="en-GB" altLang="en-US" b="1"/>
              <a:t>Performs all the operations associated with the management of user queries. </a:t>
            </a:r>
          </a:p>
          <a:p>
            <a:endParaRPr lang="en-GB" altLang="en-US"/>
          </a:p>
          <a:p>
            <a:r>
              <a:rPr lang="en-GB" altLang="en-US" b="1"/>
              <a:t>Typically constructed using vendor end-user data access tools, data warehouse monitoring tools, database facilities, and custom-built programs.</a:t>
            </a:r>
          </a:p>
          <a:p>
            <a:endParaRPr lang="en-GB" altLang="en-US"/>
          </a:p>
          <a:p>
            <a:r>
              <a:rPr lang="en-GB" altLang="en-US" b="1"/>
              <a:t>Complexity determined by the facilities provided by the end-user access tools and the database. </a:t>
            </a:r>
          </a:p>
        </p:txBody>
      </p:sp>
      <p:sp>
        <p:nvSpPr>
          <p:cNvPr id="30725" name="Text Box 4">
            <a:extLst>
              <a:ext uri="{FF2B5EF4-FFF2-40B4-BE49-F238E27FC236}">
                <a16:creationId xmlns:a16="http://schemas.microsoft.com/office/drawing/2014/main" xmlns="" id="{A911A619-21F2-0228-741C-9010FD114BD6}"/>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xmlns="" id="{6F3A6339-E20F-EA8A-E87C-9CF3A558AE8F}"/>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D7566A-099E-4239-9DA0-BBCA0C6482A7}" type="slidenum">
              <a:rPr lang="en-GB" altLang="en-US" sz="800"/>
              <a:pPr/>
              <a:t>29</a:t>
            </a:fld>
            <a:endParaRPr lang="en-GB" altLang="en-US" sz="800"/>
          </a:p>
        </p:txBody>
      </p:sp>
      <p:sp>
        <p:nvSpPr>
          <p:cNvPr id="31747" name="Rectangle 2">
            <a:extLst>
              <a:ext uri="{FF2B5EF4-FFF2-40B4-BE49-F238E27FC236}">
                <a16:creationId xmlns:a16="http://schemas.microsoft.com/office/drawing/2014/main" xmlns="" id="{534701B9-92BE-253C-5BB0-307A6B747802}"/>
              </a:ext>
            </a:extLst>
          </p:cNvPr>
          <p:cNvSpPr>
            <a:spLocks noGrp="1" noChangeArrowheads="1"/>
          </p:cNvSpPr>
          <p:nvPr>
            <p:ph type="title"/>
          </p:nvPr>
        </p:nvSpPr>
        <p:spPr>
          <a:noFill/>
        </p:spPr>
        <p:txBody>
          <a:bodyPr lIns="90488" tIns="44450" rIns="90488" bIns="44450"/>
          <a:lstStyle/>
          <a:p>
            <a:r>
              <a:rPr lang="en-GB" altLang="en-US" b="1"/>
              <a:t>Query Manager </a:t>
            </a:r>
          </a:p>
        </p:txBody>
      </p:sp>
      <p:sp>
        <p:nvSpPr>
          <p:cNvPr id="31748" name="Rectangle 3">
            <a:extLst>
              <a:ext uri="{FF2B5EF4-FFF2-40B4-BE49-F238E27FC236}">
                <a16:creationId xmlns:a16="http://schemas.microsoft.com/office/drawing/2014/main" xmlns="" id="{09BA70F1-2C67-C617-AEDA-953473AAB263}"/>
              </a:ext>
            </a:extLst>
          </p:cNvPr>
          <p:cNvSpPr>
            <a:spLocks noGrp="1" noChangeArrowheads="1"/>
          </p:cNvSpPr>
          <p:nvPr>
            <p:ph type="body" idx="1"/>
          </p:nvPr>
        </p:nvSpPr>
        <p:spPr>
          <a:noFill/>
        </p:spPr>
        <p:txBody>
          <a:bodyPr lIns="90488" tIns="44450" rIns="90488" bIns="44450"/>
          <a:lstStyle/>
          <a:p>
            <a:r>
              <a:rPr lang="en-GB" altLang="en-US" b="1"/>
              <a:t>The operations performed by this component include directing queries to the appropriate tables and scheduling the execution of queries.</a:t>
            </a:r>
          </a:p>
          <a:p>
            <a:endParaRPr lang="en-GB" altLang="en-US"/>
          </a:p>
          <a:p>
            <a:r>
              <a:rPr lang="en-GB" altLang="en-US" b="1"/>
              <a:t>In some cases, the query manager also generates query profiles to allow the warehouse manager to determine which indexes and aggregations are appropriate.</a:t>
            </a:r>
          </a:p>
        </p:txBody>
      </p:sp>
      <p:sp>
        <p:nvSpPr>
          <p:cNvPr id="31749" name="Text Box 4">
            <a:extLst>
              <a:ext uri="{FF2B5EF4-FFF2-40B4-BE49-F238E27FC236}">
                <a16:creationId xmlns:a16="http://schemas.microsoft.com/office/drawing/2014/main" xmlns="" id="{52C819FA-8BA2-FA07-8C21-4E6F9134201C}"/>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xmlns="" id="{916B8DBB-40ED-7022-A062-873F8BCFFA3B}"/>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4CFCDF-8418-4175-A0F7-4B969C61464A}" type="slidenum">
              <a:rPr lang="en-GB" altLang="en-US" sz="800"/>
              <a:pPr/>
              <a:t>3</a:t>
            </a:fld>
            <a:endParaRPr lang="en-GB" altLang="en-US" sz="800"/>
          </a:p>
        </p:txBody>
      </p:sp>
      <p:sp>
        <p:nvSpPr>
          <p:cNvPr id="5123" name="Rectangle 2">
            <a:extLst>
              <a:ext uri="{FF2B5EF4-FFF2-40B4-BE49-F238E27FC236}">
                <a16:creationId xmlns:a16="http://schemas.microsoft.com/office/drawing/2014/main" xmlns="" id="{FC3093DE-C009-907C-67CB-018470DE3946}"/>
              </a:ext>
            </a:extLst>
          </p:cNvPr>
          <p:cNvSpPr>
            <a:spLocks noGrp="1" noChangeArrowheads="1"/>
          </p:cNvSpPr>
          <p:nvPr>
            <p:ph type="title"/>
          </p:nvPr>
        </p:nvSpPr>
        <p:spPr>
          <a:noFill/>
        </p:spPr>
        <p:txBody>
          <a:bodyPr lIns="90488" tIns="44450" rIns="90488" bIns="44450"/>
          <a:lstStyle/>
          <a:p>
            <a:r>
              <a:rPr lang="en-GB" altLang="en-US" b="1" dirty="0" smtClean="0"/>
              <a:t> </a:t>
            </a:r>
            <a:r>
              <a:rPr lang="en-GB" altLang="en-US" b="1" dirty="0"/>
              <a:t>Objectives</a:t>
            </a:r>
          </a:p>
        </p:txBody>
      </p:sp>
      <p:sp>
        <p:nvSpPr>
          <p:cNvPr id="5124" name="Rectangle 3">
            <a:extLst>
              <a:ext uri="{FF2B5EF4-FFF2-40B4-BE49-F238E27FC236}">
                <a16:creationId xmlns:a16="http://schemas.microsoft.com/office/drawing/2014/main" xmlns="" id="{CF875615-2323-8085-C355-C0EC99A1C9C5}"/>
              </a:ext>
            </a:extLst>
          </p:cNvPr>
          <p:cNvSpPr>
            <a:spLocks noGrp="1" noChangeArrowheads="1"/>
          </p:cNvSpPr>
          <p:nvPr>
            <p:ph type="body" idx="1"/>
          </p:nvPr>
        </p:nvSpPr>
        <p:spPr>
          <a:noFill/>
        </p:spPr>
        <p:txBody>
          <a:bodyPr lIns="90488" tIns="44450" rIns="90488" bIns="44450"/>
          <a:lstStyle/>
          <a:p>
            <a:r>
              <a:rPr lang="en-GB" altLang="en-US" b="1"/>
              <a:t>The architecture and main components of a data warehouse.</a:t>
            </a:r>
            <a:br>
              <a:rPr lang="en-GB" altLang="en-US" b="1"/>
            </a:br>
            <a:endParaRPr lang="en-GB" altLang="en-US" b="1"/>
          </a:p>
          <a:p>
            <a:r>
              <a:rPr lang="en-GB" altLang="en-US" b="1"/>
              <a:t>The important information flows or processes of a data warehouse.</a:t>
            </a:r>
            <a:br>
              <a:rPr lang="en-GB" altLang="en-US" b="1"/>
            </a:br>
            <a:endParaRPr lang="en-GB" altLang="en-US" b="1"/>
          </a:p>
          <a:p>
            <a:r>
              <a:rPr lang="en-GB" altLang="en-US" b="1"/>
              <a:t>The main tools and technologies associated with data warehousing.</a:t>
            </a:r>
          </a:p>
        </p:txBody>
      </p:sp>
      <p:sp>
        <p:nvSpPr>
          <p:cNvPr id="5125" name="Text Box 4">
            <a:extLst>
              <a:ext uri="{FF2B5EF4-FFF2-40B4-BE49-F238E27FC236}">
                <a16:creationId xmlns:a16="http://schemas.microsoft.com/office/drawing/2014/main" xmlns="" id="{43AD04A5-B88F-8F6F-4443-62CA057D491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xmlns="" id="{ADCC3E83-ECFD-619F-2712-9AB4EDE3F57E}"/>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A76645-4A79-478D-A433-FCF3F0F12F2B}" type="slidenum">
              <a:rPr lang="en-GB" altLang="en-US" sz="800"/>
              <a:pPr/>
              <a:t>30</a:t>
            </a:fld>
            <a:endParaRPr lang="en-GB" altLang="en-US" sz="800"/>
          </a:p>
        </p:txBody>
      </p:sp>
      <p:sp>
        <p:nvSpPr>
          <p:cNvPr id="32771" name="Rectangle 2">
            <a:extLst>
              <a:ext uri="{FF2B5EF4-FFF2-40B4-BE49-F238E27FC236}">
                <a16:creationId xmlns:a16="http://schemas.microsoft.com/office/drawing/2014/main" xmlns="" id="{DD0E7E44-ACAF-F54E-A7F6-C4ACE93DB075}"/>
              </a:ext>
            </a:extLst>
          </p:cNvPr>
          <p:cNvSpPr>
            <a:spLocks noGrp="1" noChangeArrowheads="1"/>
          </p:cNvSpPr>
          <p:nvPr>
            <p:ph type="title"/>
          </p:nvPr>
        </p:nvSpPr>
        <p:spPr>
          <a:noFill/>
        </p:spPr>
        <p:txBody>
          <a:bodyPr lIns="90488" tIns="44450" rIns="90488" bIns="44450"/>
          <a:lstStyle/>
          <a:p>
            <a:r>
              <a:rPr lang="en-GB" altLang="en-US" b="1"/>
              <a:t>Detailed Data</a:t>
            </a:r>
          </a:p>
        </p:txBody>
      </p:sp>
      <p:sp>
        <p:nvSpPr>
          <p:cNvPr id="32772" name="Rectangle 3">
            <a:extLst>
              <a:ext uri="{FF2B5EF4-FFF2-40B4-BE49-F238E27FC236}">
                <a16:creationId xmlns:a16="http://schemas.microsoft.com/office/drawing/2014/main" xmlns="" id="{2E7A1A85-F4BE-626E-64A8-ABE0ABDAF6FD}"/>
              </a:ext>
            </a:extLst>
          </p:cNvPr>
          <p:cNvSpPr>
            <a:spLocks noGrp="1" noChangeArrowheads="1"/>
          </p:cNvSpPr>
          <p:nvPr>
            <p:ph type="body" idx="1"/>
          </p:nvPr>
        </p:nvSpPr>
        <p:spPr>
          <a:noFill/>
        </p:spPr>
        <p:txBody>
          <a:bodyPr lIns="90488" tIns="44450" rIns="90488" bIns="44450"/>
          <a:lstStyle/>
          <a:p>
            <a:r>
              <a:rPr lang="en-GB" altLang="en-US" b="1"/>
              <a:t>Stores all the detailed data in the database schema. </a:t>
            </a:r>
          </a:p>
          <a:p>
            <a:endParaRPr lang="en-GB" altLang="en-US"/>
          </a:p>
          <a:p>
            <a:r>
              <a:rPr lang="en-GB" altLang="en-US" b="1"/>
              <a:t>In most cases, the detailed data is not stored online but aggregated to the next level of detail. </a:t>
            </a:r>
          </a:p>
          <a:p>
            <a:endParaRPr lang="en-GB" altLang="en-US" b="1"/>
          </a:p>
          <a:p>
            <a:r>
              <a:rPr lang="en-GB" altLang="en-US" b="1"/>
              <a:t>On a regular basis, detailed data is added to the warehouse to supplement the aggregated data.</a:t>
            </a:r>
          </a:p>
        </p:txBody>
      </p:sp>
      <p:sp>
        <p:nvSpPr>
          <p:cNvPr id="32773" name="Text Box 4">
            <a:extLst>
              <a:ext uri="{FF2B5EF4-FFF2-40B4-BE49-F238E27FC236}">
                <a16:creationId xmlns:a16="http://schemas.microsoft.com/office/drawing/2014/main" xmlns="" id="{58725B2C-1E83-0A8E-27FB-C61CE45D50D8}"/>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xmlns="" id="{343C6C54-2B1F-0D0C-0550-BA9296F67DF9}"/>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9E9B0C-24D2-488F-92BB-0AE2788819D2}" type="slidenum">
              <a:rPr lang="en-GB" altLang="en-US" sz="800"/>
              <a:pPr/>
              <a:t>31</a:t>
            </a:fld>
            <a:endParaRPr lang="en-GB" altLang="en-US" sz="800"/>
          </a:p>
        </p:txBody>
      </p:sp>
      <p:sp>
        <p:nvSpPr>
          <p:cNvPr id="33795" name="Rectangle 2">
            <a:extLst>
              <a:ext uri="{FF2B5EF4-FFF2-40B4-BE49-F238E27FC236}">
                <a16:creationId xmlns:a16="http://schemas.microsoft.com/office/drawing/2014/main" xmlns="" id="{30FC9135-F4D0-1497-F8A0-6873EDF6DDFD}"/>
              </a:ext>
            </a:extLst>
          </p:cNvPr>
          <p:cNvSpPr>
            <a:spLocks noGrp="1" noChangeArrowheads="1"/>
          </p:cNvSpPr>
          <p:nvPr>
            <p:ph type="title"/>
          </p:nvPr>
        </p:nvSpPr>
        <p:spPr>
          <a:noFill/>
        </p:spPr>
        <p:txBody>
          <a:bodyPr lIns="90488" tIns="44450" rIns="90488" bIns="44450"/>
          <a:lstStyle/>
          <a:p>
            <a:r>
              <a:rPr lang="en-GB" altLang="en-US" b="1"/>
              <a:t>Lightly and Highly Summarized Data</a:t>
            </a:r>
          </a:p>
        </p:txBody>
      </p:sp>
      <p:sp>
        <p:nvSpPr>
          <p:cNvPr id="33796" name="Rectangle 3">
            <a:extLst>
              <a:ext uri="{FF2B5EF4-FFF2-40B4-BE49-F238E27FC236}">
                <a16:creationId xmlns:a16="http://schemas.microsoft.com/office/drawing/2014/main" xmlns="" id="{DE13695E-FE34-85F4-0DA2-8E645F022557}"/>
              </a:ext>
            </a:extLst>
          </p:cNvPr>
          <p:cNvSpPr>
            <a:spLocks noGrp="1" noChangeArrowheads="1"/>
          </p:cNvSpPr>
          <p:nvPr>
            <p:ph type="body" idx="1"/>
          </p:nvPr>
        </p:nvSpPr>
        <p:spPr>
          <a:noFill/>
        </p:spPr>
        <p:txBody>
          <a:bodyPr lIns="90488" tIns="44450" rIns="90488" bIns="44450"/>
          <a:lstStyle/>
          <a:p>
            <a:r>
              <a:rPr lang="en-GB" altLang="en-US" b="1"/>
              <a:t>Stores all the pre-defined lightly and highly aggregated data generated by the warehouse manager. </a:t>
            </a:r>
          </a:p>
          <a:p>
            <a:endParaRPr lang="en-GB" altLang="en-US"/>
          </a:p>
          <a:p>
            <a:r>
              <a:rPr lang="en-GB" altLang="en-US" b="1"/>
              <a:t>Transient as it will be subject to change on an on-going basis in order to respond to changing query profiles.</a:t>
            </a:r>
          </a:p>
        </p:txBody>
      </p:sp>
      <p:sp>
        <p:nvSpPr>
          <p:cNvPr id="33797" name="Text Box 4">
            <a:extLst>
              <a:ext uri="{FF2B5EF4-FFF2-40B4-BE49-F238E27FC236}">
                <a16:creationId xmlns:a16="http://schemas.microsoft.com/office/drawing/2014/main" xmlns="" id="{AFF43613-4CC5-549B-8234-C74810F19496}"/>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xmlns="" id="{674AC1FB-643E-01FC-F3E1-921708D5EBC0}"/>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0A3362-5D61-44F9-9D79-F4C4A0D6EA29}" type="slidenum">
              <a:rPr lang="en-GB" altLang="en-US" sz="800"/>
              <a:pPr/>
              <a:t>32</a:t>
            </a:fld>
            <a:endParaRPr lang="en-GB" altLang="en-US" sz="800"/>
          </a:p>
        </p:txBody>
      </p:sp>
      <p:sp>
        <p:nvSpPr>
          <p:cNvPr id="34819" name="Rectangle 2">
            <a:extLst>
              <a:ext uri="{FF2B5EF4-FFF2-40B4-BE49-F238E27FC236}">
                <a16:creationId xmlns:a16="http://schemas.microsoft.com/office/drawing/2014/main" xmlns="" id="{53B27FB9-6F5B-97FD-D5D2-F0718DBEC2D1}"/>
              </a:ext>
            </a:extLst>
          </p:cNvPr>
          <p:cNvSpPr>
            <a:spLocks noGrp="1" noChangeArrowheads="1"/>
          </p:cNvSpPr>
          <p:nvPr>
            <p:ph type="title"/>
          </p:nvPr>
        </p:nvSpPr>
        <p:spPr>
          <a:noFill/>
        </p:spPr>
        <p:txBody>
          <a:bodyPr lIns="90488" tIns="44450" rIns="90488" bIns="44450"/>
          <a:lstStyle/>
          <a:p>
            <a:r>
              <a:rPr lang="en-GB" altLang="en-US" b="1"/>
              <a:t>Lightly and Highly Summarized Data</a:t>
            </a:r>
          </a:p>
        </p:txBody>
      </p:sp>
      <p:sp>
        <p:nvSpPr>
          <p:cNvPr id="34820" name="Rectangle 3">
            <a:extLst>
              <a:ext uri="{FF2B5EF4-FFF2-40B4-BE49-F238E27FC236}">
                <a16:creationId xmlns:a16="http://schemas.microsoft.com/office/drawing/2014/main" xmlns="" id="{C16CDC54-029F-DE68-C37A-16F2F48681EF}"/>
              </a:ext>
            </a:extLst>
          </p:cNvPr>
          <p:cNvSpPr>
            <a:spLocks noGrp="1" noChangeArrowheads="1"/>
          </p:cNvSpPr>
          <p:nvPr>
            <p:ph type="body" idx="1"/>
          </p:nvPr>
        </p:nvSpPr>
        <p:spPr>
          <a:noFill/>
        </p:spPr>
        <p:txBody>
          <a:bodyPr lIns="90488" tIns="44450" rIns="90488" bIns="44450"/>
          <a:lstStyle/>
          <a:p>
            <a:r>
              <a:rPr lang="en-GB" altLang="en-US" b="1"/>
              <a:t>The purpose of summary information is to speed up the performance of queries.</a:t>
            </a:r>
          </a:p>
          <a:p>
            <a:endParaRPr lang="en-GB" altLang="en-US"/>
          </a:p>
          <a:p>
            <a:r>
              <a:rPr lang="en-GB" altLang="en-US" b="1"/>
              <a:t>Removes the requirement to continually perform summary operations (such as sort or group by) in answering user queries. </a:t>
            </a:r>
          </a:p>
          <a:p>
            <a:endParaRPr lang="en-GB" altLang="en-US"/>
          </a:p>
          <a:p>
            <a:r>
              <a:rPr lang="en-GB" altLang="en-US" b="1"/>
              <a:t>The summary data is updated continuously as new data is loaded into the warehouse. </a:t>
            </a:r>
          </a:p>
        </p:txBody>
      </p:sp>
      <p:sp>
        <p:nvSpPr>
          <p:cNvPr id="34821" name="Text Box 4">
            <a:extLst>
              <a:ext uri="{FF2B5EF4-FFF2-40B4-BE49-F238E27FC236}">
                <a16:creationId xmlns:a16="http://schemas.microsoft.com/office/drawing/2014/main" xmlns="" id="{E853E298-5AB8-AE85-EFB9-198E86A414CF}"/>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xmlns="" id="{F5CCBC59-9FCA-BC49-B91E-4D440241536B}"/>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75BBA0-1F09-4B6B-AE14-E07131A0FC12}" type="slidenum">
              <a:rPr lang="en-GB" altLang="en-US" sz="800"/>
              <a:pPr/>
              <a:t>33</a:t>
            </a:fld>
            <a:endParaRPr lang="en-GB" altLang="en-US" sz="800"/>
          </a:p>
        </p:txBody>
      </p:sp>
      <p:sp>
        <p:nvSpPr>
          <p:cNvPr id="35843" name="Rectangle 2">
            <a:extLst>
              <a:ext uri="{FF2B5EF4-FFF2-40B4-BE49-F238E27FC236}">
                <a16:creationId xmlns:a16="http://schemas.microsoft.com/office/drawing/2014/main" xmlns="" id="{80C535ED-CDA7-B797-FE28-ACA58F463DE6}"/>
              </a:ext>
            </a:extLst>
          </p:cNvPr>
          <p:cNvSpPr>
            <a:spLocks noGrp="1" noChangeArrowheads="1"/>
          </p:cNvSpPr>
          <p:nvPr>
            <p:ph type="title"/>
          </p:nvPr>
        </p:nvSpPr>
        <p:spPr>
          <a:noFill/>
        </p:spPr>
        <p:txBody>
          <a:bodyPr lIns="90488" tIns="44450" rIns="90488" bIns="44450"/>
          <a:lstStyle/>
          <a:p>
            <a:r>
              <a:rPr lang="en-GB" altLang="en-US" b="1"/>
              <a:t>Archive / Backup Data</a:t>
            </a:r>
          </a:p>
        </p:txBody>
      </p:sp>
      <p:sp>
        <p:nvSpPr>
          <p:cNvPr id="35844" name="Rectangle 3">
            <a:extLst>
              <a:ext uri="{FF2B5EF4-FFF2-40B4-BE49-F238E27FC236}">
                <a16:creationId xmlns:a16="http://schemas.microsoft.com/office/drawing/2014/main" xmlns="" id="{136731D1-BD35-EFF9-150B-8BD5797D197C}"/>
              </a:ext>
            </a:extLst>
          </p:cNvPr>
          <p:cNvSpPr>
            <a:spLocks noGrp="1" noChangeArrowheads="1"/>
          </p:cNvSpPr>
          <p:nvPr>
            <p:ph type="body" idx="1"/>
          </p:nvPr>
        </p:nvSpPr>
        <p:spPr>
          <a:noFill/>
        </p:spPr>
        <p:txBody>
          <a:bodyPr lIns="90488" tIns="44450" rIns="90488" bIns="44450"/>
          <a:lstStyle/>
          <a:p>
            <a:r>
              <a:rPr lang="en-GB" altLang="en-US" b="1"/>
              <a:t>Stores detailed and summarized data for the purposes of archiving and backup. </a:t>
            </a:r>
          </a:p>
          <a:p>
            <a:endParaRPr lang="en-GB" altLang="en-US"/>
          </a:p>
          <a:p>
            <a:r>
              <a:rPr lang="en-GB" altLang="en-US" b="1"/>
              <a:t>May be necessary to backup online summary data if this data is kept beyond the retention period for detailed data. </a:t>
            </a:r>
          </a:p>
          <a:p>
            <a:endParaRPr lang="en-GB" altLang="en-US"/>
          </a:p>
          <a:p>
            <a:r>
              <a:rPr lang="en-GB" altLang="en-US" b="1"/>
              <a:t>The data is transferred to storage archives such as magnetic tape or optical disk.</a:t>
            </a:r>
          </a:p>
        </p:txBody>
      </p:sp>
      <p:sp>
        <p:nvSpPr>
          <p:cNvPr id="35845" name="Text Box 4">
            <a:extLst>
              <a:ext uri="{FF2B5EF4-FFF2-40B4-BE49-F238E27FC236}">
                <a16:creationId xmlns:a16="http://schemas.microsoft.com/office/drawing/2014/main" xmlns="" id="{CA0D5C34-E7A2-5E5D-0DFB-787623DF35A6}"/>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xmlns="" id="{9BB9B460-FF13-AB0B-F4C2-A88F010D19C6}"/>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EED693-7FFE-4212-A559-701ABD32661C}" type="slidenum">
              <a:rPr lang="en-GB" altLang="en-US" sz="800"/>
              <a:pPr/>
              <a:t>34</a:t>
            </a:fld>
            <a:endParaRPr lang="en-GB" altLang="en-US" sz="800"/>
          </a:p>
        </p:txBody>
      </p:sp>
      <p:sp>
        <p:nvSpPr>
          <p:cNvPr id="36867" name="Rectangle 2">
            <a:extLst>
              <a:ext uri="{FF2B5EF4-FFF2-40B4-BE49-F238E27FC236}">
                <a16:creationId xmlns:a16="http://schemas.microsoft.com/office/drawing/2014/main" xmlns="" id="{D2C1AC74-D0DF-D19B-F38A-AB4D2B1B8E01}"/>
              </a:ext>
            </a:extLst>
          </p:cNvPr>
          <p:cNvSpPr>
            <a:spLocks noGrp="1" noChangeArrowheads="1"/>
          </p:cNvSpPr>
          <p:nvPr>
            <p:ph type="title"/>
          </p:nvPr>
        </p:nvSpPr>
        <p:spPr>
          <a:noFill/>
        </p:spPr>
        <p:txBody>
          <a:bodyPr lIns="90488" tIns="44450" rIns="90488" bIns="44450"/>
          <a:lstStyle/>
          <a:p>
            <a:r>
              <a:rPr lang="en-GB" altLang="en-US" b="1"/>
              <a:t>Metadata</a:t>
            </a:r>
          </a:p>
        </p:txBody>
      </p:sp>
      <p:sp>
        <p:nvSpPr>
          <p:cNvPr id="36868" name="Rectangle 3">
            <a:extLst>
              <a:ext uri="{FF2B5EF4-FFF2-40B4-BE49-F238E27FC236}">
                <a16:creationId xmlns:a16="http://schemas.microsoft.com/office/drawing/2014/main" xmlns="" id="{03A8AA71-9080-372C-0226-15E50D075689}"/>
              </a:ext>
            </a:extLst>
          </p:cNvPr>
          <p:cNvSpPr>
            <a:spLocks noGrp="1" noChangeArrowheads="1"/>
          </p:cNvSpPr>
          <p:nvPr>
            <p:ph type="body" idx="1"/>
          </p:nvPr>
        </p:nvSpPr>
        <p:spPr>
          <a:noFill/>
        </p:spPr>
        <p:txBody>
          <a:bodyPr lIns="90488" tIns="44450" rIns="90488" bIns="44450"/>
          <a:lstStyle/>
          <a:p>
            <a:r>
              <a:rPr lang="en-GB" altLang="en-US" b="1"/>
              <a:t>This area of the warehouse stores all the metadata (data about data) definitions used by all the processes in the warehouse. </a:t>
            </a:r>
          </a:p>
        </p:txBody>
      </p:sp>
      <p:sp>
        <p:nvSpPr>
          <p:cNvPr id="36869" name="Text Box 4">
            <a:extLst>
              <a:ext uri="{FF2B5EF4-FFF2-40B4-BE49-F238E27FC236}">
                <a16:creationId xmlns:a16="http://schemas.microsoft.com/office/drawing/2014/main" xmlns="" id="{4CFFA7F2-C1FB-E666-76F5-F3782E779D2D}"/>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xmlns="" id="{E27A0BDF-4A90-D23D-0E63-26F6B436AE0F}"/>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15EB81-B235-41C8-8175-A6E69DA5FCD6}" type="slidenum">
              <a:rPr lang="en-GB" altLang="en-US" sz="800"/>
              <a:pPr/>
              <a:t>35</a:t>
            </a:fld>
            <a:endParaRPr lang="en-GB" altLang="en-US" sz="800"/>
          </a:p>
        </p:txBody>
      </p:sp>
      <p:sp>
        <p:nvSpPr>
          <p:cNvPr id="37891" name="Rectangle 2">
            <a:extLst>
              <a:ext uri="{FF2B5EF4-FFF2-40B4-BE49-F238E27FC236}">
                <a16:creationId xmlns:a16="http://schemas.microsoft.com/office/drawing/2014/main" xmlns="" id="{D7A1ABD0-6393-6C84-BF9D-516FB68076C5}"/>
              </a:ext>
            </a:extLst>
          </p:cNvPr>
          <p:cNvSpPr>
            <a:spLocks noGrp="1" noChangeArrowheads="1"/>
          </p:cNvSpPr>
          <p:nvPr>
            <p:ph type="title"/>
          </p:nvPr>
        </p:nvSpPr>
        <p:spPr>
          <a:noFill/>
        </p:spPr>
        <p:txBody>
          <a:bodyPr lIns="90488" tIns="44450" rIns="90488" bIns="44450"/>
          <a:lstStyle/>
          <a:p>
            <a:r>
              <a:rPr lang="en-GB" altLang="en-US" b="1"/>
              <a:t>Metadata</a:t>
            </a:r>
          </a:p>
        </p:txBody>
      </p:sp>
      <p:sp>
        <p:nvSpPr>
          <p:cNvPr id="37892" name="Rectangle 3">
            <a:extLst>
              <a:ext uri="{FF2B5EF4-FFF2-40B4-BE49-F238E27FC236}">
                <a16:creationId xmlns:a16="http://schemas.microsoft.com/office/drawing/2014/main" xmlns="" id="{5BC1716C-AD95-E142-F8FF-2464B2FBB1CF}"/>
              </a:ext>
            </a:extLst>
          </p:cNvPr>
          <p:cNvSpPr>
            <a:spLocks noGrp="1" noChangeArrowheads="1"/>
          </p:cNvSpPr>
          <p:nvPr>
            <p:ph type="body" idx="1"/>
          </p:nvPr>
        </p:nvSpPr>
        <p:spPr>
          <a:xfrm>
            <a:off x="533400" y="1600200"/>
            <a:ext cx="8305800" cy="4114800"/>
          </a:xfrm>
          <a:noFill/>
        </p:spPr>
        <p:txBody>
          <a:bodyPr lIns="90488" tIns="44450" rIns="90488" bIns="44450"/>
          <a:lstStyle/>
          <a:p>
            <a:r>
              <a:rPr lang="en-GB" altLang="en-US" b="1"/>
              <a:t>Used for a variety of purposes</a:t>
            </a:r>
          </a:p>
          <a:p>
            <a:pPr lvl="1"/>
            <a:r>
              <a:rPr lang="en-GB" altLang="en-US" b="1"/>
              <a:t>Extraction and loading processes - metadata is used to map data sources to a common view of information within the warehouse.</a:t>
            </a:r>
          </a:p>
          <a:p>
            <a:pPr lvl="1"/>
            <a:r>
              <a:rPr lang="en-GB" altLang="en-US" b="1"/>
              <a:t>Warehouse management process - metadata is used to automate the production of summary tables.</a:t>
            </a:r>
          </a:p>
          <a:p>
            <a:pPr lvl="1"/>
            <a:r>
              <a:rPr lang="en-GB" altLang="en-US" b="1"/>
              <a:t>Query management process - metadata is used to direct a query to the most appropriate data source.</a:t>
            </a:r>
          </a:p>
        </p:txBody>
      </p:sp>
      <p:sp>
        <p:nvSpPr>
          <p:cNvPr id="37893" name="Text Box 4">
            <a:extLst>
              <a:ext uri="{FF2B5EF4-FFF2-40B4-BE49-F238E27FC236}">
                <a16:creationId xmlns:a16="http://schemas.microsoft.com/office/drawing/2014/main" xmlns="" id="{B6AED70A-2424-59F8-ACC0-E0FAD10965A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xmlns="" id="{8B085980-F8AB-C61E-562F-B6C6CEF52F65}"/>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D4197E-B324-461C-AE5E-6F40F12A31E6}" type="slidenum">
              <a:rPr lang="en-GB" altLang="en-US" sz="800"/>
              <a:pPr/>
              <a:t>36</a:t>
            </a:fld>
            <a:endParaRPr lang="en-GB" altLang="en-US" sz="800"/>
          </a:p>
        </p:txBody>
      </p:sp>
      <p:sp>
        <p:nvSpPr>
          <p:cNvPr id="38915" name="Rectangle 2">
            <a:extLst>
              <a:ext uri="{FF2B5EF4-FFF2-40B4-BE49-F238E27FC236}">
                <a16:creationId xmlns:a16="http://schemas.microsoft.com/office/drawing/2014/main" xmlns="" id="{418916DF-51C6-3F6E-F713-C3633235537C}"/>
              </a:ext>
            </a:extLst>
          </p:cNvPr>
          <p:cNvSpPr>
            <a:spLocks noGrp="1" noChangeArrowheads="1"/>
          </p:cNvSpPr>
          <p:nvPr>
            <p:ph type="title"/>
          </p:nvPr>
        </p:nvSpPr>
        <p:spPr>
          <a:noFill/>
        </p:spPr>
        <p:txBody>
          <a:bodyPr lIns="90488" tIns="44450" rIns="90488" bIns="44450"/>
          <a:lstStyle/>
          <a:p>
            <a:r>
              <a:rPr lang="en-GB" altLang="en-US" b="1"/>
              <a:t>Metadata</a:t>
            </a:r>
          </a:p>
        </p:txBody>
      </p:sp>
      <p:sp>
        <p:nvSpPr>
          <p:cNvPr id="38916" name="Rectangle 3">
            <a:extLst>
              <a:ext uri="{FF2B5EF4-FFF2-40B4-BE49-F238E27FC236}">
                <a16:creationId xmlns:a16="http://schemas.microsoft.com/office/drawing/2014/main" xmlns="" id="{A7B6AFD1-49E0-8A6D-D8A1-0A353AB2286C}"/>
              </a:ext>
            </a:extLst>
          </p:cNvPr>
          <p:cNvSpPr>
            <a:spLocks noGrp="1" noChangeArrowheads="1"/>
          </p:cNvSpPr>
          <p:nvPr>
            <p:ph type="body" idx="1"/>
          </p:nvPr>
        </p:nvSpPr>
        <p:spPr>
          <a:xfrm>
            <a:off x="762000" y="1676400"/>
            <a:ext cx="8153400" cy="4114800"/>
          </a:xfrm>
          <a:noFill/>
        </p:spPr>
        <p:txBody>
          <a:bodyPr lIns="90488" tIns="44450" rIns="90488" bIns="44450"/>
          <a:lstStyle/>
          <a:p>
            <a:r>
              <a:rPr lang="en-GB" altLang="en-US" b="1"/>
              <a:t>The structure of metadata will differ between each process, because the purpose is different. </a:t>
            </a:r>
          </a:p>
          <a:p>
            <a:endParaRPr lang="en-GB" altLang="en-US" b="1"/>
          </a:p>
          <a:p>
            <a:r>
              <a:rPr lang="en-GB" altLang="en-US" b="1"/>
              <a:t>This means that multiple copies of metadata describing the same data item are held within the data warehouse. </a:t>
            </a:r>
          </a:p>
          <a:p>
            <a:endParaRPr lang="en-GB" altLang="en-US" b="1"/>
          </a:p>
          <a:p>
            <a:r>
              <a:rPr lang="en-GB" altLang="en-US" b="1"/>
              <a:t>Most vendor tools for copy management and end-user data access use their own versions of metadata. </a:t>
            </a:r>
          </a:p>
        </p:txBody>
      </p:sp>
      <p:sp>
        <p:nvSpPr>
          <p:cNvPr id="38917" name="Text Box 4">
            <a:extLst>
              <a:ext uri="{FF2B5EF4-FFF2-40B4-BE49-F238E27FC236}">
                <a16:creationId xmlns:a16="http://schemas.microsoft.com/office/drawing/2014/main" xmlns="" id="{EB30FC74-8ECC-2057-767D-94BD1F3D566F}"/>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xmlns="" id="{0069C596-801A-BA5D-B42B-4C4A0F48A9BB}"/>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DEA917-2800-464A-945F-1ED45B406E2F}" type="slidenum">
              <a:rPr lang="en-GB" altLang="en-US" sz="800"/>
              <a:pPr/>
              <a:t>37</a:t>
            </a:fld>
            <a:endParaRPr lang="en-GB" altLang="en-US" sz="800"/>
          </a:p>
        </p:txBody>
      </p:sp>
      <p:sp>
        <p:nvSpPr>
          <p:cNvPr id="39939" name="Rectangle 2">
            <a:extLst>
              <a:ext uri="{FF2B5EF4-FFF2-40B4-BE49-F238E27FC236}">
                <a16:creationId xmlns:a16="http://schemas.microsoft.com/office/drawing/2014/main" xmlns="" id="{26429929-EDDF-F7F8-9F28-8DEE01D5C87A}"/>
              </a:ext>
            </a:extLst>
          </p:cNvPr>
          <p:cNvSpPr>
            <a:spLocks noGrp="1" noChangeArrowheads="1"/>
          </p:cNvSpPr>
          <p:nvPr>
            <p:ph type="title"/>
          </p:nvPr>
        </p:nvSpPr>
        <p:spPr>
          <a:noFill/>
        </p:spPr>
        <p:txBody>
          <a:bodyPr lIns="90488" tIns="44450" rIns="90488" bIns="44450"/>
          <a:lstStyle/>
          <a:p>
            <a:r>
              <a:rPr lang="en-GB" altLang="en-US" b="1"/>
              <a:t>Metadata</a:t>
            </a:r>
          </a:p>
        </p:txBody>
      </p:sp>
      <p:sp>
        <p:nvSpPr>
          <p:cNvPr id="39940" name="Rectangle 3">
            <a:extLst>
              <a:ext uri="{FF2B5EF4-FFF2-40B4-BE49-F238E27FC236}">
                <a16:creationId xmlns:a16="http://schemas.microsoft.com/office/drawing/2014/main" xmlns="" id="{F23F6331-1402-CE02-415C-99170865AE6F}"/>
              </a:ext>
            </a:extLst>
          </p:cNvPr>
          <p:cNvSpPr>
            <a:spLocks noGrp="1" noChangeArrowheads="1"/>
          </p:cNvSpPr>
          <p:nvPr>
            <p:ph type="body" idx="1"/>
          </p:nvPr>
        </p:nvSpPr>
        <p:spPr>
          <a:xfrm>
            <a:off x="762000" y="1676400"/>
            <a:ext cx="8153400" cy="4114800"/>
          </a:xfrm>
          <a:noFill/>
        </p:spPr>
        <p:txBody>
          <a:bodyPr lIns="90488" tIns="44450" rIns="90488" bIns="44450"/>
          <a:lstStyle/>
          <a:p>
            <a:r>
              <a:rPr lang="en-GB" altLang="en-US" b="1"/>
              <a:t>Copy management tools use metadata to understand the mapping rules to apply in order to convert the source data into a common form. </a:t>
            </a:r>
          </a:p>
          <a:p>
            <a:endParaRPr lang="en-GB" altLang="en-US"/>
          </a:p>
          <a:p>
            <a:r>
              <a:rPr lang="en-GB" altLang="en-US" b="1"/>
              <a:t>End-user access tools use metadata to understand how to build a query. </a:t>
            </a:r>
          </a:p>
          <a:p>
            <a:endParaRPr lang="en-GB" altLang="en-US" b="1"/>
          </a:p>
          <a:p>
            <a:r>
              <a:rPr lang="en-GB" altLang="en-US" b="1"/>
              <a:t>The management of metadata within the data warehouse is a very complex task that should not be underestimated.</a:t>
            </a:r>
          </a:p>
        </p:txBody>
      </p:sp>
      <p:sp>
        <p:nvSpPr>
          <p:cNvPr id="39941" name="Text Box 4">
            <a:extLst>
              <a:ext uri="{FF2B5EF4-FFF2-40B4-BE49-F238E27FC236}">
                <a16:creationId xmlns:a16="http://schemas.microsoft.com/office/drawing/2014/main" xmlns="" id="{BFABA972-337A-AE33-B5C3-7A30D7B63704}"/>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xmlns="" id="{2D68972F-BDDA-209B-D88D-B7FC3D9E1720}"/>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FB9FB6-12B7-46F8-8B56-5CA87D157ABE}" type="slidenum">
              <a:rPr lang="en-GB" altLang="en-US" sz="800"/>
              <a:pPr/>
              <a:t>38</a:t>
            </a:fld>
            <a:endParaRPr lang="en-GB" altLang="en-US" sz="800"/>
          </a:p>
        </p:txBody>
      </p:sp>
      <p:sp>
        <p:nvSpPr>
          <p:cNvPr id="40963" name="Rectangle 2">
            <a:extLst>
              <a:ext uri="{FF2B5EF4-FFF2-40B4-BE49-F238E27FC236}">
                <a16:creationId xmlns:a16="http://schemas.microsoft.com/office/drawing/2014/main" xmlns="" id="{EED0B59C-CB7C-CD1E-7266-DCE6DA15E02F}"/>
              </a:ext>
            </a:extLst>
          </p:cNvPr>
          <p:cNvSpPr>
            <a:spLocks noGrp="1" noChangeArrowheads="1"/>
          </p:cNvSpPr>
          <p:nvPr>
            <p:ph type="title"/>
          </p:nvPr>
        </p:nvSpPr>
        <p:spPr>
          <a:noFill/>
        </p:spPr>
        <p:txBody>
          <a:bodyPr lIns="90488" tIns="44450" rIns="90488" bIns="44450"/>
          <a:lstStyle/>
          <a:p>
            <a:r>
              <a:rPr lang="en-GB" altLang="en-US" b="1"/>
              <a:t>End-user Access Tools</a:t>
            </a:r>
          </a:p>
        </p:txBody>
      </p:sp>
      <p:sp>
        <p:nvSpPr>
          <p:cNvPr id="40964" name="Rectangle 3">
            <a:extLst>
              <a:ext uri="{FF2B5EF4-FFF2-40B4-BE49-F238E27FC236}">
                <a16:creationId xmlns:a16="http://schemas.microsoft.com/office/drawing/2014/main" xmlns="" id="{B32962AC-272F-451A-89DA-F5ABB9BEE3F2}"/>
              </a:ext>
            </a:extLst>
          </p:cNvPr>
          <p:cNvSpPr>
            <a:spLocks noGrp="1" noChangeArrowheads="1"/>
          </p:cNvSpPr>
          <p:nvPr>
            <p:ph type="body" idx="1"/>
          </p:nvPr>
        </p:nvSpPr>
        <p:spPr>
          <a:noFill/>
        </p:spPr>
        <p:txBody>
          <a:bodyPr lIns="90488" tIns="44450" rIns="90488" bIns="44450"/>
          <a:lstStyle/>
          <a:p>
            <a:r>
              <a:rPr lang="en-GB" altLang="en-US" b="1"/>
              <a:t>The principal purpose of data warehousing is to provide information to business users for strategic decision-making. </a:t>
            </a:r>
          </a:p>
          <a:p>
            <a:endParaRPr lang="en-GB" altLang="en-US"/>
          </a:p>
          <a:p>
            <a:r>
              <a:rPr lang="en-GB" altLang="en-US" b="1"/>
              <a:t>These users interact with the warehouse using end-user access tools. </a:t>
            </a:r>
          </a:p>
          <a:p>
            <a:endParaRPr lang="en-GB" altLang="en-US"/>
          </a:p>
          <a:p>
            <a:r>
              <a:rPr lang="en-GB" altLang="en-US" b="1"/>
              <a:t>The data warehouse must efficiently support </a:t>
            </a:r>
            <a:r>
              <a:rPr lang="en-GB" altLang="en-US" b="1" i="1"/>
              <a:t>ad hoc</a:t>
            </a:r>
            <a:r>
              <a:rPr lang="en-GB" altLang="en-US" b="1"/>
              <a:t> and routine analysis. </a:t>
            </a:r>
          </a:p>
        </p:txBody>
      </p:sp>
      <p:sp>
        <p:nvSpPr>
          <p:cNvPr id="40965" name="Text Box 4">
            <a:extLst>
              <a:ext uri="{FF2B5EF4-FFF2-40B4-BE49-F238E27FC236}">
                <a16:creationId xmlns:a16="http://schemas.microsoft.com/office/drawing/2014/main" xmlns="" id="{EBC97353-B805-6049-D87D-7F99D6EF8792}"/>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xmlns="" id="{F317CFCF-B7FE-D485-0FB3-B8459C977375}"/>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E0FCB8-634B-4061-9E3C-3F86EFF6E760}" type="slidenum">
              <a:rPr lang="en-GB" altLang="en-US" sz="800"/>
              <a:pPr/>
              <a:t>39</a:t>
            </a:fld>
            <a:endParaRPr lang="en-GB" altLang="en-US" sz="800"/>
          </a:p>
        </p:txBody>
      </p:sp>
      <p:sp>
        <p:nvSpPr>
          <p:cNvPr id="41987" name="Rectangle 2">
            <a:extLst>
              <a:ext uri="{FF2B5EF4-FFF2-40B4-BE49-F238E27FC236}">
                <a16:creationId xmlns:a16="http://schemas.microsoft.com/office/drawing/2014/main" xmlns="" id="{F66E8603-FAD8-0FC0-C3EB-F54F50744DBB}"/>
              </a:ext>
            </a:extLst>
          </p:cNvPr>
          <p:cNvSpPr>
            <a:spLocks noGrp="1" noChangeArrowheads="1"/>
          </p:cNvSpPr>
          <p:nvPr>
            <p:ph type="title"/>
          </p:nvPr>
        </p:nvSpPr>
        <p:spPr>
          <a:noFill/>
        </p:spPr>
        <p:txBody>
          <a:bodyPr lIns="90488" tIns="44450" rIns="90488" bIns="44450"/>
          <a:lstStyle/>
          <a:p>
            <a:r>
              <a:rPr lang="en-GB" altLang="en-US" b="1"/>
              <a:t>End-user Access Tools </a:t>
            </a:r>
          </a:p>
        </p:txBody>
      </p:sp>
      <p:sp>
        <p:nvSpPr>
          <p:cNvPr id="41988" name="Rectangle 3">
            <a:extLst>
              <a:ext uri="{FF2B5EF4-FFF2-40B4-BE49-F238E27FC236}">
                <a16:creationId xmlns:a16="http://schemas.microsoft.com/office/drawing/2014/main" xmlns="" id="{5BEB81C2-0312-A915-D978-4D4A7F969F1B}"/>
              </a:ext>
            </a:extLst>
          </p:cNvPr>
          <p:cNvSpPr>
            <a:spLocks noGrp="1" noChangeArrowheads="1"/>
          </p:cNvSpPr>
          <p:nvPr>
            <p:ph type="body" idx="1"/>
          </p:nvPr>
        </p:nvSpPr>
        <p:spPr>
          <a:xfrm>
            <a:off x="609600" y="1524000"/>
            <a:ext cx="7727950" cy="4114800"/>
          </a:xfrm>
          <a:noFill/>
        </p:spPr>
        <p:txBody>
          <a:bodyPr lIns="90488" tIns="44450" rIns="90488" bIns="44450"/>
          <a:lstStyle/>
          <a:p>
            <a:pPr>
              <a:lnSpc>
                <a:spcPct val="90000"/>
              </a:lnSpc>
            </a:pPr>
            <a:r>
              <a:rPr lang="en-GB" altLang="en-US" b="1"/>
              <a:t>High performance is achieved by pre-planning the requirements for joins, summations, and periodic reports by end-users (where possible).</a:t>
            </a:r>
          </a:p>
          <a:p>
            <a:pPr>
              <a:lnSpc>
                <a:spcPct val="90000"/>
              </a:lnSpc>
            </a:pPr>
            <a:endParaRPr lang="en-GB" altLang="en-US" b="1"/>
          </a:p>
          <a:p>
            <a:pPr>
              <a:lnSpc>
                <a:spcPct val="90000"/>
              </a:lnSpc>
            </a:pPr>
            <a:r>
              <a:rPr lang="en-GB" altLang="en-US" b="1"/>
              <a:t>There are five main groups of access tools</a:t>
            </a:r>
          </a:p>
          <a:p>
            <a:pPr lvl="1">
              <a:lnSpc>
                <a:spcPct val="90000"/>
              </a:lnSpc>
            </a:pPr>
            <a:r>
              <a:rPr lang="en-GB" altLang="en-US" b="1"/>
              <a:t>Data reporting and query tools</a:t>
            </a:r>
          </a:p>
          <a:p>
            <a:pPr lvl="1">
              <a:lnSpc>
                <a:spcPct val="90000"/>
              </a:lnSpc>
            </a:pPr>
            <a:r>
              <a:rPr lang="en-GB" altLang="en-US" b="1"/>
              <a:t>Application development tools</a:t>
            </a:r>
          </a:p>
          <a:p>
            <a:pPr lvl="1">
              <a:lnSpc>
                <a:spcPct val="90000"/>
              </a:lnSpc>
            </a:pPr>
            <a:r>
              <a:rPr lang="en-GB" altLang="en-US" b="1"/>
              <a:t>Executive information system (EIS) tools</a:t>
            </a:r>
          </a:p>
          <a:p>
            <a:pPr lvl="1">
              <a:lnSpc>
                <a:spcPct val="90000"/>
              </a:lnSpc>
            </a:pPr>
            <a:r>
              <a:rPr lang="en-GB" altLang="en-US" b="1"/>
              <a:t>Online analytical processing (OLAP) tools</a:t>
            </a:r>
          </a:p>
          <a:p>
            <a:pPr lvl="1">
              <a:lnSpc>
                <a:spcPct val="90000"/>
              </a:lnSpc>
            </a:pPr>
            <a:r>
              <a:rPr lang="en-GB" altLang="en-US" b="1"/>
              <a:t>Data mining tools</a:t>
            </a:r>
          </a:p>
        </p:txBody>
      </p:sp>
      <p:sp>
        <p:nvSpPr>
          <p:cNvPr id="41989" name="Text Box 4">
            <a:extLst>
              <a:ext uri="{FF2B5EF4-FFF2-40B4-BE49-F238E27FC236}">
                <a16:creationId xmlns:a16="http://schemas.microsoft.com/office/drawing/2014/main" xmlns="" id="{BAC88E62-0338-D3BC-E4C1-5F9E04492765}"/>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xmlns="" id="{8A6391B3-214C-E58C-35A3-7B223E687AC1}"/>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4F833F-9592-4EE1-8B16-374235CC0C5B}" type="slidenum">
              <a:rPr lang="en-GB" altLang="en-US" sz="800"/>
              <a:pPr/>
              <a:t>4</a:t>
            </a:fld>
            <a:endParaRPr lang="en-GB" altLang="en-US" sz="800"/>
          </a:p>
        </p:txBody>
      </p:sp>
      <p:sp>
        <p:nvSpPr>
          <p:cNvPr id="6147" name="Rectangle 2">
            <a:extLst>
              <a:ext uri="{FF2B5EF4-FFF2-40B4-BE49-F238E27FC236}">
                <a16:creationId xmlns:a16="http://schemas.microsoft.com/office/drawing/2014/main" xmlns="" id="{A54DCE6F-6880-170A-7277-4C6C3A1AA0ED}"/>
              </a:ext>
            </a:extLst>
          </p:cNvPr>
          <p:cNvSpPr>
            <a:spLocks noGrp="1" noChangeArrowheads="1"/>
          </p:cNvSpPr>
          <p:nvPr>
            <p:ph type="title"/>
          </p:nvPr>
        </p:nvSpPr>
        <p:spPr>
          <a:noFill/>
        </p:spPr>
        <p:txBody>
          <a:bodyPr lIns="90488" tIns="44450" rIns="90488" bIns="44450"/>
          <a:lstStyle/>
          <a:p>
            <a:r>
              <a:rPr lang="en-GB" altLang="en-US" b="1" dirty="0" smtClean="0"/>
              <a:t>Objectives</a:t>
            </a:r>
            <a:endParaRPr lang="en-GB" altLang="en-US" b="1" dirty="0"/>
          </a:p>
        </p:txBody>
      </p:sp>
      <p:sp>
        <p:nvSpPr>
          <p:cNvPr id="6148" name="Rectangle 3">
            <a:extLst>
              <a:ext uri="{FF2B5EF4-FFF2-40B4-BE49-F238E27FC236}">
                <a16:creationId xmlns:a16="http://schemas.microsoft.com/office/drawing/2014/main" xmlns="" id="{D6A5E0B5-6BB0-3EDC-95DF-571F2F896358}"/>
              </a:ext>
            </a:extLst>
          </p:cNvPr>
          <p:cNvSpPr>
            <a:spLocks noGrp="1" noChangeArrowheads="1"/>
          </p:cNvSpPr>
          <p:nvPr>
            <p:ph type="body" idx="1"/>
          </p:nvPr>
        </p:nvSpPr>
        <p:spPr>
          <a:noFill/>
        </p:spPr>
        <p:txBody>
          <a:bodyPr lIns="90488" tIns="44450" rIns="90488" bIns="44450"/>
          <a:lstStyle/>
          <a:p>
            <a:r>
              <a:rPr lang="en-GB" altLang="en-US" b="1"/>
              <a:t>The issues associated with the integration of a data warehouse and the importance of managing metadata.</a:t>
            </a:r>
            <a:br>
              <a:rPr lang="en-GB" altLang="en-US" b="1"/>
            </a:br>
            <a:endParaRPr lang="en-GB" altLang="en-US" b="1"/>
          </a:p>
          <a:p>
            <a:r>
              <a:rPr lang="en-GB" altLang="en-US" b="1"/>
              <a:t>The concept of a data mart and the main reasons for implementing a data mart.</a:t>
            </a:r>
            <a:br>
              <a:rPr lang="en-GB" altLang="en-US" b="1"/>
            </a:br>
            <a:endParaRPr lang="en-GB" altLang="en-US" b="1"/>
          </a:p>
          <a:p>
            <a:r>
              <a:rPr lang="en-GB" altLang="en-US" b="1"/>
              <a:t>The advantages and disadvantages of a data mart.</a:t>
            </a:r>
          </a:p>
        </p:txBody>
      </p:sp>
      <p:sp>
        <p:nvSpPr>
          <p:cNvPr id="6149" name="Text Box 4">
            <a:extLst>
              <a:ext uri="{FF2B5EF4-FFF2-40B4-BE49-F238E27FC236}">
                <a16:creationId xmlns:a16="http://schemas.microsoft.com/office/drawing/2014/main" xmlns="" id="{C6F5A038-2DF6-07EE-21FB-DFBD9CEBDE87}"/>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xmlns="" id="{560AEB8C-1F7B-34A0-4E7F-D487223C139C}"/>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E19807-686D-4F02-9FBF-0A1D325E2931}" type="slidenum">
              <a:rPr lang="en-GB" altLang="en-US" sz="800"/>
              <a:pPr/>
              <a:t>40</a:t>
            </a:fld>
            <a:endParaRPr lang="en-GB" altLang="en-US" sz="800"/>
          </a:p>
        </p:txBody>
      </p:sp>
      <p:sp>
        <p:nvSpPr>
          <p:cNvPr id="43011" name="Rectangle 2">
            <a:extLst>
              <a:ext uri="{FF2B5EF4-FFF2-40B4-BE49-F238E27FC236}">
                <a16:creationId xmlns:a16="http://schemas.microsoft.com/office/drawing/2014/main" xmlns="" id="{277E9FCD-2DFE-AB45-879A-BCD315C1C3D8}"/>
              </a:ext>
            </a:extLst>
          </p:cNvPr>
          <p:cNvSpPr>
            <a:spLocks noGrp="1" noChangeArrowheads="1"/>
          </p:cNvSpPr>
          <p:nvPr>
            <p:ph type="title"/>
          </p:nvPr>
        </p:nvSpPr>
        <p:spPr>
          <a:noFill/>
        </p:spPr>
        <p:txBody>
          <a:bodyPr lIns="90488" tIns="44450" rIns="90488" bIns="44450"/>
          <a:lstStyle/>
          <a:p>
            <a:pPr algn="just"/>
            <a:r>
              <a:rPr lang="en-GB" altLang="en-US" b="1"/>
              <a:t>Data Warehouse Information Flows</a:t>
            </a:r>
          </a:p>
        </p:txBody>
      </p:sp>
      <p:pic>
        <p:nvPicPr>
          <p:cNvPr id="43012" name="Picture 8" descr="DS3-Figure 30-02">
            <a:extLst>
              <a:ext uri="{FF2B5EF4-FFF2-40B4-BE49-F238E27FC236}">
                <a16:creationId xmlns:a16="http://schemas.microsoft.com/office/drawing/2014/main" xmlns="" id="{220BE961-0C19-927A-CA35-238A39059E7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1524000"/>
            <a:ext cx="6661150" cy="4649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13" name="Text Box 9">
            <a:extLst>
              <a:ext uri="{FF2B5EF4-FFF2-40B4-BE49-F238E27FC236}">
                <a16:creationId xmlns:a16="http://schemas.microsoft.com/office/drawing/2014/main" xmlns="" id="{0917120B-485C-CB0D-475A-7C54BBDB6B88}"/>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xmlns="" id="{3E7ECDE9-7BBD-27BA-4A91-81F69193D7CE}"/>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702173-C3B2-465D-9465-9E1DBB1FCC14}" type="slidenum">
              <a:rPr lang="en-GB" altLang="en-US" sz="800"/>
              <a:pPr/>
              <a:t>41</a:t>
            </a:fld>
            <a:endParaRPr lang="en-GB" altLang="en-US" sz="800"/>
          </a:p>
        </p:txBody>
      </p:sp>
      <p:sp>
        <p:nvSpPr>
          <p:cNvPr id="44035" name="Rectangle 2">
            <a:extLst>
              <a:ext uri="{FF2B5EF4-FFF2-40B4-BE49-F238E27FC236}">
                <a16:creationId xmlns:a16="http://schemas.microsoft.com/office/drawing/2014/main" xmlns="" id="{08DB6376-D053-734C-4F83-749300ABB009}"/>
              </a:ext>
            </a:extLst>
          </p:cNvPr>
          <p:cNvSpPr>
            <a:spLocks noGrp="1" noChangeArrowheads="1"/>
          </p:cNvSpPr>
          <p:nvPr>
            <p:ph type="title"/>
          </p:nvPr>
        </p:nvSpPr>
        <p:spPr>
          <a:noFill/>
        </p:spPr>
        <p:txBody>
          <a:bodyPr lIns="90488" tIns="44450" rIns="90488" bIns="44450"/>
          <a:lstStyle/>
          <a:p>
            <a:pPr algn="just"/>
            <a:r>
              <a:rPr lang="en-GB" altLang="en-US" b="1"/>
              <a:t>Data Warehouse Information Flows</a:t>
            </a:r>
          </a:p>
        </p:txBody>
      </p:sp>
      <p:sp>
        <p:nvSpPr>
          <p:cNvPr id="44036" name="Rectangle 3">
            <a:extLst>
              <a:ext uri="{FF2B5EF4-FFF2-40B4-BE49-F238E27FC236}">
                <a16:creationId xmlns:a16="http://schemas.microsoft.com/office/drawing/2014/main" xmlns="" id="{C743E37E-7EA0-4D7C-B1C6-3B6D0573347B}"/>
              </a:ext>
            </a:extLst>
          </p:cNvPr>
          <p:cNvSpPr>
            <a:spLocks noGrp="1" noChangeArrowheads="1"/>
          </p:cNvSpPr>
          <p:nvPr>
            <p:ph type="body" idx="1"/>
          </p:nvPr>
        </p:nvSpPr>
        <p:spPr>
          <a:noFill/>
        </p:spPr>
        <p:txBody>
          <a:bodyPr lIns="90488" tIns="44450" rIns="90488" bIns="44450"/>
          <a:lstStyle/>
          <a:p>
            <a:r>
              <a:rPr lang="en-GB" altLang="en-US" b="1"/>
              <a:t>Inflow - Processes associated with the extraction, cleansing, and loading of the data from the source systems into the data warehouse.</a:t>
            </a:r>
          </a:p>
          <a:p>
            <a:pPr lvl="1"/>
            <a:endParaRPr lang="en-GB" altLang="en-US" b="1"/>
          </a:p>
          <a:p>
            <a:r>
              <a:rPr lang="en-GB" altLang="en-US" b="1"/>
              <a:t>Upflow - Processes associated with adding value to the data in the warehouse through summarizing, packaging, and distribution of the data.</a:t>
            </a:r>
          </a:p>
        </p:txBody>
      </p:sp>
      <p:sp>
        <p:nvSpPr>
          <p:cNvPr id="44037" name="Text Box 4">
            <a:extLst>
              <a:ext uri="{FF2B5EF4-FFF2-40B4-BE49-F238E27FC236}">
                <a16:creationId xmlns:a16="http://schemas.microsoft.com/office/drawing/2014/main" xmlns="" id="{E2797E05-DE4F-9392-CB37-909937E9BAAB}"/>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xmlns="" id="{1C39FB7F-5BFF-1ECC-D12E-68F004657CB5}"/>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1B04FE-DB1C-4967-A4A0-418ABCAC9C82}" type="slidenum">
              <a:rPr lang="en-GB" altLang="en-US" sz="800"/>
              <a:pPr/>
              <a:t>42</a:t>
            </a:fld>
            <a:endParaRPr lang="en-GB" altLang="en-US" sz="800"/>
          </a:p>
        </p:txBody>
      </p:sp>
      <p:sp>
        <p:nvSpPr>
          <p:cNvPr id="45059" name="Rectangle 2">
            <a:extLst>
              <a:ext uri="{FF2B5EF4-FFF2-40B4-BE49-F238E27FC236}">
                <a16:creationId xmlns:a16="http://schemas.microsoft.com/office/drawing/2014/main" xmlns="" id="{162656D7-9B8D-C2D1-9A6E-71D91A9C01CC}"/>
              </a:ext>
            </a:extLst>
          </p:cNvPr>
          <p:cNvSpPr>
            <a:spLocks noGrp="1" noChangeArrowheads="1"/>
          </p:cNvSpPr>
          <p:nvPr>
            <p:ph type="title"/>
          </p:nvPr>
        </p:nvSpPr>
        <p:spPr>
          <a:noFill/>
        </p:spPr>
        <p:txBody>
          <a:bodyPr lIns="90488" tIns="44450" rIns="90488" bIns="44450"/>
          <a:lstStyle/>
          <a:p>
            <a:pPr algn="just"/>
            <a:r>
              <a:rPr lang="en-GB" altLang="en-US" b="1"/>
              <a:t>Data Warehouse Information Flows</a:t>
            </a:r>
          </a:p>
        </p:txBody>
      </p:sp>
      <p:sp>
        <p:nvSpPr>
          <p:cNvPr id="45060" name="Rectangle 3">
            <a:extLst>
              <a:ext uri="{FF2B5EF4-FFF2-40B4-BE49-F238E27FC236}">
                <a16:creationId xmlns:a16="http://schemas.microsoft.com/office/drawing/2014/main" xmlns="" id="{F190BC48-F8D5-6F2B-BC42-CB8C00BC84A8}"/>
              </a:ext>
            </a:extLst>
          </p:cNvPr>
          <p:cNvSpPr>
            <a:spLocks noGrp="1" noChangeArrowheads="1"/>
          </p:cNvSpPr>
          <p:nvPr>
            <p:ph type="body" idx="1"/>
          </p:nvPr>
        </p:nvSpPr>
        <p:spPr>
          <a:xfrm>
            <a:off x="882650" y="1524000"/>
            <a:ext cx="7727950" cy="4114800"/>
          </a:xfrm>
          <a:noFill/>
        </p:spPr>
        <p:txBody>
          <a:bodyPr lIns="90488" tIns="44450" rIns="90488" bIns="44450"/>
          <a:lstStyle/>
          <a:p>
            <a:r>
              <a:rPr lang="en-GB" altLang="en-US" b="1"/>
              <a:t>Downflow - Processes associated with archiving and backing-up/recovery of data in the warehouse.</a:t>
            </a:r>
          </a:p>
          <a:p>
            <a:pPr lvl="1"/>
            <a:endParaRPr lang="en-GB" altLang="en-US" b="1"/>
          </a:p>
          <a:p>
            <a:r>
              <a:rPr lang="en-GB" altLang="en-US" b="1"/>
              <a:t>Outflow - Processes associated with making the data available to the end-users. </a:t>
            </a:r>
          </a:p>
          <a:p>
            <a:pPr lvl="1"/>
            <a:endParaRPr lang="en-GB" altLang="en-US" b="1"/>
          </a:p>
          <a:p>
            <a:r>
              <a:rPr lang="en-GB" altLang="en-US" b="1"/>
              <a:t>Metaflow - Processes associated with the management of the metadata.</a:t>
            </a:r>
          </a:p>
        </p:txBody>
      </p:sp>
      <p:sp>
        <p:nvSpPr>
          <p:cNvPr id="45061" name="Text Box 4">
            <a:extLst>
              <a:ext uri="{FF2B5EF4-FFF2-40B4-BE49-F238E27FC236}">
                <a16:creationId xmlns:a16="http://schemas.microsoft.com/office/drawing/2014/main" xmlns="" id="{A34A00F9-D89F-C9B7-73F8-6E8A189AAC21}"/>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xmlns="" id="{2AC73287-72AD-5F11-0D05-81BDB40D8E8D}"/>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D38898-694D-4DAF-8628-8CCE13519987}" type="slidenum">
              <a:rPr lang="en-GB" altLang="en-US" sz="800"/>
              <a:pPr/>
              <a:t>43</a:t>
            </a:fld>
            <a:endParaRPr lang="en-GB" altLang="en-US" sz="800"/>
          </a:p>
        </p:txBody>
      </p:sp>
      <p:sp>
        <p:nvSpPr>
          <p:cNvPr id="46083" name="Rectangle 2">
            <a:extLst>
              <a:ext uri="{FF2B5EF4-FFF2-40B4-BE49-F238E27FC236}">
                <a16:creationId xmlns:a16="http://schemas.microsoft.com/office/drawing/2014/main" xmlns="" id="{8E64D466-A332-0721-AE86-F5B4ED0D0739}"/>
              </a:ext>
            </a:extLst>
          </p:cNvPr>
          <p:cNvSpPr>
            <a:spLocks noGrp="1" noChangeArrowheads="1"/>
          </p:cNvSpPr>
          <p:nvPr>
            <p:ph type="title"/>
          </p:nvPr>
        </p:nvSpPr>
        <p:spPr>
          <a:noFill/>
        </p:spPr>
        <p:txBody>
          <a:bodyPr lIns="90488" tIns="44450" rIns="90488" bIns="44450"/>
          <a:lstStyle/>
          <a:p>
            <a:r>
              <a:rPr lang="en-GB" altLang="en-US" b="1"/>
              <a:t>Data Warehousing Tools and Technologies</a:t>
            </a:r>
          </a:p>
        </p:txBody>
      </p:sp>
      <p:sp>
        <p:nvSpPr>
          <p:cNvPr id="46084" name="Rectangle 3">
            <a:extLst>
              <a:ext uri="{FF2B5EF4-FFF2-40B4-BE49-F238E27FC236}">
                <a16:creationId xmlns:a16="http://schemas.microsoft.com/office/drawing/2014/main" xmlns="" id="{6CF50EE2-C1E0-01B0-D082-8B3931A51FF4}"/>
              </a:ext>
            </a:extLst>
          </p:cNvPr>
          <p:cNvSpPr>
            <a:spLocks noGrp="1" noChangeArrowheads="1"/>
          </p:cNvSpPr>
          <p:nvPr>
            <p:ph type="body" idx="1"/>
          </p:nvPr>
        </p:nvSpPr>
        <p:spPr>
          <a:xfrm>
            <a:off x="685800" y="1676400"/>
            <a:ext cx="8458200" cy="4114800"/>
          </a:xfrm>
          <a:noFill/>
        </p:spPr>
        <p:txBody>
          <a:bodyPr lIns="90488" tIns="44450" rIns="90488" bIns="44450"/>
          <a:lstStyle/>
          <a:p>
            <a:r>
              <a:rPr lang="en-GB" altLang="en-US" b="1"/>
              <a:t>Building a data warehouse is a complex task because there is no vendor that provides an ‘end-to-end’ set of tools.</a:t>
            </a:r>
          </a:p>
          <a:p>
            <a:endParaRPr lang="en-GB" altLang="en-US" b="1"/>
          </a:p>
          <a:p>
            <a:r>
              <a:rPr lang="en-GB" altLang="en-US" b="1"/>
              <a:t>Necessitates that a data warehouse is built using multiple products from different vendors. </a:t>
            </a:r>
          </a:p>
          <a:p>
            <a:endParaRPr lang="en-GB" altLang="en-US" b="1"/>
          </a:p>
          <a:p>
            <a:r>
              <a:rPr lang="en-GB" altLang="en-US" b="1"/>
              <a:t>Ensuring that these products work well together and are fully integrated is a major challenge. </a:t>
            </a:r>
          </a:p>
        </p:txBody>
      </p:sp>
      <p:sp>
        <p:nvSpPr>
          <p:cNvPr id="46085" name="Text Box 4">
            <a:extLst>
              <a:ext uri="{FF2B5EF4-FFF2-40B4-BE49-F238E27FC236}">
                <a16:creationId xmlns:a16="http://schemas.microsoft.com/office/drawing/2014/main" xmlns="" id="{D896679C-122C-9B11-9771-FB939A09B883}"/>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xmlns="" id="{482BDBBE-8E78-5919-E175-4E1E5BFC13FD}"/>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A15FEF-722A-4D18-8B18-31B0E6C37081}" type="slidenum">
              <a:rPr lang="en-GB" altLang="en-US" sz="800"/>
              <a:pPr/>
              <a:t>44</a:t>
            </a:fld>
            <a:endParaRPr lang="en-GB" altLang="en-US" sz="800"/>
          </a:p>
        </p:txBody>
      </p:sp>
      <p:sp>
        <p:nvSpPr>
          <p:cNvPr id="47107" name="Rectangle 2">
            <a:extLst>
              <a:ext uri="{FF2B5EF4-FFF2-40B4-BE49-F238E27FC236}">
                <a16:creationId xmlns:a16="http://schemas.microsoft.com/office/drawing/2014/main" xmlns="" id="{0199AF64-2C4E-E221-AE6E-981D817F8E90}"/>
              </a:ext>
            </a:extLst>
          </p:cNvPr>
          <p:cNvSpPr>
            <a:spLocks noGrp="1" noChangeArrowheads="1"/>
          </p:cNvSpPr>
          <p:nvPr>
            <p:ph type="title"/>
          </p:nvPr>
        </p:nvSpPr>
        <p:spPr>
          <a:xfrm>
            <a:off x="381000" y="266700"/>
            <a:ext cx="8763000" cy="1104900"/>
          </a:xfrm>
          <a:noFill/>
        </p:spPr>
        <p:txBody>
          <a:bodyPr lIns="90488" tIns="44450" rIns="90488" bIns="44450"/>
          <a:lstStyle/>
          <a:p>
            <a:r>
              <a:rPr lang="en-GB" altLang="en-US" b="1"/>
              <a:t>Extraction, Cleansing, and Transformation Tools</a:t>
            </a:r>
          </a:p>
        </p:txBody>
      </p:sp>
      <p:sp>
        <p:nvSpPr>
          <p:cNvPr id="47108" name="Rectangle 3">
            <a:extLst>
              <a:ext uri="{FF2B5EF4-FFF2-40B4-BE49-F238E27FC236}">
                <a16:creationId xmlns:a16="http://schemas.microsoft.com/office/drawing/2014/main" xmlns="" id="{86988DDE-54FF-71D5-9D95-6631EFD07F5A}"/>
              </a:ext>
            </a:extLst>
          </p:cNvPr>
          <p:cNvSpPr>
            <a:spLocks noGrp="1" noChangeArrowheads="1"/>
          </p:cNvSpPr>
          <p:nvPr>
            <p:ph type="body" idx="1"/>
          </p:nvPr>
        </p:nvSpPr>
        <p:spPr>
          <a:noFill/>
        </p:spPr>
        <p:txBody>
          <a:bodyPr lIns="90488" tIns="44450" rIns="90488" bIns="44450"/>
          <a:lstStyle/>
          <a:p>
            <a:r>
              <a:rPr lang="en-GB" altLang="en-US" b="1"/>
              <a:t>Tasks of capturing data from source systems, cleansing and transforming it, and loading the results into a target system can be carried out either by separate products, or by a single integrated solution. </a:t>
            </a:r>
          </a:p>
          <a:p>
            <a:endParaRPr lang="en-GB" altLang="en-US" b="1"/>
          </a:p>
          <a:p>
            <a:r>
              <a:rPr lang="en-GB" altLang="en-US" b="1"/>
              <a:t>Integrated solutions include</a:t>
            </a:r>
          </a:p>
          <a:p>
            <a:pPr lvl="1"/>
            <a:r>
              <a:rPr lang="en-GB" altLang="en-US" b="1"/>
              <a:t>Code Generators</a:t>
            </a:r>
          </a:p>
          <a:p>
            <a:pPr lvl="1"/>
            <a:r>
              <a:rPr lang="en-GB" altLang="en-US" b="1"/>
              <a:t>Database Data Replication Tools</a:t>
            </a:r>
          </a:p>
          <a:p>
            <a:pPr lvl="1"/>
            <a:r>
              <a:rPr lang="en-GB" altLang="en-US" b="1"/>
              <a:t>Dynamic Transformation Engines</a:t>
            </a:r>
          </a:p>
        </p:txBody>
      </p:sp>
      <p:sp>
        <p:nvSpPr>
          <p:cNvPr id="47109" name="Text Box 4">
            <a:extLst>
              <a:ext uri="{FF2B5EF4-FFF2-40B4-BE49-F238E27FC236}">
                <a16:creationId xmlns:a16="http://schemas.microsoft.com/office/drawing/2014/main" xmlns="" id="{E695FD07-7750-B768-83B8-D2B0A8AAB6A8}"/>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a:extLst>
              <a:ext uri="{FF2B5EF4-FFF2-40B4-BE49-F238E27FC236}">
                <a16:creationId xmlns:a16="http://schemas.microsoft.com/office/drawing/2014/main" xmlns="" id="{F03DA80E-EB99-FDE0-1D35-5CE378EC6CF1}"/>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C7F7C5-FE30-4481-A6BE-66169C7E9DEA}" type="slidenum">
              <a:rPr lang="en-GB" altLang="en-US" sz="800"/>
              <a:pPr/>
              <a:t>45</a:t>
            </a:fld>
            <a:endParaRPr lang="en-GB" altLang="en-US" sz="800"/>
          </a:p>
        </p:txBody>
      </p:sp>
      <p:sp>
        <p:nvSpPr>
          <p:cNvPr id="48131" name="Rectangle 2">
            <a:extLst>
              <a:ext uri="{FF2B5EF4-FFF2-40B4-BE49-F238E27FC236}">
                <a16:creationId xmlns:a16="http://schemas.microsoft.com/office/drawing/2014/main" xmlns="" id="{1890805F-13A7-DC05-3862-DE28055BBA2F}"/>
              </a:ext>
            </a:extLst>
          </p:cNvPr>
          <p:cNvSpPr>
            <a:spLocks noGrp="1" noChangeArrowheads="1"/>
          </p:cNvSpPr>
          <p:nvPr>
            <p:ph type="title"/>
          </p:nvPr>
        </p:nvSpPr>
        <p:spPr>
          <a:noFill/>
        </p:spPr>
        <p:txBody>
          <a:bodyPr lIns="90488" tIns="44450" rIns="90488" bIns="44450"/>
          <a:lstStyle/>
          <a:p>
            <a:r>
              <a:rPr lang="en-GB" altLang="en-US" b="1"/>
              <a:t>Data Warehouse DBMS Requirements</a:t>
            </a:r>
          </a:p>
        </p:txBody>
      </p:sp>
      <p:sp>
        <p:nvSpPr>
          <p:cNvPr id="48132" name="Rectangle 3">
            <a:extLst>
              <a:ext uri="{FF2B5EF4-FFF2-40B4-BE49-F238E27FC236}">
                <a16:creationId xmlns:a16="http://schemas.microsoft.com/office/drawing/2014/main" xmlns="" id="{EE1FF83E-4A4C-7CC9-1354-19A27B49C55B}"/>
              </a:ext>
            </a:extLst>
          </p:cNvPr>
          <p:cNvSpPr>
            <a:spLocks noGrp="1" noChangeArrowheads="1"/>
          </p:cNvSpPr>
          <p:nvPr>
            <p:ph type="body" idx="1"/>
          </p:nvPr>
        </p:nvSpPr>
        <p:spPr>
          <a:xfrm>
            <a:off x="914400" y="1447800"/>
            <a:ext cx="7727950" cy="4114800"/>
          </a:xfrm>
          <a:noFill/>
        </p:spPr>
        <p:txBody>
          <a:bodyPr lIns="90488" tIns="44450" rIns="90488" bIns="44450"/>
          <a:lstStyle/>
          <a:p>
            <a:r>
              <a:rPr lang="en-GB" altLang="en-US" b="1"/>
              <a:t>Load performance</a:t>
            </a:r>
          </a:p>
          <a:p>
            <a:r>
              <a:rPr lang="en-GB" altLang="en-US" b="1"/>
              <a:t>Load processing</a:t>
            </a:r>
          </a:p>
          <a:p>
            <a:r>
              <a:rPr lang="en-GB" altLang="en-US" b="1"/>
              <a:t>Data quality management</a:t>
            </a:r>
          </a:p>
          <a:p>
            <a:r>
              <a:rPr lang="en-GB" altLang="en-US" b="1"/>
              <a:t>Query performance</a:t>
            </a:r>
          </a:p>
          <a:p>
            <a:r>
              <a:rPr lang="en-GB" altLang="en-US" b="1"/>
              <a:t>Terabyte scalability</a:t>
            </a:r>
          </a:p>
          <a:p>
            <a:r>
              <a:rPr lang="en-GB" altLang="en-US" b="1"/>
              <a:t>Mass user scalability</a:t>
            </a:r>
          </a:p>
          <a:p>
            <a:r>
              <a:rPr lang="en-GB" altLang="en-US" b="1"/>
              <a:t>Networked data warehouse</a:t>
            </a:r>
          </a:p>
          <a:p>
            <a:r>
              <a:rPr lang="en-GB" altLang="en-US" b="1"/>
              <a:t>Warehouse administration </a:t>
            </a:r>
          </a:p>
          <a:p>
            <a:r>
              <a:rPr lang="en-GB" altLang="en-US" b="1"/>
              <a:t>Integrated dimensional analysis</a:t>
            </a:r>
          </a:p>
          <a:p>
            <a:r>
              <a:rPr lang="en-GB" altLang="en-US" b="1"/>
              <a:t>Advanced query functionality</a:t>
            </a:r>
          </a:p>
        </p:txBody>
      </p:sp>
      <p:sp>
        <p:nvSpPr>
          <p:cNvPr id="48133" name="Text Box 4">
            <a:extLst>
              <a:ext uri="{FF2B5EF4-FFF2-40B4-BE49-F238E27FC236}">
                <a16:creationId xmlns:a16="http://schemas.microsoft.com/office/drawing/2014/main" xmlns="" id="{B56CDFD4-C393-A20F-FE65-FE22C3A53CEB}"/>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a:extLst>
              <a:ext uri="{FF2B5EF4-FFF2-40B4-BE49-F238E27FC236}">
                <a16:creationId xmlns:a16="http://schemas.microsoft.com/office/drawing/2014/main" xmlns="" id="{1822E0D0-7967-F81C-9A4B-18557FC182A3}"/>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3E784B-723A-4B2B-98FE-256DF0CAE026}" type="slidenum">
              <a:rPr lang="en-GB" altLang="en-US" sz="800"/>
              <a:pPr/>
              <a:t>46</a:t>
            </a:fld>
            <a:endParaRPr lang="en-GB" altLang="en-US" sz="800"/>
          </a:p>
        </p:txBody>
      </p:sp>
      <p:sp>
        <p:nvSpPr>
          <p:cNvPr id="49155" name="Rectangle 2">
            <a:extLst>
              <a:ext uri="{FF2B5EF4-FFF2-40B4-BE49-F238E27FC236}">
                <a16:creationId xmlns:a16="http://schemas.microsoft.com/office/drawing/2014/main" xmlns="" id="{40B5A172-E8CA-AEEF-C717-B536E10C583E}"/>
              </a:ext>
            </a:extLst>
          </p:cNvPr>
          <p:cNvSpPr>
            <a:spLocks noGrp="1" noChangeArrowheads="1"/>
          </p:cNvSpPr>
          <p:nvPr>
            <p:ph type="title"/>
          </p:nvPr>
        </p:nvSpPr>
        <p:spPr>
          <a:xfrm>
            <a:off x="381000" y="266700"/>
            <a:ext cx="8763000" cy="1104900"/>
          </a:xfrm>
          <a:noFill/>
        </p:spPr>
        <p:txBody>
          <a:bodyPr lIns="90488" tIns="44450" rIns="90488" bIns="44450"/>
          <a:lstStyle/>
          <a:p>
            <a:r>
              <a:rPr lang="en-GB" altLang="en-US" b="1"/>
              <a:t>Data Warehouse Parallel Database Technologies</a:t>
            </a:r>
          </a:p>
        </p:txBody>
      </p:sp>
      <p:sp>
        <p:nvSpPr>
          <p:cNvPr id="49156" name="Rectangle 3">
            <a:extLst>
              <a:ext uri="{FF2B5EF4-FFF2-40B4-BE49-F238E27FC236}">
                <a16:creationId xmlns:a16="http://schemas.microsoft.com/office/drawing/2014/main" xmlns="" id="{78CC8238-4F02-DD64-171B-AD4D62F0A28D}"/>
              </a:ext>
            </a:extLst>
          </p:cNvPr>
          <p:cNvSpPr>
            <a:spLocks noGrp="1" noChangeArrowheads="1"/>
          </p:cNvSpPr>
          <p:nvPr>
            <p:ph type="body" idx="1"/>
          </p:nvPr>
        </p:nvSpPr>
        <p:spPr>
          <a:xfrm>
            <a:off x="381000" y="1600200"/>
            <a:ext cx="8534400" cy="4114800"/>
          </a:xfrm>
          <a:noFill/>
        </p:spPr>
        <p:txBody>
          <a:bodyPr lIns="90488" tIns="44450" rIns="90488" bIns="44450"/>
          <a:lstStyle/>
          <a:p>
            <a:r>
              <a:rPr lang="en-GB" altLang="en-US" b="1"/>
              <a:t>Aims to solve decision-support problems using multiple nodes working on the same problem. </a:t>
            </a:r>
          </a:p>
          <a:p>
            <a:endParaRPr lang="en-GB" altLang="en-US" b="1"/>
          </a:p>
          <a:p>
            <a:r>
              <a:rPr lang="en-GB" altLang="en-US" b="1"/>
              <a:t>Performs many database operations simultaneously, splitting individual tasks into smaller parts so that tasks can be spread across multiple processors. </a:t>
            </a:r>
          </a:p>
          <a:p>
            <a:endParaRPr lang="en-GB" altLang="en-US" b="1"/>
          </a:p>
          <a:p>
            <a:r>
              <a:rPr lang="en-GB" altLang="en-US" b="1"/>
              <a:t>Parallel DBMSs must be capable of running parallel queries, parallel data loading, table scanning, and data archiving, and back up.</a:t>
            </a:r>
          </a:p>
        </p:txBody>
      </p:sp>
      <p:sp>
        <p:nvSpPr>
          <p:cNvPr id="49157" name="Text Box 4">
            <a:extLst>
              <a:ext uri="{FF2B5EF4-FFF2-40B4-BE49-F238E27FC236}">
                <a16:creationId xmlns:a16="http://schemas.microsoft.com/office/drawing/2014/main" xmlns="" id="{A4563AFF-05ED-3C15-5EB4-0EF5D7A91E14}"/>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xmlns="" id="{23D09967-2A0A-7FF6-4787-A6286F5D8FA9}"/>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EE3224-7253-44B2-859E-DF283816F978}" type="slidenum">
              <a:rPr lang="en-GB" altLang="en-US" sz="800"/>
              <a:pPr/>
              <a:t>47</a:t>
            </a:fld>
            <a:endParaRPr lang="en-GB" altLang="en-US" sz="800"/>
          </a:p>
        </p:txBody>
      </p:sp>
      <p:sp>
        <p:nvSpPr>
          <p:cNvPr id="50179" name="Rectangle 2">
            <a:extLst>
              <a:ext uri="{FF2B5EF4-FFF2-40B4-BE49-F238E27FC236}">
                <a16:creationId xmlns:a16="http://schemas.microsoft.com/office/drawing/2014/main" xmlns="" id="{B93DFA14-07B7-32BE-90C0-C23C00E8D8DB}"/>
              </a:ext>
            </a:extLst>
          </p:cNvPr>
          <p:cNvSpPr>
            <a:spLocks noGrp="1" noChangeArrowheads="1"/>
          </p:cNvSpPr>
          <p:nvPr>
            <p:ph type="title"/>
          </p:nvPr>
        </p:nvSpPr>
        <p:spPr>
          <a:xfrm>
            <a:off x="381000" y="266700"/>
            <a:ext cx="8763000" cy="1104900"/>
          </a:xfrm>
          <a:noFill/>
        </p:spPr>
        <p:txBody>
          <a:bodyPr lIns="90488" tIns="44450" rIns="90488" bIns="44450"/>
          <a:lstStyle/>
          <a:p>
            <a:r>
              <a:rPr lang="en-GB" altLang="en-US" b="1"/>
              <a:t>Data Warehouse Parallel Database Technologies</a:t>
            </a:r>
          </a:p>
        </p:txBody>
      </p:sp>
      <p:sp>
        <p:nvSpPr>
          <p:cNvPr id="50180" name="Rectangle 3">
            <a:extLst>
              <a:ext uri="{FF2B5EF4-FFF2-40B4-BE49-F238E27FC236}">
                <a16:creationId xmlns:a16="http://schemas.microsoft.com/office/drawing/2014/main" xmlns="" id="{D7CD910A-49C8-8F14-DC1B-B7E1C10A821F}"/>
              </a:ext>
            </a:extLst>
          </p:cNvPr>
          <p:cNvSpPr>
            <a:spLocks noGrp="1" noChangeArrowheads="1"/>
          </p:cNvSpPr>
          <p:nvPr>
            <p:ph type="body" idx="1"/>
          </p:nvPr>
        </p:nvSpPr>
        <p:spPr>
          <a:xfrm>
            <a:off x="457200" y="1447800"/>
            <a:ext cx="8153400" cy="4114800"/>
          </a:xfrm>
          <a:noFill/>
        </p:spPr>
        <p:txBody>
          <a:bodyPr lIns="90488" tIns="44450" rIns="90488" bIns="44450"/>
          <a:lstStyle/>
          <a:p>
            <a:r>
              <a:rPr lang="en-GB" altLang="en-US" b="1"/>
              <a:t>Two main parallel hardware architectures include</a:t>
            </a:r>
          </a:p>
          <a:p>
            <a:pPr lvl="1"/>
            <a:r>
              <a:rPr lang="en-GB" altLang="en-US" b="1"/>
              <a:t>Symmetric Multi-processing (SMP)</a:t>
            </a:r>
          </a:p>
          <a:p>
            <a:pPr lvl="1"/>
            <a:r>
              <a:rPr lang="en-GB" altLang="en-US" b="1"/>
              <a:t>Massively Parallel Processing (MPP) </a:t>
            </a:r>
          </a:p>
          <a:p>
            <a:pPr lvl="1"/>
            <a:endParaRPr lang="en-GB" altLang="en-US" b="1"/>
          </a:p>
          <a:p>
            <a:r>
              <a:rPr lang="en-GB" altLang="en-US" b="1"/>
              <a:t>SMP - A set of tightly coupled processors that share memory and disk storage.</a:t>
            </a:r>
          </a:p>
          <a:p>
            <a:endParaRPr lang="en-GB" altLang="en-US" b="1"/>
          </a:p>
          <a:p>
            <a:r>
              <a:rPr lang="en-GB" altLang="en-US" b="1"/>
              <a:t>MPP - A set of loosely coupled processors, each of which has its own memory and disk storage.</a:t>
            </a:r>
          </a:p>
        </p:txBody>
      </p:sp>
      <p:sp>
        <p:nvSpPr>
          <p:cNvPr id="50181" name="Text Box 4">
            <a:extLst>
              <a:ext uri="{FF2B5EF4-FFF2-40B4-BE49-F238E27FC236}">
                <a16:creationId xmlns:a16="http://schemas.microsoft.com/office/drawing/2014/main" xmlns="" id="{499CD261-8477-D045-56EB-459A193366AC}"/>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xmlns="" id="{BA87FEF8-204C-4E04-4DB4-D63293A5CDEE}"/>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FFB3CC-F5F4-451E-BDE6-BF70AEFADD2F}" type="slidenum">
              <a:rPr lang="en-GB" altLang="en-US" sz="800"/>
              <a:pPr/>
              <a:t>48</a:t>
            </a:fld>
            <a:endParaRPr lang="en-GB" altLang="en-US" sz="800"/>
          </a:p>
        </p:txBody>
      </p:sp>
      <p:sp>
        <p:nvSpPr>
          <p:cNvPr id="51203" name="Rectangle 2">
            <a:extLst>
              <a:ext uri="{FF2B5EF4-FFF2-40B4-BE49-F238E27FC236}">
                <a16:creationId xmlns:a16="http://schemas.microsoft.com/office/drawing/2014/main" xmlns="" id="{3FC3A677-039A-37E5-EEBD-C780297430FD}"/>
              </a:ext>
            </a:extLst>
          </p:cNvPr>
          <p:cNvSpPr>
            <a:spLocks noGrp="1" noChangeArrowheads="1"/>
          </p:cNvSpPr>
          <p:nvPr>
            <p:ph type="title"/>
          </p:nvPr>
        </p:nvSpPr>
        <p:spPr>
          <a:noFill/>
        </p:spPr>
        <p:txBody>
          <a:bodyPr lIns="90488" tIns="44450" rIns="90488" bIns="44450"/>
          <a:lstStyle/>
          <a:p>
            <a:r>
              <a:rPr lang="en-GB" altLang="en-US" b="1"/>
              <a:t>Data Warehouse Metadata</a:t>
            </a:r>
          </a:p>
        </p:txBody>
      </p:sp>
      <p:sp>
        <p:nvSpPr>
          <p:cNvPr id="51204" name="Rectangle 3">
            <a:extLst>
              <a:ext uri="{FF2B5EF4-FFF2-40B4-BE49-F238E27FC236}">
                <a16:creationId xmlns:a16="http://schemas.microsoft.com/office/drawing/2014/main" xmlns="" id="{77DFFC52-54C1-B583-79D5-DB03A6E92E8F}"/>
              </a:ext>
            </a:extLst>
          </p:cNvPr>
          <p:cNvSpPr>
            <a:spLocks noGrp="1" noChangeArrowheads="1"/>
          </p:cNvSpPr>
          <p:nvPr>
            <p:ph type="body" idx="1"/>
          </p:nvPr>
        </p:nvSpPr>
        <p:spPr>
          <a:noFill/>
        </p:spPr>
        <p:txBody>
          <a:bodyPr lIns="90488" tIns="44450" rIns="90488" bIns="44450"/>
          <a:lstStyle/>
          <a:p>
            <a:r>
              <a:rPr lang="en-GB" altLang="en-US" b="1"/>
              <a:t>Metadata is used for a variety of purposes and management of metadata is a critical issue in achieving a fully integrated data warehouse. </a:t>
            </a:r>
          </a:p>
          <a:p>
            <a:endParaRPr lang="en-GB" altLang="en-US" b="1"/>
          </a:p>
          <a:p>
            <a:r>
              <a:rPr lang="en-GB" altLang="en-US" b="1"/>
              <a:t>The major purpose of metadata is to show the pathway back to where the data began, so that the warehouse administrators know the history of any item in the warehouse.</a:t>
            </a:r>
          </a:p>
          <a:p>
            <a:endParaRPr lang="en-GB" altLang="en-US" b="1"/>
          </a:p>
          <a:p>
            <a:r>
              <a:rPr lang="en-GB" altLang="en-US" b="1"/>
              <a:t>Problem is that metadata has several functions in the data warehouse.</a:t>
            </a:r>
          </a:p>
          <a:p>
            <a:pPr lvl="1"/>
            <a:r>
              <a:rPr lang="en-GB" altLang="en-US" b="1"/>
              <a:t>Data transformation and loading</a:t>
            </a:r>
          </a:p>
          <a:p>
            <a:pPr lvl="1"/>
            <a:r>
              <a:rPr lang="en-GB" altLang="en-US" b="1"/>
              <a:t>Data warehouse management</a:t>
            </a:r>
          </a:p>
          <a:p>
            <a:pPr lvl="1"/>
            <a:r>
              <a:rPr lang="en-GB" altLang="en-US" b="1"/>
              <a:t>Query generation</a:t>
            </a:r>
          </a:p>
        </p:txBody>
      </p:sp>
      <p:sp>
        <p:nvSpPr>
          <p:cNvPr id="51205" name="Text Box 4">
            <a:extLst>
              <a:ext uri="{FF2B5EF4-FFF2-40B4-BE49-F238E27FC236}">
                <a16:creationId xmlns:a16="http://schemas.microsoft.com/office/drawing/2014/main" xmlns="" id="{D949018C-37B5-39D6-B766-9741C9C82C43}"/>
              </a:ext>
            </a:extLst>
          </p:cNvPr>
          <p:cNvSpPr txBox="1">
            <a:spLocks noChangeArrowheads="1"/>
          </p:cNvSpPr>
          <p:nvPr/>
        </p:nvSpPr>
        <p:spPr bwMode="auto">
          <a:xfrm>
            <a:off x="6172200" y="6583363"/>
            <a:ext cx="32004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a:extLst>
              <a:ext uri="{FF2B5EF4-FFF2-40B4-BE49-F238E27FC236}">
                <a16:creationId xmlns:a16="http://schemas.microsoft.com/office/drawing/2014/main" xmlns="" id="{A481E861-CFE1-FF2F-1CBF-FA32016E66D3}"/>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F2E6E2-B932-4E09-A7C0-0ABC99206FA6}" type="slidenum">
              <a:rPr lang="en-GB" altLang="en-US" sz="800"/>
              <a:pPr/>
              <a:t>49</a:t>
            </a:fld>
            <a:endParaRPr lang="en-GB" altLang="en-US" sz="800"/>
          </a:p>
        </p:txBody>
      </p:sp>
      <p:sp>
        <p:nvSpPr>
          <p:cNvPr id="52227" name="Rectangle 2">
            <a:extLst>
              <a:ext uri="{FF2B5EF4-FFF2-40B4-BE49-F238E27FC236}">
                <a16:creationId xmlns:a16="http://schemas.microsoft.com/office/drawing/2014/main" xmlns="" id="{BE65BA4D-B26D-8C00-3A87-001B66337D99}"/>
              </a:ext>
            </a:extLst>
          </p:cNvPr>
          <p:cNvSpPr>
            <a:spLocks noGrp="1" noChangeArrowheads="1"/>
          </p:cNvSpPr>
          <p:nvPr>
            <p:ph type="title"/>
          </p:nvPr>
        </p:nvSpPr>
        <p:spPr>
          <a:noFill/>
        </p:spPr>
        <p:txBody>
          <a:bodyPr lIns="90488" tIns="44450" rIns="90488" bIns="44450"/>
          <a:lstStyle/>
          <a:p>
            <a:r>
              <a:rPr lang="en-GB" altLang="en-US" b="1"/>
              <a:t>Data Warehouse Metadata</a:t>
            </a:r>
          </a:p>
        </p:txBody>
      </p:sp>
      <p:sp>
        <p:nvSpPr>
          <p:cNvPr id="52228" name="Rectangle 3">
            <a:extLst>
              <a:ext uri="{FF2B5EF4-FFF2-40B4-BE49-F238E27FC236}">
                <a16:creationId xmlns:a16="http://schemas.microsoft.com/office/drawing/2014/main" xmlns="" id="{AB84823C-A9EE-E2C5-15D2-0635770CFC7A}"/>
              </a:ext>
            </a:extLst>
          </p:cNvPr>
          <p:cNvSpPr>
            <a:spLocks noGrp="1" noChangeArrowheads="1"/>
          </p:cNvSpPr>
          <p:nvPr>
            <p:ph type="body" idx="1"/>
          </p:nvPr>
        </p:nvSpPr>
        <p:spPr>
          <a:xfrm>
            <a:off x="1042988" y="1676400"/>
            <a:ext cx="7720012" cy="4705350"/>
          </a:xfrm>
          <a:noFill/>
        </p:spPr>
        <p:txBody>
          <a:bodyPr lIns="90488" tIns="44450" rIns="90488" bIns="44450"/>
          <a:lstStyle/>
          <a:p>
            <a:r>
              <a:rPr lang="en-GB" altLang="en-US" b="1"/>
              <a:t>Problem is that metadata has several functions in the data warehouse.</a:t>
            </a:r>
          </a:p>
          <a:p>
            <a:pPr lvl="1"/>
            <a:r>
              <a:rPr lang="en-GB" altLang="en-US" sz="2400" b="1"/>
              <a:t>Data transformation and loading</a:t>
            </a:r>
          </a:p>
          <a:p>
            <a:pPr lvl="1"/>
            <a:r>
              <a:rPr lang="en-GB" altLang="en-US" sz="2400" b="1"/>
              <a:t>Data warehouse management</a:t>
            </a:r>
          </a:p>
          <a:p>
            <a:pPr lvl="1"/>
            <a:r>
              <a:rPr lang="en-GB" altLang="en-US" sz="2400" b="1"/>
              <a:t>Query generation</a:t>
            </a:r>
          </a:p>
          <a:p>
            <a:pPr lvl="1"/>
            <a:endParaRPr lang="en-GB" altLang="en-US" sz="2400" b="1"/>
          </a:p>
          <a:p>
            <a:r>
              <a:rPr lang="en-GB" altLang="en-US" b="1"/>
              <a:t>Various tools of data warehouse generate and use their own metadata. Major challenge is to synchronize the various types of metadata. </a:t>
            </a:r>
          </a:p>
          <a:p>
            <a:pPr lvl="1"/>
            <a:endParaRPr lang="en-GB" altLang="en-US" b="1"/>
          </a:p>
          <a:p>
            <a:endParaRPr lang="en-GB" altLang="en-US" b="1"/>
          </a:p>
        </p:txBody>
      </p:sp>
      <p:sp>
        <p:nvSpPr>
          <p:cNvPr id="52229" name="Text Box 4">
            <a:extLst>
              <a:ext uri="{FF2B5EF4-FFF2-40B4-BE49-F238E27FC236}">
                <a16:creationId xmlns:a16="http://schemas.microsoft.com/office/drawing/2014/main" xmlns="" id="{A2C82601-284D-A698-D83F-26442525B5BD}"/>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xmlns="" id="{5A8920AF-23C9-799A-F172-B4A34D0119BD}"/>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F6B1E4-AF12-432C-8828-DFF7A45A83CC}" type="slidenum">
              <a:rPr lang="en-GB" altLang="en-US" sz="800"/>
              <a:pPr/>
              <a:t>5</a:t>
            </a:fld>
            <a:endParaRPr lang="en-GB" altLang="en-US" sz="800"/>
          </a:p>
        </p:txBody>
      </p:sp>
      <p:sp>
        <p:nvSpPr>
          <p:cNvPr id="7171" name="Rectangle 2">
            <a:extLst>
              <a:ext uri="{FF2B5EF4-FFF2-40B4-BE49-F238E27FC236}">
                <a16:creationId xmlns:a16="http://schemas.microsoft.com/office/drawing/2014/main" xmlns="" id="{2C843AE0-22A2-66E6-272D-99ED192D9DB8}"/>
              </a:ext>
            </a:extLst>
          </p:cNvPr>
          <p:cNvSpPr>
            <a:spLocks noGrp="1" noChangeArrowheads="1"/>
          </p:cNvSpPr>
          <p:nvPr>
            <p:ph type="title"/>
          </p:nvPr>
        </p:nvSpPr>
        <p:spPr>
          <a:noFill/>
        </p:spPr>
        <p:txBody>
          <a:bodyPr lIns="90488" tIns="44450" rIns="90488" bIns="44450"/>
          <a:lstStyle/>
          <a:p>
            <a:r>
              <a:rPr lang="en-GB" altLang="en-US" b="1" dirty="0" smtClean="0"/>
              <a:t>- </a:t>
            </a:r>
            <a:r>
              <a:rPr lang="en-GB" altLang="en-US" b="1" dirty="0"/>
              <a:t>Objectives</a:t>
            </a:r>
          </a:p>
        </p:txBody>
      </p:sp>
      <p:sp>
        <p:nvSpPr>
          <p:cNvPr id="7172" name="Rectangle 3">
            <a:extLst>
              <a:ext uri="{FF2B5EF4-FFF2-40B4-BE49-F238E27FC236}">
                <a16:creationId xmlns:a16="http://schemas.microsoft.com/office/drawing/2014/main" xmlns="" id="{0A1365BE-D94D-F54E-604C-A275AC8819D4}"/>
              </a:ext>
            </a:extLst>
          </p:cNvPr>
          <p:cNvSpPr>
            <a:spLocks noGrp="1" noChangeArrowheads="1"/>
          </p:cNvSpPr>
          <p:nvPr>
            <p:ph type="body" idx="1"/>
          </p:nvPr>
        </p:nvSpPr>
        <p:spPr>
          <a:noFill/>
        </p:spPr>
        <p:txBody>
          <a:bodyPr lIns="90488" tIns="44450" rIns="90488" bIns="44450"/>
          <a:lstStyle/>
          <a:p>
            <a:r>
              <a:rPr lang="en-GB" altLang="en-US" b="1"/>
              <a:t>The main issues associated with the development and management of data marts.</a:t>
            </a:r>
            <a:br>
              <a:rPr lang="en-GB" altLang="en-US" b="1"/>
            </a:br>
            <a:endParaRPr lang="en-GB" altLang="en-US" b="1"/>
          </a:p>
          <a:p>
            <a:r>
              <a:rPr lang="en-US" altLang="en-US" b="1">
                <a:cs typeface="Times New Roman" panose="02020603050405020304" pitchFamily="18" charset="0"/>
              </a:rPr>
              <a:t>How Oracle supports the requirements of data warehousing.</a:t>
            </a:r>
            <a:r>
              <a:rPr lang="en-GB" altLang="en-US" b="1"/>
              <a:t> </a:t>
            </a:r>
          </a:p>
        </p:txBody>
      </p:sp>
      <p:sp>
        <p:nvSpPr>
          <p:cNvPr id="7173" name="Text Box 4">
            <a:extLst>
              <a:ext uri="{FF2B5EF4-FFF2-40B4-BE49-F238E27FC236}">
                <a16:creationId xmlns:a16="http://schemas.microsoft.com/office/drawing/2014/main" xmlns="" id="{1C61F2D8-F4EE-07C1-AD73-E98DBC3734AB}"/>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xmlns="" id="{D86C24E2-9FDA-45E4-9DBF-C18C7B751424}"/>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F09E52-5D91-4A09-A14C-ACCC99C9383E}" type="slidenum">
              <a:rPr lang="en-GB" altLang="en-US" sz="800"/>
              <a:pPr/>
              <a:t>50</a:t>
            </a:fld>
            <a:endParaRPr lang="en-GB" altLang="en-US" sz="800"/>
          </a:p>
        </p:txBody>
      </p:sp>
      <p:sp>
        <p:nvSpPr>
          <p:cNvPr id="53251" name="Rectangle 2">
            <a:extLst>
              <a:ext uri="{FF2B5EF4-FFF2-40B4-BE49-F238E27FC236}">
                <a16:creationId xmlns:a16="http://schemas.microsoft.com/office/drawing/2014/main" xmlns="" id="{5FAC7CA9-696C-FA23-9DE9-CB10B3A6FC61}"/>
              </a:ext>
            </a:extLst>
          </p:cNvPr>
          <p:cNvSpPr>
            <a:spLocks noGrp="1" noChangeArrowheads="1"/>
          </p:cNvSpPr>
          <p:nvPr>
            <p:ph type="title"/>
          </p:nvPr>
        </p:nvSpPr>
        <p:spPr>
          <a:noFill/>
        </p:spPr>
        <p:txBody>
          <a:bodyPr lIns="90488" tIns="44450" rIns="90488" bIns="44450"/>
          <a:lstStyle/>
          <a:p>
            <a:r>
              <a:rPr lang="en-GB" altLang="en-US" b="1"/>
              <a:t>Data Warehouse Metadata</a:t>
            </a:r>
          </a:p>
        </p:txBody>
      </p:sp>
      <p:sp>
        <p:nvSpPr>
          <p:cNvPr id="53252" name="Rectangle 3">
            <a:extLst>
              <a:ext uri="{FF2B5EF4-FFF2-40B4-BE49-F238E27FC236}">
                <a16:creationId xmlns:a16="http://schemas.microsoft.com/office/drawing/2014/main" xmlns="" id="{0623F1CC-4F19-E8E7-04E3-124EDFBC25A2}"/>
              </a:ext>
            </a:extLst>
          </p:cNvPr>
          <p:cNvSpPr>
            <a:spLocks noGrp="1" noChangeArrowheads="1"/>
          </p:cNvSpPr>
          <p:nvPr>
            <p:ph type="body" idx="1"/>
          </p:nvPr>
        </p:nvSpPr>
        <p:spPr>
          <a:xfrm>
            <a:off x="609600" y="1524000"/>
            <a:ext cx="8305800" cy="4114800"/>
          </a:xfrm>
          <a:noFill/>
        </p:spPr>
        <p:txBody>
          <a:bodyPr lIns="90488" tIns="44450" rIns="90488" bIns="44450"/>
          <a:lstStyle/>
          <a:p>
            <a:r>
              <a:rPr lang="en-US" altLang="en-US" b="1">
                <a:ea typeface="MS Mincho" panose="02020609040205080304" pitchFamily="49" charset="-128"/>
              </a:rPr>
              <a:t>Two industry organizations: the Meta Data Coalition (MDC) and the Object Management Group (OMG) have merged to propose a single standard for metadata and modeling in data warehousing called the Common Warehouse Metamodel (CWM)</a:t>
            </a:r>
            <a:r>
              <a:rPr lang="en-US" altLang="en-US" b="1">
                <a:cs typeface="Times New Roman" panose="02020603050405020304" pitchFamily="18" charset="0"/>
              </a:rPr>
              <a:t>.</a:t>
            </a:r>
            <a:r>
              <a:rPr lang="en-US" altLang="en-US" b="1">
                <a:ea typeface="MS Mincho" panose="02020609040205080304" pitchFamily="49" charset="-128"/>
              </a:rPr>
              <a:t> </a:t>
            </a:r>
          </a:p>
          <a:p>
            <a:endParaRPr lang="en-GB" altLang="en-US" b="1">
              <a:ea typeface="MS Mincho" panose="02020609040205080304" pitchFamily="49" charset="-128"/>
            </a:endParaRPr>
          </a:p>
          <a:p>
            <a:r>
              <a:rPr lang="en-GB" altLang="en-US" b="1">
                <a:ea typeface="MS Mincho" panose="02020609040205080304" pitchFamily="49" charset="-128"/>
              </a:rPr>
              <a:t>Allows users to exchange metadata between different products from different vendors freely.</a:t>
            </a:r>
          </a:p>
        </p:txBody>
      </p:sp>
      <p:sp>
        <p:nvSpPr>
          <p:cNvPr id="53253" name="Text Box 4">
            <a:extLst>
              <a:ext uri="{FF2B5EF4-FFF2-40B4-BE49-F238E27FC236}">
                <a16:creationId xmlns:a16="http://schemas.microsoft.com/office/drawing/2014/main" xmlns="" id="{59D2BA79-F687-F851-1339-825E9F3FAC3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a:extLst>
              <a:ext uri="{FF2B5EF4-FFF2-40B4-BE49-F238E27FC236}">
                <a16:creationId xmlns:a16="http://schemas.microsoft.com/office/drawing/2014/main" xmlns="" id="{639FFAF8-EC8F-167C-4E80-0BE7443EE1D4}"/>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D37822-344E-4652-98AA-FBB7CDABF885}" type="slidenum">
              <a:rPr lang="en-GB" altLang="en-US" sz="800"/>
              <a:pPr/>
              <a:t>51</a:t>
            </a:fld>
            <a:endParaRPr lang="en-GB" altLang="en-US" sz="800"/>
          </a:p>
        </p:txBody>
      </p:sp>
      <p:sp>
        <p:nvSpPr>
          <p:cNvPr id="54275" name="Rectangle 2">
            <a:extLst>
              <a:ext uri="{FF2B5EF4-FFF2-40B4-BE49-F238E27FC236}">
                <a16:creationId xmlns:a16="http://schemas.microsoft.com/office/drawing/2014/main" xmlns="" id="{FB0DBD4B-9E9E-4D8C-D343-C8231279DC5A}"/>
              </a:ext>
            </a:extLst>
          </p:cNvPr>
          <p:cNvSpPr>
            <a:spLocks noGrp="1" noChangeArrowheads="1"/>
          </p:cNvSpPr>
          <p:nvPr>
            <p:ph type="title"/>
          </p:nvPr>
        </p:nvSpPr>
        <p:spPr>
          <a:noFill/>
        </p:spPr>
        <p:txBody>
          <a:bodyPr lIns="90488" tIns="44450" rIns="90488" bIns="44450"/>
          <a:lstStyle/>
          <a:p>
            <a:r>
              <a:rPr lang="en-GB" altLang="en-US" b="1"/>
              <a:t>Administration and Management Tools</a:t>
            </a:r>
          </a:p>
        </p:txBody>
      </p:sp>
      <p:sp>
        <p:nvSpPr>
          <p:cNvPr id="54276" name="Rectangle 3">
            <a:extLst>
              <a:ext uri="{FF2B5EF4-FFF2-40B4-BE49-F238E27FC236}">
                <a16:creationId xmlns:a16="http://schemas.microsoft.com/office/drawing/2014/main" xmlns="" id="{9A17A551-5CB0-CB68-EBA3-449A4CACB39E}"/>
              </a:ext>
            </a:extLst>
          </p:cNvPr>
          <p:cNvSpPr>
            <a:spLocks noGrp="1" noChangeArrowheads="1"/>
          </p:cNvSpPr>
          <p:nvPr>
            <p:ph type="body" idx="1"/>
          </p:nvPr>
        </p:nvSpPr>
        <p:spPr>
          <a:noFill/>
        </p:spPr>
        <p:txBody>
          <a:bodyPr lIns="90488" tIns="44450" rIns="90488" bIns="44450"/>
          <a:lstStyle/>
          <a:p>
            <a:r>
              <a:rPr lang="en-GB" altLang="en-US" b="1"/>
              <a:t>Monitoring data loading from multiple sources.</a:t>
            </a:r>
          </a:p>
          <a:p>
            <a:r>
              <a:rPr lang="en-GB" altLang="en-US" b="1"/>
              <a:t>Data quality and integrity checks.</a:t>
            </a:r>
          </a:p>
          <a:p>
            <a:r>
              <a:rPr lang="en-GB" altLang="en-US" b="1"/>
              <a:t>Managing and updating metadata.</a:t>
            </a:r>
          </a:p>
          <a:p>
            <a:r>
              <a:rPr lang="en-GB" altLang="en-US" b="1"/>
              <a:t>Monitoring database performance to ensure efficient query response times and resource utilization.</a:t>
            </a:r>
          </a:p>
          <a:p>
            <a:r>
              <a:rPr lang="en-GB" altLang="en-US" b="1"/>
              <a:t>Auditing data warehouse usage to provide user chargeback information.</a:t>
            </a:r>
          </a:p>
        </p:txBody>
      </p:sp>
      <p:sp>
        <p:nvSpPr>
          <p:cNvPr id="54277" name="Text Box 4">
            <a:extLst>
              <a:ext uri="{FF2B5EF4-FFF2-40B4-BE49-F238E27FC236}">
                <a16:creationId xmlns:a16="http://schemas.microsoft.com/office/drawing/2014/main" xmlns="" id="{C560C957-C2D8-C067-C37D-EC8F4B2A72B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a:extLst>
              <a:ext uri="{FF2B5EF4-FFF2-40B4-BE49-F238E27FC236}">
                <a16:creationId xmlns:a16="http://schemas.microsoft.com/office/drawing/2014/main" xmlns="" id="{9F5D4945-10A4-7834-DFC6-E858A4685E0F}"/>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4B4431-EA83-4F4E-AA13-2674AB821125}" type="slidenum">
              <a:rPr lang="en-GB" altLang="en-US" sz="800"/>
              <a:pPr/>
              <a:t>52</a:t>
            </a:fld>
            <a:endParaRPr lang="en-GB" altLang="en-US" sz="800"/>
          </a:p>
        </p:txBody>
      </p:sp>
      <p:sp>
        <p:nvSpPr>
          <p:cNvPr id="55299" name="Rectangle 2">
            <a:extLst>
              <a:ext uri="{FF2B5EF4-FFF2-40B4-BE49-F238E27FC236}">
                <a16:creationId xmlns:a16="http://schemas.microsoft.com/office/drawing/2014/main" xmlns="" id="{0BD06525-350F-05B5-24D5-4E00326963B3}"/>
              </a:ext>
            </a:extLst>
          </p:cNvPr>
          <p:cNvSpPr>
            <a:spLocks noGrp="1" noChangeArrowheads="1"/>
          </p:cNvSpPr>
          <p:nvPr>
            <p:ph type="title"/>
          </p:nvPr>
        </p:nvSpPr>
        <p:spPr>
          <a:noFill/>
        </p:spPr>
        <p:txBody>
          <a:bodyPr lIns="90488" tIns="44450" rIns="90488" bIns="44450"/>
          <a:lstStyle/>
          <a:p>
            <a:r>
              <a:rPr lang="en-GB" altLang="en-US" b="1"/>
              <a:t>Administration and Management Tools</a:t>
            </a:r>
          </a:p>
        </p:txBody>
      </p:sp>
      <p:sp>
        <p:nvSpPr>
          <p:cNvPr id="55300" name="Rectangle 3">
            <a:extLst>
              <a:ext uri="{FF2B5EF4-FFF2-40B4-BE49-F238E27FC236}">
                <a16:creationId xmlns:a16="http://schemas.microsoft.com/office/drawing/2014/main" xmlns="" id="{17F2EBA9-FB5E-EA3F-125B-AAEE13B93F97}"/>
              </a:ext>
            </a:extLst>
          </p:cNvPr>
          <p:cNvSpPr>
            <a:spLocks noGrp="1" noChangeArrowheads="1"/>
          </p:cNvSpPr>
          <p:nvPr>
            <p:ph type="body" idx="1"/>
          </p:nvPr>
        </p:nvSpPr>
        <p:spPr>
          <a:noFill/>
        </p:spPr>
        <p:txBody>
          <a:bodyPr lIns="90488" tIns="44450" rIns="90488" bIns="44450"/>
          <a:lstStyle/>
          <a:p>
            <a:r>
              <a:rPr lang="en-GB" altLang="en-US" b="1"/>
              <a:t>Replicating, subsetting, and distributing data.</a:t>
            </a:r>
          </a:p>
          <a:p>
            <a:r>
              <a:rPr lang="en-GB" altLang="en-US" b="1"/>
              <a:t>Maintaining efficient data storage management. </a:t>
            </a:r>
          </a:p>
          <a:p>
            <a:r>
              <a:rPr lang="en-GB" altLang="en-US" b="1"/>
              <a:t>Purging data.</a:t>
            </a:r>
          </a:p>
          <a:p>
            <a:r>
              <a:rPr lang="en-GB" altLang="en-US" b="1"/>
              <a:t>Archiving and backing-up data.</a:t>
            </a:r>
          </a:p>
          <a:p>
            <a:r>
              <a:rPr lang="en-GB" altLang="en-US" b="1"/>
              <a:t>Implementing recovery following failure.</a:t>
            </a:r>
          </a:p>
          <a:p>
            <a:r>
              <a:rPr lang="en-GB" altLang="en-US" b="1"/>
              <a:t>Security management.</a:t>
            </a:r>
          </a:p>
        </p:txBody>
      </p:sp>
      <p:sp>
        <p:nvSpPr>
          <p:cNvPr id="55301" name="Text Box 4">
            <a:extLst>
              <a:ext uri="{FF2B5EF4-FFF2-40B4-BE49-F238E27FC236}">
                <a16:creationId xmlns:a16="http://schemas.microsoft.com/office/drawing/2014/main" xmlns="" id="{DBAB04D2-23CB-5061-9601-004A3283162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a:extLst>
              <a:ext uri="{FF2B5EF4-FFF2-40B4-BE49-F238E27FC236}">
                <a16:creationId xmlns:a16="http://schemas.microsoft.com/office/drawing/2014/main" xmlns="" id="{E4B67BAC-6A5C-AD1E-54C9-C57223CCBD00}"/>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6D9BB6-FFF8-4D8F-BEE1-100669E97491}" type="slidenum">
              <a:rPr lang="en-GB" altLang="en-US" sz="800"/>
              <a:pPr/>
              <a:t>53</a:t>
            </a:fld>
            <a:endParaRPr lang="en-GB" altLang="en-US" sz="800"/>
          </a:p>
        </p:txBody>
      </p:sp>
      <p:sp>
        <p:nvSpPr>
          <p:cNvPr id="56323" name="Rectangle 2">
            <a:extLst>
              <a:ext uri="{FF2B5EF4-FFF2-40B4-BE49-F238E27FC236}">
                <a16:creationId xmlns:a16="http://schemas.microsoft.com/office/drawing/2014/main" xmlns="" id="{90D61891-2A6F-7B43-9BE2-DF7036FEF2AA}"/>
              </a:ext>
            </a:extLst>
          </p:cNvPr>
          <p:cNvSpPr>
            <a:spLocks noGrp="1" noChangeArrowheads="1"/>
          </p:cNvSpPr>
          <p:nvPr>
            <p:ph type="title"/>
          </p:nvPr>
        </p:nvSpPr>
        <p:spPr>
          <a:noFill/>
        </p:spPr>
        <p:txBody>
          <a:bodyPr lIns="90488" tIns="44450" rIns="90488" bIns="44450"/>
          <a:lstStyle/>
          <a:p>
            <a:r>
              <a:rPr lang="en-GB" altLang="en-US" b="1"/>
              <a:t>Typical Data Warehouse and Data Mart Architecture</a:t>
            </a:r>
          </a:p>
        </p:txBody>
      </p:sp>
      <p:pic>
        <p:nvPicPr>
          <p:cNvPr id="56324" name="Picture 8" descr="DS3-Figure 30-03">
            <a:extLst>
              <a:ext uri="{FF2B5EF4-FFF2-40B4-BE49-F238E27FC236}">
                <a16:creationId xmlns:a16="http://schemas.microsoft.com/office/drawing/2014/main" xmlns="" id="{B4C9D781-13C7-E93E-1457-B860CE9AEA3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1600200"/>
            <a:ext cx="4484688"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325" name="Text Box 9">
            <a:extLst>
              <a:ext uri="{FF2B5EF4-FFF2-40B4-BE49-F238E27FC236}">
                <a16:creationId xmlns:a16="http://schemas.microsoft.com/office/drawing/2014/main" xmlns="" id="{2A7BD6C0-FFBC-74B3-A66A-B8F4B88F1BED}"/>
              </a:ext>
            </a:extLst>
          </p:cNvPr>
          <p:cNvSpPr txBox="1">
            <a:spLocks noChangeArrowheads="1"/>
          </p:cNvSpPr>
          <p:nvPr/>
        </p:nvSpPr>
        <p:spPr bwMode="auto">
          <a:xfrm>
            <a:off x="6400800" y="6583363"/>
            <a:ext cx="27432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a:extLst>
              <a:ext uri="{FF2B5EF4-FFF2-40B4-BE49-F238E27FC236}">
                <a16:creationId xmlns:a16="http://schemas.microsoft.com/office/drawing/2014/main" xmlns="" id="{CF2813A2-D243-EA5D-7634-251ED8F55665}"/>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7DE10A-2163-4445-9F28-49B839CA4BCB}" type="slidenum">
              <a:rPr lang="en-GB" altLang="en-US" sz="800"/>
              <a:pPr/>
              <a:t>54</a:t>
            </a:fld>
            <a:endParaRPr lang="en-GB" altLang="en-US" sz="800"/>
          </a:p>
        </p:txBody>
      </p:sp>
      <p:sp>
        <p:nvSpPr>
          <p:cNvPr id="57347" name="Rectangle 2">
            <a:extLst>
              <a:ext uri="{FF2B5EF4-FFF2-40B4-BE49-F238E27FC236}">
                <a16:creationId xmlns:a16="http://schemas.microsoft.com/office/drawing/2014/main" xmlns="" id="{6FC7C6C4-C783-E520-66B9-047A10C27A29}"/>
              </a:ext>
            </a:extLst>
          </p:cNvPr>
          <p:cNvSpPr>
            <a:spLocks noGrp="1" noChangeArrowheads="1"/>
          </p:cNvSpPr>
          <p:nvPr>
            <p:ph type="title"/>
          </p:nvPr>
        </p:nvSpPr>
        <p:spPr>
          <a:noFill/>
        </p:spPr>
        <p:txBody>
          <a:bodyPr lIns="90488" tIns="44450" rIns="90488" bIns="44450"/>
          <a:lstStyle/>
          <a:p>
            <a:r>
              <a:rPr lang="en-GB" altLang="en-US" b="1"/>
              <a:t>Data Mart </a:t>
            </a:r>
          </a:p>
        </p:txBody>
      </p:sp>
      <p:sp>
        <p:nvSpPr>
          <p:cNvPr id="57348" name="Rectangle 3">
            <a:extLst>
              <a:ext uri="{FF2B5EF4-FFF2-40B4-BE49-F238E27FC236}">
                <a16:creationId xmlns:a16="http://schemas.microsoft.com/office/drawing/2014/main" xmlns="" id="{97F50975-1700-A09A-81DD-B8E5C81FB34B}"/>
              </a:ext>
            </a:extLst>
          </p:cNvPr>
          <p:cNvSpPr>
            <a:spLocks noGrp="1" noChangeArrowheads="1"/>
          </p:cNvSpPr>
          <p:nvPr>
            <p:ph type="body" idx="1"/>
          </p:nvPr>
        </p:nvSpPr>
        <p:spPr>
          <a:xfrm>
            <a:off x="533400" y="1600200"/>
            <a:ext cx="8153400" cy="4114800"/>
          </a:xfrm>
          <a:noFill/>
        </p:spPr>
        <p:txBody>
          <a:bodyPr lIns="90488" tIns="44450" rIns="90488" bIns="44450"/>
          <a:lstStyle/>
          <a:p>
            <a:r>
              <a:rPr lang="en-GB" altLang="en-US" b="1"/>
              <a:t>A subset of a data warehouse that supports the requirements of a particular department or business function.</a:t>
            </a:r>
          </a:p>
          <a:p>
            <a:endParaRPr lang="en-GB" altLang="en-US" b="1"/>
          </a:p>
          <a:p>
            <a:r>
              <a:rPr lang="en-GB" altLang="en-US" b="1"/>
              <a:t>Characteristics include</a:t>
            </a:r>
          </a:p>
          <a:p>
            <a:pPr lvl="1"/>
            <a:r>
              <a:rPr lang="en-GB" altLang="en-US" b="1"/>
              <a:t>Focuses on only the requirements of one department or business function.</a:t>
            </a:r>
          </a:p>
          <a:p>
            <a:pPr lvl="1"/>
            <a:r>
              <a:rPr lang="en-GB" altLang="en-US" b="1"/>
              <a:t>Do not normally contain detailed operational data unlike data warehouses.</a:t>
            </a:r>
          </a:p>
          <a:p>
            <a:pPr lvl="1"/>
            <a:r>
              <a:rPr lang="en-GB" altLang="en-US" b="1"/>
              <a:t>More easily understood and navigated.</a:t>
            </a:r>
          </a:p>
        </p:txBody>
      </p:sp>
      <p:sp>
        <p:nvSpPr>
          <p:cNvPr id="57349" name="Text Box 4">
            <a:extLst>
              <a:ext uri="{FF2B5EF4-FFF2-40B4-BE49-F238E27FC236}">
                <a16:creationId xmlns:a16="http://schemas.microsoft.com/office/drawing/2014/main" xmlns="" id="{8F372E8A-0122-AFAC-7879-D6AC84DFF2B8}"/>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a:extLst>
              <a:ext uri="{FF2B5EF4-FFF2-40B4-BE49-F238E27FC236}">
                <a16:creationId xmlns:a16="http://schemas.microsoft.com/office/drawing/2014/main" xmlns="" id="{8A9523C8-DC59-B9D3-60C1-D2E5BB8B52FC}"/>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7C0D28-55DC-4815-B320-6F28AFAFFC74}" type="slidenum">
              <a:rPr lang="en-GB" altLang="en-US" sz="800"/>
              <a:pPr/>
              <a:t>55</a:t>
            </a:fld>
            <a:endParaRPr lang="en-GB" altLang="en-US" sz="800"/>
          </a:p>
        </p:txBody>
      </p:sp>
      <p:sp>
        <p:nvSpPr>
          <p:cNvPr id="58371" name="Rectangle 2">
            <a:extLst>
              <a:ext uri="{FF2B5EF4-FFF2-40B4-BE49-F238E27FC236}">
                <a16:creationId xmlns:a16="http://schemas.microsoft.com/office/drawing/2014/main" xmlns="" id="{62F061E7-051E-447A-888A-664873BCE0C3}"/>
              </a:ext>
            </a:extLst>
          </p:cNvPr>
          <p:cNvSpPr>
            <a:spLocks noGrp="1" noChangeArrowheads="1"/>
          </p:cNvSpPr>
          <p:nvPr>
            <p:ph type="title"/>
          </p:nvPr>
        </p:nvSpPr>
        <p:spPr>
          <a:noFill/>
        </p:spPr>
        <p:txBody>
          <a:bodyPr lIns="90488" tIns="44450" rIns="90488" bIns="44450"/>
          <a:lstStyle/>
          <a:p>
            <a:r>
              <a:rPr lang="en-GB" altLang="en-US" b="1"/>
              <a:t>Reasons for Creating a Data Mart</a:t>
            </a:r>
          </a:p>
        </p:txBody>
      </p:sp>
      <p:sp>
        <p:nvSpPr>
          <p:cNvPr id="58372" name="Rectangle 3">
            <a:extLst>
              <a:ext uri="{FF2B5EF4-FFF2-40B4-BE49-F238E27FC236}">
                <a16:creationId xmlns:a16="http://schemas.microsoft.com/office/drawing/2014/main" xmlns="" id="{67080BA6-DDCE-E0DD-562B-73FD0A46FAF3}"/>
              </a:ext>
            </a:extLst>
          </p:cNvPr>
          <p:cNvSpPr>
            <a:spLocks noGrp="1" noChangeArrowheads="1"/>
          </p:cNvSpPr>
          <p:nvPr>
            <p:ph type="body" idx="1"/>
          </p:nvPr>
        </p:nvSpPr>
        <p:spPr>
          <a:noFill/>
        </p:spPr>
        <p:txBody>
          <a:bodyPr lIns="90488" tIns="44450" rIns="90488" bIns="44450"/>
          <a:lstStyle/>
          <a:p>
            <a:r>
              <a:rPr lang="en-GB" altLang="en-US" b="1"/>
              <a:t>To give users access to the data they need to analyze most often.</a:t>
            </a:r>
          </a:p>
          <a:p>
            <a:endParaRPr lang="en-GB" altLang="en-US" b="1"/>
          </a:p>
          <a:p>
            <a:r>
              <a:rPr lang="en-GB" altLang="en-US" b="1"/>
              <a:t>To provide data in a form that matches the collective view of the data by a group of users in a department or business function area.</a:t>
            </a:r>
          </a:p>
          <a:p>
            <a:endParaRPr lang="en-GB" altLang="en-US" b="1"/>
          </a:p>
          <a:p>
            <a:r>
              <a:rPr lang="en-GB" altLang="en-US" b="1"/>
              <a:t>To improve end-user response time due to the reduction in the volume of data to be accessed.</a:t>
            </a:r>
          </a:p>
        </p:txBody>
      </p:sp>
      <p:sp>
        <p:nvSpPr>
          <p:cNvPr id="58373" name="Text Box 4">
            <a:extLst>
              <a:ext uri="{FF2B5EF4-FFF2-40B4-BE49-F238E27FC236}">
                <a16:creationId xmlns:a16="http://schemas.microsoft.com/office/drawing/2014/main" xmlns="" id="{224DEDC6-544A-E4C3-5DB6-FBEB2DAEC462}"/>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a:extLst>
              <a:ext uri="{FF2B5EF4-FFF2-40B4-BE49-F238E27FC236}">
                <a16:creationId xmlns:a16="http://schemas.microsoft.com/office/drawing/2014/main" xmlns="" id="{395E3E98-34FC-4D29-D4F0-37AF98F818B8}"/>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0AD882-87D4-4F23-8895-53C05D4A12E0}" type="slidenum">
              <a:rPr lang="en-GB" altLang="en-US" sz="800"/>
              <a:pPr/>
              <a:t>56</a:t>
            </a:fld>
            <a:endParaRPr lang="en-GB" altLang="en-US" sz="800"/>
          </a:p>
        </p:txBody>
      </p:sp>
      <p:sp>
        <p:nvSpPr>
          <p:cNvPr id="59395" name="Rectangle 2">
            <a:extLst>
              <a:ext uri="{FF2B5EF4-FFF2-40B4-BE49-F238E27FC236}">
                <a16:creationId xmlns:a16="http://schemas.microsoft.com/office/drawing/2014/main" xmlns="" id="{4393D449-3A92-0FD5-8505-D5C2B67CAEA0}"/>
              </a:ext>
            </a:extLst>
          </p:cNvPr>
          <p:cNvSpPr>
            <a:spLocks noGrp="1" noChangeArrowheads="1"/>
          </p:cNvSpPr>
          <p:nvPr>
            <p:ph type="title"/>
          </p:nvPr>
        </p:nvSpPr>
        <p:spPr>
          <a:noFill/>
        </p:spPr>
        <p:txBody>
          <a:bodyPr lIns="90488" tIns="44450" rIns="90488" bIns="44450"/>
          <a:lstStyle/>
          <a:p>
            <a:r>
              <a:rPr lang="en-GB" altLang="en-US" b="1"/>
              <a:t>Reasons for Creating a Data Mart</a:t>
            </a:r>
          </a:p>
        </p:txBody>
      </p:sp>
      <p:sp>
        <p:nvSpPr>
          <p:cNvPr id="59396" name="Rectangle 3">
            <a:extLst>
              <a:ext uri="{FF2B5EF4-FFF2-40B4-BE49-F238E27FC236}">
                <a16:creationId xmlns:a16="http://schemas.microsoft.com/office/drawing/2014/main" xmlns="" id="{9CA7463C-B85B-3AE7-CD41-440AE7074EC6}"/>
              </a:ext>
            </a:extLst>
          </p:cNvPr>
          <p:cNvSpPr>
            <a:spLocks noGrp="1" noChangeArrowheads="1"/>
          </p:cNvSpPr>
          <p:nvPr>
            <p:ph type="body" idx="1"/>
          </p:nvPr>
        </p:nvSpPr>
        <p:spPr>
          <a:noFill/>
        </p:spPr>
        <p:txBody>
          <a:bodyPr lIns="90488" tIns="44450" rIns="90488" bIns="44450"/>
          <a:lstStyle/>
          <a:p>
            <a:r>
              <a:rPr lang="en-GB" altLang="en-US" b="1"/>
              <a:t>To provide appropriately structured data as dictated by the requirements of the end-user access tools. </a:t>
            </a:r>
          </a:p>
          <a:p>
            <a:endParaRPr lang="en-GB" altLang="en-US" b="1"/>
          </a:p>
          <a:p>
            <a:r>
              <a:rPr lang="en-GB" altLang="en-US" b="1"/>
              <a:t>Building a data mart is simpler compared with establishing a corporate data warehouse.</a:t>
            </a:r>
          </a:p>
          <a:p>
            <a:endParaRPr lang="en-GB" altLang="en-US" b="1"/>
          </a:p>
          <a:p>
            <a:r>
              <a:rPr lang="en-GB" altLang="en-US" b="1"/>
              <a:t>The cost of implementing data marts is normally less than that required to establish a data warehouse.</a:t>
            </a:r>
          </a:p>
        </p:txBody>
      </p:sp>
      <p:sp>
        <p:nvSpPr>
          <p:cNvPr id="59397" name="Text Box 4">
            <a:extLst>
              <a:ext uri="{FF2B5EF4-FFF2-40B4-BE49-F238E27FC236}">
                <a16:creationId xmlns:a16="http://schemas.microsoft.com/office/drawing/2014/main" xmlns="" id="{A623445A-7F85-3A54-24F6-700D1822595C}"/>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a:extLst>
              <a:ext uri="{FF2B5EF4-FFF2-40B4-BE49-F238E27FC236}">
                <a16:creationId xmlns:a16="http://schemas.microsoft.com/office/drawing/2014/main" xmlns="" id="{16B4578A-F77D-E0D1-F2B6-9E233D33A6A1}"/>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DACC80-2971-42F3-ACCC-017CB05B0389}" type="slidenum">
              <a:rPr lang="en-GB" altLang="en-US" sz="800"/>
              <a:pPr/>
              <a:t>57</a:t>
            </a:fld>
            <a:endParaRPr lang="en-GB" altLang="en-US" sz="800"/>
          </a:p>
        </p:txBody>
      </p:sp>
      <p:sp>
        <p:nvSpPr>
          <p:cNvPr id="60419" name="Rectangle 2">
            <a:extLst>
              <a:ext uri="{FF2B5EF4-FFF2-40B4-BE49-F238E27FC236}">
                <a16:creationId xmlns:a16="http://schemas.microsoft.com/office/drawing/2014/main" xmlns="" id="{ADFA7178-A290-8B04-B819-1D1FD3D7EF50}"/>
              </a:ext>
            </a:extLst>
          </p:cNvPr>
          <p:cNvSpPr>
            <a:spLocks noGrp="1" noChangeArrowheads="1"/>
          </p:cNvSpPr>
          <p:nvPr>
            <p:ph type="title"/>
          </p:nvPr>
        </p:nvSpPr>
        <p:spPr>
          <a:noFill/>
        </p:spPr>
        <p:txBody>
          <a:bodyPr lIns="90488" tIns="44450" rIns="90488" bIns="44450"/>
          <a:lstStyle/>
          <a:p>
            <a:r>
              <a:rPr lang="en-GB" altLang="en-US" b="1"/>
              <a:t>Reasons for Creating a Data Mart</a:t>
            </a:r>
          </a:p>
        </p:txBody>
      </p:sp>
      <p:sp>
        <p:nvSpPr>
          <p:cNvPr id="60420" name="Rectangle 3">
            <a:extLst>
              <a:ext uri="{FF2B5EF4-FFF2-40B4-BE49-F238E27FC236}">
                <a16:creationId xmlns:a16="http://schemas.microsoft.com/office/drawing/2014/main" xmlns="" id="{E60CFE1C-E29C-5E8F-390F-FB40DD2F829B}"/>
              </a:ext>
            </a:extLst>
          </p:cNvPr>
          <p:cNvSpPr>
            <a:spLocks noGrp="1" noChangeArrowheads="1"/>
          </p:cNvSpPr>
          <p:nvPr>
            <p:ph type="body" idx="1"/>
          </p:nvPr>
        </p:nvSpPr>
        <p:spPr>
          <a:noFill/>
        </p:spPr>
        <p:txBody>
          <a:bodyPr lIns="90488" tIns="44450" rIns="90488" bIns="44450"/>
          <a:lstStyle/>
          <a:p>
            <a:r>
              <a:rPr lang="en-GB" altLang="en-US" b="1"/>
              <a:t>The potential users of a data mart are more clearly defined and can be more easily targeted to obtain support for a data mart project rather than a corporate data warehouse project.</a:t>
            </a:r>
          </a:p>
        </p:txBody>
      </p:sp>
      <p:sp>
        <p:nvSpPr>
          <p:cNvPr id="60421" name="Text Box 4">
            <a:extLst>
              <a:ext uri="{FF2B5EF4-FFF2-40B4-BE49-F238E27FC236}">
                <a16:creationId xmlns:a16="http://schemas.microsoft.com/office/drawing/2014/main" xmlns="" id="{F21D097B-8E60-E16F-9D33-679B4152E12F}"/>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a:extLst>
              <a:ext uri="{FF2B5EF4-FFF2-40B4-BE49-F238E27FC236}">
                <a16:creationId xmlns:a16="http://schemas.microsoft.com/office/drawing/2014/main" xmlns="" id="{4B71909D-D4DF-622D-7179-7E0FC9D17AF8}"/>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92296B-CA39-4480-A68A-BA7A0907F4A6}" type="slidenum">
              <a:rPr lang="en-GB" altLang="en-US" sz="800"/>
              <a:pPr/>
              <a:t>58</a:t>
            </a:fld>
            <a:endParaRPr lang="en-GB" altLang="en-US" sz="800"/>
          </a:p>
        </p:txBody>
      </p:sp>
      <p:sp>
        <p:nvSpPr>
          <p:cNvPr id="61443" name="Rectangle 2">
            <a:extLst>
              <a:ext uri="{FF2B5EF4-FFF2-40B4-BE49-F238E27FC236}">
                <a16:creationId xmlns:a16="http://schemas.microsoft.com/office/drawing/2014/main" xmlns="" id="{0EB796C2-786B-7154-79AB-B736567A3932}"/>
              </a:ext>
            </a:extLst>
          </p:cNvPr>
          <p:cNvSpPr>
            <a:spLocks noGrp="1" noChangeArrowheads="1"/>
          </p:cNvSpPr>
          <p:nvPr>
            <p:ph type="title"/>
          </p:nvPr>
        </p:nvSpPr>
        <p:spPr>
          <a:noFill/>
        </p:spPr>
        <p:txBody>
          <a:bodyPr lIns="90488" tIns="44450" rIns="90488" bIns="44450"/>
          <a:lstStyle/>
          <a:p>
            <a:r>
              <a:rPr lang="en-GB" altLang="en-US" b="1"/>
              <a:t>Data Marts Issues</a:t>
            </a:r>
          </a:p>
        </p:txBody>
      </p:sp>
      <p:sp>
        <p:nvSpPr>
          <p:cNvPr id="61444" name="Rectangle 3">
            <a:extLst>
              <a:ext uri="{FF2B5EF4-FFF2-40B4-BE49-F238E27FC236}">
                <a16:creationId xmlns:a16="http://schemas.microsoft.com/office/drawing/2014/main" xmlns="" id="{3F9138E4-E046-B5E5-154E-764E8D2C6B28}"/>
              </a:ext>
            </a:extLst>
          </p:cNvPr>
          <p:cNvSpPr>
            <a:spLocks noGrp="1" noChangeArrowheads="1"/>
          </p:cNvSpPr>
          <p:nvPr>
            <p:ph type="body" idx="1"/>
          </p:nvPr>
        </p:nvSpPr>
        <p:spPr>
          <a:noFill/>
        </p:spPr>
        <p:txBody>
          <a:bodyPr lIns="90488" tIns="44450" rIns="90488" bIns="44450"/>
          <a:lstStyle/>
          <a:p>
            <a:r>
              <a:rPr lang="en-GB" altLang="en-US" b="1"/>
              <a:t>Data mart functionality</a:t>
            </a:r>
          </a:p>
          <a:p>
            <a:r>
              <a:rPr lang="en-GB" altLang="en-US" b="1"/>
              <a:t>Data mart size</a:t>
            </a:r>
          </a:p>
          <a:p>
            <a:r>
              <a:rPr lang="en-GB" altLang="en-US" b="1"/>
              <a:t>Data mart load performance</a:t>
            </a:r>
          </a:p>
          <a:p>
            <a:r>
              <a:rPr lang="en-GB" altLang="en-US" b="1"/>
              <a:t>Users access to data in multiple data marts</a:t>
            </a:r>
          </a:p>
          <a:p>
            <a:r>
              <a:rPr lang="en-GB" altLang="en-US" b="1"/>
              <a:t>Data mart Internet / Intranet access</a:t>
            </a:r>
          </a:p>
          <a:p>
            <a:r>
              <a:rPr lang="en-GB" altLang="en-US" b="1"/>
              <a:t>Data mart administration</a:t>
            </a:r>
          </a:p>
          <a:p>
            <a:r>
              <a:rPr lang="en-GB" altLang="en-US" b="1"/>
              <a:t>Data mart installation</a:t>
            </a:r>
          </a:p>
        </p:txBody>
      </p:sp>
      <p:sp>
        <p:nvSpPr>
          <p:cNvPr id="61445" name="Text Box 4">
            <a:extLst>
              <a:ext uri="{FF2B5EF4-FFF2-40B4-BE49-F238E27FC236}">
                <a16:creationId xmlns:a16="http://schemas.microsoft.com/office/drawing/2014/main" xmlns="" id="{1016C88B-1558-3DA7-935A-6574F4532B96}"/>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xmlns="" id="{6C299D0B-42F6-EC8B-4337-9C9D08C78E63}"/>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52C7AC-5BFE-4A73-8924-ED2837A0186C}" type="slidenum">
              <a:rPr lang="en-GB" altLang="en-US" sz="800"/>
              <a:pPr/>
              <a:t>6</a:t>
            </a:fld>
            <a:endParaRPr lang="en-GB" altLang="en-US" sz="800"/>
          </a:p>
        </p:txBody>
      </p:sp>
      <p:sp>
        <p:nvSpPr>
          <p:cNvPr id="8195" name="Rectangle 2">
            <a:extLst>
              <a:ext uri="{FF2B5EF4-FFF2-40B4-BE49-F238E27FC236}">
                <a16:creationId xmlns:a16="http://schemas.microsoft.com/office/drawing/2014/main" xmlns="" id="{CB213C88-742F-341E-1982-99934A74019B}"/>
              </a:ext>
            </a:extLst>
          </p:cNvPr>
          <p:cNvSpPr>
            <a:spLocks noGrp="1" noChangeArrowheads="1"/>
          </p:cNvSpPr>
          <p:nvPr>
            <p:ph type="title"/>
          </p:nvPr>
        </p:nvSpPr>
        <p:spPr>
          <a:noFill/>
        </p:spPr>
        <p:txBody>
          <a:bodyPr lIns="90488" tIns="44450" rIns="90488" bIns="44450"/>
          <a:lstStyle/>
          <a:p>
            <a:r>
              <a:rPr lang="en-GB" altLang="en-US" b="1"/>
              <a:t>The Evolution of Data Warehousing</a:t>
            </a:r>
          </a:p>
        </p:txBody>
      </p:sp>
      <p:sp>
        <p:nvSpPr>
          <p:cNvPr id="8196" name="Rectangle 3">
            <a:extLst>
              <a:ext uri="{FF2B5EF4-FFF2-40B4-BE49-F238E27FC236}">
                <a16:creationId xmlns:a16="http://schemas.microsoft.com/office/drawing/2014/main" xmlns="" id="{86276B01-54C0-B110-4810-34F3E1BAEE8B}"/>
              </a:ext>
            </a:extLst>
          </p:cNvPr>
          <p:cNvSpPr>
            <a:spLocks noGrp="1" noChangeArrowheads="1"/>
          </p:cNvSpPr>
          <p:nvPr>
            <p:ph type="body" idx="1"/>
          </p:nvPr>
        </p:nvSpPr>
        <p:spPr>
          <a:noFill/>
        </p:spPr>
        <p:txBody>
          <a:bodyPr lIns="90488" tIns="44450" rIns="90488" bIns="44450"/>
          <a:lstStyle/>
          <a:p>
            <a:r>
              <a:rPr lang="en-GB" altLang="en-US" b="1"/>
              <a:t>Since 1970s, organizations gained competitive advantage through systems that automate business processes to offer more efficient and cost-effective services to the customer. </a:t>
            </a:r>
          </a:p>
          <a:p>
            <a:endParaRPr lang="en-GB" altLang="en-US"/>
          </a:p>
          <a:p>
            <a:r>
              <a:rPr lang="en-GB" altLang="en-US" b="1"/>
              <a:t>This resulted in accumulation of growing amounts of data in operational databases. </a:t>
            </a:r>
          </a:p>
        </p:txBody>
      </p:sp>
      <p:sp>
        <p:nvSpPr>
          <p:cNvPr id="8197" name="Text Box 4">
            <a:extLst>
              <a:ext uri="{FF2B5EF4-FFF2-40B4-BE49-F238E27FC236}">
                <a16:creationId xmlns:a16="http://schemas.microsoft.com/office/drawing/2014/main" xmlns="" id="{FA4518AB-3E8C-17B0-3409-4DDCCCC9CD58}"/>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xmlns="" id="{8853498B-DCFE-2905-261A-592E74372607}"/>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EC1D5-5173-44BC-8566-EA90FC8EEC67}" type="slidenum">
              <a:rPr lang="en-GB" altLang="en-US" sz="800"/>
              <a:pPr/>
              <a:t>7</a:t>
            </a:fld>
            <a:endParaRPr lang="en-GB" altLang="en-US" sz="800"/>
          </a:p>
        </p:txBody>
      </p:sp>
      <p:sp>
        <p:nvSpPr>
          <p:cNvPr id="9219" name="Rectangle 2">
            <a:extLst>
              <a:ext uri="{FF2B5EF4-FFF2-40B4-BE49-F238E27FC236}">
                <a16:creationId xmlns:a16="http://schemas.microsoft.com/office/drawing/2014/main" xmlns="" id="{83D3837A-5658-B4E9-E825-9CDA33CB1BBA}"/>
              </a:ext>
            </a:extLst>
          </p:cNvPr>
          <p:cNvSpPr>
            <a:spLocks noGrp="1" noChangeArrowheads="1"/>
          </p:cNvSpPr>
          <p:nvPr>
            <p:ph type="title"/>
          </p:nvPr>
        </p:nvSpPr>
        <p:spPr>
          <a:noFill/>
        </p:spPr>
        <p:txBody>
          <a:bodyPr lIns="90488" tIns="44450" rIns="90488" bIns="44450"/>
          <a:lstStyle/>
          <a:p>
            <a:r>
              <a:rPr lang="en-GB" altLang="en-US" b="1"/>
              <a:t>The Evolution of Data Warehousing</a:t>
            </a:r>
          </a:p>
        </p:txBody>
      </p:sp>
      <p:sp>
        <p:nvSpPr>
          <p:cNvPr id="9220" name="Rectangle 3">
            <a:extLst>
              <a:ext uri="{FF2B5EF4-FFF2-40B4-BE49-F238E27FC236}">
                <a16:creationId xmlns:a16="http://schemas.microsoft.com/office/drawing/2014/main" xmlns="" id="{9AD3DF74-EAA9-5A8C-65AC-978DB142938A}"/>
              </a:ext>
            </a:extLst>
          </p:cNvPr>
          <p:cNvSpPr>
            <a:spLocks noGrp="1" noChangeArrowheads="1"/>
          </p:cNvSpPr>
          <p:nvPr>
            <p:ph type="body" idx="1"/>
          </p:nvPr>
        </p:nvSpPr>
        <p:spPr>
          <a:xfrm>
            <a:off x="838200" y="1524000"/>
            <a:ext cx="7727950" cy="4114800"/>
          </a:xfrm>
          <a:noFill/>
        </p:spPr>
        <p:txBody>
          <a:bodyPr lIns="90488" tIns="44450" rIns="90488" bIns="44450"/>
          <a:lstStyle/>
          <a:p>
            <a:r>
              <a:rPr lang="en-GB" altLang="en-US" b="1"/>
              <a:t>Organizations now focus on ways to use operational data to support decision-making, as a means of gaining competitive advantage.</a:t>
            </a:r>
          </a:p>
          <a:p>
            <a:endParaRPr lang="en-GB" altLang="en-US" b="1"/>
          </a:p>
          <a:p>
            <a:r>
              <a:rPr lang="en-GB" altLang="en-US" b="1"/>
              <a:t>However, operational systems were never designed to support such business activities.</a:t>
            </a:r>
          </a:p>
          <a:p>
            <a:endParaRPr lang="en-GB" altLang="en-US" b="1"/>
          </a:p>
          <a:p>
            <a:r>
              <a:rPr lang="en-GB" altLang="en-US" b="1"/>
              <a:t>Businesses typically have numerous operational systems with overlapping and sometimes contradictory definitions. </a:t>
            </a:r>
          </a:p>
        </p:txBody>
      </p:sp>
      <p:sp>
        <p:nvSpPr>
          <p:cNvPr id="9221" name="Text Box 4">
            <a:extLst>
              <a:ext uri="{FF2B5EF4-FFF2-40B4-BE49-F238E27FC236}">
                <a16:creationId xmlns:a16="http://schemas.microsoft.com/office/drawing/2014/main" xmlns="" id="{167AAD4D-3A48-9B26-CF01-1368E25AAC90}"/>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xmlns="" id="{CC122398-5675-9F65-784A-27DE499E0B64}"/>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032FD3-6E1B-4651-BC47-FE5291BFA0AF}" type="slidenum">
              <a:rPr lang="en-GB" altLang="en-US" sz="800"/>
              <a:pPr/>
              <a:t>8</a:t>
            </a:fld>
            <a:endParaRPr lang="en-GB" altLang="en-US" sz="800"/>
          </a:p>
        </p:txBody>
      </p:sp>
      <p:sp>
        <p:nvSpPr>
          <p:cNvPr id="10243" name="Rectangle 2">
            <a:extLst>
              <a:ext uri="{FF2B5EF4-FFF2-40B4-BE49-F238E27FC236}">
                <a16:creationId xmlns:a16="http://schemas.microsoft.com/office/drawing/2014/main" xmlns="" id="{E43D9A35-A378-79C5-3CFA-250E8A843B1B}"/>
              </a:ext>
            </a:extLst>
          </p:cNvPr>
          <p:cNvSpPr>
            <a:spLocks noGrp="1" noChangeArrowheads="1"/>
          </p:cNvSpPr>
          <p:nvPr>
            <p:ph type="title"/>
          </p:nvPr>
        </p:nvSpPr>
        <p:spPr>
          <a:noFill/>
        </p:spPr>
        <p:txBody>
          <a:bodyPr lIns="90488" tIns="44450" rIns="90488" bIns="44450"/>
          <a:lstStyle/>
          <a:p>
            <a:r>
              <a:rPr lang="en-GB" altLang="en-US" b="1"/>
              <a:t>The Evolution of Data Warehousing </a:t>
            </a:r>
          </a:p>
        </p:txBody>
      </p:sp>
      <p:sp>
        <p:nvSpPr>
          <p:cNvPr id="10244" name="Rectangle 3">
            <a:extLst>
              <a:ext uri="{FF2B5EF4-FFF2-40B4-BE49-F238E27FC236}">
                <a16:creationId xmlns:a16="http://schemas.microsoft.com/office/drawing/2014/main" xmlns="" id="{7E73E382-A071-4888-D2B1-5ADCFF7C820E}"/>
              </a:ext>
            </a:extLst>
          </p:cNvPr>
          <p:cNvSpPr>
            <a:spLocks noGrp="1" noChangeArrowheads="1"/>
          </p:cNvSpPr>
          <p:nvPr>
            <p:ph type="body" idx="1"/>
          </p:nvPr>
        </p:nvSpPr>
        <p:spPr>
          <a:noFill/>
        </p:spPr>
        <p:txBody>
          <a:bodyPr lIns="90488" tIns="44450" rIns="90488" bIns="44450"/>
          <a:lstStyle/>
          <a:p>
            <a:r>
              <a:rPr lang="en-GB" altLang="en-US" b="1"/>
              <a:t>Organizations need to turn their archives of data into a source of knowledge, so that a single integrated / consolidated view of the organization’s data is presented to the user. </a:t>
            </a:r>
          </a:p>
          <a:p>
            <a:endParaRPr lang="en-GB" altLang="en-US"/>
          </a:p>
          <a:p>
            <a:r>
              <a:rPr lang="en-GB" altLang="en-US" b="1"/>
              <a:t>A data warehouse was deemed the solution to meet the requirements of a system capable of supporting decision-making, receiving data from multiple operational data sources.</a:t>
            </a:r>
          </a:p>
        </p:txBody>
      </p:sp>
      <p:sp>
        <p:nvSpPr>
          <p:cNvPr id="10245" name="Text Box 4">
            <a:extLst>
              <a:ext uri="{FF2B5EF4-FFF2-40B4-BE49-F238E27FC236}">
                <a16:creationId xmlns:a16="http://schemas.microsoft.com/office/drawing/2014/main" xmlns="" id="{DB63ECE6-57A6-4296-4B34-9A8491DF2120}"/>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xmlns="" id="{8407E974-A223-08BB-08EF-47520DAB34FB}"/>
              </a:ext>
            </a:extLst>
          </p:cNvPr>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730635-B9FE-4606-AB9F-8C57FC3DF446}" type="slidenum">
              <a:rPr lang="en-GB" altLang="en-US" sz="800"/>
              <a:pPr/>
              <a:t>9</a:t>
            </a:fld>
            <a:endParaRPr lang="en-GB" altLang="en-US" sz="800"/>
          </a:p>
        </p:txBody>
      </p:sp>
      <p:sp>
        <p:nvSpPr>
          <p:cNvPr id="11267" name="Rectangle 2">
            <a:extLst>
              <a:ext uri="{FF2B5EF4-FFF2-40B4-BE49-F238E27FC236}">
                <a16:creationId xmlns:a16="http://schemas.microsoft.com/office/drawing/2014/main" xmlns="" id="{3BEE21AF-95FC-FFBE-2F35-D73D4ACED16D}"/>
              </a:ext>
            </a:extLst>
          </p:cNvPr>
          <p:cNvSpPr>
            <a:spLocks noGrp="1" noChangeArrowheads="1"/>
          </p:cNvSpPr>
          <p:nvPr>
            <p:ph type="title"/>
          </p:nvPr>
        </p:nvSpPr>
        <p:spPr>
          <a:noFill/>
        </p:spPr>
        <p:txBody>
          <a:bodyPr lIns="90488" tIns="44450" rIns="90488" bIns="44450"/>
          <a:lstStyle/>
          <a:p>
            <a:r>
              <a:rPr lang="en-GB" altLang="en-US" b="1"/>
              <a:t>Data Warehousing Concepts </a:t>
            </a:r>
          </a:p>
        </p:txBody>
      </p:sp>
      <p:sp>
        <p:nvSpPr>
          <p:cNvPr id="11268" name="Rectangle 3">
            <a:extLst>
              <a:ext uri="{FF2B5EF4-FFF2-40B4-BE49-F238E27FC236}">
                <a16:creationId xmlns:a16="http://schemas.microsoft.com/office/drawing/2014/main" xmlns="" id="{97B2AA03-227D-4A17-6BF2-EE942D02FA05}"/>
              </a:ext>
            </a:extLst>
          </p:cNvPr>
          <p:cNvSpPr>
            <a:spLocks noGrp="1" noChangeArrowheads="1"/>
          </p:cNvSpPr>
          <p:nvPr>
            <p:ph type="body" idx="1"/>
          </p:nvPr>
        </p:nvSpPr>
        <p:spPr>
          <a:noFill/>
        </p:spPr>
        <p:txBody>
          <a:bodyPr lIns="90488" tIns="44450" rIns="90488" bIns="44450"/>
          <a:lstStyle/>
          <a:p>
            <a:r>
              <a:rPr lang="en-GB" altLang="en-US" b="1"/>
              <a:t>A subject-oriented, integrated, time-variant, and non-volatile collection of data in support of management’s decision-making process (Inmon, 1993).</a:t>
            </a:r>
          </a:p>
        </p:txBody>
      </p:sp>
      <p:sp>
        <p:nvSpPr>
          <p:cNvPr id="11269" name="Text Box 4">
            <a:extLst>
              <a:ext uri="{FF2B5EF4-FFF2-40B4-BE49-F238E27FC236}">
                <a16:creationId xmlns:a16="http://schemas.microsoft.com/office/drawing/2014/main" xmlns="" id="{9C266A9F-7096-9E99-D865-403D5557DACD}"/>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theme/theme1.xml><?xml version="1.0" encoding="utf-8"?>
<a:theme xmlns:a="http://schemas.openxmlformats.org/drawingml/2006/main" name="TempTRB">
  <a:themeElements>
    <a:clrScheme name="TempTRB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TempTRB">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mpTRB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TempTRB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TempTRB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TempTRB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C:\Book2ndEdition\Final\Instructors Guide\PP Slides\TempTRB.pot</Template>
  <TotalTime>4</TotalTime>
  <Pages>65</Pages>
  <Words>3101</Words>
  <Application>Microsoft Office PowerPoint</Application>
  <PresentationFormat>On-screen Show (4:3)</PresentationFormat>
  <Paragraphs>427</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TempTRB</vt:lpstr>
      <vt:lpstr>Slide 1</vt:lpstr>
      <vt:lpstr>- Objectives</vt:lpstr>
      <vt:lpstr> Objectives</vt:lpstr>
      <vt:lpstr>Objectives</vt:lpstr>
      <vt:lpstr>- Objectives</vt:lpstr>
      <vt:lpstr>The Evolution of Data Warehousing</vt:lpstr>
      <vt:lpstr>The Evolution of Data Warehousing</vt:lpstr>
      <vt:lpstr>The Evolution of Data Warehousing </vt:lpstr>
      <vt:lpstr>Data Warehousing Concepts </vt:lpstr>
      <vt:lpstr>Subject-oriented Data  </vt:lpstr>
      <vt:lpstr>Integrated Data</vt:lpstr>
      <vt:lpstr>Time-variant Data</vt:lpstr>
      <vt:lpstr>Non-volatile Data</vt:lpstr>
      <vt:lpstr>Data Webhouse</vt:lpstr>
      <vt:lpstr>Benefits of Data Warehousing</vt:lpstr>
      <vt:lpstr>Comparison of OLTP Systems and Data Warehousing</vt:lpstr>
      <vt:lpstr>Data Warehouse Queries</vt:lpstr>
      <vt:lpstr>Examples of Typical Data Warehouse Queries</vt:lpstr>
      <vt:lpstr>Problems of Data Warehousing</vt:lpstr>
      <vt:lpstr>Problems of Data Warehousing</vt:lpstr>
      <vt:lpstr>Typical Architecture of a Data Warehouse</vt:lpstr>
      <vt:lpstr>Operational Data Sources</vt:lpstr>
      <vt:lpstr>Operational Data Store (ODS)</vt:lpstr>
      <vt:lpstr>Load Manager</vt:lpstr>
      <vt:lpstr>Warehouse Manager</vt:lpstr>
      <vt:lpstr>Warehouse Manager</vt:lpstr>
      <vt:lpstr>Warehouse Manager </vt:lpstr>
      <vt:lpstr>Query Manager</vt:lpstr>
      <vt:lpstr>Query Manager </vt:lpstr>
      <vt:lpstr>Detailed Data</vt:lpstr>
      <vt:lpstr>Lightly and Highly Summarized Data</vt:lpstr>
      <vt:lpstr>Lightly and Highly Summarized Data</vt:lpstr>
      <vt:lpstr>Archive / Backup Data</vt:lpstr>
      <vt:lpstr>Metadata</vt:lpstr>
      <vt:lpstr>Metadata</vt:lpstr>
      <vt:lpstr>Metadata</vt:lpstr>
      <vt:lpstr>Metadata</vt:lpstr>
      <vt:lpstr>End-user Access Tools</vt:lpstr>
      <vt:lpstr>End-user Access Tools </vt:lpstr>
      <vt:lpstr>Data Warehouse Information Flows</vt:lpstr>
      <vt:lpstr>Data Warehouse Information Flows</vt:lpstr>
      <vt:lpstr>Data Warehouse Information Flows</vt:lpstr>
      <vt:lpstr>Data Warehousing Tools and Technologies</vt:lpstr>
      <vt:lpstr>Extraction, Cleansing, and Transformation Tools</vt:lpstr>
      <vt:lpstr>Data Warehouse DBMS Requirements</vt:lpstr>
      <vt:lpstr>Data Warehouse Parallel Database Technologies</vt:lpstr>
      <vt:lpstr>Data Warehouse Parallel Database Technologies</vt:lpstr>
      <vt:lpstr>Data Warehouse Metadata</vt:lpstr>
      <vt:lpstr>Data Warehouse Metadata</vt:lpstr>
      <vt:lpstr>Data Warehouse Metadata</vt:lpstr>
      <vt:lpstr>Administration and Management Tools</vt:lpstr>
      <vt:lpstr>Administration and Management Tools</vt:lpstr>
      <vt:lpstr>Typical Data Warehouse and Data Mart Architecture</vt:lpstr>
      <vt:lpstr>Data Mart </vt:lpstr>
      <vt:lpstr>Reasons for Creating a Data Mart</vt:lpstr>
      <vt:lpstr>Reasons for Creating a Data Mart</vt:lpstr>
      <vt:lpstr>Reasons for Creating a Data Mart</vt:lpstr>
      <vt:lpstr>Data Marts Issues</vt:lpstr>
    </vt:vector>
  </TitlesOfParts>
  <Company>University of Paisley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25</dc:title>
  <dc:subject>Database Systems</dc:subject>
  <dc:creator>Thomas Connolly and Carolyn Begg</dc:creator>
  <dc:description>Transparencies for Chapter 25 of textbook_x000d_
Database Systems: A Practical Approach to Design, Implementation and Management</dc:description>
  <cp:lastModifiedBy>AMIT</cp:lastModifiedBy>
  <cp:revision>23</cp:revision>
  <cp:lastPrinted>1998-06-08T11:24:12Z</cp:lastPrinted>
  <dcterms:created xsi:type="dcterms:W3CDTF">1998-06-23T00:10:06Z</dcterms:created>
  <dcterms:modified xsi:type="dcterms:W3CDTF">2022-09-08T10:04:11Z</dcterms:modified>
</cp:coreProperties>
</file>