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304"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15"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AC6418-EEBA-49AB-A804-3E372C2AFFEE}"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040E3-6D4D-4376-843C-BA3653A2C4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AC6418-EEBA-49AB-A804-3E372C2AFFEE}"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040E3-6D4D-4376-843C-BA3653A2C4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AC6418-EEBA-49AB-A804-3E372C2AFFEE}"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040E3-6D4D-4376-843C-BA3653A2C4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AC6418-EEBA-49AB-A804-3E372C2AFFEE}"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040E3-6D4D-4376-843C-BA3653A2C4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AC6418-EEBA-49AB-A804-3E372C2AFFEE}"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040E3-6D4D-4376-843C-BA3653A2C4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AC6418-EEBA-49AB-A804-3E372C2AFFEE}" type="datetimeFigureOut">
              <a:rPr lang="en-US" smtClean="0"/>
              <a:pPr/>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040E3-6D4D-4376-843C-BA3653A2C4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AC6418-EEBA-49AB-A804-3E372C2AFFEE}" type="datetimeFigureOut">
              <a:rPr lang="en-US" smtClean="0"/>
              <a:pPr/>
              <a:t>10/14/2022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1040E3-6D4D-4376-843C-BA3653A2C4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AC6418-EEBA-49AB-A804-3E372C2AFFEE}" type="datetimeFigureOut">
              <a:rPr lang="en-US" smtClean="0"/>
              <a:pPr/>
              <a:t>10/14/2022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1040E3-6D4D-4376-843C-BA3653A2C4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AC6418-EEBA-49AB-A804-3E372C2AFFEE}" type="datetimeFigureOut">
              <a:rPr lang="en-US" smtClean="0"/>
              <a:pPr/>
              <a:t>10/14/2022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1040E3-6D4D-4376-843C-BA3653A2C4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AC6418-EEBA-49AB-A804-3E372C2AFFEE}" type="datetimeFigureOut">
              <a:rPr lang="en-US" smtClean="0"/>
              <a:pPr/>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040E3-6D4D-4376-843C-BA3653A2C4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AC6418-EEBA-49AB-A804-3E372C2AFFEE}" type="datetimeFigureOut">
              <a:rPr lang="en-US" smtClean="0"/>
              <a:pPr/>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040E3-6D4D-4376-843C-BA3653A2C4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C6418-EEBA-49AB-A804-3E372C2AFFEE}" type="datetimeFigureOut">
              <a:rPr lang="en-US" smtClean="0"/>
              <a:pPr/>
              <a:t>10/14/2022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1040E3-6D4D-4376-843C-BA3653A2C4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OLAP</a:t>
            </a:r>
            <a:endParaRPr lang="en-US" dirty="0"/>
          </a:p>
        </p:txBody>
      </p:sp>
      <p:sp>
        <p:nvSpPr>
          <p:cNvPr id="3" name="Content Placeholder 2"/>
          <p:cNvSpPr>
            <a:spLocks noGrp="1"/>
          </p:cNvSpPr>
          <p:nvPr>
            <p:ph idx="1"/>
          </p:nvPr>
        </p:nvSpPr>
        <p:spPr>
          <a:xfrm>
            <a:off x="214282" y="1600200"/>
            <a:ext cx="8472518" cy="5257800"/>
          </a:xfrm>
        </p:spPr>
        <p:txBody>
          <a:bodyPr>
            <a:normAutofit fontScale="85000" lnSpcReduction="10000"/>
          </a:bodyPr>
          <a:lstStyle/>
          <a:p>
            <a:r>
              <a:rPr lang="en-US" dirty="0" smtClean="0"/>
              <a:t>Need for Multidimensional Analysis.</a:t>
            </a:r>
          </a:p>
          <a:p>
            <a:r>
              <a:rPr lang="en-US" dirty="0" smtClean="0"/>
              <a:t>Let us quickly review the business model of a large retail operation.</a:t>
            </a:r>
          </a:p>
          <a:p>
            <a:r>
              <a:rPr lang="en-US" dirty="0" smtClean="0"/>
              <a:t> If you just look at daily sales, you soon realize that the sales are interrelated to many business dimensions. </a:t>
            </a:r>
          </a:p>
          <a:p>
            <a:r>
              <a:rPr lang="en-US" dirty="0" smtClean="0"/>
              <a:t>The daily sales are meaningful only when they are related to the dates of the sales, the products, the distribution channels, the stores, the sales territories, the promotions, and a few more dimensions. </a:t>
            </a:r>
          </a:p>
          <a:p>
            <a:r>
              <a:rPr lang="en-US" dirty="0" smtClean="0"/>
              <a:t>Multidimensional views are inherently representative of any business model. Very few models are limited to three dimensions or less.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pPr algn="just"/>
            <a:r>
              <a:rPr lang="en-US" dirty="0" smtClean="0"/>
              <a:t>The analysis proceeds further when the analyst wants to find out which countries show reductions.</a:t>
            </a:r>
          </a:p>
          <a:p>
            <a:pPr algn="just"/>
            <a:r>
              <a:rPr lang="en-US" dirty="0" smtClean="0"/>
              <a:t> The analyst requests a breakdown of sales by major worldwide regions and notes that the European region is responsible for the reduction in profitability. </a:t>
            </a:r>
          </a:p>
          <a:p>
            <a:pPr algn="just"/>
            <a:r>
              <a:rPr lang="en-US" dirty="0" smtClean="0"/>
              <a:t>Now the analyst senses that clues are becoming more pronounced and looks for a breakdown of the European sales by individual countries.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a:bodyPr>
          <a:lstStyle/>
          <a:p>
            <a:pPr algn="just"/>
            <a:r>
              <a:rPr lang="en-US" dirty="0" smtClean="0"/>
              <a:t>Now the analyst wants the breakdown of profitability for the European countries by country, month, and product. </a:t>
            </a:r>
          </a:p>
          <a:p>
            <a:pPr algn="just"/>
            <a:r>
              <a:rPr lang="en-US" dirty="0" smtClean="0"/>
              <a:t>This step brings the analyst closer to the reason for the decline in the profitability. </a:t>
            </a:r>
          </a:p>
          <a:p>
            <a:pPr algn="just"/>
            <a:r>
              <a:rPr lang="en-US" dirty="0" smtClean="0"/>
              <a:t>The analyst observes that the countries in the European Union (EU) show very sharp declines in profitability for the last two months.</a:t>
            </a:r>
          </a:p>
          <a:p>
            <a:pPr algn="just"/>
            <a:r>
              <a:rPr lang="en-US" dirty="0" smtClean="0"/>
              <a:t> Further queries reveal that manufacturing and other direct costs remain at the usual levels but the indirect costs have shot up</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a:bodyPr>
          <a:lstStyle/>
          <a:p>
            <a:pPr algn="just"/>
            <a:r>
              <a:rPr lang="en-US" dirty="0" smtClean="0"/>
              <a:t>The analyst formulates each query, executes it, waits for the result set to appear on the screen, and studies the result set. </a:t>
            </a:r>
          </a:p>
          <a:p>
            <a:pPr algn="just"/>
            <a:r>
              <a:rPr lang="en-US" dirty="0" smtClean="0"/>
              <a:t>Each query is interactive because the result set from one query forms the basis for the next query. </a:t>
            </a:r>
          </a:p>
          <a:p>
            <a:pPr algn="just"/>
            <a:r>
              <a:rPr lang="en-US" dirty="0" smtClean="0"/>
              <a:t>In this manner of querying, the user cannot maintain the train of thought unless the momentum is preserved. </a:t>
            </a:r>
          </a:p>
          <a:p>
            <a:pPr algn="just"/>
            <a:r>
              <a:rPr lang="en-US" dirty="0" smtClean="0"/>
              <a:t>Fast access is absolutely essential for an effective analytical processing environment.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JPG"/>
          <p:cNvPicPr>
            <a:picLocks noGrp="1" noChangeAspect="1"/>
          </p:cNvPicPr>
          <p:nvPr>
            <p:ph idx="1"/>
          </p:nvPr>
        </p:nvPicPr>
        <p:blipFill>
          <a:blip r:embed="rId2"/>
          <a:stretch>
            <a:fillRect/>
          </a:stretch>
        </p:blipFill>
        <p:spPr>
          <a:xfrm>
            <a:off x="214282" y="357166"/>
            <a:ext cx="8929718" cy="6286544"/>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lstStyle/>
          <a:p>
            <a:r>
              <a:rPr lang="en-US" dirty="0" smtClean="0"/>
              <a:t>You now have a fairly good grip on the types of requirements of users to execute queries and perform analysis. </a:t>
            </a:r>
          </a:p>
          <a:p>
            <a:r>
              <a:rPr lang="en-US" dirty="0" smtClean="0"/>
              <a:t>First and foremost, the information delivery system must be able to present multidimensional views of the data. </a:t>
            </a:r>
          </a:p>
          <a:p>
            <a:r>
              <a:rPr lang="en-US" dirty="0" smtClean="0"/>
              <a:t>Then the information delivery system must enable the users to use the data by analyzing it along multiple dimensions and their hierarchies in a myriad of ways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First, let us look at the characteristics of the OLTP and data warehouse environments. </a:t>
            </a:r>
          </a:p>
          <a:p>
            <a:r>
              <a:rPr lang="en-US" dirty="0" smtClean="0"/>
              <a:t>When we mention the data warehouse environment here, we are not referring to heavy multidimensional analysis and complex calculations. </a:t>
            </a:r>
          </a:p>
          <a:p>
            <a:r>
              <a:rPr lang="en-US" dirty="0" smtClean="0"/>
              <a:t>We are only referring to the environment with simple queries and routine reports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Now consider information retrieval and manipulation in these two environments. </a:t>
            </a:r>
          </a:p>
          <a:p>
            <a:r>
              <a:rPr lang="en-US" dirty="0" smtClean="0"/>
              <a:t>What are the standard methods of information delivery? </a:t>
            </a:r>
          </a:p>
          <a:p>
            <a:r>
              <a:rPr lang="en-US" dirty="0" smtClean="0"/>
              <a:t>Reports, spreadsheets, and online displays. </a:t>
            </a:r>
          </a:p>
          <a:p>
            <a:r>
              <a:rPr lang="en-US" dirty="0" smtClean="0"/>
              <a:t>What is the standard data access interface? SQL.</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fontScale="92500" lnSpcReduction="20000"/>
          </a:bodyPr>
          <a:lstStyle/>
          <a:p>
            <a:pPr algn="just"/>
            <a:r>
              <a:rPr lang="en-US" dirty="0" smtClean="0"/>
              <a:t>Report writers provide two key functions: the ability to point and click for generating and issuing SQL calls, and the capability to format the output reports.</a:t>
            </a:r>
          </a:p>
          <a:p>
            <a:pPr algn="just"/>
            <a:r>
              <a:rPr lang="en-US" dirty="0" smtClean="0"/>
              <a:t>However, report writers do not support multidimensionality. </a:t>
            </a:r>
          </a:p>
          <a:p>
            <a:pPr algn="just"/>
            <a:r>
              <a:rPr lang="en-US" dirty="0" smtClean="0"/>
              <a:t>With basic report writers, you cannot drill down to lower levels in the dimensions.</a:t>
            </a:r>
          </a:p>
          <a:p>
            <a:pPr algn="just"/>
            <a:r>
              <a:rPr lang="en-US" dirty="0" smtClean="0"/>
              <a:t> That will have to come from additional reports. You cannot rotate the results by switching rows and columns.</a:t>
            </a:r>
          </a:p>
          <a:p>
            <a:pPr algn="just"/>
            <a:r>
              <a:rPr lang="en-US" dirty="0" smtClean="0"/>
              <a:t>Once the report is formatted and run, you cannot alter the presentation of the result data sets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smtClean="0"/>
              <a:t>In a real-world analysis session, many queries follow one after the other. </a:t>
            </a:r>
          </a:p>
          <a:p>
            <a:pPr algn="just"/>
            <a:r>
              <a:rPr lang="en-US" dirty="0" smtClean="0"/>
              <a:t>Each query may translate into a number of intricate SQL statements, with each of the statements likely to invoke full table scans, multiple joins, aggregations, groupings, and sorting. </a:t>
            </a:r>
          </a:p>
          <a:p>
            <a:pPr algn="just"/>
            <a:r>
              <a:rPr lang="en-US" dirty="0" smtClean="0"/>
              <a:t>Analysis of the type we are discussing requires complex calculations and handling time series data. SQL is notably weak in these areas.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OLAP is the Answer</a:t>
            </a:r>
            <a:endParaRPr lang="en-US" b="1" dirty="0"/>
          </a:p>
        </p:txBody>
      </p:sp>
      <p:sp>
        <p:nvSpPr>
          <p:cNvPr id="3" name="Content Placeholder 2"/>
          <p:cNvSpPr>
            <a:spLocks noGrp="1"/>
          </p:cNvSpPr>
          <p:nvPr>
            <p:ph idx="1"/>
          </p:nvPr>
        </p:nvSpPr>
        <p:spPr/>
        <p:txBody>
          <a:bodyPr/>
          <a:lstStyle/>
          <a:p>
            <a:pPr algn="just"/>
            <a:r>
              <a:rPr lang="en-US" dirty="0" smtClean="0"/>
              <a:t>Users certainly need the ability to perform multidimensional analysis with complex calculations.</a:t>
            </a:r>
          </a:p>
          <a:p>
            <a:pPr algn="just"/>
            <a:r>
              <a:rPr lang="en-US" dirty="0" smtClean="0"/>
              <a:t>but we find that the traditional tools of report writers, query products, spreadsheets, and language interfaces are distressfully inadequate. </a:t>
            </a:r>
          </a:p>
          <a:p>
            <a:pPr algn="just"/>
            <a:r>
              <a:rPr lang="en-US" dirty="0" smtClean="0"/>
              <a:t>What is the answer?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For planning and making strategic decisions, managers and executives probe into business data through scenarios.</a:t>
            </a:r>
          </a:p>
          <a:p>
            <a:r>
              <a:rPr lang="en-US" dirty="0" smtClean="0"/>
              <a:t> For example, they compare actual sales against targets and against sales in prior periods.</a:t>
            </a:r>
          </a:p>
          <a:p>
            <a:r>
              <a:rPr lang="en-US" dirty="0" smtClean="0"/>
              <a:t> They examine the breakdown of sales by product, by store, by sales territory, by promotion, and so 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We will thoroughly examine the various aspects of OLAP. </a:t>
            </a:r>
          </a:p>
          <a:p>
            <a:pPr algn="just"/>
            <a:r>
              <a:rPr lang="en-US" dirty="0" smtClean="0"/>
              <a:t>We will come up with formal definitions and detailed characteristics. </a:t>
            </a:r>
          </a:p>
          <a:p>
            <a:pPr algn="just"/>
            <a:r>
              <a:rPr lang="en-US" dirty="0" smtClean="0"/>
              <a:t>We will highlight all the features and functions.</a:t>
            </a:r>
          </a:p>
          <a:p>
            <a:pPr algn="just"/>
            <a:r>
              <a:rPr lang="en-US" dirty="0" smtClean="0"/>
              <a:t>We will explore the different OLAP models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virtues of OLAP</a:t>
            </a:r>
            <a:endParaRPr lang="en-US" dirty="0"/>
          </a:p>
        </p:txBody>
      </p:sp>
      <p:sp>
        <p:nvSpPr>
          <p:cNvPr id="3" name="Content Placeholder 2"/>
          <p:cNvSpPr>
            <a:spLocks noGrp="1"/>
          </p:cNvSpPr>
          <p:nvPr>
            <p:ph idx="1"/>
          </p:nvPr>
        </p:nvSpPr>
        <p:spPr>
          <a:xfrm>
            <a:off x="457200" y="1600200"/>
            <a:ext cx="8229600" cy="4972072"/>
          </a:xfrm>
        </p:spPr>
        <p:txBody>
          <a:bodyPr>
            <a:normAutofit fontScale="85000" lnSpcReduction="20000"/>
          </a:bodyPr>
          <a:lstStyle/>
          <a:p>
            <a:pPr algn="just"/>
            <a:r>
              <a:rPr lang="en-US" dirty="0" smtClean="0"/>
              <a:t>Enables analysts, executives, and managers to gain useful insights from the presentation of data. </a:t>
            </a:r>
          </a:p>
          <a:p>
            <a:pPr algn="just"/>
            <a:r>
              <a:rPr lang="en-US" dirty="0" smtClean="0"/>
              <a:t> Can reorganize metrics along several dimensions and allow data to be viewed from different perspectives.  </a:t>
            </a:r>
          </a:p>
          <a:p>
            <a:pPr algn="just"/>
            <a:r>
              <a:rPr lang="en-US" dirty="0" smtClean="0"/>
              <a:t>Supports multidimensional analysis. </a:t>
            </a:r>
          </a:p>
          <a:p>
            <a:pPr algn="just"/>
            <a:r>
              <a:rPr lang="en-US" dirty="0" smtClean="0"/>
              <a:t>Is capable of applying mathematical formulas and calculations to measures. </a:t>
            </a:r>
          </a:p>
          <a:p>
            <a:pPr algn="just"/>
            <a:r>
              <a:rPr lang="en-US" dirty="0" smtClean="0"/>
              <a:t> Provides fast response, facilitating speed-of-thought analysis.  </a:t>
            </a:r>
          </a:p>
          <a:p>
            <a:pPr algn="just"/>
            <a:r>
              <a:rPr lang="en-US" dirty="0" smtClean="0"/>
              <a:t> Improves the comprehension of result sets through visual presentations using graphs and charts. </a:t>
            </a:r>
          </a:p>
          <a:p>
            <a:pPr algn="just"/>
            <a:r>
              <a:rPr lang="en-US" dirty="0" smtClean="0"/>
              <a:t> Can be implemented on the Web.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OLAP Definitions and Rules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We know that multidimensionality is at the core of OLAP systems.</a:t>
            </a:r>
          </a:p>
          <a:p>
            <a:pPr algn="just"/>
            <a:r>
              <a:rPr lang="en-US" dirty="0" smtClean="0"/>
              <a:t>On-Line Analytical Processing (OLAP) is a category of software technology that enables </a:t>
            </a:r>
          </a:p>
          <a:p>
            <a:pPr algn="just"/>
            <a:r>
              <a:rPr lang="en-US" dirty="0" smtClean="0"/>
              <a:t>Analysts, managers and executives to gain insight into data </a:t>
            </a:r>
          </a:p>
          <a:p>
            <a:pPr algn="just"/>
            <a:r>
              <a:rPr lang="en-US" dirty="0" smtClean="0"/>
              <a:t>Through fast, consistent, interactive access in a wide variety of possible views of information</a:t>
            </a:r>
          </a:p>
          <a:p>
            <a:pPr algn="just"/>
            <a:r>
              <a:rPr lang="en-US" dirty="0" smtClean="0"/>
              <a:t>That has been transformed from raw data to reflect the real dimensionality of the enterprise as understood by the user.</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Features of OLAP</a:t>
            </a:r>
            <a:endParaRPr lang="en-US" dirty="0"/>
          </a:p>
        </p:txBody>
      </p:sp>
      <p:pic>
        <p:nvPicPr>
          <p:cNvPr id="4" name="Content Placeholder 3" descr="1.JPG"/>
          <p:cNvPicPr>
            <a:picLocks noGrp="1" noChangeAspect="1"/>
          </p:cNvPicPr>
          <p:nvPr>
            <p:ph idx="1"/>
          </p:nvPr>
        </p:nvPicPr>
        <p:blipFill>
          <a:blip r:embed="rId2"/>
          <a:stretch>
            <a:fillRect/>
          </a:stretch>
        </p:blipFill>
        <p:spPr>
          <a:xfrm>
            <a:off x="0" y="1600200"/>
            <a:ext cx="9143999" cy="5257800"/>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 SCHEMA</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Let us begin with a simple STAR schema. This STAR schema has three business dimensions, namely, </a:t>
            </a:r>
            <a:r>
              <a:rPr lang="en-US" b="1" dirty="0" smtClean="0">
                <a:solidFill>
                  <a:srgbClr val="FF0000"/>
                </a:solidFill>
              </a:rPr>
              <a:t>product, time, and store. </a:t>
            </a:r>
          </a:p>
          <a:p>
            <a:r>
              <a:rPr lang="en-US" dirty="0" smtClean="0"/>
              <a:t>The fact table contains sales.</a:t>
            </a:r>
          </a:p>
          <a:p>
            <a:r>
              <a:rPr lang="en-US" dirty="0" smtClean="0"/>
              <a:t> in the STAR schema, time is one of the dimensions and month is one of the attributes of the time dimension.</a:t>
            </a:r>
          </a:p>
          <a:p>
            <a:r>
              <a:rPr lang="en-US" dirty="0" smtClean="0"/>
              <a:t> Values of this attribute month are represented on the Y-axis. </a:t>
            </a:r>
          </a:p>
          <a:p>
            <a:r>
              <a:rPr lang="en-US" dirty="0" smtClean="0"/>
              <a:t>Similarly, values of the attributes product name and store name are represented on the other two axes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357158" y="357166"/>
            <a:ext cx="8786842" cy="61436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0" y="357166"/>
            <a:ext cx="9143999" cy="65008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This schema with just three business dimensions does not even look like a star. Nevertheless, it is a dimensional model. </a:t>
            </a:r>
          </a:p>
          <a:p>
            <a:pPr algn="just"/>
            <a:r>
              <a:rPr lang="en-US" dirty="0" smtClean="0"/>
              <a:t>From the attributes of the dimension tables, pick the attribute product name from the product dimension, month from the time dimension, and store name from the store dimension</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428604"/>
            <a:ext cx="8401080" cy="6143668"/>
          </a:xfrm>
        </p:spPr>
        <p:txBody>
          <a:bodyPr>
            <a:normAutofit fontScale="92500"/>
          </a:bodyPr>
          <a:lstStyle/>
          <a:p>
            <a:pPr algn="just"/>
            <a:r>
              <a:rPr lang="en-US" dirty="0" smtClean="0"/>
              <a:t>Now we have a way of depicting three business dimensions and a single fact on a two dimensional page and also on a three-dimensional cube. </a:t>
            </a:r>
          </a:p>
          <a:p>
            <a:pPr algn="just"/>
            <a:r>
              <a:rPr lang="en-US" dirty="0" smtClean="0"/>
              <a:t>The numbers in each cell on the page are the sale numbers.</a:t>
            </a:r>
          </a:p>
          <a:p>
            <a:pPr algn="just"/>
            <a:r>
              <a:rPr lang="en-US" dirty="0" smtClean="0"/>
              <a:t> What could be the types of multidimensional analysis on this particular set of data? </a:t>
            </a:r>
          </a:p>
          <a:p>
            <a:pPr algn="just"/>
            <a:r>
              <a:rPr lang="en-US" dirty="0" smtClean="0"/>
              <a:t>What types of queries could be run during the course of analysis sessions? </a:t>
            </a:r>
          </a:p>
          <a:p>
            <a:pPr algn="just"/>
            <a:r>
              <a:rPr lang="en-US" dirty="0" smtClean="0"/>
              <a:t>You could get sale numbers along the hierarchies of a combination of the three business dimensions of product, store, and time.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Sample of simple queries and the result sets during a multidimensional analysis session.</a:t>
            </a:r>
            <a:endParaRPr lang="en-US" sz="3600" dirty="0"/>
          </a:p>
        </p:txBody>
      </p:sp>
      <p:sp>
        <p:nvSpPr>
          <p:cNvPr id="3" name="Content Placeholder 2"/>
          <p:cNvSpPr>
            <a:spLocks noGrp="1"/>
          </p:cNvSpPr>
          <p:nvPr>
            <p:ph idx="1"/>
          </p:nvPr>
        </p:nvSpPr>
        <p:spPr/>
        <p:txBody>
          <a:bodyPr>
            <a:normAutofit/>
          </a:bodyPr>
          <a:lstStyle/>
          <a:p>
            <a:r>
              <a:rPr lang="en-US" dirty="0" smtClean="0"/>
              <a:t>Query Display the total sales of all products for past five years in all stores. </a:t>
            </a:r>
          </a:p>
          <a:p>
            <a:r>
              <a:rPr lang="en-US" dirty="0" smtClean="0"/>
              <a:t>Display of Results</a:t>
            </a:r>
          </a:p>
          <a:p>
            <a:pPr>
              <a:buNone/>
            </a:pPr>
            <a:r>
              <a:rPr lang="en-US" dirty="0" smtClean="0"/>
              <a:t> </a:t>
            </a:r>
            <a:r>
              <a:rPr lang="en-US" dirty="0" smtClean="0">
                <a:solidFill>
                  <a:srgbClr val="FF0000"/>
                </a:solidFill>
              </a:rPr>
              <a:t>Rows: Year numbers 2000, 1999, 1998, 1997, 1996 </a:t>
            </a:r>
          </a:p>
          <a:p>
            <a:pPr>
              <a:buNone/>
            </a:pPr>
            <a:r>
              <a:rPr lang="en-US" dirty="0" smtClean="0">
                <a:solidFill>
                  <a:srgbClr val="FF0000"/>
                </a:solidFill>
              </a:rPr>
              <a:t>Columns: Total Sales for all products</a:t>
            </a:r>
          </a:p>
          <a:p>
            <a:pPr>
              <a:buNone/>
            </a:pPr>
            <a:r>
              <a:rPr lang="en-US" dirty="0" smtClean="0">
                <a:solidFill>
                  <a:srgbClr val="FF0000"/>
                </a:solidFill>
              </a:rPr>
              <a:t> Page: One store per page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a:t>
            </a:r>
            <a:endParaRPr lang="en-US" dirty="0"/>
          </a:p>
        </p:txBody>
      </p:sp>
      <p:sp>
        <p:nvSpPr>
          <p:cNvPr id="3" name="Content Placeholder 2"/>
          <p:cNvSpPr>
            <a:spLocks noGrp="1"/>
          </p:cNvSpPr>
          <p:nvPr>
            <p:ph idx="1"/>
          </p:nvPr>
        </p:nvSpPr>
        <p:spPr/>
        <p:txBody>
          <a:bodyPr/>
          <a:lstStyle/>
          <a:p>
            <a:r>
              <a:rPr lang="en-US" dirty="0" smtClean="0"/>
              <a:t>Decision makers are no longer satisfied with one-dimensional queries such as “How many units of Product A did we sell in the store in Ludhiana</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YOURSELF</a:t>
            </a:r>
            <a:endParaRPr lang="en-US" dirty="0"/>
          </a:p>
        </p:txBody>
      </p:sp>
      <p:sp>
        <p:nvSpPr>
          <p:cNvPr id="3" name="Content Placeholder 2"/>
          <p:cNvSpPr>
            <a:spLocks noGrp="1"/>
          </p:cNvSpPr>
          <p:nvPr>
            <p:ph idx="1"/>
          </p:nvPr>
        </p:nvSpPr>
        <p:spPr/>
        <p:txBody>
          <a:bodyPr/>
          <a:lstStyle/>
          <a:p>
            <a:r>
              <a:rPr lang="en-US" dirty="0" smtClean="0"/>
              <a:t>Query</a:t>
            </a:r>
          </a:p>
          <a:p>
            <a:r>
              <a:rPr lang="en-US" dirty="0" smtClean="0"/>
              <a:t> Show comparison of total sales for all stores, product by product, between years 2000 and 1999 only for those products with reduced sales.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Display of Results </a:t>
            </a:r>
          </a:p>
          <a:p>
            <a:r>
              <a:rPr lang="en-US" dirty="0" smtClean="0"/>
              <a:t>Rows: Year numbers 2000, 1999; difference; percentage decrease </a:t>
            </a:r>
          </a:p>
          <a:p>
            <a:r>
              <a:rPr lang="en-US" dirty="0" smtClean="0"/>
              <a:t>Columns: One column per product, showing only the qualifying products</a:t>
            </a:r>
          </a:p>
          <a:p>
            <a:r>
              <a:rPr lang="en-US" dirty="0" smtClean="0"/>
              <a:t> Page: All stores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ROLAP stands for relational online analytical processing and MOLAP stands for multidimensional online analytical processing. </a:t>
            </a:r>
          </a:p>
          <a:p>
            <a:r>
              <a:rPr lang="en-US" dirty="0" smtClean="0"/>
              <a:t>In either case, the information interface is still OLAP. </a:t>
            </a:r>
          </a:p>
          <a:p>
            <a:r>
              <a:rPr lang="en-US" dirty="0" smtClean="0"/>
              <a:t>DOLAP stands for desktop online analytical processing. </a:t>
            </a:r>
          </a:p>
          <a:p>
            <a:r>
              <a:rPr lang="en-US" dirty="0" smtClean="0"/>
              <a:t>DOLAP is </a:t>
            </a:r>
            <a:r>
              <a:rPr lang="en-US" dirty="0" err="1" smtClean="0"/>
              <a:t>meantto</a:t>
            </a:r>
            <a:r>
              <a:rPr lang="en-US" dirty="0" smtClean="0"/>
              <a:t> provide portability to users of online analytical processing. </a:t>
            </a:r>
          </a:p>
          <a:p>
            <a:r>
              <a:rPr lang="en-US" dirty="0" smtClean="0"/>
              <a:t>In the DOLAP methodology, multidimensional datasets are created and transferred to the desktop machine, requiring only the DOLAP software to exist on that machine. </a:t>
            </a:r>
          </a:p>
          <a:p>
            <a:r>
              <a:rPr lang="en-US" dirty="0" smtClean="0"/>
              <a:t>DOLAP is a variation of ROLAP.</a:t>
            </a:r>
          </a:p>
        </p:txBody>
      </p:sp>
      <p:sp>
        <p:nvSpPr>
          <p:cNvPr id="4" name="Subtitle 2"/>
          <p:cNvSpPr>
            <a:spLocks noGrp="1"/>
          </p:cNvSpPr>
          <p:nvPr>
            <p:ph type="title"/>
          </p:nvPr>
        </p:nvSpPr>
        <p:spPr bwMode="auto">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b="1" dirty="0" smtClean="0"/>
              <a:t>OLAP MODELS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85000" lnSpcReduction="10000"/>
          </a:bodyPr>
          <a:lstStyle/>
          <a:p>
            <a:pPr algn="just"/>
            <a:r>
              <a:rPr lang="en-US" dirty="0" smtClean="0"/>
              <a:t>In the MOLAP model, online analytical processing is best implemented by storing the data </a:t>
            </a:r>
            <a:r>
              <a:rPr lang="en-US" dirty="0" err="1" smtClean="0"/>
              <a:t>multidimensionally</a:t>
            </a:r>
            <a:r>
              <a:rPr lang="en-US" dirty="0" smtClean="0"/>
              <a:t>, that is, easily viewed in a multidimensional way. </a:t>
            </a:r>
          </a:p>
          <a:p>
            <a:pPr algn="just"/>
            <a:r>
              <a:rPr lang="en-US" dirty="0" smtClean="0"/>
              <a:t>Here the data structure is fixed so that the logic to process multidimensional analysis can be based on well-defined methods of establishing data storage coordinates. </a:t>
            </a:r>
          </a:p>
          <a:p>
            <a:pPr algn="just"/>
            <a:r>
              <a:rPr lang="en-US" dirty="0" smtClean="0"/>
              <a:t>Usually, multidimensional databases (MDDBs) are vendors’ proprietary systems. </a:t>
            </a:r>
          </a:p>
          <a:p>
            <a:pPr algn="just"/>
            <a:r>
              <a:rPr lang="en-US" dirty="0" smtClean="0"/>
              <a:t>On the other hand, the ROLAP model relies on the existing relational DBMS of the data warehouse. </a:t>
            </a:r>
          </a:p>
          <a:p>
            <a:pPr algn="just"/>
            <a:r>
              <a:rPr lang="en-US" dirty="0" smtClean="0"/>
              <a:t>OLAP features are provided against the relational database.</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OLAP MODELS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57158" y="1714488"/>
            <a:ext cx="8786842" cy="49292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fontScale="92500"/>
          </a:bodyPr>
          <a:lstStyle/>
          <a:p>
            <a:pPr algn="just"/>
            <a:r>
              <a:rPr lang="en-US" dirty="0" smtClean="0"/>
              <a:t>Notice the MOLAP model shown on the left side of the figure. </a:t>
            </a:r>
          </a:p>
          <a:p>
            <a:pPr algn="just"/>
            <a:r>
              <a:rPr lang="en-US" dirty="0" smtClean="0"/>
              <a:t>The OLAP engine resides on a special server. Proprietary multidimensional databases (MDDBs) store data in the form of multidimensional </a:t>
            </a:r>
            <a:r>
              <a:rPr lang="en-US" dirty="0" err="1" smtClean="0"/>
              <a:t>hypercubes</a:t>
            </a:r>
            <a:r>
              <a:rPr lang="en-US" dirty="0" smtClean="0"/>
              <a:t>.</a:t>
            </a:r>
          </a:p>
          <a:p>
            <a:pPr algn="just"/>
            <a:r>
              <a:rPr lang="en-US" dirty="0" smtClean="0"/>
              <a:t>You have to run special extraction and aggregation jobs to create these multidimensional data cubes in the MDDBs from the relational database of the data warehouse.</a:t>
            </a:r>
          </a:p>
          <a:p>
            <a:pPr algn="just"/>
            <a:r>
              <a:rPr lang="en-US" dirty="0" smtClean="0"/>
              <a:t>The special server presents the data as OLAP cubes for processing by the users.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lstStyle/>
          <a:p>
            <a:r>
              <a:rPr lang="en-US" dirty="0" smtClean="0"/>
              <a:t>On the right side of the figure you see the ROLAP model. </a:t>
            </a:r>
          </a:p>
          <a:p>
            <a:r>
              <a:rPr lang="en-US" dirty="0" smtClean="0"/>
              <a:t>The OLAP engine resides on the desktop. </a:t>
            </a:r>
          </a:p>
          <a:p>
            <a:r>
              <a:rPr lang="en-US" dirty="0" smtClean="0"/>
              <a:t>Prefabricated multidimensional cubes are not created beforehand and stored in special databases. </a:t>
            </a:r>
          </a:p>
          <a:p>
            <a:r>
              <a:rPr lang="en-US" dirty="0" smtClean="0"/>
              <a:t>The relational data is presented as virtual multidimensional data cubes.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MOLAP 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 discussed, in the MOLAP model, data for analysis is stored in specialized multidimensional</a:t>
            </a:r>
          </a:p>
          <a:p>
            <a:r>
              <a:rPr lang="en-US" dirty="0" smtClean="0"/>
              <a:t>databases. Large multidimensional arrays form the storage structures. </a:t>
            </a:r>
          </a:p>
          <a:p>
            <a:r>
              <a:rPr lang="en-US" dirty="0" smtClean="0"/>
              <a:t>For example, to store sales number of 500 units for product </a:t>
            </a:r>
            <a:r>
              <a:rPr lang="en-US" dirty="0" err="1" smtClean="0"/>
              <a:t>Product</a:t>
            </a:r>
            <a:r>
              <a:rPr lang="en-US" dirty="0" smtClean="0"/>
              <a:t> A, in month number 2001/01, in store StoreS1, under distributing channel Channel05, the sales number of 500 is stored </a:t>
            </a:r>
            <a:r>
              <a:rPr lang="en-US" dirty="0" err="1" smtClean="0"/>
              <a:t>inan</a:t>
            </a:r>
            <a:r>
              <a:rPr lang="en-US" dirty="0" smtClean="0"/>
              <a:t> array represented by the values (</a:t>
            </a:r>
            <a:r>
              <a:rPr lang="en-US" dirty="0" err="1" smtClean="0"/>
              <a:t>ProductA</a:t>
            </a:r>
            <a:r>
              <a:rPr lang="en-US" dirty="0" smtClean="0"/>
              <a:t>, 2001/01, StoreS1, Channel05).</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array values indicate the location of the cells. These cells are intersections of the</a:t>
            </a:r>
          </a:p>
          <a:p>
            <a:r>
              <a:rPr lang="en-US" dirty="0" smtClean="0"/>
              <a:t>values of dimension attributes. If you note how the cells are formed, you will realize that</a:t>
            </a:r>
          </a:p>
          <a:p>
            <a:r>
              <a:rPr lang="en-US" dirty="0" smtClean="0"/>
              <a:t>not all cells have values of metrics. If a store is closed on Sundays, then the cells representing</a:t>
            </a:r>
          </a:p>
          <a:p>
            <a:r>
              <a:rPr lang="en-US" dirty="0" smtClean="0"/>
              <a:t>Sundays will all be nulls.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85000" lnSpcReduction="10000"/>
          </a:bodyPr>
          <a:lstStyle/>
          <a:p>
            <a:r>
              <a:rPr lang="en-US" dirty="0" err="1" smtClean="0"/>
              <a:t>Precalculated</a:t>
            </a:r>
            <a:r>
              <a:rPr lang="en-US" dirty="0" smtClean="0"/>
              <a:t> and prefabricated multidimensional data cubes are stored in multidimensional databases.</a:t>
            </a:r>
          </a:p>
          <a:p>
            <a:r>
              <a:rPr lang="en-US" dirty="0" smtClean="0"/>
              <a:t>The MOLAP engine in the application layer pushes a multidimensional view of the data from the MDDBs to the users.</a:t>
            </a:r>
          </a:p>
          <a:p>
            <a:r>
              <a:rPr lang="en-US" dirty="0" smtClean="0"/>
              <a:t>As mentioned earlier, multidimensional database management systems are </a:t>
            </a:r>
            <a:r>
              <a:rPr lang="en-US" dirty="0" err="1" smtClean="0"/>
              <a:t>proprietarysoftware</a:t>
            </a:r>
            <a:r>
              <a:rPr lang="en-US" dirty="0" smtClean="0"/>
              <a:t> systems.</a:t>
            </a:r>
          </a:p>
          <a:p>
            <a:r>
              <a:rPr lang="en-US" dirty="0" smtClean="0"/>
              <a:t>These systems provide the capability to consolidate and fabricate </a:t>
            </a:r>
            <a:r>
              <a:rPr lang="en-US" dirty="0" err="1" smtClean="0"/>
              <a:t>summarizedcubes</a:t>
            </a:r>
            <a:r>
              <a:rPr lang="en-US" dirty="0" smtClean="0"/>
              <a:t> during the process that loads data into the MDDBs from the main data</a:t>
            </a:r>
          </a:p>
          <a:p>
            <a:r>
              <a:rPr lang="en-US" dirty="0" smtClean="0"/>
              <a:t>warehouse. </a:t>
            </a:r>
          </a:p>
          <a:p>
            <a:r>
              <a:rPr lang="en-US" dirty="0" smtClean="0"/>
              <a:t>The users who need summarized data enjoy fast response times from the </a:t>
            </a:r>
            <a:r>
              <a:rPr lang="en-US" dirty="0" err="1" smtClean="0"/>
              <a:t>preconsolidated</a:t>
            </a:r>
            <a:r>
              <a:rPr lang="en-US" dirty="0" smtClean="0"/>
              <a:t> data.</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 for Multidimensional Analysis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How much revenue did the new Product X generate during the last three months, broken down by individual months, in the Ludhiana territory, by individual stores, broken down by promotions, compared to estimates, and compared to the previous version of the product?</a:t>
            </a:r>
          </a:p>
          <a:p>
            <a:pPr algn="just"/>
            <a:r>
              <a:rPr lang="en-US" dirty="0" smtClean="0"/>
              <a:t> The analysis does not stop with this single multidimensional query. </a:t>
            </a:r>
          </a:p>
          <a:p>
            <a:pPr algn="just"/>
            <a:r>
              <a:rPr lang="en-US" dirty="0" smtClean="0"/>
              <a:t>The user continues to ask for further comparisons to similar products, comparisons among territories, and views of the results by rotating the presentation between columns and rows.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428596" y="285728"/>
            <a:ext cx="8358246" cy="62151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ROLAP Model</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In the ROLAP model, data is stored as rows and columns in relational form. </a:t>
            </a:r>
            <a:endParaRPr lang="en-US" dirty="0" smtClean="0"/>
          </a:p>
          <a:p>
            <a:pPr algn="just"/>
            <a:r>
              <a:rPr lang="en-US" dirty="0" smtClean="0"/>
              <a:t>This model presents </a:t>
            </a:r>
            <a:r>
              <a:rPr lang="en-US" dirty="0" smtClean="0"/>
              <a:t>data to the users in the form of business dimensions. </a:t>
            </a:r>
            <a:endParaRPr lang="en-US" dirty="0" smtClean="0"/>
          </a:p>
          <a:p>
            <a:pPr algn="just"/>
            <a:r>
              <a:rPr lang="en-US" dirty="0" smtClean="0"/>
              <a:t>In </a:t>
            </a:r>
            <a:r>
              <a:rPr lang="en-US" dirty="0" smtClean="0"/>
              <a:t>order to hide the </a:t>
            </a:r>
            <a:r>
              <a:rPr lang="en-US" dirty="0" smtClean="0"/>
              <a:t>storage structure </a:t>
            </a:r>
            <a:r>
              <a:rPr lang="en-US" dirty="0" smtClean="0"/>
              <a:t>to the user and present data </a:t>
            </a:r>
            <a:r>
              <a:rPr lang="en-US" dirty="0" err="1" smtClean="0"/>
              <a:t>multidimensionally</a:t>
            </a:r>
            <a:r>
              <a:rPr lang="en-US" dirty="0" smtClean="0"/>
              <a:t>, a semantic layer of metadata </a:t>
            </a:r>
            <a:r>
              <a:rPr lang="en-US" dirty="0" smtClean="0"/>
              <a:t>is created</a:t>
            </a:r>
            <a:r>
              <a:rPr lang="en-US" dirty="0" smtClean="0"/>
              <a:t>. </a:t>
            </a:r>
            <a:endParaRPr lang="en-US" dirty="0" smtClean="0"/>
          </a:p>
          <a:p>
            <a:pPr algn="just"/>
            <a:r>
              <a:rPr lang="en-US" dirty="0" smtClean="0"/>
              <a:t>The </a:t>
            </a:r>
            <a:r>
              <a:rPr lang="en-US" dirty="0" smtClean="0"/>
              <a:t>metadata layer supports the mapping of dimensions to the relational tables.</a:t>
            </a:r>
          </a:p>
          <a:p>
            <a:pPr algn="just"/>
            <a:r>
              <a:rPr lang="en-US" dirty="0" smtClean="0"/>
              <a:t>Additional metadata supports summarizations and aggregations. </a:t>
            </a:r>
            <a:endParaRPr lang="en-US" dirty="0" smtClean="0"/>
          </a:p>
          <a:p>
            <a:pPr algn="just"/>
            <a:r>
              <a:rPr lang="en-US" dirty="0" smtClean="0"/>
              <a:t>You </a:t>
            </a:r>
            <a:r>
              <a:rPr lang="en-US" dirty="0" smtClean="0"/>
              <a:t>may store the </a:t>
            </a:r>
            <a:r>
              <a:rPr lang="en-US" dirty="0" smtClean="0"/>
              <a:t>metadata in </a:t>
            </a:r>
            <a:r>
              <a:rPr lang="en-US" dirty="0" smtClean="0"/>
              <a:t>relational databases.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figure shows the architecture of the ROLAP model. What</a:t>
            </a:r>
          </a:p>
          <a:p>
            <a:r>
              <a:rPr lang="en-US" dirty="0" smtClean="0"/>
              <a:t>you see is a three-tier architecture. The analytical server in the middle tier application layer</a:t>
            </a:r>
          </a:p>
          <a:p>
            <a:r>
              <a:rPr lang="en-US" dirty="0" smtClean="0"/>
              <a:t>creates multidimensional views on the fly. The multidimensional system at the presentation</a:t>
            </a:r>
          </a:p>
          <a:p>
            <a:r>
              <a:rPr lang="en-US" dirty="0" smtClean="0"/>
              <a:t>layer provides a multidimensional view of the data to the users. When the users issue</a:t>
            </a:r>
          </a:p>
          <a:p>
            <a:r>
              <a:rPr lang="en-US" dirty="0" smtClean="0"/>
              <a:t>complex queries based on this multidimensional view, the queries are transformed</a:t>
            </a:r>
          </a:p>
          <a:p>
            <a:r>
              <a:rPr lang="en-US" dirty="0" smtClean="0"/>
              <a:t>into complex SQL directed to the relational database. Unlike the MOLAP model, static</a:t>
            </a:r>
          </a:p>
          <a:p>
            <a:r>
              <a:rPr lang="en-US" dirty="0" smtClean="0"/>
              <a:t>multidimensional structures are not created and stored.</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357158" y="214290"/>
            <a:ext cx="8572560" cy="6500858"/>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214282" y="357166"/>
            <a:ext cx="8715436" cy="6215106"/>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END OF CHAPTER</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For effective analysis, your users must have easy methods of performing complex analysis along several business dimensions. </a:t>
            </a:r>
          </a:p>
          <a:p>
            <a:r>
              <a:rPr lang="en-US" dirty="0" smtClean="0"/>
              <a:t>They need an environment that presents a multidimensional view of data, providing the foundation for analytical processing through easy and flexible access to information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Decision makers must be able to analyze data along any number of dimensions, at any level of aggregation, with the capability of viewing results in a variety of ways. </a:t>
            </a:r>
          </a:p>
          <a:p>
            <a:r>
              <a:rPr lang="en-US" dirty="0" smtClean="0"/>
              <a:t>They must have the ability to drill down and roll up along the hierarchies of every dimension. </a:t>
            </a:r>
          </a:p>
          <a:p>
            <a:r>
              <a:rPr lang="en-US" dirty="0" smtClean="0"/>
              <a:t>Without a solid system for true multidimensional analysis, your data warehouse is incomplete.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fontScale="92500" lnSpcReduction="10000"/>
          </a:bodyPr>
          <a:lstStyle/>
          <a:p>
            <a:pPr algn="just"/>
            <a:r>
              <a:rPr lang="en-US" dirty="0" smtClean="0"/>
              <a:t>In any analytical system, time is a critical dimension. </a:t>
            </a:r>
          </a:p>
          <a:p>
            <a:pPr algn="just"/>
            <a:r>
              <a:rPr lang="en-US" dirty="0" smtClean="0"/>
              <a:t>Hardly any query is executed without having time as one of the dimensions along which analysis is performed. </a:t>
            </a:r>
          </a:p>
          <a:p>
            <a:pPr algn="just"/>
            <a:r>
              <a:rPr lang="en-US" dirty="0" smtClean="0"/>
              <a:t>Further, time is a unique dimension because of its sequential nature—November always comes after October. </a:t>
            </a:r>
          </a:p>
          <a:p>
            <a:pPr algn="just"/>
            <a:r>
              <a:rPr lang="en-US" dirty="0" smtClean="0"/>
              <a:t>Users monitor performance over time, as for example, performance this month compared to last month, or performance this month compared with performance the same month last year.</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Fast Access and Powerful Calculations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Whether a user’s request is for monthly sales of all products along all geographical regions or for year-to-date sales in a region for a single product, the query and analysis system must have consistent response times. </a:t>
            </a:r>
          </a:p>
          <a:p>
            <a:r>
              <a:rPr lang="en-US" dirty="0" smtClean="0"/>
              <a:t>Users must not be penalized for the complexity of their analysis. </a:t>
            </a:r>
          </a:p>
          <a:p>
            <a:r>
              <a:rPr lang="en-US" dirty="0" smtClean="0"/>
              <a:t>Both the size of the effort to formulate a query or the amount of time to receive the result sets must be consistent irrespective of the query types.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a:bodyPr>
          <a:lstStyle/>
          <a:p>
            <a:r>
              <a:rPr lang="en-US" dirty="0" smtClean="0"/>
              <a:t>Imagine a business analyst looking for reasons why profitability dipped sharply in the recent months in the entire enterprise. </a:t>
            </a:r>
          </a:p>
          <a:p>
            <a:r>
              <a:rPr lang="en-US" dirty="0" smtClean="0"/>
              <a:t>The analyst starts this analysis by querying for the overall sales for the last five months for the entire company, broken down by individual months. </a:t>
            </a:r>
          </a:p>
          <a:p>
            <a:r>
              <a:rPr lang="en-US" dirty="0" smtClean="0"/>
              <a:t>The analyst notices that although the sales do not show a drop, there is a sharp reduction in profitability for the last three months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2481</Words>
  <Application>Microsoft Office PowerPoint</Application>
  <PresentationFormat>On-screen Show (4:3)</PresentationFormat>
  <Paragraphs>159</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OLAP</vt:lpstr>
      <vt:lpstr>Slide 2</vt:lpstr>
      <vt:lpstr>BUT</vt:lpstr>
      <vt:lpstr>Need for Multidimensional Analysis</vt:lpstr>
      <vt:lpstr>Slide 5</vt:lpstr>
      <vt:lpstr>Slide 6</vt:lpstr>
      <vt:lpstr>Slide 7</vt:lpstr>
      <vt:lpstr>Fast Access and Powerful Calculations</vt:lpstr>
      <vt:lpstr>Slide 9</vt:lpstr>
      <vt:lpstr>Slide 10</vt:lpstr>
      <vt:lpstr>Slide 11</vt:lpstr>
      <vt:lpstr>Slide 12</vt:lpstr>
      <vt:lpstr>Slide 13</vt:lpstr>
      <vt:lpstr>Slide 14</vt:lpstr>
      <vt:lpstr>Slide 15</vt:lpstr>
      <vt:lpstr>Slide 16</vt:lpstr>
      <vt:lpstr>Slide 17</vt:lpstr>
      <vt:lpstr>Slide 18</vt:lpstr>
      <vt:lpstr>OLAP is the Answer</vt:lpstr>
      <vt:lpstr>Slide 20</vt:lpstr>
      <vt:lpstr>Basic virtues of OLAP</vt:lpstr>
      <vt:lpstr>OLAP Definitions and Rules</vt:lpstr>
      <vt:lpstr>General Features of OLAP</vt:lpstr>
      <vt:lpstr>STAR SCHEMA</vt:lpstr>
      <vt:lpstr>Slide 25</vt:lpstr>
      <vt:lpstr>Slide 26</vt:lpstr>
      <vt:lpstr>Slide 27</vt:lpstr>
      <vt:lpstr>Slide 28</vt:lpstr>
      <vt:lpstr>Sample of simple queries and the result sets during a multidimensional analysis session.</vt:lpstr>
      <vt:lpstr>DO YOURSELF</vt:lpstr>
      <vt:lpstr>Slide 31</vt:lpstr>
      <vt:lpstr>OLAP MODELS</vt:lpstr>
      <vt:lpstr>Slide 33</vt:lpstr>
      <vt:lpstr>OLAP MODELS</vt:lpstr>
      <vt:lpstr>Slide 35</vt:lpstr>
      <vt:lpstr>Slide 36</vt:lpstr>
      <vt:lpstr>The MOLAP Model</vt:lpstr>
      <vt:lpstr>Slide 38</vt:lpstr>
      <vt:lpstr>Slide 39</vt:lpstr>
      <vt:lpstr>Slide 40</vt:lpstr>
      <vt:lpstr>The ROLAP Model</vt:lpstr>
      <vt:lpstr>Slide 42</vt:lpstr>
      <vt:lpstr>Slide 43</vt:lpstr>
      <vt:lpstr>Slide 44</vt:lpstr>
      <vt:lpstr>Slide 45</vt:lpstr>
      <vt:lpstr>Slide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OLAP</dc:title>
  <dc:creator>AMIT</dc:creator>
  <cp:lastModifiedBy>AMIT</cp:lastModifiedBy>
  <cp:revision>8</cp:revision>
  <dcterms:created xsi:type="dcterms:W3CDTF">2022-09-30T04:37:18Z</dcterms:created>
  <dcterms:modified xsi:type="dcterms:W3CDTF">2022-10-14T04:25:37Z</dcterms:modified>
</cp:coreProperties>
</file>