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307" r:id="rId5"/>
    <p:sldId id="309" r:id="rId6"/>
    <p:sldId id="261" r:id="rId7"/>
    <p:sldId id="262" r:id="rId8"/>
    <p:sldId id="263" r:id="rId9"/>
    <p:sldId id="264" r:id="rId10"/>
    <p:sldId id="265" r:id="rId11"/>
    <p:sldId id="266" r:id="rId12"/>
    <p:sldId id="267" r:id="rId13"/>
    <p:sldId id="268" r:id="rId14"/>
    <p:sldId id="269" r:id="rId15"/>
    <p:sldId id="271" r:id="rId16"/>
    <p:sldId id="272" r:id="rId17"/>
    <p:sldId id="273" r:id="rId18"/>
    <p:sldId id="310" r:id="rId19"/>
    <p:sldId id="274" r:id="rId20"/>
    <p:sldId id="276" r:id="rId21"/>
    <p:sldId id="306" r:id="rId22"/>
    <p:sldId id="277" r:id="rId23"/>
    <p:sldId id="278" r:id="rId24"/>
    <p:sldId id="279" r:id="rId25"/>
    <p:sldId id="280" r:id="rId26"/>
    <p:sldId id="281" r:id="rId27"/>
    <p:sldId id="282" r:id="rId28"/>
    <p:sldId id="283" r:id="rId29"/>
    <p:sldId id="285" r:id="rId30"/>
    <p:sldId id="287" r:id="rId31"/>
    <p:sldId id="286" r:id="rId32"/>
    <p:sldId id="288" r:id="rId33"/>
    <p:sldId id="289" r:id="rId34"/>
    <p:sldId id="290" r:id="rId35"/>
    <p:sldId id="291" r:id="rId36"/>
    <p:sldId id="293" r:id="rId37"/>
    <p:sldId id="294" r:id="rId38"/>
    <p:sldId id="295" r:id="rId39"/>
    <p:sldId id="296" r:id="rId40"/>
    <p:sldId id="297" r:id="rId41"/>
    <p:sldId id="298" r:id="rId42"/>
    <p:sldId id="299" r:id="rId43"/>
    <p:sldId id="301" r:id="rId44"/>
    <p:sldId id="302" r:id="rId45"/>
    <p:sldId id="30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80" y="-1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A73694-3AA3-4014-96F4-EEBEB192E323}"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102304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A73694-3AA3-4014-96F4-EEBEB192E323}"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182480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A73694-3AA3-4014-96F4-EEBEB192E323}"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241347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A73694-3AA3-4014-96F4-EEBEB192E323}"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60448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A73694-3AA3-4014-96F4-EEBEB192E323}" type="datetimeFigureOut">
              <a:rPr lang="en-US" smtClean="0"/>
              <a:t>12/25/2022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1752623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A73694-3AA3-4014-96F4-EEBEB192E323}"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111793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A73694-3AA3-4014-96F4-EEBEB192E323}" type="datetimeFigureOut">
              <a:rPr lang="en-US" smtClean="0"/>
              <a:t>12/25/2022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3158760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A73694-3AA3-4014-96F4-EEBEB192E323}" type="datetimeFigureOut">
              <a:rPr lang="en-US" smtClean="0"/>
              <a:t>12/25/2022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157239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73694-3AA3-4014-96F4-EEBEB192E323}" type="datetimeFigureOut">
              <a:rPr lang="en-US" smtClean="0"/>
              <a:t>12/25/2022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655616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A73694-3AA3-4014-96F4-EEBEB192E323}"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348611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A73694-3AA3-4014-96F4-EEBEB192E323}" type="datetimeFigureOut">
              <a:rPr lang="en-US" smtClean="0"/>
              <a:t>12/25/2022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730454-90CB-446D-A376-95E0E6A907A8}" type="slidenum">
              <a:rPr lang="en-US" smtClean="0"/>
              <a:t>‹#›</a:t>
            </a:fld>
            <a:endParaRPr lang="en-US"/>
          </a:p>
        </p:txBody>
      </p:sp>
    </p:spTree>
    <p:extLst>
      <p:ext uri="{BB962C8B-B14F-4D97-AF65-F5344CB8AC3E}">
        <p14:creationId xmlns:p14="http://schemas.microsoft.com/office/powerpoint/2010/main" val="258549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A73694-3AA3-4014-96F4-EEBEB192E323}" type="datetimeFigureOut">
              <a:rPr lang="en-US" smtClean="0"/>
              <a:t>12/25/2022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30454-90CB-446D-A376-95E0E6A907A8}" type="slidenum">
              <a:rPr lang="en-US" smtClean="0"/>
              <a:t>‹#›</a:t>
            </a:fld>
            <a:endParaRPr lang="en-US"/>
          </a:p>
        </p:txBody>
      </p:sp>
    </p:spTree>
    <p:extLst>
      <p:ext uri="{BB962C8B-B14F-4D97-AF65-F5344CB8AC3E}">
        <p14:creationId xmlns:p14="http://schemas.microsoft.com/office/powerpoint/2010/main" val="234230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javatpoint.com/c-sharp-tutorial"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6" Type="http://schemas.openxmlformats.org/officeDocument/2006/relationships/hyperlink" Target="https://www.javatpoint.com/cpp-tutorial" TargetMode="External"/><Relationship Id="rId5" Type="http://schemas.openxmlformats.org/officeDocument/2006/relationships/hyperlink" Target="https://www.javatpoint.com/python-tutorial" TargetMode="External"/><Relationship Id="rId4" Type="http://schemas.openxmlformats.org/officeDocument/2006/relationships/hyperlink" Target="https://www.javatpoint.com/php-tutoria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a:t>
            </a:r>
          </a:p>
        </p:txBody>
      </p:sp>
      <p:sp>
        <p:nvSpPr>
          <p:cNvPr id="3" name="Subtitle 2"/>
          <p:cNvSpPr>
            <a:spLocks noGrp="1"/>
          </p:cNvSpPr>
          <p:nvPr>
            <p:ph type="subTitle" idx="1"/>
          </p:nvPr>
        </p:nvSpPr>
        <p:spPr/>
        <p:txBody>
          <a:bodyPr/>
          <a:lstStyle/>
          <a:p>
            <a:r>
              <a:rPr lang="en-US" dirty="0"/>
              <a:t>UNIT 1</a:t>
            </a:r>
          </a:p>
        </p:txBody>
      </p:sp>
    </p:spTree>
    <p:extLst>
      <p:ext uri="{BB962C8B-B14F-4D97-AF65-F5344CB8AC3E}">
        <p14:creationId xmlns:p14="http://schemas.microsoft.com/office/powerpoint/2010/main" val="3945499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a:t>
            </a:r>
          </a:p>
        </p:txBody>
      </p:sp>
      <p:sp>
        <p:nvSpPr>
          <p:cNvPr id="3" name="Content Placeholder 2"/>
          <p:cNvSpPr>
            <a:spLocks noGrp="1"/>
          </p:cNvSpPr>
          <p:nvPr>
            <p:ph idx="1"/>
          </p:nvPr>
        </p:nvSpPr>
        <p:spPr/>
        <p:txBody>
          <a:bodyPr>
            <a:normAutofit fontScale="85000" lnSpcReduction="10000"/>
          </a:bodyPr>
          <a:lstStyle/>
          <a:p>
            <a:r>
              <a:rPr lang="en-US" dirty="0"/>
              <a:t>Java was designed to be easy for the professional programmer to learn and use effectively. Assuming that you have some programming experience, you will not find Java hard to master. </a:t>
            </a:r>
          </a:p>
          <a:p>
            <a:r>
              <a:rPr lang="en-US" dirty="0"/>
              <a:t>If you already understand the basic concepts of object-oriented programming, learning Java will be even easier. Best of all, if you are an experienced C++ programmer, moving to Java will require very little effort. Because Java inherits the C/C++ syntax and many of the object oriented features of C++, most programmers have little trouble learning Java.</a:t>
            </a:r>
          </a:p>
        </p:txBody>
      </p:sp>
    </p:spTree>
    <p:extLst>
      <p:ext uri="{BB962C8B-B14F-4D97-AF65-F5344CB8AC3E}">
        <p14:creationId xmlns:p14="http://schemas.microsoft.com/office/powerpoint/2010/main" val="67793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a:t>
            </a:r>
          </a:p>
        </p:txBody>
      </p:sp>
      <p:sp>
        <p:nvSpPr>
          <p:cNvPr id="3" name="Content Placeholder 2"/>
          <p:cNvSpPr>
            <a:spLocks noGrp="1"/>
          </p:cNvSpPr>
          <p:nvPr>
            <p:ph idx="1"/>
          </p:nvPr>
        </p:nvSpPr>
        <p:spPr/>
        <p:txBody>
          <a:bodyPr/>
          <a:lstStyle/>
          <a:p>
            <a:r>
              <a:rPr lang="en-US" dirty="0"/>
              <a:t>The fact that a Java program is executed by the JVM also helps to make it secure. Because the JVM is in control, it can contain the program and prevent it from generating side effects outside of the system. </a:t>
            </a:r>
          </a:p>
        </p:txBody>
      </p:sp>
    </p:spTree>
    <p:extLst>
      <p:ext uri="{BB962C8B-B14F-4D97-AF65-F5344CB8AC3E}">
        <p14:creationId xmlns:p14="http://schemas.microsoft.com/office/powerpoint/2010/main" val="534479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Portability/Platform independence</a:t>
            </a:r>
          </a:p>
        </p:txBody>
      </p:sp>
      <p:sp>
        <p:nvSpPr>
          <p:cNvPr id="3" name="Content Placeholder 2"/>
          <p:cNvSpPr>
            <a:spLocks noGrp="1"/>
          </p:cNvSpPr>
          <p:nvPr>
            <p:ph idx="1"/>
          </p:nvPr>
        </p:nvSpPr>
        <p:spPr/>
        <p:txBody>
          <a:bodyPr/>
          <a:lstStyle/>
          <a:p>
            <a:r>
              <a:rPr lang="en-US" dirty="0"/>
              <a:t>Solution is Bytecode.(already discussed, Refer to slides 8,9,10)</a:t>
            </a:r>
          </a:p>
        </p:txBody>
      </p:sp>
    </p:spTree>
    <p:extLst>
      <p:ext uri="{BB962C8B-B14F-4D97-AF65-F5344CB8AC3E}">
        <p14:creationId xmlns:p14="http://schemas.microsoft.com/office/powerpoint/2010/main" val="802542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a:t>
            </a:r>
          </a:p>
        </p:txBody>
      </p:sp>
      <p:sp>
        <p:nvSpPr>
          <p:cNvPr id="3" name="Content Placeholder 2"/>
          <p:cNvSpPr>
            <a:spLocks noGrp="1"/>
          </p:cNvSpPr>
          <p:nvPr>
            <p:ph idx="1"/>
          </p:nvPr>
        </p:nvSpPr>
        <p:spPr/>
        <p:txBody>
          <a:bodyPr/>
          <a:lstStyle/>
          <a:p>
            <a:r>
              <a:rPr lang="en-US" dirty="0"/>
              <a:t> Object-oriented programming aims to implement real-world entities like inheritance, hiding, polymorphism, </a:t>
            </a:r>
            <a:r>
              <a:rPr lang="en-US" dirty="0" err="1"/>
              <a:t>etc</a:t>
            </a:r>
            <a:r>
              <a:rPr lang="en-US" dirty="0"/>
              <a:t> in programming. </a:t>
            </a:r>
          </a:p>
          <a:p>
            <a:r>
              <a:rPr lang="en-US" dirty="0"/>
              <a:t>The main aim of OOP is to bind together the data and the functions that operate on them so that no other part of the code can access this data except that function.</a:t>
            </a:r>
          </a:p>
        </p:txBody>
      </p:sp>
    </p:spTree>
    <p:extLst>
      <p:ext uri="{BB962C8B-B14F-4D97-AF65-F5344CB8AC3E}">
        <p14:creationId xmlns:p14="http://schemas.microsoft.com/office/powerpoint/2010/main" val="3682768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a:t>
            </a:r>
          </a:p>
        </p:txBody>
      </p:sp>
      <p:sp>
        <p:nvSpPr>
          <p:cNvPr id="3" name="Content Placeholder 2"/>
          <p:cNvSpPr>
            <a:spLocks noGrp="1"/>
          </p:cNvSpPr>
          <p:nvPr>
            <p:ph idx="1"/>
          </p:nvPr>
        </p:nvSpPr>
        <p:spPr/>
        <p:txBody>
          <a:bodyPr>
            <a:normAutofit/>
          </a:bodyPr>
          <a:lstStyle/>
          <a:p>
            <a:r>
              <a:rPr lang="en-US" dirty="0"/>
              <a:t>Java is robust because  :</a:t>
            </a:r>
          </a:p>
          <a:p>
            <a:r>
              <a:rPr lang="en-US" dirty="0"/>
              <a:t>It is a </a:t>
            </a:r>
            <a:r>
              <a:rPr lang="en-US" b="1" dirty="0"/>
              <a:t>Strictly typed l</a:t>
            </a:r>
            <a:r>
              <a:rPr lang="en-US" dirty="0"/>
              <a:t>anguage. Some kind of explicit type conversion would be necessary if the data types are not related which in other languages is done implicitly.</a:t>
            </a:r>
          </a:p>
        </p:txBody>
      </p:sp>
    </p:spTree>
    <p:extLst>
      <p:ext uri="{BB962C8B-B14F-4D97-AF65-F5344CB8AC3E}">
        <p14:creationId xmlns:p14="http://schemas.microsoft.com/office/powerpoint/2010/main" val="1276514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Strictly typed</a:t>
            </a:r>
          </a:p>
        </p:txBody>
      </p:sp>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175" t="18452" r="36303" b="24603"/>
          <a:stretch/>
        </p:blipFill>
        <p:spPr bwMode="auto">
          <a:xfrm>
            <a:off x="0" y="254585"/>
            <a:ext cx="8954341" cy="6032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448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a:t>
            </a:r>
          </a:p>
        </p:txBody>
      </p:sp>
      <p:sp>
        <p:nvSpPr>
          <p:cNvPr id="3" name="Content Placeholder 2"/>
          <p:cNvSpPr>
            <a:spLocks noGrp="1"/>
          </p:cNvSpPr>
          <p:nvPr>
            <p:ph idx="1"/>
          </p:nvPr>
        </p:nvSpPr>
        <p:spPr/>
        <p:txBody>
          <a:bodyPr>
            <a:normAutofit fontScale="85000" lnSpcReduction="20000"/>
          </a:bodyPr>
          <a:lstStyle/>
          <a:p>
            <a:pPr algn="just"/>
            <a:r>
              <a:rPr lang="en-US" b="1" dirty="0"/>
              <a:t>Multithreading in java</a:t>
            </a:r>
            <a:r>
              <a:rPr lang="en-US" dirty="0"/>
              <a:t> is a process of executing multiple threads simultaneously.</a:t>
            </a:r>
          </a:p>
          <a:p>
            <a:pPr algn="just"/>
            <a:r>
              <a:rPr lang="en-US" dirty="0"/>
              <a:t>A thread is a lightweight sub-process, the smallest unit of processing. Multiprocessing and multithreading, both are used to achieve multitasking.</a:t>
            </a:r>
          </a:p>
          <a:p>
            <a:pPr algn="just"/>
            <a:r>
              <a:rPr lang="en-US" dirty="0"/>
              <a:t>However, we use multithreading than multiprocessing because threads use a shared memory area. They don't allocate separate memory area so saves memory, and context-switching between the threads takes less time than process.</a:t>
            </a:r>
          </a:p>
          <a:p>
            <a:pPr algn="just"/>
            <a:r>
              <a:rPr lang="en-US" dirty="0"/>
              <a:t>Java Multithreading is mostly used in games, animation, etc.</a:t>
            </a:r>
          </a:p>
        </p:txBody>
      </p:sp>
    </p:spTree>
    <p:extLst>
      <p:ext uri="{BB962C8B-B14F-4D97-AF65-F5344CB8AC3E}">
        <p14:creationId xmlns:p14="http://schemas.microsoft.com/office/powerpoint/2010/main" val="2231873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Performance</a:t>
            </a:r>
          </a:p>
        </p:txBody>
      </p:sp>
      <p:sp>
        <p:nvSpPr>
          <p:cNvPr id="3" name="Content Placeholder 2"/>
          <p:cNvSpPr>
            <a:spLocks noGrp="1"/>
          </p:cNvSpPr>
          <p:nvPr>
            <p:ph idx="1"/>
          </p:nvPr>
        </p:nvSpPr>
        <p:spPr/>
        <p:txBody>
          <a:bodyPr>
            <a:normAutofit fontScale="85000" lnSpcReduction="20000"/>
          </a:bodyPr>
          <a:lstStyle/>
          <a:p>
            <a:pPr algn="just"/>
            <a:r>
              <a:rPr lang="en-US" dirty="0"/>
              <a:t>As described earlier, Java enables the creation of cross-platform programs by compiling into an intermediate representation called Java bytecode. This code can be executed on any system that implements the Java Virtual Machine. Most previous attempts at cross-platform solutions have done so at the expense of performance. </a:t>
            </a:r>
          </a:p>
          <a:p>
            <a:pPr algn="just"/>
            <a:r>
              <a:rPr lang="en-US" dirty="0"/>
              <a:t>As explained earlier, the Java bytecode was carefully designed so that it would be easy to translate directly into native machine code for very high performance by using a </a:t>
            </a:r>
            <a:r>
              <a:rPr lang="en-US" b="1" dirty="0"/>
              <a:t>just-in-time(JIT)</a:t>
            </a:r>
            <a:r>
              <a:rPr lang="en-US" dirty="0"/>
              <a:t> compiler. Java run-time systems that provide this feature lose none of the benefits of the platform-independent code.</a:t>
            </a:r>
          </a:p>
        </p:txBody>
      </p:sp>
    </p:spTree>
    <p:extLst>
      <p:ext uri="{BB962C8B-B14F-4D97-AF65-F5344CB8AC3E}">
        <p14:creationId xmlns:p14="http://schemas.microsoft.com/office/powerpoint/2010/main" val="921654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ifferentiate JVM JRE JDK JIT - Javapap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609600"/>
            <a:ext cx="5410200" cy="560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592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a:t>
            </a:r>
          </a:p>
        </p:txBody>
      </p:sp>
      <p:sp>
        <p:nvSpPr>
          <p:cNvPr id="3" name="Content Placeholder 2"/>
          <p:cNvSpPr>
            <a:spLocks noGrp="1"/>
          </p:cNvSpPr>
          <p:nvPr>
            <p:ph idx="1"/>
          </p:nvPr>
        </p:nvSpPr>
        <p:spPr/>
        <p:txBody>
          <a:bodyPr/>
          <a:lstStyle/>
          <a:p>
            <a:r>
              <a:rPr lang="en-US" dirty="0"/>
              <a:t>Java is designed for the distributed environment of the Internet, because it handles TCP/IP protocols. In fact, accessing a resource using a URL is not much different from accessing a file</a:t>
            </a:r>
            <a:r>
              <a:rPr lang="en-US"/>
              <a:t>. </a:t>
            </a:r>
            <a:endParaRPr lang="en-US" dirty="0"/>
          </a:p>
        </p:txBody>
      </p:sp>
    </p:spTree>
    <p:extLst>
      <p:ext uri="{BB962C8B-B14F-4D97-AF65-F5344CB8AC3E}">
        <p14:creationId xmlns:p14="http://schemas.microsoft.com/office/powerpoint/2010/main" val="2950780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JAVA</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1) </a:t>
            </a:r>
            <a:r>
              <a:rPr lang="en-US" b="1" dirty="0"/>
              <a:t>James Gosling</a:t>
            </a:r>
            <a:r>
              <a:rPr lang="en-US" dirty="0"/>
              <a:t>, </a:t>
            </a:r>
            <a:r>
              <a:rPr lang="en-US" b="1" dirty="0"/>
              <a:t>Mike Sheridan</a:t>
            </a:r>
            <a:r>
              <a:rPr lang="en-US" dirty="0"/>
              <a:t>, and </a:t>
            </a:r>
            <a:r>
              <a:rPr lang="en-US" b="1" dirty="0"/>
              <a:t>Patrick </a:t>
            </a:r>
            <a:r>
              <a:rPr lang="en-US" b="1" dirty="0" err="1"/>
              <a:t>Naughton</a:t>
            </a:r>
            <a:r>
              <a:rPr lang="en-US" dirty="0"/>
              <a:t> initiated the Java language project in June 1991. The small team of sun engineers called </a:t>
            </a:r>
            <a:r>
              <a:rPr lang="en-US" b="1" dirty="0"/>
              <a:t>Green Team</a:t>
            </a:r>
            <a:r>
              <a:rPr lang="en-US" dirty="0"/>
              <a:t>.</a:t>
            </a:r>
          </a:p>
          <a:p>
            <a:pPr marL="0" indent="0" algn="just">
              <a:buNone/>
            </a:pPr>
            <a:r>
              <a:rPr lang="en-US" dirty="0"/>
              <a:t>2) Originally designed for small, embedded systems in electronic appliances like set-top boxes.</a:t>
            </a:r>
          </a:p>
          <a:p>
            <a:pPr marL="0" indent="0" algn="just">
              <a:buNone/>
            </a:pPr>
            <a:r>
              <a:rPr lang="en-US" dirty="0"/>
              <a:t>3) Firstly, it was called </a:t>
            </a:r>
            <a:r>
              <a:rPr lang="en-US" b="1" dirty="0"/>
              <a:t>"</a:t>
            </a:r>
            <a:r>
              <a:rPr lang="en-US" b="1" dirty="0" err="1"/>
              <a:t>Greentalk</a:t>
            </a:r>
            <a:r>
              <a:rPr lang="en-US" b="1" dirty="0"/>
              <a:t>"</a:t>
            </a:r>
            <a:r>
              <a:rPr lang="en-US" dirty="0"/>
              <a:t> by James Gosling, and file extension was .</a:t>
            </a:r>
            <a:r>
              <a:rPr lang="en-US" dirty="0" err="1"/>
              <a:t>gt</a:t>
            </a:r>
            <a:r>
              <a:rPr lang="en-US" dirty="0"/>
              <a:t> .</a:t>
            </a:r>
          </a:p>
          <a:p>
            <a:pPr marL="0" indent="0" algn="just">
              <a:buNone/>
            </a:pPr>
            <a:r>
              <a:rPr lang="en-US" dirty="0"/>
              <a:t>4) After that, it was called </a:t>
            </a:r>
            <a:r>
              <a:rPr lang="en-US" b="1" dirty="0"/>
              <a:t>Oak</a:t>
            </a:r>
            <a:r>
              <a:rPr lang="en-US" dirty="0"/>
              <a:t> and was developed as a part of the Green project.</a:t>
            </a:r>
          </a:p>
          <a:p>
            <a:endParaRPr lang="en-US" dirty="0"/>
          </a:p>
        </p:txBody>
      </p:sp>
    </p:spTree>
    <p:extLst>
      <p:ext uri="{BB962C8B-B14F-4D97-AF65-F5344CB8AC3E}">
        <p14:creationId xmlns:p14="http://schemas.microsoft.com/office/powerpoint/2010/main" val="1744767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Programming </a:t>
            </a:r>
          </a:p>
        </p:txBody>
      </p:sp>
      <p:sp>
        <p:nvSpPr>
          <p:cNvPr id="3" name="Content Placeholder 2"/>
          <p:cNvSpPr>
            <a:spLocks noGrp="1"/>
          </p:cNvSpPr>
          <p:nvPr>
            <p:ph idx="1"/>
          </p:nvPr>
        </p:nvSpPr>
        <p:spPr/>
        <p:txBody>
          <a:bodyPr>
            <a:normAutofit fontScale="70000" lnSpcReduction="20000"/>
          </a:bodyPr>
          <a:lstStyle/>
          <a:p>
            <a:pPr algn="just"/>
            <a:r>
              <a:rPr lang="en-US" dirty="0"/>
              <a:t>Object-Oriented Programming is a paradigm that provides many concepts, such as </a:t>
            </a:r>
            <a:r>
              <a:rPr lang="en-US" b="1" dirty="0"/>
              <a:t>inheritance</a:t>
            </a:r>
            <a:r>
              <a:rPr lang="en-US" dirty="0"/>
              <a:t>, </a:t>
            </a:r>
            <a:r>
              <a:rPr lang="en-US" b="1" dirty="0"/>
              <a:t>data binding</a:t>
            </a:r>
            <a:r>
              <a:rPr lang="en-US" dirty="0"/>
              <a:t>, </a:t>
            </a:r>
            <a:r>
              <a:rPr lang="en-US" b="1" dirty="0"/>
              <a:t>polymorphism</a:t>
            </a:r>
            <a:r>
              <a:rPr lang="en-US" dirty="0"/>
              <a:t>, etc.</a:t>
            </a:r>
          </a:p>
          <a:p>
            <a:pPr algn="just"/>
            <a:r>
              <a:rPr lang="en-US" b="1" dirty="0" err="1"/>
              <a:t>Simula</a:t>
            </a:r>
            <a:r>
              <a:rPr lang="en-US" dirty="0"/>
              <a:t> is considered the first object-oriented programming language. The programming paradigm where everything is represented as an object is known as a truly object-oriented programming language.</a:t>
            </a:r>
          </a:p>
          <a:p>
            <a:pPr algn="just"/>
            <a:r>
              <a:rPr lang="en-US" b="1" dirty="0"/>
              <a:t>Smalltalk</a:t>
            </a:r>
            <a:r>
              <a:rPr lang="en-US" dirty="0"/>
              <a:t> is considered the first truly object-oriented programming language.</a:t>
            </a:r>
          </a:p>
          <a:p>
            <a:pPr algn="just"/>
            <a:r>
              <a:rPr lang="en-US" dirty="0"/>
              <a:t>The popular object-oriented languages are </a:t>
            </a:r>
            <a:r>
              <a:rPr lang="en-US" dirty="0">
                <a:hlinkClick r:id="rId2"/>
              </a:rPr>
              <a:t>Java</a:t>
            </a:r>
            <a:r>
              <a:rPr lang="en-US" dirty="0"/>
              <a:t>, </a:t>
            </a:r>
            <a:r>
              <a:rPr lang="en-US" dirty="0">
                <a:hlinkClick r:id="rId3"/>
              </a:rPr>
              <a:t>C#</a:t>
            </a:r>
            <a:r>
              <a:rPr lang="en-US" dirty="0"/>
              <a:t>, </a:t>
            </a:r>
            <a:r>
              <a:rPr lang="en-US" dirty="0">
                <a:hlinkClick r:id="rId4"/>
              </a:rPr>
              <a:t>PHP</a:t>
            </a:r>
            <a:r>
              <a:rPr lang="en-US" dirty="0"/>
              <a:t>, </a:t>
            </a:r>
            <a:r>
              <a:rPr lang="en-US" dirty="0">
                <a:hlinkClick r:id="rId5"/>
              </a:rPr>
              <a:t>Python</a:t>
            </a:r>
            <a:r>
              <a:rPr lang="en-US" dirty="0"/>
              <a:t>, </a:t>
            </a:r>
            <a:r>
              <a:rPr lang="en-US" dirty="0">
                <a:hlinkClick r:id="rId6"/>
              </a:rPr>
              <a:t>C++</a:t>
            </a:r>
            <a:r>
              <a:rPr lang="en-US" dirty="0"/>
              <a:t>, etc.</a:t>
            </a:r>
          </a:p>
          <a:p>
            <a:pPr algn="just"/>
            <a:r>
              <a:rPr lang="en-US" dirty="0"/>
              <a:t>The main aim of object-oriented programming is to implement real-world entities, for example, object, classes, abstraction, inheritance, polymorphism, etc.</a:t>
            </a:r>
          </a:p>
        </p:txBody>
      </p:sp>
    </p:spTree>
    <p:extLst>
      <p:ext uri="{BB962C8B-B14F-4D97-AF65-F5344CB8AC3E}">
        <p14:creationId xmlns:p14="http://schemas.microsoft.com/office/powerpoint/2010/main" val="2637890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Two paradigms</a:t>
            </a:r>
          </a:p>
        </p:txBody>
      </p:sp>
      <p:sp>
        <p:nvSpPr>
          <p:cNvPr id="3" name="Content Placeholder 2"/>
          <p:cNvSpPr>
            <a:spLocks noGrp="1"/>
          </p:cNvSpPr>
          <p:nvPr>
            <p:ph idx="1"/>
          </p:nvPr>
        </p:nvSpPr>
        <p:spPr/>
        <p:txBody>
          <a:bodyPr/>
          <a:lstStyle/>
          <a:p>
            <a:r>
              <a:rPr lang="en-US" dirty="0"/>
              <a:t>Procedure oriented</a:t>
            </a:r>
          </a:p>
          <a:p>
            <a:r>
              <a:rPr lang="en-US" dirty="0"/>
              <a:t>Object oriented</a:t>
            </a:r>
          </a:p>
          <a:p>
            <a:r>
              <a:rPr lang="en-US" dirty="0"/>
              <a:t>Difference?</a:t>
            </a:r>
          </a:p>
        </p:txBody>
      </p:sp>
    </p:spTree>
    <p:extLst>
      <p:ext uri="{BB962C8B-B14F-4D97-AF65-F5344CB8AC3E}">
        <p14:creationId xmlns:p14="http://schemas.microsoft.com/office/powerpoint/2010/main" val="1966908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Programming </a:t>
            </a:r>
          </a:p>
        </p:txBody>
      </p:sp>
      <p:sp>
        <p:nvSpPr>
          <p:cNvPr id="3" name="Content Placeholder 2"/>
          <p:cNvSpPr>
            <a:spLocks noGrp="1"/>
          </p:cNvSpPr>
          <p:nvPr>
            <p:ph idx="1"/>
          </p:nvPr>
        </p:nvSpPr>
        <p:spPr/>
        <p:txBody>
          <a:bodyPr>
            <a:normAutofit fontScale="92500" lnSpcReduction="20000"/>
          </a:bodyPr>
          <a:lstStyle/>
          <a:p>
            <a:r>
              <a:rPr lang="en-US" dirty="0"/>
              <a:t> </a:t>
            </a:r>
            <a:r>
              <a:rPr lang="en-US" b="1" dirty="0"/>
              <a:t>Object-Oriented Programming</a:t>
            </a:r>
            <a:r>
              <a:rPr lang="en-US" dirty="0"/>
              <a:t> is a methodology or paradigm to design a program using classes and objects. It simplifies software development and maintenance by providing some concepts:</a:t>
            </a:r>
          </a:p>
          <a:p>
            <a:r>
              <a:rPr lang="en-US" dirty="0"/>
              <a:t>Object</a:t>
            </a:r>
          </a:p>
          <a:p>
            <a:r>
              <a:rPr lang="en-US" dirty="0"/>
              <a:t>Class</a:t>
            </a:r>
          </a:p>
          <a:p>
            <a:r>
              <a:rPr lang="en-US" dirty="0"/>
              <a:t>Inheritance</a:t>
            </a:r>
          </a:p>
          <a:p>
            <a:r>
              <a:rPr lang="en-US" dirty="0"/>
              <a:t>Polymorphism</a:t>
            </a:r>
          </a:p>
          <a:p>
            <a:r>
              <a:rPr lang="en-US" dirty="0"/>
              <a:t>Abstraction</a:t>
            </a:r>
          </a:p>
          <a:p>
            <a:r>
              <a:rPr lang="en-US" dirty="0"/>
              <a:t>Encapsulation</a:t>
            </a:r>
          </a:p>
          <a:p>
            <a:endParaRPr lang="en-US" dirty="0"/>
          </a:p>
        </p:txBody>
      </p:sp>
    </p:spTree>
    <p:extLst>
      <p:ext uri="{BB962C8B-B14F-4D97-AF65-F5344CB8AC3E}">
        <p14:creationId xmlns:p14="http://schemas.microsoft.com/office/powerpoint/2010/main" val="197051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a:t>
            </a:r>
          </a:p>
        </p:txBody>
      </p:sp>
      <p:sp>
        <p:nvSpPr>
          <p:cNvPr id="3" name="Content Placeholder 2"/>
          <p:cNvSpPr>
            <a:spLocks noGrp="1"/>
          </p:cNvSpPr>
          <p:nvPr>
            <p:ph idx="1"/>
          </p:nvPr>
        </p:nvSpPr>
        <p:spPr/>
        <p:txBody>
          <a:bodyPr>
            <a:normAutofit fontScale="85000" lnSpcReduction="20000"/>
          </a:bodyPr>
          <a:lstStyle/>
          <a:p>
            <a:pPr algn="just"/>
            <a:r>
              <a:rPr lang="en-US" dirty="0"/>
              <a:t>Any entity that has state and behavior is known as an object. For example, a chair, pen, table, keyboard, bike, etc. It can be physical or logical.</a:t>
            </a:r>
          </a:p>
          <a:p>
            <a:pPr algn="just"/>
            <a:r>
              <a:rPr lang="en-US" dirty="0"/>
              <a:t>An Object can be defined as an instance of a class. An object contains an address and takes up some space in memory. Objects can communicate without knowing the details of each other's data or code. The only necessary thing is the type of message accepted and the type of response returned by the objects.</a:t>
            </a:r>
          </a:p>
          <a:p>
            <a:pPr algn="just"/>
            <a:r>
              <a:rPr lang="en-US" b="1" dirty="0"/>
              <a:t>Example:</a:t>
            </a:r>
            <a:r>
              <a:rPr lang="en-US" dirty="0"/>
              <a:t> A dog is an object because it has states like color, name, breed, etc. as well as behaviors like wagging the tail, barking, eating, etc.</a:t>
            </a:r>
          </a:p>
          <a:p>
            <a:endParaRPr lang="en-US" dirty="0"/>
          </a:p>
        </p:txBody>
      </p:sp>
    </p:spTree>
    <p:extLst>
      <p:ext uri="{BB962C8B-B14F-4D97-AF65-F5344CB8AC3E}">
        <p14:creationId xmlns:p14="http://schemas.microsoft.com/office/powerpoint/2010/main" val="394981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a:t>
            </a:r>
          </a:p>
        </p:txBody>
      </p:sp>
      <p:sp>
        <p:nvSpPr>
          <p:cNvPr id="3" name="Content Placeholder 2"/>
          <p:cNvSpPr>
            <a:spLocks noGrp="1"/>
          </p:cNvSpPr>
          <p:nvPr>
            <p:ph idx="1"/>
          </p:nvPr>
        </p:nvSpPr>
        <p:spPr/>
        <p:txBody>
          <a:bodyPr/>
          <a:lstStyle/>
          <a:p>
            <a:r>
              <a:rPr lang="en-US" i="1" dirty="0"/>
              <a:t>Collection of objects</a:t>
            </a:r>
            <a:r>
              <a:rPr lang="en-US" dirty="0"/>
              <a:t> is called class. It is a logical entity.</a:t>
            </a:r>
          </a:p>
          <a:p>
            <a:r>
              <a:rPr lang="en-US" dirty="0"/>
              <a:t>A class can also be defined as a blueprint from which you can create an individual object.</a:t>
            </a:r>
          </a:p>
          <a:p>
            <a:r>
              <a:rPr lang="en-US" dirty="0"/>
              <a:t>Class doesn't consume any space.</a:t>
            </a:r>
          </a:p>
          <a:p>
            <a:endParaRPr lang="en-US" dirty="0"/>
          </a:p>
        </p:txBody>
      </p:sp>
    </p:spTree>
    <p:extLst>
      <p:ext uri="{BB962C8B-B14F-4D97-AF65-F5344CB8AC3E}">
        <p14:creationId xmlns:p14="http://schemas.microsoft.com/office/powerpoint/2010/main" val="3743743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Inheritance</a:t>
            </a:r>
          </a:p>
        </p:txBody>
      </p:sp>
      <p:sp>
        <p:nvSpPr>
          <p:cNvPr id="3" name="Content Placeholder 2"/>
          <p:cNvSpPr>
            <a:spLocks noGrp="1"/>
          </p:cNvSpPr>
          <p:nvPr>
            <p:ph idx="1"/>
          </p:nvPr>
        </p:nvSpPr>
        <p:spPr/>
        <p:txBody>
          <a:bodyPr/>
          <a:lstStyle/>
          <a:p>
            <a:r>
              <a:rPr lang="en-US" i="1" dirty="0"/>
              <a:t>When one object acquires all the properties and behaviors of a parent object</a:t>
            </a:r>
            <a:r>
              <a:rPr lang="en-US" dirty="0"/>
              <a:t>, it is known as inheritance. </a:t>
            </a:r>
          </a:p>
          <a:p>
            <a:r>
              <a:rPr lang="en-US" dirty="0"/>
              <a:t>It provides code reusability. </a:t>
            </a:r>
          </a:p>
          <a:p>
            <a:r>
              <a:rPr lang="en-US" dirty="0"/>
              <a:t>It is used to achieve runtime polymorphism.</a:t>
            </a:r>
          </a:p>
          <a:p>
            <a:endParaRPr lang="en-US" dirty="0"/>
          </a:p>
        </p:txBody>
      </p:sp>
    </p:spTree>
    <p:extLst>
      <p:ext uri="{BB962C8B-B14F-4D97-AF65-F5344CB8AC3E}">
        <p14:creationId xmlns:p14="http://schemas.microsoft.com/office/powerpoint/2010/main" val="989059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Polymorphism</a:t>
            </a:r>
          </a:p>
        </p:txBody>
      </p:sp>
      <p:sp>
        <p:nvSpPr>
          <p:cNvPr id="3" name="Content Placeholder 2"/>
          <p:cNvSpPr>
            <a:spLocks noGrp="1"/>
          </p:cNvSpPr>
          <p:nvPr>
            <p:ph idx="1"/>
          </p:nvPr>
        </p:nvSpPr>
        <p:spPr/>
        <p:txBody>
          <a:bodyPr>
            <a:normAutofit fontScale="92500"/>
          </a:bodyPr>
          <a:lstStyle/>
          <a:p>
            <a:pPr algn="just"/>
            <a:r>
              <a:rPr lang="en-US" dirty="0"/>
              <a:t>If </a:t>
            </a:r>
            <a:r>
              <a:rPr lang="en-US" i="1" dirty="0"/>
              <a:t>one task is performed in different ways</a:t>
            </a:r>
            <a:r>
              <a:rPr lang="en-US" dirty="0"/>
              <a:t>, it is known as polymorphism. For example: to convince the customer differently, to draw something, for example, shape, triangle, rectangle, etc.</a:t>
            </a:r>
          </a:p>
          <a:p>
            <a:pPr algn="just"/>
            <a:r>
              <a:rPr lang="en-US" dirty="0"/>
              <a:t>In Java, we use method overloading and method overriding to achieve polymorphism.</a:t>
            </a:r>
          </a:p>
          <a:p>
            <a:pPr algn="just"/>
            <a:r>
              <a:rPr lang="en-US" dirty="0"/>
              <a:t>Another example can be to speak something; for example, a cat speaks meow, dog barks woof, etc.</a:t>
            </a:r>
          </a:p>
          <a:p>
            <a:endParaRPr lang="en-US" dirty="0"/>
          </a:p>
        </p:txBody>
      </p:sp>
    </p:spTree>
    <p:extLst>
      <p:ext uri="{BB962C8B-B14F-4D97-AF65-F5344CB8AC3E}">
        <p14:creationId xmlns:p14="http://schemas.microsoft.com/office/powerpoint/2010/main" val="1514664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Abstraction</a:t>
            </a:r>
          </a:p>
        </p:txBody>
      </p:sp>
      <p:sp>
        <p:nvSpPr>
          <p:cNvPr id="3" name="Content Placeholder 2"/>
          <p:cNvSpPr>
            <a:spLocks noGrp="1"/>
          </p:cNvSpPr>
          <p:nvPr>
            <p:ph idx="1"/>
          </p:nvPr>
        </p:nvSpPr>
        <p:spPr/>
        <p:txBody>
          <a:bodyPr>
            <a:normAutofit/>
          </a:bodyPr>
          <a:lstStyle/>
          <a:p>
            <a:r>
              <a:rPr lang="en-US" i="1" dirty="0"/>
              <a:t>Hiding internal details and showing functionality</a:t>
            </a:r>
            <a:r>
              <a:rPr lang="en-US" dirty="0"/>
              <a:t> is known as abstraction. For example phone call, we don't know the internal processing.</a:t>
            </a:r>
          </a:p>
          <a:p>
            <a:r>
              <a:rPr lang="en-US" dirty="0"/>
              <a:t>In Java, we use abstract class and interface to achieve abstraction.</a:t>
            </a:r>
          </a:p>
          <a:p>
            <a:endParaRPr lang="en-US" dirty="0"/>
          </a:p>
        </p:txBody>
      </p:sp>
    </p:spTree>
    <p:extLst>
      <p:ext uri="{BB962C8B-B14F-4D97-AF65-F5344CB8AC3E}">
        <p14:creationId xmlns:p14="http://schemas.microsoft.com/office/powerpoint/2010/main" val="1962883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Encapsulation</a:t>
            </a:r>
          </a:p>
        </p:txBody>
      </p:sp>
      <p:sp>
        <p:nvSpPr>
          <p:cNvPr id="3" name="Content Placeholder 2"/>
          <p:cNvSpPr>
            <a:spLocks noGrp="1"/>
          </p:cNvSpPr>
          <p:nvPr>
            <p:ph idx="1"/>
          </p:nvPr>
        </p:nvSpPr>
        <p:spPr/>
        <p:txBody>
          <a:bodyPr>
            <a:normAutofit/>
          </a:bodyPr>
          <a:lstStyle/>
          <a:p>
            <a:r>
              <a:rPr lang="en-US" i="1" dirty="0"/>
              <a:t>Binding (or wrapping) code and data together into a single unit are known as encapsulation</a:t>
            </a:r>
            <a:r>
              <a:rPr lang="en-US" dirty="0"/>
              <a:t>. For example, a capsule, it is wrapped with different medicines.</a:t>
            </a:r>
          </a:p>
          <a:p>
            <a:r>
              <a:rPr lang="en-US" dirty="0"/>
              <a:t>A java class is the example of encapsulation. Java bean is the fully encapsulated class because all the data members are private here.</a:t>
            </a:r>
          </a:p>
          <a:p>
            <a:endParaRPr lang="en-US" dirty="0"/>
          </a:p>
        </p:txBody>
      </p:sp>
    </p:spTree>
    <p:extLst>
      <p:ext uri="{BB962C8B-B14F-4D97-AF65-F5344CB8AC3E}">
        <p14:creationId xmlns:p14="http://schemas.microsoft.com/office/powerpoint/2010/main" val="3479539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OOP principles</a:t>
            </a:r>
          </a:p>
        </p:txBody>
      </p:sp>
      <p:pic>
        <p:nvPicPr>
          <p:cNvPr id="1026" name="Picture 2" descr="Image result for three oop princi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00200"/>
            <a:ext cx="6400800" cy="479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93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JAVA</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5) </a:t>
            </a:r>
            <a:r>
              <a:rPr lang="en-US" b="1" dirty="0"/>
              <a:t>Why Oak?</a:t>
            </a:r>
            <a:r>
              <a:rPr lang="en-US" dirty="0"/>
              <a:t> Oak is a symbol of strength and chosen as a national tree of many countries like U.S.A., France, Germany, Romania, etc.</a:t>
            </a:r>
          </a:p>
          <a:p>
            <a:pPr marL="0" indent="0" algn="just">
              <a:buNone/>
            </a:pPr>
            <a:r>
              <a:rPr lang="en-US" dirty="0"/>
              <a:t>6) In 1995, Oak was renamed as </a:t>
            </a:r>
            <a:r>
              <a:rPr lang="en-US" b="1" dirty="0"/>
              <a:t>"Java"</a:t>
            </a:r>
            <a:r>
              <a:rPr lang="en-US" dirty="0"/>
              <a:t> because it was already a trademark by Oak Technologies.</a:t>
            </a:r>
          </a:p>
          <a:p>
            <a:pPr marL="0" indent="0" algn="just">
              <a:buNone/>
            </a:pPr>
            <a:r>
              <a:rPr lang="en-US" dirty="0"/>
              <a:t>8) Java is an island of Indonesia where first coffee was produced (called java coffee).</a:t>
            </a:r>
          </a:p>
          <a:p>
            <a:pPr marL="0" indent="0" algn="just">
              <a:buNone/>
            </a:pPr>
            <a:r>
              <a:rPr lang="en-US" dirty="0"/>
              <a:t>9) Notice that Java is just a name, not an acronym.</a:t>
            </a:r>
          </a:p>
          <a:p>
            <a:pPr marL="0" indent="0" algn="just">
              <a:buNone/>
            </a:pPr>
            <a:r>
              <a:rPr lang="en-US" dirty="0"/>
              <a:t>10) Initially developed by James Gosling at Sun Microsystems (which is now a subsidiary of Oracle Corporation) and released in 1995.</a:t>
            </a:r>
          </a:p>
          <a:p>
            <a:pPr algn="just"/>
            <a:endParaRPr lang="en-US" dirty="0"/>
          </a:p>
        </p:txBody>
      </p:sp>
    </p:spTree>
    <p:extLst>
      <p:ext uri="{BB962C8B-B14F-4D97-AF65-F5344CB8AC3E}">
        <p14:creationId xmlns:p14="http://schemas.microsoft.com/office/powerpoint/2010/main" val="3868391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Program structure</a:t>
            </a:r>
          </a:p>
        </p:txBody>
      </p:sp>
      <p:pic>
        <p:nvPicPr>
          <p:cNvPr id="2050" name="Picture 2" descr="Image result for structure of java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00200"/>
            <a:ext cx="5038725" cy="446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659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Program structure</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1. Documentation Section</a:t>
            </a:r>
            <a:r>
              <a:rPr lang="en-US" dirty="0"/>
              <a:t>: </a:t>
            </a:r>
          </a:p>
          <a:p>
            <a:r>
              <a:rPr lang="en-US" dirty="0"/>
              <a:t>It includes the comments that improve the readability of the program. </a:t>
            </a:r>
          </a:p>
          <a:p>
            <a:r>
              <a:rPr lang="en-US" dirty="0"/>
              <a:t>A comment is a non-executable statement that helps to read and understand a program especially when your programs get more complex. It is simply a message that exists only for the programmer and is ignored by the compiler. </a:t>
            </a:r>
          </a:p>
          <a:p>
            <a:r>
              <a:rPr lang="en-US" dirty="0"/>
              <a:t>A good program should include comments that describe the purpose of the program, author name, date and time of program creation. This section is optional and comments may appear anywhere in the program.</a:t>
            </a:r>
          </a:p>
        </p:txBody>
      </p:sp>
    </p:spTree>
    <p:extLst>
      <p:ext uri="{BB962C8B-B14F-4D97-AF65-F5344CB8AC3E}">
        <p14:creationId xmlns:p14="http://schemas.microsoft.com/office/powerpoint/2010/main" val="3835384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Package Statement</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Java allows you to group classes in a collection known as package. A package statement includes a statement that provides a package declaration. It must appear as the first statement in the source code file before any class or interface declaration. This statement is optional. For example: Suppose you write the following package declaration as the first statement in the source code file.</a:t>
            </a:r>
          </a:p>
          <a:p>
            <a:pPr algn="just"/>
            <a:r>
              <a:rPr lang="en-US" dirty="0"/>
              <a:t>package employee;</a:t>
            </a:r>
          </a:p>
          <a:p>
            <a:pPr algn="just"/>
            <a:r>
              <a:rPr lang="en-US" dirty="0"/>
              <a:t>This statement declares that all classes and interfaces defined in this source file are part of the employee package. Only one package declaration can appear in the source file.</a:t>
            </a:r>
          </a:p>
          <a:p>
            <a:endParaRPr lang="en-US" dirty="0"/>
          </a:p>
        </p:txBody>
      </p:sp>
    </p:spTree>
    <p:extLst>
      <p:ext uri="{BB962C8B-B14F-4D97-AF65-F5344CB8AC3E}">
        <p14:creationId xmlns:p14="http://schemas.microsoft.com/office/powerpoint/2010/main" val="3410609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 Statement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a:t>Java contains many predefined classes that are stored into packages. In order to refer these standard predefined classes in your program, you need to use fully qualified name (i.e. </a:t>
            </a:r>
            <a:r>
              <a:rPr lang="en-US" dirty="0" err="1"/>
              <a:t>Packagename.className</a:t>
            </a:r>
            <a:r>
              <a:rPr lang="en-US" dirty="0"/>
              <a:t>). But this is a very tedious task as one need to retype the package path name along with the </a:t>
            </a:r>
            <a:r>
              <a:rPr lang="en-US" dirty="0" err="1"/>
              <a:t>classname</a:t>
            </a:r>
            <a:r>
              <a:rPr lang="en-US" dirty="0"/>
              <a:t>. So a better alternative is to use an import statement.</a:t>
            </a:r>
          </a:p>
          <a:p>
            <a:r>
              <a:rPr lang="en-US" dirty="0"/>
              <a:t>An import statement is used for referring classes that are declared in other packages. The import statement is written after a package statement but before any class definition. You can import a specific class or all the classes of the package. For example : If you want to import Date class of </a:t>
            </a:r>
            <a:r>
              <a:rPr lang="en-US" dirty="0" err="1"/>
              <a:t>java.util</a:t>
            </a:r>
            <a:r>
              <a:rPr lang="en-US" dirty="0"/>
              <a:t> package using import statement then write</a:t>
            </a:r>
          </a:p>
          <a:p>
            <a:pPr marL="0" indent="0">
              <a:buNone/>
            </a:pPr>
            <a:r>
              <a:rPr lang="en-US" b="1" dirty="0"/>
              <a:t>                         import </a:t>
            </a:r>
            <a:r>
              <a:rPr lang="en-US" b="1" dirty="0" err="1"/>
              <a:t>java.util.Date</a:t>
            </a:r>
            <a:r>
              <a:rPr lang="en-US" b="1" dirty="0"/>
              <a:t>;</a:t>
            </a:r>
            <a:endParaRPr lang="en-US" dirty="0"/>
          </a:p>
        </p:txBody>
      </p:sp>
    </p:spTree>
    <p:extLst>
      <p:ext uri="{BB962C8B-B14F-4D97-AF65-F5344CB8AC3E}">
        <p14:creationId xmlns:p14="http://schemas.microsoft.com/office/powerpoint/2010/main" val="3091926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Interface Section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In the interface section, we specify the interfaces. An interface is similar to a class but contains only constants and method declarations. </a:t>
            </a:r>
          </a:p>
          <a:p>
            <a:pPr algn="just"/>
            <a:r>
              <a:rPr lang="en-US" dirty="0"/>
              <a:t>Interfaces cannot be instantiated. They can only be implemented by classes or extended by other interfaces. It is an optional section and </a:t>
            </a:r>
            <a:r>
              <a:rPr lang="en-US" b="1" dirty="0"/>
              <a:t>is used when we wish to implement multiple inheritance feature in the program.</a:t>
            </a:r>
          </a:p>
          <a:p>
            <a:pPr algn="just"/>
            <a:r>
              <a:rPr lang="en-US" b="1" dirty="0"/>
              <a:t>interface</a:t>
            </a:r>
            <a:r>
              <a:rPr lang="en-US" dirty="0"/>
              <a:t> stack { </a:t>
            </a:r>
            <a:br>
              <a:rPr lang="en-US" dirty="0"/>
            </a:br>
            <a:r>
              <a:rPr lang="en-US" dirty="0"/>
              <a:t>   void push(</a:t>
            </a:r>
            <a:r>
              <a:rPr lang="en-US" dirty="0" err="1"/>
              <a:t>int</a:t>
            </a:r>
            <a:r>
              <a:rPr lang="en-US" dirty="0"/>
              <a:t> item); // Insert item into stack </a:t>
            </a:r>
            <a:br>
              <a:rPr lang="en-US" dirty="0"/>
            </a:br>
            <a:r>
              <a:rPr lang="en-US" dirty="0"/>
              <a:t>   </a:t>
            </a:r>
            <a:r>
              <a:rPr lang="en-US" dirty="0" err="1"/>
              <a:t>int</a:t>
            </a:r>
            <a:r>
              <a:rPr lang="en-US" dirty="0"/>
              <a:t> pop(); // Delete an item from stack </a:t>
            </a:r>
            <a:br>
              <a:rPr lang="en-US" dirty="0"/>
            </a:br>
            <a:r>
              <a:rPr lang="en-US" dirty="0"/>
              <a:t>}</a:t>
            </a:r>
          </a:p>
          <a:p>
            <a:endParaRPr lang="en-US" dirty="0"/>
          </a:p>
        </p:txBody>
      </p:sp>
    </p:spTree>
    <p:extLst>
      <p:ext uri="{BB962C8B-B14F-4D97-AF65-F5344CB8AC3E}">
        <p14:creationId xmlns:p14="http://schemas.microsoft.com/office/powerpoint/2010/main" val="2851896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 Section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Class section describes the information about user-defined classes present in the program. A class is a collection of fields (data variables) and methods that operate on the fields. </a:t>
            </a:r>
          </a:p>
          <a:p>
            <a:r>
              <a:rPr lang="en-US" dirty="0"/>
              <a:t>Every program in Java consists of at least one class, the one that contains the main method. The main () method which is from where the execution of program actually starts and follow the statements in the order specified.</a:t>
            </a:r>
          </a:p>
          <a:p>
            <a:r>
              <a:rPr lang="en-US" dirty="0"/>
              <a:t>The main method can create objects, evaluate expressions, and invoke other methods and much more. On reaching the end of main, the program terminates and control passes back to the operating system.</a:t>
            </a:r>
          </a:p>
          <a:p>
            <a:r>
              <a:rPr lang="en-US" dirty="0"/>
              <a:t>The class section is mandatory.</a:t>
            </a:r>
          </a:p>
          <a:p>
            <a:r>
              <a:rPr lang="en-US" dirty="0"/>
              <a:t>After discussing the structure of programs in Java, we shall now discuss a program that displays a string Hello Java on the screen.</a:t>
            </a:r>
          </a:p>
          <a:p>
            <a:endParaRPr lang="en-US" dirty="0"/>
          </a:p>
        </p:txBody>
      </p:sp>
    </p:spTree>
    <p:extLst>
      <p:ext uri="{BB962C8B-B14F-4D97-AF65-F5344CB8AC3E}">
        <p14:creationId xmlns:p14="http://schemas.microsoft.com/office/powerpoint/2010/main" val="26716253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program</a:t>
            </a:r>
          </a:p>
        </p:txBody>
      </p:sp>
      <p:sp>
        <p:nvSpPr>
          <p:cNvPr id="3" name="Content Placeholder 2"/>
          <p:cNvSpPr>
            <a:spLocks noGrp="1"/>
          </p:cNvSpPr>
          <p:nvPr>
            <p:ph idx="1"/>
          </p:nvPr>
        </p:nvSpPr>
        <p:spPr/>
        <p:txBody>
          <a:bodyPr/>
          <a:lstStyle/>
          <a:p>
            <a:r>
              <a:rPr lang="en-US" dirty="0"/>
              <a:t>// Program to display message on the screen</a:t>
            </a:r>
            <a:br>
              <a:rPr lang="en-US" dirty="0"/>
            </a:br>
            <a:r>
              <a:rPr lang="en-US" b="1" dirty="0"/>
              <a:t>Package</a:t>
            </a:r>
            <a:r>
              <a:rPr lang="en-US" dirty="0"/>
              <a:t> hello;    // optional</a:t>
            </a:r>
          </a:p>
          <a:p>
            <a:pPr marL="0" indent="0">
              <a:buNone/>
            </a:pPr>
            <a:r>
              <a:rPr lang="en-US" b="1" dirty="0"/>
              <a:t>    class</a:t>
            </a:r>
            <a:r>
              <a:rPr lang="en-US" dirty="0"/>
              <a:t> </a:t>
            </a:r>
            <a:r>
              <a:rPr lang="en-US" dirty="0" err="1"/>
              <a:t>HelloJava</a:t>
            </a:r>
            <a:r>
              <a:rPr lang="en-US" dirty="0"/>
              <a:t> </a:t>
            </a:r>
          </a:p>
          <a:p>
            <a:pPr marL="0" indent="0">
              <a:buNone/>
            </a:pPr>
            <a:r>
              <a:rPr lang="en-US" dirty="0"/>
              <a:t>    {</a:t>
            </a:r>
            <a:br>
              <a:rPr lang="en-US" dirty="0"/>
            </a:br>
            <a:r>
              <a:rPr lang="en-US" b="1" dirty="0"/>
              <a:t>   public static </a:t>
            </a:r>
            <a:r>
              <a:rPr lang="en-US" dirty="0"/>
              <a:t>void main(</a:t>
            </a:r>
            <a:r>
              <a:rPr lang="en-US" b="1" dirty="0"/>
              <a:t>String</a:t>
            </a:r>
            <a:r>
              <a:rPr lang="en-US" dirty="0"/>
              <a:t> </a:t>
            </a:r>
            <a:r>
              <a:rPr lang="en-US" dirty="0" err="1"/>
              <a:t>args</a:t>
            </a:r>
            <a:r>
              <a:rPr lang="en-US" dirty="0"/>
              <a:t>[]){</a:t>
            </a:r>
            <a:br>
              <a:rPr lang="en-US" dirty="0"/>
            </a:br>
            <a:r>
              <a:rPr lang="en-US" dirty="0"/>
              <a:t>      </a:t>
            </a:r>
            <a:r>
              <a:rPr lang="en-US" b="1" dirty="0" err="1"/>
              <a:t>System</a:t>
            </a:r>
            <a:r>
              <a:rPr lang="en-US" dirty="0" err="1"/>
              <a:t>.out.println</a:t>
            </a:r>
            <a:r>
              <a:rPr lang="en-US" dirty="0"/>
              <a:t>("Hello Java");</a:t>
            </a:r>
            <a:br>
              <a:rPr lang="en-US" dirty="0"/>
            </a:br>
            <a:r>
              <a:rPr lang="en-US" dirty="0"/>
              <a:t>   }</a:t>
            </a:r>
            <a:br>
              <a:rPr lang="en-US" dirty="0"/>
            </a:b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214359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Public</a:t>
            </a:r>
            <a:endParaRPr lang="en-US" dirty="0"/>
          </a:p>
        </p:txBody>
      </p:sp>
      <p:sp>
        <p:nvSpPr>
          <p:cNvPr id="3" name="Content Placeholder 2"/>
          <p:cNvSpPr>
            <a:spLocks noGrp="1"/>
          </p:cNvSpPr>
          <p:nvPr>
            <p:ph idx="1"/>
          </p:nvPr>
        </p:nvSpPr>
        <p:spPr/>
        <p:txBody>
          <a:bodyPr/>
          <a:lstStyle/>
          <a:p>
            <a:r>
              <a:rPr lang="en-US" b="1" dirty="0"/>
              <a:t>Public: </a:t>
            </a:r>
            <a:r>
              <a:rPr lang="en-US" dirty="0"/>
              <a:t>It is an </a:t>
            </a:r>
            <a:r>
              <a:rPr lang="en-US" i="1" dirty="0"/>
              <a:t>Access modifier</a:t>
            </a:r>
            <a:r>
              <a:rPr lang="en-US" dirty="0"/>
              <a:t>, which specifies from where and who can access the method. </a:t>
            </a:r>
          </a:p>
          <a:p>
            <a:r>
              <a:rPr lang="en-US" dirty="0"/>
              <a:t>Making the </a:t>
            </a:r>
            <a:r>
              <a:rPr lang="en-US" i="1" dirty="0"/>
              <a:t>main()</a:t>
            </a:r>
            <a:r>
              <a:rPr lang="en-US" dirty="0"/>
              <a:t> method public makes it globally available. </a:t>
            </a:r>
          </a:p>
          <a:p>
            <a:r>
              <a:rPr lang="en-US" dirty="0"/>
              <a:t>It is made public so that JVM can invoke it from outside the class as it is not present in the current class.</a:t>
            </a:r>
          </a:p>
        </p:txBody>
      </p:sp>
    </p:spTree>
    <p:extLst>
      <p:ext uri="{BB962C8B-B14F-4D97-AF65-F5344CB8AC3E}">
        <p14:creationId xmlns:p14="http://schemas.microsoft.com/office/powerpoint/2010/main" val="3645753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Static</a:t>
            </a:r>
            <a:endParaRPr lang="en-US" dirty="0"/>
          </a:p>
        </p:txBody>
      </p:sp>
      <p:sp>
        <p:nvSpPr>
          <p:cNvPr id="3" name="Content Placeholder 2"/>
          <p:cNvSpPr>
            <a:spLocks noGrp="1"/>
          </p:cNvSpPr>
          <p:nvPr>
            <p:ph idx="1"/>
          </p:nvPr>
        </p:nvSpPr>
        <p:spPr/>
        <p:txBody>
          <a:bodyPr>
            <a:normAutofit lnSpcReduction="10000"/>
          </a:bodyPr>
          <a:lstStyle/>
          <a:p>
            <a:r>
              <a:rPr lang="en-US" b="1" dirty="0"/>
              <a:t>Static: </a:t>
            </a:r>
            <a:r>
              <a:rPr lang="en-US" dirty="0"/>
              <a:t>It is a </a:t>
            </a:r>
            <a:r>
              <a:rPr lang="en-US" i="1" dirty="0"/>
              <a:t>keyword </a:t>
            </a:r>
            <a:r>
              <a:rPr lang="en-US" dirty="0"/>
              <a:t>which is when associated with a method, makes it a class related method. </a:t>
            </a:r>
          </a:p>
          <a:p>
            <a:r>
              <a:rPr lang="en-US" dirty="0"/>
              <a:t>The </a:t>
            </a:r>
            <a:r>
              <a:rPr lang="en-US" i="1" dirty="0"/>
              <a:t>main()</a:t>
            </a:r>
            <a:r>
              <a:rPr lang="en-US" dirty="0"/>
              <a:t> method is static so that JVM can invoke it without instantiating(without creating objects) the class. This also saves the unnecessary wastage of memory which would have been used by the object declared only for calling the </a:t>
            </a:r>
            <a:r>
              <a:rPr lang="en-US" i="1" dirty="0"/>
              <a:t>main()</a:t>
            </a:r>
            <a:r>
              <a:rPr lang="en-US" dirty="0"/>
              <a:t> method by the JVM</a:t>
            </a:r>
          </a:p>
        </p:txBody>
      </p:sp>
    </p:spTree>
    <p:extLst>
      <p:ext uri="{BB962C8B-B14F-4D97-AF65-F5344CB8AC3E}">
        <p14:creationId xmlns:p14="http://schemas.microsoft.com/office/powerpoint/2010/main" val="866592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Void</a:t>
            </a:r>
            <a:endParaRPr lang="en-US" dirty="0"/>
          </a:p>
        </p:txBody>
      </p:sp>
      <p:sp>
        <p:nvSpPr>
          <p:cNvPr id="3" name="Content Placeholder 2"/>
          <p:cNvSpPr>
            <a:spLocks noGrp="1"/>
          </p:cNvSpPr>
          <p:nvPr>
            <p:ph idx="1"/>
          </p:nvPr>
        </p:nvSpPr>
        <p:spPr/>
        <p:txBody>
          <a:bodyPr>
            <a:normAutofit lnSpcReduction="10000"/>
          </a:bodyPr>
          <a:lstStyle/>
          <a:p>
            <a:r>
              <a:rPr lang="en-US" b="1" dirty="0"/>
              <a:t>Void: </a:t>
            </a:r>
            <a:r>
              <a:rPr lang="en-US" dirty="0"/>
              <a:t>It is a keyword and used to specify that a method doesn’t return anything.</a:t>
            </a:r>
          </a:p>
          <a:p>
            <a:r>
              <a:rPr lang="en-US" dirty="0"/>
              <a:t>As </a:t>
            </a:r>
            <a:r>
              <a:rPr lang="en-US" i="1" dirty="0"/>
              <a:t>main()</a:t>
            </a:r>
            <a:r>
              <a:rPr lang="en-US" dirty="0"/>
              <a:t>method doesn’t return anything, its return type is </a:t>
            </a:r>
            <a:r>
              <a:rPr lang="en-US" i="1" dirty="0"/>
              <a:t>void</a:t>
            </a:r>
            <a:r>
              <a:rPr lang="en-US" dirty="0"/>
              <a:t>. </a:t>
            </a:r>
          </a:p>
          <a:p>
            <a:r>
              <a:rPr lang="en-US" dirty="0"/>
              <a:t>As soon as the </a:t>
            </a:r>
            <a:r>
              <a:rPr lang="en-US" i="1" dirty="0"/>
              <a:t>main()</a:t>
            </a:r>
            <a:r>
              <a:rPr lang="en-US" dirty="0"/>
              <a:t> method terminates, the java program terminates too. Hence, it doesn’t make any sense to return from </a:t>
            </a:r>
            <a:r>
              <a:rPr lang="en-US" i="1" dirty="0"/>
              <a:t>main()</a:t>
            </a:r>
            <a:r>
              <a:rPr lang="en-US" dirty="0"/>
              <a:t> method as JVM can’t do anything with the return value of it.</a:t>
            </a:r>
          </a:p>
        </p:txBody>
      </p:sp>
    </p:spTree>
    <p:extLst>
      <p:ext uri="{BB962C8B-B14F-4D97-AF65-F5344CB8AC3E}">
        <p14:creationId xmlns:p14="http://schemas.microsoft.com/office/powerpoint/2010/main" val="4013472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Environment</a:t>
            </a:r>
          </a:p>
        </p:txBody>
      </p:sp>
      <p:sp>
        <p:nvSpPr>
          <p:cNvPr id="3" name="Content Placeholder 2"/>
          <p:cNvSpPr>
            <a:spLocks noGrp="1"/>
          </p:cNvSpPr>
          <p:nvPr>
            <p:ph idx="1"/>
          </p:nvPr>
        </p:nvSpPr>
        <p:spPr>
          <a:xfrm>
            <a:off x="457200" y="1524000"/>
            <a:ext cx="8229600" cy="4602163"/>
          </a:xfrm>
        </p:spPr>
        <p:txBody>
          <a:bodyPr>
            <a:normAutofit fontScale="70000" lnSpcReduction="20000"/>
          </a:bodyPr>
          <a:lstStyle/>
          <a:p>
            <a:pPr algn="just" fontAlgn="base"/>
            <a:r>
              <a:rPr lang="en-US" dirty="0"/>
              <a:t>Below are the environment settings for both Linux and Windows. JVM, JRE and JDK  all three are platform dependent because configuration of each Operating System is different. But, Java is platform independent.</a:t>
            </a:r>
          </a:p>
          <a:p>
            <a:pPr algn="just" fontAlgn="base"/>
            <a:r>
              <a:rPr lang="en-US" dirty="0"/>
              <a:t>There are few things which must be clear before setting up the environment</a:t>
            </a:r>
          </a:p>
          <a:p>
            <a:pPr algn="just" fontAlgn="base"/>
            <a:r>
              <a:rPr lang="en-US" b="1" dirty="0"/>
              <a:t>JDK</a:t>
            </a:r>
            <a:r>
              <a:rPr lang="en-US" dirty="0"/>
              <a:t>(Java Development Kit) : JDK is intended for software developers and includes development tools such as the Java compiler, </a:t>
            </a:r>
            <a:r>
              <a:rPr lang="en-US" dirty="0" err="1"/>
              <a:t>Javadoc</a:t>
            </a:r>
            <a:r>
              <a:rPr lang="en-US" dirty="0"/>
              <a:t>, Jar, and a debugger.</a:t>
            </a:r>
          </a:p>
          <a:p>
            <a:pPr algn="just" fontAlgn="base"/>
            <a:r>
              <a:rPr lang="en-US" b="1" dirty="0"/>
              <a:t>JRE</a:t>
            </a:r>
            <a:r>
              <a:rPr lang="en-US" dirty="0"/>
              <a:t>(Java Runtime Environment) : JRE contains the parts of the Java libraries required to run Java programs and is intended for end users. JRE can be view as a subset of JDK. JVM is part of JRE. JVM (Java Virtual Machine) is an abstract machine. It is a specification that provides runtime environment in which java bytecode can be executed. JVMs are available for many hardware and software platforms. </a:t>
            </a:r>
          </a:p>
        </p:txBody>
      </p:sp>
    </p:spTree>
    <p:extLst>
      <p:ext uri="{BB962C8B-B14F-4D97-AF65-F5344CB8AC3E}">
        <p14:creationId xmlns:p14="http://schemas.microsoft.com/office/powerpoint/2010/main" val="3141658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a:t>
            </a:r>
            <a:endParaRPr lang="en-US" dirty="0"/>
          </a:p>
        </p:txBody>
      </p:sp>
      <p:sp>
        <p:nvSpPr>
          <p:cNvPr id="3" name="Content Placeholder 2"/>
          <p:cNvSpPr>
            <a:spLocks noGrp="1"/>
          </p:cNvSpPr>
          <p:nvPr>
            <p:ph idx="1"/>
          </p:nvPr>
        </p:nvSpPr>
        <p:spPr/>
        <p:txBody>
          <a:bodyPr/>
          <a:lstStyle/>
          <a:p>
            <a:r>
              <a:rPr lang="en-US" b="1" dirty="0"/>
              <a:t>main: </a:t>
            </a:r>
            <a:r>
              <a:rPr lang="en-US" dirty="0"/>
              <a:t>It is the name of Java main method. It is the identifier that the JVM looks for as the starting point of the java program. It’s not a keyword.</a:t>
            </a:r>
          </a:p>
        </p:txBody>
      </p:sp>
    </p:spTree>
    <p:extLst>
      <p:ext uri="{BB962C8B-B14F-4D97-AF65-F5344CB8AC3E}">
        <p14:creationId xmlns:p14="http://schemas.microsoft.com/office/powerpoint/2010/main" val="2345026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String[] </a:t>
            </a:r>
            <a:r>
              <a:rPr lang="en-US" b="1" dirty="0" err="1"/>
              <a:t>args</a:t>
            </a:r>
            <a:endParaRPr lang="en-US" dirty="0"/>
          </a:p>
        </p:txBody>
      </p:sp>
      <p:sp>
        <p:nvSpPr>
          <p:cNvPr id="3" name="Content Placeholder 2"/>
          <p:cNvSpPr>
            <a:spLocks noGrp="1"/>
          </p:cNvSpPr>
          <p:nvPr>
            <p:ph idx="1"/>
          </p:nvPr>
        </p:nvSpPr>
        <p:spPr/>
        <p:txBody>
          <a:bodyPr/>
          <a:lstStyle/>
          <a:p>
            <a:r>
              <a:rPr lang="en-US" b="1" dirty="0"/>
              <a:t>String[] </a:t>
            </a:r>
            <a:r>
              <a:rPr lang="en-US" b="1" dirty="0" err="1"/>
              <a:t>args</a:t>
            </a:r>
            <a:r>
              <a:rPr lang="en-US" b="1" dirty="0"/>
              <a:t>: </a:t>
            </a:r>
            <a:r>
              <a:rPr lang="en-US" dirty="0"/>
              <a:t>It stores Java </a:t>
            </a:r>
            <a:r>
              <a:rPr lang="en-US" i="1" dirty="0"/>
              <a:t>command line arguments</a:t>
            </a:r>
            <a:r>
              <a:rPr lang="en-US" dirty="0"/>
              <a:t> and is an array of   type </a:t>
            </a:r>
            <a:r>
              <a:rPr lang="en-US" i="1" dirty="0" err="1"/>
              <a:t>java.lang.String</a:t>
            </a:r>
            <a:r>
              <a:rPr lang="en-US" dirty="0" err="1"/>
              <a:t>class</a:t>
            </a:r>
            <a:r>
              <a:rPr lang="en-US" dirty="0"/>
              <a:t>. </a:t>
            </a:r>
          </a:p>
          <a:p>
            <a:r>
              <a:rPr lang="en-US" dirty="0"/>
              <a:t>Here, the name of the String array is </a:t>
            </a:r>
            <a:r>
              <a:rPr lang="en-US" i="1" dirty="0" err="1"/>
              <a:t>args</a:t>
            </a:r>
            <a:r>
              <a:rPr lang="en-US" i="1" dirty="0"/>
              <a:t> </a:t>
            </a:r>
            <a:r>
              <a:rPr lang="en-US" dirty="0"/>
              <a:t>but it is not fixed and user can use any name in place of it.</a:t>
            </a:r>
          </a:p>
          <a:p>
            <a:r>
              <a:rPr lang="en-US" dirty="0" err="1"/>
              <a:t>Javac</a:t>
            </a:r>
            <a:r>
              <a:rPr lang="en-US" dirty="0"/>
              <a:t> a.java</a:t>
            </a:r>
          </a:p>
          <a:p>
            <a:r>
              <a:rPr lang="en-US" dirty="0"/>
              <a:t>Java a this is d3it</a:t>
            </a:r>
          </a:p>
          <a:p>
            <a:endParaRPr lang="en-US" dirty="0"/>
          </a:p>
          <a:p>
            <a:pPr marL="0" indent="0">
              <a:buNone/>
            </a:pPr>
            <a:endParaRPr lang="en-US" dirty="0"/>
          </a:p>
        </p:txBody>
      </p:sp>
    </p:spTree>
    <p:extLst>
      <p:ext uri="{BB962C8B-B14F-4D97-AF65-F5344CB8AC3E}">
        <p14:creationId xmlns:p14="http://schemas.microsoft.com/office/powerpoint/2010/main" val="1674323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System.out.println</a:t>
            </a:r>
            <a:endParaRPr lang="en-US" b="1" dirty="0"/>
          </a:p>
        </p:txBody>
      </p:sp>
      <p:sp>
        <p:nvSpPr>
          <p:cNvPr id="3" name="Content Placeholder 2"/>
          <p:cNvSpPr>
            <a:spLocks noGrp="1"/>
          </p:cNvSpPr>
          <p:nvPr>
            <p:ph idx="1"/>
          </p:nvPr>
        </p:nvSpPr>
        <p:spPr/>
        <p:txBody>
          <a:bodyPr>
            <a:normAutofit fontScale="85000" lnSpcReduction="10000"/>
          </a:bodyPr>
          <a:lstStyle/>
          <a:p>
            <a:r>
              <a:rPr lang="en-US" dirty="0"/>
              <a:t>System is a predefined class that provides access to the system which is introduced inside java </a:t>
            </a:r>
            <a:r>
              <a:rPr lang="en-US" dirty="0" err="1"/>
              <a:t>lang.package</a:t>
            </a:r>
            <a:r>
              <a:rPr lang="en-US" dirty="0"/>
              <a:t>. </a:t>
            </a:r>
            <a:br>
              <a:rPr lang="en-US" dirty="0"/>
            </a:br>
            <a:r>
              <a:rPr lang="en-US" dirty="0"/>
              <a:t>System class is a default class. </a:t>
            </a:r>
          </a:p>
          <a:p>
            <a:r>
              <a:rPr lang="en-US" dirty="0"/>
              <a:t>Out is a data type of print stream class that is connected to the console. </a:t>
            </a:r>
          </a:p>
          <a:p>
            <a:r>
              <a:rPr lang="en-US" dirty="0" err="1"/>
              <a:t>Println</a:t>
            </a:r>
            <a:r>
              <a:rPr lang="en-US" dirty="0"/>
              <a:t> ( ) displays the string which is passed to it. </a:t>
            </a:r>
          </a:p>
          <a:p>
            <a:r>
              <a:rPr lang="en-US" dirty="0"/>
              <a:t>Method </a:t>
            </a:r>
            <a:r>
              <a:rPr lang="en-US" dirty="0" err="1"/>
              <a:t>System.out.println</a:t>
            </a:r>
            <a:r>
              <a:rPr lang="en-US" dirty="0"/>
              <a:t> displays its argument in the command window followed by a new-line character to position the output cursor to the beginning of the next line. </a:t>
            </a:r>
            <a:br>
              <a:rPr lang="en-US" dirty="0"/>
            </a:br>
            <a:endParaRPr lang="en-US" dirty="0"/>
          </a:p>
        </p:txBody>
      </p:sp>
    </p:spTree>
    <p:extLst>
      <p:ext uri="{BB962C8B-B14F-4D97-AF65-F5344CB8AC3E}">
        <p14:creationId xmlns:p14="http://schemas.microsoft.com/office/powerpoint/2010/main" val="1780325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Whitespace</a:t>
            </a:r>
          </a:p>
        </p:txBody>
      </p:sp>
      <p:sp>
        <p:nvSpPr>
          <p:cNvPr id="3" name="Content Placeholder 2"/>
          <p:cNvSpPr>
            <a:spLocks noGrp="1"/>
          </p:cNvSpPr>
          <p:nvPr>
            <p:ph idx="1"/>
          </p:nvPr>
        </p:nvSpPr>
        <p:spPr/>
        <p:txBody>
          <a:bodyPr>
            <a:normAutofit fontScale="92500" lnSpcReduction="20000"/>
          </a:bodyPr>
          <a:lstStyle/>
          <a:p>
            <a:r>
              <a:rPr lang="en-US" dirty="0"/>
              <a:t> Java is a free-form language. This means that you do not need to follow any special indentation rules. </a:t>
            </a:r>
          </a:p>
          <a:p>
            <a:r>
              <a:rPr lang="en-US" dirty="0"/>
              <a:t>For example, the Example program could have been written all on one line or in any other strange way you felt like typing it, as long as there was at least one whitespace character between each token that was not already delineated by an operator or separator. </a:t>
            </a:r>
          </a:p>
          <a:p>
            <a:r>
              <a:rPr lang="en-US" dirty="0"/>
              <a:t>In java, whitespace is a space, tab, or new line.</a:t>
            </a:r>
            <a:br>
              <a:rPr lang="en-US" dirty="0"/>
            </a:br>
            <a:endParaRPr lang="en-US" dirty="0"/>
          </a:p>
        </p:txBody>
      </p:sp>
    </p:spTree>
    <p:extLst>
      <p:ext uri="{BB962C8B-B14F-4D97-AF65-F5344CB8AC3E}">
        <p14:creationId xmlns:p14="http://schemas.microsoft.com/office/powerpoint/2010/main" val="31643382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Identifiers</a:t>
            </a:r>
          </a:p>
        </p:txBody>
      </p:sp>
      <p:sp>
        <p:nvSpPr>
          <p:cNvPr id="3" name="Content Placeholder 2"/>
          <p:cNvSpPr>
            <a:spLocks noGrp="1"/>
          </p:cNvSpPr>
          <p:nvPr>
            <p:ph idx="1"/>
          </p:nvPr>
        </p:nvSpPr>
        <p:spPr/>
        <p:txBody>
          <a:bodyPr>
            <a:normAutofit fontScale="77500" lnSpcReduction="20000"/>
          </a:bodyPr>
          <a:lstStyle/>
          <a:p>
            <a:r>
              <a:rPr lang="en-US" dirty="0"/>
              <a:t>Identifiers are used for class names, method names, and variable names. </a:t>
            </a:r>
          </a:p>
          <a:p>
            <a:r>
              <a:rPr lang="en-US" dirty="0"/>
              <a:t>An identifier may be any descriptive sequence of uppercase and lowercase letters, numbers or the underscore and dollar sign characters. </a:t>
            </a:r>
          </a:p>
          <a:p>
            <a:r>
              <a:rPr lang="en-US" dirty="0"/>
              <a:t>They must not begin with a number</a:t>
            </a:r>
          </a:p>
          <a:p>
            <a:r>
              <a:rPr lang="en-US" dirty="0"/>
              <a:t>Again, java is case-sensitive, so </a:t>
            </a:r>
            <a:r>
              <a:rPr lang="en-US" b="1" dirty="0"/>
              <a:t>VALUE </a:t>
            </a:r>
            <a:r>
              <a:rPr lang="en-US" dirty="0"/>
              <a:t>is a different identifier the</a:t>
            </a:r>
            <a:r>
              <a:rPr lang="en-US" b="1" dirty="0"/>
              <a:t> Value.  </a:t>
            </a:r>
          </a:p>
          <a:p>
            <a:r>
              <a:rPr lang="en-US" dirty="0"/>
              <a:t>Some examples of valid identifiers are:</a:t>
            </a:r>
          </a:p>
          <a:p>
            <a:pPr marL="0" indent="0">
              <a:buNone/>
            </a:pPr>
            <a:r>
              <a:rPr lang="en-US" dirty="0"/>
              <a:t>     </a:t>
            </a:r>
            <a:r>
              <a:rPr lang="en-US" dirty="0" err="1"/>
              <a:t>AvgTemp</a:t>
            </a:r>
            <a:r>
              <a:rPr lang="en-US" dirty="0"/>
              <a:t>            count            a4            $test            </a:t>
            </a:r>
            <a:r>
              <a:rPr lang="en-US" dirty="0" err="1"/>
              <a:t>this_is_ok</a:t>
            </a:r>
            <a:endParaRPr lang="en-US" dirty="0"/>
          </a:p>
          <a:p>
            <a:r>
              <a:rPr lang="en-US" dirty="0"/>
              <a:t> Invalid variable names include:</a:t>
            </a:r>
          </a:p>
          <a:p>
            <a:pPr marL="0" indent="0">
              <a:buNone/>
            </a:pPr>
            <a:r>
              <a:rPr lang="en-US" dirty="0"/>
              <a:t>        2count  high-temp     Not/ok</a:t>
            </a:r>
          </a:p>
        </p:txBody>
      </p:sp>
    </p:spTree>
    <p:extLst>
      <p:ext uri="{BB962C8B-B14F-4D97-AF65-F5344CB8AC3E}">
        <p14:creationId xmlns:p14="http://schemas.microsoft.com/office/powerpoint/2010/main" val="1387028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Comments</a:t>
            </a:r>
          </a:p>
        </p:txBody>
      </p:sp>
      <p:sp>
        <p:nvSpPr>
          <p:cNvPr id="3" name="Content Placeholder 2"/>
          <p:cNvSpPr>
            <a:spLocks noGrp="1"/>
          </p:cNvSpPr>
          <p:nvPr>
            <p:ph idx="1"/>
          </p:nvPr>
        </p:nvSpPr>
        <p:spPr/>
        <p:txBody>
          <a:bodyPr>
            <a:normAutofit/>
          </a:bodyPr>
          <a:lstStyle/>
          <a:p>
            <a:r>
              <a:rPr lang="en-US" dirty="0"/>
              <a:t> There are two types of comments defined by java. </a:t>
            </a:r>
          </a:p>
          <a:p>
            <a:r>
              <a:rPr lang="en-US" dirty="0"/>
              <a:t>single-line and multiline. </a:t>
            </a:r>
          </a:p>
          <a:p>
            <a:r>
              <a:rPr lang="en-US" dirty="0"/>
              <a:t>The single line comment begins with a //. </a:t>
            </a:r>
          </a:p>
          <a:p>
            <a:r>
              <a:rPr lang="en-US" dirty="0"/>
              <a:t>The multiline comment begins with  /* and ends with  */. </a:t>
            </a:r>
          </a:p>
        </p:txBody>
      </p:sp>
    </p:spTree>
    <p:extLst>
      <p:ext uri="{BB962C8B-B14F-4D97-AF65-F5344CB8AC3E}">
        <p14:creationId xmlns:p14="http://schemas.microsoft.com/office/powerpoint/2010/main" val="3768486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fference Between JDK vs JRE vs JVM - DZone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838200"/>
            <a:ext cx="5635688"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90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 Magic: The Bytecode</a:t>
            </a:r>
          </a:p>
        </p:txBody>
      </p:sp>
      <p:sp>
        <p:nvSpPr>
          <p:cNvPr id="3" name="Content Placeholder 2"/>
          <p:cNvSpPr>
            <a:spLocks noGrp="1"/>
          </p:cNvSpPr>
          <p:nvPr>
            <p:ph idx="1"/>
          </p:nvPr>
        </p:nvSpPr>
        <p:spPr/>
        <p:txBody>
          <a:bodyPr/>
          <a:lstStyle/>
          <a:p>
            <a:r>
              <a:rPr lang="en-US" dirty="0"/>
              <a:t>Bytecode is the intermediate representation of Java programs.</a:t>
            </a:r>
          </a:p>
          <a:p>
            <a:r>
              <a:rPr lang="en-US" dirty="0"/>
              <a:t> As soon as a java program is compiled, java bytecode is generated in the form of a .class file. With the help of java bytecode we achieve platform independence in java.</a:t>
            </a:r>
          </a:p>
        </p:txBody>
      </p:sp>
    </p:spTree>
    <p:extLst>
      <p:ext uri="{BB962C8B-B14F-4D97-AF65-F5344CB8AC3E}">
        <p14:creationId xmlns:p14="http://schemas.microsoft.com/office/powerpoint/2010/main" val="4048306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does it works?</a:t>
            </a:r>
          </a:p>
        </p:txBody>
      </p:sp>
      <p:sp>
        <p:nvSpPr>
          <p:cNvPr id="3" name="Content Placeholder 2"/>
          <p:cNvSpPr>
            <a:spLocks noGrp="1"/>
          </p:cNvSpPr>
          <p:nvPr>
            <p:ph idx="1"/>
          </p:nvPr>
        </p:nvSpPr>
        <p:spPr/>
        <p:txBody>
          <a:bodyPr>
            <a:normAutofit fontScale="77500" lnSpcReduction="20000"/>
          </a:bodyPr>
          <a:lstStyle/>
          <a:p>
            <a:r>
              <a:rPr lang="en-US" dirty="0"/>
              <a:t>When we write a program in Java, firstly, the compiler compiles that program and a bytecode is generated for that piece of code. </a:t>
            </a:r>
          </a:p>
          <a:p>
            <a:r>
              <a:rPr lang="en-US" dirty="0"/>
              <a:t>When we wish to run this .class file on any other platform, we can do so. After the first compilation, the bytecode generated is now run by the </a:t>
            </a:r>
            <a:r>
              <a:rPr lang="en-US" b="1" dirty="0"/>
              <a:t>Java Virtual Machine(JVM) </a:t>
            </a:r>
            <a:r>
              <a:rPr lang="en-US" dirty="0"/>
              <a:t>and not the processor in consideration. This essentially means that we only need to have basic java installation on any platforms that we want to run our code on. </a:t>
            </a:r>
          </a:p>
          <a:p>
            <a:r>
              <a:rPr lang="en-US" dirty="0"/>
              <a:t>Resources required to run the bytecode are made available by the Java Virtual Machine, which calls the processor to allocate the required resources. </a:t>
            </a:r>
          </a:p>
        </p:txBody>
      </p:sp>
    </p:spTree>
    <p:extLst>
      <p:ext uri="{BB962C8B-B14F-4D97-AF65-F5344CB8AC3E}">
        <p14:creationId xmlns:p14="http://schemas.microsoft.com/office/powerpoint/2010/main" val="1967502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733" t="30159" r="52032" b="25595"/>
          <a:stretch/>
        </p:blipFill>
        <p:spPr bwMode="auto">
          <a:xfrm>
            <a:off x="1752600" y="957943"/>
            <a:ext cx="5781633" cy="4604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529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Buzzwords</a:t>
            </a:r>
          </a:p>
        </p:txBody>
      </p:sp>
      <p:sp>
        <p:nvSpPr>
          <p:cNvPr id="3" name="Content Placeholder 2"/>
          <p:cNvSpPr>
            <a:spLocks noGrp="1"/>
          </p:cNvSpPr>
          <p:nvPr>
            <p:ph idx="1"/>
          </p:nvPr>
        </p:nvSpPr>
        <p:spPr/>
        <p:txBody>
          <a:bodyPr>
            <a:normAutofit fontScale="85000" lnSpcReduction="20000"/>
          </a:bodyPr>
          <a:lstStyle/>
          <a:p>
            <a:r>
              <a:rPr lang="en-US" dirty="0"/>
              <a:t>Simple </a:t>
            </a:r>
          </a:p>
          <a:p>
            <a:r>
              <a:rPr lang="en-US" dirty="0"/>
              <a:t>Secure </a:t>
            </a:r>
          </a:p>
          <a:p>
            <a:r>
              <a:rPr lang="en-US" dirty="0"/>
              <a:t>Portable </a:t>
            </a:r>
          </a:p>
          <a:p>
            <a:r>
              <a:rPr lang="en-US" dirty="0"/>
              <a:t>Object-oriented </a:t>
            </a:r>
          </a:p>
          <a:p>
            <a:r>
              <a:rPr lang="en-US" dirty="0"/>
              <a:t>Robust </a:t>
            </a:r>
          </a:p>
          <a:p>
            <a:r>
              <a:rPr lang="en-US" dirty="0"/>
              <a:t>Multithreaded</a:t>
            </a:r>
          </a:p>
          <a:p>
            <a:r>
              <a:rPr lang="en-US" dirty="0"/>
              <a:t>Architecture-neutral/portable/ platform independent</a:t>
            </a:r>
          </a:p>
          <a:p>
            <a:r>
              <a:rPr lang="en-US" dirty="0"/>
              <a:t>Interpreted + compiled</a:t>
            </a:r>
          </a:p>
          <a:p>
            <a:r>
              <a:rPr lang="en-US" dirty="0"/>
              <a:t>High performance </a:t>
            </a:r>
          </a:p>
          <a:p>
            <a:r>
              <a:rPr lang="en-US" dirty="0"/>
              <a:t>Distributed </a:t>
            </a:r>
          </a:p>
        </p:txBody>
      </p:sp>
    </p:spTree>
    <p:extLst>
      <p:ext uri="{BB962C8B-B14F-4D97-AF65-F5344CB8AC3E}">
        <p14:creationId xmlns:p14="http://schemas.microsoft.com/office/powerpoint/2010/main" val="1769257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41887</TotalTime>
  <Words>2812</Words>
  <Application>Microsoft Office PowerPoint</Application>
  <PresentationFormat>On-screen Show (4:3)</PresentationFormat>
  <Paragraphs>173</Paragraphs>
  <Slides>45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Calibri</vt:lpstr>
      <vt:lpstr>Office Theme</vt:lpstr>
      <vt:lpstr>JAVA</vt:lpstr>
      <vt:lpstr>History of JAVA</vt:lpstr>
      <vt:lpstr>History of JAVA</vt:lpstr>
      <vt:lpstr>JAVA Environment</vt:lpstr>
      <vt:lpstr>PowerPoint Presentation</vt:lpstr>
      <vt:lpstr>Java’s Magic: The Bytecode</vt:lpstr>
      <vt:lpstr>How does it works?</vt:lpstr>
      <vt:lpstr>PowerPoint Presentation</vt:lpstr>
      <vt:lpstr>Java Buzzwords</vt:lpstr>
      <vt:lpstr>Simple</vt:lpstr>
      <vt:lpstr>Secure</vt:lpstr>
      <vt:lpstr>Portability/Platform independence</vt:lpstr>
      <vt:lpstr>Object-Oriented</vt:lpstr>
      <vt:lpstr>Robust</vt:lpstr>
      <vt:lpstr>Strictly typed</vt:lpstr>
      <vt:lpstr>Multithreaded</vt:lpstr>
      <vt:lpstr>High Performance</vt:lpstr>
      <vt:lpstr>PowerPoint Presentation</vt:lpstr>
      <vt:lpstr>Distributed</vt:lpstr>
      <vt:lpstr>Object-Oriented Programming </vt:lpstr>
      <vt:lpstr>OOP: Two paradigms</vt:lpstr>
      <vt:lpstr>Object-Oriented Programming </vt:lpstr>
      <vt:lpstr>Object</vt:lpstr>
      <vt:lpstr>Class</vt:lpstr>
      <vt:lpstr>Inheritance</vt:lpstr>
      <vt:lpstr>Polymorphism</vt:lpstr>
      <vt:lpstr>Abstraction</vt:lpstr>
      <vt:lpstr>Encapsulation</vt:lpstr>
      <vt:lpstr>3 OOP principles</vt:lpstr>
      <vt:lpstr>JAVA: Program structure</vt:lpstr>
      <vt:lpstr>JAVA: Program structure</vt:lpstr>
      <vt:lpstr>Package Statement</vt:lpstr>
      <vt:lpstr>Import Statement</vt:lpstr>
      <vt:lpstr>Interface Section</vt:lpstr>
      <vt:lpstr>Class Section</vt:lpstr>
      <vt:lpstr>Sample program</vt:lpstr>
      <vt:lpstr>Public</vt:lpstr>
      <vt:lpstr>Static</vt:lpstr>
      <vt:lpstr>Void</vt:lpstr>
      <vt:lpstr>Main()</vt:lpstr>
      <vt:lpstr>String[] args</vt:lpstr>
      <vt:lpstr>System.out.println</vt:lpstr>
      <vt:lpstr>Whitespace</vt:lpstr>
      <vt:lpstr>Identifiers</vt:lpstr>
      <vt:lpstr>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dc:title>
  <dc:creator>Harpreet Shergill</dc:creator>
  <cp:lastModifiedBy>aroraisha779@gmail.com</cp:lastModifiedBy>
  <cp:revision>69</cp:revision>
  <dcterms:created xsi:type="dcterms:W3CDTF">2019-07-03T05:36:31Z</dcterms:created>
  <dcterms:modified xsi:type="dcterms:W3CDTF">2022-12-25T17:53:13Z</dcterms:modified>
</cp:coreProperties>
</file>