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9" r:id="rId14"/>
    <p:sldId id="278" r:id="rId15"/>
    <p:sldId id="280" r:id="rId16"/>
    <p:sldId id="268" r:id="rId17"/>
    <p:sldId id="270" r:id="rId18"/>
    <p:sldId id="271" r:id="rId19"/>
    <p:sldId id="272"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346315-1142-485A-B1A1-9F7E2837729F}"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417669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315-1142-485A-B1A1-9F7E2837729F}"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150946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315-1142-485A-B1A1-9F7E2837729F}"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407266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46315-1142-485A-B1A1-9F7E2837729F}"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273711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46315-1142-485A-B1A1-9F7E2837729F}"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94228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346315-1142-485A-B1A1-9F7E2837729F}"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21485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46315-1142-485A-B1A1-9F7E2837729F}"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31181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46315-1142-485A-B1A1-9F7E2837729F}"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85887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46315-1142-485A-B1A1-9F7E2837729F}"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408503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315-1142-485A-B1A1-9F7E2837729F}"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25905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46315-1142-485A-B1A1-9F7E2837729F}"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36E32-81BD-4810-85A2-F6D5A7B0D61C}" type="slidenum">
              <a:rPr lang="en-US" smtClean="0"/>
              <a:t>‹#›</a:t>
            </a:fld>
            <a:endParaRPr lang="en-US"/>
          </a:p>
        </p:txBody>
      </p:sp>
    </p:spTree>
    <p:extLst>
      <p:ext uri="{BB962C8B-B14F-4D97-AF65-F5344CB8AC3E}">
        <p14:creationId xmlns:p14="http://schemas.microsoft.com/office/powerpoint/2010/main" val="70882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46315-1142-485A-B1A1-9F7E2837729F}" type="datetimeFigureOut">
              <a:rPr lang="en-US" smtClean="0"/>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36E32-81BD-4810-85A2-F6D5A7B0D61C}" type="slidenum">
              <a:rPr lang="en-US" smtClean="0"/>
              <a:t>‹#›</a:t>
            </a:fld>
            <a:endParaRPr lang="en-US"/>
          </a:p>
        </p:txBody>
      </p:sp>
    </p:spTree>
    <p:extLst>
      <p:ext uri="{BB962C8B-B14F-4D97-AF65-F5344CB8AC3E}">
        <p14:creationId xmlns:p14="http://schemas.microsoft.com/office/powerpoint/2010/main" val="82366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lstStyle/>
          <a:p>
            <a:r>
              <a:rPr lang="en-US" dirty="0" smtClean="0"/>
              <a:t>UNIT 3(a)</a:t>
            </a:r>
          </a:p>
          <a:p>
            <a:endParaRPr lang="en-US" dirty="0"/>
          </a:p>
        </p:txBody>
      </p:sp>
    </p:spTree>
    <p:extLst>
      <p:ext uri="{BB962C8B-B14F-4D97-AF65-F5344CB8AC3E}">
        <p14:creationId xmlns:p14="http://schemas.microsoft.com/office/powerpoint/2010/main" val="78543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a:t>
            </a:r>
          </a:p>
        </p:txBody>
      </p:sp>
      <p:sp>
        <p:nvSpPr>
          <p:cNvPr id="3" name="Content Placeholder 2"/>
          <p:cNvSpPr>
            <a:spLocks noGrp="1"/>
          </p:cNvSpPr>
          <p:nvPr>
            <p:ph idx="1"/>
          </p:nvPr>
        </p:nvSpPr>
        <p:spPr/>
        <p:txBody>
          <a:bodyPr>
            <a:normAutofit/>
          </a:bodyPr>
          <a:lstStyle/>
          <a:p>
            <a:r>
              <a:rPr lang="en-US" dirty="0"/>
              <a:t>A method is a collection of statements that perform some specific task and return the result to the caller. </a:t>
            </a:r>
            <a:endParaRPr lang="en-US" dirty="0" smtClean="0"/>
          </a:p>
          <a:p>
            <a:r>
              <a:rPr lang="en-US" dirty="0" smtClean="0"/>
              <a:t>Methods </a:t>
            </a:r>
            <a:r>
              <a:rPr lang="en-US" dirty="0"/>
              <a:t>allow us to </a:t>
            </a:r>
            <a:r>
              <a:rPr lang="en-US" b="1" dirty="0"/>
              <a:t>reuse</a:t>
            </a:r>
            <a:r>
              <a:rPr lang="en-US" dirty="0"/>
              <a:t> the code without retyping the code. </a:t>
            </a:r>
            <a:endParaRPr lang="en-US" dirty="0" smtClean="0"/>
          </a:p>
          <a:p>
            <a:r>
              <a:rPr lang="en-US" dirty="0" smtClean="0"/>
              <a:t>Methods </a:t>
            </a:r>
            <a:r>
              <a:rPr lang="en-US" dirty="0"/>
              <a:t>are </a:t>
            </a:r>
            <a:r>
              <a:rPr lang="en-US" b="1" dirty="0"/>
              <a:t>time savers </a:t>
            </a:r>
            <a:r>
              <a:rPr lang="en-US" dirty="0"/>
              <a:t>and help us to </a:t>
            </a:r>
            <a:r>
              <a:rPr lang="en-US" b="1" dirty="0"/>
              <a:t>reuse</a:t>
            </a:r>
            <a:r>
              <a:rPr lang="en-US" dirty="0"/>
              <a:t> the code without retyping the code.</a:t>
            </a:r>
          </a:p>
        </p:txBody>
      </p:sp>
    </p:spTree>
    <p:extLst>
      <p:ext uri="{BB962C8B-B14F-4D97-AF65-F5344CB8AC3E}">
        <p14:creationId xmlns:p14="http://schemas.microsoft.com/office/powerpoint/2010/main" val="18932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Declaration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In general, method declarations has six components :</a:t>
            </a:r>
          </a:p>
          <a:p>
            <a:pPr marL="514350" indent="-514350" fontAlgn="base">
              <a:buFont typeface="+mj-lt"/>
              <a:buAutoNum type="arabicPeriod"/>
            </a:pPr>
            <a:r>
              <a:rPr lang="en-US" b="1" dirty="0"/>
              <a:t>Modifier</a:t>
            </a:r>
            <a:r>
              <a:rPr lang="en-US" dirty="0"/>
              <a:t>-: Defines </a:t>
            </a:r>
            <a:r>
              <a:rPr lang="en-US" b="1" dirty="0"/>
              <a:t>access type</a:t>
            </a:r>
            <a:r>
              <a:rPr lang="en-US" dirty="0"/>
              <a:t> of the method i.e. from where it can be accessed in your application. In Java, there 4 type of the access </a:t>
            </a:r>
            <a:r>
              <a:rPr lang="en-US" dirty="0" err="1"/>
              <a:t>specifiers</a:t>
            </a:r>
            <a:r>
              <a:rPr lang="en-US" dirty="0"/>
              <a:t>.</a:t>
            </a:r>
          </a:p>
          <a:p>
            <a:pPr lvl="1" fontAlgn="base"/>
            <a:r>
              <a:rPr lang="en-US" dirty="0"/>
              <a:t>public: accessible in all class in your application.</a:t>
            </a:r>
          </a:p>
          <a:p>
            <a:pPr lvl="1" fontAlgn="base"/>
            <a:r>
              <a:rPr lang="en-US" dirty="0"/>
              <a:t>protected: accessible within the class in which it is defined and in its </a:t>
            </a:r>
            <a:r>
              <a:rPr lang="en-US" b="1" dirty="0"/>
              <a:t>subclass(</a:t>
            </a:r>
            <a:r>
              <a:rPr lang="en-US" b="1" dirty="0" err="1"/>
              <a:t>es</a:t>
            </a:r>
            <a:r>
              <a:rPr lang="en-US" b="1" dirty="0"/>
              <a:t>)</a:t>
            </a:r>
            <a:endParaRPr lang="en-US" dirty="0"/>
          </a:p>
          <a:p>
            <a:pPr lvl="1" fontAlgn="base"/>
            <a:r>
              <a:rPr lang="en-US" dirty="0"/>
              <a:t>private: accessible only within the class in which it is defined.</a:t>
            </a:r>
          </a:p>
          <a:p>
            <a:pPr lvl="1" fontAlgn="base"/>
            <a:r>
              <a:rPr lang="en-US" dirty="0"/>
              <a:t>default (declared/defined without using any modifier) : accessible within same class and package within which its class is defined.</a:t>
            </a:r>
          </a:p>
          <a:p>
            <a:endParaRPr lang="en-US" dirty="0"/>
          </a:p>
        </p:txBody>
      </p:sp>
    </p:spTree>
    <p:extLst>
      <p:ext uri="{BB962C8B-B14F-4D97-AF65-F5344CB8AC3E}">
        <p14:creationId xmlns:p14="http://schemas.microsoft.com/office/powerpoint/2010/main" val="147775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Declaration</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fontAlgn="base">
              <a:buAutoNum type="arabicPeriod" startAt="2"/>
            </a:pPr>
            <a:r>
              <a:rPr lang="en-US" b="1" dirty="0" smtClean="0"/>
              <a:t>The return type</a:t>
            </a:r>
            <a:r>
              <a:rPr lang="en-US" dirty="0" smtClean="0"/>
              <a:t> : The data type of the value returned by the method or void if does not return a value.</a:t>
            </a:r>
          </a:p>
          <a:p>
            <a:pPr marL="514350" indent="-514350" fontAlgn="base">
              <a:buAutoNum type="arabicPeriod" startAt="2"/>
            </a:pPr>
            <a:r>
              <a:rPr lang="en-US" b="1" dirty="0" smtClean="0"/>
              <a:t>Method Name</a:t>
            </a:r>
            <a:r>
              <a:rPr lang="en-US" dirty="0" smtClean="0"/>
              <a:t> : the rules for field names apply to method names as well, but the convention is a little different.</a:t>
            </a:r>
          </a:p>
          <a:p>
            <a:pPr marL="514350" indent="-514350" fontAlgn="base">
              <a:buAutoNum type="arabicPeriod" startAt="2"/>
            </a:pPr>
            <a:r>
              <a:rPr lang="en-US" b="1" dirty="0" smtClean="0"/>
              <a:t>Parameter list </a:t>
            </a:r>
            <a:r>
              <a:rPr lang="en-US" dirty="0" smtClean="0"/>
              <a:t>: Comma separated list of the input parameters are defined, preceded with their data type, within the enclosed parenthesis. If there are no parameters, you must use empty parentheses ().</a:t>
            </a:r>
          </a:p>
          <a:p>
            <a:pPr marL="514350" indent="-514350" fontAlgn="base">
              <a:buAutoNum type="arabicPeriod" startAt="2"/>
            </a:pPr>
            <a:r>
              <a:rPr lang="en-US" b="1" dirty="0" smtClean="0"/>
              <a:t>Method body </a:t>
            </a:r>
            <a:r>
              <a:rPr lang="en-US" dirty="0" smtClean="0"/>
              <a:t>: it is enclosed between braces. The code you need to be executed to perform your intended operations.</a:t>
            </a:r>
          </a:p>
          <a:p>
            <a:pPr marL="514350" indent="-514350">
              <a:buFont typeface="+mj-lt"/>
              <a:buAutoNum type="arabicPeriod"/>
            </a:pPr>
            <a:endParaRPr lang="en-US" dirty="0"/>
          </a:p>
        </p:txBody>
      </p:sp>
    </p:spTree>
    <p:extLst>
      <p:ext uri="{BB962C8B-B14F-4D97-AF65-F5344CB8AC3E}">
        <p14:creationId xmlns:p14="http://schemas.microsoft.com/office/powerpoint/2010/main" val="33899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Declaration</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880" t="22818" r="37060" b="41270"/>
          <a:stretch/>
        </p:blipFill>
        <p:spPr bwMode="auto">
          <a:xfrm>
            <a:off x="609600" y="1524000"/>
            <a:ext cx="783228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76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r>
              <a:rPr lang="en-US" dirty="0"/>
              <a:t>Overloading allows different methods to have the same name, but different signatures where the signature can differ by the number of input parameters or type of input parameters or both</a:t>
            </a:r>
            <a:r>
              <a:rPr lang="en-US" dirty="0" smtClean="0"/>
              <a:t>.</a:t>
            </a:r>
          </a:p>
          <a:p>
            <a:r>
              <a:rPr lang="en-US" dirty="0" smtClean="0"/>
              <a:t> </a:t>
            </a:r>
            <a:r>
              <a:rPr lang="en-US" dirty="0"/>
              <a:t>Overloading is related to compile time (or static) polymorphism.</a:t>
            </a:r>
          </a:p>
        </p:txBody>
      </p:sp>
    </p:spTree>
    <p:extLst>
      <p:ext uri="{BB962C8B-B14F-4D97-AF65-F5344CB8AC3E}">
        <p14:creationId xmlns:p14="http://schemas.microsoft.com/office/powerpoint/2010/main" val="3999540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99" t="12501" r="36861" b="6249"/>
          <a:stretch/>
        </p:blipFill>
        <p:spPr bwMode="auto">
          <a:xfrm>
            <a:off x="2133600" y="152400"/>
            <a:ext cx="5852887" cy="653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314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Constructor</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Java, a constructor is a block of codes similar to the method. It is called when an instance of the class is created. At the time of calling constructor, memory for the object is allocated in the memory.</a:t>
            </a:r>
          </a:p>
          <a:p>
            <a:r>
              <a:rPr lang="en-US" dirty="0"/>
              <a:t>It is a special type of method which is used to initialize the object.</a:t>
            </a:r>
          </a:p>
          <a:p>
            <a:r>
              <a:rPr lang="en-US" dirty="0"/>
              <a:t>Every time an object is created using the new() keyword, at least one constructor is called.</a:t>
            </a:r>
          </a:p>
          <a:p>
            <a:r>
              <a:rPr lang="en-US" dirty="0"/>
              <a:t>It calls a default constructor if there is no constructor available in the class. In such case, Java compiler provides a default constructor by default.</a:t>
            </a:r>
          </a:p>
          <a:p>
            <a:r>
              <a:rPr lang="en-US" dirty="0"/>
              <a:t>There are two types of constructors in Java: no-</a:t>
            </a:r>
            <a:r>
              <a:rPr lang="en-US" dirty="0" err="1"/>
              <a:t>arg</a:t>
            </a:r>
            <a:r>
              <a:rPr lang="en-US" dirty="0"/>
              <a:t> constructor, and parameterized constructor</a:t>
            </a:r>
            <a:r>
              <a:rPr lang="en-US" dirty="0" smtClean="0"/>
              <a:t>.</a:t>
            </a:r>
            <a:endParaRPr lang="en-US" dirty="0"/>
          </a:p>
        </p:txBody>
      </p:sp>
    </p:spTree>
    <p:extLst>
      <p:ext uri="{BB962C8B-B14F-4D97-AF65-F5344CB8AC3E}">
        <p14:creationId xmlns:p14="http://schemas.microsoft.com/office/powerpoint/2010/main" val="733100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for creating Java </a:t>
            </a:r>
            <a:r>
              <a:rPr lang="en-US" dirty="0" smtClean="0"/>
              <a:t>constructor</a:t>
            </a:r>
            <a:endParaRPr lang="en-US" dirty="0"/>
          </a:p>
        </p:txBody>
      </p:sp>
      <p:sp>
        <p:nvSpPr>
          <p:cNvPr id="3" name="Content Placeholder 2"/>
          <p:cNvSpPr>
            <a:spLocks noGrp="1"/>
          </p:cNvSpPr>
          <p:nvPr>
            <p:ph idx="1"/>
          </p:nvPr>
        </p:nvSpPr>
        <p:spPr/>
        <p:txBody>
          <a:bodyPr/>
          <a:lstStyle/>
          <a:p>
            <a:r>
              <a:rPr lang="en-US" dirty="0"/>
              <a:t>There are two rules defined for the </a:t>
            </a:r>
            <a:r>
              <a:rPr lang="en-US" dirty="0" smtClean="0"/>
              <a:t>constructor:</a:t>
            </a:r>
            <a:endParaRPr lang="en-US" dirty="0"/>
          </a:p>
          <a:p>
            <a:pPr marL="514350" indent="-514350">
              <a:buFont typeface="+mj-lt"/>
              <a:buAutoNum type="arabicPeriod"/>
            </a:pPr>
            <a:r>
              <a:rPr lang="en-US" dirty="0"/>
              <a:t>Constructor name must be the same as its class name</a:t>
            </a:r>
          </a:p>
          <a:p>
            <a:pPr marL="514350" indent="-514350">
              <a:buFont typeface="+mj-lt"/>
              <a:buAutoNum type="arabicPeriod"/>
            </a:pPr>
            <a:r>
              <a:rPr lang="en-US" dirty="0"/>
              <a:t>A Constructor must have no explicit return type</a:t>
            </a:r>
          </a:p>
          <a:p>
            <a:pPr marL="514350" indent="-514350">
              <a:buFont typeface="+mj-lt"/>
              <a:buAutoNum type="arabicPeriod"/>
            </a:pPr>
            <a:r>
              <a:rPr lang="en-US" dirty="0"/>
              <a:t>A Java constructor cannot be abstract, static, final, and synchronized</a:t>
            </a:r>
          </a:p>
          <a:p>
            <a:endParaRPr lang="en-US" dirty="0"/>
          </a:p>
        </p:txBody>
      </p:sp>
    </p:spTree>
    <p:extLst>
      <p:ext uri="{BB962C8B-B14F-4D97-AF65-F5344CB8AC3E}">
        <p14:creationId xmlns:p14="http://schemas.microsoft.com/office/powerpoint/2010/main" val="84225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a:t>
            </a:r>
            <a:r>
              <a:rPr lang="en-US" dirty="0" smtClean="0"/>
              <a:t>constructors</a:t>
            </a:r>
            <a:endParaRPr lang="en-US" dirty="0"/>
          </a:p>
        </p:txBody>
      </p:sp>
      <p:sp>
        <p:nvSpPr>
          <p:cNvPr id="3" name="Content Placeholder 2"/>
          <p:cNvSpPr>
            <a:spLocks noGrp="1"/>
          </p:cNvSpPr>
          <p:nvPr>
            <p:ph idx="1"/>
          </p:nvPr>
        </p:nvSpPr>
        <p:spPr/>
        <p:txBody>
          <a:bodyPr/>
          <a:lstStyle/>
          <a:p>
            <a:r>
              <a:rPr lang="en-US" dirty="0"/>
              <a:t>There are two types of constructors in Java:</a:t>
            </a:r>
          </a:p>
          <a:p>
            <a:r>
              <a:rPr lang="en-US" dirty="0"/>
              <a:t>Default constructor (no-</a:t>
            </a:r>
            <a:r>
              <a:rPr lang="en-US" dirty="0" err="1"/>
              <a:t>arg</a:t>
            </a:r>
            <a:r>
              <a:rPr lang="en-US" dirty="0"/>
              <a:t> constructor)</a:t>
            </a:r>
          </a:p>
          <a:p>
            <a:r>
              <a:rPr lang="en-US" dirty="0"/>
              <a:t>Parameterized constructor</a:t>
            </a:r>
          </a:p>
          <a:p>
            <a:endParaRPr lang="en-US" dirty="0"/>
          </a:p>
        </p:txBody>
      </p:sp>
    </p:spTree>
    <p:extLst>
      <p:ext uri="{BB962C8B-B14F-4D97-AF65-F5344CB8AC3E}">
        <p14:creationId xmlns:p14="http://schemas.microsoft.com/office/powerpoint/2010/main" val="2953072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b="1" dirty="0"/>
              <a:t> </a:t>
            </a:r>
            <a:r>
              <a:rPr lang="en-US" dirty="0"/>
              <a:t>A constructor that has no parameter is known as default constructor. </a:t>
            </a:r>
            <a:endParaRPr lang="en-US" dirty="0" smtClean="0"/>
          </a:p>
          <a:p>
            <a:r>
              <a:rPr lang="en-US" dirty="0" smtClean="0"/>
              <a:t>If </a:t>
            </a:r>
            <a:r>
              <a:rPr lang="en-US" dirty="0"/>
              <a:t>we don’t define a constructor in a class, then compiler creates </a:t>
            </a:r>
            <a:r>
              <a:rPr lang="en-US" b="1" dirty="0"/>
              <a:t>default constructor(with no arguments)</a:t>
            </a:r>
            <a:r>
              <a:rPr lang="en-US" dirty="0"/>
              <a:t> for the class. And if we write a constructor with arguments or no-arguments then the compiler does not create a default constructor</a:t>
            </a:r>
            <a:r>
              <a:rPr lang="en-US" dirty="0" smtClean="0"/>
              <a:t>.</a:t>
            </a:r>
          </a:p>
        </p:txBody>
      </p:sp>
    </p:spTree>
    <p:extLst>
      <p:ext uri="{BB962C8B-B14F-4D97-AF65-F5344CB8AC3E}">
        <p14:creationId xmlns:p14="http://schemas.microsoft.com/office/powerpoint/2010/main" val="426412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A class is a user defined blueprint or prototype from which objects are created.  It represents the set of properties or methods that are common to all objects of one type. In general, class declarations can include these components, in order:</a:t>
            </a:r>
          </a:p>
          <a:p>
            <a:pPr fontAlgn="base"/>
            <a:r>
              <a:rPr lang="en-US" b="1" dirty="0"/>
              <a:t>Modifiers</a:t>
            </a:r>
            <a:r>
              <a:rPr lang="en-US" dirty="0"/>
              <a:t> : A class can be public or has default access </a:t>
            </a:r>
            <a:endParaRPr lang="en-US" dirty="0" smtClean="0"/>
          </a:p>
          <a:p>
            <a:pPr fontAlgn="base"/>
            <a:r>
              <a:rPr lang="en-US" b="1" dirty="0" smtClean="0"/>
              <a:t>Class </a:t>
            </a:r>
            <a:r>
              <a:rPr lang="en-US" b="1" dirty="0"/>
              <a:t>name:</a:t>
            </a:r>
            <a:r>
              <a:rPr lang="en-US" dirty="0"/>
              <a:t> The name should begin with a initial letter (capitalized by convention).</a:t>
            </a:r>
          </a:p>
          <a:p>
            <a:pPr fontAlgn="base"/>
            <a:r>
              <a:rPr lang="en-US" b="1" dirty="0"/>
              <a:t>Superclass(if any):</a:t>
            </a:r>
            <a:r>
              <a:rPr lang="en-US" dirty="0"/>
              <a:t> The name of the class’s parent (superclass), if any, preceded by the keyword extends. A class can only extend (subclass) one parent.</a:t>
            </a:r>
          </a:p>
          <a:p>
            <a:pPr fontAlgn="base"/>
            <a:r>
              <a:rPr lang="en-US" b="1" dirty="0"/>
              <a:t>Interfaces(if any):</a:t>
            </a:r>
            <a:r>
              <a:rPr lang="en-US" dirty="0"/>
              <a:t> A comma-separated list of interfaces implemented by the class, if any, preceded by the keyword implements. A class can implement more than one interface.</a:t>
            </a:r>
          </a:p>
          <a:p>
            <a:pPr fontAlgn="base"/>
            <a:r>
              <a:rPr lang="en-US" b="1" dirty="0"/>
              <a:t>Body:</a:t>
            </a:r>
            <a:r>
              <a:rPr lang="en-US" dirty="0"/>
              <a:t> The class body surrounded by braces, { }.</a:t>
            </a:r>
          </a:p>
          <a:p>
            <a:endParaRPr lang="en-US" dirty="0"/>
          </a:p>
        </p:txBody>
      </p:sp>
    </p:spTree>
    <p:extLst>
      <p:ext uri="{BB962C8B-B14F-4D97-AF65-F5344CB8AC3E}">
        <p14:creationId xmlns:p14="http://schemas.microsoft.com/office/powerpoint/2010/main" val="419930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14" t="39484" r="52144" b="8730"/>
          <a:stretch/>
        </p:blipFill>
        <p:spPr bwMode="auto">
          <a:xfrm>
            <a:off x="1905000" y="1454727"/>
            <a:ext cx="5449142" cy="52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45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Parameterized Constructor</a:t>
            </a:r>
            <a:endParaRPr lang="en-US" dirty="0"/>
          </a:p>
        </p:txBody>
      </p:sp>
      <p:sp>
        <p:nvSpPr>
          <p:cNvPr id="3" name="Content Placeholder 2"/>
          <p:cNvSpPr>
            <a:spLocks noGrp="1"/>
          </p:cNvSpPr>
          <p:nvPr>
            <p:ph idx="1"/>
          </p:nvPr>
        </p:nvSpPr>
        <p:spPr/>
        <p:txBody>
          <a:bodyPr>
            <a:normAutofit lnSpcReduction="10000"/>
          </a:bodyPr>
          <a:lstStyle/>
          <a:p>
            <a:r>
              <a:rPr lang="en-US" dirty="0"/>
              <a:t>A constructor that has parameters is known as parameterized constructor. </a:t>
            </a:r>
            <a:endParaRPr lang="en-US" dirty="0" smtClean="0"/>
          </a:p>
          <a:p>
            <a:r>
              <a:rPr lang="en-US" dirty="0"/>
              <a:t>The parameterized constructor is used to provide different values to distinct objects. However, you can provide the same values </a:t>
            </a:r>
            <a:r>
              <a:rPr lang="en-US" dirty="0" smtClean="0"/>
              <a:t>also.</a:t>
            </a:r>
          </a:p>
          <a:p>
            <a:r>
              <a:rPr lang="en-US" dirty="0" smtClean="0"/>
              <a:t>If </a:t>
            </a:r>
            <a:r>
              <a:rPr lang="en-US" dirty="0"/>
              <a:t>we want to initialize fields of the class with your own values, then use a parameterized constructor.</a:t>
            </a:r>
          </a:p>
        </p:txBody>
      </p:sp>
    </p:spTree>
    <p:extLst>
      <p:ext uri="{BB962C8B-B14F-4D97-AF65-F5344CB8AC3E}">
        <p14:creationId xmlns:p14="http://schemas.microsoft.com/office/powerpoint/2010/main" val="1497607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48" t="9127" r="44447" b="6250"/>
          <a:stretch/>
        </p:blipFill>
        <p:spPr bwMode="auto">
          <a:xfrm>
            <a:off x="2133600" y="34636"/>
            <a:ext cx="5253779" cy="662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00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declaration</a:t>
            </a:r>
            <a:endParaRPr lang="en-US" dirty="0"/>
          </a:p>
        </p:txBody>
      </p:sp>
      <p:sp>
        <p:nvSpPr>
          <p:cNvPr id="3" name="Content Placeholder 2"/>
          <p:cNvSpPr>
            <a:spLocks noGrp="1"/>
          </p:cNvSpPr>
          <p:nvPr>
            <p:ph idx="1"/>
          </p:nvPr>
        </p:nvSpPr>
        <p:spPr/>
        <p:txBody>
          <a:bodyPr/>
          <a:lstStyle/>
          <a:p>
            <a:r>
              <a:rPr lang="en-US" dirty="0"/>
              <a:t>Using new keyword is the most basic way to create an object. This is the most common way to create an object in java. Almost 99% of objects are created in this way. </a:t>
            </a:r>
          </a:p>
        </p:txBody>
      </p:sp>
    </p:spTree>
    <p:extLst>
      <p:ext uri="{BB962C8B-B14F-4D97-AF65-F5344CB8AC3E}">
        <p14:creationId xmlns:p14="http://schemas.microsoft.com/office/powerpoint/2010/main" val="130999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Object declaration</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757" t="38889" r="43219" b="18850"/>
          <a:stretch/>
        </p:blipFill>
        <p:spPr bwMode="auto">
          <a:xfrm>
            <a:off x="955899" y="1066800"/>
            <a:ext cx="8074337"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5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reference variable</a:t>
            </a:r>
            <a:endParaRPr lang="en-US" dirty="0"/>
          </a:p>
        </p:txBody>
      </p:sp>
      <p:sp>
        <p:nvSpPr>
          <p:cNvPr id="3" name="Content Placeholder 2"/>
          <p:cNvSpPr>
            <a:spLocks noGrp="1"/>
          </p:cNvSpPr>
          <p:nvPr>
            <p:ph idx="1"/>
          </p:nvPr>
        </p:nvSpPr>
        <p:spPr/>
        <p:txBody>
          <a:bodyPr/>
          <a:lstStyle/>
          <a:p>
            <a:r>
              <a:rPr lang="en-US" dirty="0"/>
              <a:t>We can assign value of reference variable to another reference variable.</a:t>
            </a:r>
          </a:p>
          <a:p>
            <a:r>
              <a:rPr lang="en-US" dirty="0"/>
              <a:t>Reference Variable is used to store the address of the variable.</a:t>
            </a:r>
          </a:p>
          <a:p>
            <a:r>
              <a:rPr lang="en-US" dirty="0"/>
              <a:t>Assigning Reference will not create distinct copies of Objects.</a:t>
            </a:r>
          </a:p>
          <a:p>
            <a:r>
              <a:rPr lang="en-US" dirty="0"/>
              <a:t>All reference variables are referring to same Object.</a:t>
            </a:r>
          </a:p>
          <a:p>
            <a:endParaRPr lang="en-US" dirty="0"/>
          </a:p>
        </p:txBody>
      </p:sp>
    </p:spTree>
    <p:extLst>
      <p:ext uri="{BB962C8B-B14F-4D97-AF65-F5344CB8AC3E}">
        <p14:creationId xmlns:p14="http://schemas.microsoft.com/office/powerpoint/2010/main" val="45654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 variable</a:t>
            </a:r>
            <a:endParaRPr lang="en-US" dirty="0"/>
          </a:p>
        </p:txBody>
      </p:sp>
      <p:sp>
        <p:nvSpPr>
          <p:cNvPr id="3" name="Content Placeholder 2"/>
          <p:cNvSpPr>
            <a:spLocks noGrp="1"/>
          </p:cNvSpPr>
          <p:nvPr>
            <p:ph idx="1"/>
          </p:nvPr>
        </p:nvSpPr>
        <p:spPr/>
        <p:txBody>
          <a:bodyPr>
            <a:normAutofit fontScale="92500" lnSpcReduction="20000"/>
          </a:bodyPr>
          <a:lstStyle/>
          <a:p>
            <a:r>
              <a:rPr lang="pt-BR" dirty="0" smtClean="0"/>
              <a:t>Synytax:</a:t>
            </a:r>
          </a:p>
          <a:p>
            <a:pPr marL="0" indent="0">
              <a:buNone/>
            </a:pPr>
            <a:r>
              <a:rPr lang="pt-BR" dirty="0"/>
              <a:t> </a:t>
            </a:r>
            <a:r>
              <a:rPr lang="pt-BR" dirty="0" smtClean="0"/>
              <a:t>   Rectangle r1 </a:t>
            </a:r>
            <a:r>
              <a:rPr lang="pt-BR" dirty="0"/>
              <a:t>=</a:t>
            </a:r>
            <a:r>
              <a:rPr lang="pt-BR" dirty="0" smtClean="0"/>
              <a:t> new </a:t>
            </a:r>
            <a:r>
              <a:rPr lang="pt-BR" dirty="0"/>
              <a:t>Rectangle();</a:t>
            </a:r>
            <a:r>
              <a:rPr lang="pt-BR" dirty="0" smtClean="0"/>
              <a:t> </a:t>
            </a:r>
          </a:p>
          <a:p>
            <a:pPr marL="0" indent="0">
              <a:buNone/>
            </a:pPr>
            <a:r>
              <a:rPr lang="pt-BR" dirty="0" smtClean="0"/>
              <a:t>    Rectangle r2 </a:t>
            </a:r>
            <a:r>
              <a:rPr lang="pt-BR" dirty="0"/>
              <a:t>=</a:t>
            </a:r>
            <a:r>
              <a:rPr lang="pt-BR" dirty="0" smtClean="0"/>
              <a:t> r1;</a:t>
            </a:r>
          </a:p>
          <a:p>
            <a:r>
              <a:rPr lang="en-US" dirty="0"/>
              <a:t>r1 is reference variable which contain the address of Actual Rectangle Object.</a:t>
            </a:r>
          </a:p>
          <a:p>
            <a:r>
              <a:rPr lang="en-US" dirty="0"/>
              <a:t>r2 is another reference variable</a:t>
            </a:r>
          </a:p>
          <a:p>
            <a:r>
              <a:rPr lang="en-US" dirty="0"/>
              <a:t>r2 is initialized with r1 means – “</a:t>
            </a:r>
            <a:r>
              <a:rPr lang="en-US" b="1" u="sng" dirty="0"/>
              <a:t>r1 and r2</a:t>
            </a:r>
            <a:r>
              <a:rPr lang="en-US" dirty="0"/>
              <a:t>” both are referring same object , thus it does not create duplicate object , nor does it allocate extra memory.</a:t>
            </a:r>
          </a:p>
          <a:p>
            <a:endParaRPr lang="en-US" dirty="0"/>
          </a:p>
        </p:txBody>
      </p:sp>
    </p:spTree>
    <p:extLst>
      <p:ext uri="{BB962C8B-B14F-4D97-AF65-F5344CB8AC3E}">
        <p14:creationId xmlns:p14="http://schemas.microsoft.com/office/powerpoint/2010/main" val="188834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 variable</a:t>
            </a:r>
            <a:endParaRPr lang="en-US" dirty="0"/>
          </a:p>
        </p:txBody>
      </p:sp>
      <p:pic>
        <p:nvPicPr>
          <p:cNvPr id="2050" name="Picture 2" descr="http://img.c4learn.com/2012/03/Assigning-Object-Reference-Variabl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705600" cy="5109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68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 variable</a:t>
            </a:r>
            <a:endParaRPr lang="en-US" dirty="0"/>
          </a:p>
        </p:txBody>
      </p:sp>
      <p:sp>
        <p:nvSpPr>
          <p:cNvPr id="3" name="Content Placeholder 2"/>
          <p:cNvSpPr>
            <a:spLocks noGrp="1"/>
          </p:cNvSpPr>
          <p:nvPr>
            <p:ph idx="1"/>
          </p:nvPr>
        </p:nvSpPr>
        <p:spPr/>
        <p:txBody>
          <a:bodyPr/>
          <a:lstStyle/>
          <a:p>
            <a:pPr marL="0" indent="0">
              <a:buNone/>
            </a:pPr>
            <a:r>
              <a:rPr lang="en-US" dirty="0"/>
              <a:t>Assigning Object Reference Variables does </a:t>
            </a:r>
            <a:r>
              <a:rPr lang="en-US" dirty="0" smtClean="0"/>
              <a:t>not-</a:t>
            </a:r>
          </a:p>
          <a:p>
            <a:r>
              <a:rPr lang="en-US" dirty="0"/>
              <a:t>Create Distinct Objects.</a:t>
            </a:r>
          </a:p>
          <a:p>
            <a:r>
              <a:rPr lang="en-US" dirty="0"/>
              <a:t>Allocate Memory</a:t>
            </a:r>
          </a:p>
          <a:p>
            <a:r>
              <a:rPr lang="en-US" dirty="0"/>
              <a:t>Create duplicate Copy</a:t>
            </a:r>
          </a:p>
          <a:p>
            <a:endParaRPr lang="en-US" b="1" dirty="0"/>
          </a:p>
          <a:p>
            <a:pPr marL="0" indent="0">
              <a:buNone/>
            </a:pPr>
            <a:endParaRPr lang="en-US" dirty="0"/>
          </a:p>
        </p:txBody>
      </p:sp>
    </p:spTree>
    <p:extLst>
      <p:ext uri="{BB962C8B-B14F-4D97-AF65-F5344CB8AC3E}">
        <p14:creationId xmlns:p14="http://schemas.microsoft.com/office/powerpoint/2010/main" val="242198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reference variable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Example:</a:t>
            </a:r>
          </a:p>
          <a:p>
            <a:pPr marL="0" indent="0">
              <a:buNone/>
            </a:pPr>
            <a:r>
              <a:rPr lang="en-US" dirty="0" smtClean="0"/>
              <a:t>class Rectangle</a:t>
            </a:r>
          </a:p>
          <a:p>
            <a:pPr marL="0" indent="0">
              <a:buNone/>
            </a:pPr>
            <a:r>
              <a:rPr lang="en-US" dirty="0" smtClean="0"/>
              <a:t> </a:t>
            </a:r>
            <a:r>
              <a:rPr lang="en-US" dirty="0"/>
              <a:t>{</a:t>
            </a:r>
            <a:r>
              <a:rPr lang="en-US" dirty="0" smtClean="0"/>
              <a:t> </a:t>
            </a:r>
            <a:r>
              <a:rPr lang="en-US" b="1" dirty="0"/>
              <a:t>double</a:t>
            </a:r>
            <a:r>
              <a:rPr lang="en-US" dirty="0" smtClean="0"/>
              <a:t> length</a:t>
            </a:r>
            <a:r>
              <a:rPr lang="en-US" dirty="0"/>
              <a:t>;</a:t>
            </a:r>
            <a:r>
              <a:rPr lang="en-US" dirty="0" smtClean="0"/>
              <a:t> </a:t>
            </a:r>
          </a:p>
          <a:p>
            <a:pPr marL="0" indent="0">
              <a:buNone/>
            </a:pPr>
            <a:r>
              <a:rPr lang="en-US" b="1" dirty="0" smtClean="0"/>
              <a:t>double</a:t>
            </a:r>
            <a:r>
              <a:rPr lang="en-US" dirty="0" smtClean="0"/>
              <a:t> breadth</a:t>
            </a:r>
            <a:r>
              <a:rPr lang="en-US" dirty="0"/>
              <a:t>;</a:t>
            </a:r>
            <a:r>
              <a:rPr lang="en-US" dirty="0" smtClean="0"/>
              <a:t> </a:t>
            </a:r>
          </a:p>
          <a:p>
            <a:pPr marL="0" indent="0">
              <a:buNone/>
            </a:pPr>
            <a:r>
              <a:rPr lang="en-US" dirty="0" smtClean="0"/>
              <a:t>public </a:t>
            </a:r>
            <a:r>
              <a:rPr lang="en-US" b="1" dirty="0"/>
              <a:t>static</a:t>
            </a:r>
            <a:r>
              <a:rPr lang="en-US" dirty="0" smtClean="0"/>
              <a:t> </a:t>
            </a:r>
            <a:r>
              <a:rPr lang="en-US" b="1" dirty="0"/>
              <a:t>void</a:t>
            </a:r>
            <a:r>
              <a:rPr lang="en-US" dirty="0" smtClean="0"/>
              <a:t> </a:t>
            </a:r>
            <a:r>
              <a:rPr lang="en-US" dirty="0"/>
              <a:t>main(String</a:t>
            </a:r>
            <a:r>
              <a:rPr lang="en-US" dirty="0" smtClean="0"/>
              <a:t> </a:t>
            </a:r>
            <a:r>
              <a:rPr lang="en-US" dirty="0" err="1" smtClean="0"/>
              <a:t>args</a:t>
            </a:r>
            <a:r>
              <a:rPr lang="en-US" dirty="0"/>
              <a:t>[])</a:t>
            </a:r>
            <a:r>
              <a:rPr lang="en-US" dirty="0" smtClean="0"/>
              <a:t> </a:t>
            </a:r>
            <a:br>
              <a:rPr lang="en-US" dirty="0" smtClean="0"/>
            </a:br>
            <a:r>
              <a:rPr lang="en-US" dirty="0" smtClean="0"/>
              <a:t>{ </a:t>
            </a:r>
            <a:r>
              <a:rPr lang="en-US" dirty="0"/>
              <a:t>Rectangle</a:t>
            </a:r>
            <a:r>
              <a:rPr lang="en-US" dirty="0" smtClean="0"/>
              <a:t> r1 </a:t>
            </a:r>
            <a:r>
              <a:rPr lang="en-US" dirty="0"/>
              <a:t>=</a:t>
            </a:r>
            <a:r>
              <a:rPr lang="en-US" dirty="0" smtClean="0"/>
              <a:t> new </a:t>
            </a:r>
            <a:r>
              <a:rPr lang="en-US" dirty="0"/>
              <a:t>Rectangle();</a:t>
            </a:r>
            <a:r>
              <a:rPr lang="en-US" dirty="0" smtClean="0"/>
              <a:t> </a:t>
            </a:r>
          </a:p>
          <a:p>
            <a:pPr marL="0" indent="0">
              <a:buNone/>
            </a:pPr>
            <a:r>
              <a:rPr lang="en-US" dirty="0" smtClean="0"/>
              <a:t>Rectangle r2 </a:t>
            </a:r>
            <a:r>
              <a:rPr lang="en-US" dirty="0"/>
              <a:t>=</a:t>
            </a:r>
            <a:r>
              <a:rPr lang="en-US" dirty="0" smtClean="0"/>
              <a:t> r1</a:t>
            </a:r>
            <a:r>
              <a:rPr lang="en-US" dirty="0"/>
              <a:t>;</a:t>
            </a:r>
            <a:r>
              <a:rPr lang="en-US" dirty="0" smtClean="0"/>
              <a:t> </a:t>
            </a:r>
          </a:p>
          <a:p>
            <a:pPr marL="0" indent="0">
              <a:buNone/>
            </a:pPr>
            <a:r>
              <a:rPr lang="en-US" dirty="0" smtClean="0"/>
              <a:t>r1.length </a:t>
            </a:r>
            <a:r>
              <a:rPr lang="en-US" dirty="0"/>
              <a:t>=</a:t>
            </a:r>
            <a:r>
              <a:rPr lang="en-US" dirty="0" smtClean="0"/>
              <a:t> </a:t>
            </a:r>
            <a:r>
              <a:rPr lang="en-US" dirty="0"/>
              <a:t>10;</a:t>
            </a:r>
            <a:r>
              <a:rPr lang="en-US" dirty="0" smtClean="0"/>
              <a:t> </a:t>
            </a:r>
          </a:p>
          <a:p>
            <a:pPr marL="0" indent="0">
              <a:buNone/>
            </a:pPr>
            <a:r>
              <a:rPr lang="en-US" dirty="0" smtClean="0"/>
              <a:t>r2.length </a:t>
            </a:r>
            <a:r>
              <a:rPr lang="en-US" dirty="0"/>
              <a:t>=</a:t>
            </a:r>
            <a:r>
              <a:rPr lang="en-US" dirty="0" smtClean="0"/>
              <a:t> </a:t>
            </a:r>
            <a:r>
              <a:rPr lang="en-US" dirty="0"/>
              <a:t>20;</a:t>
            </a:r>
            <a:r>
              <a:rPr lang="en-US" dirty="0" smtClean="0"/>
              <a:t> </a:t>
            </a:r>
          </a:p>
          <a:p>
            <a:pPr marL="0" indent="0">
              <a:buNone/>
            </a:pPr>
            <a:r>
              <a:rPr lang="en-US" dirty="0" err="1" smtClean="0"/>
              <a:t>System.out.println</a:t>
            </a:r>
            <a:r>
              <a:rPr lang="en-US" dirty="0"/>
              <a:t>("Value of R1's Length : "</a:t>
            </a:r>
            <a:r>
              <a:rPr lang="en-US" dirty="0" smtClean="0"/>
              <a:t> </a:t>
            </a:r>
            <a:r>
              <a:rPr lang="en-US" dirty="0"/>
              <a:t>+</a:t>
            </a:r>
            <a:r>
              <a:rPr lang="en-US" dirty="0" smtClean="0"/>
              <a:t> r1</a:t>
            </a:r>
            <a:r>
              <a:rPr lang="en-US" dirty="0"/>
              <a:t>.</a:t>
            </a:r>
            <a:r>
              <a:rPr lang="en-US" dirty="0" smtClean="0"/>
              <a:t>length</a:t>
            </a:r>
            <a:r>
              <a:rPr lang="en-US" dirty="0"/>
              <a:t>);</a:t>
            </a:r>
            <a:r>
              <a:rPr lang="en-US" dirty="0" smtClean="0"/>
              <a:t> </a:t>
            </a:r>
            <a:r>
              <a:rPr lang="en-US" dirty="0" err="1" smtClean="0"/>
              <a:t>System</a:t>
            </a:r>
            <a:r>
              <a:rPr lang="en-US" dirty="0" err="1"/>
              <a:t>.</a:t>
            </a:r>
            <a:r>
              <a:rPr lang="en-US" dirty="0" err="1" smtClean="0"/>
              <a:t>out</a:t>
            </a:r>
            <a:r>
              <a:rPr lang="en-US" dirty="0" err="1"/>
              <a:t>.</a:t>
            </a:r>
            <a:r>
              <a:rPr lang="en-US" dirty="0" err="1" smtClean="0"/>
              <a:t>println</a:t>
            </a:r>
            <a:r>
              <a:rPr lang="en-US" dirty="0"/>
              <a:t>("Value of R2's Length : "</a:t>
            </a:r>
            <a:r>
              <a:rPr lang="en-US" dirty="0" smtClean="0"/>
              <a:t> </a:t>
            </a:r>
            <a:r>
              <a:rPr lang="en-US" dirty="0"/>
              <a:t>+</a:t>
            </a:r>
            <a:r>
              <a:rPr lang="en-US" dirty="0" smtClean="0"/>
              <a:t> r2</a:t>
            </a:r>
            <a:r>
              <a:rPr lang="en-US" dirty="0"/>
              <a:t>.</a:t>
            </a:r>
            <a:r>
              <a:rPr lang="en-US" dirty="0" smtClean="0"/>
              <a:t>length</a:t>
            </a:r>
            <a:r>
              <a:rPr lang="en-US" dirty="0"/>
              <a:t>);</a:t>
            </a:r>
            <a:r>
              <a:rPr lang="en-US" dirty="0" smtClean="0"/>
              <a:t> </a:t>
            </a:r>
            <a:r>
              <a:rPr lang="en-US" dirty="0"/>
              <a:t>}</a:t>
            </a:r>
            <a:r>
              <a:rPr lang="en-US" dirty="0" smtClean="0"/>
              <a:t> }</a:t>
            </a:r>
          </a:p>
          <a:p>
            <a:pPr marL="0" indent="0">
              <a:buNone/>
            </a:pPr>
            <a:r>
              <a:rPr lang="en-US" b="1" dirty="0" smtClean="0"/>
              <a:t>Output: </a:t>
            </a:r>
            <a:r>
              <a:rPr lang="en-US" dirty="0" smtClean="0"/>
              <a:t>Value of R1's Length </a:t>
            </a:r>
            <a:r>
              <a:rPr lang="en-US" dirty="0"/>
              <a:t>:</a:t>
            </a:r>
            <a:r>
              <a:rPr lang="en-US" dirty="0" smtClean="0"/>
              <a:t> </a:t>
            </a:r>
            <a:r>
              <a:rPr lang="en-US" dirty="0"/>
              <a:t>20.0</a:t>
            </a:r>
            <a:r>
              <a:rPr lang="en-US" dirty="0" smtClean="0"/>
              <a:t> </a:t>
            </a:r>
          </a:p>
          <a:p>
            <a:pPr marL="0" indent="0">
              <a:buNone/>
            </a:pPr>
            <a:r>
              <a:rPr lang="en-US" dirty="0"/>
              <a:t> </a:t>
            </a:r>
            <a:r>
              <a:rPr lang="en-US" dirty="0" smtClean="0"/>
              <a:t>              Value of R2's Length </a:t>
            </a:r>
            <a:r>
              <a:rPr lang="en-US" dirty="0"/>
              <a:t>:</a:t>
            </a:r>
            <a:r>
              <a:rPr lang="en-US" dirty="0" smtClean="0"/>
              <a:t> </a:t>
            </a:r>
            <a:r>
              <a:rPr lang="en-US" dirty="0"/>
              <a:t>20.0</a:t>
            </a:r>
          </a:p>
        </p:txBody>
      </p:sp>
    </p:spTree>
    <p:extLst>
      <p:ext uri="{BB962C8B-B14F-4D97-AF65-F5344CB8AC3E}">
        <p14:creationId xmlns:p14="http://schemas.microsoft.com/office/powerpoint/2010/main" val="4270907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33344</TotalTime>
  <Words>555</Words>
  <Application>Microsoft Office PowerPoint</Application>
  <PresentationFormat>On-screen Show (4:3)</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Java</vt:lpstr>
      <vt:lpstr>Class</vt:lpstr>
      <vt:lpstr>Object declaration</vt:lpstr>
      <vt:lpstr>Object declaration</vt:lpstr>
      <vt:lpstr>Object reference variable</vt:lpstr>
      <vt:lpstr>Object reference variable</vt:lpstr>
      <vt:lpstr>Object reference variable</vt:lpstr>
      <vt:lpstr>Object reference variable</vt:lpstr>
      <vt:lpstr>Object reference variable</vt:lpstr>
      <vt:lpstr>Methods </vt:lpstr>
      <vt:lpstr>Method Declaration</vt:lpstr>
      <vt:lpstr>Method Declaration</vt:lpstr>
      <vt:lpstr>Method Declaration</vt:lpstr>
      <vt:lpstr>Method overloading</vt:lpstr>
      <vt:lpstr>PowerPoint Presentation</vt:lpstr>
      <vt:lpstr>Constructor</vt:lpstr>
      <vt:lpstr>Rules for creating Java constructor</vt:lpstr>
      <vt:lpstr>Types of Java constructors</vt:lpstr>
      <vt:lpstr>Default constructor</vt:lpstr>
      <vt:lpstr>Default constructor</vt:lpstr>
      <vt:lpstr>Parameterized Constructor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52</cp:revision>
  <dcterms:created xsi:type="dcterms:W3CDTF">2019-07-29T03:43:42Z</dcterms:created>
  <dcterms:modified xsi:type="dcterms:W3CDTF">2021-10-01T04:51:59Z</dcterms:modified>
</cp:coreProperties>
</file>