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420FE1-1E09-448B-8EF0-69DC77B67A18}"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490E8-BE06-45C4-AF6D-69F993403741}" type="slidenum">
              <a:rPr lang="en-US" smtClean="0"/>
              <a:t>‹#›</a:t>
            </a:fld>
            <a:endParaRPr lang="en-US"/>
          </a:p>
        </p:txBody>
      </p:sp>
    </p:spTree>
    <p:extLst>
      <p:ext uri="{BB962C8B-B14F-4D97-AF65-F5344CB8AC3E}">
        <p14:creationId xmlns:p14="http://schemas.microsoft.com/office/powerpoint/2010/main" val="1196907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420FE1-1E09-448B-8EF0-69DC77B67A18}"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490E8-BE06-45C4-AF6D-69F993403741}" type="slidenum">
              <a:rPr lang="en-US" smtClean="0"/>
              <a:t>‹#›</a:t>
            </a:fld>
            <a:endParaRPr lang="en-US"/>
          </a:p>
        </p:txBody>
      </p:sp>
    </p:spTree>
    <p:extLst>
      <p:ext uri="{BB962C8B-B14F-4D97-AF65-F5344CB8AC3E}">
        <p14:creationId xmlns:p14="http://schemas.microsoft.com/office/powerpoint/2010/main" val="388467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420FE1-1E09-448B-8EF0-69DC77B67A18}"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490E8-BE06-45C4-AF6D-69F993403741}" type="slidenum">
              <a:rPr lang="en-US" smtClean="0"/>
              <a:t>‹#›</a:t>
            </a:fld>
            <a:endParaRPr lang="en-US"/>
          </a:p>
        </p:txBody>
      </p:sp>
    </p:spTree>
    <p:extLst>
      <p:ext uri="{BB962C8B-B14F-4D97-AF65-F5344CB8AC3E}">
        <p14:creationId xmlns:p14="http://schemas.microsoft.com/office/powerpoint/2010/main" val="275062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420FE1-1E09-448B-8EF0-69DC77B67A18}"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490E8-BE06-45C4-AF6D-69F993403741}" type="slidenum">
              <a:rPr lang="en-US" smtClean="0"/>
              <a:t>‹#›</a:t>
            </a:fld>
            <a:endParaRPr lang="en-US"/>
          </a:p>
        </p:txBody>
      </p:sp>
    </p:spTree>
    <p:extLst>
      <p:ext uri="{BB962C8B-B14F-4D97-AF65-F5344CB8AC3E}">
        <p14:creationId xmlns:p14="http://schemas.microsoft.com/office/powerpoint/2010/main" val="4092105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20FE1-1E09-448B-8EF0-69DC77B67A18}"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490E8-BE06-45C4-AF6D-69F993403741}" type="slidenum">
              <a:rPr lang="en-US" smtClean="0"/>
              <a:t>‹#›</a:t>
            </a:fld>
            <a:endParaRPr lang="en-US"/>
          </a:p>
        </p:txBody>
      </p:sp>
    </p:spTree>
    <p:extLst>
      <p:ext uri="{BB962C8B-B14F-4D97-AF65-F5344CB8AC3E}">
        <p14:creationId xmlns:p14="http://schemas.microsoft.com/office/powerpoint/2010/main" val="3153374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420FE1-1E09-448B-8EF0-69DC77B67A18}" type="datetimeFigureOut">
              <a:rPr lang="en-US" smtClean="0"/>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490E8-BE06-45C4-AF6D-69F993403741}" type="slidenum">
              <a:rPr lang="en-US" smtClean="0"/>
              <a:t>‹#›</a:t>
            </a:fld>
            <a:endParaRPr lang="en-US"/>
          </a:p>
        </p:txBody>
      </p:sp>
    </p:spTree>
    <p:extLst>
      <p:ext uri="{BB962C8B-B14F-4D97-AF65-F5344CB8AC3E}">
        <p14:creationId xmlns:p14="http://schemas.microsoft.com/office/powerpoint/2010/main" val="3176809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420FE1-1E09-448B-8EF0-69DC77B67A18}" type="datetimeFigureOut">
              <a:rPr lang="en-US" smtClean="0"/>
              <a:t>12/26/2022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D490E8-BE06-45C4-AF6D-69F993403741}" type="slidenum">
              <a:rPr lang="en-US" smtClean="0"/>
              <a:t>‹#›</a:t>
            </a:fld>
            <a:endParaRPr lang="en-US"/>
          </a:p>
        </p:txBody>
      </p:sp>
    </p:spTree>
    <p:extLst>
      <p:ext uri="{BB962C8B-B14F-4D97-AF65-F5344CB8AC3E}">
        <p14:creationId xmlns:p14="http://schemas.microsoft.com/office/powerpoint/2010/main" val="43962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420FE1-1E09-448B-8EF0-69DC77B67A18}" type="datetimeFigureOut">
              <a:rPr lang="en-US" smtClean="0"/>
              <a:t>12/26/2022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D490E8-BE06-45C4-AF6D-69F993403741}" type="slidenum">
              <a:rPr lang="en-US" smtClean="0"/>
              <a:t>‹#›</a:t>
            </a:fld>
            <a:endParaRPr lang="en-US"/>
          </a:p>
        </p:txBody>
      </p:sp>
    </p:spTree>
    <p:extLst>
      <p:ext uri="{BB962C8B-B14F-4D97-AF65-F5344CB8AC3E}">
        <p14:creationId xmlns:p14="http://schemas.microsoft.com/office/powerpoint/2010/main" val="206308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20FE1-1E09-448B-8EF0-69DC77B67A18}" type="datetimeFigureOut">
              <a:rPr lang="en-US" smtClean="0"/>
              <a:t>12/26/2022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D490E8-BE06-45C4-AF6D-69F993403741}" type="slidenum">
              <a:rPr lang="en-US" smtClean="0"/>
              <a:t>‹#›</a:t>
            </a:fld>
            <a:endParaRPr lang="en-US"/>
          </a:p>
        </p:txBody>
      </p:sp>
    </p:spTree>
    <p:extLst>
      <p:ext uri="{BB962C8B-B14F-4D97-AF65-F5344CB8AC3E}">
        <p14:creationId xmlns:p14="http://schemas.microsoft.com/office/powerpoint/2010/main" val="3576822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420FE1-1E09-448B-8EF0-69DC77B67A18}" type="datetimeFigureOut">
              <a:rPr lang="en-US" smtClean="0"/>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490E8-BE06-45C4-AF6D-69F993403741}" type="slidenum">
              <a:rPr lang="en-US" smtClean="0"/>
              <a:t>‹#›</a:t>
            </a:fld>
            <a:endParaRPr lang="en-US"/>
          </a:p>
        </p:txBody>
      </p:sp>
    </p:spTree>
    <p:extLst>
      <p:ext uri="{BB962C8B-B14F-4D97-AF65-F5344CB8AC3E}">
        <p14:creationId xmlns:p14="http://schemas.microsoft.com/office/powerpoint/2010/main" val="359829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420FE1-1E09-448B-8EF0-69DC77B67A18}" type="datetimeFigureOut">
              <a:rPr lang="en-US" smtClean="0"/>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490E8-BE06-45C4-AF6D-69F993403741}" type="slidenum">
              <a:rPr lang="en-US" smtClean="0"/>
              <a:t>‹#›</a:t>
            </a:fld>
            <a:endParaRPr lang="en-US"/>
          </a:p>
        </p:txBody>
      </p:sp>
    </p:spTree>
    <p:extLst>
      <p:ext uri="{BB962C8B-B14F-4D97-AF65-F5344CB8AC3E}">
        <p14:creationId xmlns:p14="http://schemas.microsoft.com/office/powerpoint/2010/main" val="3914995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20FE1-1E09-448B-8EF0-69DC77B67A18}" type="datetimeFigureOut">
              <a:rPr lang="en-US" smtClean="0"/>
              <a:t>12/26/2022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D490E8-BE06-45C4-AF6D-69F993403741}" type="slidenum">
              <a:rPr lang="en-US" smtClean="0"/>
              <a:t>‹#›</a:t>
            </a:fld>
            <a:endParaRPr lang="en-US"/>
          </a:p>
        </p:txBody>
      </p:sp>
    </p:spTree>
    <p:extLst>
      <p:ext uri="{BB962C8B-B14F-4D97-AF65-F5344CB8AC3E}">
        <p14:creationId xmlns:p14="http://schemas.microsoft.com/office/powerpoint/2010/main" val="2036005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a:t>
            </a:r>
          </a:p>
        </p:txBody>
      </p:sp>
      <p:sp>
        <p:nvSpPr>
          <p:cNvPr id="3" name="Subtitle 2"/>
          <p:cNvSpPr>
            <a:spLocks noGrp="1"/>
          </p:cNvSpPr>
          <p:nvPr>
            <p:ph type="subTitle" idx="1"/>
          </p:nvPr>
        </p:nvSpPr>
        <p:spPr/>
        <p:txBody>
          <a:bodyPr/>
          <a:lstStyle/>
          <a:p>
            <a:r>
              <a:rPr lang="en-US" dirty="0"/>
              <a:t>UNIT 6</a:t>
            </a:r>
          </a:p>
        </p:txBody>
      </p:sp>
    </p:spTree>
    <p:extLst>
      <p:ext uri="{BB962C8B-B14F-4D97-AF65-F5344CB8AC3E}">
        <p14:creationId xmlns:p14="http://schemas.microsoft.com/office/powerpoint/2010/main" val="4119256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dirty="0"/>
              <a:t>Example</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295" t="18452" r="43108" b="6250"/>
          <a:stretch/>
        </p:blipFill>
        <p:spPr bwMode="auto">
          <a:xfrm>
            <a:off x="685799" y="990600"/>
            <a:ext cx="5210515"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7629" t="69792" r="66718" b="21875"/>
          <a:stretch/>
        </p:blipFill>
        <p:spPr bwMode="auto">
          <a:xfrm>
            <a:off x="5638800" y="2057400"/>
            <a:ext cx="3048000" cy="912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652655" y="1676400"/>
            <a:ext cx="856325"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269516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p>
        </p:txBody>
      </p:sp>
      <p:sp>
        <p:nvSpPr>
          <p:cNvPr id="3" name="Content Placeholder 2"/>
          <p:cNvSpPr>
            <a:spLocks noGrp="1"/>
          </p:cNvSpPr>
          <p:nvPr>
            <p:ph idx="1"/>
          </p:nvPr>
        </p:nvSpPr>
        <p:spPr/>
        <p:txBody>
          <a:bodyPr>
            <a:normAutofit lnSpcReduction="10000"/>
          </a:bodyPr>
          <a:lstStyle/>
          <a:p>
            <a:r>
              <a:rPr lang="en-US" dirty="0"/>
              <a:t>The </a:t>
            </a:r>
            <a:r>
              <a:rPr lang="en-US" b="1" dirty="0"/>
              <a:t>Exception Handling in Java</a:t>
            </a:r>
            <a:r>
              <a:rPr lang="en-US" dirty="0"/>
              <a:t> is one of the powerful </a:t>
            </a:r>
            <a:r>
              <a:rPr lang="en-US" i="1" dirty="0"/>
              <a:t>mechanism to handle the runtime errors</a:t>
            </a:r>
            <a:r>
              <a:rPr lang="en-US" dirty="0"/>
              <a:t> so that normal flow of the application can be maintained.</a:t>
            </a:r>
          </a:p>
          <a:p>
            <a:r>
              <a:rPr lang="en-US" b="1" dirty="0"/>
              <a:t>What is exception: </a:t>
            </a:r>
            <a:r>
              <a:rPr lang="en-US" dirty="0"/>
              <a:t>An exception is an unwanted or unexpected event, which occurs during the execution of a program i.e. at run time, that disrupts the normal flow of the program’s instructions.</a:t>
            </a:r>
          </a:p>
        </p:txBody>
      </p:sp>
    </p:spTree>
    <p:extLst>
      <p:ext uri="{BB962C8B-B14F-4D97-AF65-F5344CB8AC3E}">
        <p14:creationId xmlns:p14="http://schemas.microsoft.com/office/powerpoint/2010/main" val="1740193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Error </a:t>
            </a:r>
            <a:r>
              <a:rPr lang="en-US" b="1" dirty="0" err="1"/>
              <a:t>vs</a:t>
            </a:r>
            <a:r>
              <a:rPr lang="en-US" b="1" dirty="0"/>
              <a:t> Exception</a:t>
            </a:r>
            <a:endParaRPr lang="en-US" dirty="0"/>
          </a:p>
        </p:txBody>
      </p:sp>
      <p:sp>
        <p:nvSpPr>
          <p:cNvPr id="3" name="Content Placeholder 2"/>
          <p:cNvSpPr>
            <a:spLocks noGrp="1"/>
          </p:cNvSpPr>
          <p:nvPr>
            <p:ph idx="1"/>
          </p:nvPr>
        </p:nvSpPr>
        <p:spPr/>
        <p:txBody>
          <a:bodyPr/>
          <a:lstStyle/>
          <a:p>
            <a:r>
              <a:rPr lang="en-US" b="1" dirty="0"/>
              <a:t>Error: </a:t>
            </a:r>
            <a:r>
              <a:rPr lang="en-US" dirty="0"/>
              <a:t>An Error indicates serious problem that a reasonable application should not try to catch. It is not recoverable.</a:t>
            </a:r>
            <a:br>
              <a:rPr lang="en-US" dirty="0"/>
            </a:br>
            <a:r>
              <a:rPr lang="en-US" b="1" dirty="0"/>
              <a:t>Exception: </a:t>
            </a:r>
            <a:r>
              <a:rPr lang="en-US" dirty="0"/>
              <a:t>Exception indicates conditions that a reasonable application might try to catch. </a:t>
            </a:r>
            <a:r>
              <a:rPr lang="en-US"/>
              <a:t>It is recoverable</a:t>
            </a:r>
            <a:endParaRPr lang="en-US" dirty="0"/>
          </a:p>
        </p:txBody>
      </p:sp>
    </p:spTree>
    <p:extLst>
      <p:ext uri="{BB962C8B-B14F-4D97-AF65-F5344CB8AC3E}">
        <p14:creationId xmlns:p14="http://schemas.microsoft.com/office/powerpoint/2010/main" val="2191313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Java Exceptions</a:t>
            </a:r>
          </a:p>
        </p:txBody>
      </p:sp>
      <p:sp>
        <p:nvSpPr>
          <p:cNvPr id="3" name="Content Placeholder 2"/>
          <p:cNvSpPr>
            <a:spLocks noGrp="1"/>
          </p:cNvSpPr>
          <p:nvPr>
            <p:ph idx="1"/>
          </p:nvPr>
        </p:nvSpPr>
        <p:spPr/>
        <p:txBody>
          <a:bodyPr/>
          <a:lstStyle/>
          <a:p>
            <a:r>
              <a:rPr lang="en-US" dirty="0"/>
              <a:t>There are mainly two types of exceptions: checked and unchecked. Here, an error is considered as the unchecked exception. According to Oracle, there are three types of exceptions:</a:t>
            </a:r>
          </a:p>
          <a:p>
            <a:r>
              <a:rPr lang="en-US" dirty="0"/>
              <a:t>Checked Exception</a:t>
            </a:r>
          </a:p>
          <a:p>
            <a:r>
              <a:rPr lang="en-US" dirty="0"/>
              <a:t>Unchecked Exception</a:t>
            </a:r>
          </a:p>
          <a:p>
            <a:r>
              <a:rPr lang="en-US" dirty="0"/>
              <a:t>Error</a:t>
            </a:r>
          </a:p>
        </p:txBody>
      </p:sp>
    </p:spTree>
    <p:extLst>
      <p:ext uri="{BB962C8B-B14F-4D97-AF65-F5344CB8AC3E}">
        <p14:creationId xmlns:p14="http://schemas.microsoft.com/office/powerpoint/2010/main" val="1329175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Java Exceptions</a:t>
            </a:r>
          </a:p>
        </p:txBody>
      </p:sp>
      <p:sp>
        <p:nvSpPr>
          <p:cNvPr id="3" name="Content Placeholder 2"/>
          <p:cNvSpPr>
            <a:spLocks noGrp="1"/>
          </p:cNvSpPr>
          <p:nvPr>
            <p:ph idx="1"/>
          </p:nvPr>
        </p:nvSpPr>
        <p:spPr/>
        <p:txBody>
          <a:bodyPr>
            <a:normAutofit fontScale="85000" lnSpcReduction="10000"/>
          </a:bodyPr>
          <a:lstStyle/>
          <a:p>
            <a:pPr marL="514350" indent="-514350">
              <a:buAutoNum type="arabicParenR"/>
            </a:pPr>
            <a:r>
              <a:rPr lang="en-US" dirty="0"/>
              <a:t>Checked Exception: Checked exceptions are checked at compile-time. e.g. </a:t>
            </a:r>
            <a:r>
              <a:rPr lang="en-US" dirty="0" err="1"/>
              <a:t>IOException</a:t>
            </a:r>
            <a:r>
              <a:rPr lang="en-US" dirty="0"/>
              <a:t>, </a:t>
            </a:r>
            <a:r>
              <a:rPr lang="en-US" dirty="0" err="1"/>
              <a:t>SQLException</a:t>
            </a:r>
            <a:r>
              <a:rPr lang="en-US" dirty="0"/>
              <a:t> etc. </a:t>
            </a:r>
          </a:p>
          <a:p>
            <a:pPr marL="0" indent="0">
              <a:buNone/>
            </a:pPr>
            <a:endParaRPr lang="en-US" dirty="0"/>
          </a:p>
          <a:p>
            <a:pPr marL="0" indent="0">
              <a:buNone/>
            </a:pPr>
            <a:r>
              <a:rPr lang="en-US" dirty="0"/>
              <a:t>2) Unchecked Exception: Unchecked exceptions are not checked at compile-time, but they are checked at runtime. e.g. </a:t>
            </a:r>
            <a:r>
              <a:rPr lang="en-US" dirty="0" err="1"/>
              <a:t>ArithmeticException</a:t>
            </a:r>
            <a:r>
              <a:rPr lang="en-US" dirty="0"/>
              <a:t>, </a:t>
            </a:r>
            <a:r>
              <a:rPr lang="en-US" dirty="0" err="1"/>
              <a:t>NullPointerException</a:t>
            </a:r>
            <a:r>
              <a:rPr lang="en-US" dirty="0"/>
              <a:t>, </a:t>
            </a:r>
            <a:r>
              <a:rPr lang="en-US" dirty="0" err="1"/>
              <a:t>ArrayIndexOutOfBoundsException</a:t>
            </a:r>
            <a:r>
              <a:rPr lang="en-US" dirty="0"/>
              <a:t> etc. </a:t>
            </a:r>
          </a:p>
          <a:p>
            <a:pPr marL="0" indent="0">
              <a:buNone/>
            </a:pPr>
            <a:endParaRPr lang="en-US" dirty="0"/>
          </a:p>
          <a:p>
            <a:pPr marL="0" indent="0">
              <a:buNone/>
            </a:pPr>
            <a:r>
              <a:rPr lang="en-US" dirty="0"/>
              <a:t>3) Error: Error is irrecoverable e.g. </a:t>
            </a:r>
            <a:r>
              <a:rPr lang="en-US" dirty="0" err="1"/>
              <a:t>OutOfMemoryError</a:t>
            </a:r>
            <a:r>
              <a:rPr lang="en-US" dirty="0"/>
              <a:t>, </a:t>
            </a:r>
            <a:r>
              <a:rPr lang="en-US" dirty="0" err="1"/>
              <a:t>VirtualMachineError</a:t>
            </a:r>
            <a:r>
              <a:rPr lang="en-US" dirty="0"/>
              <a:t>, </a:t>
            </a:r>
            <a:r>
              <a:rPr lang="en-US" dirty="0" err="1"/>
              <a:t>AssertionError</a:t>
            </a:r>
            <a:r>
              <a:rPr lang="en-US" dirty="0"/>
              <a:t> etc.</a:t>
            </a:r>
          </a:p>
          <a:p>
            <a:endParaRPr lang="en-US" dirty="0"/>
          </a:p>
        </p:txBody>
      </p:sp>
    </p:spTree>
    <p:extLst>
      <p:ext uri="{BB962C8B-B14F-4D97-AF65-F5344CB8AC3E}">
        <p14:creationId xmlns:p14="http://schemas.microsoft.com/office/powerpoint/2010/main" val="4170121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Exception Keywords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04164174"/>
              </p:ext>
            </p:extLst>
          </p:nvPr>
        </p:nvGraphicFramePr>
        <p:xfrm>
          <a:off x="990600" y="1600200"/>
          <a:ext cx="7010400" cy="4572001"/>
        </p:xfrm>
        <a:graphic>
          <a:graphicData uri="http://schemas.openxmlformats.org/drawingml/2006/table">
            <a:tbl>
              <a:tblPr/>
              <a:tblGrid>
                <a:gridCol w="1465811">
                  <a:extLst>
                    <a:ext uri="{9D8B030D-6E8A-4147-A177-3AD203B41FA5}">
                      <a16:colId xmlns:a16="http://schemas.microsoft.com/office/drawing/2014/main" val="20000"/>
                    </a:ext>
                  </a:extLst>
                </a:gridCol>
                <a:gridCol w="5544589">
                  <a:extLst>
                    <a:ext uri="{9D8B030D-6E8A-4147-A177-3AD203B41FA5}">
                      <a16:colId xmlns:a16="http://schemas.microsoft.com/office/drawing/2014/main" val="20001"/>
                    </a:ext>
                  </a:extLst>
                </a:gridCol>
              </a:tblGrid>
              <a:tr h="1111107">
                <a:tc>
                  <a:txBody>
                    <a:bodyPr/>
                    <a:lstStyle/>
                    <a:p>
                      <a:pPr algn="l" fontAlgn="t"/>
                      <a:r>
                        <a:rPr lang="en-US" sz="1100" dirty="0">
                          <a:solidFill>
                            <a:srgbClr val="000000"/>
                          </a:solidFill>
                          <a:effectLst/>
                          <a:latin typeface="verdana"/>
                        </a:rPr>
                        <a:t>try</a:t>
                      </a:r>
                    </a:p>
                  </a:txBody>
                  <a:tcPr marL="46950" marR="46950" marT="46950" marB="46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dirty="0">
                          <a:solidFill>
                            <a:srgbClr val="000000"/>
                          </a:solidFill>
                          <a:effectLst/>
                          <a:latin typeface="verdana"/>
                        </a:rPr>
                        <a:t>The "try" keyword is used to specify a block where we should place exception code. The try block must be followed by either catch or finally. It means, we can't use try block alone.</a:t>
                      </a:r>
                    </a:p>
                  </a:txBody>
                  <a:tcPr marL="46950" marR="46950" marT="46950" marB="46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111107">
                <a:tc>
                  <a:txBody>
                    <a:bodyPr/>
                    <a:lstStyle/>
                    <a:p>
                      <a:pPr algn="l" fontAlgn="t"/>
                      <a:r>
                        <a:rPr lang="en-US" sz="1100">
                          <a:solidFill>
                            <a:srgbClr val="000000"/>
                          </a:solidFill>
                          <a:effectLst/>
                          <a:latin typeface="verdana"/>
                        </a:rPr>
                        <a:t>catch</a:t>
                      </a:r>
                    </a:p>
                  </a:txBody>
                  <a:tcPr marL="46950" marR="46950" marT="46950" marB="46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dirty="0">
                          <a:solidFill>
                            <a:srgbClr val="000000"/>
                          </a:solidFill>
                          <a:effectLst/>
                          <a:latin typeface="verdana"/>
                        </a:rPr>
                        <a:t>The "catch" block is used to handle the exception. It must be preceded by try block which means we can't use catch block alone. It can be followed by finally block later.</a:t>
                      </a:r>
                    </a:p>
                  </a:txBody>
                  <a:tcPr marL="46950" marR="46950" marT="46950" marB="46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r h="793305">
                <a:tc>
                  <a:txBody>
                    <a:bodyPr/>
                    <a:lstStyle/>
                    <a:p>
                      <a:pPr algn="l" fontAlgn="t"/>
                      <a:r>
                        <a:rPr lang="en-US" sz="1100">
                          <a:solidFill>
                            <a:srgbClr val="000000"/>
                          </a:solidFill>
                          <a:effectLst/>
                          <a:latin typeface="verdana"/>
                        </a:rPr>
                        <a:t>finally</a:t>
                      </a:r>
                    </a:p>
                  </a:txBody>
                  <a:tcPr marL="46950" marR="46950" marT="46950" marB="46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a:rPr>
                        <a:t>The "finally" block is used to execute the important code of the program. It is executed whether an exception is handled or not.</a:t>
                      </a:r>
                    </a:p>
                  </a:txBody>
                  <a:tcPr marL="46950" marR="46950" marT="46950" marB="46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45375">
                <a:tc>
                  <a:txBody>
                    <a:bodyPr/>
                    <a:lstStyle/>
                    <a:p>
                      <a:pPr algn="l" fontAlgn="t"/>
                      <a:r>
                        <a:rPr lang="en-US" sz="1100">
                          <a:solidFill>
                            <a:srgbClr val="000000"/>
                          </a:solidFill>
                          <a:effectLst/>
                          <a:latin typeface="verdana"/>
                        </a:rPr>
                        <a:t>throw</a:t>
                      </a:r>
                    </a:p>
                  </a:txBody>
                  <a:tcPr marL="46950" marR="46950" marT="46950" marB="46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100">
                          <a:solidFill>
                            <a:srgbClr val="000000"/>
                          </a:solidFill>
                          <a:effectLst/>
                          <a:latin typeface="verdana"/>
                        </a:rPr>
                        <a:t>The "throw" keyword is used to throw an exception.</a:t>
                      </a:r>
                    </a:p>
                  </a:txBody>
                  <a:tcPr marL="46950" marR="46950" marT="46950" marB="46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3"/>
                  </a:ext>
                </a:extLst>
              </a:tr>
              <a:tr h="1111107">
                <a:tc>
                  <a:txBody>
                    <a:bodyPr/>
                    <a:lstStyle/>
                    <a:p>
                      <a:pPr algn="l" fontAlgn="t"/>
                      <a:r>
                        <a:rPr lang="en-US" sz="1100">
                          <a:solidFill>
                            <a:srgbClr val="000000"/>
                          </a:solidFill>
                          <a:effectLst/>
                          <a:latin typeface="verdana"/>
                        </a:rPr>
                        <a:t>throws</a:t>
                      </a:r>
                    </a:p>
                  </a:txBody>
                  <a:tcPr marL="46950" marR="46950" marT="46950" marB="46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dirty="0">
                          <a:solidFill>
                            <a:srgbClr val="000000"/>
                          </a:solidFill>
                          <a:effectLst/>
                          <a:latin typeface="verdana"/>
                        </a:rPr>
                        <a:t>The "throws" keyword is used to declare exceptions. It doesn't throw an exception. It specifies that there may occur an exception in the method. It is always used with method signature.</a:t>
                      </a:r>
                    </a:p>
                  </a:txBody>
                  <a:tcPr marL="46950" marR="46950" marT="46950" marB="46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72719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Exception Example</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087" t="31944" r="36304" b="16865"/>
          <a:stretch/>
        </p:blipFill>
        <p:spPr bwMode="auto">
          <a:xfrm>
            <a:off x="1066800" y="1524000"/>
            <a:ext cx="6916057" cy="4783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9553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Exception Handling Example</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848" t="35985" r="45004" b="9722"/>
          <a:stretch/>
        </p:blipFill>
        <p:spPr bwMode="auto">
          <a:xfrm>
            <a:off x="1676400" y="1371600"/>
            <a:ext cx="6089342" cy="500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1069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Multi-catch block</a:t>
            </a:r>
          </a:p>
        </p:txBody>
      </p:sp>
      <p:sp>
        <p:nvSpPr>
          <p:cNvPr id="3" name="Content Placeholder 2"/>
          <p:cNvSpPr>
            <a:spLocks noGrp="1"/>
          </p:cNvSpPr>
          <p:nvPr>
            <p:ph idx="1"/>
          </p:nvPr>
        </p:nvSpPr>
        <p:spPr/>
        <p:txBody>
          <a:bodyPr>
            <a:normAutofit fontScale="92500" lnSpcReduction="20000"/>
          </a:bodyPr>
          <a:lstStyle/>
          <a:p>
            <a:r>
              <a:rPr lang="en-US" dirty="0"/>
              <a:t>A try block can be followed by one or more catch blocks. Each catch block must contain a different exception handler. So, if you have to perform different tasks at the occurrence of different exceptions, use java multi-catch block.</a:t>
            </a:r>
          </a:p>
          <a:p>
            <a:r>
              <a:rPr lang="en-US" dirty="0"/>
              <a:t>At a time only one exception occurs and at a time only one catch block is executed.</a:t>
            </a:r>
          </a:p>
          <a:p>
            <a:r>
              <a:rPr lang="en-US" dirty="0"/>
              <a:t>All catch blocks must be ordered from most specific to most general, i.e. catch for </a:t>
            </a:r>
            <a:r>
              <a:rPr lang="en-US" dirty="0" err="1"/>
              <a:t>ArithmeticException</a:t>
            </a:r>
            <a:r>
              <a:rPr lang="en-US" dirty="0"/>
              <a:t> must come before catch for Exception.</a:t>
            </a:r>
          </a:p>
        </p:txBody>
      </p:sp>
    </p:spTree>
    <p:extLst>
      <p:ext uri="{BB962C8B-B14F-4D97-AF65-F5344CB8AC3E}">
        <p14:creationId xmlns:p14="http://schemas.microsoft.com/office/powerpoint/2010/main" val="3613131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18801</TotalTime>
  <Words>490</Words>
  <Application>Microsoft Office PowerPoint</Application>
  <PresentationFormat>On-screen Show (4:3)</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verdana</vt:lpstr>
      <vt:lpstr>Office Theme</vt:lpstr>
      <vt:lpstr>JAVA</vt:lpstr>
      <vt:lpstr>Exception handling</vt:lpstr>
      <vt:lpstr>Error vs Exception</vt:lpstr>
      <vt:lpstr>Types of Java Exceptions</vt:lpstr>
      <vt:lpstr>Types of Java Exceptions</vt:lpstr>
      <vt:lpstr>Java Exception Keywords</vt:lpstr>
      <vt:lpstr>Exception Example</vt:lpstr>
      <vt:lpstr>Java Exception Handling Example</vt:lpstr>
      <vt:lpstr>Java Multi-catch block</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Harpreet Shergill</dc:creator>
  <cp:lastModifiedBy>aroraisha779@gmail.com</cp:lastModifiedBy>
  <cp:revision>32</cp:revision>
  <dcterms:created xsi:type="dcterms:W3CDTF">2019-08-30T06:10:34Z</dcterms:created>
  <dcterms:modified xsi:type="dcterms:W3CDTF">2022-12-26T07:14:53Z</dcterms:modified>
</cp:coreProperties>
</file>