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2FEA75-D699-4636-BDDB-5B2F984B1D7F}"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86865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FEA75-D699-4636-BDDB-5B2F984B1D7F}"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76976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FEA75-D699-4636-BDDB-5B2F984B1D7F}"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5775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FEA75-D699-4636-BDDB-5B2F984B1D7F}"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28483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EA75-D699-4636-BDDB-5B2F984B1D7F}"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418890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2FEA75-D699-4636-BDDB-5B2F984B1D7F}"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219987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2FEA75-D699-4636-BDDB-5B2F984B1D7F}"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375956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2FEA75-D699-4636-BDDB-5B2F984B1D7F}"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16624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FEA75-D699-4636-BDDB-5B2F984B1D7F}"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227943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EA75-D699-4636-BDDB-5B2F984B1D7F}"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268748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EA75-D699-4636-BDDB-5B2F984B1D7F}"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D584C-C1B7-4FBF-A2B9-6601EC506994}" type="slidenum">
              <a:rPr lang="en-US" smtClean="0"/>
              <a:t>‹#›</a:t>
            </a:fld>
            <a:endParaRPr lang="en-US"/>
          </a:p>
        </p:txBody>
      </p:sp>
    </p:spTree>
    <p:extLst>
      <p:ext uri="{BB962C8B-B14F-4D97-AF65-F5344CB8AC3E}">
        <p14:creationId xmlns:p14="http://schemas.microsoft.com/office/powerpoint/2010/main" val="255892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FEA75-D699-4636-BDDB-5B2F984B1D7F}" type="datetimeFigureOut">
              <a:rPr lang="en-US" smtClean="0"/>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D584C-C1B7-4FBF-A2B9-6601EC506994}" type="slidenum">
              <a:rPr lang="en-US" smtClean="0"/>
              <a:t>‹#›</a:t>
            </a:fld>
            <a:endParaRPr lang="en-US"/>
          </a:p>
        </p:txBody>
      </p:sp>
    </p:spTree>
    <p:extLst>
      <p:ext uri="{BB962C8B-B14F-4D97-AF65-F5344CB8AC3E}">
        <p14:creationId xmlns:p14="http://schemas.microsoft.com/office/powerpoint/2010/main" val="400104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inter-thread-communication-examp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java-thread-priority-multithread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synchronization-in-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
        <p:nvSpPr>
          <p:cNvPr id="3" name="Subtitle 2"/>
          <p:cNvSpPr>
            <a:spLocks noGrp="1"/>
          </p:cNvSpPr>
          <p:nvPr>
            <p:ph type="subTitle" idx="1"/>
          </p:nvPr>
        </p:nvSpPr>
        <p:spPr/>
        <p:txBody>
          <a:bodyPr/>
          <a:lstStyle/>
          <a:p>
            <a:r>
              <a:rPr lang="en-US" smtClean="0"/>
              <a:t>Unit 7(b)</a:t>
            </a:r>
            <a:endParaRPr lang="en-US" dirty="0" smtClean="0"/>
          </a:p>
          <a:p>
            <a:endParaRPr lang="en-US" dirty="0"/>
          </a:p>
        </p:txBody>
      </p:sp>
    </p:spTree>
    <p:extLst>
      <p:ext uri="{BB962C8B-B14F-4D97-AF65-F5344CB8AC3E}">
        <p14:creationId xmlns:p14="http://schemas.microsoft.com/office/powerpoint/2010/main" val="320842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Interthread</a:t>
            </a:r>
            <a:r>
              <a:rPr lang="en-US" dirty="0" smtClean="0"/>
              <a:t> Communication</a:t>
            </a:r>
            <a:endParaRPr lang="en-US" dirty="0"/>
          </a:p>
        </p:txBody>
      </p:sp>
      <p:sp>
        <p:nvSpPr>
          <p:cNvPr id="3" name="Content Placeholder 2"/>
          <p:cNvSpPr>
            <a:spLocks noGrp="1"/>
          </p:cNvSpPr>
          <p:nvPr>
            <p:ph idx="1"/>
          </p:nvPr>
        </p:nvSpPr>
        <p:spPr/>
        <p:txBody>
          <a:bodyPr/>
          <a:lstStyle/>
          <a:p>
            <a:r>
              <a:rPr lang="en-US">
                <a:hlinkClick r:id="rId2"/>
              </a:rPr>
              <a:t>https</a:t>
            </a:r>
            <a:r>
              <a:rPr lang="en-US">
                <a:hlinkClick r:id="rId2"/>
              </a:rPr>
              <a:t>://</a:t>
            </a:r>
            <a:r>
              <a:rPr lang="en-US" smtClean="0">
                <a:hlinkClick r:id="rId2"/>
              </a:rPr>
              <a:t>www.javatpoint.com/inter-thread-communication-example</a:t>
            </a:r>
            <a:r>
              <a:rPr lang="en-US" smtClean="0"/>
              <a:t> </a:t>
            </a:r>
          </a:p>
          <a:p>
            <a:endParaRPr lang="en-US"/>
          </a:p>
        </p:txBody>
      </p:sp>
    </p:spTree>
    <p:extLst>
      <p:ext uri="{BB962C8B-B14F-4D97-AF65-F5344CB8AC3E}">
        <p14:creationId xmlns:p14="http://schemas.microsoft.com/office/powerpoint/2010/main" val="7658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t>
            </a:r>
            <a:r>
              <a:rPr lang="en-US" dirty="0" smtClean="0"/>
              <a:t>uspending</a:t>
            </a:r>
            <a:r>
              <a:rPr lang="en-US" dirty="0"/>
              <a:t>, </a:t>
            </a:r>
            <a:r>
              <a:rPr lang="en-US" dirty="0" smtClean="0"/>
              <a:t>Resuming </a:t>
            </a:r>
            <a:r>
              <a:rPr lang="en-US" dirty="0"/>
              <a:t>and S</a:t>
            </a:r>
            <a:r>
              <a:rPr lang="en-US" dirty="0" smtClean="0"/>
              <a:t>topping threads</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788" t="57738" r="28272" b="6250"/>
          <a:stretch/>
        </p:blipFill>
        <p:spPr bwMode="auto">
          <a:xfrm>
            <a:off x="533400" y="1517073"/>
            <a:ext cx="832028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52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dirty="0" smtClean="0"/>
              <a:t>Important note</a:t>
            </a:r>
            <a:endParaRPr lang="en-US" dirty="0"/>
          </a:p>
        </p:txBody>
      </p:sp>
      <p:sp>
        <p:nvSpPr>
          <p:cNvPr id="3" name="Content Placeholder 2"/>
          <p:cNvSpPr>
            <a:spLocks noGrp="1"/>
          </p:cNvSpPr>
          <p:nvPr>
            <p:ph idx="1"/>
          </p:nvPr>
        </p:nvSpPr>
        <p:spPr>
          <a:xfrm>
            <a:off x="457200" y="838200"/>
            <a:ext cx="8534400" cy="5791200"/>
          </a:xfrm>
        </p:spPr>
        <p:txBody>
          <a:bodyPr>
            <a:noAutofit/>
          </a:bodyPr>
          <a:lstStyle/>
          <a:p>
            <a:r>
              <a:rPr lang="en-US" sz="2200" dirty="0"/>
              <a:t>The </a:t>
            </a:r>
            <a:r>
              <a:rPr lang="en-US" sz="2200" b="1" dirty="0"/>
              <a:t>suspend()</a:t>
            </a:r>
            <a:r>
              <a:rPr lang="en-US" sz="2200" dirty="0"/>
              <a:t> method of </a:t>
            </a:r>
            <a:r>
              <a:rPr lang="en-US" sz="2200" b="1" dirty="0"/>
              <a:t>Thread</a:t>
            </a:r>
            <a:r>
              <a:rPr lang="en-US" sz="2200" dirty="0"/>
              <a:t> class was deprecated by Java 2 several years ago. This was done because the </a:t>
            </a:r>
            <a:r>
              <a:rPr lang="en-US" sz="2200" b="1" dirty="0"/>
              <a:t>suspend()</a:t>
            </a:r>
            <a:r>
              <a:rPr lang="en-US" sz="2200" dirty="0"/>
              <a:t> can sometimes cause serious system </a:t>
            </a:r>
            <a:r>
              <a:rPr lang="en-US" sz="2200" dirty="0" smtClean="0"/>
              <a:t>failures. Assume </a:t>
            </a:r>
            <a:r>
              <a:rPr lang="en-US" sz="2200" dirty="0"/>
              <a:t>that a thread has obtained locks on the critical data structures. If that thread is suspended at that point, those locks are not relinquished. Other threads that may be waiting for those resources can be deadlocked.</a:t>
            </a:r>
          </a:p>
          <a:p>
            <a:r>
              <a:rPr lang="en-US" sz="2200" dirty="0" smtClean="0"/>
              <a:t>The</a:t>
            </a:r>
            <a:r>
              <a:rPr lang="en-US" sz="2200" dirty="0"/>
              <a:t> </a:t>
            </a:r>
            <a:r>
              <a:rPr lang="en-US" sz="2200" b="1" dirty="0"/>
              <a:t>resume()</a:t>
            </a:r>
            <a:r>
              <a:rPr lang="en-US" sz="2200" dirty="0"/>
              <a:t> method is also deprecated. It </a:t>
            </a:r>
            <a:r>
              <a:rPr lang="en-US" sz="2200" dirty="0" smtClean="0"/>
              <a:t>does </a:t>
            </a:r>
            <a:r>
              <a:rPr lang="en-US" sz="2200" dirty="0"/>
              <a:t>not cause problems, but cannot be used without the </a:t>
            </a:r>
            <a:r>
              <a:rPr lang="en-US" sz="2200" b="1" dirty="0"/>
              <a:t>suspend()</a:t>
            </a:r>
            <a:r>
              <a:rPr lang="en-US" sz="2200" dirty="0"/>
              <a:t> method as its counterpart.</a:t>
            </a:r>
          </a:p>
          <a:p>
            <a:r>
              <a:rPr lang="en-US" sz="2200" dirty="0" smtClean="0"/>
              <a:t>The</a:t>
            </a:r>
            <a:r>
              <a:rPr lang="en-US" sz="2200" dirty="0"/>
              <a:t> </a:t>
            </a:r>
            <a:r>
              <a:rPr lang="en-US" sz="2200" b="1" dirty="0"/>
              <a:t>stop()</a:t>
            </a:r>
            <a:r>
              <a:rPr lang="en-US" sz="2200" dirty="0"/>
              <a:t> method of </a:t>
            </a:r>
            <a:r>
              <a:rPr lang="en-US" sz="2200" b="1" dirty="0"/>
              <a:t>Thread</a:t>
            </a:r>
            <a:r>
              <a:rPr lang="en-US" sz="2200" dirty="0"/>
              <a:t> class, too, was deprecated by Java 2. This was done because this method can sometimes cause serious system </a:t>
            </a:r>
            <a:r>
              <a:rPr lang="en-US" sz="2200" dirty="0" smtClean="0"/>
              <a:t>failures. Assume </a:t>
            </a:r>
            <a:r>
              <a:rPr lang="en-US" sz="2200" dirty="0"/>
              <a:t>that a thread is writing to a critically important data structure and has completed only part of its changes. If that thread is stopped at that point, that data structure might be left in a corrupted state. The trouble is that, the </a:t>
            </a:r>
            <a:r>
              <a:rPr lang="en-US" sz="2200" b="1" dirty="0"/>
              <a:t>stop()</a:t>
            </a:r>
            <a:r>
              <a:rPr lang="en-US" sz="2200" dirty="0"/>
              <a:t> causes any lock the calling thread holds to be released. Thus, the corrupted data might be used by another thread that is waiting on the same lock.</a:t>
            </a:r>
          </a:p>
          <a:p>
            <a:endParaRPr lang="en-US" sz="2200" dirty="0"/>
          </a:p>
        </p:txBody>
      </p:sp>
    </p:spTree>
    <p:extLst>
      <p:ext uri="{BB962C8B-B14F-4D97-AF65-F5344CB8AC3E}">
        <p14:creationId xmlns:p14="http://schemas.microsoft.com/office/powerpoint/2010/main" val="395927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isAlive</a:t>
            </a:r>
            <a:r>
              <a:rPr lang="en-US" dirty="0" smtClean="0"/>
              <a:t>()</a:t>
            </a:r>
            <a:endParaRPr lang="en-US" dirty="0"/>
          </a:p>
        </p:txBody>
      </p:sp>
      <p:sp>
        <p:nvSpPr>
          <p:cNvPr id="3" name="Content Placeholder 2"/>
          <p:cNvSpPr>
            <a:spLocks noGrp="1"/>
          </p:cNvSpPr>
          <p:nvPr>
            <p:ph idx="1"/>
          </p:nvPr>
        </p:nvSpPr>
        <p:spPr/>
        <p:txBody>
          <a:bodyPr/>
          <a:lstStyle/>
          <a:p>
            <a:r>
              <a:rPr lang="en-US" dirty="0"/>
              <a:t>The </a:t>
            </a:r>
            <a:r>
              <a:rPr lang="en-US" b="1" dirty="0" err="1"/>
              <a:t>isAlive</a:t>
            </a:r>
            <a:r>
              <a:rPr lang="en-US" b="1" dirty="0"/>
              <a:t>()</a:t>
            </a:r>
            <a:r>
              <a:rPr lang="en-US" dirty="0"/>
              <a:t> method of thread class tests if the thread is alive. A thread is considered alive when the start() method of thread class has been </a:t>
            </a:r>
            <a:r>
              <a:rPr lang="en-US" dirty="0" smtClean="0"/>
              <a:t>called.</a:t>
            </a:r>
          </a:p>
          <a:p>
            <a:r>
              <a:rPr lang="en-US" dirty="0" smtClean="0"/>
              <a:t>Syntax: </a:t>
            </a:r>
            <a:r>
              <a:rPr lang="en-US" b="1" dirty="0"/>
              <a:t>public</a:t>
            </a:r>
            <a:r>
              <a:rPr lang="en-US" dirty="0"/>
              <a:t> </a:t>
            </a:r>
            <a:r>
              <a:rPr lang="en-US" b="1" dirty="0"/>
              <a:t>final</a:t>
            </a:r>
            <a:r>
              <a:rPr lang="en-US" dirty="0"/>
              <a:t> </a:t>
            </a:r>
            <a:r>
              <a:rPr lang="en-US" b="1" dirty="0" err="1"/>
              <a:t>boolean</a:t>
            </a:r>
            <a:r>
              <a:rPr lang="en-US" dirty="0"/>
              <a:t> </a:t>
            </a:r>
            <a:r>
              <a:rPr lang="en-US" dirty="0" err="1"/>
              <a:t>isAlive</a:t>
            </a:r>
            <a:r>
              <a:rPr lang="en-US" dirty="0"/>
              <a:t>() </a:t>
            </a:r>
            <a:endParaRPr lang="en-US" dirty="0" smtClean="0"/>
          </a:p>
        </p:txBody>
      </p:sp>
    </p:spTree>
    <p:extLst>
      <p:ext uri="{BB962C8B-B14F-4D97-AF65-F5344CB8AC3E}">
        <p14:creationId xmlns:p14="http://schemas.microsoft.com/office/powerpoint/2010/main" val="394763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isAlive</a:t>
            </a:r>
            <a:r>
              <a:rPr lang="en-US" dirty="0" smtClean="0"/>
              <a:t>()</a:t>
            </a:r>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94" t="16865" r="37865" b="17460"/>
          <a:stretch/>
        </p:blipFill>
        <p:spPr bwMode="auto">
          <a:xfrm>
            <a:off x="609600" y="1371600"/>
            <a:ext cx="615217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072" t="43849" r="61068" b="43849"/>
          <a:stretch/>
        </p:blipFill>
        <p:spPr bwMode="auto">
          <a:xfrm>
            <a:off x="5943600" y="1676400"/>
            <a:ext cx="321760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315200" y="1447800"/>
            <a:ext cx="856325"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337919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a:t>
            </a:r>
            <a:r>
              <a:rPr lang="en-US" dirty="0" smtClean="0"/>
              <a:t>()</a:t>
            </a:r>
            <a:endParaRPr lang="en-US" dirty="0"/>
          </a:p>
        </p:txBody>
      </p:sp>
      <p:sp>
        <p:nvSpPr>
          <p:cNvPr id="3" name="Content Placeholder 2"/>
          <p:cNvSpPr>
            <a:spLocks noGrp="1"/>
          </p:cNvSpPr>
          <p:nvPr>
            <p:ph idx="1"/>
          </p:nvPr>
        </p:nvSpPr>
        <p:spPr/>
        <p:txBody>
          <a:bodyPr/>
          <a:lstStyle/>
          <a:p>
            <a:r>
              <a:rPr lang="en-US" dirty="0"/>
              <a:t>The </a:t>
            </a:r>
            <a:r>
              <a:rPr lang="en-US" b="1" dirty="0"/>
              <a:t>join()</a:t>
            </a:r>
            <a:r>
              <a:rPr lang="en-US" dirty="0"/>
              <a:t> method of thread class waits for a thread to die. </a:t>
            </a:r>
            <a:endParaRPr lang="en-US" dirty="0" smtClean="0"/>
          </a:p>
          <a:p>
            <a:r>
              <a:rPr lang="en-US" dirty="0" smtClean="0"/>
              <a:t>It </a:t>
            </a:r>
            <a:r>
              <a:rPr lang="en-US" dirty="0"/>
              <a:t>is used when you want one thread to wait for completion of </a:t>
            </a:r>
            <a:r>
              <a:rPr lang="en-US" dirty="0" smtClean="0"/>
              <a:t>another.</a:t>
            </a:r>
          </a:p>
          <a:p>
            <a:r>
              <a:rPr lang="en-US" dirty="0"/>
              <a:t>It does not </a:t>
            </a:r>
            <a:r>
              <a:rPr lang="en-US" b="1" dirty="0"/>
              <a:t>return</a:t>
            </a:r>
            <a:r>
              <a:rPr lang="en-US" dirty="0"/>
              <a:t> any value.</a:t>
            </a:r>
          </a:p>
        </p:txBody>
      </p:sp>
    </p:spTree>
    <p:extLst>
      <p:ext uri="{BB962C8B-B14F-4D97-AF65-F5344CB8AC3E}">
        <p14:creationId xmlns:p14="http://schemas.microsoft.com/office/powerpoint/2010/main" val="275097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Join()</a:t>
            </a:r>
            <a:endParaRPr lang="en-US" dirty="0"/>
          </a:p>
        </p:txBody>
      </p:sp>
      <p:sp>
        <p:nvSpPr>
          <p:cNvPr id="3" name="Content Placeholder 2"/>
          <p:cNvSpPr>
            <a:spLocks noGrp="1"/>
          </p:cNvSpPr>
          <p:nvPr>
            <p:ph idx="1"/>
          </p:nvPr>
        </p:nvSpPr>
        <p:spPr>
          <a:xfrm>
            <a:off x="457200" y="685800"/>
            <a:ext cx="8229600" cy="5867400"/>
          </a:xfrm>
        </p:spPr>
        <p:txBody>
          <a:bodyPr>
            <a:noAutofit/>
          </a:bodyPr>
          <a:lstStyle/>
          <a:p>
            <a:r>
              <a:rPr lang="en-US" sz="1600" b="1" dirty="0"/>
              <a:t>public class JoinExample1 extends Thread  </a:t>
            </a:r>
          </a:p>
          <a:p>
            <a:r>
              <a:rPr lang="en-US" sz="1600" b="1" dirty="0"/>
              <a:t>{    </a:t>
            </a:r>
          </a:p>
          <a:p>
            <a:r>
              <a:rPr lang="en-US" sz="1600" b="1" dirty="0"/>
              <a:t>    public void run()  </a:t>
            </a:r>
          </a:p>
          <a:p>
            <a:r>
              <a:rPr lang="en-US" sz="1600" b="1" dirty="0"/>
              <a:t>    {    </a:t>
            </a:r>
          </a:p>
          <a:p>
            <a:r>
              <a:rPr lang="en-US" sz="1600" b="1" dirty="0"/>
              <a:t>        for(</a:t>
            </a:r>
            <a:r>
              <a:rPr lang="en-US" sz="1600" b="1" dirty="0" err="1"/>
              <a:t>int</a:t>
            </a:r>
            <a:r>
              <a:rPr lang="en-US" sz="1600" b="1" dirty="0"/>
              <a:t> i=1; i&lt;=4; i++)  </a:t>
            </a:r>
          </a:p>
          <a:p>
            <a:r>
              <a:rPr lang="en-US" sz="1600" b="1" dirty="0"/>
              <a:t>        {        </a:t>
            </a:r>
            <a:r>
              <a:rPr lang="en-US" sz="1600" b="1" dirty="0" smtClean="0"/>
              <a:t>  </a:t>
            </a:r>
            <a:r>
              <a:rPr lang="en-US" sz="1600" b="1" dirty="0" err="1" smtClean="0"/>
              <a:t>Thread.sleep</a:t>
            </a:r>
            <a:r>
              <a:rPr lang="en-US" sz="1600" b="1" dirty="0" smtClean="0"/>
              <a:t>(500</a:t>
            </a:r>
            <a:r>
              <a:rPr lang="en-US" sz="1600" b="1" dirty="0"/>
              <a:t>);    </a:t>
            </a:r>
          </a:p>
          <a:p>
            <a:r>
              <a:rPr lang="en-US" sz="1600" b="1" dirty="0"/>
              <a:t>               }    </a:t>
            </a:r>
            <a:endParaRPr lang="en-US" sz="1600" b="1" dirty="0" smtClean="0"/>
          </a:p>
          <a:p>
            <a:r>
              <a:rPr lang="en-US" sz="1600" b="1" dirty="0"/>
              <a:t> public static void main(String </a:t>
            </a:r>
            <a:r>
              <a:rPr lang="en-US" sz="1600" b="1" dirty="0" err="1"/>
              <a:t>args</a:t>
            </a:r>
            <a:r>
              <a:rPr lang="en-US" sz="1600" b="1" dirty="0"/>
              <a:t>[])  </a:t>
            </a:r>
          </a:p>
          <a:p>
            <a:r>
              <a:rPr lang="en-US" sz="1600" b="1" dirty="0"/>
              <a:t>    {   </a:t>
            </a:r>
          </a:p>
          <a:p>
            <a:r>
              <a:rPr lang="en-US" sz="1600" b="1" dirty="0"/>
              <a:t>           JoinExample1 t1 = new JoinExample1();    </a:t>
            </a:r>
          </a:p>
          <a:p>
            <a:r>
              <a:rPr lang="en-US" sz="1600" b="1" dirty="0"/>
              <a:t>        JoinExample1 t2 = new JoinExample1();    </a:t>
            </a:r>
          </a:p>
          <a:p>
            <a:r>
              <a:rPr lang="en-US" sz="1600" b="1" dirty="0"/>
              <a:t>        JoinExample1 t3 = new JoinExample1();    </a:t>
            </a:r>
          </a:p>
          <a:p>
            <a:r>
              <a:rPr lang="en-US" sz="1600" b="1" dirty="0"/>
              <a:t>        // thread t1 starts  </a:t>
            </a:r>
          </a:p>
          <a:p>
            <a:r>
              <a:rPr lang="en-US" sz="1600" b="1" dirty="0"/>
              <a:t>        t1.start();   </a:t>
            </a:r>
          </a:p>
          <a:p>
            <a:r>
              <a:rPr lang="en-US" sz="1600" b="1" dirty="0"/>
              <a:t>        // starts second thread when first thread t1 is died.  </a:t>
            </a:r>
          </a:p>
          <a:p>
            <a:r>
              <a:rPr lang="en-US" sz="1600" b="1" dirty="0"/>
              <a:t>        try  </a:t>
            </a:r>
          </a:p>
          <a:p>
            <a:r>
              <a:rPr lang="en-US" sz="1600" b="1" dirty="0"/>
              <a:t>        {    </a:t>
            </a:r>
            <a:r>
              <a:rPr lang="en-US" sz="1600" b="1" dirty="0" smtClean="0"/>
              <a:t> </a:t>
            </a:r>
            <a:r>
              <a:rPr lang="en-US" sz="1600" b="1" dirty="0"/>
              <a:t>            t1.join();    </a:t>
            </a:r>
          </a:p>
          <a:p>
            <a:r>
              <a:rPr lang="en-US" sz="1600" b="1" dirty="0"/>
              <a:t>        </a:t>
            </a:r>
            <a:r>
              <a:rPr lang="en-US" sz="1600" b="1" dirty="0" smtClean="0"/>
              <a:t>}      catch(Exception</a:t>
            </a:r>
            <a:r>
              <a:rPr lang="en-US" sz="1600" b="1" dirty="0"/>
              <a:t> e){</a:t>
            </a:r>
            <a:r>
              <a:rPr lang="en-US" sz="1600" b="1" dirty="0" err="1"/>
              <a:t>System.out.println</a:t>
            </a:r>
            <a:r>
              <a:rPr lang="en-US" sz="1600" b="1" dirty="0"/>
              <a:t>(e);}    </a:t>
            </a:r>
          </a:p>
          <a:p>
            <a:r>
              <a:rPr lang="en-US" sz="1600" b="1" dirty="0"/>
              <a:t>        // start t2 and t3 thread   </a:t>
            </a:r>
          </a:p>
          <a:p>
            <a:r>
              <a:rPr lang="en-US" sz="1600" b="1" dirty="0"/>
              <a:t>        t2.start();   </a:t>
            </a:r>
          </a:p>
          <a:p>
            <a:r>
              <a:rPr lang="en-US" sz="1600" b="1" dirty="0"/>
              <a:t>        t3.start();      }   </a:t>
            </a:r>
            <a:r>
              <a:rPr lang="en-US" sz="1600" b="1" dirty="0" smtClean="0"/>
              <a:t>}</a:t>
            </a:r>
            <a:r>
              <a:rPr lang="en-US" sz="1600" b="1" dirty="0"/>
              <a:t>  </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064" t="26389" r="75347" b="28373"/>
          <a:stretch/>
        </p:blipFill>
        <p:spPr bwMode="auto">
          <a:xfrm>
            <a:off x="6934200" y="1371600"/>
            <a:ext cx="1600200" cy="47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87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priority</a:t>
            </a:r>
            <a:endParaRPr lang="en-US" dirty="0"/>
          </a:p>
        </p:txBody>
      </p:sp>
      <p:sp>
        <p:nvSpPr>
          <p:cNvPr id="3" name="Content Placeholder 2"/>
          <p:cNvSpPr>
            <a:spLocks noGrp="1"/>
          </p:cNvSpPr>
          <p:nvPr>
            <p:ph idx="1"/>
          </p:nvPr>
        </p:nvSpPr>
        <p:spPr/>
        <p:txBody>
          <a:bodyPr/>
          <a:lstStyle/>
          <a:p>
            <a:r>
              <a:rPr lang="en-US" dirty="0">
                <a:hlinkClick r:id="rId2"/>
              </a:rPr>
              <a:t>https://www.geeksforgeeks.org/java-thread-priority-multithreading/</a:t>
            </a:r>
            <a:endParaRPr lang="en-US" dirty="0"/>
          </a:p>
        </p:txBody>
      </p:sp>
    </p:spTree>
    <p:extLst>
      <p:ext uri="{BB962C8B-B14F-4D97-AF65-F5344CB8AC3E}">
        <p14:creationId xmlns:p14="http://schemas.microsoft.com/office/powerpoint/2010/main" val="26589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Synchronization in </a:t>
            </a:r>
            <a:r>
              <a:rPr lang="en-US" dirty="0" smtClean="0"/>
              <a:t>Java</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a:t>Synchronization in java is the capability </a:t>
            </a:r>
            <a:r>
              <a:rPr lang="en-US" sz="3400" i="1" dirty="0"/>
              <a:t>to control the access of multiple threads to any shared resource</a:t>
            </a:r>
            <a:r>
              <a:rPr lang="en-US" sz="3400" dirty="0"/>
              <a:t>.</a:t>
            </a:r>
          </a:p>
          <a:p>
            <a:r>
              <a:rPr lang="en-US" sz="3400" dirty="0"/>
              <a:t>Java Synchronization is better option where we want to allow only one thread to access the shared </a:t>
            </a:r>
            <a:r>
              <a:rPr lang="en-US" sz="3400" dirty="0" smtClean="0"/>
              <a:t>resource.</a:t>
            </a:r>
          </a:p>
          <a:p>
            <a:r>
              <a:rPr lang="en-US" sz="3400" dirty="0"/>
              <a:t>Java provides a way of creating threads and synchronizing their task by using </a:t>
            </a:r>
            <a:r>
              <a:rPr lang="en-US" sz="3400" b="1" dirty="0"/>
              <a:t>synchronized blocks</a:t>
            </a:r>
            <a:r>
              <a:rPr lang="en-US" sz="3400" dirty="0"/>
              <a:t>. </a:t>
            </a:r>
          </a:p>
          <a:p>
            <a:r>
              <a:rPr lang="en-US" sz="3400" dirty="0" smtClean="0"/>
              <a:t>Synchronized </a:t>
            </a:r>
            <a:r>
              <a:rPr lang="en-US" sz="3400" dirty="0"/>
              <a:t>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r>
              <a:rPr lang="en-US" dirty="0"/>
              <a:t>.</a:t>
            </a:r>
          </a:p>
        </p:txBody>
      </p:sp>
    </p:spTree>
    <p:extLst>
      <p:ext uri="{BB962C8B-B14F-4D97-AF65-F5344CB8AC3E}">
        <p14:creationId xmlns:p14="http://schemas.microsoft.com/office/powerpoint/2010/main" val="65905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in Java</a:t>
            </a:r>
          </a:p>
        </p:txBody>
      </p:sp>
      <p:sp>
        <p:nvSpPr>
          <p:cNvPr id="3" name="Content Placeholder 2"/>
          <p:cNvSpPr>
            <a:spLocks noGrp="1"/>
          </p:cNvSpPr>
          <p:nvPr>
            <p:ph idx="1"/>
          </p:nvPr>
        </p:nvSpPr>
        <p:spPr/>
        <p:txBody>
          <a:bodyPr/>
          <a:lstStyle/>
          <a:p>
            <a:r>
              <a:rPr lang="en-US" dirty="0" smtClean="0"/>
              <a:t>Synchronized keyword is only applicable on methods, can’t apply for classes and variables.</a:t>
            </a:r>
          </a:p>
          <a:p>
            <a:r>
              <a:rPr lang="en-US" dirty="0"/>
              <a:t>Synchronized </a:t>
            </a:r>
            <a:r>
              <a:rPr lang="en-US" dirty="0" smtClean="0"/>
              <a:t>keyword creates a block known as critical section.</a:t>
            </a:r>
          </a:p>
          <a:p>
            <a:endParaRPr lang="en-US" dirty="0"/>
          </a:p>
        </p:txBody>
      </p:sp>
    </p:spTree>
    <p:extLst>
      <p:ext uri="{BB962C8B-B14F-4D97-AF65-F5344CB8AC3E}">
        <p14:creationId xmlns:p14="http://schemas.microsoft.com/office/powerpoint/2010/main" val="106809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in Java</a:t>
            </a:r>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www.javatpoint.com/synchronization-in-java</a:t>
            </a:r>
            <a:endParaRPr lang="en-US" dirty="0" smtClean="0"/>
          </a:p>
          <a:p>
            <a:endParaRPr lang="en-US" dirty="0"/>
          </a:p>
        </p:txBody>
      </p:sp>
    </p:spTree>
    <p:extLst>
      <p:ext uri="{BB962C8B-B14F-4D97-AF65-F5344CB8AC3E}">
        <p14:creationId xmlns:p14="http://schemas.microsoft.com/office/powerpoint/2010/main" val="1764178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2730</TotalTime>
  <Words>79</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JAVA</vt:lpstr>
      <vt:lpstr>isAlive()</vt:lpstr>
      <vt:lpstr>isAlive()</vt:lpstr>
      <vt:lpstr>join()</vt:lpstr>
      <vt:lpstr>Join()</vt:lpstr>
      <vt:lpstr>Thread priority</vt:lpstr>
      <vt:lpstr>Synchronization in Java</vt:lpstr>
      <vt:lpstr>Synchronization in Java</vt:lpstr>
      <vt:lpstr>Synchronization in Java</vt:lpstr>
      <vt:lpstr>Interthread Communication</vt:lpstr>
      <vt:lpstr>Suspending, Resuming and Stopping threads</vt:lpstr>
      <vt:lpstr>Important note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Harpreet Shergill</cp:lastModifiedBy>
  <cp:revision>3</cp:revision>
  <dcterms:created xsi:type="dcterms:W3CDTF">2020-11-19T04:30:07Z</dcterms:created>
  <dcterms:modified xsi:type="dcterms:W3CDTF">2021-11-17T04:09:04Z</dcterms:modified>
</cp:coreProperties>
</file>