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3C00D4-D5D0-4103-A0E4-ADB5E4520AE4}"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5ADC6-CF49-4D58-ABCE-B1A2E67BEAE2}" type="slidenum">
              <a:rPr lang="en-US" smtClean="0"/>
              <a:t>‹#›</a:t>
            </a:fld>
            <a:endParaRPr lang="en-US"/>
          </a:p>
        </p:txBody>
      </p:sp>
    </p:spTree>
    <p:extLst>
      <p:ext uri="{BB962C8B-B14F-4D97-AF65-F5344CB8AC3E}">
        <p14:creationId xmlns:p14="http://schemas.microsoft.com/office/powerpoint/2010/main" val="2638060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C00D4-D5D0-4103-A0E4-ADB5E4520AE4}"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5ADC6-CF49-4D58-ABCE-B1A2E67BEAE2}" type="slidenum">
              <a:rPr lang="en-US" smtClean="0"/>
              <a:t>‹#›</a:t>
            </a:fld>
            <a:endParaRPr lang="en-US"/>
          </a:p>
        </p:txBody>
      </p:sp>
    </p:spTree>
    <p:extLst>
      <p:ext uri="{BB962C8B-B14F-4D97-AF65-F5344CB8AC3E}">
        <p14:creationId xmlns:p14="http://schemas.microsoft.com/office/powerpoint/2010/main" val="361096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C00D4-D5D0-4103-A0E4-ADB5E4520AE4}"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5ADC6-CF49-4D58-ABCE-B1A2E67BEAE2}" type="slidenum">
              <a:rPr lang="en-US" smtClean="0"/>
              <a:t>‹#›</a:t>
            </a:fld>
            <a:endParaRPr lang="en-US"/>
          </a:p>
        </p:txBody>
      </p:sp>
    </p:spTree>
    <p:extLst>
      <p:ext uri="{BB962C8B-B14F-4D97-AF65-F5344CB8AC3E}">
        <p14:creationId xmlns:p14="http://schemas.microsoft.com/office/powerpoint/2010/main" val="138507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3C00D4-D5D0-4103-A0E4-ADB5E4520AE4}"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5ADC6-CF49-4D58-ABCE-B1A2E67BEAE2}" type="slidenum">
              <a:rPr lang="en-US" smtClean="0"/>
              <a:t>‹#›</a:t>
            </a:fld>
            <a:endParaRPr lang="en-US"/>
          </a:p>
        </p:txBody>
      </p:sp>
    </p:spTree>
    <p:extLst>
      <p:ext uri="{BB962C8B-B14F-4D97-AF65-F5344CB8AC3E}">
        <p14:creationId xmlns:p14="http://schemas.microsoft.com/office/powerpoint/2010/main" val="349633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3C00D4-D5D0-4103-A0E4-ADB5E4520AE4}"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15ADC6-CF49-4D58-ABCE-B1A2E67BEAE2}" type="slidenum">
              <a:rPr lang="en-US" smtClean="0"/>
              <a:t>‹#›</a:t>
            </a:fld>
            <a:endParaRPr lang="en-US"/>
          </a:p>
        </p:txBody>
      </p:sp>
    </p:spTree>
    <p:extLst>
      <p:ext uri="{BB962C8B-B14F-4D97-AF65-F5344CB8AC3E}">
        <p14:creationId xmlns:p14="http://schemas.microsoft.com/office/powerpoint/2010/main" val="126556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3C00D4-D5D0-4103-A0E4-ADB5E4520AE4}"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5ADC6-CF49-4D58-ABCE-B1A2E67BEAE2}" type="slidenum">
              <a:rPr lang="en-US" smtClean="0"/>
              <a:t>‹#›</a:t>
            </a:fld>
            <a:endParaRPr lang="en-US"/>
          </a:p>
        </p:txBody>
      </p:sp>
    </p:spTree>
    <p:extLst>
      <p:ext uri="{BB962C8B-B14F-4D97-AF65-F5344CB8AC3E}">
        <p14:creationId xmlns:p14="http://schemas.microsoft.com/office/powerpoint/2010/main" val="160563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3C00D4-D5D0-4103-A0E4-ADB5E4520AE4}"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15ADC6-CF49-4D58-ABCE-B1A2E67BEAE2}" type="slidenum">
              <a:rPr lang="en-US" smtClean="0"/>
              <a:t>‹#›</a:t>
            </a:fld>
            <a:endParaRPr lang="en-US"/>
          </a:p>
        </p:txBody>
      </p:sp>
    </p:spTree>
    <p:extLst>
      <p:ext uri="{BB962C8B-B14F-4D97-AF65-F5344CB8AC3E}">
        <p14:creationId xmlns:p14="http://schemas.microsoft.com/office/powerpoint/2010/main" val="372662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3C00D4-D5D0-4103-A0E4-ADB5E4520AE4}"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15ADC6-CF49-4D58-ABCE-B1A2E67BEAE2}" type="slidenum">
              <a:rPr lang="en-US" smtClean="0"/>
              <a:t>‹#›</a:t>
            </a:fld>
            <a:endParaRPr lang="en-US"/>
          </a:p>
        </p:txBody>
      </p:sp>
    </p:spTree>
    <p:extLst>
      <p:ext uri="{BB962C8B-B14F-4D97-AF65-F5344CB8AC3E}">
        <p14:creationId xmlns:p14="http://schemas.microsoft.com/office/powerpoint/2010/main" val="331958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C00D4-D5D0-4103-A0E4-ADB5E4520AE4}"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15ADC6-CF49-4D58-ABCE-B1A2E67BEAE2}" type="slidenum">
              <a:rPr lang="en-US" smtClean="0"/>
              <a:t>‹#›</a:t>
            </a:fld>
            <a:endParaRPr lang="en-US"/>
          </a:p>
        </p:txBody>
      </p:sp>
    </p:spTree>
    <p:extLst>
      <p:ext uri="{BB962C8B-B14F-4D97-AF65-F5344CB8AC3E}">
        <p14:creationId xmlns:p14="http://schemas.microsoft.com/office/powerpoint/2010/main" val="30540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3C00D4-D5D0-4103-A0E4-ADB5E4520AE4}"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5ADC6-CF49-4D58-ABCE-B1A2E67BEAE2}" type="slidenum">
              <a:rPr lang="en-US" smtClean="0"/>
              <a:t>‹#›</a:t>
            </a:fld>
            <a:endParaRPr lang="en-US"/>
          </a:p>
        </p:txBody>
      </p:sp>
    </p:spTree>
    <p:extLst>
      <p:ext uri="{BB962C8B-B14F-4D97-AF65-F5344CB8AC3E}">
        <p14:creationId xmlns:p14="http://schemas.microsoft.com/office/powerpoint/2010/main" val="384167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3C00D4-D5D0-4103-A0E4-ADB5E4520AE4}"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15ADC6-CF49-4D58-ABCE-B1A2E67BEAE2}" type="slidenum">
              <a:rPr lang="en-US" smtClean="0"/>
              <a:t>‹#›</a:t>
            </a:fld>
            <a:endParaRPr lang="en-US"/>
          </a:p>
        </p:txBody>
      </p:sp>
    </p:spTree>
    <p:extLst>
      <p:ext uri="{BB962C8B-B14F-4D97-AF65-F5344CB8AC3E}">
        <p14:creationId xmlns:p14="http://schemas.microsoft.com/office/powerpoint/2010/main" val="291121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C00D4-D5D0-4103-A0E4-ADB5E4520AE4}" type="datetimeFigureOut">
              <a:rPr lang="en-US" smtClean="0"/>
              <a:t>12/3/2020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ADC6-CF49-4D58-ABCE-B1A2E67BEAE2}" type="slidenum">
              <a:rPr lang="en-US" smtClean="0"/>
              <a:t>‹#›</a:t>
            </a:fld>
            <a:endParaRPr lang="en-US"/>
          </a:p>
        </p:txBody>
      </p:sp>
    </p:spTree>
    <p:extLst>
      <p:ext uri="{BB962C8B-B14F-4D97-AF65-F5344CB8AC3E}">
        <p14:creationId xmlns:p14="http://schemas.microsoft.com/office/powerpoint/2010/main" val="280827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docs.oracle.com/javase/7/docs/api/java/awt/Graphic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oracle.com/javase/7/docs/api/java/awt/Graphic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8</a:t>
            </a:r>
            <a:endParaRPr lang="en-US" dirty="0"/>
          </a:p>
        </p:txBody>
      </p:sp>
      <p:sp>
        <p:nvSpPr>
          <p:cNvPr id="3" name="Subtitle 2"/>
          <p:cNvSpPr>
            <a:spLocks noGrp="1"/>
          </p:cNvSpPr>
          <p:nvPr>
            <p:ph type="subTitle" idx="1"/>
          </p:nvPr>
        </p:nvSpPr>
        <p:spPr/>
        <p:txBody>
          <a:bodyPr/>
          <a:lstStyle/>
          <a:p>
            <a:r>
              <a:rPr lang="en-US" dirty="0" smtClean="0"/>
              <a:t>Part b</a:t>
            </a:r>
            <a:endParaRPr lang="en-US" dirty="0"/>
          </a:p>
        </p:txBody>
      </p:sp>
    </p:spTree>
    <p:extLst>
      <p:ext uri="{BB962C8B-B14F-4D97-AF65-F5344CB8AC3E}">
        <p14:creationId xmlns:p14="http://schemas.microsoft.com/office/powerpoint/2010/main" val="133053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executable applet</a:t>
            </a:r>
            <a:endParaRPr lang="en-US" dirty="0"/>
          </a:p>
        </p:txBody>
      </p:sp>
      <p:sp>
        <p:nvSpPr>
          <p:cNvPr id="3" name="Content Placeholder 2"/>
          <p:cNvSpPr>
            <a:spLocks noGrp="1"/>
          </p:cNvSpPr>
          <p:nvPr>
            <p:ph idx="1"/>
          </p:nvPr>
        </p:nvSpPr>
        <p:spPr/>
        <p:txBody>
          <a:bodyPr>
            <a:normAutofit/>
          </a:bodyPr>
          <a:lstStyle/>
          <a:p>
            <a:r>
              <a:rPr lang="en-US" dirty="0" smtClean="0"/>
              <a:t>First a java file is created with applet code.</a:t>
            </a:r>
          </a:p>
          <a:p>
            <a:r>
              <a:rPr lang="en-US" dirty="0" smtClean="0"/>
              <a:t>Then a HTML file is created in which we want to embed our applet.</a:t>
            </a:r>
          </a:p>
          <a:p>
            <a:endParaRPr lang="en-US" dirty="0" smtClean="0"/>
          </a:p>
        </p:txBody>
      </p:sp>
    </p:spTree>
    <p:extLst>
      <p:ext uri="{BB962C8B-B14F-4D97-AF65-F5344CB8AC3E}">
        <p14:creationId xmlns:p14="http://schemas.microsoft.com/office/powerpoint/2010/main" val="161122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applet</a:t>
            </a:r>
            <a:endParaRPr lang="en-US" dirty="0"/>
          </a:p>
        </p:txBody>
      </p:sp>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135" t="41210" r="40703" b="36719"/>
          <a:stretch/>
        </p:blipFill>
        <p:spPr bwMode="auto">
          <a:xfrm>
            <a:off x="856397" y="1431878"/>
            <a:ext cx="6477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6042" t="27367" r="34286" b="50095"/>
          <a:stretch/>
        </p:blipFill>
        <p:spPr bwMode="auto">
          <a:xfrm>
            <a:off x="383901" y="3886200"/>
            <a:ext cx="8154879" cy="260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035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applet</a:t>
            </a:r>
            <a:endParaRPr lang="en-US" dirty="0"/>
          </a:p>
        </p:txBody>
      </p:sp>
      <p:sp>
        <p:nvSpPr>
          <p:cNvPr id="3" name="Content Placeholder 2"/>
          <p:cNvSpPr>
            <a:spLocks noGrp="1"/>
          </p:cNvSpPr>
          <p:nvPr>
            <p:ph idx="1"/>
          </p:nvPr>
        </p:nvSpPr>
        <p:spPr>
          <a:xfrm>
            <a:off x="457200" y="1524000"/>
            <a:ext cx="8229600" cy="4602163"/>
          </a:xfrm>
        </p:spPr>
        <p:txBody>
          <a:bodyPr>
            <a:noAutofit/>
          </a:bodyPr>
          <a:lstStyle/>
          <a:p>
            <a:pPr fontAlgn="base"/>
            <a:r>
              <a:rPr lang="en-US" sz="2000" dirty="0" smtClean="0"/>
              <a:t>The above java program begins with two import statements. The first import statement imports the Applet class from applet package. Every AWT-based(Abstract Window Toolkit) applet that you create must be a subclass (either directly or indirectly) of Applet class. The second statement import the </a:t>
            </a:r>
            <a:r>
              <a:rPr lang="en-US" sz="2000" dirty="0" smtClean="0">
                <a:hlinkClick r:id="rId2"/>
              </a:rPr>
              <a:t>Graphics</a:t>
            </a:r>
            <a:r>
              <a:rPr lang="en-US" sz="2000" dirty="0" smtClean="0"/>
              <a:t> class from AWT package.</a:t>
            </a:r>
          </a:p>
          <a:p>
            <a:pPr fontAlgn="base"/>
            <a:r>
              <a:rPr lang="en-US" sz="2000" dirty="0" smtClean="0"/>
              <a:t>The next line in the program declares the class </a:t>
            </a:r>
            <a:r>
              <a:rPr lang="en-US" sz="2000" dirty="0" err="1" smtClean="0"/>
              <a:t>HelloWorld</a:t>
            </a:r>
            <a:r>
              <a:rPr lang="en-US" sz="2000" dirty="0" smtClean="0"/>
              <a:t>. This class must be declared as public because it will be accessed by code that is outside the program. Inside </a:t>
            </a:r>
            <a:r>
              <a:rPr lang="en-US" sz="2000" dirty="0" err="1" smtClean="0"/>
              <a:t>HelloWorld</a:t>
            </a:r>
            <a:r>
              <a:rPr lang="en-US" sz="2000" dirty="0" smtClean="0"/>
              <a:t>, </a:t>
            </a:r>
            <a:r>
              <a:rPr lang="en-US" sz="2000" b="1" dirty="0" smtClean="0"/>
              <a:t>paint( )</a:t>
            </a:r>
            <a:r>
              <a:rPr lang="en-US" sz="2000" dirty="0" smtClean="0"/>
              <a:t> is declared. This method is defined by the AWT and must be overridden by the applet.</a:t>
            </a:r>
          </a:p>
          <a:p>
            <a:pPr fontAlgn="base"/>
            <a:r>
              <a:rPr lang="en-US" sz="2000" dirty="0" smtClean="0"/>
              <a:t>Inside </a:t>
            </a:r>
            <a:r>
              <a:rPr lang="en-US" sz="2000" b="1" dirty="0" smtClean="0"/>
              <a:t>paint( )</a:t>
            </a:r>
            <a:r>
              <a:rPr lang="en-US" sz="2000" dirty="0" smtClean="0"/>
              <a:t> is a call to </a:t>
            </a:r>
            <a:r>
              <a:rPr lang="en-US" sz="2000" i="1" dirty="0" err="1" smtClean="0"/>
              <a:t>drawString</a:t>
            </a:r>
            <a:r>
              <a:rPr lang="en-US" sz="2000" i="1" dirty="0" smtClean="0"/>
              <a:t>( )</a:t>
            </a:r>
            <a:r>
              <a:rPr lang="en-US" sz="2000" dirty="0" smtClean="0"/>
              <a:t>, which is a member of the </a:t>
            </a:r>
            <a:r>
              <a:rPr lang="en-US" sz="2000" dirty="0" smtClean="0">
                <a:hlinkClick r:id="rId2"/>
              </a:rPr>
              <a:t>Graphics</a:t>
            </a:r>
            <a:r>
              <a:rPr lang="en-US" sz="2000" dirty="0" smtClean="0"/>
              <a:t> class. This method outputs a string beginning at the specified X,Y location. It has the following general </a:t>
            </a:r>
            <a:r>
              <a:rPr lang="en-US" sz="2000" dirty="0" err="1" smtClean="0"/>
              <a:t>form:void</a:t>
            </a:r>
            <a:r>
              <a:rPr lang="en-US" sz="2000" dirty="0" smtClean="0"/>
              <a:t> </a:t>
            </a:r>
            <a:r>
              <a:rPr lang="en-US" sz="2000" dirty="0" err="1" smtClean="0"/>
              <a:t>drawString</a:t>
            </a:r>
            <a:r>
              <a:rPr lang="en-US" sz="2000" dirty="0" smtClean="0"/>
              <a:t>(String message, </a:t>
            </a:r>
            <a:r>
              <a:rPr lang="en-US" sz="2000" dirty="0" err="1" smtClean="0"/>
              <a:t>int</a:t>
            </a:r>
            <a:r>
              <a:rPr lang="en-US" sz="2000" dirty="0" smtClean="0"/>
              <a:t> x, </a:t>
            </a:r>
            <a:r>
              <a:rPr lang="en-US" sz="2000" dirty="0" err="1" smtClean="0"/>
              <a:t>int</a:t>
            </a:r>
            <a:r>
              <a:rPr lang="en-US" sz="2000" dirty="0" smtClean="0"/>
              <a:t> y) Here, message is the string to be output beginning at </a:t>
            </a:r>
            <a:r>
              <a:rPr lang="en-US" sz="2000" dirty="0" err="1" smtClean="0"/>
              <a:t>x,y</a:t>
            </a:r>
            <a:r>
              <a:rPr lang="en-US" sz="2000" dirty="0" smtClean="0"/>
              <a:t>. In a Java window, the upper-left corner is location 0,0. The call to </a:t>
            </a:r>
            <a:r>
              <a:rPr lang="en-US" sz="2000" i="1" dirty="0" err="1" smtClean="0"/>
              <a:t>drawString</a:t>
            </a:r>
            <a:r>
              <a:rPr lang="en-US" sz="2000" i="1" dirty="0" smtClean="0"/>
              <a:t>( ) </a:t>
            </a:r>
            <a:r>
              <a:rPr lang="en-US" sz="2000" dirty="0" smtClean="0"/>
              <a:t>in the applet causes the message “Hello World” to be displayed beginning at location 20,20.</a:t>
            </a:r>
          </a:p>
        </p:txBody>
      </p:sp>
    </p:spTree>
    <p:extLst>
      <p:ext uri="{BB962C8B-B14F-4D97-AF65-F5344CB8AC3E}">
        <p14:creationId xmlns:p14="http://schemas.microsoft.com/office/powerpoint/2010/main" val="316946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598" t="40234" r="30710" b="16288"/>
          <a:stretch/>
        </p:blipFill>
        <p:spPr bwMode="auto">
          <a:xfrm>
            <a:off x="609600" y="1371600"/>
            <a:ext cx="7801899"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413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a:t>
            </a:r>
            <a:endParaRPr lang="en-US" dirty="0"/>
          </a:p>
        </p:txBody>
      </p:sp>
      <p:sp>
        <p:nvSpPr>
          <p:cNvPr id="3" name="Content Placeholder 2"/>
          <p:cNvSpPr>
            <a:spLocks noGrp="1"/>
          </p:cNvSpPr>
          <p:nvPr>
            <p:ph idx="1"/>
          </p:nvPr>
        </p:nvSpPr>
        <p:spPr/>
        <p:txBody>
          <a:bodyPr/>
          <a:lstStyle/>
          <a:p>
            <a:pPr fontAlgn="base"/>
            <a:r>
              <a:rPr lang="en-US" dirty="0"/>
              <a:t>An applet is a Java program that can be embedded into a web page. It runs inside the web browser and works at client side. An applet is embedded in an HTML page using the APPLET </a:t>
            </a:r>
            <a:r>
              <a:rPr lang="en-US" dirty="0" smtClean="0"/>
              <a:t>tag </a:t>
            </a:r>
            <a:r>
              <a:rPr lang="en-US" dirty="0"/>
              <a:t>and hosted on a web server.</a:t>
            </a:r>
          </a:p>
          <a:p>
            <a:pPr fontAlgn="base"/>
            <a:r>
              <a:rPr lang="en-US" dirty="0"/>
              <a:t>Applets are used to make the web site more dynamic and entertaining.</a:t>
            </a:r>
          </a:p>
          <a:p>
            <a:endParaRPr lang="en-US" dirty="0"/>
          </a:p>
        </p:txBody>
      </p:sp>
    </p:spTree>
    <p:extLst>
      <p:ext uri="{BB962C8B-B14F-4D97-AF65-F5344CB8AC3E}">
        <p14:creationId xmlns:p14="http://schemas.microsoft.com/office/powerpoint/2010/main" val="247258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All applets are sub-classes (either directly or indirectly) of </a:t>
            </a:r>
            <a:r>
              <a:rPr lang="en-US" i="1" dirty="0"/>
              <a:t>java.applet.Applet</a:t>
            </a:r>
            <a:r>
              <a:rPr lang="en-US" dirty="0"/>
              <a:t> class.</a:t>
            </a:r>
          </a:p>
          <a:p>
            <a:pPr fontAlgn="base"/>
            <a:r>
              <a:rPr lang="en-US" dirty="0"/>
              <a:t>Applets are not stand-alone programs. Instead, they run within either a web browser or an applet viewer. JDK provides a standard applet viewer tool called applet viewer.</a:t>
            </a:r>
          </a:p>
          <a:p>
            <a:pPr fontAlgn="base"/>
            <a:r>
              <a:rPr lang="en-US" dirty="0"/>
              <a:t>In general, execution of an applet does not begin at main() method.</a:t>
            </a:r>
          </a:p>
          <a:p>
            <a:pPr fontAlgn="base"/>
            <a:r>
              <a:rPr lang="en-US" dirty="0"/>
              <a:t>Output of an applet window is not performed by </a:t>
            </a:r>
            <a:r>
              <a:rPr lang="en-US" i="1" dirty="0" err="1"/>
              <a:t>System.out.println</a:t>
            </a:r>
            <a:r>
              <a:rPr lang="en-US" i="1" dirty="0"/>
              <a:t>()</a:t>
            </a:r>
            <a:r>
              <a:rPr lang="en-US" dirty="0"/>
              <a:t>. Rather it is handled with various AWT methods, such as </a:t>
            </a:r>
            <a:r>
              <a:rPr lang="en-US" i="1" dirty="0" err="1"/>
              <a:t>drawString</a:t>
            </a:r>
            <a:r>
              <a:rPr lang="en-US" i="1" dirty="0"/>
              <a:t>()</a:t>
            </a:r>
            <a:r>
              <a:rPr lang="en-US" dirty="0"/>
              <a:t>.</a:t>
            </a:r>
          </a:p>
          <a:p>
            <a:endParaRPr lang="en-US" dirty="0"/>
          </a:p>
        </p:txBody>
      </p:sp>
    </p:spTree>
    <p:extLst>
      <p:ext uri="{BB962C8B-B14F-4D97-AF65-F5344CB8AC3E}">
        <p14:creationId xmlns:p14="http://schemas.microsoft.com/office/powerpoint/2010/main" val="358017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Advantage of Applet</a:t>
            </a:r>
          </a:p>
          <a:p>
            <a:r>
              <a:rPr lang="en-US" dirty="0" smtClean="0"/>
              <a:t>It </a:t>
            </a:r>
            <a:r>
              <a:rPr lang="en-US" dirty="0"/>
              <a:t>works at client side so less response time.</a:t>
            </a:r>
          </a:p>
          <a:p>
            <a:r>
              <a:rPr lang="en-US" dirty="0"/>
              <a:t>Secured</a:t>
            </a:r>
          </a:p>
          <a:p>
            <a:r>
              <a:rPr lang="en-US" dirty="0"/>
              <a:t>It can be executed by browsers running under many </a:t>
            </a:r>
            <a:r>
              <a:rPr lang="en-US" dirty="0" smtClean="0"/>
              <a:t>platforms</a:t>
            </a:r>
            <a:r>
              <a:rPr lang="en-US" dirty="0"/>
              <a:t>, including Linux, Windows, Mac </a:t>
            </a:r>
            <a:r>
              <a:rPr lang="en-US" dirty="0" err="1"/>
              <a:t>Os</a:t>
            </a:r>
            <a:r>
              <a:rPr lang="en-US" dirty="0"/>
              <a:t> etc.</a:t>
            </a:r>
          </a:p>
          <a:p>
            <a:r>
              <a:rPr lang="en-US" b="1" dirty="0"/>
              <a:t>Drawback of Applet</a:t>
            </a:r>
          </a:p>
          <a:p>
            <a:r>
              <a:rPr lang="en-US" dirty="0"/>
              <a:t>Plugin is required at client browser to execute applet.</a:t>
            </a:r>
          </a:p>
          <a:p>
            <a:endParaRPr lang="en-US" dirty="0"/>
          </a:p>
        </p:txBody>
      </p:sp>
    </p:spTree>
    <p:extLst>
      <p:ext uri="{BB962C8B-B14F-4D97-AF65-F5344CB8AC3E}">
        <p14:creationId xmlns:p14="http://schemas.microsoft.com/office/powerpoint/2010/main" val="40329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program v/s </a:t>
            </a:r>
            <a:r>
              <a:rPr lang="en-US" dirty="0"/>
              <a:t>A</a:t>
            </a:r>
            <a:r>
              <a:rPr lang="en-US" dirty="0" smtClean="0"/>
              <a:t>pplet</a:t>
            </a:r>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882" t="12310" r="34664" b="36523"/>
          <a:stretch/>
        </p:blipFill>
        <p:spPr bwMode="auto">
          <a:xfrm>
            <a:off x="152400" y="1295400"/>
            <a:ext cx="871364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855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life cycle</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931" t="25000" r="41472" b="18371"/>
          <a:stretch/>
        </p:blipFill>
        <p:spPr bwMode="auto">
          <a:xfrm>
            <a:off x="2667000" y="1676400"/>
            <a:ext cx="3657600" cy="473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72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life cycle</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b="1" dirty="0" err="1"/>
              <a:t>init</a:t>
            </a:r>
            <a:r>
              <a:rPr lang="en-US" b="1" dirty="0"/>
              <a:t>( ) : </a:t>
            </a:r>
            <a:r>
              <a:rPr lang="en-US" dirty="0"/>
              <a:t>The </a:t>
            </a:r>
            <a:r>
              <a:rPr lang="en-US" b="1" dirty="0" err="1"/>
              <a:t>init</a:t>
            </a:r>
            <a:r>
              <a:rPr lang="en-US" b="1" dirty="0"/>
              <a:t>( )</a:t>
            </a:r>
            <a:r>
              <a:rPr lang="en-US" dirty="0"/>
              <a:t> method is the first method to be called. This is where you should initialize variables. This method is called </a:t>
            </a:r>
            <a:r>
              <a:rPr lang="en-US" b="1" dirty="0"/>
              <a:t>only once</a:t>
            </a:r>
            <a:r>
              <a:rPr lang="en-US" dirty="0"/>
              <a:t> during the run time of your applet.</a:t>
            </a:r>
          </a:p>
          <a:p>
            <a:pPr fontAlgn="base"/>
            <a:r>
              <a:rPr lang="en-US" b="1" dirty="0"/>
              <a:t>start( ) : </a:t>
            </a:r>
            <a:r>
              <a:rPr lang="en-US" dirty="0"/>
              <a:t>The </a:t>
            </a:r>
            <a:r>
              <a:rPr lang="en-US" b="1" dirty="0"/>
              <a:t>start( )</a:t>
            </a:r>
            <a:r>
              <a:rPr lang="en-US" dirty="0"/>
              <a:t> method is called after </a:t>
            </a:r>
            <a:r>
              <a:rPr lang="en-US" b="1" dirty="0" err="1"/>
              <a:t>init</a:t>
            </a:r>
            <a:r>
              <a:rPr lang="en-US" b="1" dirty="0"/>
              <a:t>( )</a:t>
            </a:r>
            <a:r>
              <a:rPr lang="en-US" dirty="0"/>
              <a:t>. It is also called to restart an applet after it has been stopped. Note that </a:t>
            </a:r>
            <a:r>
              <a:rPr lang="en-US" b="1" dirty="0" err="1"/>
              <a:t>init</a:t>
            </a:r>
            <a:r>
              <a:rPr lang="en-US" b="1" dirty="0"/>
              <a:t>( ) </a:t>
            </a:r>
            <a:r>
              <a:rPr lang="en-US" dirty="0"/>
              <a:t>is called once i.e. when the first time an applet is loaded whereas </a:t>
            </a:r>
            <a:r>
              <a:rPr lang="en-US" b="1" dirty="0"/>
              <a:t>start( )</a:t>
            </a:r>
            <a:r>
              <a:rPr lang="en-US" dirty="0"/>
              <a:t> is called each time an applet’s HTML document is displayed onscreen. So, if a user leaves a web page and comes back, the applet resumes execution at </a:t>
            </a:r>
            <a:r>
              <a:rPr lang="en-US" b="1" dirty="0"/>
              <a:t>start( )</a:t>
            </a:r>
            <a:r>
              <a:rPr lang="en-US" dirty="0"/>
              <a:t>.</a:t>
            </a:r>
          </a:p>
          <a:p>
            <a:pPr marL="0" indent="0">
              <a:buNone/>
            </a:pPr>
            <a:endParaRPr lang="en-US" dirty="0"/>
          </a:p>
        </p:txBody>
      </p:sp>
    </p:spTree>
    <p:extLst>
      <p:ext uri="{BB962C8B-B14F-4D97-AF65-F5344CB8AC3E}">
        <p14:creationId xmlns:p14="http://schemas.microsoft.com/office/powerpoint/2010/main" val="88559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life cycle</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smtClean="0"/>
              <a:t>paint( ) : </a:t>
            </a:r>
            <a:r>
              <a:rPr lang="en-US" dirty="0" smtClean="0"/>
              <a:t>The </a:t>
            </a:r>
            <a:r>
              <a:rPr lang="en-US" b="1" dirty="0" smtClean="0"/>
              <a:t>paint( )</a:t>
            </a:r>
            <a:r>
              <a:rPr lang="en-US" dirty="0" smtClean="0"/>
              <a:t> method is called each time an AWT-based applet’s output must be redrawn. This situation can occur for several reasons. For example, the window in which the applet is running may be overwritten by another window and then uncovered. Or the applet window may be minimized and then </a:t>
            </a:r>
            <a:r>
              <a:rPr lang="en-US" dirty="0" err="1" smtClean="0"/>
              <a:t>restored.</a:t>
            </a:r>
            <a:r>
              <a:rPr lang="en-US" b="1" dirty="0" err="1" smtClean="0"/>
              <a:t>paint</a:t>
            </a:r>
            <a:r>
              <a:rPr lang="en-US" b="1" dirty="0" smtClean="0"/>
              <a:t>( )</a:t>
            </a:r>
            <a:r>
              <a:rPr lang="en-US" dirty="0" smtClean="0"/>
              <a:t> is also called when the applet begins execution. Whatever the cause, whenever the applet must redraw its output, </a:t>
            </a:r>
            <a:r>
              <a:rPr lang="en-US" b="1" dirty="0" smtClean="0"/>
              <a:t>paint( ) </a:t>
            </a:r>
            <a:r>
              <a:rPr lang="en-US" dirty="0" smtClean="0"/>
              <a:t>is called.</a:t>
            </a:r>
          </a:p>
          <a:p>
            <a:pPr fontAlgn="base"/>
            <a:r>
              <a:rPr lang="en-US" dirty="0" smtClean="0"/>
              <a:t>The </a:t>
            </a:r>
            <a:r>
              <a:rPr lang="en-US" b="1" dirty="0" smtClean="0"/>
              <a:t>paint( )</a:t>
            </a:r>
            <a:r>
              <a:rPr lang="en-US" dirty="0" smtClean="0"/>
              <a:t> method has one parameter of type </a:t>
            </a:r>
            <a:r>
              <a:rPr lang="en-US" dirty="0" smtClean="0">
                <a:hlinkClick r:id="rId2"/>
              </a:rPr>
              <a:t>Graphics</a:t>
            </a:r>
            <a:r>
              <a:rPr lang="en-US" dirty="0" smtClean="0"/>
              <a:t>. This parameter will contain the graphics context, which describes the graphics environment in which the applet is running. This context is used whenever output to the applet is required.</a:t>
            </a:r>
          </a:p>
          <a:p>
            <a:endParaRPr lang="en-US" dirty="0"/>
          </a:p>
        </p:txBody>
      </p:sp>
    </p:spTree>
    <p:extLst>
      <p:ext uri="{BB962C8B-B14F-4D97-AF65-F5344CB8AC3E}">
        <p14:creationId xmlns:p14="http://schemas.microsoft.com/office/powerpoint/2010/main" val="427833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 life cycle</a:t>
            </a:r>
            <a:endParaRPr lang="en-US" dirty="0"/>
          </a:p>
        </p:txBody>
      </p:sp>
      <p:sp>
        <p:nvSpPr>
          <p:cNvPr id="3" name="Content Placeholder 2"/>
          <p:cNvSpPr>
            <a:spLocks noGrp="1"/>
          </p:cNvSpPr>
          <p:nvPr>
            <p:ph idx="1"/>
          </p:nvPr>
        </p:nvSpPr>
        <p:spPr/>
        <p:txBody>
          <a:bodyPr>
            <a:normAutofit fontScale="92500"/>
          </a:bodyPr>
          <a:lstStyle/>
          <a:p>
            <a:r>
              <a:rPr lang="en-US" b="1" dirty="0"/>
              <a:t>stop</a:t>
            </a:r>
            <a:r>
              <a:rPr lang="en-US" dirty="0"/>
              <a:t> − This method is automatically called when the user moves off the page on which the applet sits. It can, therefore, be called repeatedly in the same applet.</a:t>
            </a:r>
          </a:p>
          <a:p>
            <a:r>
              <a:rPr lang="en-US" b="1" dirty="0"/>
              <a:t>destroy</a:t>
            </a:r>
            <a:r>
              <a:rPr lang="en-US" dirty="0"/>
              <a:t> − This method is only called when the browser shuts down normally. Because applets are meant to live on an HTML page, you should not normally leave resources behind after a user leaves the page that contains the applet.</a:t>
            </a:r>
          </a:p>
          <a:p>
            <a:endParaRPr lang="en-US" dirty="0"/>
          </a:p>
        </p:txBody>
      </p:sp>
    </p:spTree>
    <p:extLst>
      <p:ext uri="{BB962C8B-B14F-4D97-AF65-F5344CB8AC3E}">
        <p14:creationId xmlns:p14="http://schemas.microsoft.com/office/powerpoint/2010/main" val="2394142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233</Words>
  <Application>Microsoft Office PowerPoint</Application>
  <PresentationFormat>On-screen Show (4:3)</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Unit 8</vt:lpstr>
      <vt:lpstr>Applet </vt:lpstr>
      <vt:lpstr>Applet </vt:lpstr>
      <vt:lpstr>Applet </vt:lpstr>
      <vt:lpstr>Application program v/s Applet</vt:lpstr>
      <vt:lpstr>Applet life cycle</vt:lpstr>
      <vt:lpstr>Applet life cycle</vt:lpstr>
      <vt:lpstr>Applet life cycle</vt:lpstr>
      <vt:lpstr>Applet life cycle</vt:lpstr>
      <vt:lpstr>Creating an executable applet</vt:lpstr>
      <vt:lpstr>Creating applet</vt:lpstr>
      <vt:lpstr>Creating applet</vt:lpstr>
      <vt:lpstr>Output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dc:title>
  <dc:creator>Harpreet Shergill</dc:creator>
  <cp:lastModifiedBy>Harpreet Shergill</cp:lastModifiedBy>
  <cp:revision>1</cp:revision>
  <dcterms:created xsi:type="dcterms:W3CDTF">2020-12-03T04:37:55Z</dcterms:created>
  <dcterms:modified xsi:type="dcterms:W3CDTF">2020-12-03T04:38:34Z</dcterms:modified>
</cp:coreProperties>
</file>